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oleObject"/>
  <Default Extension="png" ContentType="image/png"/>
  <Default Extension="vml" ContentType="application/vnd.openxmlformats-officedocument.vmlDrawi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4" r:id="rId19"/>
    <p:sldId id="273" r:id="rId20"/>
    <p:sldId id="274" r:id="rId21"/>
    <p:sldId id="276" r:id="rId22"/>
    <p:sldId id="275" r:id="rId23"/>
    <p:sldId id="285" r:id="rId24"/>
    <p:sldId id="286" r:id="rId25"/>
    <p:sldId id="278" r:id="rId26"/>
    <p:sldId id="279" r:id="rId27"/>
    <p:sldId id="289" r:id="rId28"/>
    <p:sldId id="290" r:id="rId29"/>
    <p:sldId id="291" r:id="rId30"/>
    <p:sldId id="292" r:id="rId31"/>
    <p:sldId id="293" r:id="rId32"/>
    <p:sldId id="294" r:id="rId33"/>
    <p:sldId id="295" r:id="rId34"/>
    <p:sldId id="296" r:id="rId35"/>
    <p:sldId id="297" r:id="rId36"/>
    <p:sldId id="298" r:id="rId37"/>
    <p:sldId id="288" r:id="rId38"/>
    <p:sldId id="299" r:id="rId39"/>
    <p:sldId id="300" r:id="rId40"/>
    <p:sldId id="301" r:id="rId41"/>
    <p:sldId id="280" r:id="rId42"/>
    <p:sldId id="281" r:id="rId43"/>
    <p:sldId id="282" r:id="rId44"/>
    <p:sldId id="283" r:id="rId45"/>
    <p:sldId id="303" r:id="rId46"/>
    <p:sldId id="304" r:id="rId47"/>
    <p:sldId id="305" r:id="rId48"/>
    <p:sldId id="287" r:id="rId49"/>
    <p:sldId id="302"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6843"/>
  </p:normalViewPr>
  <p:slideViewPr>
    <p:cSldViewPr snapToGrid="0" snapToObjects="1">
      <p:cViewPr varScale="1">
        <p:scale>
          <a:sx n="81" d="100"/>
          <a:sy n="81" d="100"/>
        </p:scale>
        <p:origin x="19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C3DFFA-7C66-B347-8F69-4AB69B0ACC1F}" type="datetimeFigureOut">
              <a:rPr kumimoji="1" lang="zh-CN" altLang="en-US" smtClean="0"/>
              <a:t>2017/5/15</a:t>
            </a:fld>
            <a:endParaRPr kumimoji="1"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1DD34B-6EC4-E241-9170-02E44E2D55BB}" type="slidenum">
              <a:rPr kumimoji="1" lang="zh-CN" altLang="en-US" smtClean="0"/>
              <a:t>‹#›</a:t>
            </a:fld>
            <a:endParaRPr kumimoji="1" lang="zh-CN" altLang="en-US"/>
          </a:p>
        </p:txBody>
      </p:sp>
    </p:spTree>
    <p:extLst>
      <p:ext uri="{BB962C8B-B14F-4D97-AF65-F5344CB8AC3E}">
        <p14:creationId xmlns:p14="http://schemas.microsoft.com/office/powerpoint/2010/main" val="1907990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fld id="{71FBB38A-28AA-2745-808D-956119F6A094}" type="slidenum">
              <a:rPr lang="en-US" altLang="zh-CN">
                <a:latin typeface="Times New Roman" charset="0"/>
              </a:rPr>
              <a:pPr eaLnBrk="1" hangingPunct="1"/>
              <a:t>27</a:t>
            </a:fld>
            <a:endParaRPr lang="en-US" altLang="zh-CN">
              <a:latin typeface="Times New Roman" charset="0"/>
            </a:endParaRPr>
          </a:p>
        </p:txBody>
      </p:sp>
      <p:sp>
        <p:nvSpPr>
          <p:cNvPr id="63491" name="Rectangle 2"/>
          <p:cNvSpPr>
            <a:spLocks noChangeArrowheads="1" noTextEdit="1"/>
          </p:cNvSpPr>
          <p:nvPr>
            <p:ph type="sldImg"/>
          </p:nvPr>
        </p:nvSpPr>
        <p:spPr>
          <a:ln/>
        </p:spPr>
      </p:sp>
      <p:sp>
        <p:nvSpPr>
          <p:cNvPr id="634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 uri="{FAA26D3D-D897-4be2-8F04-BA451C77F1D7}">
              <ma14:placeholderFlag xmlns:ma14="http://schemas.microsoft.com/office/mac/drawingml/2011/main" val="1"/>
            </a:ext>
          </a:extLst>
        </p:spPr>
        <p:txBody>
          <a:bodyPr/>
          <a:lstStyle/>
          <a:p>
            <a:pPr eaLnBrk="1" hangingPunct="1"/>
            <a:endParaRPr lang="zh-CN" altLang="zh-CN">
              <a:latin typeface="Times New Roman" charset="0"/>
              <a:ea typeface="宋体" charset="-122"/>
            </a:endParaRPr>
          </a:p>
        </p:txBody>
      </p:sp>
    </p:spTree>
    <p:extLst>
      <p:ext uri="{BB962C8B-B14F-4D97-AF65-F5344CB8AC3E}">
        <p14:creationId xmlns:p14="http://schemas.microsoft.com/office/powerpoint/2010/main" val="1616863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fld id="{6843D625-D585-2946-8A26-9EED3E526470}" type="slidenum">
              <a:rPr lang="en-US" altLang="zh-CN">
                <a:latin typeface="Times New Roman" charset="0"/>
              </a:rPr>
              <a:pPr eaLnBrk="1" hangingPunct="1"/>
              <a:t>29</a:t>
            </a:fld>
            <a:endParaRPr lang="en-US" altLang="zh-CN">
              <a:latin typeface="Times New Roman" charset="0"/>
            </a:endParaRPr>
          </a:p>
        </p:txBody>
      </p:sp>
      <p:sp>
        <p:nvSpPr>
          <p:cNvPr id="64515" name="Rectangle 2"/>
          <p:cNvSpPr>
            <a:spLocks noChangeArrowheads="1" noTextEdit="1"/>
          </p:cNvSpPr>
          <p:nvPr>
            <p:ph type="sldImg"/>
          </p:nvPr>
        </p:nvSpPr>
        <p:spPr>
          <a:ln/>
        </p:spPr>
      </p:sp>
      <p:sp>
        <p:nvSpPr>
          <p:cNvPr id="645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 uri="{FAA26D3D-D897-4be2-8F04-BA451C77F1D7}">
              <ma14:placeholderFlag xmlns:ma14="http://schemas.microsoft.com/office/mac/drawingml/2011/main" val="1"/>
            </a:ext>
          </a:extLst>
        </p:spPr>
        <p:txBody>
          <a:bodyPr/>
          <a:lstStyle/>
          <a:p>
            <a:pPr eaLnBrk="1" hangingPunct="1"/>
            <a:endParaRPr lang="zh-CN" altLang="zh-CN">
              <a:latin typeface="Times New Roman" charset="0"/>
              <a:ea typeface="宋体" charset="-122"/>
            </a:endParaRPr>
          </a:p>
        </p:txBody>
      </p:sp>
    </p:spTree>
    <p:extLst>
      <p:ext uri="{BB962C8B-B14F-4D97-AF65-F5344CB8AC3E}">
        <p14:creationId xmlns:p14="http://schemas.microsoft.com/office/powerpoint/2010/main" val="23364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fld id="{6D8CB03D-A75E-3B41-B2CD-3490CF996C84}" type="slidenum">
              <a:rPr lang="en-US" altLang="zh-CN">
                <a:latin typeface="Times New Roman" charset="0"/>
              </a:rPr>
              <a:pPr eaLnBrk="1" hangingPunct="1"/>
              <a:t>30</a:t>
            </a:fld>
            <a:endParaRPr lang="en-US" altLang="zh-CN">
              <a:latin typeface="Times New Roman" charset="0"/>
            </a:endParaRPr>
          </a:p>
        </p:txBody>
      </p:sp>
      <p:sp>
        <p:nvSpPr>
          <p:cNvPr id="65539" name="Rectangle 2"/>
          <p:cNvSpPr>
            <a:spLocks noChangeArrowheads="1" noTextEdit="1"/>
          </p:cNvSpPr>
          <p:nvPr>
            <p:ph type="sldImg"/>
          </p:nvPr>
        </p:nvSpPr>
        <p:spPr>
          <a:ln/>
        </p:spPr>
      </p:sp>
      <p:sp>
        <p:nvSpPr>
          <p:cNvPr id="655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 uri="{FAA26D3D-D897-4be2-8F04-BA451C77F1D7}">
              <ma14:placeholderFlag xmlns:ma14="http://schemas.microsoft.com/office/mac/drawingml/2011/main" val="1"/>
            </a:ext>
          </a:extLst>
        </p:spPr>
        <p:txBody>
          <a:bodyPr/>
          <a:lstStyle/>
          <a:p>
            <a:pPr eaLnBrk="1" hangingPunct="1"/>
            <a:endParaRPr lang="zh-CN" altLang="zh-CN">
              <a:latin typeface="Times New Roman" charset="0"/>
              <a:ea typeface="宋体" charset="-122"/>
            </a:endParaRPr>
          </a:p>
        </p:txBody>
      </p:sp>
    </p:spTree>
    <p:extLst>
      <p:ext uri="{BB962C8B-B14F-4D97-AF65-F5344CB8AC3E}">
        <p14:creationId xmlns:p14="http://schemas.microsoft.com/office/powerpoint/2010/main" val="401473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fld id="{F7387023-BA7B-BB44-97FF-48813A0BAE1F}" type="slidenum">
              <a:rPr lang="en-US" altLang="zh-CN">
                <a:latin typeface="Times New Roman" charset="0"/>
              </a:rPr>
              <a:pPr eaLnBrk="1" hangingPunct="1"/>
              <a:t>31</a:t>
            </a:fld>
            <a:endParaRPr lang="en-US" altLang="zh-CN">
              <a:latin typeface="Times New Roman" charset="0"/>
            </a:endParaRPr>
          </a:p>
        </p:txBody>
      </p:sp>
      <p:sp>
        <p:nvSpPr>
          <p:cNvPr id="66563" name="Rectangle 2"/>
          <p:cNvSpPr>
            <a:spLocks noChangeArrowheads="1" noTextEdit="1"/>
          </p:cNvSpPr>
          <p:nvPr>
            <p:ph type="sldImg"/>
          </p:nvPr>
        </p:nvSpPr>
        <p:spPr>
          <a:ln/>
        </p:spPr>
      </p:sp>
      <p:sp>
        <p:nvSpPr>
          <p:cNvPr id="665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 uri="{FAA26D3D-D897-4be2-8F04-BA451C77F1D7}">
              <ma14:placeholderFlag xmlns:ma14="http://schemas.microsoft.com/office/mac/drawingml/2011/main" val="1"/>
            </a:ext>
          </a:extLst>
        </p:spPr>
        <p:txBody>
          <a:bodyPr/>
          <a:lstStyle/>
          <a:p>
            <a:pPr eaLnBrk="1" hangingPunct="1"/>
            <a:endParaRPr lang="zh-CN" altLang="zh-CN">
              <a:latin typeface="Times New Roman" charset="0"/>
              <a:ea typeface="宋体" charset="-122"/>
            </a:endParaRPr>
          </a:p>
        </p:txBody>
      </p:sp>
    </p:spTree>
    <p:extLst>
      <p:ext uri="{BB962C8B-B14F-4D97-AF65-F5344CB8AC3E}">
        <p14:creationId xmlns:p14="http://schemas.microsoft.com/office/powerpoint/2010/main" val="1455841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fld id="{3CA1EDD7-B446-EA47-970E-19580444B116}" type="slidenum">
              <a:rPr lang="en-US" altLang="zh-CN">
                <a:latin typeface="Times New Roman" charset="0"/>
              </a:rPr>
              <a:pPr eaLnBrk="1" hangingPunct="1"/>
              <a:t>32</a:t>
            </a:fld>
            <a:endParaRPr lang="en-US" altLang="zh-CN">
              <a:latin typeface="Times New Roman" charset="0"/>
            </a:endParaRPr>
          </a:p>
        </p:txBody>
      </p:sp>
      <p:sp>
        <p:nvSpPr>
          <p:cNvPr id="67587" name="Rectangle 2"/>
          <p:cNvSpPr>
            <a:spLocks noChangeArrowheads="1" noTextEdit="1"/>
          </p:cNvSpPr>
          <p:nvPr>
            <p:ph type="sldImg"/>
          </p:nvPr>
        </p:nvSpPr>
        <p:spPr>
          <a:ln/>
        </p:spPr>
      </p:sp>
      <p:sp>
        <p:nvSpPr>
          <p:cNvPr id="675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 uri="{FAA26D3D-D897-4be2-8F04-BA451C77F1D7}">
              <ma14:placeholderFlag xmlns:ma14="http://schemas.microsoft.com/office/mac/drawingml/2011/main" val="1"/>
            </a:ext>
          </a:extLst>
        </p:spPr>
        <p:txBody>
          <a:bodyPr/>
          <a:lstStyle/>
          <a:p>
            <a:pPr eaLnBrk="1" hangingPunct="1"/>
            <a:endParaRPr lang="zh-CN" altLang="zh-CN">
              <a:latin typeface="Times New Roman" charset="0"/>
              <a:ea typeface="宋体" charset="-122"/>
            </a:endParaRPr>
          </a:p>
        </p:txBody>
      </p:sp>
    </p:spTree>
    <p:extLst>
      <p:ext uri="{BB962C8B-B14F-4D97-AF65-F5344CB8AC3E}">
        <p14:creationId xmlns:p14="http://schemas.microsoft.com/office/powerpoint/2010/main" val="54441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fld id="{9E4757E2-6669-954D-9896-BE2DEA330A9E}" type="slidenum">
              <a:rPr lang="en-US" altLang="zh-CN">
                <a:latin typeface="Times New Roman" charset="0"/>
              </a:rPr>
              <a:pPr eaLnBrk="1" hangingPunct="1"/>
              <a:t>33</a:t>
            </a:fld>
            <a:endParaRPr lang="en-US" altLang="zh-CN">
              <a:latin typeface="Times New Roman" charset="0"/>
            </a:endParaRPr>
          </a:p>
        </p:txBody>
      </p:sp>
      <p:sp>
        <p:nvSpPr>
          <p:cNvPr id="68611" name="Rectangle 2"/>
          <p:cNvSpPr>
            <a:spLocks noChangeArrowheads="1" noTextEdit="1"/>
          </p:cNvSpPr>
          <p:nvPr>
            <p:ph type="sldImg"/>
          </p:nvPr>
        </p:nvSpPr>
        <p:spPr>
          <a:ln/>
        </p:spPr>
      </p:sp>
      <p:sp>
        <p:nvSpPr>
          <p:cNvPr id="686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 uri="{FAA26D3D-D897-4be2-8F04-BA451C77F1D7}">
              <ma14:placeholderFlag xmlns:ma14="http://schemas.microsoft.com/office/mac/drawingml/2011/main" val="1"/>
            </a:ext>
          </a:extLst>
        </p:spPr>
        <p:txBody>
          <a:bodyPr/>
          <a:lstStyle/>
          <a:p>
            <a:pPr eaLnBrk="1" hangingPunct="1"/>
            <a:endParaRPr lang="zh-CN" altLang="zh-CN">
              <a:latin typeface="Times New Roman" charset="0"/>
              <a:ea typeface="宋体" charset="-122"/>
            </a:endParaRPr>
          </a:p>
        </p:txBody>
      </p:sp>
    </p:spTree>
    <p:extLst>
      <p:ext uri="{BB962C8B-B14F-4D97-AF65-F5344CB8AC3E}">
        <p14:creationId xmlns:p14="http://schemas.microsoft.com/office/powerpoint/2010/main" val="2094246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fld id="{52401C63-E602-EC4C-B953-38C3D8CC1E5F}" type="slidenum">
              <a:rPr lang="en-US" altLang="zh-CN">
                <a:latin typeface="Times New Roman" charset="0"/>
              </a:rPr>
              <a:pPr eaLnBrk="1" hangingPunct="1"/>
              <a:t>34</a:t>
            </a:fld>
            <a:endParaRPr lang="en-US" altLang="zh-CN">
              <a:latin typeface="Times New Roman" charset="0"/>
            </a:endParaRPr>
          </a:p>
        </p:txBody>
      </p:sp>
      <p:sp>
        <p:nvSpPr>
          <p:cNvPr id="69635" name="Rectangle 2"/>
          <p:cNvSpPr>
            <a:spLocks noChangeArrowheads="1" noTextEdit="1"/>
          </p:cNvSpPr>
          <p:nvPr>
            <p:ph type="sldImg"/>
          </p:nvPr>
        </p:nvSpPr>
        <p:spPr>
          <a:ln/>
        </p:spPr>
      </p:sp>
      <p:sp>
        <p:nvSpPr>
          <p:cNvPr id="696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 uri="{FAA26D3D-D897-4be2-8F04-BA451C77F1D7}">
              <ma14:placeholderFlag xmlns:ma14="http://schemas.microsoft.com/office/mac/drawingml/2011/main" val="1"/>
            </a:ext>
          </a:extLst>
        </p:spPr>
        <p:txBody>
          <a:bodyPr/>
          <a:lstStyle/>
          <a:p>
            <a:pPr eaLnBrk="1" hangingPunct="1"/>
            <a:endParaRPr lang="zh-CN" altLang="zh-CN">
              <a:latin typeface="Times New Roman" charset="0"/>
              <a:ea typeface="宋体" charset="-122"/>
            </a:endParaRPr>
          </a:p>
        </p:txBody>
      </p:sp>
    </p:spTree>
    <p:extLst>
      <p:ext uri="{BB962C8B-B14F-4D97-AF65-F5344CB8AC3E}">
        <p14:creationId xmlns:p14="http://schemas.microsoft.com/office/powerpoint/2010/main" val="1261041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fld id="{CF06A326-D695-284A-AA04-643E647C6AB4}" type="slidenum">
              <a:rPr lang="en-US" altLang="zh-CN">
                <a:latin typeface="Times New Roman" charset="0"/>
              </a:rPr>
              <a:pPr eaLnBrk="1" hangingPunct="1"/>
              <a:t>45</a:t>
            </a:fld>
            <a:endParaRPr lang="en-US" altLang="zh-CN">
              <a:latin typeface="Times New Roman" charset="0"/>
            </a:endParaRPr>
          </a:p>
        </p:txBody>
      </p:sp>
      <p:sp>
        <p:nvSpPr>
          <p:cNvPr id="73731" name="Rectangle 2"/>
          <p:cNvSpPr>
            <a:spLocks noChangeArrowheads="1" noTextEdit="1"/>
          </p:cNvSpPr>
          <p:nvPr>
            <p:ph type="sldImg"/>
          </p:nvPr>
        </p:nvSpPr>
        <p:spPr>
          <a:ln/>
        </p:spPr>
      </p:sp>
      <p:sp>
        <p:nvSpPr>
          <p:cNvPr id="737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 uri="{FAA26D3D-D897-4be2-8F04-BA451C77F1D7}">
              <ma14:placeholderFlag xmlns:ma14="http://schemas.microsoft.com/office/mac/drawingml/2011/main" val="1"/>
            </a:ext>
          </a:extLst>
        </p:spPr>
        <p:txBody>
          <a:bodyPr/>
          <a:lstStyle/>
          <a:p>
            <a:pPr eaLnBrk="1" hangingPunct="1"/>
            <a:endParaRPr lang="zh-CN" altLang="zh-CN">
              <a:latin typeface="Times New Roman" charset="0"/>
              <a:ea typeface="宋体" charset="-122"/>
            </a:endParaRPr>
          </a:p>
        </p:txBody>
      </p:sp>
    </p:spTree>
    <p:extLst>
      <p:ext uri="{BB962C8B-B14F-4D97-AF65-F5344CB8AC3E}">
        <p14:creationId xmlns:p14="http://schemas.microsoft.com/office/powerpoint/2010/main" val="407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fld id="{52C5D9E4-1667-6148-8A6A-770857FCA8D7}" type="slidenum">
              <a:rPr lang="en-US" altLang="zh-CN">
                <a:latin typeface="Times New Roman" charset="0"/>
              </a:rPr>
              <a:pPr eaLnBrk="1" hangingPunct="1"/>
              <a:t>47</a:t>
            </a:fld>
            <a:endParaRPr lang="en-US" altLang="zh-CN">
              <a:latin typeface="Times New Roman" charset="0"/>
            </a:endParaRPr>
          </a:p>
        </p:txBody>
      </p:sp>
      <p:sp>
        <p:nvSpPr>
          <p:cNvPr id="74755" name="Rectangle 2"/>
          <p:cNvSpPr>
            <a:spLocks noChangeArrowheads="1" noTextEdit="1"/>
          </p:cNvSpPr>
          <p:nvPr>
            <p:ph type="sldImg"/>
          </p:nvPr>
        </p:nvSpPr>
        <p:spPr>
          <a:ln/>
        </p:spPr>
      </p:sp>
      <p:sp>
        <p:nvSpPr>
          <p:cNvPr id="7475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 uri="{FAA26D3D-D897-4be2-8F04-BA451C77F1D7}">
              <ma14:placeholderFlag xmlns:ma14="http://schemas.microsoft.com/office/mac/drawingml/2011/main" val="1"/>
            </a:ext>
          </a:extLst>
        </p:spPr>
        <p:txBody>
          <a:bodyPr/>
          <a:lstStyle/>
          <a:p>
            <a:pPr eaLnBrk="1" hangingPunct="1"/>
            <a:endParaRPr lang="zh-CN" altLang="zh-CN">
              <a:latin typeface="Times New Roman" charset="0"/>
              <a:ea typeface="宋体" charset="-122"/>
            </a:endParaRPr>
          </a:p>
        </p:txBody>
      </p:sp>
    </p:spTree>
    <p:extLst>
      <p:ext uri="{BB962C8B-B14F-4D97-AF65-F5344CB8AC3E}">
        <p14:creationId xmlns:p14="http://schemas.microsoft.com/office/powerpoint/2010/main" val="1416959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4" name="Date Placeholder 3"/>
          <p:cNvSpPr>
            <a:spLocks noGrp="1"/>
          </p:cNvSpPr>
          <p:nvPr>
            <p:ph type="dt" sz="half" idx="10"/>
          </p:nvPr>
        </p:nvSpPr>
        <p:spPr/>
        <p:txBody>
          <a:bodyPr/>
          <a:lstStyle/>
          <a:p>
            <a:fld id="{00001150-C708-A448-AD41-DCBC9E533F45}" type="datetimeFigureOut">
              <a:rPr kumimoji="1" lang="zh-CN" altLang="en-US" smtClean="0"/>
              <a:t>2017/5/15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5023975-5E85-554E-9145-1A66F4D7A72D}"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00001150-C708-A448-AD41-DCBC9E533F45}" type="datetimeFigureOut">
              <a:rPr kumimoji="1" lang="zh-CN" altLang="en-US" smtClean="0"/>
              <a:t>2017/5/15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5023975-5E85-554E-9145-1A66F4D7A72D}"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00001150-C708-A448-AD41-DCBC9E533F45}" type="datetimeFigureOut">
              <a:rPr kumimoji="1" lang="zh-CN" altLang="en-US" smtClean="0"/>
              <a:t>2017/5/15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5023975-5E85-554E-9145-1A66F4D7A72D}"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00001150-C708-A448-AD41-DCBC9E533F45}" type="datetimeFigureOut">
              <a:rPr kumimoji="1" lang="zh-CN" altLang="en-US" smtClean="0"/>
              <a:t>2017/5/15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5023975-5E85-554E-9145-1A66F4D7A72D}"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00001150-C708-A448-AD41-DCBC9E533F45}" type="datetimeFigureOut">
              <a:rPr kumimoji="1" lang="zh-CN" altLang="en-US" smtClean="0"/>
              <a:t>2017/5/15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5023975-5E85-554E-9145-1A66F4D7A72D}"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00001150-C708-A448-AD41-DCBC9E533F45}" type="datetimeFigureOut">
              <a:rPr kumimoji="1" lang="zh-CN" altLang="en-US" smtClean="0"/>
              <a:t>2017/5/15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5023975-5E85-554E-9145-1A66F4D7A72D}"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00001150-C708-A448-AD41-DCBC9E533F45}" type="datetimeFigureOut">
              <a:rPr kumimoji="1" lang="zh-CN" altLang="en-US" smtClean="0"/>
              <a:t>2017/5/15</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65023975-5E85-554E-9145-1A66F4D7A72D}"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00001150-C708-A448-AD41-DCBC9E533F45}" type="datetimeFigureOut">
              <a:rPr kumimoji="1" lang="zh-CN" altLang="en-US" smtClean="0"/>
              <a:t>2017/5/15</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65023975-5E85-554E-9145-1A66F4D7A72D}"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001150-C708-A448-AD41-DCBC9E533F45}" type="datetimeFigureOut">
              <a:rPr kumimoji="1" lang="zh-CN" altLang="en-US" smtClean="0"/>
              <a:t>2017/5/15</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65023975-5E85-554E-9145-1A66F4D7A72D}"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00001150-C708-A448-AD41-DCBC9E533F45}" type="datetimeFigureOut">
              <a:rPr kumimoji="1" lang="zh-CN" altLang="en-US" smtClean="0"/>
              <a:t>2017/5/15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5023975-5E85-554E-9145-1A66F4D7A72D}"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00001150-C708-A448-AD41-DCBC9E533F45}" type="datetimeFigureOut">
              <a:rPr kumimoji="1" lang="zh-CN" altLang="en-US" smtClean="0"/>
              <a:t>2017/5/15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5023975-5E85-554E-9145-1A66F4D7A72D}"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001150-C708-A448-AD41-DCBC9E533F45}" type="datetimeFigureOut">
              <a:rPr kumimoji="1" lang="zh-CN" altLang="en-US" smtClean="0"/>
              <a:t>2017/5/15</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23975-5E85-554E-9145-1A66F4D7A72D}" type="slidenum">
              <a:rPr kumimoji="1" lang="zh-CN" altLang="en-US" smtClean="0"/>
              <a:t>‹#›</a:t>
            </a:fld>
            <a:endParaRPr kumimoji="1" lang="zh-CN" altLang="en-US"/>
          </a:p>
        </p:txBody>
      </p:sp>
    </p:spTree>
    <p:extLst>
      <p:ext uri="{BB962C8B-B14F-4D97-AF65-F5344CB8AC3E}">
        <p14:creationId xmlns:p14="http://schemas.microsoft.com/office/powerpoint/2010/main" val="8962683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png"/><Relationship Id="rId5" Type="http://schemas.openxmlformats.org/officeDocument/2006/relationships/oleObject" Target="../embeddings/oleObject2.bin"/><Relationship Id="rId6" Type="http://schemas.openxmlformats.org/officeDocument/2006/relationships/image" Target="../media/image5.png"/><Relationship Id="rId7" Type="http://schemas.openxmlformats.org/officeDocument/2006/relationships/oleObject" Target="../embeddings/oleObject3.bin"/><Relationship Id="rId8" Type="http://schemas.openxmlformats.org/officeDocument/2006/relationships/image" Target="../media/image6.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7.png"/><Relationship Id="rId1" Type="http://schemas.openxmlformats.org/officeDocument/2006/relationships/vmlDrawing" Target="../drawings/vmlDrawing2.vml"/><Relationship Id="rId2"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5.bin"/><Relationship Id="rId5" Type="http://schemas.openxmlformats.org/officeDocument/2006/relationships/image" Target="../media/image8.png"/><Relationship Id="rId6" Type="http://schemas.openxmlformats.org/officeDocument/2006/relationships/slide" Target="slide34.xml"/><Relationship Id="rId7" Type="http://schemas.openxmlformats.org/officeDocument/2006/relationships/image" Target="../media/image9.jpe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kumimoji="1" lang="zh-CN" altLang="en-US" dirty="0" smtClean="0"/>
              <a:t>第</a:t>
            </a:r>
            <a:r>
              <a:rPr kumimoji="1" lang="en-US" altLang="zh-CN" dirty="0"/>
              <a:t>8</a:t>
            </a:r>
            <a:r>
              <a:rPr kumimoji="1" lang="zh-CN" altLang="en-US" dirty="0" smtClean="0"/>
              <a:t>章</a:t>
            </a:r>
            <a:r>
              <a:rPr kumimoji="1" lang="en-US" altLang="zh-CN" dirty="0" smtClean="0"/>
              <a:t> </a:t>
            </a:r>
            <a:r>
              <a:rPr lang="zh-CN" altLang="en-US" dirty="0" smtClean="0"/>
              <a:t>辅助存储器</a:t>
            </a:r>
            <a:endParaRPr kumimoji="1" lang="zh-CN" altLang="en-US" dirty="0"/>
          </a:p>
        </p:txBody>
      </p:sp>
      <p:sp>
        <p:nvSpPr>
          <p:cNvPr id="3" name="Subtitle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1808673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误码率</a:t>
            </a:r>
            <a:r>
              <a:rPr lang="zh-CN" altLang="en-US" dirty="0"/>
              <a:t>、价格</a:t>
            </a:r>
            <a:endParaRPr lang="en-US" dirty="0"/>
          </a:p>
        </p:txBody>
      </p:sp>
      <p:sp>
        <p:nvSpPr>
          <p:cNvPr id="3" name="Content Placeholder 2"/>
          <p:cNvSpPr>
            <a:spLocks noGrp="1"/>
          </p:cNvSpPr>
          <p:nvPr>
            <p:ph idx="1"/>
          </p:nvPr>
        </p:nvSpPr>
        <p:spPr/>
        <p:txBody>
          <a:bodyPr/>
          <a:lstStyle/>
          <a:p>
            <a:r>
              <a:rPr lang="zh-CN" altLang="en-US" dirty="0" smtClean="0"/>
              <a:t>误码率</a:t>
            </a:r>
          </a:p>
          <a:p>
            <a:pPr lvl="1"/>
            <a:r>
              <a:rPr lang="zh-CN" altLang="en-US" dirty="0" smtClean="0"/>
              <a:t>误码率是衡量磁表面存储器出错概率的参数。</a:t>
            </a:r>
            <a:endParaRPr lang="en-US" altLang="zh-CN" dirty="0" smtClean="0"/>
          </a:p>
          <a:p>
            <a:pPr lvl="1"/>
            <a:r>
              <a:rPr lang="zh-CN" altLang="en-US" dirty="0" smtClean="0"/>
              <a:t>它等于从辅存读出时，出错信息位数和读出的总信息位数之比。</a:t>
            </a:r>
          </a:p>
          <a:p>
            <a:r>
              <a:rPr lang="zh-CN" altLang="en-US" dirty="0" smtClean="0"/>
              <a:t>价格</a:t>
            </a:r>
            <a:endParaRPr lang="zh-CN" altLang="en-US" dirty="0"/>
          </a:p>
          <a:p>
            <a:pPr lvl="1"/>
            <a:r>
              <a:rPr lang="zh-CN" altLang="en-US" dirty="0"/>
              <a:t>通常用位价格来比较各种存储器。位价格是设备价格除以容量，在所有存储设备中，磁表面存储器和光盘存储器的位价格是很低的。</a:t>
            </a:r>
            <a:endParaRPr lang="en-US" dirty="0"/>
          </a:p>
        </p:txBody>
      </p:sp>
    </p:spTree>
    <p:extLst>
      <p:ext uri="{BB962C8B-B14F-4D97-AF65-F5344CB8AC3E}">
        <p14:creationId xmlns:p14="http://schemas.microsoft.com/office/powerpoint/2010/main" val="19294274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altLang="zh-CN" dirty="0" smtClean="0"/>
              <a:t>8.2</a:t>
            </a:r>
            <a:r>
              <a:rPr lang="zh-CN" altLang="en-US" dirty="0" smtClean="0"/>
              <a:t> 磁记录</a:t>
            </a:r>
            <a:r>
              <a:rPr lang="zh-CN" altLang="en-US" dirty="0"/>
              <a:t>原理与记录方式</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819666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磁记录原理</a:t>
            </a:r>
            <a:endParaRPr lang="en-US" dirty="0"/>
          </a:p>
        </p:txBody>
      </p:sp>
      <p:sp>
        <p:nvSpPr>
          <p:cNvPr id="3" name="Content Placeholder 2"/>
          <p:cNvSpPr>
            <a:spLocks noGrp="1"/>
          </p:cNvSpPr>
          <p:nvPr>
            <p:ph idx="1"/>
          </p:nvPr>
        </p:nvSpPr>
        <p:spPr/>
        <p:txBody>
          <a:bodyPr/>
          <a:lstStyle/>
          <a:p>
            <a:r>
              <a:rPr lang="zh-CN" altLang="en-US" dirty="0"/>
              <a:t>磁表面存储器通过磁头和记录介质的相对运动完成写入和读出</a:t>
            </a:r>
            <a:r>
              <a:rPr lang="zh-CN" altLang="en-US" dirty="0" smtClean="0"/>
              <a:t>。</a:t>
            </a:r>
            <a:endParaRPr lang="en-US" altLang="zh-CN" dirty="0" smtClean="0"/>
          </a:p>
          <a:p>
            <a:r>
              <a:rPr lang="zh-CN" altLang="en-US" dirty="0"/>
              <a:t>磁表面存储器中信息的写入和读出过程就是电和磁之间的转换过程。</a:t>
            </a:r>
            <a:endParaRPr lang="en-US" altLang="zh-CN" dirty="0" smtClean="0"/>
          </a:p>
        </p:txBody>
      </p:sp>
      <p:pic>
        <p:nvPicPr>
          <p:cNvPr id="69633" name="Picture 1" descr="h1.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183" y="3594100"/>
            <a:ext cx="7775633" cy="287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5604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磁记录原理</a:t>
            </a:r>
            <a:endParaRPr lang="en-US" dirty="0"/>
          </a:p>
        </p:txBody>
      </p:sp>
      <p:sp>
        <p:nvSpPr>
          <p:cNvPr id="3" name="Content Placeholder 2"/>
          <p:cNvSpPr>
            <a:spLocks noGrp="1"/>
          </p:cNvSpPr>
          <p:nvPr>
            <p:ph idx="1"/>
          </p:nvPr>
        </p:nvSpPr>
        <p:spPr/>
        <p:txBody>
          <a:bodyPr/>
          <a:lstStyle/>
          <a:p>
            <a:r>
              <a:rPr lang="zh-CN" altLang="en-US" dirty="0"/>
              <a:t>写入：记录介质在磁头下匀速通过，磁头线圈中通入一定方向和大小的电流，则会在介质上形成一个磁化单元。 电流方向不同，则磁化方向也不同。一个磁化方向规定为“</a:t>
            </a:r>
            <a:r>
              <a:rPr lang="en-US" altLang="zh-CN" dirty="0"/>
              <a:t>0”</a:t>
            </a:r>
            <a:r>
              <a:rPr lang="zh-CN" altLang="en-US" dirty="0"/>
              <a:t>，另一个磁化方向就规定为“</a:t>
            </a:r>
            <a:r>
              <a:rPr lang="en-US" altLang="zh-CN" dirty="0"/>
              <a:t>1”</a:t>
            </a:r>
            <a:r>
              <a:rPr lang="zh-CN" altLang="en-US" dirty="0"/>
              <a:t>。</a:t>
            </a:r>
          </a:p>
          <a:p>
            <a:r>
              <a:rPr lang="zh-CN" altLang="en-US" dirty="0"/>
              <a:t>读出：记录介质在磁头下匀速通过时，读出线圈会感应出电压，磁化方向不同，则感应电压就不同，对感应电压进行放大和整型，就可以读出“</a:t>
            </a:r>
            <a:r>
              <a:rPr lang="en-US" altLang="zh-CN" dirty="0"/>
              <a:t>0”</a:t>
            </a:r>
            <a:r>
              <a:rPr lang="zh-CN" altLang="en-US" dirty="0"/>
              <a:t>或“</a:t>
            </a:r>
            <a:r>
              <a:rPr lang="en-US" altLang="zh-CN" dirty="0"/>
              <a:t>1”</a:t>
            </a:r>
            <a:r>
              <a:rPr lang="zh-CN" altLang="en-US" dirty="0"/>
              <a:t>。</a:t>
            </a:r>
          </a:p>
          <a:p>
            <a:endParaRPr lang="en-US" dirty="0"/>
          </a:p>
        </p:txBody>
      </p:sp>
    </p:spTree>
    <p:extLst>
      <p:ext uri="{BB962C8B-B14F-4D97-AF65-F5344CB8AC3E}">
        <p14:creationId xmlns:p14="http://schemas.microsoft.com/office/powerpoint/2010/main" val="796263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磁记录介质与磁头</a:t>
            </a:r>
            <a:endParaRPr lang="en-US" dirty="0"/>
          </a:p>
        </p:txBody>
      </p:sp>
      <p:sp>
        <p:nvSpPr>
          <p:cNvPr id="3" name="Content Placeholder 2"/>
          <p:cNvSpPr>
            <a:spLocks noGrp="1"/>
          </p:cNvSpPr>
          <p:nvPr>
            <p:ph idx="1"/>
          </p:nvPr>
        </p:nvSpPr>
        <p:spPr/>
        <p:txBody>
          <a:bodyPr>
            <a:normAutofit lnSpcReduction="10000"/>
          </a:bodyPr>
          <a:lstStyle/>
          <a:p>
            <a:r>
              <a:rPr lang="zh-CN" altLang="en-US" dirty="0"/>
              <a:t>磁记录介质指的是涂有薄层磁性材料的信息载体。可以脱机保存信息，并且可以作为不同系统之间信息交换的手段。因此又称为磁记录媒体</a:t>
            </a:r>
            <a:r>
              <a:rPr lang="zh-CN" altLang="en-US" dirty="0" smtClean="0"/>
              <a:t>。</a:t>
            </a:r>
            <a:endParaRPr lang="en-US" altLang="zh-CN" dirty="0" smtClean="0"/>
          </a:p>
          <a:p>
            <a:r>
              <a:rPr lang="zh-CN" altLang="en-US" dirty="0"/>
              <a:t>根据记录介质的基底不同，主要有软性介质</a:t>
            </a:r>
            <a:r>
              <a:rPr lang="en-US" altLang="zh-CN" dirty="0"/>
              <a:t>(</a:t>
            </a:r>
            <a:r>
              <a:rPr lang="zh-CN" altLang="en-US" dirty="0"/>
              <a:t>磁带和软磁盘片</a:t>
            </a:r>
            <a:r>
              <a:rPr lang="en-US" altLang="zh-CN" dirty="0"/>
              <a:t>)</a:t>
            </a:r>
            <a:r>
              <a:rPr lang="zh-CN" altLang="en-US" dirty="0"/>
              <a:t>和硬性介质</a:t>
            </a:r>
            <a:r>
              <a:rPr lang="en-US" altLang="zh-CN" dirty="0"/>
              <a:t>(</a:t>
            </a:r>
            <a:r>
              <a:rPr lang="zh-CN" altLang="en-US" dirty="0"/>
              <a:t>硬磁盘片</a:t>
            </a:r>
            <a:r>
              <a:rPr lang="en-US" altLang="zh-CN" dirty="0"/>
              <a:t>)</a:t>
            </a:r>
            <a:r>
              <a:rPr lang="zh-CN" altLang="en-US" dirty="0"/>
              <a:t>两种</a:t>
            </a:r>
            <a:r>
              <a:rPr lang="zh-CN" altLang="en-US" dirty="0" smtClean="0"/>
              <a:t>。</a:t>
            </a:r>
            <a:endParaRPr lang="en-US" altLang="zh-CN" dirty="0" smtClean="0"/>
          </a:p>
          <a:p>
            <a:r>
              <a:rPr lang="zh-CN" altLang="en-US" dirty="0"/>
              <a:t>磁头是实现电</a:t>
            </a:r>
            <a:r>
              <a:rPr lang="en-US" altLang="zh-CN" dirty="0">
                <a:latin typeface="Arial" charset="0"/>
              </a:rPr>
              <a:t>—</a:t>
            </a:r>
            <a:r>
              <a:rPr lang="zh-CN" altLang="en-US" dirty="0"/>
              <a:t>磁转换的装置。用电脉冲表示的二进制代码通过磁头转换成磁记录介质上的磁化格式；而介质上的磁化信息又要通过磁头转换成电脉冲。介质上已记录信息的清除，则是通过磁头将介质上磁层向某一方向饱和磁化或去磁而得到。</a:t>
            </a:r>
            <a:endParaRPr lang="en-US" dirty="0"/>
          </a:p>
        </p:txBody>
      </p:sp>
    </p:spTree>
    <p:extLst>
      <p:ext uri="{BB962C8B-B14F-4D97-AF65-F5344CB8AC3E}">
        <p14:creationId xmlns:p14="http://schemas.microsoft.com/office/powerpoint/2010/main" val="18276198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磁记录</a:t>
            </a:r>
            <a:r>
              <a:rPr lang="zh-CN" altLang="en-US" dirty="0" smtClean="0"/>
              <a:t>方式</a:t>
            </a:r>
            <a:endParaRPr lang="en-US" dirty="0"/>
          </a:p>
        </p:txBody>
      </p:sp>
      <p:sp>
        <p:nvSpPr>
          <p:cNvPr id="3" name="Content Placeholder 2"/>
          <p:cNvSpPr>
            <a:spLocks noGrp="1"/>
          </p:cNvSpPr>
          <p:nvPr>
            <p:ph idx="1"/>
          </p:nvPr>
        </p:nvSpPr>
        <p:spPr/>
        <p:txBody>
          <a:bodyPr/>
          <a:lstStyle/>
          <a:p>
            <a:r>
              <a:rPr lang="zh-CN" altLang="en-US" dirty="0"/>
              <a:t>磁记录方式是一种编码方法，指的是按照某种规律将一连串二进制数字信息变换成存储介质磁层的相应磁化翻转形式，并经读写控制电路实现这种转换</a:t>
            </a:r>
            <a:r>
              <a:rPr lang="zh-CN" altLang="en-US" dirty="0" smtClean="0"/>
              <a:t>规律</a:t>
            </a:r>
            <a:endParaRPr lang="en-US" altLang="zh-CN" dirty="0" smtClean="0"/>
          </a:p>
          <a:p>
            <a:pPr lvl="1"/>
            <a:r>
              <a:rPr lang="zh-CN" altLang="en-US" dirty="0"/>
              <a:t>归零制</a:t>
            </a:r>
            <a:r>
              <a:rPr lang="en-US" altLang="zh-CN" dirty="0"/>
              <a:t>(RZ</a:t>
            </a:r>
            <a:r>
              <a:rPr lang="en-US" altLang="zh-CN" dirty="0" smtClean="0"/>
              <a:t>)</a:t>
            </a:r>
          </a:p>
          <a:p>
            <a:pPr lvl="1"/>
            <a:r>
              <a:rPr lang="zh-CN" altLang="en-US" dirty="0"/>
              <a:t>不归零制</a:t>
            </a:r>
            <a:r>
              <a:rPr lang="en-US" altLang="zh-CN" dirty="0"/>
              <a:t>(NRZ</a:t>
            </a:r>
            <a:r>
              <a:rPr lang="en-US" altLang="zh-CN" dirty="0" smtClean="0"/>
              <a:t>)</a:t>
            </a:r>
          </a:p>
          <a:p>
            <a:pPr lvl="1"/>
            <a:r>
              <a:rPr lang="zh-CN" altLang="en-US" dirty="0" smtClean="0"/>
              <a:t>见</a:t>
            </a:r>
            <a:r>
              <a:rPr lang="en-US" altLang="zh-CN" dirty="0" smtClean="0"/>
              <a:t>1</a:t>
            </a:r>
            <a:r>
              <a:rPr lang="zh-CN" altLang="en-US" dirty="0" smtClean="0"/>
              <a:t>就</a:t>
            </a:r>
            <a:r>
              <a:rPr lang="zh-CN" altLang="en-US" dirty="0"/>
              <a:t>翻的不归零制</a:t>
            </a:r>
            <a:r>
              <a:rPr lang="en-US" altLang="zh-CN" dirty="0"/>
              <a:t>(NRZ1</a:t>
            </a:r>
            <a:r>
              <a:rPr lang="en-US" altLang="zh-CN" dirty="0" smtClean="0"/>
              <a:t>)</a:t>
            </a:r>
          </a:p>
          <a:p>
            <a:pPr lvl="1"/>
            <a:r>
              <a:rPr lang="zh-CN" altLang="en-US" dirty="0" smtClean="0"/>
              <a:t>调相制</a:t>
            </a:r>
            <a:r>
              <a:rPr lang="en-US" altLang="zh-CN" dirty="0"/>
              <a:t>(PM</a:t>
            </a:r>
            <a:r>
              <a:rPr lang="en-US" altLang="zh-CN" dirty="0" smtClean="0"/>
              <a:t>)</a:t>
            </a:r>
          </a:p>
          <a:p>
            <a:pPr lvl="1"/>
            <a:r>
              <a:rPr lang="zh-CN" altLang="en-US" dirty="0" smtClean="0"/>
              <a:t>调频制</a:t>
            </a:r>
            <a:r>
              <a:rPr lang="en-US" altLang="zh-CN" dirty="0"/>
              <a:t>(FM</a:t>
            </a:r>
            <a:r>
              <a:rPr lang="en-US" altLang="zh-CN" dirty="0" smtClean="0"/>
              <a:t>)</a:t>
            </a:r>
          </a:p>
          <a:p>
            <a:pPr lvl="1"/>
            <a:r>
              <a:rPr lang="zh-CN" altLang="en-US" dirty="0"/>
              <a:t>改进调频制</a:t>
            </a:r>
            <a:r>
              <a:rPr lang="en-US" altLang="zh-CN" dirty="0"/>
              <a:t>(MFM)</a:t>
            </a:r>
            <a:endParaRPr lang="en-US" altLang="zh-CN" dirty="0" smtClean="0"/>
          </a:p>
          <a:p>
            <a:pPr lvl="1"/>
            <a:endParaRPr lang="en-US" altLang="zh-CN" dirty="0"/>
          </a:p>
          <a:p>
            <a:pPr lvl="1"/>
            <a:endParaRPr lang="en-US" altLang="zh-CN" dirty="0" smtClean="0"/>
          </a:p>
          <a:p>
            <a:pPr lvl="1"/>
            <a:endParaRPr lang="en-US" dirty="0"/>
          </a:p>
        </p:txBody>
      </p:sp>
    </p:spTree>
    <p:extLst>
      <p:ext uri="{BB962C8B-B14F-4D97-AF65-F5344CB8AC3E}">
        <p14:creationId xmlns:p14="http://schemas.microsoft.com/office/powerpoint/2010/main" val="1347963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altLang="zh-CN" dirty="0" smtClean="0"/>
              <a:t>8.3</a:t>
            </a:r>
            <a:r>
              <a:rPr lang="zh-CN" altLang="en-US" dirty="0" smtClean="0"/>
              <a:t> 磁盘</a:t>
            </a:r>
            <a:r>
              <a:rPr lang="zh-CN" altLang="en-US" dirty="0"/>
              <a:t>存储器</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9205459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磁盘</a:t>
            </a:r>
            <a:r>
              <a:rPr lang="zh-CN" altLang="en-US" dirty="0"/>
              <a:t>存储器的</a:t>
            </a:r>
            <a:r>
              <a:rPr lang="zh-CN" altLang="en-US" dirty="0" smtClean="0"/>
              <a:t>种类和基本结构</a:t>
            </a:r>
            <a:endParaRPr lang="en-US" dirty="0"/>
          </a:p>
        </p:txBody>
      </p:sp>
      <p:sp>
        <p:nvSpPr>
          <p:cNvPr id="3" name="Content Placeholder 2"/>
          <p:cNvSpPr>
            <a:spLocks noGrp="1"/>
          </p:cNvSpPr>
          <p:nvPr>
            <p:ph idx="1"/>
          </p:nvPr>
        </p:nvSpPr>
        <p:spPr/>
        <p:txBody>
          <a:bodyPr/>
          <a:lstStyle/>
          <a:p>
            <a:r>
              <a:rPr lang="zh-CN" altLang="en-US" dirty="0"/>
              <a:t>硬磁盘</a:t>
            </a:r>
            <a:r>
              <a:rPr lang="zh-CN" altLang="en-US" dirty="0" smtClean="0"/>
              <a:t>存储器：硬盘存储器和软盘存储器。</a:t>
            </a:r>
            <a:endParaRPr lang="en-US" altLang="zh-CN" dirty="0" smtClean="0"/>
          </a:p>
          <a:p>
            <a:r>
              <a:rPr lang="zh-CN" altLang="en-US" dirty="0"/>
              <a:t>根据磁头的工作方式</a:t>
            </a:r>
            <a:r>
              <a:rPr lang="zh-CN" altLang="en-US" dirty="0" smtClean="0"/>
              <a:t>分类：移动</a:t>
            </a:r>
            <a:r>
              <a:rPr lang="zh-CN" altLang="en-US" dirty="0"/>
              <a:t>头磁盘存储器和固定头磁盘存储器</a:t>
            </a:r>
            <a:r>
              <a:rPr lang="zh-CN" altLang="en-US" dirty="0" smtClean="0"/>
              <a:t>。</a:t>
            </a:r>
            <a:endParaRPr lang="en-US" altLang="zh-CN" dirty="0" smtClean="0"/>
          </a:p>
          <a:p>
            <a:r>
              <a:rPr lang="zh-CN" altLang="en-US" dirty="0"/>
              <a:t>根据磁盘可换与否</a:t>
            </a:r>
            <a:r>
              <a:rPr lang="zh-CN" altLang="en-US" dirty="0" smtClean="0"/>
              <a:t>分类：按</a:t>
            </a:r>
            <a:r>
              <a:rPr lang="zh-CN" altLang="en-US" dirty="0"/>
              <a:t>此法分类有可换盘存储器和固定盘存储器两种。</a:t>
            </a:r>
          </a:p>
          <a:p>
            <a:endParaRPr lang="zh-CN" altLang="en-US" dirty="0"/>
          </a:p>
          <a:p>
            <a:endParaRPr lang="en-US" dirty="0"/>
          </a:p>
        </p:txBody>
      </p:sp>
    </p:spTree>
    <p:extLst>
      <p:ext uri="{BB962C8B-B14F-4D97-AF65-F5344CB8AC3E}">
        <p14:creationId xmlns:p14="http://schemas.microsoft.com/office/powerpoint/2010/main" val="1143823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磁盘存储器的种类和基本结构</a:t>
            </a:r>
            <a:endParaRPr kumimoji="1" lang="zh-CN" altLang="en-US" dirty="0"/>
          </a:p>
        </p:txBody>
      </p:sp>
      <p:sp>
        <p:nvSpPr>
          <p:cNvPr id="3" name="Content Placeholder 2"/>
          <p:cNvSpPr>
            <a:spLocks noGrp="1"/>
          </p:cNvSpPr>
          <p:nvPr>
            <p:ph idx="1"/>
          </p:nvPr>
        </p:nvSpPr>
        <p:spPr/>
        <p:txBody>
          <a:bodyPr>
            <a:normAutofit/>
          </a:bodyPr>
          <a:lstStyle/>
          <a:p>
            <a:r>
              <a:rPr kumimoji="1" lang="zh-CN" altLang="en-US" dirty="0"/>
              <a:t>温彻斯特</a:t>
            </a:r>
            <a:r>
              <a:rPr kumimoji="1" lang="zh-CN" altLang="en-US" dirty="0" smtClean="0"/>
              <a:t>磁盘（温盘），</a:t>
            </a:r>
            <a:r>
              <a:rPr kumimoji="1" lang="zh-CN" altLang="en-US" dirty="0"/>
              <a:t>是一种可移动磁头固定盘片的磁盘存储器，它是目前应用最广，最有代表性的硬磁盘存储器。</a:t>
            </a:r>
          </a:p>
          <a:p>
            <a:r>
              <a:rPr kumimoji="1" lang="zh-CN" altLang="en-US" dirty="0"/>
              <a:t>所谓温彻斯特磁盘实际上是一种技术，这种技术是由</a:t>
            </a:r>
            <a:r>
              <a:rPr kumimoji="1" lang="en-US" altLang="zh-CN" dirty="0"/>
              <a:t>IBM</a:t>
            </a:r>
            <a:r>
              <a:rPr kumimoji="1" lang="zh-CN" altLang="en-US" dirty="0"/>
              <a:t>公司位于美国加州坎贝尔市温彻斯特大街的研究所研制的，它于</a:t>
            </a:r>
            <a:r>
              <a:rPr kumimoji="1" lang="en-US" altLang="zh-CN" dirty="0"/>
              <a:t>1973</a:t>
            </a:r>
            <a:r>
              <a:rPr kumimoji="1" lang="zh-CN" altLang="en-US" dirty="0"/>
              <a:t>年首先应用于</a:t>
            </a:r>
            <a:r>
              <a:rPr kumimoji="1" lang="en-US" altLang="zh-CN" dirty="0"/>
              <a:t>IBM3340</a:t>
            </a:r>
            <a:r>
              <a:rPr kumimoji="1" lang="zh-CN" altLang="en-US" dirty="0"/>
              <a:t>硬磁盘存储器中，因此将这种技术称作温彻斯特技术</a:t>
            </a:r>
            <a:r>
              <a:rPr kumimoji="1" lang="zh-CN" altLang="en-US" dirty="0" smtClean="0"/>
              <a:t>。</a:t>
            </a:r>
            <a:endParaRPr kumimoji="1" lang="zh-CN" altLang="en-US" dirty="0"/>
          </a:p>
        </p:txBody>
      </p:sp>
    </p:spTree>
    <p:extLst>
      <p:ext uri="{BB962C8B-B14F-4D97-AF65-F5344CB8AC3E}">
        <p14:creationId xmlns:p14="http://schemas.microsoft.com/office/powerpoint/2010/main" val="894068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磁盘存储器的种类和基本结构</a:t>
            </a:r>
            <a:endParaRPr lang="en-US" dirty="0"/>
          </a:p>
        </p:txBody>
      </p:sp>
      <p:sp>
        <p:nvSpPr>
          <p:cNvPr id="3" name="Content Placeholder 2"/>
          <p:cNvSpPr>
            <a:spLocks noGrp="1"/>
          </p:cNvSpPr>
          <p:nvPr>
            <p:ph idx="1"/>
          </p:nvPr>
        </p:nvSpPr>
        <p:spPr/>
        <p:txBody>
          <a:bodyPr/>
          <a:lstStyle/>
          <a:p>
            <a:r>
              <a:rPr lang="zh-CN" altLang="en-US" dirty="0"/>
              <a:t>磁盘存储器由驱动器</a:t>
            </a:r>
            <a:r>
              <a:rPr lang="en-US" altLang="zh-CN" dirty="0"/>
              <a:t>(hard disk drive</a:t>
            </a:r>
            <a:r>
              <a:rPr lang="zh-CN" altLang="en-US" dirty="0"/>
              <a:t>，简称</a:t>
            </a:r>
            <a:r>
              <a:rPr lang="en-US" altLang="zh-CN" dirty="0"/>
              <a:t>HDD)</a:t>
            </a:r>
            <a:r>
              <a:rPr lang="zh-CN" altLang="en-US" dirty="0"/>
              <a:t>和控制器</a:t>
            </a:r>
            <a:r>
              <a:rPr lang="en-US" altLang="zh-CN" dirty="0"/>
              <a:t>(hard disk controller</a:t>
            </a:r>
            <a:r>
              <a:rPr lang="zh-CN" altLang="en-US" dirty="0"/>
              <a:t>，简称</a:t>
            </a:r>
            <a:r>
              <a:rPr lang="en-US" altLang="zh-CN" dirty="0"/>
              <a:t>HDC)</a:t>
            </a:r>
            <a:r>
              <a:rPr lang="zh-CN" altLang="en-US" dirty="0"/>
              <a:t>组成</a:t>
            </a:r>
            <a:r>
              <a:rPr lang="zh-CN" altLang="en-US" dirty="0" smtClean="0"/>
              <a:t>。</a:t>
            </a:r>
            <a:endParaRPr lang="en-US" altLang="zh-CN" dirty="0" smtClean="0"/>
          </a:p>
          <a:p>
            <a:pPr lvl="1"/>
            <a:r>
              <a:rPr lang="zh-CN" altLang="en-US" dirty="0"/>
              <a:t>磁盘驱动器又称磁盘机或磁盘子系统，它是独立于主机之外的一个完整装置。</a:t>
            </a:r>
          </a:p>
          <a:p>
            <a:pPr lvl="1"/>
            <a:r>
              <a:rPr lang="zh-CN" altLang="en-US" dirty="0"/>
              <a:t>磁盘控制器一般是指插在主机总线插槽中的一块电路板。控制器的作用是接受主机发送的命令和数据，并转换成驱动器的控制命令和驱动器可以接受的数据格式，以控制驱动器的读写操作。一个控制器可以控制一台或几台驱动器。</a:t>
            </a:r>
            <a:endParaRPr lang="en-US" dirty="0"/>
          </a:p>
        </p:txBody>
      </p:sp>
    </p:spTree>
    <p:extLst>
      <p:ext uri="{BB962C8B-B14F-4D97-AF65-F5344CB8AC3E}">
        <p14:creationId xmlns:p14="http://schemas.microsoft.com/office/powerpoint/2010/main" val="2123171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altLang="zh-CN" dirty="0" smtClean="0"/>
              <a:t>8.1</a:t>
            </a:r>
            <a:r>
              <a:rPr lang="zh-CN" altLang="en-US" dirty="0" smtClean="0"/>
              <a:t> 磁表面存储器</a:t>
            </a:r>
            <a:r>
              <a:rPr lang="zh-CN" altLang="en-US" dirty="0"/>
              <a:t>的种类与技术指标</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957572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磁盘驱动器结构</a:t>
            </a:r>
            <a:endParaRPr lang="en-US" dirty="0"/>
          </a:p>
        </p:txBody>
      </p:sp>
      <p:sp>
        <p:nvSpPr>
          <p:cNvPr id="3" name="Content Placeholder 2"/>
          <p:cNvSpPr>
            <a:spLocks noGrp="1"/>
          </p:cNvSpPr>
          <p:nvPr>
            <p:ph idx="1"/>
          </p:nvPr>
        </p:nvSpPr>
        <p:spPr/>
        <p:txBody>
          <a:bodyPr/>
          <a:lstStyle/>
          <a:p>
            <a:endParaRPr lang="en-US"/>
          </a:p>
        </p:txBody>
      </p:sp>
      <p:pic>
        <p:nvPicPr>
          <p:cNvPr id="70657" name="Picture 1" descr="h8.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 y="2732611"/>
            <a:ext cx="5479781" cy="2550589"/>
          </a:xfrm>
          <a:prstGeom prst="rect">
            <a:avLst/>
          </a:prstGeom>
          <a:noFill/>
          <a:extLst>
            <a:ext uri="{909E8E84-426E-40DD-AFC4-6F175D3DCCD1}">
              <a14:hiddenFill xmlns:a14="http://schemas.microsoft.com/office/drawing/2010/main">
                <a:solidFill>
                  <a:srgbClr val="FFFFFF"/>
                </a:solidFill>
              </a14:hiddenFill>
            </a:ext>
          </a:extLst>
        </p:spPr>
      </p:pic>
      <p:pic>
        <p:nvPicPr>
          <p:cNvPr id="70659" name="Picture 3" descr="h11.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2963862"/>
            <a:ext cx="2806700" cy="2083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827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磁盘</a:t>
            </a:r>
            <a:r>
              <a:rPr lang="zh-CN" altLang="en-US" dirty="0" smtClean="0"/>
              <a:t>驱动器图示</a:t>
            </a:r>
            <a:endParaRPr lang="en-US" dirty="0"/>
          </a:p>
        </p:txBody>
      </p:sp>
      <p:sp>
        <p:nvSpPr>
          <p:cNvPr id="3" name="Content Placeholder 2"/>
          <p:cNvSpPr>
            <a:spLocks noGrp="1"/>
          </p:cNvSpPr>
          <p:nvPr>
            <p:ph idx="1"/>
          </p:nvPr>
        </p:nvSpPr>
        <p:spPr/>
        <p:txBody>
          <a:bodyPr/>
          <a:lstStyle/>
          <a:p>
            <a:endParaRPr lang="en-US"/>
          </a:p>
        </p:txBody>
      </p:sp>
      <p:graphicFrame>
        <p:nvGraphicFramePr>
          <p:cNvPr id="4" name="Object 8"/>
          <p:cNvGraphicFramePr>
            <a:graphicFrameLocks noChangeAspect="1"/>
          </p:cNvGraphicFramePr>
          <p:nvPr>
            <p:extLst/>
          </p:nvPr>
        </p:nvGraphicFramePr>
        <p:xfrm>
          <a:off x="250471" y="2509044"/>
          <a:ext cx="3921479" cy="2862262"/>
        </p:xfrm>
        <a:graphic>
          <a:graphicData uri="http://schemas.openxmlformats.org/presentationml/2006/ole">
            <mc:AlternateContent xmlns:mc="http://schemas.openxmlformats.org/markup-compatibility/2006">
              <mc:Choice xmlns:v="urn:schemas-microsoft-com:vml" Requires="v">
                <p:oleObj spid="_x0000_s3125" name="Photo Editor 照片" r:id="rId3" imgW="3809524" imgH="2781688" progId="MSPhotoEd.3">
                  <p:embed/>
                </p:oleObj>
              </mc:Choice>
              <mc:Fallback>
                <p:oleObj name="Photo Editor 照片" r:id="rId3" imgW="3809524" imgH="2781688"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471" y="2509044"/>
                        <a:ext cx="3921479" cy="2862262"/>
                      </a:xfrm>
                      <a:prstGeom prst="rect">
                        <a:avLst/>
                      </a:prstGeom>
                    </p:spPr>
                  </p:pic>
                </p:oleObj>
              </mc:Fallback>
            </mc:AlternateContent>
          </a:graphicData>
        </a:graphic>
      </p:graphicFrame>
      <p:graphicFrame>
        <p:nvGraphicFramePr>
          <p:cNvPr id="5" name="Object 6"/>
          <p:cNvGraphicFramePr>
            <a:graphicFrameLocks noChangeAspect="1"/>
          </p:cNvGraphicFramePr>
          <p:nvPr>
            <p:extLst/>
          </p:nvPr>
        </p:nvGraphicFramePr>
        <p:xfrm>
          <a:off x="4381500" y="1825625"/>
          <a:ext cx="4419600" cy="2455863"/>
        </p:xfrm>
        <a:graphic>
          <a:graphicData uri="http://schemas.openxmlformats.org/presentationml/2006/ole">
            <mc:AlternateContent xmlns:mc="http://schemas.openxmlformats.org/markup-compatibility/2006">
              <mc:Choice xmlns:v="urn:schemas-microsoft-com:vml" Requires="v">
                <p:oleObj spid="_x0000_s3126" name="Photo Editor 照片" r:id="rId5" imgW="3809524" imgH="2209524" progId="MSPhotoEd.3">
                  <p:embed/>
                </p:oleObj>
              </mc:Choice>
              <mc:Fallback>
                <p:oleObj name="Photo Editor 照片" r:id="rId5" imgW="3809524" imgH="2209524" progId="MSPhotoEd.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81500" y="1825625"/>
                        <a:ext cx="4419600" cy="2455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6" name="Object 7"/>
          <p:cNvGraphicFramePr>
            <a:graphicFrameLocks noChangeAspect="1"/>
          </p:cNvGraphicFramePr>
          <p:nvPr>
            <p:extLst/>
          </p:nvPr>
        </p:nvGraphicFramePr>
        <p:xfrm>
          <a:off x="4381500" y="4468813"/>
          <a:ext cx="4419600" cy="2101850"/>
        </p:xfrm>
        <a:graphic>
          <a:graphicData uri="http://schemas.openxmlformats.org/presentationml/2006/ole">
            <mc:AlternateContent xmlns:mc="http://schemas.openxmlformats.org/markup-compatibility/2006">
              <mc:Choice xmlns:v="urn:schemas-microsoft-com:vml" Requires="v">
                <p:oleObj spid="_x0000_s3127" name="Photo Editor 照片" r:id="rId7" imgW="3809524" imgH="1876190" progId="MSPhotoEd.3">
                  <p:embed/>
                </p:oleObj>
              </mc:Choice>
              <mc:Fallback>
                <p:oleObj name="Photo Editor 照片" r:id="rId7" imgW="3809524" imgH="1876190" progId="MSPhotoEd.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81500" y="4468813"/>
                        <a:ext cx="4419600" cy="210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4704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盘片</a:t>
            </a:r>
            <a:endParaRPr lang="en-US" dirty="0"/>
          </a:p>
        </p:txBody>
      </p:sp>
      <p:sp>
        <p:nvSpPr>
          <p:cNvPr id="5" name="Content Placeholder 4"/>
          <p:cNvSpPr>
            <a:spLocks noGrp="1"/>
          </p:cNvSpPr>
          <p:nvPr>
            <p:ph sz="half" idx="2"/>
          </p:nvPr>
        </p:nvSpPr>
        <p:spPr>
          <a:xfrm>
            <a:off x="3657600" y="365126"/>
            <a:ext cx="4857750" cy="6289673"/>
          </a:xfrm>
        </p:spPr>
        <p:txBody>
          <a:bodyPr>
            <a:normAutofit lnSpcReduction="10000"/>
          </a:bodyPr>
          <a:lstStyle/>
          <a:p>
            <a:r>
              <a:rPr lang="zh-CN" altLang="en-US" dirty="0"/>
              <a:t>数据储存在盘片表面的扇区</a:t>
            </a:r>
            <a:r>
              <a:rPr lang="en-US" altLang="zh-CN" dirty="0"/>
              <a:t>(Sector)</a:t>
            </a:r>
            <a:r>
              <a:rPr lang="zh-CN" altLang="en-US" dirty="0"/>
              <a:t>和磁道</a:t>
            </a:r>
            <a:r>
              <a:rPr lang="en-US" altLang="zh-CN" dirty="0"/>
              <a:t>(track)</a:t>
            </a:r>
            <a:r>
              <a:rPr lang="zh-CN" altLang="en-US" dirty="0"/>
              <a:t>里，</a:t>
            </a:r>
          </a:p>
          <a:p>
            <a:pPr lvl="1"/>
            <a:r>
              <a:rPr lang="zh-CN" altLang="en-US" dirty="0"/>
              <a:t>磁道：一系列的同心圆。黄色部分</a:t>
            </a:r>
          </a:p>
          <a:p>
            <a:pPr lvl="1"/>
            <a:r>
              <a:rPr lang="zh-CN" altLang="en-US" dirty="0"/>
              <a:t>扇区：磁道组成的扇形表面。蓝色部分</a:t>
            </a:r>
          </a:p>
          <a:p>
            <a:r>
              <a:rPr lang="zh-CN" altLang="en-US" dirty="0"/>
              <a:t>扇区包括了固定数量的字节。 </a:t>
            </a:r>
          </a:p>
          <a:p>
            <a:r>
              <a:rPr lang="zh-CN" altLang="en-US" dirty="0"/>
              <a:t>硬盘的低级</a:t>
            </a:r>
            <a:r>
              <a:rPr lang="zh-CN" altLang="en-US" dirty="0" smtClean="0"/>
              <a:t>格式化在</a:t>
            </a:r>
            <a:r>
              <a:rPr lang="zh-CN" altLang="en-US" dirty="0"/>
              <a:t>盘片上建立了扇区和磁道，每个扇区的开始和结束部分都被写到了盘片上，这个处理使硬盘准备开始以</a:t>
            </a:r>
            <a:r>
              <a:rPr lang="en-US" altLang="zh-CN" dirty="0"/>
              <a:t>byte</a:t>
            </a:r>
            <a:r>
              <a:rPr lang="zh-CN" altLang="en-US" dirty="0"/>
              <a:t>的形式保持数据。</a:t>
            </a:r>
          </a:p>
          <a:p>
            <a:r>
              <a:rPr lang="zh-CN" altLang="en-US" dirty="0"/>
              <a:t>高级格式化：写入文件储存的结构，例如把文件分配表写入到扇区，这个过程使硬盘准备保持文件。</a:t>
            </a:r>
            <a:endParaRPr lang="en-US" dirty="0"/>
          </a:p>
          <a:p>
            <a:endParaRPr lang="en-US" dirty="0"/>
          </a:p>
        </p:txBody>
      </p:sp>
      <p:graphicFrame>
        <p:nvGraphicFramePr>
          <p:cNvPr id="7" name="Object 4"/>
          <p:cNvGraphicFramePr>
            <a:graphicFrameLocks noGrp="1" noChangeAspect="1"/>
          </p:cNvGraphicFramePr>
          <p:nvPr>
            <p:ph sz="half" idx="1"/>
            <p:extLst>
              <p:ext uri="{D42A27DB-BD31-4B8C-83A1-F6EECF244321}">
                <p14:modId xmlns:p14="http://schemas.microsoft.com/office/powerpoint/2010/main" val="2117284438"/>
              </p:ext>
            </p:extLst>
          </p:nvPr>
        </p:nvGraphicFramePr>
        <p:xfrm>
          <a:off x="455230" y="2559734"/>
          <a:ext cx="2819400" cy="2914650"/>
        </p:xfrm>
        <a:graphic>
          <a:graphicData uri="http://schemas.openxmlformats.org/presentationml/2006/ole">
            <mc:AlternateContent xmlns:mc="http://schemas.openxmlformats.org/markup-compatibility/2006">
              <mc:Choice xmlns:v="urn:schemas-microsoft-com:vml" Requires="v">
                <p:oleObj spid="_x0000_s1043" name="Photo Editor 照片" r:id="rId3" imgW="2819794" imgH="2914286" progId="MSPhotoEd.3">
                  <p:embed/>
                </p:oleObj>
              </mc:Choice>
              <mc:Fallback>
                <p:oleObj name="Photo Editor 照片" r:id="rId3" imgW="2819794" imgH="2914286"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230" y="2559734"/>
                        <a:ext cx="2819400" cy="2914650"/>
                      </a:xfrm>
                      <a:prstGeom prst="rect">
                        <a:avLst/>
                      </a:prstGeom>
                    </p:spPr>
                  </p:pic>
                </p:oleObj>
              </mc:Fallback>
            </mc:AlternateContent>
          </a:graphicData>
        </a:graphic>
      </p:graphicFrame>
    </p:spTree>
    <p:extLst>
      <p:ext uri="{BB962C8B-B14F-4D97-AF65-F5344CB8AC3E}">
        <p14:creationId xmlns:p14="http://schemas.microsoft.com/office/powerpoint/2010/main" val="1782838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t>磁盘</a:t>
            </a:r>
            <a:r>
              <a:rPr kumimoji="1" lang="en-US" altLang="zh-CN" dirty="0"/>
              <a:t>cache</a:t>
            </a:r>
            <a:endParaRPr kumimoji="1" lang="zh-CN" altLang="en-US" dirty="0"/>
          </a:p>
        </p:txBody>
      </p:sp>
      <p:sp>
        <p:nvSpPr>
          <p:cNvPr id="3" name="Content Placeholder 2"/>
          <p:cNvSpPr>
            <a:spLocks noGrp="1"/>
          </p:cNvSpPr>
          <p:nvPr>
            <p:ph idx="1"/>
          </p:nvPr>
        </p:nvSpPr>
        <p:spPr/>
        <p:txBody>
          <a:bodyPr/>
          <a:lstStyle/>
          <a:p>
            <a:r>
              <a:rPr kumimoji="1" lang="zh-CN" altLang="en-US" dirty="0"/>
              <a:t>高速缓存</a:t>
            </a:r>
            <a:r>
              <a:rPr kumimoji="1" lang="en-US" altLang="zh-CN" dirty="0"/>
              <a:t>(cache)</a:t>
            </a:r>
            <a:r>
              <a:rPr kumimoji="1" lang="zh-CN" altLang="en-US" dirty="0"/>
              <a:t>是增强相对慢速存储设备存取速度的暂存存储器。在主存储器和</a:t>
            </a:r>
            <a:r>
              <a:rPr kumimoji="1" lang="en-US" altLang="zh-CN" dirty="0"/>
              <a:t>CPU</a:t>
            </a:r>
            <a:r>
              <a:rPr kumimoji="1" lang="zh-CN" altLang="en-US" dirty="0"/>
              <a:t>之间设置的</a:t>
            </a:r>
            <a:r>
              <a:rPr kumimoji="1" lang="en-US" altLang="zh-CN" dirty="0"/>
              <a:t>cache</a:t>
            </a:r>
            <a:r>
              <a:rPr kumimoji="1" lang="zh-CN" altLang="en-US" dirty="0"/>
              <a:t>是为了弥补主存和</a:t>
            </a:r>
            <a:r>
              <a:rPr kumimoji="1" lang="en-US" altLang="zh-CN" dirty="0"/>
              <a:t>CPU</a:t>
            </a:r>
            <a:r>
              <a:rPr kumimoji="1" lang="zh-CN" altLang="en-US" dirty="0"/>
              <a:t>之间速度的差别；同样磁盘</a:t>
            </a:r>
            <a:r>
              <a:rPr kumimoji="1" lang="en-US" altLang="zh-CN" dirty="0"/>
              <a:t>cache</a:t>
            </a:r>
            <a:r>
              <a:rPr kumimoji="1" lang="zh-CN" altLang="en-US" dirty="0"/>
              <a:t>是为了弥补慢速磁盘和主存之间的速度差异。</a:t>
            </a:r>
          </a:p>
          <a:p>
            <a:endParaRPr kumimoji="1" lang="zh-CN" altLang="en-US" dirty="0"/>
          </a:p>
        </p:txBody>
      </p:sp>
    </p:spTree>
    <p:extLst>
      <p:ext uri="{BB962C8B-B14F-4D97-AF65-F5344CB8AC3E}">
        <p14:creationId xmlns:p14="http://schemas.microsoft.com/office/powerpoint/2010/main" val="231651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t>磁盘</a:t>
            </a:r>
            <a:r>
              <a:rPr kumimoji="1" lang="en-US" altLang="zh-CN"/>
              <a:t>cache</a:t>
            </a:r>
            <a:endParaRPr kumimoji="1" lang="zh-CN" altLang="en-US"/>
          </a:p>
        </p:txBody>
      </p:sp>
      <p:sp>
        <p:nvSpPr>
          <p:cNvPr id="3" name="Content Placeholder 2"/>
          <p:cNvSpPr>
            <a:spLocks noGrp="1"/>
          </p:cNvSpPr>
          <p:nvPr>
            <p:ph idx="1"/>
          </p:nvPr>
        </p:nvSpPr>
        <p:spPr/>
        <p:txBody>
          <a:bodyPr/>
          <a:lstStyle/>
          <a:p>
            <a:r>
              <a:rPr kumimoji="1" lang="zh-CN" altLang="en-US" dirty="0"/>
              <a:t>在磁盘</a:t>
            </a:r>
            <a:r>
              <a:rPr kumimoji="1" lang="en-US" altLang="zh-CN" dirty="0"/>
              <a:t>cache</a:t>
            </a:r>
            <a:r>
              <a:rPr kumimoji="1" lang="zh-CN" altLang="en-US" dirty="0"/>
              <a:t>中，由一些数据块组成的一个基本单位称为</a:t>
            </a:r>
            <a:r>
              <a:rPr kumimoji="1" lang="en-US" altLang="zh-CN" dirty="0"/>
              <a:t>cache</a:t>
            </a:r>
            <a:r>
              <a:rPr kumimoji="1" lang="zh-CN" altLang="en-US" dirty="0"/>
              <a:t>行。当一个</a:t>
            </a:r>
            <a:r>
              <a:rPr kumimoji="1" lang="en-US" altLang="zh-CN" dirty="0"/>
              <a:t>I/O</a:t>
            </a:r>
            <a:r>
              <a:rPr kumimoji="1" lang="zh-CN" altLang="en-US" dirty="0"/>
              <a:t>请求送到磁盘驱动器时，首先搜索驱动器上的高速缓存行是否已被写上数据，如果是读操作，且要读的数据已在</a:t>
            </a:r>
            <a:r>
              <a:rPr kumimoji="1" lang="en-US" altLang="zh-CN" dirty="0"/>
              <a:t>cache</a:t>
            </a:r>
            <a:r>
              <a:rPr kumimoji="1" lang="zh-CN" altLang="en-US" dirty="0"/>
              <a:t>中，则为命中，可从</a:t>
            </a:r>
            <a:r>
              <a:rPr kumimoji="1" lang="en-US" altLang="zh-CN" dirty="0"/>
              <a:t>cache</a:t>
            </a:r>
            <a:r>
              <a:rPr kumimoji="1" lang="zh-CN" altLang="en-US" dirty="0"/>
              <a:t>中读出数据，否则需从磁盘介质上读出。写入操作和</a:t>
            </a:r>
            <a:r>
              <a:rPr kumimoji="1" lang="en-US" altLang="zh-CN" dirty="0"/>
              <a:t>CPU</a:t>
            </a:r>
            <a:r>
              <a:rPr kumimoji="1" lang="zh-CN" altLang="en-US" dirty="0"/>
              <a:t>中的</a:t>
            </a:r>
            <a:r>
              <a:rPr kumimoji="1" lang="en-US" altLang="zh-CN" dirty="0"/>
              <a:t>cache</a:t>
            </a:r>
            <a:r>
              <a:rPr kumimoji="1" lang="zh-CN" altLang="en-US" dirty="0"/>
              <a:t>类似，有“直写”和“写回”两种方法。</a:t>
            </a:r>
          </a:p>
          <a:p>
            <a:endParaRPr kumimoji="1" lang="zh-CN" altLang="en-US" dirty="0"/>
          </a:p>
        </p:txBody>
      </p:sp>
    </p:spTree>
    <p:extLst>
      <p:ext uri="{BB962C8B-B14F-4D97-AF65-F5344CB8AC3E}">
        <p14:creationId xmlns:p14="http://schemas.microsoft.com/office/powerpoint/2010/main" val="364228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磁盘阵列存储器</a:t>
            </a:r>
            <a:endParaRPr lang="en-US" dirty="0"/>
          </a:p>
        </p:txBody>
      </p:sp>
      <p:sp>
        <p:nvSpPr>
          <p:cNvPr id="3" name="Content Placeholder 2"/>
          <p:cNvSpPr>
            <a:spLocks noGrp="1"/>
          </p:cNvSpPr>
          <p:nvPr>
            <p:ph idx="1"/>
          </p:nvPr>
        </p:nvSpPr>
        <p:spPr/>
        <p:txBody>
          <a:bodyPr/>
          <a:lstStyle/>
          <a:p>
            <a:r>
              <a:rPr lang="zh-CN" altLang="en-US" dirty="0"/>
              <a:t>廉价冗余磁盘阵列</a:t>
            </a:r>
            <a:r>
              <a:rPr lang="en-US" altLang="zh-CN" dirty="0"/>
              <a:t>(</a:t>
            </a:r>
            <a:r>
              <a:rPr lang="en-US" altLang="zh-CN" dirty="0" err="1"/>
              <a:t>Redundent</a:t>
            </a:r>
            <a:r>
              <a:rPr lang="en-US" altLang="zh-CN" dirty="0"/>
              <a:t> Array Of Inexpensive Disk</a:t>
            </a:r>
            <a:r>
              <a:rPr lang="zh-CN" altLang="en-US" dirty="0"/>
              <a:t>，简称</a:t>
            </a:r>
            <a:r>
              <a:rPr lang="en-US" altLang="zh-CN" dirty="0"/>
              <a:t>RAID)</a:t>
            </a:r>
            <a:r>
              <a:rPr lang="zh-CN" altLang="en-US" dirty="0"/>
              <a:t>是用多台磁盘存储器组成的大容量外存储子系统</a:t>
            </a:r>
            <a:r>
              <a:rPr lang="zh-CN" altLang="en-US" dirty="0" smtClean="0"/>
              <a:t>。</a:t>
            </a:r>
            <a:endParaRPr lang="en-US" altLang="zh-CN" dirty="0" smtClean="0"/>
          </a:p>
          <a:p>
            <a:r>
              <a:rPr lang="zh-CN" altLang="en-US" dirty="0" smtClean="0"/>
              <a:t>数据</a:t>
            </a:r>
            <a:r>
              <a:rPr lang="zh-CN" altLang="en-US" dirty="0"/>
              <a:t>分块</a:t>
            </a:r>
            <a:r>
              <a:rPr lang="zh-CN" altLang="en-US" dirty="0" smtClean="0"/>
              <a:t>技术：在</a:t>
            </a:r>
            <a:r>
              <a:rPr lang="zh-CN" altLang="en-US" dirty="0"/>
              <a:t>多个磁盘上交错存放数据，使之可以并行存取</a:t>
            </a:r>
            <a:r>
              <a:rPr lang="zh-CN" altLang="en-US" dirty="0" smtClean="0"/>
              <a:t>。</a:t>
            </a:r>
            <a:endParaRPr lang="en-US" altLang="zh-CN" dirty="0" smtClean="0"/>
          </a:p>
          <a:p>
            <a:r>
              <a:rPr lang="zh-CN" altLang="en-US" dirty="0" smtClean="0"/>
              <a:t>在</a:t>
            </a:r>
            <a:r>
              <a:rPr lang="zh-CN" altLang="en-US" dirty="0"/>
              <a:t>阵列控制器的组织管理下，能实现数据的并行、交叉存储或单独存储操作</a:t>
            </a:r>
            <a:r>
              <a:rPr lang="zh-CN" altLang="en-US" dirty="0" smtClean="0"/>
              <a:t>。</a:t>
            </a:r>
            <a:endParaRPr lang="en-US" altLang="zh-CN" dirty="0" smtClean="0"/>
          </a:p>
          <a:p>
            <a:r>
              <a:rPr lang="zh-CN" altLang="en-US" dirty="0" smtClean="0"/>
              <a:t>由于</a:t>
            </a:r>
            <a:r>
              <a:rPr lang="zh-CN" altLang="en-US" dirty="0"/>
              <a:t>阵列中的一部分磁盘存有冗余信息，一旦系统中某一磁盘失效，可以利用冗余信息重建用户数据。</a:t>
            </a:r>
            <a:endParaRPr lang="en-US" dirty="0"/>
          </a:p>
        </p:txBody>
      </p:sp>
    </p:spTree>
    <p:extLst>
      <p:ext uri="{BB962C8B-B14F-4D97-AF65-F5344CB8AC3E}">
        <p14:creationId xmlns:p14="http://schemas.microsoft.com/office/powerpoint/2010/main" val="1254504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RAID</a:t>
            </a:r>
            <a:endParaRPr lang="en-US" dirty="0"/>
          </a:p>
        </p:txBody>
      </p:sp>
      <p:sp>
        <p:nvSpPr>
          <p:cNvPr id="3" name="Content Placeholder 2"/>
          <p:cNvSpPr>
            <a:spLocks noGrp="1"/>
          </p:cNvSpPr>
          <p:nvPr>
            <p:ph idx="1"/>
          </p:nvPr>
        </p:nvSpPr>
        <p:spPr/>
        <p:txBody>
          <a:bodyPr>
            <a:normAutofit fontScale="92500" lnSpcReduction="10000"/>
          </a:bodyPr>
          <a:lstStyle/>
          <a:p>
            <a:r>
              <a:rPr lang="en-US" altLang="zh-CN" dirty="0"/>
              <a:t>RAID 0</a:t>
            </a:r>
            <a:r>
              <a:rPr lang="zh-CN" altLang="en-US" dirty="0"/>
              <a:t>级</a:t>
            </a:r>
            <a:r>
              <a:rPr lang="en-US" altLang="zh-CN" dirty="0"/>
              <a:t>(</a:t>
            </a:r>
            <a:r>
              <a:rPr lang="zh-CN" altLang="en-US" dirty="0"/>
              <a:t>无冗余和无校验的数据分块</a:t>
            </a:r>
            <a:r>
              <a:rPr lang="en-US" altLang="zh-CN" dirty="0" smtClean="0"/>
              <a:t>)</a:t>
            </a:r>
          </a:p>
          <a:p>
            <a:r>
              <a:rPr lang="en-US" altLang="zh-CN" dirty="0"/>
              <a:t>RAID 1</a:t>
            </a:r>
            <a:r>
              <a:rPr lang="zh-CN" altLang="en-US" dirty="0"/>
              <a:t>级</a:t>
            </a:r>
            <a:r>
              <a:rPr lang="en-US" altLang="zh-CN" dirty="0"/>
              <a:t>(</a:t>
            </a:r>
            <a:r>
              <a:rPr lang="zh-CN" altLang="en-US" dirty="0"/>
              <a:t>镜像磁盘阵列</a:t>
            </a:r>
            <a:r>
              <a:rPr lang="en-US" altLang="zh-CN" dirty="0"/>
              <a:t>)</a:t>
            </a:r>
          </a:p>
          <a:p>
            <a:r>
              <a:rPr lang="en-US" altLang="zh-CN" dirty="0"/>
              <a:t>RAID 2</a:t>
            </a:r>
            <a:r>
              <a:rPr lang="zh-CN" altLang="en-US" dirty="0"/>
              <a:t>级</a:t>
            </a:r>
            <a:r>
              <a:rPr lang="en-US" altLang="zh-CN" dirty="0"/>
              <a:t>(</a:t>
            </a:r>
            <a:r>
              <a:rPr lang="zh-CN" altLang="en-US" dirty="0"/>
              <a:t>具有纠错海明码的磁盘阵列</a:t>
            </a:r>
            <a:r>
              <a:rPr lang="en-US" altLang="zh-CN" dirty="0"/>
              <a:t>)</a:t>
            </a:r>
          </a:p>
          <a:p>
            <a:r>
              <a:rPr lang="en-US" altLang="zh-CN" dirty="0"/>
              <a:t>RAID 3</a:t>
            </a:r>
            <a:r>
              <a:rPr lang="zh-CN" altLang="en-US" dirty="0"/>
              <a:t>级</a:t>
            </a:r>
            <a:r>
              <a:rPr lang="en-US" altLang="zh-CN" dirty="0"/>
              <a:t>(</a:t>
            </a:r>
            <a:r>
              <a:rPr lang="zh-CN" altLang="en-US" dirty="0"/>
              <a:t>采用奇偶校验码和位交叉存取的磁盘阵列</a:t>
            </a:r>
            <a:r>
              <a:rPr lang="en-US" altLang="zh-CN" dirty="0"/>
              <a:t>)</a:t>
            </a:r>
          </a:p>
          <a:p>
            <a:r>
              <a:rPr lang="en-US" altLang="zh-CN" dirty="0"/>
              <a:t>RAID 4</a:t>
            </a:r>
            <a:r>
              <a:rPr lang="zh-CN" altLang="en-US" dirty="0"/>
              <a:t>级</a:t>
            </a:r>
            <a:r>
              <a:rPr lang="en-US" altLang="zh-CN" dirty="0"/>
              <a:t>(</a:t>
            </a:r>
            <a:r>
              <a:rPr lang="zh-CN" altLang="en-US" dirty="0"/>
              <a:t>采用奇偶校验码和扇区交叉的磁盘阵列</a:t>
            </a:r>
            <a:r>
              <a:rPr lang="en-US" altLang="zh-CN" dirty="0"/>
              <a:t>)</a:t>
            </a:r>
          </a:p>
          <a:p>
            <a:r>
              <a:rPr lang="en-US" altLang="zh-CN" dirty="0"/>
              <a:t>RAID 5</a:t>
            </a:r>
            <a:r>
              <a:rPr lang="zh-CN" altLang="en-US" dirty="0"/>
              <a:t>级</a:t>
            </a:r>
            <a:r>
              <a:rPr lang="en-US" altLang="zh-CN" dirty="0"/>
              <a:t>(</a:t>
            </a:r>
            <a:r>
              <a:rPr lang="zh-CN" altLang="en-US" dirty="0"/>
              <a:t>无专用校验盘的奇偶校验磁盘阵列</a:t>
            </a:r>
            <a:r>
              <a:rPr lang="en-US" altLang="zh-CN" dirty="0"/>
              <a:t>)</a:t>
            </a:r>
          </a:p>
          <a:p>
            <a:r>
              <a:rPr lang="en-US" altLang="zh-CN" dirty="0"/>
              <a:t>RAID 6</a:t>
            </a:r>
            <a:r>
              <a:rPr lang="zh-CN" altLang="en-US" dirty="0"/>
              <a:t>级</a:t>
            </a:r>
            <a:r>
              <a:rPr lang="en-US" altLang="zh-CN" dirty="0"/>
              <a:t>(</a:t>
            </a:r>
            <a:r>
              <a:rPr lang="zh-CN" altLang="en-US" dirty="0"/>
              <a:t>采用分块交叉技术和双磁盘容错的磁盘阵列</a:t>
            </a:r>
            <a:r>
              <a:rPr lang="en-US" altLang="zh-CN" dirty="0"/>
              <a:t>)</a:t>
            </a:r>
          </a:p>
          <a:p>
            <a:r>
              <a:rPr lang="en-US" altLang="zh-CN" dirty="0"/>
              <a:t>RAID 7</a:t>
            </a:r>
            <a:r>
              <a:rPr lang="zh-CN" altLang="en-US" dirty="0"/>
              <a:t>级</a:t>
            </a:r>
            <a:r>
              <a:rPr lang="en-US" altLang="zh-CN" dirty="0"/>
              <a:t>(</a:t>
            </a:r>
            <a:r>
              <a:rPr lang="zh-CN" altLang="en-US" dirty="0"/>
              <a:t>独立接口的磁盘阵列</a:t>
            </a:r>
            <a:r>
              <a:rPr lang="en-US" altLang="zh-CN" dirty="0"/>
              <a:t>)</a:t>
            </a:r>
          </a:p>
          <a:p>
            <a:r>
              <a:rPr lang="en-US" altLang="zh-CN" dirty="0"/>
              <a:t>RAID 10</a:t>
            </a:r>
            <a:r>
              <a:rPr lang="zh-CN" altLang="en-US" dirty="0"/>
              <a:t>级</a:t>
            </a:r>
            <a:r>
              <a:rPr lang="en-US" altLang="zh-CN" dirty="0"/>
              <a:t>(RAID 0</a:t>
            </a:r>
            <a:r>
              <a:rPr lang="zh-CN" altLang="en-US" dirty="0"/>
              <a:t>级</a:t>
            </a:r>
            <a:r>
              <a:rPr lang="en-US" altLang="zh-CN" dirty="0"/>
              <a:t>+RAID 1</a:t>
            </a:r>
            <a:r>
              <a:rPr lang="zh-CN" altLang="en-US" dirty="0"/>
              <a:t>级</a:t>
            </a:r>
            <a:r>
              <a:rPr lang="en-US" altLang="zh-CN" dirty="0" smtClean="0"/>
              <a:t>)</a:t>
            </a:r>
            <a:endParaRPr lang="en-US" altLang="zh-CN" dirty="0"/>
          </a:p>
        </p:txBody>
      </p:sp>
    </p:spTree>
    <p:extLst>
      <p:ext uri="{BB962C8B-B14F-4D97-AF65-F5344CB8AC3E}">
        <p14:creationId xmlns:p14="http://schemas.microsoft.com/office/powerpoint/2010/main" val="461996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a:xfrm>
            <a:off x="301625" y="228600"/>
            <a:ext cx="8540750" cy="1143000"/>
          </a:xfrm>
        </p:spPr>
        <p:txBody>
          <a:bodyPr/>
          <a:lstStyle/>
          <a:p>
            <a:pPr eaLnBrk="1" hangingPunct="1"/>
            <a:r>
              <a:rPr lang="en-US" altLang="zh-CN"/>
              <a:t>RAID</a:t>
            </a:r>
          </a:p>
        </p:txBody>
      </p:sp>
      <p:sp>
        <p:nvSpPr>
          <p:cNvPr id="26627" name="Rectangle 3"/>
          <p:cNvSpPr>
            <a:spLocks noGrp="1" noRot="1" noChangeArrowheads="1"/>
          </p:cNvSpPr>
          <p:nvPr>
            <p:ph type="body" idx="1"/>
          </p:nvPr>
        </p:nvSpPr>
        <p:spPr>
          <a:xfrm>
            <a:off x="285750" y="1357313"/>
            <a:ext cx="8540750" cy="4572000"/>
          </a:xfrm>
        </p:spPr>
        <p:txBody>
          <a:bodyPr/>
          <a:lstStyle/>
          <a:p>
            <a:pPr eaLnBrk="1" hangingPunct="1"/>
            <a:r>
              <a:rPr lang="zh-CN" altLang="en-US" sz="2800"/>
              <a:t>独立冗余磁盘阵列（</a:t>
            </a:r>
            <a:r>
              <a:rPr lang="en-US" altLang="zh-CN" sz="2800"/>
              <a:t>Redundant Array of Inexpensive/Independent Disk)----</a:t>
            </a:r>
            <a:r>
              <a:rPr lang="zh-CN" altLang="en-US" sz="2800"/>
              <a:t>用多台磁盘存储器组成的大容量外存储子系统。</a:t>
            </a:r>
            <a:endParaRPr lang="en-US" altLang="en-US" sz="2800"/>
          </a:p>
          <a:p>
            <a:pPr eaLnBrk="1" hangingPunct="1"/>
            <a:r>
              <a:rPr lang="zh-CN" altLang="en-US" sz="2800"/>
              <a:t>基础是数据分块技术，即在多个磁盘上交错存放数据，使之可以并行存取。</a:t>
            </a:r>
            <a:endParaRPr lang="en-US" altLang="zh-CN" sz="2800"/>
          </a:p>
          <a:p>
            <a:pPr eaLnBrk="1" hangingPunct="1"/>
            <a:r>
              <a:rPr lang="en-US" altLang="en-US" sz="2800"/>
              <a:t> </a:t>
            </a:r>
            <a:r>
              <a:rPr lang="zh-CN" altLang="en-US" sz="2800"/>
              <a:t>快速发展的因素主要有以下三点：</a:t>
            </a:r>
            <a:endParaRPr lang="en-US" altLang="zh-CN" sz="2800"/>
          </a:p>
          <a:p>
            <a:pPr lvl="1" eaLnBrk="1" hangingPunct="1"/>
            <a:r>
              <a:rPr lang="en-US" altLang="zh-CN" sz="2000"/>
              <a:t>CPU</a:t>
            </a:r>
            <a:r>
              <a:rPr lang="zh-CN" altLang="en-US" sz="2000"/>
              <a:t>速度的增长大大超过了磁盘数据传输率的增长</a:t>
            </a:r>
            <a:endParaRPr lang="en-US" altLang="zh-CN" sz="2000"/>
          </a:p>
          <a:p>
            <a:pPr lvl="1" eaLnBrk="1" hangingPunct="1"/>
            <a:r>
              <a:rPr lang="zh-CN" altLang="en-US" sz="2000"/>
              <a:t>小盘径阵列磁盘驱动器与大型驱动器相比成本低、功耗小、性能好</a:t>
            </a:r>
            <a:endParaRPr lang="en-US" altLang="zh-CN" sz="2000"/>
          </a:p>
          <a:p>
            <a:pPr lvl="1" eaLnBrk="1" hangingPunct="1"/>
            <a:r>
              <a:rPr lang="zh-CN" altLang="en-US" sz="2000"/>
              <a:t>能保证极高的可靠性和数据的可用性</a:t>
            </a:r>
          </a:p>
        </p:txBody>
      </p:sp>
    </p:spTree>
    <p:extLst>
      <p:ext uri="{BB962C8B-B14F-4D97-AF65-F5344CB8AC3E}">
        <p14:creationId xmlns:p14="http://schemas.microsoft.com/office/powerpoint/2010/main" val="2006901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357188" y="142875"/>
            <a:ext cx="8540750" cy="1143000"/>
          </a:xfrm>
        </p:spPr>
        <p:txBody>
          <a:bodyPr/>
          <a:lstStyle/>
          <a:p>
            <a:r>
              <a:rPr lang="en-US" altLang="zh-CN"/>
              <a:t>RAID</a:t>
            </a:r>
            <a:endParaRPr lang="zh-CN" altLang="en-US"/>
          </a:p>
        </p:txBody>
      </p:sp>
      <p:sp>
        <p:nvSpPr>
          <p:cNvPr id="27651" name="内容占位符 2"/>
          <p:cNvSpPr>
            <a:spLocks noGrp="1"/>
          </p:cNvSpPr>
          <p:nvPr>
            <p:ph idx="1"/>
          </p:nvPr>
        </p:nvSpPr>
        <p:spPr>
          <a:xfrm>
            <a:off x="357188" y="1285874"/>
            <a:ext cx="8540750" cy="5367173"/>
          </a:xfrm>
        </p:spPr>
        <p:txBody>
          <a:bodyPr>
            <a:normAutofit/>
          </a:bodyPr>
          <a:lstStyle/>
          <a:p>
            <a:pPr eaLnBrk="1" hangingPunct="1"/>
            <a:r>
              <a:rPr lang="zh-CN" altLang="en-US" sz="2800" dirty="0"/>
              <a:t>位交叉存取就是将一个数据字中的各位分别存储在不同的磁盘上，以同步方式进行读写，最小访问数据单位是每个磁盘的扇区，适合传送大批量数据。</a:t>
            </a:r>
            <a:endParaRPr lang="en-US" altLang="zh-CN" sz="2800" dirty="0"/>
          </a:p>
          <a:p>
            <a:pPr eaLnBrk="1" hangingPunct="1"/>
            <a:r>
              <a:rPr lang="zh-CN" altLang="en-US" sz="2800" dirty="0"/>
              <a:t>块交叉是以数据块为单位，将连续的数据块分别存储在不同的磁盘上，最小访问数据单位是一个磁盘的扇区，适合传送小批量数据。</a:t>
            </a:r>
            <a:endParaRPr lang="en-US" altLang="zh-CN" sz="2800" dirty="0"/>
          </a:p>
          <a:p>
            <a:pPr eaLnBrk="1" hangingPunct="1"/>
            <a:r>
              <a:rPr lang="en-US" altLang="zh-CN" sz="2800" dirty="0"/>
              <a:t>RAID</a:t>
            </a:r>
            <a:r>
              <a:rPr lang="zh-CN" altLang="en-US" sz="2800" dirty="0"/>
              <a:t>分为</a:t>
            </a:r>
            <a:r>
              <a:rPr lang="en-US" altLang="zh-CN" sz="2800" dirty="0"/>
              <a:t>8</a:t>
            </a:r>
            <a:r>
              <a:rPr lang="zh-CN" altLang="en-US" sz="2800" dirty="0"/>
              <a:t>级（</a:t>
            </a:r>
            <a:r>
              <a:rPr lang="en-US" altLang="zh-CN" sz="2800" dirty="0"/>
              <a:t>0--7</a:t>
            </a:r>
            <a:r>
              <a:rPr lang="zh-CN" altLang="en-US" sz="2800" dirty="0"/>
              <a:t>）是表示具有下列</a:t>
            </a:r>
            <a:r>
              <a:rPr lang="en-US" altLang="zh-CN" sz="2800" dirty="0"/>
              <a:t>3</a:t>
            </a:r>
            <a:r>
              <a:rPr lang="zh-CN" altLang="en-US" sz="2800" dirty="0"/>
              <a:t>个共同特性的不同设计结构</a:t>
            </a:r>
          </a:p>
          <a:p>
            <a:pPr lvl="1" eaLnBrk="1" hangingPunct="1"/>
            <a:r>
              <a:rPr lang="en-US" altLang="zh-CN" sz="2400" dirty="0"/>
              <a:t>RAID</a:t>
            </a:r>
            <a:r>
              <a:rPr lang="zh-CN" altLang="en-US" sz="2400" dirty="0"/>
              <a:t>是一组物理磁盘驱动器，在</a:t>
            </a:r>
            <a:r>
              <a:rPr lang="en-US" altLang="zh-CN" sz="2400" dirty="0"/>
              <a:t>OS</a:t>
            </a:r>
            <a:r>
              <a:rPr lang="zh-CN" altLang="en-US" sz="2400" dirty="0"/>
              <a:t>下被视为一个单逻辑驱动器；</a:t>
            </a:r>
          </a:p>
          <a:p>
            <a:pPr lvl="1" eaLnBrk="1" hangingPunct="1"/>
            <a:r>
              <a:rPr lang="zh-CN" altLang="en-US" sz="2400" dirty="0"/>
              <a:t>数据分布在一组物理磁盘上；</a:t>
            </a:r>
          </a:p>
          <a:p>
            <a:pPr lvl="1" eaLnBrk="1" hangingPunct="1"/>
            <a:r>
              <a:rPr lang="zh-CN" altLang="en-US" sz="2400" dirty="0"/>
              <a:t>冗余磁盘容量用于存储奇偶校验信息，保证磁盘万一损坏时能恢复数据。（</a:t>
            </a:r>
            <a:r>
              <a:rPr lang="en-US" altLang="zh-CN" sz="2400" dirty="0"/>
              <a:t>RAID 0</a:t>
            </a:r>
            <a:r>
              <a:rPr lang="zh-CN" altLang="en-US" sz="2400" dirty="0"/>
              <a:t>不支持该特性）</a:t>
            </a:r>
            <a:endParaRPr lang="zh-CN" altLang="en-US" dirty="0"/>
          </a:p>
        </p:txBody>
      </p:sp>
    </p:spTree>
    <p:extLst>
      <p:ext uri="{BB962C8B-B14F-4D97-AF65-F5344CB8AC3E}">
        <p14:creationId xmlns:p14="http://schemas.microsoft.com/office/powerpoint/2010/main" val="364220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a:xfrm>
            <a:off x="301625" y="152400"/>
            <a:ext cx="8540750" cy="1143000"/>
          </a:xfrm>
        </p:spPr>
        <p:txBody>
          <a:bodyPr/>
          <a:lstStyle/>
          <a:p>
            <a:pPr eaLnBrk="1" hangingPunct="1"/>
            <a:r>
              <a:rPr lang="en-US" altLang="zh-CN"/>
              <a:t>RAID 0</a:t>
            </a:r>
          </a:p>
        </p:txBody>
      </p:sp>
      <p:sp>
        <p:nvSpPr>
          <p:cNvPr id="28675" name="Rectangle 3"/>
          <p:cNvSpPr>
            <a:spLocks noGrp="1" noRot="1" noChangeArrowheads="1"/>
          </p:cNvSpPr>
          <p:nvPr>
            <p:ph type="body" idx="1"/>
          </p:nvPr>
        </p:nvSpPr>
        <p:spPr>
          <a:xfrm>
            <a:off x="685800" y="5638800"/>
            <a:ext cx="7696200" cy="533400"/>
          </a:xfrm>
        </p:spPr>
        <p:txBody>
          <a:bodyPr>
            <a:normAutofit fontScale="92500" lnSpcReduction="20000"/>
          </a:bodyPr>
          <a:lstStyle/>
          <a:p>
            <a:pPr eaLnBrk="1" hangingPunct="1">
              <a:lnSpc>
                <a:spcPct val="90000"/>
              </a:lnSpc>
            </a:pPr>
            <a:r>
              <a:rPr lang="zh-CN" altLang="zh-CN" sz="2000"/>
              <a:t>特点：</a:t>
            </a:r>
            <a:r>
              <a:rPr lang="zh-CN" altLang="en-US" sz="2000"/>
              <a:t>无冗余，无校验，无纠错。主要用于高速数据传输和高速</a:t>
            </a:r>
            <a:r>
              <a:rPr lang="en-US" altLang="zh-CN" sz="2000"/>
              <a:t>I/O</a:t>
            </a:r>
            <a:r>
              <a:rPr lang="zh-CN" altLang="en-US" sz="2000"/>
              <a:t>请求。</a:t>
            </a:r>
          </a:p>
        </p:txBody>
      </p:sp>
      <p:sp>
        <p:nvSpPr>
          <p:cNvPr id="28676" name="AutoShape 5"/>
          <p:cNvSpPr>
            <a:spLocks noChangeArrowheads="1"/>
          </p:cNvSpPr>
          <p:nvPr/>
        </p:nvSpPr>
        <p:spPr bwMode="auto">
          <a:xfrm>
            <a:off x="1600200" y="1600200"/>
            <a:ext cx="914400" cy="457200"/>
          </a:xfrm>
          <a:prstGeom prst="can">
            <a:avLst>
              <a:gd name="adj" fmla="val 25000"/>
            </a:avLst>
          </a:prstGeom>
          <a:solidFill>
            <a:schemeClr val="accent1"/>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0</a:t>
            </a:r>
            <a:endParaRPr kumimoji="0" lang="en-AU" altLang="zh-CN" sz="2400">
              <a:latin typeface="Times New Roman" charset="0"/>
            </a:endParaRPr>
          </a:p>
        </p:txBody>
      </p:sp>
      <p:sp>
        <p:nvSpPr>
          <p:cNvPr id="28677" name="AutoShape 6"/>
          <p:cNvSpPr>
            <a:spLocks noChangeArrowheads="1"/>
          </p:cNvSpPr>
          <p:nvPr/>
        </p:nvSpPr>
        <p:spPr bwMode="auto">
          <a:xfrm>
            <a:off x="2743200" y="1600200"/>
            <a:ext cx="914400" cy="457200"/>
          </a:xfrm>
          <a:prstGeom prst="can">
            <a:avLst>
              <a:gd name="adj" fmla="val 25000"/>
            </a:avLst>
          </a:prstGeom>
          <a:solidFill>
            <a:schemeClr val="accent1"/>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1</a:t>
            </a:r>
            <a:endParaRPr kumimoji="0" lang="en-AU" altLang="zh-CN" sz="2400">
              <a:latin typeface="Times New Roman" charset="0"/>
            </a:endParaRPr>
          </a:p>
        </p:txBody>
      </p:sp>
      <p:sp>
        <p:nvSpPr>
          <p:cNvPr id="28678" name="AutoShape 7"/>
          <p:cNvSpPr>
            <a:spLocks noChangeArrowheads="1"/>
          </p:cNvSpPr>
          <p:nvPr/>
        </p:nvSpPr>
        <p:spPr bwMode="auto">
          <a:xfrm>
            <a:off x="3886200" y="1600200"/>
            <a:ext cx="914400" cy="457200"/>
          </a:xfrm>
          <a:prstGeom prst="can">
            <a:avLst>
              <a:gd name="adj" fmla="val 25000"/>
            </a:avLst>
          </a:prstGeom>
          <a:solidFill>
            <a:schemeClr val="accent1"/>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2</a:t>
            </a:r>
            <a:endParaRPr kumimoji="0" lang="en-AU" altLang="zh-CN" sz="2400">
              <a:latin typeface="Times New Roman" charset="0"/>
            </a:endParaRPr>
          </a:p>
        </p:txBody>
      </p:sp>
      <p:sp>
        <p:nvSpPr>
          <p:cNvPr id="28679" name="AutoShape 8"/>
          <p:cNvSpPr>
            <a:spLocks noChangeArrowheads="1"/>
          </p:cNvSpPr>
          <p:nvPr/>
        </p:nvSpPr>
        <p:spPr bwMode="auto">
          <a:xfrm>
            <a:off x="5029200" y="1600200"/>
            <a:ext cx="914400" cy="457200"/>
          </a:xfrm>
          <a:prstGeom prst="can">
            <a:avLst>
              <a:gd name="adj" fmla="val 25000"/>
            </a:avLst>
          </a:prstGeom>
          <a:solidFill>
            <a:schemeClr val="accent1"/>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3</a:t>
            </a:r>
            <a:endParaRPr kumimoji="0" lang="en-AU" altLang="zh-CN" sz="2400">
              <a:latin typeface="Times New Roman" charset="0"/>
            </a:endParaRPr>
          </a:p>
        </p:txBody>
      </p:sp>
      <p:sp>
        <p:nvSpPr>
          <p:cNvPr id="28680" name="Rectangle 11"/>
          <p:cNvSpPr>
            <a:spLocks noChangeArrowheads="1"/>
          </p:cNvSpPr>
          <p:nvPr/>
        </p:nvSpPr>
        <p:spPr bwMode="auto">
          <a:xfrm>
            <a:off x="1752600" y="2514600"/>
            <a:ext cx="685800" cy="1295400"/>
          </a:xfrm>
          <a:prstGeom prst="rect">
            <a:avLst/>
          </a:prstGeom>
          <a:solidFill>
            <a:schemeClr val="accent1"/>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zh-CN" altLang="en-AU" sz="2000">
                <a:latin typeface="Times New Roman" charset="0"/>
              </a:rPr>
              <a:t>00</a:t>
            </a:r>
            <a:br>
              <a:rPr kumimoji="0" lang="zh-CN" altLang="en-AU" sz="2000">
                <a:latin typeface="Times New Roman" charset="0"/>
              </a:rPr>
            </a:br>
            <a:r>
              <a:rPr kumimoji="0" lang="zh-CN" altLang="en-AU" sz="2000">
                <a:latin typeface="Times New Roman" charset="0"/>
              </a:rPr>
              <a:t>10</a:t>
            </a:r>
            <a:br>
              <a:rPr kumimoji="0" lang="zh-CN" altLang="en-AU" sz="2000">
                <a:latin typeface="Times New Roman" charset="0"/>
              </a:rPr>
            </a:br>
            <a:r>
              <a:rPr kumimoji="0" lang="zh-CN" altLang="en-AU" sz="2000">
                <a:latin typeface="Times New Roman" charset="0"/>
              </a:rPr>
              <a:t>20</a:t>
            </a:r>
            <a:br>
              <a:rPr kumimoji="0" lang="zh-CN" altLang="en-AU" sz="2000">
                <a:latin typeface="Times New Roman" charset="0"/>
              </a:rPr>
            </a:br>
            <a:r>
              <a:rPr kumimoji="0" lang="zh-CN" altLang="en-AU" sz="2000">
                <a:latin typeface="Times New Roman" charset="0"/>
              </a:rPr>
              <a:t>30</a:t>
            </a:r>
            <a:endParaRPr kumimoji="0" lang="zh-CN" altLang="en-AU" sz="2400">
              <a:latin typeface="Times New Roman" charset="0"/>
            </a:endParaRPr>
          </a:p>
        </p:txBody>
      </p:sp>
      <p:sp>
        <p:nvSpPr>
          <p:cNvPr id="28681" name="Rectangle 12"/>
          <p:cNvSpPr>
            <a:spLocks noChangeArrowheads="1"/>
          </p:cNvSpPr>
          <p:nvPr/>
        </p:nvSpPr>
        <p:spPr bwMode="auto">
          <a:xfrm>
            <a:off x="2930525" y="2514600"/>
            <a:ext cx="685800" cy="1295400"/>
          </a:xfrm>
          <a:prstGeom prst="rect">
            <a:avLst/>
          </a:prstGeom>
          <a:solidFill>
            <a:schemeClr val="accent1"/>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zh-CN" altLang="en-AU" sz="2000">
                <a:latin typeface="Times New Roman" charset="0"/>
              </a:rPr>
              <a:t>01</a:t>
            </a:r>
            <a:br>
              <a:rPr kumimoji="0" lang="zh-CN" altLang="en-AU" sz="2000">
                <a:latin typeface="Times New Roman" charset="0"/>
              </a:rPr>
            </a:br>
            <a:r>
              <a:rPr kumimoji="0" lang="zh-CN" altLang="en-AU" sz="2000">
                <a:latin typeface="Times New Roman" charset="0"/>
              </a:rPr>
              <a:t>11</a:t>
            </a:r>
            <a:br>
              <a:rPr kumimoji="0" lang="zh-CN" altLang="en-AU" sz="2000">
                <a:latin typeface="Times New Roman" charset="0"/>
              </a:rPr>
            </a:br>
            <a:r>
              <a:rPr kumimoji="0" lang="zh-CN" altLang="en-AU" sz="2000">
                <a:latin typeface="Times New Roman" charset="0"/>
              </a:rPr>
              <a:t>21</a:t>
            </a:r>
            <a:br>
              <a:rPr kumimoji="0" lang="zh-CN" altLang="en-AU" sz="2000">
                <a:latin typeface="Times New Roman" charset="0"/>
              </a:rPr>
            </a:br>
            <a:r>
              <a:rPr kumimoji="0" lang="zh-CN" altLang="en-AU" sz="2000">
                <a:latin typeface="Times New Roman" charset="0"/>
              </a:rPr>
              <a:t>31</a:t>
            </a:r>
            <a:endParaRPr kumimoji="0" lang="zh-CN" altLang="en-AU" sz="2400">
              <a:latin typeface="Times New Roman" charset="0"/>
            </a:endParaRPr>
          </a:p>
        </p:txBody>
      </p:sp>
      <p:sp>
        <p:nvSpPr>
          <p:cNvPr id="28682" name="Rectangle 13"/>
          <p:cNvSpPr>
            <a:spLocks noChangeArrowheads="1"/>
          </p:cNvSpPr>
          <p:nvPr/>
        </p:nvSpPr>
        <p:spPr bwMode="auto">
          <a:xfrm>
            <a:off x="4073525" y="2514600"/>
            <a:ext cx="685800" cy="1295400"/>
          </a:xfrm>
          <a:prstGeom prst="rect">
            <a:avLst/>
          </a:prstGeom>
          <a:solidFill>
            <a:schemeClr val="accent1"/>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zh-CN" altLang="en-AU" sz="2000">
                <a:latin typeface="Times New Roman" charset="0"/>
              </a:rPr>
              <a:t>02</a:t>
            </a:r>
            <a:br>
              <a:rPr kumimoji="0" lang="zh-CN" altLang="en-AU" sz="2000">
                <a:latin typeface="Times New Roman" charset="0"/>
              </a:rPr>
            </a:br>
            <a:r>
              <a:rPr kumimoji="0" lang="zh-CN" altLang="en-AU" sz="2000">
                <a:latin typeface="Times New Roman" charset="0"/>
              </a:rPr>
              <a:t>12</a:t>
            </a:r>
            <a:br>
              <a:rPr kumimoji="0" lang="zh-CN" altLang="en-AU" sz="2000">
                <a:latin typeface="Times New Roman" charset="0"/>
              </a:rPr>
            </a:br>
            <a:r>
              <a:rPr kumimoji="0" lang="zh-CN" altLang="en-AU" sz="2000">
                <a:latin typeface="Times New Roman" charset="0"/>
              </a:rPr>
              <a:t>22</a:t>
            </a:r>
            <a:br>
              <a:rPr kumimoji="0" lang="zh-CN" altLang="en-AU" sz="2000">
                <a:latin typeface="Times New Roman" charset="0"/>
              </a:rPr>
            </a:br>
            <a:r>
              <a:rPr kumimoji="0" lang="zh-CN" altLang="en-AU" sz="2000">
                <a:latin typeface="Times New Roman" charset="0"/>
              </a:rPr>
              <a:t>32</a:t>
            </a:r>
            <a:endParaRPr kumimoji="0" lang="zh-CN" altLang="en-AU" sz="2400">
              <a:latin typeface="Times New Roman" charset="0"/>
            </a:endParaRPr>
          </a:p>
        </p:txBody>
      </p:sp>
      <p:sp>
        <p:nvSpPr>
          <p:cNvPr id="28683" name="Rectangle 14"/>
          <p:cNvSpPr>
            <a:spLocks noChangeArrowheads="1"/>
          </p:cNvSpPr>
          <p:nvPr/>
        </p:nvSpPr>
        <p:spPr bwMode="auto">
          <a:xfrm>
            <a:off x="5216525" y="2514600"/>
            <a:ext cx="685800" cy="1295400"/>
          </a:xfrm>
          <a:prstGeom prst="rect">
            <a:avLst/>
          </a:prstGeom>
          <a:solidFill>
            <a:schemeClr val="accent1"/>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zh-CN" altLang="en-AU" sz="2000">
                <a:latin typeface="Times New Roman" charset="0"/>
              </a:rPr>
              <a:t>03</a:t>
            </a:r>
            <a:br>
              <a:rPr kumimoji="0" lang="zh-CN" altLang="en-AU" sz="2000">
                <a:latin typeface="Times New Roman" charset="0"/>
              </a:rPr>
            </a:br>
            <a:r>
              <a:rPr kumimoji="0" lang="zh-CN" altLang="en-AU" sz="2000">
                <a:latin typeface="Times New Roman" charset="0"/>
              </a:rPr>
              <a:t>13</a:t>
            </a:r>
            <a:br>
              <a:rPr kumimoji="0" lang="zh-CN" altLang="en-AU" sz="2000">
                <a:latin typeface="Times New Roman" charset="0"/>
              </a:rPr>
            </a:br>
            <a:r>
              <a:rPr kumimoji="0" lang="zh-CN" altLang="en-AU" sz="2000">
                <a:latin typeface="Times New Roman" charset="0"/>
              </a:rPr>
              <a:t>23</a:t>
            </a:r>
            <a:br>
              <a:rPr kumimoji="0" lang="zh-CN" altLang="en-AU" sz="2000">
                <a:latin typeface="Times New Roman" charset="0"/>
              </a:rPr>
            </a:br>
            <a:r>
              <a:rPr kumimoji="0" lang="zh-CN" altLang="en-AU" sz="2000">
                <a:latin typeface="Times New Roman" charset="0"/>
              </a:rPr>
              <a:t>33</a:t>
            </a:r>
            <a:endParaRPr kumimoji="0" lang="zh-CN" altLang="en-AU" sz="2400">
              <a:latin typeface="Times New Roman" charset="0"/>
            </a:endParaRPr>
          </a:p>
        </p:txBody>
      </p:sp>
      <p:sp>
        <p:nvSpPr>
          <p:cNvPr id="28684" name="Text Box 16"/>
          <p:cNvSpPr txBox="1">
            <a:spLocks noChangeArrowheads="1"/>
          </p:cNvSpPr>
          <p:nvPr/>
        </p:nvSpPr>
        <p:spPr bwMode="auto">
          <a:xfrm>
            <a:off x="609600" y="2286000"/>
            <a:ext cx="102552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r>
              <a:rPr kumimoji="0" lang="en-AU" altLang="zh-CN" sz="2000">
                <a:latin typeface="Times New Roman" charset="0"/>
              </a:rPr>
              <a:t>RAID 0</a:t>
            </a:r>
          </a:p>
          <a:p>
            <a:r>
              <a:rPr kumimoji="0" lang="en-AU" altLang="zh-CN" sz="2000">
                <a:latin typeface="Times New Roman" charset="0"/>
              </a:rPr>
              <a:t>Word 0</a:t>
            </a:r>
            <a:br>
              <a:rPr kumimoji="0" lang="en-AU" altLang="zh-CN" sz="2000">
                <a:latin typeface="Times New Roman" charset="0"/>
              </a:rPr>
            </a:br>
            <a:r>
              <a:rPr kumimoji="0" lang="en-AU" altLang="zh-CN" sz="2000">
                <a:latin typeface="Times New Roman" charset="0"/>
              </a:rPr>
              <a:t>Word 1</a:t>
            </a:r>
            <a:br>
              <a:rPr kumimoji="0" lang="en-AU" altLang="zh-CN" sz="2000">
                <a:latin typeface="Times New Roman" charset="0"/>
              </a:rPr>
            </a:br>
            <a:r>
              <a:rPr kumimoji="0" lang="en-AU" altLang="zh-CN" sz="2000">
                <a:latin typeface="Times New Roman" charset="0"/>
              </a:rPr>
              <a:t>Word 2</a:t>
            </a:r>
            <a:br>
              <a:rPr kumimoji="0" lang="en-AU" altLang="zh-CN" sz="2000">
                <a:latin typeface="Times New Roman" charset="0"/>
              </a:rPr>
            </a:br>
            <a:r>
              <a:rPr kumimoji="0" lang="en-AU" altLang="zh-CN" sz="2000">
                <a:latin typeface="Times New Roman" charset="0"/>
              </a:rPr>
              <a:t>Word 3</a:t>
            </a:r>
            <a:endParaRPr kumimoji="0" lang="en-AU" altLang="zh-CN" sz="2400">
              <a:latin typeface="Times New Roman" charset="0"/>
            </a:endParaRPr>
          </a:p>
        </p:txBody>
      </p:sp>
      <p:sp>
        <p:nvSpPr>
          <p:cNvPr id="28685" name="Rectangle 17"/>
          <p:cNvSpPr>
            <a:spLocks noChangeArrowheads="1"/>
          </p:cNvSpPr>
          <p:nvPr/>
        </p:nvSpPr>
        <p:spPr bwMode="auto">
          <a:xfrm>
            <a:off x="2743200" y="4419600"/>
            <a:ext cx="1371600" cy="914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algn="ctr" eaLnBrk="1" hangingPunct="1"/>
            <a:r>
              <a:rPr lang="zh-CN" altLang="en-US" sz="2400">
                <a:latin typeface="Times New Roman" charset="0"/>
              </a:rPr>
              <a:t>阵列管</a:t>
            </a:r>
          </a:p>
          <a:p>
            <a:pPr algn="ctr" eaLnBrk="1" hangingPunct="1"/>
            <a:r>
              <a:rPr lang="zh-CN" altLang="en-US" sz="2400">
                <a:latin typeface="Times New Roman" charset="0"/>
              </a:rPr>
              <a:t>理软件</a:t>
            </a:r>
          </a:p>
        </p:txBody>
      </p:sp>
      <p:sp>
        <p:nvSpPr>
          <p:cNvPr id="28686" name="Line 19"/>
          <p:cNvSpPr>
            <a:spLocks noChangeShapeType="1"/>
          </p:cNvSpPr>
          <p:nvPr/>
        </p:nvSpPr>
        <p:spPr bwMode="auto">
          <a:xfrm>
            <a:off x="2438400" y="2743200"/>
            <a:ext cx="1524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7" name="Line 20"/>
          <p:cNvSpPr>
            <a:spLocks noChangeShapeType="1"/>
          </p:cNvSpPr>
          <p:nvPr/>
        </p:nvSpPr>
        <p:spPr bwMode="auto">
          <a:xfrm>
            <a:off x="2590800" y="2743200"/>
            <a:ext cx="0" cy="1371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8" name="Line 21"/>
          <p:cNvSpPr>
            <a:spLocks noChangeShapeType="1"/>
          </p:cNvSpPr>
          <p:nvPr/>
        </p:nvSpPr>
        <p:spPr bwMode="auto">
          <a:xfrm>
            <a:off x="2590800" y="4114800"/>
            <a:ext cx="381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9" name="Line 22"/>
          <p:cNvSpPr>
            <a:spLocks noChangeShapeType="1"/>
          </p:cNvSpPr>
          <p:nvPr/>
        </p:nvSpPr>
        <p:spPr bwMode="auto">
          <a:xfrm>
            <a:off x="2971800" y="4114800"/>
            <a:ext cx="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0" name="Line 25"/>
          <p:cNvSpPr>
            <a:spLocks noChangeShapeType="1"/>
          </p:cNvSpPr>
          <p:nvPr/>
        </p:nvSpPr>
        <p:spPr bwMode="auto">
          <a:xfrm>
            <a:off x="3581400" y="2743200"/>
            <a:ext cx="1524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1" name="Line 26"/>
          <p:cNvSpPr>
            <a:spLocks noChangeShapeType="1"/>
          </p:cNvSpPr>
          <p:nvPr/>
        </p:nvSpPr>
        <p:spPr bwMode="auto">
          <a:xfrm>
            <a:off x="3733800" y="2743200"/>
            <a:ext cx="0" cy="1295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2" name="Line 27"/>
          <p:cNvSpPr>
            <a:spLocks noChangeShapeType="1"/>
          </p:cNvSpPr>
          <p:nvPr/>
        </p:nvSpPr>
        <p:spPr bwMode="auto">
          <a:xfrm flipH="1">
            <a:off x="3352800" y="4038600"/>
            <a:ext cx="381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3" name="Line 28"/>
          <p:cNvSpPr>
            <a:spLocks noChangeShapeType="1"/>
          </p:cNvSpPr>
          <p:nvPr/>
        </p:nvSpPr>
        <p:spPr bwMode="auto">
          <a:xfrm>
            <a:off x="3352800" y="4038600"/>
            <a:ext cx="0" cy="381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4" name="Line 31"/>
          <p:cNvSpPr>
            <a:spLocks noChangeShapeType="1"/>
          </p:cNvSpPr>
          <p:nvPr/>
        </p:nvSpPr>
        <p:spPr bwMode="auto">
          <a:xfrm>
            <a:off x="4724400" y="2743200"/>
            <a:ext cx="228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5" name="Line 32"/>
          <p:cNvSpPr>
            <a:spLocks noChangeShapeType="1"/>
          </p:cNvSpPr>
          <p:nvPr/>
        </p:nvSpPr>
        <p:spPr bwMode="auto">
          <a:xfrm>
            <a:off x="4953000" y="2743200"/>
            <a:ext cx="0" cy="1295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6" name="Line 33"/>
          <p:cNvSpPr>
            <a:spLocks noChangeShapeType="1"/>
          </p:cNvSpPr>
          <p:nvPr/>
        </p:nvSpPr>
        <p:spPr bwMode="auto">
          <a:xfrm flipH="1">
            <a:off x="3886200" y="4038600"/>
            <a:ext cx="10668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7" name="Line 34"/>
          <p:cNvSpPr>
            <a:spLocks noChangeShapeType="1"/>
          </p:cNvSpPr>
          <p:nvPr/>
        </p:nvSpPr>
        <p:spPr bwMode="auto">
          <a:xfrm>
            <a:off x="3886200" y="4038600"/>
            <a:ext cx="0" cy="381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8" name="Line 36"/>
          <p:cNvSpPr>
            <a:spLocks noChangeShapeType="1"/>
          </p:cNvSpPr>
          <p:nvPr/>
        </p:nvSpPr>
        <p:spPr bwMode="auto">
          <a:xfrm>
            <a:off x="5867400" y="2667000"/>
            <a:ext cx="228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9" name="Line 37"/>
          <p:cNvSpPr>
            <a:spLocks noChangeShapeType="1"/>
          </p:cNvSpPr>
          <p:nvPr/>
        </p:nvSpPr>
        <p:spPr bwMode="auto">
          <a:xfrm>
            <a:off x="6096000" y="2667000"/>
            <a:ext cx="0" cy="1447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0" name="Line 38"/>
          <p:cNvSpPr>
            <a:spLocks noChangeShapeType="1"/>
          </p:cNvSpPr>
          <p:nvPr/>
        </p:nvSpPr>
        <p:spPr bwMode="auto">
          <a:xfrm flipH="1">
            <a:off x="4038600" y="4114800"/>
            <a:ext cx="20574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1" name="Line 39"/>
          <p:cNvSpPr>
            <a:spLocks noChangeShapeType="1"/>
          </p:cNvSpPr>
          <p:nvPr/>
        </p:nvSpPr>
        <p:spPr bwMode="auto">
          <a:xfrm flipH="1">
            <a:off x="4038600" y="4114800"/>
            <a:ext cx="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2" name="AutoShape 45"/>
          <p:cNvSpPr>
            <a:spLocks noChangeArrowheads="1"/>
          </p:cNvSpPr>
          <p:nvPr/>
        </p:nvSpPr>
        <p:spPr bwMode="auto">
          <a:xfrm>
            <a:off x="7391400" y="1600200"/>
            <a:ext cx="1066800" cy="2971800"/>
          </a:xfrm>
          <a:prstGeom prst="can">
            <a:avLst>
              <a:gd name="adj" fmla="val 22028"/>
            </a:avLst>
          </a:prstGeom>
          <a:solidFill>
            <a:schemeClr val="accent1"/>
          </a:solidFill>
          <a:ln w="12700" cap="sq">
            <a:solidFill>
              <a:schemeClr val="tx1"/>
            </a:solidFill>
            <a:round/>
            <a:headEnd type="none" w="sm" len="sm"/>
            <a:tailEnd type="none" w="sm" len="sm"/>
          </a:ln>
        </p:spPr>
        <p:txBody>
          <a:bodyPr wrap="none" anchor="ct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endParaRPr lang="zh-CN" altLang="en-US"/>
          </a:p>
        </p:txBody>
      </p:sp>
      <p:sp>
        <p:nvSpPr>
          <p:cNvPr id="28703" name="Freeform 46"/>
          <p:cNvSpPr>
            <a:spLocks/>
          </p:cNvSpPr>
          <p:nvPr/>
        </p:nvSpPr>
        <p:spPr bwMode="auto">
          <a:xfrm>
            <a:off x="7391400" y="2133600"/>
            <a:ext cx="1066800" cy="76200"/>
          </a:xfrm>
          <a:custGeom>
            <a:avLst/>
            <a:gdLst>
              <a:gd name="T0" fmla="*/ 0 w 672"/>
              <a:gd name="T1" fmla="*/ 0 h 48"/>
              <a:gd name="T2" fmla="*/ 2147483647 w 672"/>
              <a:gd name="T3" fmla="*/ 2147483647 h 48"/>
              <a:gd name="T4" fmla="*/ 2147483647 w 672"/>
              <a:gd name="T5" fmla="*/ 0 h 48"/>
              <a:gd name="T6" fmla="*/ 0 60000 65536"/>
              <a:gd name="T7" fmla="*/ 0 60000 65536"/>
              <a:gd name="T8" fmla="*/ 0 60000 65536"/>
              <a:gd name="T9" fmla="*/ 0 w 672"/>
              <a:gd name="T10" fmla="*/ 0 h 48"/>
              <a:gd name="T11" fmla="*/ 672 w 672"/>
              <a:gd name="T12" fmla="*/ 48 h 48"/>
            </a:gdLst>
            <a:ahLst/>
            <a:cxnLst>
              <a:cxn ang="T6">
                <a:pos x="T0" y="T1"/>
              </a:cxn>
              <a:cxn ang="T7">
                <a:pos x="T2" y="T3"/>
              </a:cxn>
              <a:cxn ang="T8">
                <a:pos x="T4" y="T5"/>
              </a:cxn>
            </a:cxnLst>
            <a:rect l="T9" t="T10" r="T11" b="T12"/>
            <a:pathLst>
              <a:path w="672" h="48">
                <a:moveTo>
                  <a:pt x="0" y="0"/>
                </a:moveTo>
                <a:cubicBezTo>
                  <a:pt x="112" y="24"/>
                  <a:pt x="224" y="48"/>
                  <a:pt x="336" y="48"/>
                </a:cubicBezTo>
                <a:cubicBezTo>
                  <a:pt x="448" y="48"/>
                  <a:pt x="560" y="24"/>
                  <a:pt x="672" y="0"/>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endParaRPr lang="zh-CN" altLang="en-US"/>
          </a:p>
        </p:txBody>
      </p:sp>
      <p:sp>
        <p:nvSpPr>
          <p:cNvPr id="28704" name="Freeform 47"/>
          <p:cNvSpPr>
            <a:spLocks/>
          </p:cNvSpPr>
          <p:nvPr/>
        </p:nvSpPr>
        <p:spPr bwMode="auto">
          <a:xfrm>
            <a:off x="7391400" y="2438400"/>
            <a:ext cx="1066800" cy="76200"/>
          </a:xfrm>
          <a:custGeom>
            <a:avLst/>
            <a:gdLst>
              <a:gd name="T0" fmla="*/ 0 w 672"/>
              <a:gd name="T1" fmla="*/ 0 h 48"/>
              <a:gd name="T2" fmla="*/ 2147483647 w 672"/>
              <a:gd name="T3" fmla="*/ 2147483647 h 48"/>
              <a:gd name="T4" fmla="*/ 2147483647 w 672"/>
              <a:gd name="T5" fmla="*/ 0 h 48"/>
              <a:gd name="T6" fmla="*/ 0 60000 65536"/>
              <a:gd name="T7" fmla="*/ 0 60000 65536"/>
              <a:gd name="T8" fmla="*/ 0 60000 65536"/>
              <a:gd name="T9" fmla="*/ 0 w 672"/>
              <a:gd name="T10" fmla="*/ 0 h 48"/>
              <a:gd name="T11" fmla="*/ 672 w 672"/>
              <a:gd name="T12" fmla="*/ 48 h 48"/>
            </a:gdLst>
            <a:ahLst/>
            <a:cxnLst>
              <a:cxn ang="T6">
                <a:pos x="T0" y="T1"/>
              </a:cxn>
              <a:cxn ang="T7">
                <a:pos x="T2" y="T3"/>
              </a:cxn>
              <a:cxn ang="T8">
                <a:pos x="T4" y="T5"/>
              </a:cxn>
            </a:cxnLst>
            <a:rect l="T9" t="T10" r="T11" b="T12"/>
            <a:pathLst>
              <a:path w="672" h="48">
                <a:moveTo>
                  <a:pt x="0" y="0"/>
                </a:moveTo>
                <a:cubicBezTo>
                  <a:pt x="112" y="24"/>
                  <a:pt x="224" y="48"/>
                  <a:pt x="336" y="48"/>
                </a:cubicBezTo>
                <a:cubicBezTo>
                  <a:pt x="448" y="48"/>
                  <a:pt x="560" y="24"/>
                  <a:pt x="672" y="0"/>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endParaRPr lang="zh-CN" altLang="en-US"/>
          </a:p>
        </p:txBody>
      </p:sp>
      <p:sp>
        <p:nvSpPr>
          <p:cNvPr id="28705" name="Freeform 48"/>
          <p:cNvSpPr>
            <a:spLocks/>
          </p:cNvSpPr>
          <p:nvPr/>
        </p:nvSpPr>
        <p:spPr bwMode="auto">
          <a:xfrm>
            <a:off x="7391400" y="2743200"/>
            <a:ext cx="1066800" cy="76200"/>
          </a:xfrm>
          <a:custGeom>
            <a:avLst/>
            <a:gdLst>
              <a:gd name="T0" fmla="*/ 0 w 672"/>
              <a:gd name="T1" fmla="*/ 0 h 48"/>
              <a:gd name="T2" fmla="*/ 2147483647 w 672"/>
              <a:gd name="T3" fmla="*/ 2147483647 h 48"/>
              <a:gd name="T4" fmla="*/ 2147483647 w 672"/>
              <a:gd name="T5" fmla="*/ 0 h 48"/>
              <a:gd name="T6" fmla="*/ 0 60000 65536"/>
              <a:gd name="T7" fmla="*/ 0 60000 65536"/>
              <a:gd name="T8" fmla="*/ 0 60000 65536"/>
              <a:gd name="T9" fmla="*/ 0 w 672"/>
              <a:gd name="T10" fmla="*/ 0 h 48"/>
              <a:gd name="T11" fmla="*/ 672 w 672"/>
              <a:gd name="T12" fmla="*/ 48 h 48"/>
            </a:gdLst>
            <a:ahLst/>
            <a:cxnLst>
              <a:cxn ang="T6">
                <a:pos x="T0" y="T1"/>
              </a:cxn>
              <a:cxn ang="T7">
                <a:pos x="T2" y="T3"/>
              </a:cxn>
              <a:cxn ang="T8">
                <a:pos x="T4" y="T5"/>
              </a:cxn>
            </a:cxnLst>
            <a:rect l="T9" t="T10" r="T11" b="T12"/>
            <a:pathLst>
              <a:path w="672" h="48">
                <a:moveTo>
                  <a:pt x="0" y="0"/>
                </a:moveTo>
                <a:cubicBezTo>
                  <a:pt x="112" y="24"/>
                  <a:pt x="224" y="48"/>
                  <a:pt x="336" y="48"/>
                </a:cubicBezTo>
                <a:cubicBezTo>
                  <a:pt x="448" y="48"/>
                  <a:pt x="560" y="24"/>
                  <a:pt x="672" y="0"/>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endParaRPr lang="zh-CN" altLang="en-US"/>
          </a:p>
        </p:txBody>
      </p:sp>
      <p:sp>
        <p:nvSpPr>
          <p:cNvPr id="28706" name="Freeform 49"/>
          <p:cNvSpPr>
            <a:spLocks/>
          </p:cNvSpPr>
          <p:nvPr/>
        </p:nvSpPr>
        <p:spPr bwMode="auto">
          <a:xfrm>
            <a:off x="7391400" y="3048000"/>
            <a:ext cx="1066800" cy="76200"/>
          </a:xfrm>
          <a:custGeom>
            <a:avLst/>
            <a:gdLst>
              <a:gd name="T0" fmla="*/ 0 w 672"/>
              <a:gd name="T1" fmla="*/ 0 h 48"/>
              <a:gd name="T2" fmla="*/ 2147483647 w 672"/>
              <a:gd name="T3" fmla="*/ 2147483647 h 48"/>
              <a:gd name="T4" fmla="*/ 2147483647 w 672"/>
              <a:gd name="T5" fmla="*/ 0 h 48"/>
              <a:gd name="T6" fmla="*/ 0 60000 65536"/>
              <a:gd name="T7" fmla="*/ 0 60000 65536"/>
              <a:gd name="T8" fmla="*/ 0 60000 65536"/>
              <a:gd name="T9" fmla="*/ 0 w 672"/>
              <a:gd name="T10" fmla="*/ 0 h 48"/>
              <a:gd name="T11" fmla="*/ 672 w 672"/>
              <a:gd name="T12" fmla="*/ 48 h 48"/>
            </a:gdLst>
            <a:ahLst/>
            <a:cxnLst>
              <a:cxn ang="T6">
                <a:pos x="T0" y="T1"/>
              </a:cxn>
              <a:cxn ang="T7">
                <a:pos x="T2" y="T3"/>
              </a:cxn>
              <a:cxn ang="T8">
                <a:pos x="T4" y="T5"/>
              </a:cxn>
            </a:cxnLst>
            <a:rect l="T9" t="T10" r="T11" b="T12"/>
            <a:pathLst>
              <a:path w="672" h="48">
                <a:moveTo>
                  <a:pt x="0" y="0"/>
                </a:moveTo>
                <a:cubicBezTo>
                  <a:pt x="112" y="24"/>
                  <a:pt x="224" y="48"/>
                  <a:pt x="336" y="48"/>
                </a:cubicBezTo>
                <a:cubicBezTo>
                  <a:pt x="448" y="48"/>
                  <a:pt x="560" y="24"/>
                  <a:pt x="672" y="0"/>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endParaRPr lang="zh-CN" altLang="en-US"/>
          </a:p>
        </p:txBody>
      </p:sp>
      <p:sp>
        <p:nvSpPr>
          <p:cNvPr id="28707" name="Freeform 50"/>
          <p:cNvSpPr>
            <a:spLocks/>
          </p:cNvSpPr>
          <p:nvPr/>
        </p:nvSpPr>
        <p:spPr bwMode="auto">
          <a:xfrm>
            <a:off x="7391400" y="3352800"/>
            <a:ext cx="1066800" cy="76200"/>
          </a:xfrm>
          <a:custGeom>
            <a:avLst/>
            <a:gdLst>
              <a:gd name="T0" fmla="*/ 0 w 672"/>
              <a:gd name="T1" fmla="*/ 0 h 48"/>
              <a:gd name="T2" fmla="*/ 2147483647 w 672"/>
              <a:gd name="T3" fmla="*/ 2147483647 h 48"/>
              <a:gd name="T4" fmla="*/ 2147483647 w 672"/>
              <a:gd name="T5" fmla="*/ 0 h 48"/>
              <a:gd name="T6" fmla="*/ 0 60000 65536"/>
              <a:gd name="T7" fmla="*/ 0 60000 65536"/>
              <a:gd name="T8" fmla="*/ 0 60000 65536"/>
              <a:gd name="T9" fmla="*/ 0 w 672"/>
              <a:gd name="T10" fmla="*/ 0 h 48"/>
              <a:gd name="T11" fmla="*/ 672 w 672"/>
              <a:gd name="T12" fmla="*/ 48 h 48"/>
            </a:gdLst>
            <a:ahLst/>
            <a:cxnLst>
              <a:cxn ang="T6">
                <a:pos x="T0" y="T1"/>
              </a:cxn>
              <a:cxn ang="T7">
                <a:pos x="T2" y="T3"/>
              </a:cxn>
              <a:cxn ang="T8">
                <a:pos x="T4" y="T5"/>
              </a:cxn>
            </a:cxnLst>
            <a:rect l="T9" t="T10" r="T11" b="T12"/>
            <a:pathLst>
              <a:path w="672" h="48">
                <a:moveTo>
                  <a:pt x="0" y="0"/>
                </a:moveTo>
                <a:cubicBezTo>
                  <a:pt x="112" y="24"/>
                  <a:pt x="224" y="48"/>
                  <a:pt x="336" y="48"/>
                </a:cubicBezTo>
                <a:cubicBezTo>
                  <a:pt x="448" y="48"/>
                  <a:pt x="560" y="24"/>
                  <a:pt x="672" y="0"/>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endParaRPr lang="zh-CN" altLang="en-US"/>
          </a:p>
        </p:txBody>
      </p:sp>
      <p:sp>
        <p:nvSpPr>
          <p:cNvPr id="28708" name="Text Box 51"/>
          <p:cNvSpPr txBox="1">
            <a:spLocks noChangeArrowheads="1"/>
          </p:cNvSpPr>
          <p:nvPr/>
        </p:nvSpPr>
        <p:spPr bwMode="auto">
          <a:xfrm>
            <a:off x="7543800" y="48768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spcBef>
                <a:spcPct val="50000"/>
              </a:spcBef>
            </a:pPr>
            <a:r>
              <a:rPr lang="zh-CN" altLang="en-US" sz="2400">
                <a:latin typeface="Times New Roman" charset="0"/>
              </a:rPr>
              <a:t>逻辑盘</a:t>
            </a:r>
          </a:p>
        </p:txBody>
      </p:sp>
      <p:sp>
        <p:nvSpPr>
          <p:cNvPr id="28709" name="Line 52"/>
          <p:cNvSpPr>
            <a:spLocks noChangeShapeType="1"/>
          </p:cNvSpPr>
          <p:nvPr/>
        </p:nvSpPr>
        <p:spPr bwMode="auto">
          <a:xfrm>
            <a:off x="4114800" y="4572000"/>
            <a:ext cx="2362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0" name="Line 53"/>
          <p:cNvSpPr>
            <a:spLocks noChangeShapeType="1"/>
          </p:cNvSpPr>
          <p:nvPr/>
        </p:nvSpPr>
        <p:spPr bwMode="auto">
          <a:xfrm flipV="1">
            <a:off x="6477000" y="1905000"/>
            <a:ext cx="0" cy="2667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1" name="Line 54"/>
          <p:cNvSpPr>
            <a:spLocks noChangeShapeType="1"/>
          </p:cNvSpPr>
          <p:nvPr/>
        </p:nvSpPr>
        <p:spPr bwMode="auto">
          <a:xfrm>
            <a:off x="6477000" y="1905000"/>
            <a:ext cx="9144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2" name="Line 56"/>
          <p:cNvSpPr>
            <a:spLocks noChangeShapeType="1"/>
          </p:cNvSpPr>
          <p:nvPr/>
        </p:nvSpPr>
        <p:spPr bwMode="auto">
          <a:xfrm>
            <a:off x="4114800" y="4800600"/>
            <a:ext cx="25908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3" name="Line 57"/>
          <p:cNvSpPr>
            <a:spLocks noChangeShapeType="1"/>
          </p:cNvSpPr>
          <p:nvPr/>
        </p:nvSpPr>
        <p:spPr bwMode="auto">
          <a:xfrm flipV="1">
            <a:off x="6705600" y="2209800"/>
            <a:ext cx="0" cy="2590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4" name="Line 58"/>
          <p:cNvSpPr>
            <a:spLocks noChangeShapeType="1"/>
          </p:cNvSpPr>
          <p:nvPr/>
        </p:nvSpPr>
        <p:spPr bwMode="auto">
          <a:xfrm>
            <a:off x="6705600" y="2209800"/>
            <a:ext cx="6858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5" name="Line 60"/>
          <p:cNvSpPr>
            <a:spLocks noChangeShapeType="1"/>
          </p:cNvSpPr>
          <p:nvPr/>
        </p:nvSpPr>
        <p:spPr bwMode="auto">
          <a:xfrm>
            <a:off x="4114800" y="5029200"/>
            <a:ext cx="2743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6" name="Line 61"/>
          <p:cNvSpPr>
            <a:spLocks noChangeShapeType="1"/>
          </p:cNvSpPr>
          <p:nvPr/>
        </p:nvSpPr>
        <p:spPr bwMode="auto">
          <a:xfrm flipV="1">
            <a:off x="6858000" y="2514600"/>
            <a:ext cx="0" cy="2514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7" name="Line 62"/>
          <p:cNvSpPr>
            <a:spLocks noChangeShapeType="1"/>
          </p:cNvSpPr>
          <p:nvPr/>
        </p:nvSpPr>
        <p:spPr bwMode="auto">
          <a:xfrm>
            <a:off x="6858000" y="2514600"/>
            <a:ext cx="5334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8" name="Line 64"/>
          <p:cNvSpPr>
            <a:spLocks noChangeShapeType="1"/>
          </p:cNvSpPr>
          <p:nvPr/>
        </p:nvSpPr>
        <p:spPr bwMode="auto">
          <a:xfrm>
            <a:off x="4114800" y="5257800"/>
            <a:ext cx="29718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9" name="Line 65"/>
          <p:cNvSpPr>
            <a:spLocks noChangeShapeType="1"/>
          </p:cNvSpPr>
          <p:nvPr/>
        </p:nvSpPr>
        <p:spPr bwMode="auto">
          <a:xfrm flipV="1">
            <a:off x="7086600" y="2819400"/>
            <a:ext cx="0" cy="2438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0" name="Line 66"/>
          <p:cNvSpPr>
            <a:spLocks noChangeShapeType="1"/>
          </p:cNvSpPr>
          <p:nvPr/>
        </p:nvSpPr>
        <p:spPr bwMode="auto">
          <a:xfrm>
            <a:off x="7086600" y="2819400"/>
            <a:ext cx="3048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1" name="Text Box 70"/>
          <p:cNvSpPr txBox="1">
            <a:spLocks noChangeArrowheads="1"/>
          </p:cNvSpPr>
          <p:nvPr/>
        </p:nvSpPr>
        <p:spPr bwMode="auto">
          <a:xfrm>
            <a:off x="7620000" y="18288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spcBef>
                <a:spcPct val="50000"/>
              </a:spcBef>
            </a:pPr>
            <a:r>
              <a:rPr lang="en-US" altLang="zh-CN" sz="2000">
                <a:latin typeface="Times New Roman" charset="0"/>
              </a:rPr>
              <a:t>00</a:t>
            </a:r>
            <a:endParaRPr lang="en-US" altLang="zh-CN" sz="2400">
              <a:latin typeface="Times New Roman" charset="0"/>
            </a:endParaRPr>
          </a:p>
        </p:txBody>
      </p:sp>
      <p:sp>
        <p:nvSpPr>
          <p:cNvPr id="28722" name="Text Box 71"/>
          <p:cNvSpPr txBox="1">
            <a:spLocks noChangeArrowheads="1"/>
          </p:cNvSpPr>
          <p:nvPr/>
        </p:nvSpPr>
        <p:spPr bwMode="auto">
          <a:xfrm>
            <a:off x="7620000" y="22098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spcBef>
                <a:spcPct val="50000"/>
              </a:spcBef>
            </a:pPr>
            <a:r>
              <a:rPr lang="en-US" altLang="zh-CN" sz="2000">
                <a:latin typeface="Times New Roman" charset="0"/>
              </a:rPr>
              <a:t>01</a:t>
            </a:r>
            <a:endParaRPr lang="en-US" altLang="zh-CN" sz="2400">
              <a:latin typeface="Times New Roman" charset="0"/>
            </a:endParaRPr>
          </a:p>
        </p:txBody>
      </p:sp>
      <p:sp>
        <p:nvSpPr>
          <p:cNvPr id="28723" name="Text Box 72"/>
          <p:cNvSpPr txBox="1">
            <a:spLocks noChangeArrowheads="1"/>
          </p:cNvSpPr>
          <p:nvPr/>
        </p:nvSpPr>
        <p:spPr bwMode="auto">
          <a:xfrm>
            <a:off x="7620000" y="24384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spcBef>
                <a:spcPct val="50000"/>
              </a:spcBef>
            </a:pPr>
            <a:r>
              <a:rPr lang="en-US" altLang="zh-CN" sz="2000">
                <a:latin typeface="Times New Roman" charset="0"/>
              </a:rPr>
              <a:t>02</a:t>
            </a:r>
            <a:endParaRPr lang="en-US" altLang="zh-CN" sz="2400">
              <a:latin typeface="Times New Roman" charset="0"/>
            </a:endParaRPr>
          </a:p>
        </p:txBody>
      </p:sp>
      <p:sp>
        <p:nvSpPr>
          <p:cNvPr id="28724" name="Text Box 73"/>
          <p:cNvSpPr txBox="1">
            <a:spLocks noChangeArrowheads="1"/>
          </p:cNvSpPr>
          <p:nvPr/>
        </p:nvSpPr>
        <p:spPr bwMode="auto">
          <a:xfrm>
            <a:off x="7696200" y="28194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spcBef>
                <a:spcPct val="50000"/>
              </a:spcBef>
            </a:pPr>
            <a:r>
              <a:rPr lang="en-US" altLang="zh-CN" sz="2000">
                <a:latin typeface="Times New Roman" charset="0"/>
              </a:rPr>
              <a:t>03</a:t>
            </a:r>
            <a:endParaRPr lang="en-US" altLang="zh-CN" sz="2400">
              <a:latin typeface="Times New Roman" charset="0"/>
            </a:endParaRPr>
          </a:p>
        </p:txBody>
      </p:sp>
      <p:sp>
        <p:nvSpPr>
          <p:cNvPr id="28725" name="Text Box 74"/>
          <p:cNvSpPr txBox="1">
            <a:spLocks noChangeArrowheads="1"/>
          </p:cNvSpPr>
          <p:nvPr/>
        </p:nvSpPr>
        <p:spPr bwMode="auto">
          <a:xfrm>
            <a:off x="7696200" y="30480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spcBef>
                <a:spcPct val="50000"/>
              </a:spcBef>
            </a:pPr>
            <a:r>
              <a:rPr lang="en-US" altLang="zh-CN" sz="2000">
                <a:latin typeface="Times New Roman" charset="0"/>
              </a:rPr>
              <a:t>10</a:t>
            </a:r>
            <a:endParaRPr lang="en-US" altLang="zh-CN" sz="2400">
              <a:latin typeface="Times New Roman" charset="0"/>
            </a:endParaRPr>
          </a:p>
        </p:txBody>
      </p:sp>
      <p:sp>
        <p:nvSpPr>
          <p:cNvPr id="28726" name="Text Box 75"/>
          <p:cNvSpPr txBox="1">
            <a:spLocks noChangeArrowheads="1"/>
          </p:cNvSpPr>
          <p:nvPr/>
        </p:nvSpPr>
        <p:spPr bwMode="auto">
          <a:xfrm>
            <a:off x="7543800" y="3505200"/>
            <a:ext cx="685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spcBef>
                <a:spcPct val="50000"/>
              </a:spcBef>
            </a:pPr>
            <a:r>
              <a:rPr lang="en-US" altLang="zh-CN" sz="2000">
                <a:latin typeface="Times New Roman" charset="0"/>
              </a:rPr>
              <a:t>……</a:t>
            </a:r>
            <a:endParaRPr lang="en-US" altLang="zh-CN" sz="2400">
              <a:latin typeface="Times New Roman" charset="0"/>
            </a:endParaRPr>
          </a:p>
        </p:txBody>
      </p:sp>
    </p:spTree>
    <p:extLst>
      <p:ext uri="{BB962C8B-B14F-4D97-AF65-F5344CB8AC3E}">
        <p14:creationId xmlns:p14="http://schemas.microsoft.com/office/powerpoint/2010/main" val="1128877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辅助存储器的</a:t>
            </a:r>
            <a:r>
              <a:rPr lang="zh-CN" altLang="en-US" dirty="0" smtClean="0"/>
              <a:t>种类</a:t>
            </a:r>
            <a:endParaRPr lang="en-US" dirty="0"/>
          </a:p>
        </p:txBody>
      </p:sp>
      <p:sp>
        <p:nvSpPr>
          <p:cNvPr id="3" name="Content Placeholder 2"/>
          <p:cNvSpPr>
            <a:spLocks noGrp="1"/>
          </p:cNvSpPr>
          <p:nvPr>
            <p:ph idx="1"/>
          </p:nvPr>
        </p:nvSpPr>
        <p:spPr/>
        <p:txBody>
          <a:bodyPr/>
          <a:lstStyle/>
          <a:p>
            <a:r>
              <a:rPr lang="zh-CN" altLang="en-US" dirty="0"/>
              <a:t>当前市场上流行的辅助存储器主要有磁表面存储器和光存储器两大类。</a:t>
            </a:r>
          </a:p>
          <a:p>
            <a:pPr lvl="1"/>
            <a:r>
              <a:rPr lang="zh-CN" altLang="en-US" dirty="0"/>
              <a:t>磁表面存储器是将磁性材料沉积在盘片</a:t>
            </a:r>
            <a:r>
              <a:rPr lang="en-US" altLang="zh-CN" dirty="0"/>
              <a:t>(</a:t>
            </a:r>
            <a:r>
              <a:rPr lang="zh-CN" altLang="en-US" dirty="0"/>
              <a:t>或带</a:t>
            </a:r>
            <a:r>
              <a:rPr lang="en-US" altLang="zh-CN" dirty="0"/>
              <a:t>)</a:t>
            </a:r>
            <a:r>
              <a:rPr lang="zh-CN" altLang="en-US" dirty="0"/>
              <a:t>的基体上形成记录介质，并以绕有线圈的磁头与记录介质的相对运动来写入或读出信息</a:t>
            </a:r>
            <a:r>
              <a:rPr lang="zh-CN" altLang="en-US" dirty="0" smtClean="0"/>
              <a:t>。</a:t>
            </a:r>
            <a:endParaRPr lang="en-US" altLang="zh-CN" dirty="0" smtClean="0"/>
          </a:p>
          <a:p>
            <a:pPr lvl="1"/>
            <a:r>
              <a:rPr lang="zh-CN" altLang="en-US" dirty="0"/>
              <a:t>用于计算机系统的光存储器主要是光盘</a:t>
            </a:r>
            <a:r>
              <a:rPr lang="en-US" altLang="zh-CN" dirty="0"/>
              <a:t>(optical disk)</a:t>
            </a:r>
            <a:r>
              <a:rPr lang="zh-CN" altLang="en-US" dirty="0"/>
              <a:t>。光盘的记录原理不同于磁盘，它是利用激光束在具有感光特性的表面上存储信息的。</a:t>
            </a:r>
            <a:endParaRPr lang="en-US" dirty="0"/>
          </a:p>
        </p:txBody>
      </p:sp>
    </p:spTree>
    <p:extLst>
      <p:ext uri="{BB962C8B-B14F-4D97-AF65-F5344CB8AC3E}">
        <p14:creationId xmlns:p14="http://schemas.microsoft.com/office/powerpoint/2010/main" val="679666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a:xfrm>
            <a:off x="301625" y="228600"/>
            <a:ext cx="8540750" cy="1143000"/>
          </a:xfrm>
        </p:spPr>
        <p:txBody>
          <a:bodyPr/>
          <a:lstStyle/>
          <a:p>
            <a:pPr eaLnBrk="1" hangingPunct="1"/>
            <a:r>
              <a:rPr lang="en-US" altLang="zh-CN"/>
              <a:t>RAID 1</a:t>
            </a:r>
          </a:p>
        </p:txBody>
      </p:sp>
      <p:sp>
        <p:nvSpPr>
          <p:cNvPr id="29699" name="Rectangle 3"/>
          <p:cNvSpPr>
            <a:spLocks noGrp="1" noRot="1" noChangeArrowheads="1"/>
          </p:cNvSpPr>
          <p:nvPr>
            <p:ph type="body" idx="1"/>
          </p:nvPr>
        </p:nvSpPr>
        <p:spPr>
          <a:xfrm>
            <a:off x="304800" y="1447800"/>
            <a:ext cx="8540750" cy="1066800"/>
          </a:xfrm>
        </p:spPr>
        <p:txBody>
          <a:bodyPr>
            <a:normAutofit/>
          </a:bodyPr>
          <a:lstStyle/>
          <a:p>
            <a:pPr eaLnBrk="1" hangingPunct="1">
              <a:lnSpc>
                <a:spcPct val="90000"/>
              </a:lnSpc>
            </a:pPr>
            <a:r>
              <a:rPr lang="en-US" altLang="zh-CN" sz="2400" dirty="0"/>
              <a:t>RAID 1</a:t>
            </a:r>
            <a:r>
              <a:rPr lang="zh-CN" altLang="zh-CN" sz="2400" dirty="0"/>
              <a:t>到</a:t>
            </a:r>
            <a:r>
              <a:rPr lang="en-US" altLang="zh-CN" sz="2400" dirty="0"/>
              <a:t>RAID 7</a:t>
            </a:r>
            <a:r>
              <a:rPr lang="zh-CN" altLang="zh-CN" sz="2400" dirty="0"/>
              <a:t>的主要区别在于采用的冗余方法不同。</a:t>
            </a:r>
          </a:p>
          <a:p>
            <a:pPr eaLnBrk="1" hangingPunct="1">
              <a:lnSpc>
                <a:spcPct val="90000"/>
              </a:lnSpc>
            </a:pPr>
            <a:r>
              <a:rPr lang="en-US" altLang="zh-CN" sz="2400" dirty="0"/>
              <a:t>RAID 1</a:t>
            </a:r>
            <a:r>
              <a:rPr lang="zh-CN" altLang="zh-CN" sz="2400" dirty="0"/>
              <a:t>为镜像磁盘阵列。</a:t>
            </a:r>
            <a:endParaRPr lang="zh-CN" altLang="en-US" dirty="0"/>
          </a:p>
        </p:txBody>
      </p:sp>
      <p:grpSp>
        <p:nvGrpSpPr>
          <p:cNvPr id="29700" name="Group 27"/>
          <p:cNvGrpSpPr>
            <a:grpSpLocks/>
          </p:cNvGrpSpPr>
          <p:nvPr/>
        </p:nvGrpSpPr>
        <p:grpSpPr bwMode="auto">
          <a:xfrm>
            <a:off x="457200" y="2743200"/>
            <a:ext cx="8153400" cy="1981200"/>
            <a:chOff x="96" y="1632"/>
            <a:chExt cx="5520" cy="1248"/>
          </a:xfrm>
        </p:grpSpPr>
        <p:sp>
          <p:nvSpPr>
            <p:cNvPr id="29702" name="AutoShape 4"/>
            <p:cNvSpPr>
              <a:spLocks noChangeArrowheads="1"/>
            </p:cNvSpPr>
            <p:nvPr/>
          </p:nvSpPr>
          <p:spPr bwMode="auto">
            <a:xfrm>
              <a:off x="96" y="1632"/>
              <a:ext cx="576" cy="288"/>
            </a:xfrm>
            <a:prstGeom prst="can">
              <a:avLst>
                <a:gd name="adj" fmla="val 25000"/>
              </a:avLst>
            </a:prstGeom>
            <a:solidFill>
              <a:schemeClr val="accent1"/>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0</a:t>
              </a:r>
              <a:endParaRPr kumimoji="0" lang="en-AU" altLang="zh-CN" sz="2400">
                <a:latin typeface="Times New Roman" charset="0"/>
              </a:endParaRPr>
            </a:p>
          </p:txBody>
        </p:sp>
        <p:sp>
          <p:nvSpPr>
            <p:cNvPr id="29703" name="AutoShape 5"/>
            <p:cNvSpPr>
              <a:spLocks noChangeArrowheads="1"/>
            </p:cNvSpPr>
            <p:nvPr/>
          </p:nvSpPr>
          <p:spPr bwMode="auto">
            <a:xfrm>
              <a:off x="816" y="1632"/>
              <a:ext cx="576" cy="288"/>
            </a:xfrm>
            <a:prstGeom prst="can">
              <a:avLst>
                <a:gd name="adj" fmla="val 25000"/>
              </a:avLst>
            </a:prstGeom>
            <a:solidFill>
              <a:schemeClr val="accent1"/>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1</a:t>
              </a:r>
              <a:endParaRPr kumimoji="0" lang="en-AU" altLang="zh-CN" sz="2400">
                <a:latin typeface="Times New Roman" charset="0"/>
              </a:endParaRPr>
            </a:p>
          </p:txBody>
        </p:sp>
        <p:sp>
          <p:nvSpPr>
            <p:cNvPr id="29704" name="AutoShape 6"/>
            <p:cNvSpPr>
              <a:spLocks noChangeArrowheads="1"/>
            </p:cNvSpPr>
            <p:nvPr/>
          </p:nvSpPr>
          <p:spPr bwMode="auto">
            <a:xfrm>
              <a:off x="1536" y="1632"/>
              <a:ext cx="576" cy="288"/>
            </a:xfrm>
            <a:prstGeom prst="can">
              <a:avLst>
                <a:gd name="adj" fmla="val 25000"/>
              </a:avLst>
            </a:prstGeom>
            <a:solidFill>
              <a:schemeClr val="accent1"/>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2</a:t>
              </a:r>
              <a:endParaRPr kumimoji="0" lang="en-AU" altLang="zh-CN" sz="2400">
                <a:latin typeface="Times New Roman" charset="0"/>
              </a:endParaRPr>
            </a:p>
          </p:txBody>
        </p:sp>
        <p:sp>
          <p:nvSpPr>
            <p:cNvPr id="29705" name="AutoShape 7"/>
            <p:cNvSpPr>
              <a:spLocks noChangeArrowheads="1"/>
            </p:cNvSpPr>
            <p:nvPr/>
          </p:nvSpPr>
          <p:spPr bwMode="auto">
            <a:xfrm>
              <a:off x="2256" y="1632"/>
              <a:ext cx="576" cy="288"/>
            </a:xfrm>
            <a:prstGeom prst="can">
              <a:avLst>
                <a:gd name="adj" fmla="val 25000"/>
              </a:avLst>
            </a:prstGeom>
            <a:solidFill>
              <a:schemeClr val="accent1"/>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3</a:t>
              </a:r>
              <a:endParaRPr kumimoji="0" lang="en-AU" altLang="zh-CN" sz="2400">
                <a:latin typeface="Times New Roman" charset="0"/>
              </a:endParaRPr>
            </a:p>
          </p:txBody>
        </p:sp>
        <p:sp>
          <p:nvSpPr>
            <p:cNvPr id="29706" name="AutoShape 8"/>
            <p:cNvSpPr>
              <a:spLocks noChangeArrowheads="1"/>
            </p:cNvSpPr>
            <p:nvPr/>
          </p:nvSpPr>
          <p:spPr bwMode="auto">
            <a:xfrm>
              <a:off x="2880" y="1632"/>
              <a:ext cx="576" cy="288"/>
            </a:xfrm>
            <a:prstGeom prst="can">
              <a:avLst>
                <a:gd name="adj" fmla="val 25000"/>
              </a:avLst>
            </a:prstGeom>
            <a:solidFill>
              <a:schemeClr val="accent2"/>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0</a:t>
              </a:r>
              <a:endParaRPr kumimoji="0" lang="en-AU" altLang="zh-CN" sz="2400">
                <a:latin typeface="Times New Roman" charset="0"/>
              </a:endParaRPr>
            </a:p>
          </p:txBody>
        </p:sp>
        <p:sp>
          <p:nvSpPr>
            <p:cNvPr id="29707" name="AutoShape 9"/>
            <p:cNvSpPr>
              <a:spLocks noChangeArrowheads="1"/>
            </p:cNvSpPr>
            <p:nvPr/>
          </p:nvSpPr>
          <p:spPr bwMode="auto">
            <a:xfrm>
              <a:off x="3600" y="1632"/>
              <a:ext cx="576" cy="288"/>
            </a:xfrm>
            <a:prstGeom prst="can">
              <a:avLst>
                <a:gd name="adj" fmla="val 25000"/>
              </a:avLst>
            </a:prstGeom>
            <a:solidFill>
              <a:schemeClr val="accent2"/>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1</a:t>
              </a:r>
            </a:p>
          </p:txBody>
        </p:sp>
        <p:sp>
          <p:nvSpPr>
            <p:cNvPr id="29708" name="AutoShape 10"/>
            <p:cNvSpPr>
              <a:spLocks noChangeArrowheads="1"/>
            </p:cNvSpPr>
            <p:nvPr/>
          </p:nvSpPr>
          <p:spPr bwMode="auto">
            <a:xfrm>
              <a:off x="4320" y="1632"/>
              <a:ext cx="576" cy="288"/>
            </a:xfrm>
            <a:prstGeom prst="can">
              <a:avLst>
                <a:gd name="adj" fmla="val 25000"/>
              </a:avLst>
            </a:prstGeom>
            <a:solidFill>
              <a:schemeClr val="accent2"/>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2</a:t>
              </a:r>
              <a:endParaRPr kumimoji="0" lang="en-AU" altLang="zh-CN" sz="2400">
                <a:latin typeface="Times New Roman" charset="0"/>
              </a:endParaRPr>
            </a:p>
          </p:txBody>
        </p:sp>
        <p:sp>
          <p:nvSpPr>
            <p:cNvPr id="29709" name="AutoShape 11"/>
            <p:cNvSpPr>
              <a:spLocks noChangeArrowheads="1"/>
            </p:cNvSpPr>
            <p:nvPr/>
          </p:nvSpPr>
          <p:spPr bwMode="auto">
            <a:xfrm>
              <a:off x="5040" y="1632"/>
              <a:ext cx="576" cy="288"/>
            </a:xfrm>
            <a:prstGeom prst="can">
              <a:avLst>
                <a:gd name="adj" fmla="val 25000"/>
              </a:avLst>
            </a:prstGeom>
            <a:solidFill>
              <a:schemeClr val="accent2"/>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3</a:t>
              </a:r>
              <a:endParaRPr kumimoji="0" lang="en-AU" altLang="zh-CN" sz="2400">
                <a:latin typeface="Times New Roman" charset="0"/>
              </a:endParaRPr>
            </a:p>
          </p:txBody>
        </p:sp>
        <p:sp>
          <p:nvSpPr>
            <p:cNvPr id="29710" name="Rectangle 12"/>
            <p:cNvSpPr>
              <a:spLocks noChangeArrowheads="1"/>
            </p:cNvSpPr>
            <p:nvPr/>
          </p:nvSpPr>
          <p:spPr bwMode="auto">
            <a:xfrm>
              <a:off x="144" y="2016"/>
              <a:ext cx="432" cy="816"/>
            </a:xfrm>
            <a:prstGeom prst="rect">
              <a:avLst/>
            </a:prstGeom>
            <a:solidFill>
              <a:schemeClr val="accent1"/>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zh-CN" altLang="en-AU" sz="2000">
                  <a:latin typeface="Times New Roman" charset="0"/>
                </a:rPr>
                <a:t>00</a:t>
              </a:r>
              <a:br>
                <a:rPr kumimoji="0" lang="zh-CN" altLang="en-AU" sz="2000">
                  <a:latin typeface="Times New Roman" charset="0"/>
                </a:rPr>
              </a:br>
              <a:r>
                <a:rPr kumimoji="0" lang="zh-CN" altLang="en-AU" sz="2000">
                  <a:latin typeface="Times New Roman" charset="0"/>
                </a:rPr>
                <a:t>10</a:t>
              </a:r>
              <a:br>
                <a:rPr kumimoji="0" lang="zh-CN" altLang="en-AU" sz="2000">
                  <a:latin typeface="Times New Roman" charset="0"/>
                </a:rPr>
              </a:br>
              <a:r>
                <a:rPr kumimoji="0" lang="zh-CN" altLang="en-AU" sz="2000">
                  <a:latin typeface="Times New Roman" charset="0"/>
                </a:rPr>
                <a:t>20</a:t>
              </a:r>
              <a:br>
                <a:rPr kumimoji="0" lang="zh-CN" altLang="en-AU" sz="2000">
                  <a:latin typeface="Times New Roman" charset="0"/>
                </a:rPr>
              </a:br>
              <a:r>
                <a:rPr kumimoji="0" lang="zh-CN" altLang="en-AU" sz="2000">
                  <a:latin typeface="Times New Roman" charset="0"/>
                </a:rPr>
                <a:t>30</a:t>
              </a:r>
              <a:endParaRPr kumimoji="0" lang="zh-CN" altLang="en-AU" sz="2400">
                <a:latin typeface="Times New Roman" charset="0"/>
              </a:endParaRPr>
            </a:p>
          </p:txBody>
        </p:sp>
        <p:sp>
          <p:nvSpPr>
            <p:cNvPr id="29711" name="Rectangle 13"/>
            <p:cNvSpPr>
              <a:spLocks noChangeArrowheads="1"/>
            </p:cNvSpPr>
            <p:nvPr/>
          </p:nvSpPr>
          <p:spPr bwMode="auto">
            <a:xfrm>
              <a:off x="886" y="2016"/>
              <a:ext cx="432" cy="816"/>
            </a:xfrm>
            <a:prstGeom prst="rect">
              <a:avLst/>
            </a:prstGeom>
            <a:solidFill>
              <a:schemeClr val="accent1"/>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zh-CN" altLang="en-AU" sz="2000">
                  <a:latin typeface="Times New Roman" charset="0"/>
                </a:rPr>
                <a:t>01</a:t>
              </a:r>
              <a:br>
                <a:rPr kumimoji="0" lang="zh-CN" altLang="en-AU" sz="2000">
                  <a:latin typeface="Times New Roman" charset="0"/>
                </a:rPr>
              </a:br>
              <a:r>
                <a:rPr kumimoji="0" lang="zh-CN" altLang="en-AU" sz="2000">
                  <a:latin typeface="Times New Roman" charset="0"/>
                </a:rPr>
                <a:t>11</a:t>
              </a:r>
              <a:br>
                <a:rPr kumimoji="0" lang="zh-CN" altLang="en-AU" sz="2000">
                  <a:latin typeface="Times New Roman" charset="0"/>
                </a:rPr>
              </a:br>
              <a:r>
                <a:rPr kumimoji="0" lang="zh-CN" altLang="en-AU" sz="2000">
                  <a:latin typeface="Times New Roman" charset="0"/>
                </a:rPr>
                <a:t>21</a:t>
              </a:r>
              <a:br>
                <a:rPr kumimoji="0" lang="zh-CN" altLang="en-AU" sz="2000">
                  <a:latin typeface="Times New Roman" charset="0"/>
                </a:rPr>
              </a:br>
              <a:r>
                <a:rPr kumimoji="0" lang="zh-CN" altLang="en-AU" sz="2000">
                  <a:latin typeface="Times New Roman" charset="0"/>
                </a:rPr>
                <a:t>31</a:t>
              </a:r>
              <a:endParaRPr kumimoji="0" lang="zh-CN" altLang="en-AU" sz="2400">
                <a:latin typeface="Times New Roman" charset="0"/>
              </a:endParaRPr>
            </a:p>
          </p:txBody>
        </p:sp>
        <p:sp>
          <p:nvSpPr>
            <p:cNvPr id="29712" name="Rectangle 14"/>
            <p:cNvSpPr>
              <a:spLocks noChangeArrowheads="1"/>
            </p:cNvSpPr>
            <p:nvPr/>
          </p:nvSpPr>
          <p:spPr bwMode="auto">
            <a:xfrm>
              <a:off x="1606" y="2016"/>
              <a:ext cx="432" cy="816"/>
            </a:xfrm>
            <a:prstGeom prst="rect">
              <a:avLst/>
            </a:prstGeom>
            <a:solidFill>
              <a:schemeClr val="accent1"/>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zh-CN" altLang="en-AU" sz="2000">
                  <a:latin typeface="Times New Roman" charset="0"/>
                </a:rPr>
                <a:t>02</a:t>
              </a:r>
              <a:br>
                <a:rPr kumimoji="0" lang="zh-CN" altLang="en-AU" sz="2000">
                  <a:latin typeface="Times New Roman" charset="0"/>
                </a:rPr>
              </a:br>
              <a:r>
                <a:rPr kumimoji="0" lang="zh-CN" altLang="en-AU" sz="2000">
                  <a:latin typeface="Times New Roman" charset="0"/>
                </a:rPr>
                <a:t>12</a:t>
              </a:r>
              <a:br>
                <a:rPr kumimoji="0" lang="zh-CN" altLang="en-AU" sz="2000">
                  <a:latin typeface="Times New Roman" charset="0"/>
                </a:rPr>
              </a:br>
              <a:r>
                <a:rPr kumimoji="0" lang="zh-CN" altLang="en-AU" sz="2000">
                  <a:latin typeface="Times New Roman" charset="0"/>
                </a:rPr>
                <a:t>22</a:t>
              </a:r>
              <a:br>
                <a:rPr kumimoji="0" lang="zh-CN" altLang="en-AU" sz="2000">
                  <a:latin typeface="Times New Roman" charset="0"/>
                </a:rPr>
              </a:br>
              <a:r>
                <a:rPr kumimoji="0" lang="zh-CN" altLang="en-AU" sz="2000">
                  <a:latin typeface="Times New Roman" charset="0"/>
                </a:rPr>
                <a:t>32</a:t>
              </a:r>
              <a:endParaRPr kumimoji="0" lang="zh-CN" altLang="en-AU" sz="2400">
                <a:latin typeface="Times New Roman" charset="0"/>
              </a:endParaRPr>
            </a:p>
          </p:txBody>
        </p:sp>
        <p:sp>
          <p:nvSpPr>
            <p:cNvPr id="29713" name="Rectangle 15"/>
            <p:cNvSpPr>
              <a:spLocks noChangeArrowheads="1"/>
            </p:cNvSpPr>
            <p:nvPr/>
          </p:nvSpPr>
          <p:spPr bwMode="auto">
            <a:xfrm>
              <a:off x="2326" y="2016"/>
              <a:ext cx="432" cy="816"/>
            </a:xfrm>
            <a:prstGeom prst="rect">
              <a:avLst/>
            </a:prstGeom>
            <a:solidFill>
              <a:schemeClr val="accent1"/>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zh-CN" altLang="en-AU" sz="2000">
                  <a:latin typeface="Times New Roman" charset="0"/>
                </a:rPr>
                <a:t>03</a:t>
              </a:r>
              <a:br>
                <a:rPr kumimoji="0" lang="zh-CN" altLang="en-AU" sz="2000">
                  <a:latin typeface="Times New Roman" charset="0"/>
                </a:rPr>
              </a:br>
              <a:r>
                <a:rPr kumimoji="0" lang="zh-CN" altLang="en-AU" sz="2000">
                  <a:latin typeface="Times New Roman" charset="0"/>
                </a:rPr>
                <a:t>13</a:t>
              </a:r>
              <a:br>
                <a:rPr kumimoji="0" lang="zh-CN" altLang="en-AU" sz="2000">
                  <a:latin typeface="Times New Roman" charset="0"/>
                </a:rPr>
              </a:br>
              <a:r>
                <a:rPr kumimoji="0" lang="zh-CN" altLang="en-AU" sz="2000">
                  <a:latin typeface="Times New Roman" charset="0"/>
                </a:rPr>
                <a:t>23</a:t>
              </a:r>
              <a:br>
                <a:rPr kumimoji="0" lang="zh-CN" altLang="en-AU" sz="2000">
                  <a:latin typeface="Times New Roman" charset="0"/>
                </a:rPr>
              </a:br>
              <a:r>
                <a:rPr kumimoji="0" lang="zh-CN" altLang="en-AU" sz="2000">
                  <a:latin typeface="Times New Roman" charset="0"/>
                </a:rPr>
                <a:t>33</a:t>
              </a:r>
              <a:endParaRPr kumimoji="0" lang="zh-CN" altLang="en-AU" sz="2400">
                <a:latin typeface="Times New Roman" charset="0"/>
              </a:endParaRPr>
            </a:p>
          </p:txBody>
        </p:sp>
        <p:sp>
          <p:nvSpPr>
            <p:cNvPr id="29714" name="Rectangle 23"/>
            <p:cNvSpPr>
              <a:spLocks noChangeArrowheads="1"/>
            </p:cNvSpPr>
            <p:nvPr/>
          </p:nvSpPr>
          <p:spPr bwMode="auto">
            <a:xfrm>
              <a:off x="2954" y="2064"/>
              <a:ext cx="432" cy="816"/>
            </a:xfrm>
            <a:prstGeom prst="rect">
              <a:avLst/>
            </a:prstGeom>
            <a:solidFill>
              <a:schemeClr val="accent2"/>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zh-CN" altLang="en-AU" sz="2000">
                  <a:latin typeface="Times New Roman" charset="0"/>
                </a:rPr>
                <a:t>00</a:t>
              </a:r>
              <a:br>
                <a:rPr kumimoji="0" lang="zh-CN" altLang="en-AU" sz="2000">
                  <a:latin typeface="Times New Roman" charset="0"/>
                </a:rPr>
              </a:br>
              <a:r>
                <a:rPr kumimoji="0" lang="zh-CN" altLang="en-AU" sz="2000">
                  <a:latin typeface="Times New Roman" charset="0"/>
                </a:rPr>
                <a:t>10</a:t>
              </a:r>
              <a:br>
                <a:rPr kumimoji="0" lang="zh-CN" altLang="en-AU" sz="2000">
                  <a:latin typeface="Times New Roman" charset="0"/>
                </a:rPr>
              </a:br>
              <a:r>
                <a:rPr kumimoji="0" lang="zh-CN" altLang="en-AU" sz="2000">
                  <a:latin typeface="Times New Roman" charset="0"/>
                </a:rPr>
                <a:t>20</a:t>
              </a:r>
              <a:br>
                <a:rPr kumimoji="0" lang="zh-CN" altLang="en-AU" sz="2000">
                  <a:latin typeface="Times New Roman" charset="0"/>
                </a:rPr>
              </a:br>
              <a:r>
                <a:rPr kumimoji="0" lang="zh-CN" altLang="en-AU" sz="2000">
                  <a:latin typeface="Times New Roman" charset="0"/>
                </a:rPr>
                <a:t>30</a:t>
              </a:r>
              <a:endParaRPr kumimoji="0" lang="zh-CN" altLang="en-AU" sz="2400">
                <a:latin typeface="Times New Roman" charset="0"/>
              </a:endParaRPr>
            </a:p>
          </p:txBody>
        </p:sp>
        <p:sp>
          <p:nvSpPr>
            <p:cNvPr id="29715" name="Rectangle 24"/>
            <p:cNvSpPr>
              <a:spLocks noChangeArrowheads="1"/>
            </p:cNvSpPr>
            <p:nvPr/>
          </p:nvSpPr>
          <p:spPr bwMode="auto">
            <a:xfrm>
              <a:off x="3696" y="2064"/>
              <a:ext cx="432" cy="816"/>
            </a:xfrm>
            <a:prstGeom prst="rect">
              <a:avLst/>
            </a:prstGeom>
            <a:solidFill>
              <a:schemeClr val="accent2"/>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zh-CN" altLang="en-AU" sz="2000">
                  <a:latin typeface="Times New Roman" charset="0"/>
                </a:rPr>
                <a:t>01</a:t>
              </a:r>
              <a:br>
                <a:rPr kumimoji="0" lang="zh-CN" altLang="en-AU" sz="2000">
                  <a:latin typeface="Times New Roman" charset="0"/>
                </a:rPr>
              </a:br>
              <a:r>
                <a:rPr kumimoji="0" lang="zh-CN" altLang="en-AU" sz="2000">
                  <a:latin typeface="Times New Roman" charset="0"/>
                </a:rPr>
                <a:t>11</a:t>
              </a:r>
              <a:br>
                <a:rPr kumimoji="0" lang="zh-CN" altLang="en-AU" sz="2000">
                  <a:latin typeface="Times New Roman" charset="0"/>
                </a:rPr>
              </a:br>
              <a:r>
                <a:rPr kumimoji="0" lang="zh-CN" altLang="en-AU" sz="2000">
                  <a:latin typeface="Times New Roman" charset="0"/>
                </a:rPr>
                <a:t>21</a:t>
              </a:r>
              <a:br>
                <a:rPr kumimoji="0" lang="zh-CN" altLang="en-AU" sz="2000">
                  <a:latin typeface="Times New Roman" charset="0"/>
                </a:rPr>
              </a:br>
              <a:r>
                <a:rPr kumimoji="0" lang="zh-CN" altLang="en-AU" sz="2000">
                  <a:latin typeface="Times New Roman" charset="0"/>
                </a:rPr>
                <a:t>31</a:t>
              </a:r>
            </a:p>
          </p:txBody>
        </p:sp>
        <p:sp>
          <p:nvSpPr>
            <p:cNvPr id="29716" name="Rectangle 25"/>
            <p:cNvSpPr>
              <a:spLocks noChangeArrowheads="1"/>
            </p:cNvSpPr>
            <p:nvPr/>
          </p:nvSpPr>
          <p:spPr bwMode="auto">
            <a:xfrm>
              <a:off x="4416" y="2064"/>
              <a:ext cx="432" cy="816"/>
            </a:xfrm>
            <a:prstGeom prst="rect">
              <a:avLst/>
            </a:prstGeom>
            <a:solidFill>
              <a:schemeClr val="accent2"/>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zh-CN" altLang="en-AU" sz="2000">
                  <a:latin typeface="Times New Roman" charset="0"/>
                </a:rPr>
                <a:t>02</a:t>
              </a:r>
              <a:br>
                <a:rPr kumimoji="0" lang="zh-CN" altLang="en-AU" sz="2000">
                  <a:latin typeface="Times New Roman" charset="0"/>
                </a:rPr>
              </a:br>
              <a:r>
                <a:rPr kumimoji="0" lang="zh-CN" altLang="en-AU" sz="2000">
                  <a:latin typeface="Times New Roman" charset="0"/>
                </a:rPr>
                <a:t>12</a:t>
              </a:r>
              <a:br>
                <a:rPr kumimoji="0" lang="zh-CN" altLang="en-AU" sz="2000">
                  <a:latin typeface="Times New Roman" charset="0"/>
                </a:rPr>
              </a:br>
              <a:r>
                <a:rPr kumimoji="0" lang="zh-CN" altLang="en-AU" sz="2000">
                  <a:latin typeface="Times New Roman" charset="0"/>
                </a:rPr>
                <a:t>22</a:t>
              </a:r>
              <a:br>
                <a:rPr kumimoji="0" lang="zh-CN" altLang="en-AU" sz="2000">
                  <a:latin typeface="Times New Roman" charset="0"/>
                </a:rPr>
              </a:br>
              <a:r>
                <a:rPr kumimoji="0" lang="zh-CN" altLang="en-AU" sz="2000">
                  <a:latin typeface="Times New Roman" charset="0"/>
                </a:rPr>
                <a:t>32</a:t>
              </a:r>
              <a:endParaRPr kumimoji="0" lang="zh-CN" altLang="en-AU" sz="2400">
                <a:latin typeface="Times New Roman" charset="0"/>
              </a:endParaRPr>
            </a:p>
          </p:txBody>
        </p:sp>
        <p:sp>
          <p:nvSpPr>
            <p:cNvPr id="29717" name="Rectangle 26"/>
            <p:cNvSpPr>
              <a:spLocks noChangeArrowheads="1"/>
            </p:cNvSpPr>
            <p:nvPr/>
          </p:nvSpPr>
          <p:spPr bwMode="auto">
            <a:xfrm>
              <a:off x="5136" y="2064"/>
              <a:ext cx="432" cy="816"/>
            </a:xfrm>
            <a:prstGeom prst="rect">
              <a:avLst/>
            </a:prstGeom>
            <a:solidFill>
              <a:schemeClr val="accent2"/>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zh-CN" altLang="en-AU" sz="2000">
                  <a:latin typeface="Times New Roman" charset="0"/>
                </a:rPr>
                <a:t>03</a:t>
              </a:r>
              <a:br>
                <a:rPr kumimoji="0" lang="zh-CN" altLang="en-AU" sz="2000">
                  <a:latin typeface="Times New Roman" charset="0"/>
                </a:rPr>
              </a:br>
              <a:r>
                <a:rPr kumimoji="0" lang="zh-CN" altLang="en-AU" sz="2000">
                  <a:latin typeface="Times New Roman" charset="0"/>
                </a:rPr>
                <a:t>13</a:t>
              </a:r>
              <a:br>
                <a:rPr kumimoji="0" lang="zh-CN" altLang="en-AU" sz="2000">
                  <a:latin typeface="Times New Roman" charset="0"/>
                </a:rPr>
              </a:br>
              <a:r>
                <a:rPr kumimoji="0" lang="zh-CN" altLang="en-AU" sz="2000">
                  <a:latin typeface="Times New Roman" charset="0"/>
                </a:rPr>
                <a:t>23</a:t>
              </a:r>
              <a:br>
                <a:rPr kumimoji="0" lang="zh-CN" altLang="en-AU" sz="2000">
                  <a:latin typeface="Times New Roman" charset="0"/>
                </a:rPr>
              </a:br>
              <a:r>
                <a:rPr kumimoji="0" lang="zh-CN" altLang="en-AU" sz="2000">
                  <a:latin typeface="Times New Roman" charset="0"/>
                </a:rPr>
                <a:t>33</a:t>
              </a:r>
              <a:endParaRPr kumimoji="0" lang="zh-CN" altLang="en-AU" sz="2400">
                <a:latin typeface="Times New Roman" charset="0"/>
              </a:endParaRPr>
            </a:p>
          </p:txBody>
        </p:sp>
      </p:grpSp>
      <p:sp>
        <p:nvSpPr>
          <p:cNvPr id="29701" name="Rectangle 29"/>
          <p:cNvSpPr>
            <a:spLocks noChangeArrowheads="1"/>
          </p:cNvSpPr>
          <p:nvPr/>
        </p:nvSpPr>
        <p:spPr bwMode="auto">
          <a:xfrm>
            <a:off x="685800" y="5181600"/>
            <a:ext cx="6196013"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lnSpc>
                <a:spcPct val="90000"/>
              </a:lnSpc>
              <a:spcBef>
                <a:spcPct val="20000"/>
              </a:spcBef>
              <a:buClr>
                <a:schemeClr val="hlink"/>
              </a:buClr>
              <a:buSzPct val="70000"/>
              <a:buFont typeface="Wingdings" charset="2"/>
              <a:buChar char="v"/>
            </a:pPr>
            <a:r>
              <a:rPr lang="zh-CN" altLang="en-US" sz="2400"/>
              <a:t>安全性高，但磁盘空间的利用率只有</a:t>
            </a:r>
            <a:r>
              <a:rPr lang="en-US" altLang="zh-CN" sz="2400"/>
              <a:t>50%</a:t>
            </a:r>
            <a:r>
              <a:rPr lang="zh-CN" altLang="en-US" sz="2400"/>
              <a:t>。</a:t>
            </a:r>
          </a:p>
        </p:txBody>
      </p:sp>
    </p:spTree>
    <p:extLst>
      <p:ext uri="{BB962C8B-B14F-4D97-AF65-F5344CB8AC3E}">
        <p14:creationId xmlns:p14="http://schemas.microsoft.com/office/powerpoint/2010/main" val="1851968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a:xfrm>
            <a:off x="301625" y="304800"/>
            <a:ext cx="8540750" cy="1143000"/>
          </a:xfrm>
        </p:spPr>
        <p:txBody>
          <a:bodyPr/>
          <a:lstStyle/>
          <a:p>
            <a:pPr eaLnBrk="1" hangingPunct="1"/>
            <a:r>
              <a:rPr lang="en-US" altLang="zh-CN"/>
              <a:t>RAID 2</a:t>
            </a:r>
          </a:p>
        </p:txBody>
      </p:sp>
      <p:sp>
        <p:nvSpPr>
          <p:cNvPr id="30723" name="Rectangle 3"/>
          <p:cNvSpPr>
            <a:spLocks noGrp="1" noRot="1" noChangeArrowheads="1"/>
          </p:cNvSpPr>
          <p:nvPr>
            <p:ph type="body" idx="1"/>
          </p:nvPr>
        </p:nvSpPr>
        <p:spPr>
          <a:xfrm>
            <a:off x="304800" y="1676400"/>
            <a:ext cx="8839200" cy="1054100"/>
          </a:xfrm>
        </p:spPr>
        <p:txBody>
          <a:bodyPr/>
          <a:lstStyle/>
          <a:p>
            <a:pPr eaLnBrk="1" hangingPunct="1"/>
            <a:r>
              <a:rPr lang="en-US" altLang="zh-CN" sz="2800"/>
              <a:t>RAID 2</a:t>
            </a:r>
            <a:r>
              <a:rPr lang="zh-CN" altLang="en-US" sz="2800"/>
              <a:t>和</a:t>
            </a:r>
            <a:r>
              <a:rPr lang="en-US" altLang="zh-CN" sz="2800"/>
              <a:t>RAID 3</a:t>
            </a:r>
            <a:r>
              <a:rPr lang="zh-CN" altLang="en-US" sz="2800"/>
              <a:t>都采用了并行处理技术。</a:t>
            </a:r>
          </a:p>
          <a:p>
            <a:pPr eaLnBrk="1" hangingPunct="1"/>
            <a:r>
              <a:rPr lang="en-US" altLang="zh-CN" sz="2800"/>
              <a:t>RAID 2</a:t>
            </a:r>
            <a:r>
              <a:rPr lang="zh-CN" altLang="en-US" sz="2800"/>
              <a:t>为具有纠错海明码和位交叉存取的磁盘阵列。</a:t>
            </a:r>
          </a:p>
        </p:txBody>
      </p:sp>
      <p:sp>
        <p:nvSpPr>
          <p:cNvPr id="30724" name="AutoShape 4"/>
          <p:cNvSpPr>
            <a:spLocks noChangeArrowheads="1"/>
          </p:cNvSpPr>
          <p:nvPr/>
        </p:nvSpPr>
        <p:spPr bwMode="auto">
          <a:xfrm>
            <a:off x="685800" y="2971800"/>
            <a:ext cx="914400" cy="457200"/>
          </a:xfrm>
          <a:prstGeom prst="can">
            <a:avLst>
              <a:gd name="adj" fmla="val 25000"/>
            </a:avLst>
          </a:prstGeom>
          <a:solidFill>
            <a:schemeClr val="accent1"/>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0</a:t>
            </a:r>
            <a:endParaRPr kumimoji="0" lang="en-AU" altLang="zh-CN" sz="2400">
              <a:latin typeface="Times New Roman" charset="0"/>
            </a:endParaRPr>
          </a:p>
        </p:txBody>
      </p:sp>
      <p:sp>
        <p:nvSpPr>
          <p:cNvPr id="30725" name="AutoShape 5"/>
          <p:cNvSpPr>
            <a:spLocks noChangeArrowheads="1"/>
          </p:cNvSpPr>
          <p:nvPr/>
        </p:nvSpPr>
        <p:spPr bwMode="auto">
          <a:xfrm>
            <a:off x="1828800" y="2971800"/>
            <a:ext cx="914400" cy="457200"/>
          </a:xfrm>
          <a:prstGeom prst="can">
            <a:avLst>
              <a:gd name="adj" fmla="val 25000"/>
            </a:avLst>
          </a:prstGeom>
          <a:solidFill>
            <a:schemeClr val="accent1"/>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1</a:t>
            </a:r>
            <a:endParaRPr kumimoji="0" lang="en-AU" altLang="zh-CN" sz="2400">
              <a:latin typeface="Times New Roman" charset="0"/>
            </a:endParaRPr>
          </a:p>
        </p:txBody>
      </p:sp>
      <p:sp>
        <p:nvSpPr>
          <p:cNvPr id="30726" name="AutoShape 6"/>
          <p:cNvSpPr>
            <a:spLocks noChangeArrowheads="1"/>
          </p:cNvSpPr>
          <p:nvPr/>
        </p:nvSpPr>
        <p:spPr bwMode="auto">
          <a:xfrm>
            <a:off x="2971800" y="2971800"/>
            <a:ext cx="914400" cy="457200"/>
          </a:xfrm>
          <a:prstGeom prst="can">
            <a:avLst>
              <a:gd name="adj" fmla="val 25000"/>
            </a:avLst>
          </a:prstGeom>
          <a:solidFill>
            <a:schemeClr val="accent1"/>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2</a:t>
            </a:r>
            <a:endParaRPr kumimoji="0" lang="en-AU" altLang="zh-CN" sz="2400">
              <a:latin typeface="Times New Roman" charset="0"/>
            </a:endParaRPr>
          </a:p>
        </p:txBody>
      </p:sp>
      <p:sp>
        <p:nvSpPr>
          <p:cNvPr id="30727" name="AutoShape 7"/>
          <p:cNvSpPr>
            <a:spLocks noChangeArrowheads="1"/>
          </p:cNvSpPr>
          <p:nvPr/>
        </p:nvSpPr>
        <p:spPr bwMode="auto">
          <a:xfrm>
            <a:off x="4114800" y="2971800"/>
            <a:ext cx="914400" cy="457200"/>
          </a:xfrm>
          <a:prstGeom prst="can">
            <a:avLst>
              <a:gd name="adj" fmla="val 25000"/>
            </a:avLst>
          </a:prstGeom>
          <a:solidFill>
            <a:schemeClr val="accent1"/>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3</a:t>
            </a:r>
            <a:endParaRPr kumimoji="0" lang="en-AU" altLang="zh-CN" sz="2400">
              <a:latin typeface="Times New Roman" charset="0"/>
            </a:endParaRPr>
          </a:p>
        </p:txBody>
      </p:sp>
      <p:sp>
        <p:nvSpPr>
          <p:cNvPr id="30728" name="AutoShape 8"/>
          <p:cNvSpPr>
            <a:spLocks noChangeArrowheads="1"/>
          </p:cNvSpPr>
          <p:nvPr/>
        </p:nvSpPr>
        <p:spPr bwMode="auto">
          <a:xfrm>
            <a:off x="5105400" y="2971800"/>
            <a:ext cx="914400" cy="457200"/>
          </a:xfrm>
          <a:prstGeom prst="can">
            <a:avLst>
              <a:gd name="adj" fmla="val 25000"/>
            </a:avLst>
          </a:prstGeom>
          <a:solidFill>
            <a:schemeClr val="accent2"/>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0</a:t>
            </a:r>
            <a:endParaRPr kumimoji="0" lang="en-AU" altLang="zh-CN" sz="2400">
              <a:latin typeface="Times New Roman" charset="0"/>
            </a:endParaRPr>
          </a:p>
        </p:txBody>
      </p:sp>
      <p:sp>
        <p:nvSpPr>
          <p:cNvPr id="30729" name="AutoShape 9"/>
          <p:cNvSpPr>
            <a:spLocks noChangeArrowheads="1"/>
          </p:cNvSpPr>
          <p:nvPr/>
        </p:nvSpPr>
        <p:spPr bwMode="auto">
          <a:xfrm>
            <a:off x="6248400" y="2971800"/>
            <a:ext cx="914400" cy="457200"/>
          </a:xfrm>
          <a:prstGeom prst="can">
            <a:avLst>
              <a:gd name="adj" fmla="val 25000"/>
            </a:avLst>
          </a:prstGeom>
          <a:solidFill>
            <a:schemeClr val="accent2"/>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1</a:t>
            </a:r>
          </a:p>
        </p:txBody>
      </p:sp>
      <p:sp>
        <p:nvSpPr>
          <p:cNvPr id="30730" name="AutoShape 10"/>
          <p:cNvSpPr>
            <a:spLocks noChangeArrowheads="1"/>
          </p:cNvSpPr>
          <p:nvPr/>
        </p:nvSpPr>
        <p:spPr bwMode="auto">
          <a:xfrm>
            <a:off x="7391400" y="2971800"/>
            <a:ext cx="914400" cy="457200"/>
          </a:xfrm>
          <a:prstGeom prst="can">
            <a:avLst>
              <a:gd name="adj" fmla="val 25000"/>
            </a:avLst>
          </a:prstGeom>
          <a:solidFill>
            <a:schemeClr val="accent2"/>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2</a:t>
            </a:r>
            <a:endParaRPr kumimoji="0" lang="en-AU" altLang="zh-CN" sz="2400">
              <a:latin typeface="Times New Roman" charset="0"/>
            </a:endParaRPr>
          </a:p>
        </p:txBody>
      </p:sp>
      <p:grpSp>
        <p:nvGrpSpPr>
          <p:cNvPr id="30731" name="Group 24"/>
          <p:cNvGrpSpPr>
            <a:grpSpLocks/>
          </p:cNvGrpSpPr>
          <p:nvPr/>
        </p:nvGrpSpPr>
        <p:grpSpPr bwMode="auto">
          <a:xfrm>
            <a:off x="762000" y="3581400"/>
            <a:ext cx="685800" cy="1295400"/>
            <a:chOff x="480" y="2256"/>
            <a:chExt cx="432" cy="816"/>
          </a:xfrm>
        </p:grpSpPr>
        <p:sp>
          <p:nvSpPr>
            <p:cNvPr id="30763" name="Rectangle 12"/>
            <p:cNvSpPr>
              <a:spLocks noChangeArrowheads="1"/>
            </p:cNvSpPr>
            <p:nvPr/>
          </p:nvSpPr>
          <p:spPr bwMode="auto">
            <a:xfrm>
              <a:off x="480" y="2256"/>
              <a:ext cx="432" cy="816"/>
            </a:xfrm>
            <a:prstGeom prst="rect">
              <a:avLst/>
            </a:prstGeom>
            <a:solidFill>
              <a:schemeClr val="accent1"/>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zh-CN" altLang="en-AU" sz="2000">
                  <a:latin typeface="Times New Roman" charset="0"/>
                </a:rPr>
                <a:t/>
              </a:r>
              <a:br>
                <a:rPr kumimoji="0" lang="zh-CN" altLang="en-AU" sz="2000">
                  <a:latin typeface="Times New Roman" charset="0"/>
                </a:rPr>
              </a:br>
              <a:r>
                <a:rPr kumimoji="0" lang="zh-CN" altLang="en-AU" sz="2000">
                  <a:latin typeface="Times New Roman" charset="0"/>
                </a:rPr>
                <a:t/>
              </a:r>
              <a:br>
                <a:rPr kumimoji="0" lang="zh-CN" altLang="en-AU" sz="2000">
                  <a:latin typeface="Times New Roman" charset="0"/>
                </a:rPr>
              </a:br>
              <a:endParaRPr kumimoji="0" lang="zh-CN" altLang="en-AU" sz="2400">
                <a:latin typeface="Times New Roman" charset="0"/>
              </a:endParaRPr>
            </a:p>
          </p:txBody>
        </p:sp>
        <p:sp>
          <p:nvSpPr>
            <p:cNvPr id="30764" name="Rectangle 20"/>
            <p:cNvSpPr>
              <a:spLocks noChangeArrowheads="1"/>
            </p:cNvSpPr>
            <p:nvPr/>
          </p:nvSpPr>
          <p:spPr bwMode="auto">
            <a:xfrm>
              <a:off x="480" y="2592"/>
              <a:ext cx="432" cy="192"/>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algn="ctr" eaLnBrk="1" hangingPunct="1"/>
              <a:r>
                <a:rPr lang="en-US" altLang="zh-CN" sz="2400">
                  <a:latin typeface="Times New Roman" charset="0"/>
                </a:rPr>
                <a:t>b0</a:t>
              </a:r>
            </a:p>
          </p:txBody>
        </p:sp>
        <p:sp>
          <p:nvSpPr>
            <p:cNvPr id="30765" name="Line 22"/>
            <p:cNvSpPr>
              <a:spLocks noChangeShapeType="1"/>
            </p:cNvSpPr>
            <p:nvPr/>
          </p:nvSpPr>
          <p:spPr bwMode="auto">
            <a:xfrm>
              <a:off x="480" y="2400"/>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6" name="Line 23"/>
            <p:cNvSpPr>
              <a:spLocks noChangeShapeType="1"/>
            </p:cNvSpPr>
            <p:nvPr/>
          </p:nvSpPr>
          <p:spPr bwMode="auto">
            <a:xfrm>
              <a:off x="480" y="2928"/>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32" name="Group 25"/>
          <p:cNvGrpSpPr>
            <a:grpSpLocks/>
          </p:cNvGrpSpPr>
          <p:nvPr/>
        </p:nvGrpSpPr>
        <p:grpSpPr bwMode="auto">
          <a:xfrm>
            <a:off x="1905000" y="3581400"/>
            <a:ext cx="685800" cy="1295400"/>
            <a:chOff x="480" y="2256"/>
            <a:chExt cx="432" cy="816"/>
          </a:xfrm>
        </p:grpSpPr>
        <p:sp>
          <p:nvSpPr>
            <p:cNvPr id="30759" name="Rectangle 26"/>
            <p:cNvSpPr>
              <a:spLocks noChangeArrowheads="1"/>
            </p:cNvSpPr>
            <p:nvPr/>
          </p:nvSpPr>
          <p:spPr bwMode="auto">
            <a:xfrm>
              <a:off x="480" y="2256"/>
              <a:ext cx="432" cy="816"/>
            </a:xfrm>
            <a:prstGeom prst="rect">
              <a:avLst/>
            </a:prstGeom>
            <a:solidFill>
              <a:schemeClr val="accent1"/>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zh-CN" altLang="en-AU" sz="2000">
                  <a:latin typeface="Times New Roman" charset="0"/>
                </a:rPr>
                <a:t/>
              </a:r>
              <a:br>
                <a:rPr kumimoji="0" lang="zh-CN" altLang="en-AU" sz="2000">
                  <a:latin typeface="Times New Roman" charset="0"/>
                </a:rPr>
              </a:br>
              <a:r>
                <a:rPr kumimoji="0" lang="zh-CN" altLang="en-AU" sz="2000">
                  <a:latin typeface="Times New Roman" charset="0"/>
                </a:rPr>
                <a:t/>
              </a:r>
              <a:br>
                <a:rPr kumimoji="0" lang="zh-CN" altLang="en-AU" sz="2000">
                  <a:latin typeface="Times New Roman" charset="0"/>
                </a:rPr>
              </a:br>
              <a:endParaRPr kumimoji="0" lang="zh-CN" altLang="en-AU" sz="2400">
                <a:latin typeface="Times New Roman" charset="0"/>
              </a:endParaRPr>
            </a:p>
          </p:txBody>
        </p:sp>
        <p:sp>
          <p:nvSpPr>
            <p:cNvPr id="30760" name="Rectangle 27"/>
            <p:cNvSpPr>
              <a:spLocks noChangeArrowheads="1"/>
            </p:cNvSpPr>
            <p:nvPr/>
          </p:nvSpPr>
          <p:spPr bwMode="auto">
            <a:xfrm>
              <a:off x="480" y="2592"/>
              <a:ext cx="432" cy="192"/>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algn="ctr" eaLnBrk="1" hangingPunct="1"/>
              <a:r>
                <a:rPr lang="en-US" altLang="zh-CN" sz="2400">
                  <a:latin typeface="Times New Roman" charset="0"/>
                </a:rPr>
                <a:t>b1</a:t>
              </a:r>
            </a:p>
          </p:txBody>
        </p:sp>
        <p:sp>
          <p:nvSpPr>
            <p:cNvPr id="30761" name="Line 28"/>
            <p:cNvSpPr>
              <a:spLocks noChangeShapeType="1"/>
            </p:cNvSpPr>
            <p:nvPr/>
          </p:nvSpPr>
          <p:spPr bwMode="auto">
            <a:xfrm>
              <a:off x="480" y="2400"/>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2" name="Line 29"/>
            <p:cNvSpPr>
              <a:spLocks noChangeShapeType="1"/>
            </p:cNvSpPr>
            <p:nvPr/>
          </p:nvSpPr>
          <p:spPr bwMode="auto">
            <a:xfrm>
              <a:off x="480" y="2928"/>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33" name="Group 30"/>
          <p:cNvGrpSpPr>
            <a:grpSpLocks/>
          </p:cNvGrpSpPr>
          <p:nvPr/>
        </p:nvGrpSpPr>
        <p:grpSpPr bwMode="auto">
          <a:xfrm>
            <a:off x="3048000" y="3581400"/>
            <a:ext cx="685800" cy="1295400"/>
            <a:chOff x="480" y="2256"/>
            <a:chExt cx="432" cy="816"/>
          </a:xfrm>
        </p:grpSpPr>
        <p:sp>
          <p:nvSpPr>
            <p:cNvPr id="30755" name="Rectangle 31"/>
            <p:cNvSpPr>
              <a:spLocks noChangeArrowheads="1"/>
            </p:cNvSpPr>
            <p:nvPr/>
          </p:nvSpPr>
          <p:spPr bwMode="auto">
            <a:xfrm>
              <a:off x="480" y="2256"/>
              <a:ext cx="432" cy="816"/>
            </a:xfrm>
            <a:prstGeom prst="rect">
              <a:avLst/>
            </a:prstGeom>
            <a:solidFill>
              <a:schemeClr val="accent1"/>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zh-CN" altLang="en-AU" sz="2000">
                  <a:latin typeface="Times New Roman" charset="0"/>
                </a:rPr>
                <a:t/>
              </a:r>
              <a:br>
                <a:rPr kumimoji="0" lang="zh-CN" altLang="en-AU" sz="2000">
                  <a:latin typeface="Times New Roman" charset="0"/>
                </a:rPr>
              </a:br>
              <a:r>
                <a:rPr kumimoji="0" lang="zh-CN" altLang="en-AU" sz="2000">
                  <a:latin typeface="Times New Roman" charset="0"/>
                </a:rPr>
                <a:t/>
              </a:r>
              <a:br>
                <a:rPr kumimoji="0" lang="zh-CN" altLang="en-AU" sz="2000">
                  <a:latin typeface="Times New Roman" charset="0"/>
                </a:rPr>
              </a:br>
              <a:endParaRPr kumimoji="0" lang="zh-CN" altLang="en-AU" sz="2400">
                <a:latin typeface="Times New Roman" charset="0"/>
              </a:endParaRPr>
            </a:p>
          </p:txBody>
        </p:sp>
        <p:sp>
          <p:nvSpPr>
            <p:cNvPr id="30756" name="Rectangle 32"/>
            <p:cNvSpPr>
              <a:spLocks noChangeArrowheads="1"/>
            </p:cNvSpPr>
            <p:nvPr/>
          </p:nvSpPr>
          <p:spPr bwMode="auto">
            <a:xfrm>
              <a:off x="480" y="2592"/>
              <a:ext cx="432" cy="192"/>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algn="ctr" eaLnBrk="1" hangingPunct="1"/>
              <a:r>
                <a:rPr lang="en-US" altLang="zh-CN" sz="2400">
                  <a:latin typeface="Times New Roman" charset="0"/>
                </a:rPr>
                <a:t>b2</a:t>
              </a:r>
            </a:p>
          </p:txBody>
        </p:sp>
        <p:sp>
          <p:nvSpPr>
            <p:cNvPr id="30757" name="Line 33"/>
            <p:cNvSpPr>
              <a:spLocks noChangeShapeType="1"/>
            </p:cNvSpPr>
            <p:nvPr/>
          </p:nvSpPr>
          <p:spPr bwMode="auto">
            <a:xfrm>
              <a:off x="480" y="2400"/>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8" name="Line 34"/>
            <p:cNvSpPr>
              <a:spLocks noChangeShapeType="1"/>
            </p:cNvSpPr>
            <p:nvPr/>
          </p:nvSpPr>
          <p:spPr bwMode="auto">
            <a:xfrm>
              <a:off x="480" y="2928"/>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34" name="Group 35"/>
          <p:cNvGrpSpPr>
            <a:grpSpLocks/>
          </p:cNvGrpSpPr>
          <p:nvPr/>
        </p:nvGrpSpPr>
        <p:grpSpPr bwMode="auto">
          <a:xfrm>
            <a:off x="4191000" y="3581400"/>
            <a:ext cx="685800" cy="1295400"/>
            <a:chOff x="480" y="2256"/>
            <a:chExt cx="432" cy="816"/>
          </a:xfrm>
        </p:grpSpPr>
        <p:sp>
          <p:nvSpPr>
            <p:cNvPr id="30751" name="Rectangle 36"/>
            <p:cNvSpPr>
              <a:spLocks noChangeArrowheads="1"/>
            </p:cNvSpPr>
            <p:nvPr/>
          </p:nvSpPr>
          <p:spPr bwMode="auto">
            <a:xfrm>
              <a:off x="480" y="2256"/>
              <a:ext cx="432" cy="816"/>
            </a:xfrm>
            <a:prstGeom prst="rect">
              <a:avLst/>
            </a:prstGeom>
            <a:solidFill>
              <a:schemeClr val="accent1"/>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zh-CN" altLang="en-AU" sz="2000">
                  <a:latin typeface="Times New Roman" charset="0"/>
                </a:rPr>
                <a:t/>
              </a:r>
              <a:br>
                <a:rPr kumimoji="0" lang="zh-CN" altLang="en-AU" sz="2000">
                  <a:latin typeface="Times New Roman" charset="0"/>
                </a:rPr>
              </a:br>
              <a:r>
                <a:rPr kumimoji="0" lang="zh-CN" altLang="en-AU" sz="2000">
                  <a:latin typeface="Times New Roman" charset="0"/>
                </a:rPr>
                <a:t/>
              </a:r>
              <a:br>
                <a:rPr kumimoji="0" lang="zh-CN" altLang="en-AU" sz="2000">
                  <a:latin typeface="Times New Roman" charset="0"/>
                </a:rPr>
              </a:br>
              <a:endParaRPr kumimoji="0" lang="zh-CN" altLang="en-AU" sz="2400">
                <a:latin typeface="Times New Roman" charset="0"/>
              </a:endParaRPr>
            </a:p>
          </p:txBody>
        </p:sp>
        <p:sp>
          <p:nvSpPr>
            <p:cNvPr id="30752" name="Rectangle 37"/>
            <p:cNvSpPr>
              <a:spLocks noChangeArrowheads="1"/>
            </p:cNvSpPr>
            <p:nvPr/>
          </p:nvSpPr>
          <p:spPr bwMode="auto">
            <a:xfrm>
              <a:off x="480" y="2592"/>
              <a:ext cx="432" cy="192"/>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algn="ctr" eaLnBrk="1" hangingPunct="1"/>
              <a:r>
                <a:rPr lang="en-US" altLang="zh-CN" sz="2400">
                  <a:latin typeface="Times New Roman" charset="0"/>
                </a:rPr>
                <a:t>b3</a:t>
              </a:r>
            </a:p>
          </p:txBody>
        </p:sp>
        <p:sp>
          <p:nvSpPr>
            <p:cNvPr id="30753" name="Line 38"/>
            <p:cNvSpPr>
              <a:spLocks noChangeShapeType="1"/>
            </p:cNvSpPr>
            <p:nvPr/>
          </p:nvSpPr>
          <p:spPr bwMode="auto">
            <a:xfrm>
              <a:off x="480" y="2400"/>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4" name="Line 39"/>
            <p:cNvSpPr>
              <a:spLocks noChangeShapeType="1"/>
            </p:cNvSpPr>
            <p:nvPr/>
          </p:nvSpPr>
          <p:spPr bwMode="auto">
            <a:xfrm>
              <a:off x="480" y="2928"/>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35" name="Group 40"/>
          <p:cNvGrpSpPr>
            <a:grpSpLocks/>
          </p:cNvGrpSpPr>
          <p:nvPr/>
        </p:nvGrpSpPr>
        <p:grpSpPr bwMode="auto">
          <a:xfrm>
            <a:off x="5257800" y="3581400"/>
            <a:ext cx="685800" cy="1295400"/>
            <a:chOff x="480" y="2256"/>
            <a:chExt cx="432" cy="816"/>
          </a:xfrm>
        </p:grpSpPr>
        <p:sp>
          <p:nvSpPr>
            <p:cNvPr id="30747" name="Rectangle 41"/>
            <p:cNvSpPr>
              <a:spLocks noChangeArrowheads="1"/>
            </p:cNvSpPr>
            <p:nvPr/>
          </p:nvSpPr>
          <p:spPr bwMode="auto">
            <a:xfrm>
              <a:off x="480" y="2256"/>
              <a:ext cx="432" cy="816"/>
            </a:xfrm>
            <a:prstGeom prst="rect">
              <a:avLst/>
            </a:prstGeom>
            <a:solidFill>
              <a:schemeClr val="accent2"/>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zh-CN" altLang="en-AU" sz="2000">
                  <a:solidFill>
                    <a:srgbClr val="FF3300"/>
                  </a:solidFill>
                  <a:latin typeface="Times New Roman" charset="0"/>
                </a:rPr>
                <a:t/>
              </a:r>
              <a:br>
                <a:rPr kumimoji="0" lang="zh-CN" altLang="en-AU" sz="2000">
                  <a:solidFill>
                    <a:srgbClr val="FF3300"/>
                  </a:solidFill>
                  <a:latin typeface="Times New Roman" charset="0"/>
                </a:rPr>
              </a:br>
              <a:r>
                <a:rPr kumimoji="0" lang="zh-CN" altLang="en-AU" sz="2000">
                  <a:solidFill>
                    <a:srgbClr val="FF3300"/>
                  </a:solidFill>
                  <a:latin typeface="Times New Roman" charset="0"/>
                </a:rPr>
                <a:t/>
              </a:r>
              <a:br>
                <a:rPr kumimoji="0" lang="zh-CN" altLang="en-AU" sz="2000">
                  <a:solidFill>
                    <a:srgbClr val="FF3300"/>
                  </a:solidFill>
                  <a:latin typeface="Times New Roman" charset="0"/>
                </a:rPr>
              </a:br>
              <a:endParaRPr kumimoji="0" lang="zh-CN" altLang="en-AU" sz="2400">
                <a:solidFill>
                  <a:srgbClr val="FF3300"/>
                </a:solidFill>
                <a:latin typeface="Times New Roman" charset="0"/>
              </a:endParaRPr>
            </a:p>
          </p:txBody>
        </p:sp>
        <p:sp>
          <p:nvSpPr>
            <p:cNvPr id="30748" name="Rectangle 42"/>
            <p:cNvSpPr>
              <a:spLocks noChangeArrowheads="1"/>
            </p:cNvSpPr>
            <p:nvPr/>
          </p:nvSpPr>
          <p:spPr bwMode="auto">
            <a:xfrm>
              <a:off x="480" y="2592"/>
              <a:ext cx="432" cy="192"/>
            </a:xfrm>
            <a:prstGeom prst="rect">
              <a:avLst/>
            </a:prstGeom>
            <a:solidFill>
              <a:schemeClr val="accent2"/>
            </a:solidFill>
            <a:ln w="12700" cap="sq">
              <a:solidFill>
                <a:schemeClr val="tx1"/>
              </a:solidFill>
              <a:miter lim="800000"/>
              <a:headEnd type="none" w="sm" len="sm"/>
              <a:tailEnd type="none" w="sm" len="sm"/>
            </a:ln>
          </p:spPr>
          <p:txBody>
            <a:bodyPr wrap="none" anchor="ct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algn="ctr" eaLnBrk="1" hangingPunct="1"/>
              <a:r>
                <a:rPr lang="en-US" altLang="zh-CN" sz="2400">
                  <a:latin typeface="Times New Roman" charset="0"/>
                  <a:sym typeface="Symbol" charset="2"/>
                </a:rPr>
                <a:t></a:t>
              </a:r>
              <a:r>
                <a:rPr lang="en-US" altLang="zh-CN" sz="2400" baseline="-25000">
                  <a:latin typeface="Times New Roman" charset="0"/>
                  <a:sym typeface="Symbol" charset="2"/>
                </a:rPr>
                <a:t>0</a:t>
              </a:r>
              <a:endParaRPr lang="en-US" altLang="zh-CN" sz="2400">
                <a:latin typeface="Times New Roman" charset="0"/>
              </a:endParaRPr>
            </a:p>
          </p:txBody>
        </p:sp>
        <p:sp>
          <p:nvSpPr>
            <p:cNvPr id="30749" name="Line 43"/>
            <p:cNvSpPr>
              <a:spLocks noChangeShapeType="1"/>
            </p:cNvSpPr>
            <p:nvPr/>
          </p:nvSpPr>
          <p:spPr bwMode="auto">
            <a:xfrm>
              <a:off x="480" y="2400"/>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0" name="Line 44"/>
            <p:cNvSpPr>
              <a:spLocks noChangeShapeType="1"/>
            </p:cNvSpPr>
            <p:nvPr/>
          </p:nvSpPr>
          <p:spPr bwMode="auto">
            <a:xfrm>
              <a:off x="480" y="2928"/>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36" name="Group 45"/>
          <p:cNvGrpSpPr>
            <a:grpSpLocks/>
          </p:cNvGrpSpPr>
          <p:nvPr/>
        </p:nvGrpSpPr>
        <p:grpSpPr bwMode="auto">
          <a:xfrm>
            <a:off x="6400800" y="3657600"/>
            <a:ext cx="685800" cy="1295400"/>
            <a:chOff x="480" y="2256"/>
            <a:chExt cx="432" cy="816"/>
          </a:xfrm>
        </p:grpSpPr>
        <p:sp>
          <p:nvSpPr>
            <p:cNvPr id="30743" name="Rectangle 46"/>
            <p:cNvSpPr>
              <a:spLocks noChangeArrowheads="1"/>
            </p:cNvSpPr>
            <p:nvPr/>
          </p:nvSpPr>
          <p:spPr bwMode="auto">
            <a:xfrm>
              <a:off x="480" y="2256"/>
              <a:ext cx="432" cy="816"/>
            </a:xfrm>
            <a:prstGeom prst="rect">
              <a:avLst/>
            </a:prstGeom>
            <a:solidFill>
              <a:schemeClr val="accent2"/>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zh-CN" altLang="en-AU" sz="2000">
                  <a:solidFill>
                    <a:srgbClr val="FF3300"/>
                  </a:solidFill>
                  <a:latin typeface="Times New Roman" charset="0"/>
                </a:rPr>
                <a:t/>
              </a:r>
              <a:br>
                <a:rPr kumimoji="0" lang="zh-CN" altLang="en-AU" sz="2000">
                  <a:solidFill>
                    <a:srgbClr val="FF3300"/>
                  </a:solidFill>
                  <a:latin typeface="Times New Roman" charset="0"/>
                </a:rPr>
              </a:br>
              <a:r>
                <a:rPr kumimoji="0" lang="zh-CN" altLang="en-AU" sz="2000">
                  <a:solidFill>
                    <a:srgbClr val="FF3300"/>
                  </a:solidFill>
                  <a:latin typeface="Times New Roman" charset="0"/>
                </a:rPr>
                <a:t/>
              </a:r>
              <a:br>
                <a:rPr kumimoji="0" lang="zh-CN" altLang="en-AU" sz="2000">
                  <a:solidFill>
                    <a:srgbClr val="FF3300"/>
                  </a:solidFill>
                  <a:latin typeface="Times New Roman" charset="0"/>
                </a:rPr>
              </a:br>
              <a:endParaRPr kumimoji="0" lang="zh-CN" altLang="en-AU" sz="2400">
                <a:solidFill>
                  <a:srgbClr val="FF3300"/>
                </a:solidFill>
                <a:latin typeface="Times New Roman" charset="0"/>
              </a:endParaRPr>
            </a:p>
          </p:txBody>
        </p:sp>
        <p:sp>
          <p:nvSpPr>
            <p:cNvPr id="30744" name="Rectangle 47"/>
            <p:cNvSpPr>
              <a:spLocks noChangeArrowheads="1"/>
            </p:cNvSpPr>
            <p:nvPr/>
          </p:nvSpPr>
          <p:spPr bwMode="auto">
            <a:xfrm>
              <a:off x="480" y="2592"/>
              <a:ext cx="432" cy="192"/>
            </a:xfrm>
            <a:prstGeom prst="rect">
              <a:avLst/>
            </a:prstGeom>
            <a:solidFill>
              <a:schemeClr val="accent2"/>
            </a:solidFill>
            <a:ln w="12700" cap="sq">
              <a:solidFill>
                <a:schemeClr val="tx1"/>
              </a:solidFill>
              <a:miter lim="800000"/>
              <a:headEnd type="none" w="sm" len="sm"/>
              <a:tailEnd type="none" w="sm" len="sm"/>
            </a:ln>
          </p:spPr>
          <p:txBody>
            <a:bodyPr wrap="none" anchor="ct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algn="ctr" eaLnBrk="1" hangingPunct="1"/>
              <a:r>
                <a:rPr lang="en-US" altLang="zh-CN" sz="2400">
                  <a:latin typeface="Times New Roman" charset="0"/>
                  <a:sym typeface="Symbol" charset="2"/>
                </a:rPr>
                <a:t></a:t>
              </a:r>
              <a:r>
                <a:rPr lang="en-US" altLang="zh-CN" sz="2400" baseline="-25000">
                  <a:latin typeface="Times New Roman" charset="0"/>
                  <a:sym typeface="Symbol" charset="2"/>
                </a:rPr>
                <a:t>1</a:t>
              </a:r>
            </a:p>
          </p:txBody>
        </p:sp>
        <p:sp>
          <p:nvSpPr>
            <p:cNvPr id="30745" name="Line 48"/>
            <p:cNvSpPr>
              <a:spLocks noChangeShapeType="1"/>
            </p:cNvSpPr>
            <p:nvPr/>
          </p:nvSpPr>
          <p:spPr bwMode="auto">
            <a:xfrm>
              <a:off x="480" y="2400"/>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6" name="Line 49"/>
            <p:cNvSpPr>
              <a:spLocks noChangeShapeType="1"/>
            </p:cNvSpPr>
            <p:nvPr/>
          </p:nvSpPr>
          <p:spPr bwMode="auto">
            <a:xfrm>
              <a:off x="480" y="2928"/>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37" name="Group 50"/>
          <p:cNvGrpSpPr>
            <a:grpSpLocks/>
          </p:cNvGrpSpPr>
          <p:nvPr/>
        </p:nvGrpSpPr>
        <p:grpSpPr bwMode="auto">
          <a:xfrm>
            <a:off x="7543800" y="3581400"/>
            <a:ext cx="685800" cy="1295400"/>
            <a:chOff x="480" y="2256"/>
            <a:chExt cx="432" cy="816"/>
          </a:xfrm>
        </p:grpSpPr>
        <p:sp>
          <p:nvSpPr>
            <p:cNvPr id="30739" name="Rectangle 51"/>
            <p:cNvSpPr>
              <a:spLocks noChangeArrowheads="1"/>
            </p:cNvSpPr>
            <p:nvPr/>
          </p:nvSpPr>
          <p:spPr bwMode="auto">
            <a:xfrm>
              <a:off x="480" y="2256"/>
              <a:ext cx="432" cy="816"/>
            </a:xfrm>
            <a:prstGeom prst="rect">
              <a:avLst/>
            </a:prstGeom>
            <a:solidFill>
              <a:schemeClr val="accent2"/>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zh-CN" altLang="en-AU" sz="2000">
                  <a:solidFill>
                    <a:srgbClr val="FF3300"/>
                  </a:solidFill>
                  <a:latin typeface="Times New Roman" charset="0"/>
                </a:rPr>
                <a:t/>
              </a:r>
              <a:br>
                <a:rPr kumimoji="0" lang="zh-CN" altLang="en-AU" sz="2000">
                  <a:solidFill>
                    <a:srgbClr val="FF3300"/>
                  </a:solidFill>
                  <a:latin typeface="Times New Roman" charset="0"/>
                </a:rPr>
              </a:br>
              <a:r>
                <a:rPr kumimoji="0" lang="zh-CN" altLang="en-AU" sz="2000">
                  <a:solidFill>
                    <a:srgbClr val="FF3300"/>
                  </a:solidFill>
                  <a:latin typeface="Times New Roman" charset="0"/>
                </a:rPr>
                <a:t/>
              </a:r>
              <a:br>
                <a:rPr kumimoji="0" lang="zh-CN" altLang="en-AU" sz="2000">
                  <a:solidFill>
                    <a:srgbClr val="FF3300"/>
                  </a:solidFill>
                  <a:latin typeface="Times New Roman" charset="0"/>
                </a:rPr>
              </a:br>
              <a:endParaRPr kumimoji="0" lang="zh-CN" altLang="en-AU" sz="2400">
                <a:solidFill>
                  <a:srgbClr val="FF3300"/>
                </a:solidFill>
                <a:latin typeface="Times New Roman" charset="0"/>
              </a:endParaRPr>
            </a:p>
          </p:txBody>
        </p:sp>
        <p:sp>
          <p:nvSpPr>
            <p:cNvPr id="30740" name="Rectangle 52"/>
            <p:cNvSpPr>
              <a:spLocks noChangeArrowheads="1"/>
            </p:cNvSpPr>
            <p:nvPr/>
          </p:nvSpPr>
          <p:spPr bwMode="auto">
            <a:xfrm>
              <a:off x="480" y="2592"/>
              <a:ext cx="432" cy="192"/>
            </a:xfrm>
            <a:prstGeom prst="rect">
              <a:avLst/>
            </a:prstGeom>
            <a:solidFill>
              <a:schemeClr val="accent2"/>
            </a:solidFill>
            <a:ln w="12700" cap="sq">
              <a:solidFill>
                <a:schemeClr val="tx1"/>
              </a:solidFill>
              <a:miter lim="800000"/>
              <a:headEnd type="none" w="sm" len="sm"/>
              <a:tailEnd type="none" w="sm" len="sm"/>
            </a:ln>
          </p:spPr>
          <p:txBody>
            <a:bodyPr wrap="none" anchor="ct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algn="ctr" eaLnBrk="1" hangingPunct="1"/>
              <a:r>
                <a:rPr lang="en-US" altLang="zh-CN" sz="2400">
                  <a:latin typeface="Times New Roman" charset="0"/>
                  <a:sym typeface="Symbol" charset="2"/>
                </a:rPr>
                <a:t></a:t>
              </a:r>
              <a:r>
                <a:rPr lang="en-US" altLang="zh-CN" sz="2400" baseline="-25000">
                  <a:latin typeface="Times New Roman" charset="0"/>
                  <a:sym typeface="Symbol" charset="2"/>
                </a:rPr>
                <a:t>2</a:t>
              </a:r>
            </a:p>
          </p:txBody>
        </p:sp>
        <p:sp>
          <p:nvSpPr>
            <p:cNvPr id="30741" name="Line 53"/>
            <p:cNvSpPr>
              <a:spLocks noChangeShapeType="1"/>
            </p:cNvSpPr>
            <p:nvPr/>
          </p:nvSpPr>
          <p:spPr bwMode="auto">
            <a:xfrm>
              <a:off x="480" y="2400"/>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2" name="Line 54"/>
            <p:cNvSpPr>
              <a:spLocks noChangeShapeType="1"/>
            </p:cNvSpPr>
            <p:nvPr/>
          </p:nvSpPr>
          <p:spPr bwMode="auto">
            <a:xfrm>
              <a:off x="480" y="2928"/>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738" name="Rectangle 56"/>
          <p:cNvSpPr>
            <a:spLocks noChangeArrowheads="1"/>
          </p:cNvSpPr>
          <p:nvPr/>
        </p:nvSpPr>
        <p:spPr bwMode="auto">
          <a:xfrm>
            <a:off x="609600" y="5370513"/>
            <a:ext cx="81121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lnSpc>
                <a:spcPct val="90000"/>
              </a:lnSpc>
              <a:spcBef>
                <a:spcPct val="20000"/>
              </a:spcBef>
              <a:buClr>
                <a:schemeClr val="hlink"/>
              </a:buClr>
              <a:buSzPct val="70000"/>
              <a:buFont typeface="Wingdings" charset="2"/>
              <a:buChar char="v"/>
            </a:pPr>
            <a:r>
              <a:rPr lang="zh-CN" altLang="en-US" sz="2400"/>
              <a:t>对大数据量传送有较高性能，但不利于小数据量的传送。</a:t>
            </a:r>
            <a:endParaRPr lang="en-US" altLang="zh-CN" sz="2400"/>
          </a:p>
          <a:p>
            <a:pPr eaLnBrk="1" hangingPunct="1">
              <a:lnSpc>
                <a:spcPct val="90000"/>
              </a:lnSpc>
              <a:spcBef>
                <a:spcPct val="20000"/>
              </a:spcBef>
              <a:buClr>
                <a:schemeClr val="hlink"/>
              </a:buClr>
              <a:buSzPct val="70000"/>
              <a:buFont typeface="Wingdings" charset="2"/>
              <a:buChar char="v"/>
            </a:pPr>
            <a:r>
              <a:rPr lang="en-US" altLang="zh-CN" sz="2400"/>
              <a:t>RAID 2</a:t>
            </a:r>
            <a:r>
              <a:rPr lang="zh-CN" altLang="en-US" sz="2400"/>
              <a:t>很少使用。</a:t>
            </a:r>
          </a:p>
        </p:txBody>
      </p:sp>
    </p:spTree>
    <p:extLst>
      <p:ext uri="{BB962C8B-B14F-4D97-AF65-F5344CB8AC3E}">
        <p14:creationId xmlns:p14="http://schemas.microsoft.com/office/powerpoint/2010/main" val="175646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a:xfrm>
            <a:off x="301625" y="304800"/>
            <a:ext cx="8540750" cy="1143000"/>
          </a:xfrm>
        </p:spPr>
        <p:txBody>
          <a:bodyPr/>
          <a:lstStyle/>
          <a:p>
            <a:pPr eaLnBrk="1" hangingPunct="1"/>
            <a:r>
              <a:rPr lang="en-US" altLang="zh-CN"/>
              <a:t>RAID 3</a:t>
            </a:r>
          </a:p>
        </p:txBody>
      </p:sp>
      <p:sp>
        <p:nvSpPr>
          <p:cNvPr id="31747" name="Rectangle 3"/>
          <p:cNvSpPr>
            <a:spLocks noGrp="1" noRot="1" noChangeArrowheads="1"/>
          </p:cNvSpPr>
          <p:nvPr>
            <p:ph type="body" idx="1"/>
          </p:nvPr>
        </p:nvSpPr>
        <p:spPr>
          <a:xfrm>
            <a:off x="304800" y="1676400"/>
            <a:ext cx="8839200" cy="609600"/>
          </a:xfrm>
        </p:spPr>
        <p:txBody>
          <a:bodyPr/>
          <a:lstStyle/>
          <a:p>
            <a:pPr eaLnBrk="1" hangingPunct="1"/>
            <a:r>
              <a:rPr lang="en-US" altLang="zh-CN" sz="2800"/>
              <a:t>RAID 3</a:t>
            </a:r>
            <a:r>
              <a:rPr lang="zh-CN" altLang="en-US" sz="2800"/>
              <a:t>为采用奇偶校验码和位交叉存取的磁盘阵列。</a:t>
            </a:r>
          </a:p>
        </p:txBody>
      </p:sp>
      <p:sp>
        <p:nvSpPr>
          <p:cNvPr id="31748" name="AutoShape 4"/>
          <p:cNvSpPr>
            <a:spLocks noChangeArrowheads="1"/>
          </p:cNvSpPr>
          <p:nvPr/>
        </p:nvSpPr>
        <p:spPr bwMode="auto">
          <a:xfrm>
            <a:off x="1752600" y="2590800"/>
            <a:ext cx="914400" cy="457200"/>
          </a:xfrm>
          <a:prstGeom prst="can">
            <a:avLst>
              <a:gd name="adj" fmla="val 25000"/>
            </a:avLst>
          </a:prstGeom>
          <a:solidFill>
            <a:schemeClr val="accent1"/>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0</a:t>
            </a:r>
            <a:endParaRPr kumimoji="0" lang="en-AU" altLang="zh-CN" sz="2400">
              <a:latin typeface="Times New Roman" charset="0"/>
            </a:endParaRPr>
          </a:p>
        </p:txBody>
      </p:sp>
      <p:sp>
        <p:nvSpPr>
          <p:cNvPr id="31749" name="AutoShape 5"/>
          <p:cNvSpPr>
            <a:spLocks noChangeArrowheads="1"/>
          </p:cNvSpPr>
          <p:nvPr/>
        </p:nvSpPr>
        <p:spPr bwMode="auto">
          <a:xfrm>
            <a:off x="2895600" y="2590800"/>
            <a:ext cx="914400" cy="457200"/>
          </a:xfrm>
          <a:prstGeom prst="can">
            <a:avLst>
              <a:gd name="adj" fmla="val 25000"/>
            </a:avLst>
          </a:prstGeom>
          <a:solidFill>
            <a:schemeClr val="accent1"/>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1</a:t>
            </a:r>
            <a:endParaRPr kumimoji="0" lang="en-AU" altLang="zh-CN" sz="2400">
              <a:latin typeface="Times New Roman" charset="0"/>
            </a:endParaRPr>
          </a:p>
        </p:txBody>
      </p:sp>
      <p:sp>
        <p:nvSpPr>
          <p:cNvPr id="31750" name="AutoShape 6"/>
          <p:cNvSpPr>
            <a:spLocks noChangeArrowheads="1"/>
          </p:cNvSpPr>
          <p:nvPr/>
        </p:nvSpPr>
        <p:spPr bwMode="auto">
          <a:xfrm>
            <a:off x="4038600" y="2590800"/>
            <a:ext cx="914400" cy="457200"/>
          </a:xfrm>
          <a:prstGeom prst="can">
            <a:avLst>
              <a:gd name="adj" fmla="val 25000"/>
            </a:avLst>
          </a:prstGeom>
          <a:solidFill>
            <a:schemeClr val="accent1"/>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2</a:t>
            </a:r>
            <a:endParaRPr kumimoji="0" lang="en-AU" altLang="zh-CN" sz="2400">
              <a:latin typeface="Times New Roman" charset="0"/>
            </a:endParaRPr>
          </a:p>
        </p:txBody>
      </p:sp>
      <p:sp>
        <p:nvSpPr>
          <p:cNvPr id="31751" name="AutoShape 7"/>
          <p:cNvSpPr>
            <a:spLocks noChangeArrowheads="1"/>
          </p:cNvSpPr>
          <p:nvPr/>
        </p:nvSpPr>
        <p:spPr bwMode="auto">
          <a:xfrm>
            <a:off x="5181600" y="2590800"/>
            <a:ext cx="914400" cy="457200"/>
          </a:xfrm>
          <a:prstGeom prst="can">
            <a:avLst>
              <a:gd name="adj" fmla="val 25000"/>
            </a:avLst>
          </a:prstGeom>
          <a:solidFill>
            <a:schemeClr val="accent1"/>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3</a:t>
            </a:r>
            <a:endParaRPr kumimoji="0" lang="en-AU" altLang="zh-CN" sz="2400">
              <a:latin typeface="Times New Roman" charset="0"/>
            </a:endParaRPr>
          </a:p>
        </p:txBody>
      </p:sp>
      <p:sp>
        <p:nvSpPr>
          <p:cNvPr id="31752" name="AutoShape 8"/>
          <p:cNvSpPr>
            <a:spLocks noChangeArrowheads="1"/>
          </p:cNvSpPr>
          <p:nvPr/>
        </p:nvSpPr>
        <p:spPr bwMode="auto">
          <a:xfrm>
            <a:off x="6248400" y="2590800"/>
            <a:ext cx="914400" cy="457200"/>
          </a:xfrm>
          <a:prstGeom prst="can">
            <a:avLst>
              <a:gd name="adj" fmla="val 25000"/>
            </a:avLst>
          </a:prstGeom>
          <a:solidFill>
            <a:schemeClr val="accent2"/>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0</a:t>
            </a:r>
          </a:p>
        </p:txBody>
      </p:sp>
      <p:grpSp>
        <p:nvGrpSpPr>
          <p:cNvPr id="31753" name="Group 9"/>
          <p:cNvGrpSpPr>
            <a:grpSpLocks/>
          </p:cNvGrpSpPr>
          <p:nvPr/>
        </p:nvGrpSpPr>
        <p:grpSpPr bwMode="auto">
          <a:xfrm>
            <a:off x="1828800" y="3200400"/>
            <a:ext cx="685800" cy="1295400"/>
            <a:chOff x="480" y="2256"/>
            <a:chExt cx="432" cy="816"/>
          </a:xfrm>
        </p:grpSpPr>
        <p:sp>
          <p:nvSpPr>
            <p:cNvPr id="31775" name="Rectangle 10"/>
            <p:cNvSpPr>
              <a:spLocks noChangeArrowheads="1"/>
            </p:cNvSpPr>
            <p:nvPr/>
          </p:nvSpPr>
          <p:spPr bwMode="auto">
            <a:xfrm>
              <a:off x="480" y="2256"/>
              <a:ext cx="432" cy="816"/>
            </a:xfrm>
            <a:prstGeom prst="rect">
              <a:avLst/>
            </a:prstGeom>
            <a:solidFill>
              <a:schemeClr val="accent1"/>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zh-CN" altLang="en-AU" sz="2000">
                  <a:latin typeface="Times New Roman" charset="0"/>
                </a:rPr>
                <a:t/>
              </a:r>
              <a:br>
                <a:rPr kumimoji="0" lang="zh-CN" altLang="en-AU" sz="2000">
                  <a:latin typeface="Times New Roman" charset="0"/>
                </a:rPr>
              </a:br>
              <a:r>
                <a:rPr kumimoji="0" lang="zh-CN" altLang="en-AU" sz="2000">
                  <a:latin typeface="Times New Roman" charset="0"/>
                </a:rPr>
                <a:t/>
              </a:r>
              <a:br>
                <a:rPr kumimoji="0" lang="zh-CN" altLang="en-AU" sz="2000">
                  <a:latin typeface="Times New Roman" charset="0"/>
                </a:rPr>
              </a:br>
              <a:endParaRPr kumimoji="0" lang="zh-CN" altLang="en-AU" sz="2400">
                <a:latin typeface="Times New Roman" charset="0"/>
              </a:endParaRPr>
            </a:p>
          </p:txBody>
        </p:sp>
        <p:sp>
          <p:nvSpPr>
            <p:cNvPr id="31776" name="Rectangle 11"/>
            <p:cNvSpPr>
              <a:spLocks noChangeArrowheads="1"/>
            </p:cNvSpPr>
            <p:nvPr/>
          </p:nvSpPr>
          <p:spPr bwMode="auto">
            <a:xfrm>
              <a:off x="480" y="2592"/>
              <a:ext cx="432" cy="192"/>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algn="ctr" eaLnBrk="1" hangingPunct="1"/>
              <a:r>
                <a:rPr lang="en-US" altLang="zh-CN" sz="2400">
                  <a:latin typeface="Times New Roman" charset="0"/>
                </a:rPr>
                <a:t>b0</a:t>
              </a:r>
            </a:p>
          </p:txBody>
        </p:sp>
        <p:sp>
          <p:nvSpPr>
            <p:cNvPr id="31777" name="Line 12"/>
            <p:cNvSpPr>
              <a:spLocks noChangeShapeType="1"/>
            </p:cNvSpPr>
            <p:nvPr/>
          </p:nvSpPr>
          <p:spPr bwMode="auto">
            <a:xfrm>
              <a:off x="480" y="2400"/>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8" name="Line 13"/>
            <p:cNvSpPr>
              <a:spLocks noChangeShapeType="1"/>
            </p:cNvSpPr>
            <p:nvPr/>
          </p:nvSpPr>
          <p:spPr bwMode="auto">
            <a:xfrm>
              <a:off x="480" y="2928"/>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754" name="Group 14"/>
          <p:cNvGrpSpPr>
            <a:grpSpLocks/>
          </p:cNvGrpSpPr>
          <p:nvPr/>
        </p:nvGrpSpPr>
        <p:grpSpPr bwMode="auto">
          <a:xfrm>
            <a:off x="2971800" y="3200400"/>
            <a:ext cx="685800" cy="1295400"/>
            <a:chOff x="480" y="2256"/>
            <a:chExt cx="432" cy="816"/>
          </a:xfrm>
        </p:grpSpPr>
        <p:sp>
          <p:nvSpPr>
            <p:cNvPr id="31771" name="Rectangle 15"/>
            <p:cNvSpPr>
              <a:spLocks noChangeArrowheads="1"/>
            </p:cNvSpPr>
            <p:nvPr/>
          </p:nvSpPr>
          <p:spPr bwMode="auto">
            <a:xfrm>
              <a:off x="480" y="2256"/>
              <a:ext cx="432" cy="816"/>
            </a:xfrm>
            <a:prstGeom prst="rect">
              <a:avLst/>
            </a:prstGeom>
            <a:solidFill>
              <a:schemeClr val="accent1"/>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zh-CN" altLang="en-AU" sz="2000">
                  <a:latin typeface="Times New Roman" charset="0"/>
                </a:rPr>
                <a:t/>
              </a:r>
              <a:br>
                <a:rPr kumimoji="0" lang="zh-CN" altLang="en-AU" sz="2000">
                  <a:latin typeface="Times New Roman" charset="0"/>
                </a:rPr>
              </a:br>
              <a:r>
                <a:rPr kumimoji="0" lang="zh-CN" altLang="en-AU" sz="2000">
                  <a:latin typeface="Times New Roman" charset="0"/>
                </a:rPr>
                <a:t/>
              </a:r>
              <a:br>
                <a:rPr kumimoji="0" lang="zh-CN" altLang="en-AU" sz="2000">
                  <a:latin typeface="Times New Roman" charset="0"/>
                </a:rPr>
              </a:br>
              <a:endParaRPr kumimoji="0" lang="zh-CN" altLang="en-AU" sz="2400">
                <a:latin typeface="Times New Roman" charset="0"/>
              </a:endParaRPr>
            </a:p>
          </p:txBody>
        </p:sp>
        <p:sp>
          <p:nvSpPr>
            <p:cNvPr id="31772" name="Rectangle 16"/>
            <p:cNvSpPr>
              <a:spLocks noChangeArrowheads="1"/>
            </p:cNvSpPr>
            <p:nvPr/>
          </p:nvSpPr>
          <p:spPr bwMode="auto">
            <a:xfrm>
              <a:off x="480" y="2592"/>
              <a:ext cx="432" cy="192"/>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algn="ctr" eaLnBrk="1" hangingPunct="1"/>
              <a:r>
                <a:rPr lang="en-US" altLang="zh-CN" sz="2400">
                  <a:latin typeface="Times New Roman" charset="0"/>
                </a:rPr>
                <a:t>b1</a:t>
              </a:r>
            </a:p>
          </p:txBody>
        </p:sp>
        <p:sp>
          <p:nvSpPr>
            <p:cNvPr id="31773" name="Line 17"/>
            <p:cNvSpPr>
              <a:spLocks noChangeShapeType="1"/>
            </p:cNvSpPr>
            <p:nvPr/>
          </p:nvSpPr>
          <p:spPr bwMode="auto">
            <a:xfrm>
              <a:off x="480" y="2400"/>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4" name="Line 18"/>
            <p:cNvSpPr>
              <a:spLocks noChangeShapeType="1"/>
            </p:cNvSpPr>
            <p:nvPr/>
          </p:nvSpPr>
          <p:spPr bwMode="auto">
            <a:xfrm>
              <a:off x="480" y="2928"/>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755" name="Group 19"/>
          <p:cNvGrpSpPr>
            <a:grpSpLocks/>
          </p:cNvGrpSpPr>
          <p:nvPr/>
        </p:nvGrpSpPr>
        <p:grpSpPr bwMode="auto">
          <a:xfrm>
            <a:off x="4114800" y="3200400"/>
            <a:ext cx="685800" cy="1295400"/>
            <a:chOff x="480" y="2256"/>
            <a:chExt cx="432" cy="816"/>
          </a:xfrm>
        </p:grpSpPr>
        <p:sp>
          <p:nvSpPr>
            <p:cNvPr id="31767" name="Rectangle 20"/>
            <p:cNvSpPr>
              <a:spLocks noChangeArrowheads="1"/>
            </p:cNvSpPr>
            <p:nvPr/>
          </p:nvSpPr>
          <p:spPr bwMode="auto">
            <a:xfrm>
              <a:off x="480" y="2256"/>
              <a:ext cx="432" cy="816"/>
            </a:xfrm>
            <a:prstGeom prst="rect">
              <a:avLst/>
            </a:prstGeom>
            <a:solidFill>
              <a:schemeClr val="accent1"/>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zh-CN" altLang="en-AU" sz="2000">
                  <a:latin typeface="Times New Roman" charset="0"/>
                </a:rPr>
                <a:t/>
              </a:r>
              <a:br>
                <a:rPr kumimoji="0" lang="zh-CN" altLang="en-AU" sz="2000">
                  <a:latin typeface="Times New Roman" charset="0"/>
                </a:rPr>
              </a:br>
              <a:r>
                <a:rPr kumimoji="0" lang="zh-CN" altLang="en-AU" sz="2000">
                  <a:latin typeface="Times New Roman" charset="0"/>
                </a:rPr>
                <a:t/>
              </a:r>
              <a:br>
                <a:rPr kumimoji="0" lang="zh-CN" altLang="en-AU" sz="2000">
                  <a:latin typeface="Times New Roman" charset="0"/>
                </a:rPr>
              </a:br>
              <a:endParaRPr kumimoji="0" lang="zh-CN" altLang="en-AU" sz="2400">
                <a:latin typeface="Times New Roman" charset="0"/>
              </a:endParaRPr>
            </a:p>
          </p:txBody>
        </p:sp>
        <p:sp>
          <p:nvSpPr>
            <p:cNvPr id="31768" name="Rectangle 21"/>
            <p:cNvSpPr>
              <a:spLocks noChangeArrowheads="1"/>
            </p:cNvSpPr>
            <p:nvPr/>
          </p:nvSpPr>
          <p:spPr bwMode="auto">
            <a:xfrm>
              <a:off x="480" y="2592"/>
              <a:ext cx="432" cy="192"/>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algn="ctr" eaLnBrk="1" hangingPunct="1"/>
              <a:r>
                <a:rPr lang="en-US" altLang="zh-CN" sz="2400">
                  <a:latin typeface="Times New Roman" charset="0"/>
                </a:rPr>
                <a:t>b2</a:t>
              </a:r>
            </a:p>
          </p:txBody>
        </p:sp>
        <p:sp>
          <p:nvSpPr>
            <p:cNvPr id="31769" name="Line 22"/>
            <p:cNvSpPr>
              <a:spLocks noChangeShapeType="1"/>
            </p:cNvSpPr>
            <p:nvPr/>
          </p:nvSpPr>
          <p:spPr bwMode="auto">
            <a:xfrm>
              <a:off x="480" y="2400"/>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0" name="Line 23"/>
            <p:cNvSpPr>
              <a:spLocks noChangeShapeType="1"/>
            </p:cNvSpPr>
            <p:nvPr/>
          </p:nvSpPr>
          <p:spPr bwMode="auto">
            <a:xfrm>
              <a:off x="480" y="2928"/>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756" name="Group 24"/>
          <p:cNvGrpSpPr>
            <a:grpSpLocks/>
          </p:cNvGrpSpPr>
          <p:nvPr/>
        </p:nvGrpSpPr>
        <p:grpSpPr bwMode="auto">
          <a:xfrm>
            <a:off x="5257800" y="3200400"/>
            <a:ext cx="685800" cy="1295400"/>
            <a:chOff x="480" y="2256"/>
            <a:chExt cx="432" cy="816"/>
          </a:xfrm>
        </p:grpSpPr>
        <p:sp>
          <p:nvSpPr>
            <p:cNvPr id="31763" name="Rectangle 25"/>
            <p:cNvSpPr>
              <a:spLocks noChangeArrowheads="1"/>
            </p:cNvSpPr>
            <p:nvPr/>
          </p:nvSpPr>
          <p:spPr bwMode="auto">
            <a:xfrm>
              <a:off x="480" y="2256"/>
              <a:ext cx="432" cy="816"/>
            </a:xfrm>
            <a:prstGeom prst="rect">
              <a:avLst/>
            </a:prstGeom>
            <a:solidFill>
              <a:schemeClr val="accent1"/>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zh-CN" altLang="en-AU" sz="2000">
                  <a:latin typeface="Times New Roman" charset="0"/>
                </a:rPr>
                <a:t/>
              </a:r>
              <a:br>
                <a:rPr kumimoji="0" lang="zh-CN" altLang="en-AU" sz="2000">
                  <a:latin typeface="Times New Roman" charset="0"/>
                </a:rPr>
              </a:br>
              <a:r>
                <a:rPr kumimoji="0" lang="zh-CN" altLang="en-AU" sz="2000">
                  <a:latin typeface="Times New Roman" charset="0"/>
                </a:rPr>
                <a:t/>
              </a:r>
              <a:br>
                <a:rPr kumimoji="0" lang="zh-CN" altLang="en-AU" sz="2000">
                  <a:latin typeface="Times New Roman" charset="0"/>
                </a:rPr>
              </a:br>
              <a:endParaRPr kumimoji="0" lang="zh-CN" altLang="en-AU" sz="2400">
                <a:latin typeface="Times New Roman" charset="0"/>
              </a:endParaRPr>
            </a:p>
          </p:txBody>
        </p:sp>
        <p:sp>
          <p:nvSpPr>
            <p:cNvPr id="31764" name="Rectangle 26"/>
            <p:cNvSpPr>
              <a:spLocks noChangeArrowheads="1"/>
            </p:cNvSpPr>
            <p:nvPr/>
          </p:nvSpPr>
          <p:spPr bwMode="auto">
            <a:xfrm>
              <a:off x="480" y="2592"/>
              <a:ext cx="432" cy="192"/>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algn="ctr" eaLnBrk="1" hangingPunct="1"/>
              <a:r>
                <a:rPr lang="en-US" altLang="zh-CN" sz="2400">
                  <a:latin typeface="Times New Roman" charset="0"/>
                </a:rPr>
                <a:t>b3</a:t>
              </a:r>
            </a:p>
          </p:txBody>
        </p:sp>
        <p:sp>
          <p:nvSpPr>
            <p:cNvPr id="31765" name="Line 27"/>
            <p:cNvSpPr>
              <a:spLocks noChangeShapeType="1"/>
            </p:cNvSpPr>
            <p:nvPr/>
          </p:nvSpPr>
          <p:spPr bwMode="auto">
            <a:xfrm>
              <a:off x="480" y="2400"/>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6" name="Line 28"/>
            <p:cNvSpPr>
              <a:spLocks noChangeShapeType="1"/>
            </p:cNvSpPr>
            <p:nvPr/>
          </p:nvSpPr>
          <p:spPr bwMode="auto">
            <a:xfrm>
              <a:off x="480" y="2928"/>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757" name="Group 29"/>
          <p:cNvGrpSpPr>
            <a:grpSpLocks/>
          </p:cNvGrpSpPr>
          <p:nvPr/>
        </p:nvGrpSpPr>
        <p:grpSpPr bwMode="auto">
          <a:xfrm>
            <a:off x="6324600" y="3200400"/>
            <a:ext cx="685800" cy="1295400"/>
            <a:chOff x="480" y="2256"/>
            <a:chExt cx="432" cy="816"/>
          </a:xfrm>
        </p:grpSpPr>
        <p:sp>
          <p:nvSpPr>
            <p:cNvPr id="31759" name="Rectangle 30"/>
            <p:cNvSpPr>
              <a:spLocks noChangeArrowheads="1"/>
            </p:cNvSpPr>
            <p:nvPr/>
          </p:nvSpPr>
          <p:spPr bwMode="auto">
            <a:xfrm>
              <a:off x="480" y="2256"/>
              <a:ext cx="432" cy="816"/>
            </a:xfrm>
            <a:prstGeom prst="rect">
              <a:avLst/>
            </a:prstGeom>
            <a:solidFill>
              <a:schemeClr val="accent2"/>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zh-CN" altLang="en-AU" sz="2000">
                  <a:solidFill>
                    <a:srgbClr val="FF3300"/>
                  </a:solidFill>
                  <a:latin typeface="Times New Roman" charset="0"/>
                </a:rPr>
                <a:t/>
              </a:r>
              <a:br>
                <a:rPr kumimoji="0" lang="zh-CN" altLang="en-AU" sz="2000">
                  <a:solidFill>
                    <a:srgbClr val="FF3300"/>
                  </a:solidFill>
                  <a:latin typeface="Times New Roman" charset="0"/>
                </a:rPr>
              </a:br>
              <a:r>
                <a:rPr kumimoji="0" lang="zh-CN" altLang="en-AU" sz="2000">
                  <a:solidFill>
                    <a:srgbClr val="FF3300"/>
                  </a:solidFill>
                  <a:latin typeface="Times New Roman" charset="0"/>
                </a:rPr>
                <a:t/>
              </a:r>
              <a:br>
                <a:rPr kumimoji="0" lang="zh-CN" altLang="en-AU" sz="2000">
                  <a:solidFill>
                    <a:srgbClr val="FF3300"/>
                  </a:solidFill>
                  <a:latin typeface="Times New Roman" charset="0"/>
                </a:rPr>
              </a:br>
              <a:endParaRPr kumimoji="0" lang="zh-CN" altLang="en-AU" sz="2400">
                <a:solidFill>
                  <a:srgbClr val="FF3300"/>
                </a:solidFill>
                <a:latin typeface="Times New Roman" charset="0"/>
              </a:endParaRPr>
            </a:p>
          </p:txBody>
        </p:sp>
        <p:sp>
          <p:nvSpPr>
            <p:cNvPr id="31760" name="Rectangle 31"/>
            <p:cNvSpPr>
              <a:spLocks noChangeArrowheads="1"/>
            </p:cNvSpPr>
            <p:nvPr/>
          </p:nvSpPr>
          <p:spPr bwMode="auto">
            <a:xfrm>
              <a:off x="480" y="2592"/>
              <a:ext cx="432" cy="192"/>
            </a:xfrm>
            <a:prstGeom prst="rect">
              <a:avLst/>
            </a:prstGeom>
            <a:solidFill>
              <a:schemeClr val="accent2"/>
            </a:solidFill>
            <a:ln w="12700" cap="sq">
              <a:solidFill>
                <a:schemeClr val="tx1"/>
              </a:solidFill>
              <a:miter lim="800000"/>
              <a:headEnd type="none" w="sm" len="sm"/>
              <a:tailEnd type="none" w="sm" len="sm"/>
            </a:ln>
          </p:spPr>
          <p:txBody>
            <a:bodyPr wrap="none" anchor="ct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algn="ctr" eaLnBrk="1" hangingPunct="1"/>
              <a:r>
                <a:rPr lang="en-US" altLang="zh-CN" sz="2400">
                  <a:latin typeface="Times New Roman" charset="0"/>
                  <a:sym typeface="Symbol" charset="2"/>
                </a:rPr>
                <a:t>P(b)</a:t>
              </a:r>
              <a:endParaRPr lang="en-US" altLang="zh-CN" sz="2400">
                <a:latin typeface="Times New Roman" charset="0"/>
              </a:endParaRPr>
            </a:p>
          </p:txBody>
        </p:sp>
        <p:sp>
          <p:nvSpPr>
            <p:cNvPr id="31761" name="Line 32"/>
            <p:cNvSpPr>
              <a:spLocks noChangeShapeType="1"/>
            </p:cNvSpPr>
            <p:nvPr/>
          </p:nvSpPr>
          <p:spPr bwMode="auto">
            <a:xfrm>
              <a:off x="480" y="2400"/>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2" name="Line 33"/>
            <p:cNvSpPr>
              <a:spLocks noChangeShapeType="1"/>
            </p:cNvSpPr>
            <p:nvPr/>
          </p:nvSpPr>
          <p:spPr bwMode="auto">
            <a:xfrm>
              <a:off x="480" y="2928"/>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1758" name="Rectangle 35"/>
          <p:cNvSpPr>
            <a:spLocks noRot="1" noChangeArrowheads="1"/>
          </p:cNvSpPr>
          <p:nvPr/>
        </p:nvSpPr>
        <p:spPr bwMode="auto">
          <a:xfrm>
            <a:off x="428625" y="4876800"/>
            <a:ext cx="8258175" cy="176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spcBef>
                <a:spcPct val="20000"/>
              </a:spcBef>
              <a:buClr>
                <a:schemeClr val="hlink"/>
              </a:buClr>
              <a:buSzPct val="70000"/>
              <a:buFont typeface="Wingdings" charset="2"/>
              <a:buChar char="v"/>
            </a:pPr>
            <a:r>
              <a:rPr lang="zh-CN" altLang="en-US" sz="2800"/>
              <a:t>磁盘控制器已能用</a:t>
            </a:r>
            <a:r>
              <a:rPr lang="en-US" altLang="zh-CN" sz="2800"/>
              <a:t>CRC</a:t>
            </a:r>
            <a:r>
              <a:rPr lang="zh-CN" altLang="en-US" sz="2800"/>
              <a:t>检测出本身磁盘是否出错</a:t>
            </a:r>
          </a:p>
          <a:p>
            <a:pPr eaLnBrk="1" hangingPunct="1">
              <a:spcBef>
                <a:spcPct val="20000"/>
              </a:spcBef>
              <a:buClr>
                <a:schemeClr val="hlink"/>
              </a:buClr>
              <a:buSzPct val="70000"/>
              <a:buFont typeface="Wingdings" charset="2"/>
              <a:buChar char="v"/>
            </a:pPr>
            <a:r>
              <a:rPr lang="zh-CN" altLang="en-US" sz="2800"/>
              <a:t>采用</a:t>
            </a:r>
            <a:r>
              <a:rPr lang="en-US" altLang="zh-CN" sz="2800"/>
              <a:t>1</a:t>
            </a:r>
            <a:r>
              <a:rPr lang="zh-CN" altLang="en-US" sz="2800"/>
              <a:t>个磁盘作奇偶校验，</a:t>
            </a:r>
            <a:r>
              <a:rPr lang="en-US" altLang="zh-CN" sz="2800"/>
              <a:t>bi</a:t>
            </a:r>
            <a:r>
              <a:rPr lang="zh-CN" altLang="en-US" sz="2800"/>
              <a:t>为字。</a:t>
            </a:r>
          </a:p>
          <a:p>
            <a:pPr eaLnBrk="1" hangingPunct="1">
              <a:spcBef>
                <a:spcPct val="20000"/>
              </a:spcBef>
              <a:buClr>
                <a:schemeClr val="hlink"/>
              </a:buClr>
              <a:buSzPct val="70000"/>
              <a:buFont typeface="Wingdings" charset="2"/>
              <a:buChar char="v"/>
            </a:pPr>
            <a:r>
              <a:rPr lang="zh-CN" altLang="en-US" sz="2800"/>
              <a:t>对</a:t>
            </a:r>
            <a:r>
              <a:rPr lang="zh-CN" altLang="en-US" sz="2400"/>
              <a:t>小数据量不利，计算也比较费时。</a:t>
            </a:r>
          </a:p>
        </p:txBody>
      </p:sp>
    </p:spTree>
    <p:extLst>
      <p:ext uri="{BB962C8B-B14F-4D97-AF65-F5344CB8AC3E}">
        <p14:creationId xmlns:p14="http://schemas.microsoft.com/office/powerpoint/2010/main" val="2050379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a:xfrm>
            <a:off x="301625" y="304800"/>
            <a:ext cx="8540750" cy="1143000"/>
          </a:xfrm>
        </p:spPr>
        <p:txBody>
          <a:bodyPr/>
          <a:lstStyle/>
          <a:p>
            <a:pPr eaLnBrk="1" hangingPunct="1"/>
            <a:r>
              <a:rPr lang="en-US" altLang="zh-CN"/>
              <a:t>RAID 4</a:t>
            </a:r>
          </a:p>
        </p:txBody>
      </p:sp>
      <p:sp>
        <p:nvSpPr>
          <p:cNvPr id="32771" name="Rectangle 3"/>
          <p:cNvSpPr>
            <a:spLocks noGrp="1" noRot="1" noChangeArrowheads="1"/>
          </p:cNvSpPr>
          <p:nvPr>
            <p:ph type="body" idx="1"/>
          </p:nvPr>
        </p:nvSpPr>
        <p:spPr>
          <a:xfrm>
            <a:off x="304800" y="1341438"/>
            <a:ext cx="8540750" cy="2606675"/>
          </a:xfrm>
        </p:spPr>
        <p:txBody>
          <a:bodyPr>
            <a:normAutofit/>
          </a:bodyPr>
          <a:lstStyle/>
          <a:p>
            <a:pPr eaLnBrk="1" hangingPunct="1">
              <a:lnSpc>
                <a:spcPct val="80000"/>
              </a:lnSpc>
            </a:pPr>
            <a:r>
              <a:rPr lang="en-US" altLang="zh-CN" sz="2400" dirty="0"/>
              <a:t>RAID 4</a:t>
            </a:r>
            <a:r>
              <a:rPr lang="zh-CN" altLang="en-US" sz="2400" dirty="0"/>
              <a:t>为采用奇偶校验码和块交叉存取的磁盘阵列。</a:t>
            </a:r>
          </a:p>
          <a:p>
            <a:pPr eaLnBrk="1" hangingPunct="1">
              <a:lnSpc>
                <a:spcPct val="80000"/>
              </a:lnSpc>
            </a:pPr>
            <a:r>
              <a:rPr lang="en-US" altLang="zh-CN" sz="2400" dirty="0"/>
              <a:t>RAID 4 </a:t>
            </a:r>
            <a:r>
              <a:rPr lang="zh-CN" altLang="en-US" sz="2400" dirty="0"/>
              <a:t>和</a:t>
            </a:r>
            <a:r>
              <a:rPr lang="en-US" altLang="zh-CN" sz="2400" dirty="0"/>
              <a:t>RAID 3</a:t>
            </a:r>
            <a:r>
              <a:rPr lang="zh-CN" altLang="en-US" sz="2400" dirty="0"/>
              <a:t>级一样采用一个奇偶校验盘，但采用块交叉存取技术，读</a:t>
            </a:r>
            <a:r>
              <a:rPr lang="en-US" altLang="zh-CN" sz="2400" dirty="0"/>
              <a:t>/</a:t>
            </a:r>
            <a:r>
              <a:rPr lang="zh-CN" altLang="en-US" sz="2400" dirty="0"/>
              <a:t>写少量数据只与两个盘有关（数据盘、校验盘），简化了产生校验码的方法，数据块的重写，其公式为：</a:t>
            </a:r>
          </a:p>
          <a:p>
            <a:pPr algn="ctr" eaLnBrk="1" hangingPunct="1">
              <a:lnSpc>
                <a:spcPct val="80000"/>
              </a:lnSpc>
              <a:buFont typeface="Wingdings" charset="2"/>
              <a:buNone/>
            </a:pPr>
            <a:r>
              <a:rPr lang="zh-CN" altLang="en-US" sz="2400" dirty="0"/>
              <a:t>新奇偶校验位</a:t>
            </a:r>
            <a:r>
              <a:rPr lang="en-US" altLang="zh-CN" sz="2400" dirty="0"/>
              <a:t>=</a:t>
            </a:r>
            <a:r>
              <a:rPr lang="zh-CN" altLang="en-US" sz="2400" dirty="0"/>
              <a:t>（新数据 </a:t>
            </a:r>
            <a:r>
              <a:rPr lang="en-US" altLang="zh-CN" sz="2400" dirty="0"/>
              <a:t>XOR </a:t>
            </a:r>
            <a:r>
              <a:rPr lang="zh-CN" altLang="en-US" sz="2400" dirty="0"/>
              <a:t>旧数据）</a:t>
            </a:r>
            <a:r>
              <a:rPr lang="en-US" altLang="zh-CN" sz="2400" dirty="0"/>
              <a:t>XOR </a:t>
            </a:r>
            <a:r>
              <a:rPr lang="zh-CN" altLang="en-US" sz="2400" dirty="0"/>
              <a:t>旧奇偶校验位</a:t>
            </a:r>
          </a:p>
        </p:txBody>
      </p:sp>
      <p:sp>
        <p:nvSpPr>
          <p:cNvPr id="32772" name="AutoShape 4"/>
          <p:cNvSpPr>
            <a:spLocks noChangeArrowheads="1"/>
          </p:cNvSpPr>
          <p:nvPr/>
        </p:nvSpPr>
        <p:spPr bwMode="auto">
          <a:xfrm>
            <a:off x="1933903" y="4084638"/>
            <a:ext cx="914400" cy="457200"/>
          </a:xfrm>
          <a:prstGeom prst="can">
            <a:avLst>
              <a:gd name="adj" fmla="val 25000"/>
            </a:avLst>
          </a:prstGeom>
          <a:solidFill>
            <a:schemeClr val="accent1"/>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0</a:t>
            </a:r>
            <a:endParaRPr kumimoji="0" lang="en-AU" altLang="zh-CN" sz="2400">
              <a:latin typeface="Times New Roman" charset="0"/>
            </a:endParaRPr>
          </a:p>
        </p:txBody>
      </p:sp>
      <p:sp>
        <p:nvSpPr>
          <p:cNvPr id="32773" name="AutoShape 5"/>
          <p:cNvSpPr>
            <a:spLocks noChangeArrowheads="1"/>
          </p:cNvSpPr>
          <p:nvPr/>
        </p:nvSpPr>
        <p:spPr bwMode="auto">
          <a:xfrm>
            <a:off x="3076903" y="4084638"/>
            <a:ext cx="914400" cy="457200"/>
          </a:xfrm>
          <a:prstGeom prst="can">
            <a:avLst>
              <a:gd name="adj" fmla="val 25000"/>
            </a:avLst>
          </a:prstGeom>
          <a:solidFill>
            <a:schemeClr val="accent1"/>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1</a:t>
            </a:r>
            <a:endParaRPr kumimoji="0" lang="en-AU" altLang="zh-CN" sz="2400">
              <a:latin typeface="Times New Roman" charset="0"/>
            </a:endParaRPr>
          </a:p>
        </p:txBody>
      </p:sp>
      <p:sp>
        <p:nvSpPr>
          <p:cNvPr id="32774" name="AutoShape 6"/>
          <p:cNvSpPr>
            <a:spLocks noChangeArrowheads="1"/>
          </p:cNvSpPr>
          <p:nvPr/>
        </p:nvSpPr>
        <p:spPr bwMode="auto">
          <a:xfrm>
            <a:off x="4219903" y="4084638"/>
            <a:ext cx="914400" cy="457200"/>
          </a:xfrm>
          <a:prstGeom prst="can">
            <a:avLst>
              <a:gd name="adj" fmla="val 25000"/>
            </a:avLst>
          </a:prstGeom>
          <a:solidFill>
            <a:schemeClr val="accent1"/>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2</a:t>
            </a:r>
            <a:endParaRPr kumimoji="0" lang="en-AU" altLang="zh-CN" sz="2400">
              <a:latin typeface="Times New Roman" charset="0"/>
            </a:endParaRPr>
          </a:p>
        </p:txBody>
      </p:sp>
      <p:sp>
        <p:nvSpPr>
          <p:cNvPr id="32775" name="AutoShape 7"/>
          <p:cNvSpPr>
            <a:spLocks noChangeArrowheads="1"/>
          </p:cNvSpPr>
          <p:nvPr/>
        </p:nvSpPr>
        <p:spPr bwMode="auto">
          <a:xfrm>
            <a:off x="5362903" y="4084638"/>
            <a:ext cx="914400" cy="457200"/>
          </a:xfrm>
          <a:prstGeom prst="can">
            <a:avLst>
              <a:gd name="adj" fmla="val 25000"/>
            </a:avLst>
          </a:prstGeom>
          <a:solidFill>
            <a:schemeClr val="accent1"/>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3</a:t>
            </a:r>
            <a:endParaRPr kumimoji="0" lang="en-AU" altLang="zh-CN" sz="2400">
              <a:latin typeface="Times New Roman" charset="0"/>
            </a:endParaRPr>
          </a:p>
        </p:txBody>
      </p:sp>
      <p:sp>
        <p:nvSpPr>
          <p:cNvPr id="32776" name="AutoShape 8"/>
          <p:cNvSpPr>
            <a:spLocks noChangeArrowheads="1"/>
          </p:cNvSpPr>
          <p:nvPr/>
        </p:nvSpPr>
        <p:spPr bwMode="auto">
          <a:xfrm>
            <a:off x="6429703" y="4084638"/>
            <a:ext cx="914400" cy="457200"/>
          </a:xfrm>
          <a:prstGeom prst="can">
            <a:avLst>
              <a:gd name="adj" fmla="val 25000"/>
            </a:avLst>
          </a:prstGeom>
          <a:solidFill>
            <a:schemeClr val="accent2"/>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0</a:t>
            </a:r>
            <a:endParaRPr kumimoji="0" lang="en-AU" altLang="zh-CN" sz="2400">
              <a:latin typeface="Times New Roman" charset="0"/>
            </a:endParaRPr>
          </a:p>
        </p:txBody>
      </p:sp>
      <p:grpSp>
        <p:nvGrpSpPr>
          <p:cNvPr id="32777" name="Group 9"/>
          <p:cNvGrpSpPr>
            <a:grpSpLocks/>
          </p:cNvGrpSpPr>
          <p:nvPr/>
        </p:nvGrpSpPr>
        <p:grpSpPr bwMode="auto">
          <a:xfrm>
            <a:off x="2010103" y="4694238"/>
            <a:ext cx="685800" cy="1295400"/>
            <a:chOff x="480" y="2256"/>
            <a:chExt cx="432" cy="816"/>
          </a:xfrm>
        </p:grpSpPr>
        <p:sp>
          <p:nvSpPr>
            <p:cNvPr id="32802" name="Rectangle 10"/>
            <p:cNvSpPr>
              <a:spLocks noChangeArrowheads="1"/>
            </p:cNvSpPr>
            <p:nvPr/>
          </p:nvSpPr>
          <p:spPr bwMode="auto">
            <a:xfrm>
              <a:off x="480" y="2256"/>
              <a:ext cx="432" cy="816"/>
            </a:xfrm>
            <a:prstGeom prst="rect">
              <a:avLst/>
            </a:prstGeom>
            <a:solidFill>
              <a:schemeClr val="accent1"/>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zh-CN" altLang="en-AU" sz="2000">
                  <a:latin typeface="Times New Roman" charset="0"/>
                </a:rPr>
                <a:t/>
              </a:r>
              <a:br>
                <a:rPr kumimoji="0" lang="zh-CN" altLang="en-AU" sz="2000">
                  <a:latin typeface="Times New Roman" charset="0"/>
                </a:rPr>
              </a:br>
              <a:r>
                <a:rPr kumimoji="0" lang="zh-CN" altLang="en-AU" sz="2000">
                  <a:latin typeface="Times New Roman" charset="0"/>
                </a:rPr>
                <a:t/>
              </a:r>
              <a:br>
                <a:rPr kumimoji="0" lang="zh-CN" altLang="en-AU" sz="2000">
                  <a:latin typeface="Times New Roman" charset="0"/>
                </a:rPr>
              </a:br>
              <a:endParaRPr kumimoji="0" lang="zh-CN" altLang="en-AU" sz="2400">
                <a:latin typeface="Times New Roman" charset="0"/>
              </a:endParaRPr>
            </a:p>
          </p:txBody>
        </p:sp>
        <p:sp>
          <p:nvSpPr>
            <p:cNvPr id="32803" name="Rectangle 11"/>
            <p:cNvSpPr>
              <a:spLocks noChangeArrowheads="1"/>
            </p:cNvSpPr>
            <p:nvPr/>
          </p:nvSpPr>
          <p:spPr bwMode="auto">
            <a:xfrm>
              <a:off x="480" y="2592"/>
              <a:ext cx="432" cy="192"/>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algn="ctr" eaLnBrk="1" hangingPunct="1"/>
              <a:r>
                <a:rPr lang="en-US" altLang="zh-CN" sz="2400">
                  <a:latin typeface="Times New Roman" charset="0"/>
                </a:rPr>
                <a:t>b0</a:t>
              </a:r>
            </a:p>
          </p:txBody>
        </p:sp>
        <p:sp>
          <p:nvSpPr>
            <p:cNvPr id="32804" name="Line 12"/>
            <p:cNvSpPr>
              <a:spLocks noChangeShapeType="1"/>
            </p:cNvSpPr>
            <p:nvPr/>
          </p:nvSpPr>
          <p:spPr bwMode="auto">
            <a:xfrm>
              <a:off x="480" y="2400"/>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5" name="Line 13"/>
            <p:cNvSpPr>
              <a:spLocks noChangeShapeType="1"/>
            </p:cNvSpPr>
            <p:nvPr/>
          </p:nvSpPr>
          <p:spPr bwMode="auto">
            <a:xfrm>
              <a:off x="480" y="2928"/>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2778" name="Group 14"/>
          <p:cNvGrpSpPr>
            <a:grpSpLocks/>
          </p:cNvGrpSpPr>
          <p:nvPr/>
        </p:nvGrpSpPr>
        <p:grpSpPr bwMode="auto">
          <a:xfrm>
            <a:off x="3153103" y="4694238"/>
            <a:ext cx="685800" cy="1295400"/>
            <a:chOff x="480" y="2256"/>
            <a:chExt cx="432" cy="816"/>
          </a:xfrm>
        </p:grpSpPr>
        <p:sp>
          <p:nvSpPr>
            <p:cNvPr id="32798" name="Rectangle 15"/>
            <p:cNvSpPr>
              <a:spLocks noChangeArrowheads="1"/>
            </p:cNvSpPr>
            <p:nvPr/>
          </p:nvSpPr>
          <p:spPr bwMode="auto">
            <a:xfrm>
              <a:off x="480" y="2256"/>
              <a:ext cx="432" cy="816"/>
            </a:xfrm>
            <a:prstGeom prst="rect">
              <a:avLst/>
            </a:prstGeom>
            <a:solidFill>
              <a:schemeClr val="accent1"/>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zh-CN" altLang="en-AU" sz="2000">
                  <a:latin typeface="Times New Roman" charset="0"/>
                </a:rPr>
                <a:t/>
              </a:r>
              <a:br>
                <a:rPr kumimoji="0" lang="zh-CN" altLang="en-AU" sz="2000">
                  <a:latin typeface="Times New Roman" charset="0"/>
                </a:rPr>
              </a:br>
              <a:r>
                <a:rPr kumimoji="0" lang="zh-CN" altLang="en-AU" sz="2000">
                  <a:latin typeface="Times New Roman" charset="0"/>
                </a:rPr>
                <a:t/>
              </a:r>
              <a:br>
                <a:rPr kumimoji="0" lang="zh-CN" altLang="en-AU" sz="2000">
                  <a:latin typeface="Times New Roman" charset="0"/>
                </a:rPr>
              </a:br>
              <a:endParaRPr kumimoji="0" lang="zh-CN" altLang="en-AU" sz="2400">
                <a:latin typeface="Times New Roman" charset="0"/>
              </a:endParaRPr>
            </a:p>
          </p:txBody>
        </p:sp>
        <p:sp>
          <p:nvSpPr>
            <p:cNvPr id="32799" name="Rectangle 16"/>
            <p:cNvSpPr>
              <a:spLocks noChangeArrowheads="1"/>
            </p:cNvSpPr>
            <p:nvPr/>
          </p:nvSpPr>
          <p:spPr bwMode="auto">
            <a:xfrm>
              <a:off x="480" y="2592"/>
              <a:ext cx="432" cy="192"/>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algn="ctr" eaLnBrk="1" hangingPunct="1"/>
              <a:r>
                <a:rPr lang="en-US" altLang="zh-CN" sz="2400">
                  <a:latin typeface="Times New Roman" charset="0"/>
                </a:rPr>
                <a:t>b1</a:t>
              </a:r>
            </a:p>
          </p:txBody>
        </p:sp>
        <p:sp>
          <p:nvSpPr>
            <p:cNvPr id="32800" name="Line 17"/>
            <p:cNvSpPr>
              <a:spLocks noChangeShapeType="1"/>
            </p:cNvSpPr>
            <p:nvPr/>
          </p:nvSpPr>
          <p:spPr bwMode="auto">
            <a:xfrm>
              <a:off x="480" y="2400"/>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1" name="Line 18"/>
            <p:cNvSpPr>
              <a:spLocks noChangeShapeType="1"/>
            </p:cNvSpPr>
            <p:nvPr/>
          </p:nvSpPr>
          <p:spPr bwMode="auto">
            <a:xfrm>
              <a:off x="480" y="2928"/>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2779" name="Group 19"/>
          <p:cNvGrpSpPr>
            <a:grpSpLocks/>
          </p:cNvGrpSpPr>
          <p:nvPr/>
        </p:nvGrpSpPr>
        <p:grpSpPr bwMode="auto">
          <a:xfrm>
            <a:off x="4296103" y="4694238"/>
            <a:ext cx="685800" cy="1295400"/>
            <a:chOff x="480" y="2256"/>
            <a:chExt cx="432" cy="816"/>
          </a:xfrm>
        </p:grpSpPr>
        <p:sp>
          <p:nvSpPr>
            <p:cNvPr id="32794" name="Rectangle 20"/>
            <p:cNvSpPr>
              <a:spLocks noChangeArrowheads="1"/>
            </p:cNvSpPr>
            <p:nvPr/>
          </p:nvSpPr>
          <p:spPr bwMode="auto">
            <a:xfrm>
              <a:off x="480" y="2256"/>
              <a:ext cx="432" cy="816"/>
            </a:xfrm>
            <a:prstGeom prst="rect">
              <a:avLst/>
            </a:prstGeom>
            <a:solidFill>
              <a:schemeClr val="accent1"/>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zh-CN" altLang="en-AU" sz="2000">
                  <a:latin typeface="Times New Roman" charset="0"/>
                </a:rPr>
                <a:t/>
              </a:r>
              <a:br>
                <a:rPr kumimoji="0" lang="zh-CN" altLang="en-AU" sz="2000">
                  <a:latin typeface="Times New Roman" charset="0"/>
                </a:rPr>
              </a:br>
              <a:r>
                <a:rPr kumimoji="0" lang="zh-CN" altLang="en-AU" sz="2000">
                  <a:latin typeface="Times New Roman" charset="0"/>
                </a:rPr>
                <a:t/>
              </a:r>
              <a:br>
                <a:rPr kumimoji="0" lang="zh-CN" altLang="en-AU" sz="2000">
                  <a:latin typeface="Times New Roman" charset="0"/>
                </a:rPr>
              </a:br>
              <a:endParaRPr kumimoji="0" lang="zh-CN" altLang="en-AU" sz="2400">
                <a:latin typeface="Times New Roman" charset="0"/>
              </a:endParaRPr>
            </a:p>
          </p:txBody>
        </p:sp>
        <p:sp>
          <p:nvSpPr>
            <p:cNvPr id="32795" name="Rectangle 21"/>
            <p:cNvSpPr>
              <a:spLocks noChangeArrowheads="1"/>
            </p:cNvSpPr>
            <p:nvPr/>
          </p:nvSpPr>
          <p:spPr bwMode="auto">
            <a:xfrm>
              <a:off x="480" y="2592"/>
              <a:ext cx="432" cy="192"/>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algn="ctr" eaLnBrk="1" hangingPunct="1"/>
              <a:r>
                <a:rPr lang="en-US" altLang="zh-CN" sz="2400">
                  <a:latin typeface="Times New Roman" charset="0"/>
                </a:rPr>
                <a:t>b2</a:t>
              </a:r>
            </a:p>
          </p:txBody>
        </p:sp>
        <p:sp>
          <p:nvSpPr>
            <p:cNvPr id="32796" name="Line 22"/>
            <p:cNvSpPr>
              <a:spLocks noChangeShapeType="1"/>
            </p:cNvSpPr>
            <p:nvPr/>
          </p:nvSpPr>
          <p:spPr bwMode="auto">
            <a:xfrm>
              <a:off x="480" y="2400"/>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7" name="Line 23"/>
            <p:cNvSpPr>
              <a:spLocks noChangeShapeType="1"/>
            </p:cNvSpPr>
            <p:nvPr/>
          </p:nvSpPr>
          <p:spPr bwMode="auto">
            <a:xfrm>
              <a:off x="480" y="2928"/>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2780" name="Group 24"/>
          <p:cNvGrpSpPr>
            <a:grpSpLocks/>
          </p:cNvGrpSpPr>
          <p:nvPr/>
        </p:nvGrpSpPr>
        <p:grpSpPr bwMode="auto">
          <a:xfrm>
            <a:off x="5439103" y="4694238"/>
            <a:ext cx="685800" cy="1295400"/>
            <a:chOff x="480" y="2256"/>
            <a:chExt cx="432" cy="816"/>
          </a:xfrm>
        </p:grpSpPr>
        <p:sp>
          <p:nvSpPr>
            <p:cNvPr id="32790" name="Rectangle 25"/>
            <p:cNvSpPr>
              <a:spLocks noChangeArrowheads="1"/>
            </p:cNvSpPr>
            <p:nvPr/>
          </p:nvSpPr>
          <p:spPr bwMode="auto">
            <a:xfrm>
              <a:off x="480" y="2256"/>
              <a:ext cx="432" cy="816"/>
            </a:xfrm>
            <a:prstGeom prst="rect">
              <a:avLst/>
            </a:prstGeom>
            <a:solidFill>
              <a:schemeClr val="accent1"/>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zh-CN" altLang="en-AU" sz="2000">
                  <a:latin typeface="Times New Roman" charset="0"/>
                </a:rPr>
                <a:t/>
              </a:r>
              <a:br>
                <a:rPr kumimoji="0" lang="zh-CN" altLang="en-AU" sz="2000">
                  <a:latin typeface="Times New Roman" charset="0"/>
                </a:rPr>
              </a:br>
              <a:r>
                <a:rPr kumimoji="0" lang="zh-CN" altLang="en-AU" sz="2000">
                  <a:latin typeface="Times New Roman" charset="0"/>
                </a:rPr>
                <a:t/>
              </a:r>
              <a:br>
                <a:rPr kumimoji="0" lang="zh-CN" altLang="en-AU" sz="2000">
                  <a:latin typeface="Times New Roman" charset="0"/>
                </a:rPr>
              </a:br>
              <a:endParaRPr kumimoji="0" lang="zh-CN" altLang="en-AU" sz="2400">
                <a:latin typeface="Times New Roman" charset="0"/>
              </a:endParaRPr>
            </a:p>
          </p:txBody>
        </p:sp>
        <p:sp>
          <p:nvSpPr>
            <p:cNvPr id="32791" name="Rectangle 26"/>
            <p:cNvSpPr>
              <a:spLocks noChangeArrowheads="1"/>
            </p:cNvSpPr>
            <p:nvPr/>
          </p:nvSpPr>
          <p:spPr bwMode="auto">
            <a:xfrm>
              <a:off x="480" y="2592"/>
              <a:ext cx="432" cy="192"/>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algn="ctr" eaLnBrk="1" hangingPunct="1"/>
              <a:r>
                <a:rPr lang="en-US" altLang="zh-CN" sz="2400">
                  <a:latin typeface="Times New Roman" charset="0"/>
                </a:rPr>
                <a:t>b3</a:t>
              </a:r>
            </a:p>
          </p:txBody>
        </p:sp>
        <p:sp>
          <p:nvSpPr>
            <p:cNvPr id="32792" name="Line 27"/>
            <p:cNvSpPr>
              <a:spLocks noChangeShapeType="1"/>
            </p:cNvSpPr>
            <p:nvPr/>
          </p:nvSpPr>
          <p:spPr bwMode="auto">
            <a:xfrm>
              <a:off x="480" y="2400"/>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3" name="Line 28"/>
            <p:cNvSpPr>
              <a:spLocks noChangeShapeType="1"/>
            </p:cNvSpPr>
            <p:nvPr/>
          </p:nvSpPr>
          <p:spPr bwMode="auto">
            <a:xfrm>
              <a:off x="480" y="2928"/>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2781" name="Group 29"/>
          <p:cNvGrpSpPr>
            <a:grpSpLocks/>
          </p:cNvGrpSpPr>
          <p:nvPr/>
        </p:nvGrpSpPr>
        <p:grpSpPr bwMode="auto">
          <a:xfrm>
            <a:off x="6505903" y="4694238"/>
            <a:ext cx="685800" cy="1295400"/>
            <a:chOff x="480" y="2256"/>
            <a:chExt cx="432" cy="816"/>
          </a:xfrm>
        </p:grpSpPr>
        <p:sp>
          <p:nvSpPr>
            <p:cNvPr id="32786" name="Rectangle 30"/>
            <p:cNvSpPr>
              <a:spLocks noChangeArrowheads="1"/>
            </p:cNvSpPr>
            <p:nvPr/>
          </p:nvSpPr>
          <p:spPr bwMode="auto">
            <a:xfrm>
              <a:off x="480" y="2256"/>
              <a:ext cx="432" cy="816"/>
            </a:xfrm>
            <a:prstGeom prst="rect">
              <a:avLst/>
            </a:prstGeom>
            <a:solidFill>
              <a:schemeClr val="accent2"/>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zh-CN" altLang="en-AU" sz="2000">
                  <a:solidFill>
                    <a:srgbClr val="FF3300"/>
                  </a:solidFill>
                  <a:latin typeface="Times New Roman" charset="0"/>
                </a:rPr>
                <a:t/>
              </a:r>
              <a:br>
                <a:rPr kumimoji="0" lang="zh-CN" altLang="en-AU" sz="2000">
                  <a:solidFill>
                    <a:srgbClr val="FF3300"/>
                  </a:solidFill>
                  <a:latin typeface="Times New Roman" charset="0"/>
                </a:rPr>
              </a:br>
              <a:r>
                <a:rPr kumimoji="0" lang="zh-CN" altLang="en-AU" sz="2000">
                  <a:solidFill>
                    <a:srgbClr val="FF3300"/>
                  </a:solidFill>
                  <a:latin typeface="Times New Roman" charset="0"/>
                </a:rPr>
                <a:t/>
              </a:r>
              <a:br>
                <a:rPr kumimoji="0" lang="zh-CN" altLang="en-AU" sz="2000">
                  <a:solidFill>
                    <a:srgbClr val="FF3300"/>
                  </a:solidFill>
                  <a:latin typeface="Times New Roman" charset="0"/>
                </a:rPr>
              </a:br>
              <a:endParaRPr kumimoji="0" lang="zh-CN" altLang="en-AU" sz="2400">
                <a:solidFill>
                  <a:srgbClr val="FF3300"/>
                </a:solidFill>
                <a:latin typeface="Times New Roman" charset="0"/>
              </a:endParaRPr>
            </a:p>
          </p:txBody>
        </p:sp>
        <p:sp>
          <p:nvSpPr>
            <p:cNvPr id="32787" name="Rectangle 31"/>
            <p:cNvSpPr>
              <a:spLocks noChangeArrowheads="1"/>
            </p:cNvSpPr>
            <p:nvPr/>
          </p:nvSpPr>
          <p:spPr bwMode="auto">
            <a:xfrm>
              <a:off x="480" y="2592"/>
              <a:ext cx="432" cy="192"/>
            </a:xfrm>
            <a:prstGeom prst="rect">
              <a:avLst/>
            </a:prstGeom>
            <a:solidFill>
              <a:schemeClr val="accent2"/>
            </a:solidFill>
            <a:ln w="12700" cap="sq">
              <a:solidFill>
                <a:schemeClr val="tx1"/>
              </a:solidFill>
              <a:miter lim="800000"/>
              <a:headEnd type="none" w="sm" len="sm"/>
              <a:tailEnd type="none" w="sm" len="sm"/>
            </a:ln>
          </p:spPr>
          <p:txBody>
            <a:bodyPr wrap="none" anchor="ct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algn="ctr" eaLnBrk="1" hangingPunct="1"/>
              <a:r>
                <a:rPr lang="en-US" altLang="zh-CN" sz="2400">
                  <a:latin typeface="Times New Roman" charset="0"/>
                  <a:sym typeface="Symbol" charset="2"/>
                </a:rPr>
                <a:t>P(b)</a:t>
              </a:r>
              <a:endParaRPr lang="en-US" altLang="zh-CN" sz="2400">
                <a:latin typeface="Times New Roman" charset="0"/>
              </a:endParaRPr>
            </a:p>
          </p:txBody>
        </p:sp>
        <p:sp>
          <p:nvSpPr>
            <p:cNvPr id="32788" name="Line 32"/>
            <p:cNvSpPr>
              <a:spLocks noChangeShapeType="1"/>
            </p:cNvSpPr>
            <p:nvPr/>
          </p:nvSpPr>
          <p:spPr bwMode="auto">
            <a:xfrm>
              <a:off x="480" y="2400"/>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9" name="Line 33"/>
            <p:cNvSpPr>
              <a:spLocks noChangeShapeType="1"/>
            </p:cNvSpPr>
            <p:nvPr/>
          </p:nvSpPr>
          <p:spPr bwMode="auto">
            <a:xfrm>
              <a:off x="480" y="2928"/>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782" name="AutoShape 34"/>
          <p:cNvSpPr>
            <a:spLocks noChangeArrowheads="1"/>
          </p:cNvSpPr>
          <p:nvPr/>
        </p:nvSpPr>
        <p:spPr bwMode="auto">
          <a:xfrm>
            <a:off x="7496503" y="4237038"/>
            <a:ext cx="1066800" cy="1066800"/>
          </a:xfrm>
          <a:prstGeom prst="wedgeRectCallout">
            <a:avLst>
              <a:gd name="adj1" fmla="val -84523"/>
              <a:gd name="adj2" fmla="val 57736"/>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algn="ctr" eaLnBrk="1" hangingPunct="1"/>
            <a:endParaRPr lang="zh-CN" altLang="zh-CN" sz="2400">
              <a:latin typeface="Times New Roman" charset="0"/>
            </a:endParaRPr>
          </a:p>
        </p:txBody>
      </p:sp>
      <p:sp>
        <p:nvSpPr>
          <p:cNvPr id="32783" name="AutoShape 36"/>
          <p:cNvSpPr>
            <a:spLocks noChangeArrowheads="1"/>
          </p:cNvSpPr>
          <p:nvPr/>
        </p:nvSpPr>
        <p:spPr bwMode="auto">
          <a:xfrm>
            <a:off x="790903" y="4846638"/>
            <a:ext cx="1219200" cy="1066800"/>
          </a:xfrm>
          <a:prstGeom prst="rightArrowCallout">
            <a:avLst>
              <a:gd name="adj1" fmla="val 7694"/>
              <a:gd name="adj2" fmla="val 12500"/>
              <a:gd name="adj3" fmla="val 19048"/>
              <a:gd name="adj4" fmla="val 76824"/>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endParaRPr lang="zh-CN" altLang="en-US"/>
          </a:p>
        </p:txBody>
      </p:sp>
      <p:sp>
        <p:nvSpPr>
          <p:cNvPr id="32784" name="Text Box 37"/>
          <p:cNvSpPr txBox="1">
            <a:spLocks noChangeArrowheads="1"/>
          </p:cNvSpPr>
          <p:nvPr/>
        </p:nvSpPr>
        <p:spPr bwMode="auto">
          <a:xfrm>
            <a:off x="790903" y="4922838"/>
            <a:ext cx="990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spcBef>
                <a:spcPct val="50000"/>
              </a:spcBef>
            </a:pPr>
            <a:r>
              <a:rPr lang="en-US" altLang="zh-CN" sz="2000">
                <a:latin typeface="Times New Roman" charset="0"/>
              </a:rPr>
              <a:t>Bi</a:t>
            </a:r>
            <a:r>
              <a:rPr lang="zh-CN" altLang="en-US" sz="2000">
                <a:latin typeface="Times New Roman" charset="0"/>
              </a:rPr>
              <a:t>为数据块</a:t>
            </a:r>
            <a:endParaRPr lang="zh-CN" altLang="en-US" sz="2400">
              <a:latin typeface="Times New Roman" charset="0"/>
            </a:endParaRPr>
          </a:p>
        </p:txBody>
      </p:sp>
      <p:sp>
        <p:nvSpPr>
          <p:cNvPr id="32785" name="Text Box 38"/>
          <p:cNvSpPr txBox="1">
            <a:spLocks noChangeArrowheads="1"/>
          </p:cNvSpPr>
          <p:nvPr/>
        </p:nvSpPr>
        <p:spPr bwMode="auto">
          <a:xfrm>
            <a:off x="7420303" y="4237038"/>
            <a:ext cx="1295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r>
              <a:rPr lang="en-US" altLang="zh-CN" sz="2000">
                <a:latin typeface="Times New Roman" charset="0"/>
              </a:rPr>
              <a:t>P(b)</a:t>
            </a:r>
            <a:r>
              <a:rPr lang="zh-CN" altLang="zh-CN" sz="2000">
                <a:latin typeface="Times New Roman" charset="0"/>
              </a:rPr>
              <a:t>为数据块的奇偶校验</a:t>
            </a:r>
            <a:endParaRPr lang="zh-CN" altLang="en-US" sz="2400">
              <a:latin typeface="Times New Roman" charset="0"/>
            </a:endParaRPr>
          </a:p>
        </p:txBody>
      </p:sp>
    </p:spTree>
    <p:extLst>
      <p:ext uri="{BB962C8B-B14F-4D97-AF65-F5344CB8AC3E}">
        <p14:creationId xmlns:p14="http://schemas.microsoft.com/office/powerpoint/2010/main" val="1776015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a:xfrm>
            <a:off x="301625" y="228600"/>
            <a:ext cx="8540750" cy="1143000"/>
          </a:xfrm>
        </p:spPr>
        <p:txBody>
          <a:bodyPr/>
          <a:lstStyle/>
          <a:p>
            <a:pPr eaLnBrk="1" hangingPunct="1"/>
            <a:r>
              <a:rPr lang="en-US" altLang="zh-CN"/>
              <a:t>RAID 5</a:t>
            </a:r>
          </a:p>
        </p:txBody>
      </p:sp>
      <p:sp>
        <p:nvSpPr>
          <p:cNvPr id="33795" name="Rectangle 3"/>
          <p:cNvSpPr>
            <a:spLocks noGrp="1" noRot="1" noChangeArrowheads="1"/>
          </p:cNvSpPr>
          <p:nvPr>
            <p:ph type="body" idx="1"/>
          </p:nvPr>
        </p:nvSpPr>
        <p:spPr>
          <a:xfrm>
            <a:off x="539750" y="1196975"/>
            <a:ext cx="8353425" cy="1152525"/>
          </a:xfrm>
        </p:spPr>
        <p:txBody>
          <a:bodyPr>
            <a:normAutofit lnSpcReduction="10000"/>
          </a:bodyPr>
          <a:lstStyle/>
          <a:p>
            <a:pPr eaLnBrk="1" hangingPunct="1"/>
            <a:r>
              <a:rPr lang="en-US" altLang="zh-CN" sz="2400"/>
              <a:t>RAID 5</a:t>
            </a:r>
            <a:r>
              <a:rPr lang="zh-CN" altLang="en-US" sz="2400"/>
              <a:t>和</a:t>
            </a:r>
            <a:r>
              <a:rPr lang="en-US" altLang="zh-CN" sz="2400"/>
              <a:t>RAID 4</a:t>
            </a:r>
            <a:r>
              <a:rPr lang="zh-CN" altLang="en-US" sz="2400"/>
              <a:t>一样为采用奇偶校验码和块交叉存取的磁盘阵列，</a:t>
            </a:r>
          </a:p>
          <a:p>
            <a:pPr eaLnBrk="1" hangingPunct="1"/>
            <a:r>
              <a:rPr lang="zh-CN" altLang="en-US" sz="2400"/>
              <a:t>但无专用的校验盘，将检验信息分布到组内所有盘上</a:t>
            </a:r>
          </a:p>
        </p:txBody>
      </p:sp>
      <p:grpSp>
        <p:nvGrpSpPr>
          <p:cNvPr id="33796" name="Group 4"/>
          <p:cNvGrpSpPr>
            <a:grpSpLocks/>
          </p:cNvGrpSpPr>
          <p:nvPr/>
        </p:nvGrpSpPr>
        <p:grpSpPr bwMode="auto">
          <a:xfrm>
            <a:off x="1905000" y="2438400"/>
            <a:ext cx="5486400" cy="457200"/>
            <a:chOff x="1440" y="1104"/>
            <a:chExt cx="3456" cy="288"/>
          </a:xfrm>
        </p:grpSpPr>
        <p:sp>
          <p:nvSpPr>
            <p:cNvPr id="33804" name="AutoShape 5"/>
            <p:cNvSpPr>
              <a:spLocks noChangeArrowheads="1"/>
            </p:cNvSpPr>
            <p:nvPr/>
          </p:nvSpPr>
          <p:spPr bwMode="auto">
            <a:xfrm>
              <a:off x="1440" y="1104"/>
              <a:ext cx="576" cy="288"/>
            </a:xfrm>
            <a:prstGeom prst="can">
              <a:avLst>
                <a:gd name="adj" fmla="val 25000"/>
              </a:avLst>
            </a:prstGeom>
            <a:solidFill>
              <a:schemeClr val="accent1"/>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0</a:t>
              </a:r>
              <a:endParaRPr kumimoji="0" lang="en-AU" altLang="zh-CN" sz="2400">
                <a:latin typeface="Times New Roman" charset="0"/>
              </a:endParaRPr>
            </a:p>
          </p:txBody>
        </p:sp>
        <p:sp>
          <p:nvSpPr>
            <p:cNvPr id="33805" name="AutoShape 6"/>
            <p:cNvSpPr>
              <a:spLocks noChangeArrowheads="1"/>
            </p:cNvSpPr>
            <p:nvPr/>
          </p:nvSpPr>
          <p:spPr bwMode="auto">
            <a:xfrm>
              <a:off x="2160" y="1104"/>
              <a:ext cx="576" cy="288"/>
            </a:xfrm>
            <a:prstGeom prst="can">
              <a:avLst>
                <a:gd name="adj" fmla="val 25000"/>
              </a:avLst>
            </a:prstGeom>
            <a:solidFill>
              <a:schemeClr val="accent1"/>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1</a:t>
              </a:r>
              <a:endParaRPr kumimoji="0" lang="en-AU" altLang="zh-CN" sz="2400">
                <a:latin typeface="Times New Roman" charset="0"/>
              </a:endParaRPr>
            </a:p>
          </p:txBody>
        </p:sp>
        <p:sp>
          <p:nvSpPr>
            <p:cNvPr id="33806" name="AutoShape 7"/>
            <p:cNvSpPr>
              <a:spLocks noChangeArrowheads="1"/>
            </p:cNvSpPr>
            <p:nvPr/>
          </p:nvSpPr>
          <p:spPr bwMode="auto">
            <a:xfrm>
              <a:off x="2880" y="1104"/>
              <a:ext cx="576" cy="288"/>
            </a:xfrm>
            <a:prstGeom prst="can">
              <a:avLst>
                <a:gd name="adj" fmla="val 25000"/>
              </a:avLst>
            </a:prstGeom>
            <a:solidFill>
              <a:schemeClr val="accent1"/>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2</a:t>
              </a:r>
              <a:endParaRPr kumimoji="0" lang="en-AU" altLang="zh-CN" sz="2400">
                <a:latin typeface="Times New Roman" charset="0"/>
              </a:endParaRPr>
            </a:p>
          </p:txBody>
        </p:sp>
        <p:sp>
          <p:nvSpPr>
            <p:cNvPr id="33807" name="AutoShape 8"/>
            <p:cNvSpPr>
              <a:spLocks noChangeArrowheads="1"/>
            </p:cNvSpPr>
            <p:nvPr/>
          </p:nvSpPr>
          <p:spPr bwMode="auto">
            <a:xfrm>
              <a:off x="3600" y="1104"/>
              <a:ext cx="576" cy="288"/>
            </a:xfrm>
            <a:prstGeom prst="can">
              <a:avLst>
                <a:gd name="adj" fmla="val 25000"/>
              </a:avLst>
            </a:prstGeom>
            <a:solidFill>
              <a:schemeClr val="accent1"/>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3</a:t>
              </a:r>
              <a:endParaRPr kumimoji="0" lang="en-AU" altLang="zh-CN" sz="2400">
                <a:latin typeface="Times New Roman" charset="0"/>
              </a:endParaRPr>
            </a:p>
          </p:txBody>
        </p:sp>
        <p:sp>
          <p:nvSpPr>
            <p:cNvPr id="33808" name="AutoShape 9"/>
            <p:cNvSpPr>
              <a:spLocks noChangeArrowheads="1"/>
            </p:cNvSpPr>
            <p:nvPr/>
          </p:nvSpPr>
          <p:spPr bwMode="auto">
            <a:xfrm>
              <a:off x="4320" y="1104"/>
              <a:ext cx="576" cy="288"/>
            </a:xfrm>
            <a:prstGeom prst="can">
              <a:avLst>
                <a:gd name="adj" fmla="val 25000"/>
              </a:avLst>
            </a:prstGeom>
            <a:solidFill>
              <a:schemeClr val="accent1"/>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4</a:t>
              </a:r>
              <a:endParaRPr kumimoji="0" lang="en-AU" altLang="zh-CN" sz="2400">
                <a:latin typeface="Times New Roman" charset="0"/>
              </a:endParaRPr>
            </a:p>
          </p:txBody>
        </p:sp>
      </p:grpSp>
      <p:sp>
        <p:nvSpPr>
          <p:cNvPr id="33797" name="Rectangle 11"/>
          <p:cNvSpPr>
            <a:spLocks noChangeArrowheads="1"/>
          </p:cNvSpPr>
          <p:nvPr/>
        </p:nvSpPr>
        <p:spPr bwMode="auto">
          <a:xfrm>
            <a:off x="1981200" y="3200400"/>
            <a:ext cx="685800" cy="1219200"/>
          </a:xfrm>
          <a:prstGeom prst="rect">
            <a:avLst/>
          </a:prstGeom>
          <a:solidFill>
            <a:schemeClr val="accent1"/>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solidFill>
                  <a:srgbClr val="FF3300"/>
                </a:solidFill>
                <a:latin typeface="Times New Roman" charset="0"/>
              </a:rPr>
              <a:t>Parity</a:t>
            </a:r>
            <a:r>
              <a:rPr kumimoji="0" lang="en-AU" altLang="zh-CN" sz="2000">
                <a:latin typeface="Times New Roman" charset="0"/>
              </a:rPr>
              <a:t/>
            </a:r>
            <a:br>
              <a:rPr kumimoji="0" lang="en-AU" altLang="zh-CN" sz="2000">
                <a:latin typeface="Times New Roman" charset="0"/>
              </a:rPr>
            </a:br>
            <a:r>
              <a:rPr kumimoji="0" lang="en-AU" altLang="zh-CN" sz="2000">
                <a:latin typeface="Times New Roman" charset="0"/>
              </a:rPr>
              <a:t>4</a:t>
            </a:r>
            <a:br>
              <a:rPr kumimoji="0" lang="en-AU" altLang="zh-CN" sz="2000">
                <a:latin typeface="Times New Roman" charset="0"/>
              </a:rPr>
            </a:br>
            <a:r>
              <a:rPr kumimoji="0" lang="en-AU" altLang="zh-CN" sz="2000">
                <a:latin typeface="Times New Roman" charset="0"/>
              </a:rPr>
              <a:t>8</a:t>
            </a:r>
            <a:br>
              <a:rPr kumimoji="0" lang="en-AU" altLang="zh-CN" sz="2000">
                <a:latin typeface="Times New Roman" charset="0"/>
              </a:rPr>
            </a:br>
            <a:r>
              <a:rPr kumimoji="0" lang="en-AU" altLang="zh-CN" sz="2000">
                <a:latin typeface="Times New Roman" charset="0"/>
              </a:rPr>
              <a:t>12</a:t>
            </a:r>
            <a:endParaRPr kumimoji="0" lang="en-AU" altLang="zh-CN" sz="2400">
              <a:latin typeface="Times New Roman" charset="0"/>
            </a:endParaRPr>
          </a:p>
        </p:txBody>
      </p:sp>
      <p:sp>
        <p:nvSpPr>
          <p:cNvPr id="33798" name="Rectangle 12"/>
          <p:cNvSpPr>
            <a:spLocks noChangeArrowheads="1"/>
          </p:cNvSpPr>
          <p:nvPr/>
        </p:nvSpPr>
        <p:spPr bwMode="auto">
          <a:xfrm>
            <a:off x="3124200" y="3200400"/>
            <a:ext cx="685800" cy="1219200"/>
          </a:xfrm>
          <a:prstGeom prst="rect">
            <a:avLst/>
          </a:prstGeom>
          <a:solidFill>
            <a:schemeClr val="accent1"/>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zh-CN" altLang="en-AU" sz="2000">
                <a:latin typeface="Times New Roman" charset="0"/>
              </a:rPr>
              <a:t>0</a:t>
            </a:r>
            <a:br>
              <a:rPr kumimoji="0" lang="zh-CN" altLang="en-AU" sz="2000">
                <a:latin typeface="Times New Roman" charset="0"/>
              </a:rPr>
            </a:br>
            <a:r>
              <a:rPr kumimoji="0" lang="en-AU" altLang="zh-CN" sz="2000">
                <a:solidFill>
                  <a:srgbClr val="FF3300"/>
                </a:solidFill>
                <a:latin typeface="Times New Roman" charset="0"/>
              </a:rPr>
              <a:t>Parity</a:t>
            </a:r>
            <a:r>
              <a:rPr kumimoji="0" lang="en-AU" altLang="zh-CN" sz="2000">
                <a:latin typeface="Times New Roman" charset="0"/>
              </a:rPr>
              <a:t/>
            </a:r>
            <a:br>
              <a:rPr kumimoji="0" lang="en-AU" altLang="zh-CN" sz="2000">
                <a:latin typeface="Times New Roman" charset="0"/>
              </a:rPr>
            </a:br>
            <a:r>
              <a:rPr kumimoji="0" lang="en-AU" altLang="zh-CN" sz="2000">
                <a:latin typeface="Times New Roman" charset="0"/>
              </a:rPr>
              <a:t>9</a:t>
            </a:r>
            <a:br>
              <a:rPr kumimoji="0" lang="en-AU" altLang="zh-CN" sz="2000">
                <a:latin typeface="Times New Roman" charset="0"/>
              </a:rPr>
            </a:br>
            <a:r>
              <a:rPr kumimoji="0" lang="en-AU" altLang="zh-CN" sz="2000">
                <a:latin typeface="Times New Roman" charset="0"/>
              </a:rPr>
              <a:t>13</a:t>
            </a:r>
            <a:endParaRPr kumimoji="0" lang="en-AU" altLang="zh-CN" sz="2400">
              <a:latin typeface="Times New Roman" charset="0"/>
            </a:endParaRPr>
          </a:p>
        </p:txBody>
      </p:sp>
      <p:sp>
        <p:nvSpPr>
          <p:cNvPr id="33799" name="Rectangle 13"/>
          <p:cNvSpPr>
            <a:spLocks noChangeArrowheads="1"/>
          </p:cNvSpPr>
          <p:nvPr/>
        </p:nvSpPr>
        <p:spPr bwMode="auto">
          <a:xfrm>
            <a:off x="4267200" y="3200400"/>
            <a:ext cx="685800" cy="1219200"/>
          </a:xfrm>
          <a:prstGeom prst="rect">
            <a:avLst/>
          </a:prstGeom>
          <a:solidFill>
            <a:schemeClr val="accent1"/>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zh-CN" altLang="en-AU" sz="2000">
                <a:latin typeface="Times New Roman" charset="0"/>
              </a:rPr>
              <a:t>1</a:t>
            </a:r>
            <a:br>
              <a:rPr kumimoji="0" lang="zh-CN" altLang="en-AU" sz="2000">
                <a:latin typeface="Times New Roman" charset="0"/>
              </a:rPr>
            </a:br>
            <a:r>
              <a:rPr kumimoji="0" lang="zh-CN" altLang="en-AU" sz="2000">
                <a:latin typeface="Times New Roman" charset="0"/>
              </a:rPr>
              <a:t>5</a:t>
            </a:r>
            <a:br>
              <a:rPr kumimoji="0" lang="zh-CN" altLang="en-AU" sz="2000">
                <a:latin typeface="Times New Roman" charset="0"/>
              </a:rPr>
            </a:br>
            <a:r>
              <a:rPr kumimoji="0" lang="en-AU" altLang="zh-CN" sz="2000">
                <a:solidFill>
                  <a:srgbClr val="FF3300"/>
                </a:solidFill>
                <a:latin typeface="Times New Roman" charset="0"/>
              </a:rPr>
              <a:t>Parity</a:t>
            </a:r>
            <a:r>
              <a:rPr kumimoji="0" lang="en-AU" altLang="zh-CN" sz="2000">
                <a:latin typeface="Times New Roman" charset="0"/>
              </a:rPr>
              <a:t/>
            </a:r>
            <a:br>
              <a:rPr kumimoji="0" lang="en-AU" altLang="zh-CN" sz="2000">
                <a:latin typeface="Times New Roman" charset="0"/>
              </a:rPr>
            </a:br>
            <a:r>
              <a:rPr kumimoji="0" lang="en-AU" altLang="zh-CN" sz="2000">
                <a:latin typeface="Times New Roman" charset="0"/>
              </a:rPr>
              <a:t>14</a:t>
            </a:r>
            <a:endParaRPr kumimoji="0" lang="en-AU" altLang="zh-CN" sz="2400">
              <a:latin typeface="Times New Roman" charset="0"/>
            </a:endParaRPr>
          </a:p>
        </p:txBody>
      </p:sp>
      <p:sp>
        <p:nvSpPr>
          <p:cNvPr id="33800" name="Rectangle 14"/>
          <p:cNvSpPr>
            <a:spLocks noChangeArrowheads="1"/>
          </p:cNvSpPr>
          <p:nvPr/>
        </p:nvSpPr>
        <p:spPr bwMode="auto">
          <a:xfrm>
            <a:off x="5410200" y="3200400"/>
            <a:ext cx="685800" cy="1219200"/>
          </a:xfrm>
          <a:prstGeom prst="rect">
            <a:avLst/>
          </a:prstGeom>
          <a:solidFill>
            <a:schemeClr val="accent1"/>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zh-CN" altLang="en-AU" sz="2000">
                <a:latin typeface="Times New Roman" charset="0"/>
              </a:rPr>
              <a:t>2</a:t>
            </a:r>
            <a:br>
              <a:rPr kumimoji="0" lang="zh-CN" altLang="en-AU" sz="2000">
                <a:latin typeface="Times New Roman" charset="0"/>
              </a:rPr>
            </a:br>
            <a:r>
              <a:rPr kumimoji="0" lang="zh-CN" altLang="en-AU" sz="2000">
                <a:latin typeface="Times New Roman" charset="0"/>
              </a:rPr>
              <a:t>6</a:t>
            </a:r>
            <a:br>
              <a:rPr kumimoji="0" lang="zh-CN" altLang="en-AU" sz="2000">
                <a:latin typeface="Times New Roman" charset="0"/>
              </a:rPr>
            </a:br>
            <a:r>
              <a:rPr kumimoji="0" lang="zh-CN" altLang="en-AU" sz="2000">
                <a:latin typeface="Times New Roman" charset="0"/>
              </a:rPr>
              <a:t>10</a:t>
            </a:r>
            <a:br>
              <a:rPr kumimoji="0" lang="zh-CN" altLang="en-AU" sz="2000">
                <a:latin typeface="Times New Roman" charset="0"/>
              </a:rPr>
            </a:br>
            <a:r>
              <a:rPr kumimoji="0" lang="en-AU" altLang="zh-CN" sz="2000">
                <a:solidFill>
                  <a:srgbClr val="FF3300"/>
                </a:solidFill>
                <a:latin typeface="Times New Roman" charset="0"/>
              </a:rPr>
              <a:t>Parity</a:t>
            </a:r>
            <a:endParaRPr kumimoji="0" lang="en-AU" altLang="zh-CN" sz="2400">
              <a:latin typeface="Times New Roman" charset="0"/>
            </a:endParaRPr>
          </a:p>
        </p:txBody>
      </p:sp>
      <p:sp>
        <p:nvSpPr>
          <p:cNvPr id="33801" name="Rectangle 15"/>
          <p:cNvSpPr>
            <a:spLocks noChangeArrowheads="1"/>
          </p:cNvSpPr>
          <p:nvPr/>
        </p:nvSpPr>
        <p:spPr bwMode="auto">
          <a:xfrm>
            <a:off x="6553200" y="3200400"/>
            <a:ext cx="685800" cy="1524000"/>
          </a:xfrm>
          <a:prstGeom prst="rect">
            <a:avLst/>
          </a:prstGeom>
          <a:solidFill>
            <a:schemeClr val="accent1"/>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zh-CN" altLang="en-AU" sz="2000">
                <a:latin typeface="Times New Roman" charset="0"/>
              </a:rPr>
              <a:t>3</a:t>
            </a:r>
            <a:br>
              <a:rPr kumimoji="0" lang="zh-CN" altLang="en-AU" sz="2000">
                <a:latin typeface="Times New Roman" charset="0"/>
              </a:rPr>
            </a:br>
            <a:r>
              <a:rPr kumimoji="0" lang="zh-CN" altLang="en-AU" sz="2000">
                <a:latin typeface="Times New Roman" charset="0"/>
              </a:rPr>
              <a:t>7</a:t>
            </a:r>
            <a:br>
              <a:rPr kumimoji="0" lang="zh-CN" altLang="en-AU" sz="2000">
                <a:latin typeface="Times New Roman" charset="0"/>
              </a:rPr>
            </a:br>
            <a:r>
              <a:rPr kumimoji="0" lang="zh-CN" altLang="en-AU" sz="2000">
                <a:latin typeface="Times New Roman" charset="0"/>
              </a:rPr>
              <a:t>11</a:t>
            </a:r>
            <a:br>
              <a:rPr kumimoji="0" lang="zh-CN" altLang="en-AU" sz="2000">
                <a:latin typeface="Times New Roman" charset="0"/>
              </a:rPr>
            </a:br>
            <a:r>
              <a:rPr kumimoji="0" lang="zh-CN" altLang="en-AU" sz="2000">
                <a:latin typeface="Times New Roman" charset="0"/>
              </a:rPr>
              <a:t>15</a:t>
            </a:r>
          </a:p>
          <a:p>
            <a:pPr algn="ctr"/>
            <a:r>
              <a:rPr kumimoji="0" lang="en-AU" altLang="zh-CN" sz="2000">
                <a:solidFill>
                  <a:srgbClr val="FF3300"/>
                </a:solidFill>
                <a:latin typeface="Times New Roman" charset="0"/>
              </a:rPr>
              <a:t>Parity</a:t>
            </a:r>
            <a:endParaRPr kumimoji="0" lang="en-AU" altLang="zh-CN" sz="2400">
              <a:latin typeface="Times New Roman" charset="0"/>
            </a:endParaRPr>
          </a:p>
        </p:txBody>
      </p:sp>
      <p:sp>
        <p:nvSpPr>
          <p:cNvPr id="33802" name="Text Box 16"/>
          <p:cNvSpPr txBox="1">
            <a:spLocks noChangeArrowheads="1"/>
          </p:cNvSpPr>
          <p:nvPr/>
        </p:nvSpPr>
        <p:spPr bwMode="auto">
          <a:xfrm>
            <a:off x="990600" y="3368675"/>
            <a:ext cx="1025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r>
              <a:rPr kumimoji="0" lang="en-AU" altLang="zh-CN" sz="2000">
                <a:latin typeface="Times New Roman" charset="0"/>
              </a:rPr>
              <a:t>RAID 5</a:t>
            </a:r>
            <a:br>
              <a:rPr kumimoji="0" lang="en-AU" altLang="zh-CN" sz="2000">
                <a:latin typeface="Times New Roman" charset="0"/>
              </a:rPr>
            </a:br>
            <a:r>
              <a:rPr kumimoji="0" lang="en-AU" altLang="zh-CN" sz="2000">
                <a:latin typeface="Times New Roman" charset="0"/>
              </a:rPr>
              <a:t>Blocks</a:t>
            </a:r>
            <a:endParaRPr kumimoji="0" lang="en-AU" altLang="zh-CN" sz="2400">
              <a:latin typeface="Times New Roman" charset="0"/>
            </a:endParaRPr>
          </a:p>
        </p:txBody>
      </p:sp>
      <p:sp>
        <p:nvSpPr>
          <p:cNvPr id="33803" name="Rectangle 17"/>
          <p:cNvSpPr>
            <a:spLocks noChangeArrowheads="1"/>
          </p:cNvSpPr>
          <p:nvPr/>
        </p:nvSpPr>
        <p:spPr bwMode="auto">
          <a:xfrm>
            <a:off x="457200" y="5257800"/>
            <a:ext cx="8077200"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lnSpc>
                <a:spcPct val="90000"/>
              </a:lnSpc>
              <a:spcBef>
                <a:spcPct val="20000"/>
              </a:spcBef>
              <a:buClr>
                <a:schemeClr val="hlink"/>
              </a:buClr>
              <a:buSzPct val="70000"/>
              <a:buFont typeface="Wingdings" charset="2"/>
              <a:buChar char="v"/>
            </a:pPr>
            <a:r>
              <a:rPr lang="zh-CN" altLang="en-US" sz="2400"/>
              <a:t>对大、小数据量的读写都有很好的性能，是一种较好的方 案。</a:t>
            </a:r>
          </a:p>
        </p:txBody>
      </p:sp>
    </p:spTree>
    <p:extLst>
      <p:ext uri="{BB962C8B-B14F-4D97-AF65-F5344CB8AC3E}">
        <p14:creationId xmlns:p14="http://schemas.microsoft.com/office/powerpoint/2010/main" val="7469092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a:xfrm>
            <a:off x="301625" y="304800"/>
            <a:ext cx="8540750" cy="685800"/>
          </a:xfrm>
        </p:spPr>
        <p:txBody>
          <a:bodyPr>
            <a:normAutofit fontScale="90000"/>
          </a:bodyPr>
          <a:lstStyle/>
          <a:p>
            <a:pPr eaLnBrk="1" hangingPunct="1"/>
            <a:r>
              <a:rPr lang="en-US" altLang="zh-CN"/>
              <a:t>RAID 6</a:t>
            </a:r>
          </a:p>
        </p:txBody>
      </p:sp>
      <p:sp>
        <p:nvSpPr>
          <p:cNvPr id="34819" name="Rectangle 3"/>
          <p:cNvSpPr>
            <a:spLocks noGrp="1" noRot="1" noChangeArrowheads="1"/>
          </p:cNvSpPr>
          <p:nvPr>
            <p:ph type="body" idx="1"/>
          </p:nvPr>
        </p:nvSpPr>
        <p:spPr>
          <a:xfrm>
            <a:off x="762000" y="3733800"/>
            <a:ext cx="7772400" cy="2719388"/>
          </a:xfrm>
        </p:spPr>
        <p:txBody>
          <a:bodyPr/>
          <a:lstStyle/>
          <a:p>
            <a:pPr eaLnBrk="1" hangingPunct="1">
              <a:lnSpc>
                <a:spcPct val="90000"/>
              </a:lnSpc>
            </a:pPr>
            <a:r>
              <a:rPr lang="en-US" altLang="zh-CN">
                <a:latin typeface="宋体" charset="-122"/>
              </a:rPr>
              <a:t>RAID 6</a:t>
            </a:r>
            <a:r>
              <a:rPr lang="zh-CN" altLang="en-US">
                <a:latin typeface="宋体" charset="-122"/>
              </a:rPr>
              <a:t>为采用分块交叉技术和两种奇偶校验码的磁盘阵列。</a:t>
            </a:r>
          </a:p>
          <a:p>
            <a:pPr lvl="1" eaLnBrk="1" hangingPunct="1">
              <a:lnSpc>
                <a:spcPct val="90000"/>
              </a:lnSpc>
            </a:pPr>
            <a:r>
              <a:rPr lang="zh-CN" altLang="en-US">
                <a:latin typeface="宋体" charset="-122"/>
              </a:rPr>
              <a:t>和无校验码相比，要增加两个盘，也不设专用校验盘，将校验信息分布到磁盘阵列的所有盘上。</a:t>
            </a:r>
          </a:p>
          <a:p>
            <a:pPr lvl="1" eaLnBrk="1" hangingPunct="1">
              <a:lnSpc>
                <a:spcPct val="90000"/>
              </a:lnSpc>
            </a:pPr>
            <a:r>
              <a:rPr lang="zh-CN" altLang="en-US">
                <a:latin typeface="宋体" charset="-122"/>
              </a:rPr>
              <a:t>设计和校验都比较复杂。可靠性高</a:t>
            </a:r>
          </a:p>
        </p:txBody>
      </p:sp>
      <p:sp>
        <p:nvSpPr>
          <p:cNvPr id="34820" name="AutoShape 4"/>
          <p:cNvSpPr>
            <a:spLocks noChangeArrowheads="1"/>
          </p:cNvSpPr>
          <p:nvPr/>
        </p:nvSpPr>
        <p:spPr bwMode="auto">
          <a:xfrm>
            <a:off x="685800" y="1447800"/>
            <a:ext cx="914400" cy="457200"/>
          </a:xfrm>
          <a:prstGeom prst="can">
            <a:avLst>
              <a:gd name="adj" fmla="val 25000"/>
            </a:avLst>
          </a:prstGeom>
          <a:solidFill>
            <a:schemeClr val="accent1"/>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0</a:t>
            </a:r>
            <a:endParaRPr kumimoji="0" lang="en-AU" altLang="zh-CN" sz="2400">
              <a:latin typeface="Times New Roman" charset="0"/>
            </a:endParaRPr>
          </a:p>
        </p:txBody>
      </p:sp>
      <p:sp>
        <p:nvSpPr>
          <p:cNvPr id="34821" name="AutoShape 5"/>
          <p:cNvSpPr>
            <a:spLocks noChangeArrowheads="1"/>
          </p:cNvSpPr>
          <p:nvPr/>
        </p:nvSpPr>
        <p:spPr bwMode="auto">
          <a:xfrm>
            <a:off x="1965325" y="1447800"/>
            <a:ext cx="914400" cy="457200"/>
          </a:xfrm>
          <a:prstGeom prst="can">
            <a:avLst>
              <a:gd name="adj" fmla="val 25000"/>
            </a:avLst>
          </a:prstGeom>
          <a:solidFill>
            <a:schemeClr val="accent1"/>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1</a:t>
            </a:r>
            <a:endParaRPr kumimoji="0" lang="en-AU" altLang="zh-CN" sz="2400">
              <a:latin typeface="Times New Roman" charset="0"/>
            </a:endParaRPr>
          </a:p>
        </p:txBody>
      </p:sp>
      <p:sp>
        <p:nvSpPr>
          <p:cNvPr id="34822" name="AutoShape 6"/>
          <p:cNvSpPr>
            <a:spLocks noChangeArrowheads="1"/>
          </p:cNvSpPr>
          <p:nvPr/>
        </p:nvSpPr>
        <p:spPr bwMode="auto">
          <a:xfrm>
            <a:off x="3394075" y="1447800"/>
            <a:ext cx="914400" cy="457200"/>
          </a:xfrm>
          <a:prstGeom prst="can">
            <a:avLst>
              <a:gd name="adj" fmla="val 25000"/>
            </a:avLst>
          </a:prstGeom>
          <a:solidFill>
            <a:schemeClr val="accent1"/>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2</a:t>
            </a:r>
            <a:endParaRPr kumimoji="0" lang="en-AU" altLang="zh-CN" sz="2400">
              <a:latin typeface="Times New Roman" charset="0"/>
            </a:endParaRPr>
          </a:p>
        </p:txBody>
      </p:sp>
      <p:sp>
        <p:nvSpPr>
          <p:cNvPr id="34823" name="AutoShape 7"/>
          <p:cNvSpPr>
            <a:spLocks noChangeArrowheads="1"/>
          </p:cNvSpPr>
          <p:nvPr/>
        </p:nvSpPr>
        <p:spPr bwMode="auto">
          <a:xfrm>
            <a:off x="4724400" y="1447800"/>
            <a:ext cx="914400" cy="457200"/>
          </a:xfrm>
          <a:prstGeom prst="can">
            <a:avLst>
              <a:gd name="adj" fmla="val 25000"/>
            </a:avLst>
          </a:prstGeom>
          <a:solidFill>
            <a:schemeClr val="accent1"/>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3</a:t>
            </a:r>
            <a:endParaRPr kumimoji="0" lang="en-AU" altLang="zh-CN" sz="2400">
              <a:latin typeface="Times New Roman" charset="0"/>
            </a:endParaRPr>
          </a:p>
        </p:txBody>
      </p:sp>
      <p:sp>
        <p:nvSpPr>
          <p:cNvPr id="34824" name="AutoShape 8"/>
          <p:cNvSpPr>
            <a:spLocks noChangeArrowheads="1"/>
          </p:cNvSpPr>
          <p:nvPr/>
        </p:nvSpPr>
        <p:spPr bwMode="auto">
          <a:xfrm>
            <a:off x="6153150" y="1447800"/>
            <a:ext cx="914400" cy="457200"/>
          </a:xfrm>
          <a:prstGeom prst="can">
            <a:avLst>
              <a:gd name="adj" fmla="val 25000"/>
            </a:avLst>
          </a:prstGeom>
          <a:solidFill>
            <a:schemeClr val="accent1"/>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4</a:t>
            </a:r>
            <a:endParaRPr kumimoji="0" lang="en-AU" altLang="zh-CN" sz="2400">
              <a:latin typeface="Times New Roman" charset="0"/>
            </a:endParaRPr>
          </a:p>
        </p:txBody>
      </p:sp>
      <p:sp>
        <p:nvSpPr>
          <p:cNvPr id="34825" name="AutoShape 9"/>
          <p:cNvSpPr>
            <a:spLocks noChangeArrowheads="1"/>
          </p:cNvSpPr>
          <p:nvPr/>
        </p:nvSpPr>
        <p:spPr bwMode="auto">
          <a:xfrm>
            <a:off x="7543800" y="1447800"/>
            <a:ext cx="914400" cy="457200"/>
          </a:xfrm>
          <a:prstGeom prst="can">
            <a:avLst>
              <a:gd name="adj" fmla="val 25000"/>
            </a:avLst>
          </a:prstGeom>
          <a:solidFill>
            <a:schemeClr val="accent1"/>
          </a:solidFill>
          <a:ln w="12700">
            <a:solidFill>
              <a:schemeClr val="tx1"/>
            </a:solidFill>
            <a:round/>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Disk 5</a:t>
            </a:r>
            <a:endParaRPr kumimoji="0" lang="en-AU" altLang="zh-CN" sz="2400">
              <a:latin typeface="Times New Roman" charset="0"/>
            </a:endParaRPr>
          </a:p>
        </p:txBody>
      </p:sp>
      <p:sp>
        <p:nvSpPr>
          <p:cNvPr id="34826" name="Rectangle 10"/>
          <p:cNvSpPr>
            <a:spLocks noChangeArrowheads="1"/>
          </p:cNvSpPr>
          <p:nvPr/>
        </p:nvSpPr>
        <p:spPr bwMode="auto">
          <a:xfrm>
            <a:off x="806450" y="2079625"/>
            <a:ext cx="685800" cy="1295400"/>
          </a:xfrm>
          <a:prstGeom prst="rect">
            <a:avLst/>
          </a:prstGeom>
          <a:solidFill>
            <a:schemeClr val="accent1"/>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zh-CN" altLang="en-AU" sz="2000">
                <a:latin typeface="Times New Roman" charset="0"/>
              </a:rPr>
              <a:t>0</a:t>
            </a:r>
            <a:br>
              <a:rPr kumimoji="0" lang="zh-CN" altLang="en-AU" sz="2000">
                <a:latin typeface="Times New Roman" charset="0"/>
              </a:rPr>
            </a:br>
            <a:r>
              <a:rPr kumimoji="0" lang="zh-CN" altLang="en-AU" sz="2000">
                <a:latin typeface="Times New Roman" charset="0"/>
              </a:rPr>
              <a:t>4</a:t>
            </a:r>
            <a:br>
              <a:rPr kumimoji="0" lang="zh-CN" altLang="en-AU" sz="2000">
                <a:latin typeface="Times New Roman" charset="0"/>
              </a:rPr>
            </a:br>
            <a:r>
              <a:rPr kumimoji="0" lang="zh-CN" altLang="en-AU" sz="2000">
                <a:latin typeface="Times New Roman" charset="0"/>
              </a:rPr>
              <a:t>8</a:t>
            </a:r>
            <a:br>
              <a:rPr kumimoji="0" lang="zh-CN" altLang="en-AU" sz="2000">
                <a:latin typeface="Times New Roman" charset="0"/>
              </a:rPr>
            </a:br>
            <a:r>
              <a:rPr kumimoji="0" lang="zh-CN" altLang="en-AU" sz="2000">
                <a:latin typeface="Times New Roman" charset="0"/>
              </a:rPr>
              <a:t>12</a:t>
            </a:r>
            <a:endParaRPr kumimoji="0" lang="zh-CN" altLang="en-AU" sz="2400">
              <a:latin typeface="Times New Roman" charset="0"/>
            </a:endParaRPr>
          </a:p>
        </p:txBody>
      </p:sp>
      <p:sp>
        <p:nvSpPr>
          <p:cNvPr id="34827" name="Rectangle 11"/>
          <p:cNvSpPr>
            <a:spLocks noChangeArrowheads="1"/>
          </p:cNvSpPr>
          <p:nvPr/>
        </p:nvSpPr>
        <p:spPr bwMode="auto">
          <a:xfrm>
            <a:off x="1936750" y="2079625"/>
            <a:ext cx="990600" cy="1295400"/>
          </a:xfrm>
          <a:prstGeom prst="rect">
            <a:avLst/>
          </a:prstGeom>
          <a:solidFill>
            <a:schemeClr val="accent1"/>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zh-CN" altLang="en-AU" sz="2000">
                <a:latin typeface="Times New Roman" charset="0"/>
              </a:rPr>
              <a:t>1</a:t>
            </a:r>
            <a:br>
              <a:rPr kumimoji="0" lang="zh-CN" altLang="en-AU" sz="2000">
                <a:latin typeface="Times New Roman" charset="0"/>
              </a:rPr>
            </a:br>
            <a:r>
              <a:rPr kumimoji="0" lang="zh-CN" altLang="en-AU" sz="2000">
                <a:latin typeface="Times New Roman" charset="0"/>
              </a:rPr>
              <a:t>5</a:t>
            </a:r>
            <a:br>
              <a:rPr kumimoji="0" lang="zh-CN" altLang="en-AU" sz="2000">
                <a:latin typeface="Times New Roman" charset="0"/>
              </a:rPr>
            </a:br>
            <a:r>
              <a:rPr kumimoji="0" lang="zh-CN" altLang="en-AU" sz="2000">
                <a:latin typeface="Times New Roman" charset="0"/>
              </a:rPr>
              <a:t>9</a:t>
            </a:r>
            <a:br>
              <a:rPr kumimoji="0" lang="zh-CN" altLang="en-AU" sz="2000">
                <a:latin typeface="Times New Roman" charset="0"/>
              </a:rPr>
            </a:br>
            <a:r>
              <a:rPr kumimoji="0" lang="en-AU" altLang="zh-CN" sz="2000">
                <a:latin typeface="Times New Roman" charset="0"/>
              </a:rPr>
              <a:t>P(12~15)</a:t>
            </a:r>
            <a:endParaRPr kumimoji="0" lang="en-AU" altLang="zh-CN" sz="2400">
              <a:latin typeface="Times New Roman" charset="0"/>
            </a:endParaRPr>
          </a:p>
        </p:txBody>
      </p:sp>
      <p:sp>
        <p:nvSpPr>
          <p:cNvPr id="34828" name="Rectangle 12"/>
          <p:cNvSpPr>
            <a:spLocks noChangeArrowheads="1"/>
          </p:cNvSpPr>
          <p:nvPr/>
        </p:nvSpPr>
        <p:spPr bwMode="auto">
          <a:xfrm>
            <a:off x="3352800" y="2101850"/>
            <a:ext cx="990600" cy="1295400"/>
          </a:xfrm>
          <a:prstGeom prst="rect">
            <a:avLst/>
          </a:prstGeom>
          <a:solidFill>
            <a:schemeClr val="accent1"/>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zh-CN" altLang="en-AU" sz="2000">
                <a:latin typeface="Times New Roman" charset="0"/>
              </a:rPr>
              <a:t>2</a:t>
            </a:r>
            <a:br>
              <a:rPr kumimoji="0" lang="zh-CN" altLang="en-AU" sz="2000">
                <a:latin typeface="Times New Roman" charset="0"/>
              </a:rPr>
            </a:br>
            <a:r>
              <a:rPr kumimoji="0" lang="zh-CN" altLang="en-AU" sz="2000">
                <a:latin typeface="Times New Roman" charset="0"/>
              </a:rPr>
              <a:t>6</a:t>
            </a:r>
            <a:br>
              <a:rPr kumimoji="0" lang="zh-CN" altLang="en-AU" sz="2000">
                <a:latin typeface="Times New Roman" charset="0"/>
              </a:rPr>
            </a:br>
            <a:r>
              <a:rPr kumimoji="0" lang="en-AU" altLang="zh-CN" sz="2000">
                <a:latin typeface="Times New Roman" charset="0"/>
              </a:rPr>
              <a:t>P(8~11)</a:t>
            </a:r>
            <a:br>
              <a:rPr kumimoji="0" lang="en-AU" altLang="zh-CN" sz="2000">
                <a:latin typeface="Times New Roman" charset="0"/>
              </a:rPr>
            </a:br>
            <a:r>
              <a:rPr kumimoji="0" lang="en-AU" altLang="zh-CN" sz="2000">
                <a:latin typeface="Times New Roman" charset="0"/>
              </a:rPr>
              <a:t>Q(12~15)</a:t>
            </a:r>
            <a:endParaRPr kumimoji="0" lang="en-AU" altLang="zh-CN" sz="2400">
              <a:latin typeface="Times New Roman" charset="0"/>
            </a:endParaRPr>
          </a:p>
        </p:txBody>
      </p:sp>
      <p:sp>
        <p:nvSpPr>
          <p:cNvPr id="34829" name="Rectangle 13"/>
          <p:cNvSpPr>
            <a:spLocks noChangeArrowheads="1"/>
          </p:cNvSpPr>
          <p:nvPr/>
        </p:nvSpPr>
        <p:spPr bwMode="auto">
          <a:xfrm>
            <a:off x="4768850" y="2111375"/>
            <a:ext cx="914400" cy="1295400"/>
          </a:xfrm>
          <a:prstGeom prst="rect">
            <a:avLst/>
          </a:prstGeom>
          <a:solidFill>
            <a:schemeClr val="accent1"/>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zh-CN" altLang="en-AU" sz="2000">
                <a:latin typeface="Times New Roman" charset="0"/>
              </a:rPr>
              <a:t>3</a:t>
            </a:r>
            <a:br>
              <a:rPr kumimoji="0" lang="zh-CN" altLang="en-AU" sz="2000">
                <a:latin typeface="Times New Roman" charset="0"/>
              </a:rPr>
            </a:br>
            <a:r>
              <a:rPr kumimoji="0" lang="en-AU" altLang="zh-CN" sz="2000">
                <a:latin typeface="Times New Roman" charset="0"/>
              </a:rPr>
              <a:t>P(4~7)</a:t>
            </a:r>
            <a:br>
              <a:rPr kumimoji="0" lang="en-AU" altLang="zh-CN" sz="2000">
                <a:latin typeface="Times New Roman" charset="0"/>
              </a:rPr>
            </a:br>
            <a:r>
              <a:rPr kumimoji="0" lang="en-AU" altLang="zh-CN" sz="2000">
                <a:latin typeface="Times New Roman" charset="0"/>
              </a:rPr>
              <a:t>Q(8~11)</a:t>
            </a:r>
          </a:p>
          <a:p>
            <a:pPr algn="ctr"/>
            <a:r>
              <a:rPr kumimoji="0" lang="en-AU" altLang="zh-CN" sz="2000">
                <a:latin typeface="Times New Roman" charset="0"/>
              </a:rPr>
              <a:t>13</a:t>
            </a:r>
            <a:endParaRPr kumimoji="0" lang="en-AU" altLang="zh-CN" sz="2400">
              <a:latin typeface="Times New Roman" charset="0"/>
            </a:endParaRPr>
          </a:p>
        </p:txBody>
      </p:sp>
      <p:sp>
        <p:nvSpPr>
          <p:cNvPr id="34830" name="Rectangle 14"/>
          <p:cNvSpPr>
            <a:spLocks noChangeArrowheads="1"/>
          </p:cNvSpPr>
          <p:nvPr/>
        </p:nvSpPr>
        <p:spPr bwMode="auto">
          <a:xfrm>
            <a:off x="6140450" y="2133600"/>
            <a:ext cx="990600" cy="1295400"/>
          </a:xfrm>
          <a:prstGeom prst="rect">
            <a:avLst/>
          </a:prstGeom>
          <a:solidFill>
            <a:schemeClr val="accent1"/>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P(0~3)</a:t>
            </a:r>
            <a:r>
              <a:rPr kumimoji="0" lang="en-AU" altLang="zh-CN" sz="2000">
                <a:solidFill>
                  <a:srgbClr val="FF3300"/>
                </a:solidFill>
                <a:latin typeface="Times New Roman" charset="0"/>
              </a:rPr>
              <a:t/>
            </a:r>
            <a:br>
              <a:rPr kumimoji="0" lang="en-AU" altLang="zh-CN" sz="2000">
                <a:solidFill>
                  <a:srgbClr val="FF3300"/>
                </a:solidFill>
                <a:latin typeface="Times New Roman" charset="0"/>
              </a:rPr>
            </a:br>
            <a:r>
              <a:rPr kumimoji="0" lang="en-AU" altLang="zh-CN" sz="2000">
                <a:latin typeface="Times New Roman" charset="0"/>
              </a:rPr>
              <a:t>Q(4~7)</a:t>
            </a:r>
            <a:br>
              <a:rPr kumimoji="0" lang="en-AU" altLang="zh-CN" sz="2000">
                <a:latin typeface="Times New Roman" charset="0"/>
              </a:rPr>
            </a:br>
            <a:r>
              <a:rPr kumimoji="0" lang="en-AU" altLang="zh-CN" sz="2000">
                <a:latin typeface="Times New Roman" charset="0"/>
              </a:rPr>
              <a:t>10</a:t>
            </a:r>
            <a:br>
              <a:rPr kumimoji="0" lang="en-AU" altLang="zh-CN" sz="2000">
                <a:latin typeface="Times New Roman" charset="0"/>
              </a:rPr>
            </a:br>
            <a:r>
              <a:rPr kumimoji="0" lang="en-AU" altLang="zh-CN" sz="2000">
                <a:latin typeface="Times New Roman" charset="0"/>
              </a:rPr>
              <a:t>14</a:t>
            </a:r>
            <a:endParaRPr kumimoji="0" lang="en-AU" altLang="zh-CN" sz="2400">
              <a:latin typeface="Times New Roman" charset="0"/>
            </a:endParaRPr>
          </a:p>
        </p:txBody>
      </p:sp>
      <p:sp>
        <p:nvSpPr>
          <p:cNvPr id="34831" name="Rectangle 15"/>
          <p:cNvSpPr>
            <a:spLocks noChangeArrowheads="1"/>
          </p:cNvSpPr>
          <p:nvPr/>
        </p:nvSpPr>
        <p:spPr bwMode="auto">
          <a:xfrm>
            <a:off x="7543800" y="2133600"/>
            <a:ext cx="990600" cy="1295400"/>
          </a:xfrm>
          <a:prstGeom prst="rect">
            <a:avLst/>
          </a:prstGeom>
          <a:solidFill>
            <a:schemeClr val="accent1"/>
          </a:solidFill>
          <a:ln w="12700">
            <a:solidFill>
              <a:schemeClr val="tx1"/>
            </a:solidFill>
            <a:miter lim="800000"/>
            <a:headEnd/>
            <a:tailEnd/>
          </a:ln>
        </p:spPr>
        <p:txBody>
          <a:bodyPr wrap="none" anchor="ctr"/>
          <a:lstStyle>
            <a:lvl1pPr defTabSz="762000" eaLnBrk="0" hangingPunct="0">
              <a:defRPr kumimoji="1">
                <a:solidFill>
                  <a:schemeClr val="tx1"/>
                </a:solidFill>
                <a:latin typeface="Arial" charset="0"/>
                <a:ea typeface="宋体" charset="-122"/>
              </a:defRPr>
            </a:lvl1pPr>
            <a:lvl2pPr marL="742950" indent="-285750" defTabSz="762000" eaLnBrk="0" hangingPunct="0">
              <a:defRPr kumimoji="1">
                <a:solidFill>
                  <a:schemeClr val="tx1"/>
                </a:solidFill>
                <a:latin typeface="Arial" charset="0"/>
                <a:ea typeface="宋体" charset="-122"/>
              </a:defRPr>
            </a:lvl2pPr>
            <a:lvl3pPr marL="1143000" indent="-228600" defTabSz="762000" eaLnBrk="0" hangingPunct="0">
              <a:defRPr kumimoji="1">
                <a:solidFill>
                  <a:schemeClr val="tx1"/>
                </a:solidFill>
                <a:latin typeface="Arial" charset="0"/>
                <a:ea typeface="宋体" charset="-122"/>
              </a:defRPr>
            </a:lvl3pPr>
            <a:lvl4pPr marL="1600200" indent="-228600" defTabSz="762000" eaLnBrk="0" hangingPunct="0">
              <a:defRPr kumimoji="1">
                <a:solidFill>
                  <a:schemeClr val="tx1"/>
                </a:solidFill>
                <a:latin typeface="Arial" charset="0"/>
                <a:ea typeface="宋体" charset="-122"/>
              </a:defRPr>
            </a:lvl4pPr>
            <a:lvl5pPr marL="2057400" indent="-228600" defTabSz="762000" eaLnBrk="0" hangingPunct="0">
              <a:defRPr kumimoji="1">
                <a:solidFill>
                  <a:schemeClr val="tx1"/>
                </a:solidFill>
                <a:latin typeface="Arial" charset="0"/>
                <a:ea typeface="宋体" charset="-122"/>
              </a:defRPr>
            </a:lvl5pPr>
            <a:lvl6pPr marL="2514600" indent="-228600" defTabSz="762000" eaLnBrk="0" fontAlgn="base" hangingPunct="0">
              <a:spcBef>
                <a:spcPct val="0"/>
              </a:spcBef>
              <a:spcAft>
                <a:spcPct val="0"/>
              </a:spcAft>
              <a:defRPr kumimoji="1">
                <a:solidFill>
                  <a:schemeClr val="tx1"/>
                </a:solidFill>
                <a:latin typeface="Arial" charset="0"/>
                <a:ea typeface="宋体" charset="-122"/>
              </a:defRPr>
            </a:lvl6pPr>
            <a:lvl7pPr marL="2971800" indent="-228600" defTabSz="762000" eaLnBrk="0" fontAlgn="base" hangingPunct="0">
              <a:spcBef>
                <a:spcPct val="0"/>
              </a:spcBef>
              <a:spcAft>
                <a:spcPct val="0"/>
              </a:spcAft>
              <a:defRPr kumimoji="1">
                <a:solidFill>
                  <a:schemeClr val="tx1"/>
                </a:solidFill>
                <a:latin typeface="Arial" charset="0"/>
                <a:ea typeface="宋体" charset="-122"/>
              </a:defRPr>
            </a:lvl7pPr>
            <a:lvl8pPr marL="3429000" indent="-228600" defTabSz="762000" eaLnBrk="0" fontAlgn="base" hangingPunct="0">
              <a:spcBef>
                <a:spcPct val="0"/>
              </a:spcBef>
              <a:spcAft>
                <a:spcPct val="0"/>
              </a:spcAft>
              <a:defRPr kumimoji="1">
                <a:solidFill>
                  <a:schemeClr val="tx1"/>
                </a:solidFill>
                <a:latin typeface="Arial" charset="0"/>
                <a:ea typeface="宋体" charset="-122"/>
              </a:defRPr>
            </a:lvl8pPr>
            <a:lvl9pPr marL="3886200" indent="-228600" defTabSz="762000" eaLnBrk="0" fontAlgn="base" hangingPunct="0">
              <a:spcBef>
                <a:spcPct val="0"/>
              </a:spcBef>
              <a:spcAft>
                <a:spcPct val="0"/>
              </a:spcAft>
              <a:defRPr kumimoji="1">
                <a:solidFill>
                  <a:schemeClr val="tx1"/>
                </a:solidFill>
                <a:latin typeface="Arial" charset="0"/>
                <a:ea typeface="宋体" charset="-122"/>
              </a:defRPr>
            </a:lvl9pPr>
          </a:lstStyle>
          <a:p>
            <a:pPr algn="ctr"/>
            <a:r>
              <a:rPr kumimoji="0" lang="en-AU" altLang="zh-CN" sz="2000">
                <a:latin typeface="Times New Roman" charset="0"/>
              </a:rPr>
              <a:t>Q(0~3)</a:t>
            </a:r>
            <a:br>
              <a:rPr kumimoji="0" lang="en-AU" altLang="zh-CN" sz="2000">
                <a:latin typeface="Times New Roman" charset="0"/>
              </a:rPr>
            </a:br>
            <a:r>
              <a:rPr kumimoji="0" lang="en-AU" altLang="zh-CN" sz="2000">
                <a:latin typeface="Times New Roman" charset="0"/>
              </a:rPr>
              <a:t>7</a:t>
            </a:r>
            <a:br>
              <a:rPr kumimoji="0" lang="en-AU" altLang="zh-CN" sz="2000">
                <a:latin typeface="Times New Roman" charset="0"/>
              </a:rPr>
            </a:br>
            <a:r>
              <a:rPr kumimoji="0" lang="en-AU" altLang="zh-CN" sz="2000">
                <a:latin typeface="Times New Roman" charset="0"/>
              </a:rPr>
              <a:t>11</a:t>
            </a:r>
            <a:br>
              <a:rPr kumimoji="0" lang="en-AU" altLang="zh-CN" sz="2000">
                <a:latin typeface="Times New Roman" charset="0"/>
              </a:rPr>
            </a:br>
            <a:r>
              <a:rPr kumimoji="0" lang="en-AU" altLang="zh-CN" sz="2000">
                <a:latin typeface="Times New Roman" charset="0"/>
              </a:rPr>
              <a:t>15</a:t>
            </a:r>
            <a:endParaRPr kumimoji="0" lang="en-AU" altLang="zh-CN" sz="2400">
              <a:latin typeface="Times New Roman" charset="0"/>
            </a:endParaRPr>
          </a:p>
        </p:txBody>
      </p:sp>
    </p:spTree>
    <p:extLst>
      <p:ext uri="{BB962C8B-B14F-4D97-AF65-F5344CB8AC3E}">
        <p14:creationId xmlns:p14="http://schemas.microsoft.com/office/powerpoint/2010/main" val="805000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762000" y="228600"/>
            <a:ext cx="8080375" cy="1143000"/>
          </a:xfrm>
        </p:spPr>
        <p:txBody>
          <a:bodyPr/>
          <a:lstStyle/>
          <a:p>
            <a:pPr eaLnBrk="1" hangingPunct="1"/>
            <a:r>
              <a:rPr lang="en-US" altLang="zh-CN"/>
              <a:t>RAID 7</a:t>
            </a:r>
            <a:r>
              <a:rPr lang="zh-CN" altLang="en-US"/>
              <a:t>和</a:t>
            </a:r>
            <a:r>
              <a:rPr lang="en-US" altLang="zh-CN"/>
              <a:t>RAID 10</a:t>
            </a:r>
          </a:p>
        </p:txBody>
      </p:sp>
      <p:sp>
        <p:nvSpPr>
          <p:cNvPr id="35843" name="Rectangle 3"/>
          <p:cNvSpPr>
            <a:spLocks noGrp="1" noRot="1" noChangeArrowheads="1"/>
          </p:cNvSpPr>
          <p:nvPr>
            <p:ph type="body" idx="1"/>
          </p:nvPr>
        </p:nvSpPr>
        <p:spPr>
          <a:xfrm>
            <a:off x="304800" y="1981200"/>
            <a:ext cx="8540750" cy="2846388"/>
          </a:xfrm>
        </p:spPr>
        <p:txBody>
          <a:bodyPr/>
          <a:lstStyle/>
          <a:p>
            <a:pPr eaLnBrk="1" hangingPunct="1">
              <a:lnSpc>
                <a:spcPct val="90000"/>
              </a:lnSpc>
            </a:pPr>
            <a:r>
              <a:rPr lang="en-US" altLang="zh-CN" sz="2800">
                <a:latin typeface="宋体" charset="-122"/>
              </a:rPr>
              <a:t>RAID 7(</a:t>
            </a:r>
            <a:r>
              <a:rPr lang="zh-CN" altLang="en-US" sz="2800">
                <a:latin typeface="宋体" charset="-122"/>
              </a:rPr>
              <a:t>独立接口的磁盘阵列</a:t>
            </a:r>
            <a:r>
              <a:rPr lang="en-US" altLang="zh-CN" sz="2800">
                <a:latin typeface="宋体" charset="-122"/>
              </a:rPr>
              <a:t>)</a:t>
            </a:r>
          </a:p>
          <a:p>
            <a:pPr lvl="1" eaLnBrk="1" hangingPunct="1">
              <a:lnSpc>
                <a:spcPct val="90000"/>
              </a:lnSpc>
            </a:pPr>
            <a:r>
              <a:rPr lang="zh-CN" altLang="en-US" sz="2400">
                <a:latin typeface="宋体" charset="-122"/>
              </a:rPr>
              <a:t>每一个磁盘驱动器与每一主机接口有独立的控制和数据通道的磁盘阵列</a:t>
            </a:r>
            <a:r>
              <a:rPr lang="en-US" altLang="zh-CN" sz="2400">
                <a:latin typeface="宋体" charset="-122"/>
              </a:rPr>
              <a:t>,</a:t>
            </a:r>
            <a:r>
              <a:rPr lang="zh-CN" altLang="en-US" sz="2400">
                <a:latin typeface="宋体" charset="-122"/>
              </a:rPr>
              <a:t>因此主机可完全独立地对每个磁盘驱动器进行访问。</a:t>
            </a:r>
          </a:p>
          <a:p>
            <a:pPr eaLnBrk="1" hangingPunct="1">
              <a:lnSpc>
                <a:spcPct val="90000"/>
              </a:lnSpc>
            </a:pPr>
            <a:r>
              <a:rPr lang="en-US" altLang="zh-CN" sz="2800">
                <a:latin typeface="宋体" charset="-122"/>
              </a:rPr>
              <a:t>RAID 10(RAID 0+RAID 1)</a:t>
            </a:r>
          </a:p>
          <a:p>
            <a:pPr lvl="1" eaLnBrk="1" hangingPunct="1">
              <a:lnSpc>
                <a:spcPct val="90000"/>
              </a:lnSpc>
            </a:pPr>
            <a:r>
              <a:rPr lang="zh-CN" altLang="en-US" sz="2400">
                <a:latin typeface="宋体" charset="-122"/>
              </a:rPr>
              <a:t>由分块和镜像组成是所有</a:t>
            </a:r>
            <a:r>
              <a:rPr lang="en-US" altLang="zh-CN" sz="2400">
                <a:latin typeface="宋体" charset="-122"/>
              </a:rPr>
              <a:t>RAID</a:t>
            </a:r>
            <a:r>
              <a:rPr lang="zh-CN" altLang="en-US" sz="2400">
                <a:latin typeface="宋体" charset="-122"/>
              </a:rPr>
              <a:t>中性能最好的磁盘阵列</a:t>
            </a:r>
            <a:r>
              <a:rPr lang="en-US" altLang="zh-CN" sz="2400">
                <a:latin typeface="宋体" charset="-122"/>
              </a:rPr>
              <a:t>,</a:t>
            </a:r>
            <a:r>
              <a:rPr lang="zh-CN" altLang="en-US" sz="2400">
                <a:latin typeface="宋体" charset="-122"/>
              </a:rPr>
              <a:t>但每次写入时要写两个互为镜像的盘</a:t>
            </a:r>
            <a:r>
              <a:rPr lang="en-US" altLang="zh-CN" sz="2400">
                <a:latin typeface="宋体" charset="-122"/>
              </a:rPr>
              <a:t>,</a:t>
            </a:r>
            <a:r>
              <a:rPr lang="zh-CN" altLang="en-US" sz="2400">
                <a:latin typeface="宋体" charset="-122"/>
              </a:rPr>
              <a:t>价格高。</a:t>
            </a:r>
          </a:p>
        </p:txBody>
      </p:sp>
    </p:spTree>
    <p:extLst>
      <p:ext uri="{BB962C8B-B14F-4D97-AF65-F5344CB8AC3E}">
        <p14:creationId xmlns:p14="http://schemas.microsoft.com/office/powerpoint/2010/main" val="4888642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kumimoji="1" lang="en-US" altLang="zh-CN" dirty="0" smtClean="0"/>
              <a:t>8.4</a:t>
            </a:r>
            <a:r>
              <a:rPr kumimoji="1" lang="zh-CN" altLang="en-US" dirty="0" smtClean="0"/>
              <a:t> 磁带存储器</a:t>
            </a:r>
            <a:endParaRPr kumimoji="1" lang="zh-CN" altLang="en-US" dirty="0"/>
          </a:p>
        </p:txBody>
      </p:sp>
      <p:sp>
        <p:nvSpPr>
          <p:cNvPr id="5" name="Subtitle 4"/>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5671591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t>磁带存储器</a:t>
            </a:r>
          </a:p>
        </p:txBody>
      </p:sp>
      <p:sp>
        <p:nvSpPr>
          <p:cNvPr id="3" name="Content Placeholder 2"/>
          <p:cNvSpPr>
            <a:spLocks noGrp="1"/>
          </p:cNvSpPr>
          <p:nvPr>
            <p:ph idx="1"/>
          </p:nvPr>
        </p:nvSpPr>
        <p:spPr/>
        <p:txBody>
          <a:bodyPr>
            <a:normAutofit/>
          </a:bodyPr>
          <a:lstStyle/>
          <a:p>
            <a:pPr>
              <a:lnSpc>
                <a:spcPct val="80000"/>
              </a:lnSpc>
            </a:pPr>
            <a:r>
              <a:rPr lang="zh-CN" altLang="en-US" dirty="0"/>
              <a:t>读写工作原理基本上与磁盘存储器相同。</a:t>
            </a:r>
          </a:p>
          <a:p>
            <a:pPr>
              <a:lnSpc>
                <a:spcPct val="80000"/>
              </a:lnSpc>
            </a:pPr>
            <a:r>
              <a:rPr lang="zh-CN" altLang="en-US" dirty="0"/>
              <a:t>磁带机的结构</a:t>
            </a:r>
          </a:p>
          <a:p>
            <a:pPr lvl="1">
              <a:lnSpc>
                <a:spcPct val="80000"/>
              </a:lnSpc>
            </a:pPr>
            <a:r>
              <a:rPr lang="zh-CN" altLang="en-US" sz="2800" dirty="0"/>
              <a:t>开盘式启停磁带机</a:t>
            </a:r>
          </a:p>
          <a:p>
            <a:pPr lvl="1">
              <a:lnSpc>
                <a:spcPct val="80000"/>
              </a:lnSpc>
            </a:pPr>
            <a:r>
              <a:rPr lang="zh-CN" altLang="en-US" sz="2800" dirty="0"/>
              <a:t>数据流磁带机</a:t>
            </a:r>
          </a:p>
          <a:p>
            <a:pPr lvl="2">
              <a:lnSpc>
                <a:spcPct val="80000"/>
              </a:lnSpc>
            </a:pPr>
            <a:r>
              <a:rPr lang="zh-CN" altLang="en-US" sz="2800" dirty="0"/>
              <a:t>种类：</a:t>
            </a:r>
            <a:r>
              <a:rPr lang="en-US" altLang="zh-CN" sz="2800" dirty="0"/>
              <a:t>1/2</a:t>
            </a:r>
            <a:r>
              <a:rPr lang="zh-CN" altLang="en-US" sz="2800" dirty="0"/>
              <a:t>英寸开盘式和</a:t>
            </a:r>
            <a:r>
              <a:rPr lang="en-US" altLang="zh-CN" sz="2800" dirty="0"/>
              <a:t>1/4</a:t>
            </a:r>
            <a:r>
              <a:rPr lang="zh-CN" altLang="en-US" sz="2800" dirty="0"/>
              <a:t>英寸盒式两种。</a:t>
            </a:r>
          </a:p>
          <a:p>
            <a:pPr>
              <a:lnSpc>
                <a:spcPct val="80000"/>
              </a:lnSpc>
            </a:pPr>
            <a:r>
              <a:rPr lang="zh-CN" altLang="en-US" dirty="0"/>
              <a:t>记录方式</a:t>
            </a:r>
          </a:p>
          <a:p>
            <a:pPr lvl="1">
              <a:lnSpc>
                <a:spcPct val="80000"/>
              </a:lnSpc>
            </a:pPr>
            <a:r>
              <a:rPr lang="zh-CN" altLang="en-US" sz="2800" dirty="0"/>
              <a:t>开盘式磁带</a:t>
            </a:r>
          </a:p>
          <a:p>
            <a:pPr lvl="1">
              <a:lnSpc>
                <a:spcPct val="80000"/>
              </a:lnSpc>
            </a:pPr>
            <a:r>
              <a:rPr lang="zh-CN" altLang="en-US" sz="2800" dirty="0"/>
              <a:t>数据流磁带</a:t>
            </a:r>
            <a:endParaRPr lang="zh-CN" altLang="en-US" sz="2800" dirty="0"/>
          </a:p>
        </p:txBody>
      </p:sp>
    </p:spTree>
    <p:extLst>
      <p:ext uri="{BB962C8B-B14F-4D97-AF65-F5344CB8AC3E}">
        <p14:creationId xmlns:p14="http://schemas.microsoft.com/office/powerpoint/2010/main" val="690163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t>磁带存储器</a:t>
            </a:r>
          </a:p>
        </p:txBody>
      </p:sp>
      <p:sp>
        <p:nvSpPr>
          <p:cNvPr id="3" name="Content Placeholder 2"/>
          <p:cNvSpPr>
            <a:spLocks noGrp="1"/>
          </p:cNvSpPr>
          <p:nvPr>
            <p:ph idx="1"/>
          </p:nvPr>
        </p:nvSpPr>
        <p:spPr/>
        <p:txBody>
          <a:bodyPr/>
          <a:lstStyle/>
          <a:p>
            <a:r>
              <a:rPr kumimoji="1" lang="zh-CN" altLang="en-US" dirty="0"/>
              <a:t>记录格式</a:t>
            </a:r>
          </a:p>
          <a:p>
            <a:pPr lvl="1"/>
            <a:r>
              <a:rPr kumimoji="1" lang="en-US" altLang="zh-CN" dirty="0"/>
              <a:t>1/2</a:t>
            </a:r>
            <a:r>
              <a:rPr kumimoji="1" lang="zh-CN" altLang="en-US" dirty="0"/>
              <a:t>英寸</a:t>
            </a:r>
            <a:r>
              <a:rPr kumimoji="1" lang="en-US" altLang="zh-CN" dirty="0"/>
              <a:t>9</a:t>
            </a:r>
            <a:r>
              <a:rPr kumimoji="1" lang="zh-CN" altLang="en-US" dirty="0"/>
              <a:t>道启停式磁带</a:t>
            </a:r>
          </a:p>
          <a:p>
            <a:pPr lvl="1"/>
            <a:r>
              <a:rPr kumimoji="1" lang="en-US" altLang="zh-CN" dirty="0"/>
              <a:t>1/4</a:t>
            </a:r>
            <a:r>
              <a:rPr kumimoji="1" lang="zh-CN" altLang="en-US" dirty="0"/>
              <a:t>英寸盒式数据流磁带的记录格式。</a:t>
            </a:r>
          </a:p>
          <a:p>
            <a:r>
              <a:rPr kumimoji="1" lang="en-US" altLang="zh-CN" dirty="0"/>
              <a:t>CRC</a:t>
            </a:r>
            <a:r>
              <a:rPr kumimoji="1" lang="zh-CN" altLang="en-US" dirty="0"/>
              <a:t>校验</a:t>
            </a:r>
          </a:p>
          <a:p>
            <a:pPr lvl="1"/>
            <a:r>
              <a:rPr kumimoji="1" lang="zh-CN" altLang="en-US" dirty="0"/>
              <a:t>用循环码的规律和专门线路指出产生错误的磁道</a:t>
            </a:r>
            <a:r>
              <a:rPr kumimoji="1" lang="en-US" altLang="zh-CN" dirty="0"/>
              <a:t>X,</a:t>
            </a:r>
            <a:r>
              <a:rPr kumimoji="1" lang="zh-CN" altLang="en-US" dirty="0"/>
              <a:t>然后用横向奇校验码检测每行是否有错</a:t>
            </a:r>
            <a:r>
              <a:rPr kumimoji="1" lang="en-US" altLang="zh-CN" dirty="0"/>
              <a:t>,</a:t>
            </a:r>
            <a:r>
              <a:rPr kumimoji="1" lang="zh-CN" altLang="en-US" dirty="0"/>
              <a:t>如有错</a:t>
            </a:r>
            <a:r>
              <a:rPr kumimoji="1" lang="en-US" altLang="zh-CN" dirty="0"/>
              <a:t>,</a:t>
            </a:r>
            <a:r>
              <a:rPr kumimoji="1" lang="zh-CN" altLang="en-US" dirty="0"/>
              <a:t>就错在该行的</a:t>
            </a:r>
            <a:r>
              <a:rPr kumimoji="1" lang="en-US" altLang="zh-CN" dirty="0"/>
              <a:t>X</a:t>
            </a:r>
            <a:r>
              <a:rPr kumimoji="1" lang="zh-CN" altLang="en-US" dirty="0"/>
              <a:t>磁道</a:t>
            </a:r>
            <a:r>
              <a:rPr kumimoji="1" lang="en-US" altLang="zh-CN" dirty="0"/>
              <a:t>,</a:t>
            </a:r>
            <a:r>
              <a:rPr kumimoji="1" lang="zh-CN" altLang="en-US" dirty="0"/>
              <a:t>取反该位</a:t>
            </a:r>
            <a:r>
              <a:rPr kumimoji="1" lang="en-US" altLang="zh-CN" dirty="0"/>
              <a:t>,</a:t>
            </a:r>
            <a:r>
              <a:rPr kumimoji="1" lang="zh-CN" altLang="en-US" dirty="0"/>
              <a:t>则纠错</a:t>
            </a:r>
            <a:r>
              <a:rPr kumimoji="1" lang="en-US" altLang="zh-CN" dirty="0"/>
              <a:t>.</a:t>
            </a:r>
          </a:p>
          <a:p>
            <a:r>
              <a:rPr kumimoji="1" lang="zh-CN" altLang="en-US" dirty="0"/>
              <a:t>磁带机的发展</a:t>
            </a:r>
            <a:r>
              <a:rPr kumimoji="1" lang="zh-CN" altLang="en-US" dirty="0" smtClean="0"/>
              <a:t>方向：线性</a:t>
            </a:r>
            <a:r>
              <a:rPr kumimoji="1" lang="zh-CN" altLang="en-US" dirty="0"/>
              <a:t>记录和螺旋记录</a:t>
            </a:r>
            <a:r>
              <a:rPr kumimoji="1" lang="en-US" altLang="zh-CN" dirty="0"/>
              <a:t>.</a:t>
            </a:r>
          </a:p>
          <a:p>
            <a:endParaRPr kumimoji="1" lang="zh-CN" altLang="en-US" dirty="0"/>
          </a:p>
        </p:txBody>
      </p:sp>
    </p:spTree>
    <p:extLst>
      <p:ext uri="{BB962C8B-B14F-4D97-AF65-F5344CB8AC3E}">
        <p14:creationId xmlns:p14="http://schemas.microsoft.com/office/powerpoint/2010/main" val="1621689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存储</a:t>
            </a:r>
            <a:r>
              <a:rPr lang="zh-CN" altLang="en-US" dirty="0"/>
              <a:t>密度</a:t>
            </a:r>
            <a:endParaRPr lang="en-US" dirty="0"/>
          </a:p>
        </p:txBody>
      </p:sp>
      <p:sp>
        <p:nvSpPr>
          <p:cNvPr id="3" name="Content Placeholder 2"/>
          <p:cNvSpPr>
            <a:spLocks noGrp="1"/>
          </p:cNvSpPr>
          <p:nvPr>
            <p:ph idx="1"/>
          </p:nvPr>
        </p:nvSpPr>
        <p:spPr/>
        <p:txBody>
          <a:bodyPr/>
          <a:lstStyle/>
          <a:p>
            <a:r>
              <a:rPr lang="zh-CN" altLang="en-US" dirty="0"/>
              <a:t>存储</a:t>
            </a:r>
            <a:r>
              <a:rPr lang="zh-CN" altLang="en-US" dirty="0" smtClean="0"/>
              <a:t>密度：单位</a:t>
            </a:r>
            <a:r>
              <a:rPr lang="zh-CN" altLang="en-US" dirty="0"/>
              <a:t>长度或单位面积磁层表面所存储的二进制信息量</a:t>
            </a:r>
            <a:r>
              <a:rPr lang="zh-CN" altLang="en-US" dirty="0" smtClean="0"/>
              <a:t>。</a:t>
            </a:r>
            <a:endParaRPr lang="en-US" altLang="zh-CN" dirty="0" smtClean="0"/>
          </a:p>
          <a:p>
            <a:pPr lvl="1"/>
            <a:r>
              <a:rPr lang="zh-CN" altLang="en-US" dirty="0" smtClean="0"/>
              <a:t>磁盘存储器：用道</a:t>
            </a:r>
            <a:r>
              <a:rPr lang="zh-CN" altLang="en-US" dirty="0"/>
              <a:t>密度和位密度</a:t>
            </a:r>
            <a:r>
              <a:rPr lang="zh-CN" altLang="en-US" dirty="0" smtClean="0"/>
              <a:t>表示</a:t>
            </a:r>
            <a:r>
              <a:rPr lang="zh-CN" altLang="en-US" dirty="0"/>
              <a:t>；</a:t>
            </a:r>
            <a:r>
              <a:rPr lang="zh-CN" altLang="en-US" dirty="0" smtClean="0"/>
              <a:t>用</a:t>
            </a:r>
            <a:r>
              <a:rPr lang="zh-CN" altLang="en-US" dirty="0"/>
              <a:t>两者的乘积</a:t>
            </a:r>
            <a:r>
              <a:rPr lang="en-US" altLang="zh-CN" dirty="0">
                <a:latin typeface="Arial" charset="0"/>
              </a:rPr>
              <a:t>——</a:t>
            </a:r>
            <a:r>
              <a:rPr lang="zh-CN" altLang="en-US" dirty="0"/>
              <a:t>面密度</a:t>
            </a:r>
            <a:r>
              <a:rPr lang="zh-CN" altLang="en-US" dirty="0" smtClean="0"/>
              <a:t>表示</a:t>
            </a:r>
            <a:endParaRPr lang="en-US" altLang="zh-CN" dirty="0" smtClean="0"/>
          </a:p>
          <a:p>
            <a:pPr lvl="1"/>
            <a:r>
              <a:rPr lang="zh-CN" altLang="en-US" dirty="0" smtClean="0"/>
              <a:t>磁带存储器：用位</a:t>
            </a:r>
            <a:r>
              <a:rPr lang="zh-CN" altLang="en-US" dirty="0"/>
              <a:t>密度</a:t>
            </a:r>
            <a:r>
              <a:rPr lang="zh-CN" altLang="en-US" dirty="0" smtClean="0"/>
              <a:t>表示</a:t>
            </a:r>
            <a:endParaRPr lang="zh-CN" altLang="en-US" dirty="0"/>
          </a:p>
          <a:p>
            <a:r>
              <a:rPr lang="zh-CN" altLang="en-US" dirty="0" smtClean="0"/>
              <a:t>磁道：是</a:t>
            </a:r>
            <a:r>
              <a:rPr lang="zh-CN" altLang="en-US" dirty="0"/>
              <a:t>存储在介质表面上的信息的磁化轨迹，磁盘与磁带的磁化轨迹是不同的。</a:t>
            </a:r>
            <a:endParaRPr lang="en-US" dirty="0"/>
          </a:p>
        </p:txBody>
      </p:sp>
    </p:spTree>
    <p:extLst>
      <p:ext uri="{BB962C8B-B14F-4D97-AF65-F5344CB8AC3E}">
        <p14:creationId xmlns:p14="http://schemas.microsoft.com/office/powerpoint/2010/main" val="6833638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t>磁带和磁盘的区别</a:t>
            </a:r>
          </a:p>
        </p:txBody>
      </p:sp>
      <p:sp>
        <p:nvSpPr>
          <p:cNvPr id="3" name="Content Placeholder 2"/>
          <p:cNvSpPr>
            <a:spLocks noGrp="1"/>
          </p:cNvSpPr>
          <p:nvPr>
            <p:ph idx="1"/>
          </p:nvPr>
        </p:nvSpPr>
        <p:spPr/>
        <p:txBody>
          <a:bodyPr/>
          <a:lstStyle/>
          <a:p>
            <a:endParaRPr kumimoji="1" lang="zh-CN" altLang="en-US"/>
          </a:p>
        </p:txBody>
      </p:sp>
      <p:sp>
        <p:nvSpPr>
          <p:cNvPr id="4" name="文本占位符 2"/>
          <p:cNvSpPr txBox="1">
            <a:spLocks/>
          </p:cNvSpPr>
          <p:nvPr/>
        </p:nvSpPr>
        <p:spPr>
          <a:xfrm>
            <a:off x="457200" y="1535113"/>
            <a:ext cx="4040188" cy="639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mtClean="0">
                <a:latin typeface="Verdana" charset="0"/>
              </a:rPr>
              <a:t>磁带</a:t>
            </a:r>
            <a:endParaRPr lang="zh-CN" altLang="en-US" dirty="0"/>
          </a:p>
        </p:txBody>
      </p:sp>
      <p:sp>
        <p:nvSpPr>
          <p:cNvPr id="5" name="内容占位符 3"/>
          <p:cNvSpPr txBox="1">
            <a:spLocks/>
          </p:cNvSpPr>
          <p:nvPr/>
        </p:nvSpPr>
        <p:spPr>
          <a:xfrm>
            <a:off x="457200" y="2174875"/>
            <a:ext cx="4040188" cy="39512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latin typeface="Verdana" charset="0"/>
              </a:rPr>
              <a:t>顺序存取设备</a:t>
            </a:r>
            <a:endParaRPr lang="en-US" altLang="zh-CN" sz="2400" dirty="0" smtClean="0">
              <a:latin typeface="Verdana" charset="0"/>
            </a:endParaRPr>
          </a:p>
          <a:p>
            <a:r>
              <a:rPr lang="zh-CN" altLang="en-US" sz="2400" dirty="0" smtClean="0">
                <a:latin typeface="Verdana" charset="0"/>
              </a:rPr>
              <a:t>记录介质是涂上磁粉的薄塑料带</a:t>
            </a:r>
            <a:endParaRPr lang="en-US" altLang="zh-CN" sz="2400" dirty="0" smtClean="0">
              <a:latin typeface="Verdana" charset="0"/>
            </a:endParaRPr>
          </a:p>
          <a:p>
            <a:r>
              <a:rPr lang="zh-CN" altLang="en-US" sz="2400" dirty="0" smtClean="0">
                <a:latin typeface="Verdana" charset="0"/>
              </a:rPr>
              <a:t>读写某点信息要进行快进或者倒转</a:t>
            </a:r>
            <a:endParaRPr lang="en-US" altLang="zh-CN" sz="2400" dirty="0" smtClean="0">
              <a:latin typeface="Verdana" charset="0"/>
            </a:endParaRPr>
          </a:p>
          <a:p>
            <a:r>
              <a:rPr lang="zh-CN" altLang="en-US" sz="2400" dirty="0" smtClean="0">
                <a:latin typeface="Verdana" charset="0"/>
              </a:rPr>
              <a:t>读</a:t>
            </a:r>
            <a:r>
              <a:rPr lang="en-US" altLang="zh-CN" sz="2400" dirty="0" smtClean="0">
                <a:latin typeface="Verdana" charset="0"/>
              </a:rPr>
              <a:t>/</a:t>
            </a:r>
            <a:r>
              <a:rPr lang="zh-CN" altLang="en-US" sz="2400" dirty="0" smtClean="0">
                <a:latin typeface="Verdana" charset="0"/>
              </a:rPr>
              <a:t>写时，磁头会直接接触到磁带</a:t>
            </a:r>
            <a:endParaRPr lang="en-US" altLang="zh-CN" sz="2400" dirty="0" smtClean="0">
              <a:latin typeface="Verdana" charset="0"/>
            </a:endParaRPr>
          </a:p>
          <a:p>
            <a:r>
              <a:rPr lang="zh-CN" altLang="en-US" sz="2400" dirty="0" smtClean="0">
                <a:latin typeface="Verdana" charset="0"/>
              </a:rPr>
              <a:t>每秒大约移动</a:t>
            </a:r>
            <a:r>
              <a:rPr lang="en-US" altLang="zh-CN" sz="2400" dirty="0" smtClean="0">
                <a:latin typeface="Verdana" charset="0"/>
              </a:rPr>
              <a:t>2</a:t>
            </a:r>
            <a:r>
              <a:rPr lang="zh-CN" altLang="en-US" sz="2400" dirty="0" smtClean="0">
                <a:latin typeface="Verdana" charset="0"/>
              </a:rPr>
              <a:t>英寸（大约</a:t>
            </a:r>
            <a:r>
              <a:rPr lang="en-US" altLang="zh-CN" sz="2400" dirty="0" smtClean="0">
                <a:latin typeface="Verdana" charset="0"/>
              </a:rPr>
              <a:t>5.08cm)</a:t>
            </a:r>
            <a:endParaRPr lang="en-US" altLang="zh-CN" sz="2400" dirty="0">
              <a:latin typeface="Verdana" charset="0"/>
            </a:endParaRPr>
          </a:p>
        </p:txBody>
      </p:sp>
      <p:sp>
        <p:nvSpPr>
          <p:cNvPr id="6" name="文本占位符 4"/>
          <p:cNvSpPr txBox="1">
            <a:spLocks/>
          </p:cNvSpPr>
          <p:nvPr/>
        </p:nvSpPr>
        <p:spPr>
          <a:xfrm>
            <a:off x="4645025" y="1535113"/>
            <a:ext cx="4041775" cy="6397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mtClean="0">
                <a:latin typeface="Verdana" charset="0"/>
              </a:rPr>
              <a:t>磁盘</a:t>
            </a:r>
            <a:endParaRPr lang="zh-CN" altLang="en-US"/>
          </a:p>
        </p:txBody>
      </p:sp>
      <p:sp>
        <p:nvSpPr>
          <p:cNvPr id="7" name="内容占位符 5"/>
          <p:cNvSpPr txBox="1">
            <a:spLocks/>
          </p:cNvSpPr>
          <p:nvPr/>
        </p:nvSpPr>
        <p:spPr>
          <a:xfrm>
            <a:off x="4645025" y="2174875"/>
            <a:ext cx="4041775" cy="39512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latin typeface="Verdana" charset="0"/>
              </a:rPr>
              <a:t>直接存取设备</a:t>
            </a:r>
            <a:endParaRPr lang="en-US" altLang="zh-CN" sz="2400" dirty="0" smtClean="0">
              <a:latin typeface="Verdana" charset="0"/>
            </a:endParaRPr>
          </a:p>
          <a:p>
            <a:r>
              <a:rPr lang="zh-CN" altLang="en-US" sz="2400" dirty="0" smtClean="0">
                <a:latin typeface="Verdana" charset="0"/>
              </a:rPr>
              <a:t>磁记录介质是一层高精密度的铝片或者玻璃盘片</a:t>
            </a:r>
            <a:endParaRPr lang="en-US" altLang="zh-CN" sz="2400" dirty="0" smtClean="0">
              <a:latin typeface="Verdana" charset="0"/>
            </a:endParaRPr>
          </a:p>
          <a:p>
            <a:r>
              <a:rPr lang="zh-CN" altLang="en-US" sz="2400" dirty="0" smtClean="0">
                <a:latin typeface="Verdana" charset="0"/>
              </a:rPr>
              <a:t>可以随机快速读写某点信息</a:t>
            </a:r>
            <a:endParaRPr lang="en-US" altLang="zh-CN" sz="2400" dirty="0" smtClean="0">
              <a:latin typeface="Verdana" charset="0"/>
            </a:endParaRPr>
          </a:p>
          <a:p>
            <a:r>
              <a:rPr lang="zh-CN" altLang="en-US" sz="2400" dirty="0" smtClean="0">
                <a:latin typeface="Verdana" charset="0"/>
              </a:rPr>
              <a:t>读</a:t>
            </a:r>
            <a:r>
              <a:rPr lang="en-US" altLang="zh-CN" sz="2400" dirty="0" smtClean="0">
                <a:latin typeface="Verdana" charset="0"/>
              </a:rPr>
              <a:t>/</a:t>
            </a:r>
            <a:r>
              <a:rPr lang="zh-CN" altLang="en-US" sz="2400" dirty="0" smtClean="0">
                <a:latin typeface="Verdana" charset="0"/>
              </a:rPr>
              <a:t>写时， 磁头飞过磁碟，不会接触到盘片</a:t>
            </a:r>
            <a:endParaRPr lang="en-US" altLang="zh-CN" sz="2400" dirty="0" smtClean="0">
              <a:latin typeface="Verdana" charset="0"/>
            </a:endParaRPr>
          </a:p>
          <a:p>
            <a:r>
              <a:rPr lang="zh-CN" altLang="en-US" sz="2400" dirty="0" smtClean="0">
                <a:latin typeface="Verdana" charset="0"/>
              </a:rPr>
              <a:t>碟片每秒移动大约</a:t>
            </a:r>
            <a:r>
              <a:rPr lang="en-US" altLang="zh-CN" sz="2400" dirty="0" smtClean="0">
                <a:latin typeface="Verdana" charset="0"/>
              </a:rPr>
              <a:t>3,000</a:t>
            </a:r>
            <a:r>
              <a:rPr lang="zh-CN" altLang="en-US" sz="2400" dirty="0" smtClean="0">
                <a:latin typeface="Verdana" charset="0"/>
              </a:rPr>
              <a:t>英寸（大约</a:t>
            </a:r>
            <a:r>
              <a:rPr lang="en-US" altLang="zh-CN" sz="2400" dirty="0" smtClean="0">
                <a:latin typeface="Verdana" charset="0"/>
              </a:rPr>
              <a:t>170mph)</a:t>
            </a:r>
            <a:endParaRPr lang="zh-CN" altLang="en-US" sz="2400" dirty="0"/>
          </a:p>
        </p:txBody>
      </p:sp>
      <p:sp>
        <p:nvSpPr>
          <p:cNvPr id="8" name="矩形 6"/>
          <p:cNvSpPr>
            <a:spLocks noChangeArrowheads="1"/>
          </p:cNvSpPr>
          <p:nvPr/>
        </p:nvSpPr>
        <p:spPr bwMode="auto">
          <a:xfrm>
            <a:off x="1571625" y="6072188"/>
            <a:ext cx="5786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r>
              <a:rPr lang="zh-CN" altLang="en-US">
                <a:latin typeface="Verdana" charset="0"/>
              </a:rPr>
              <a:t>硬盘与磁带相比，它的信息存储在相当小的磁区域。</a:t>
            </a:r>
            <a:endParaRPr lang="zh-CN" altLang="en-US"/>
          </a:p>
        </p:txBody>
      </p:sp>
    </p:spTree>
    <p:extLst>
      <p:ext uri="{BB962C8B-B14F-4D97-AF65-F5344CB8AC3E}">
        <p14:creationId xmlns:p14="http://schemas.microsoft.com/office/powerpoint/2010/main" val="17820846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altLang="zh-CN" dirty="0" smtClean="0"/>
              <a:t>8.5</a:t>
            </a:r>
            <a:r>
              <a:rPr lang="en-US" altLang="zh-CN" dirty="0"/>
              <a:t> </a:t>
            </a:r>
            <a:r>
              <a:rPr lang="zh-CN" altLang="en-US" dirty="0" smtClean="0"/>
              <a:t>光盘</a:t>
            </a:r>
            <a:r>
              <a:rPr lang="zh-CN" altLang="en-US" dirty="0"/>
              <a:t>存储器</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161948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光盘</a:t>
            </a:r>
            <a:endParaRPr lang="en-US" dirty="0"/>
          </a:p>
        </p:txBody>
      </p:sp>
      <p:sp>
        <p:nvSpPr>
          <p:cNvPr id="3" name="Content Placeholder 2"/>
          <p:cNvSpPr>
            <a:spLocks noGrp="1"/>
          </p:cNvSpPr>
          <p:nvPr>
            <p:ph idx="1"/>
          </p:nvPr>
        </p:nvSpPr>
        <p:spPr/>
        <p:txBody>
          <a:bodyPr/>
          <a:lstStyle/>
          <a:p>
            <a:r>
              <a:rPr lang="zh-CN" altLang="en-US" dirty="0"/>
              <a:t>光盘</a:t>
            </a:r>
            <a:r>
              <a:rPr lang="en-US" altLang="zh-CN" dirty="0"/>
              <a:t>(optical disk)</a:t>
            </a:r>
            <a:r>
              <a:rPr lang="zh-CN" altLang="en-US" dirty="0"/>
              <a:t>指的是利用光学方式进行读写信息的圆盘</a:t>
            </a:r>
            <a:r>
              <a:rPr lang="zh-CN" altLang="en-US" dirty="0" smtClean="0"/>
              <a:t>。</a:t>
            </a:r>
            <a:endParaRPr lang="en-US" altLang="zh-CN" dirty="0" smtClean="0"/>
          </a:p>
          <a:p>
            <a:r>
              <a:rPr lang="zh-CN" altLang="en-US" dirty="0" smtClean="0"/>
              <a:t>计算机</a:t>
            </a:r>
            <a:r>
              <a:rPr lang="zh-CN" altLang="en-US" dirty="0"/>
              <a:t>系统中所使用的光盘存储器是从激光视频唱片</a:t>
            </a:r>
            <a:r>
              <a:rPr lang="en-US" altLang="zh-CN" dirty="0"/>
              <a:t>(</a:t>
            </a:r>
            <a:r>
              <a:rPr lang="zh-CN" altLang="en-US" dirty="0"/>
              <a:t>又叫电视光盘</a:t>
            </a:r>
            <a:r>
              <a:rPr lang="en-US" altLang="zh-CN" dirty="0"/>
              <a:t>)</a:t>
            </a:r>
            <a:r>
              <a:rPr lang="zh-CN" altLang="en-US" dirty="0"/>
              <a:t>和数字音频唱片</a:t>
            </a:r>
            <a:r>
              <a:rPr lang="en-US" altLang="zh-CN" dirty="0"/>
              <a:t>(</a:t>
            </a:r>
            <a:r>
              <a:rPr lang="zh-CN" altLang="en-US" dirty="0"/>
              <a:t>又叫激光唱片</a:t>
            </a:r>
            <a:r>
              <a:rPr lang="en-US" altLang="zh-CN" dirty="0"/>
              <a:t>)</a:t>
            </a:r>
            <a:r>
              <a:rPr lang="zh-CN" altLang="en-US" dirty="0"/>
              <a:t>基础上发展起来的</a:t>
            </a:r>
            <a:r>
              <a:rPr lang="zh-CN" altLang="en-US" dirty="0" smtClean="0"/>
              <a:t>。</a:t>
            </a:r>
            <a:endParaRPr lang="en-US" altLang="zh-CN" dirty="0" smtClean="0"/>
          </a:p>
          <a:p>
            <a:r>
              <a:rPr lang="zh-CN" altLang="en-US" dirty="0"/>
              <a:t>光存储</a:t>
            </a:r>
            <a:r>
              <a:rPr lang="zh-CN" altLang="en-US" dirty="0" smtClean="0"/>
              <a:t>技术：应用</a:t>
            </a:r>
            <a:r>
              <a:rPr lang="zh-CN" altLang="en-US" dirty="0"/>
              <a:t>激光在某种介质上写入信息，然后再利用激光读出信息的</a:t>
            </a:r>
            <a:r>
              <a:rPr lang="zh-CN" altLang="en-US" dirty="0" smtClean="0"/>
              <a:t>技术</a:t>
            </a:r>
            <a:endParaRPr lang="en-US" altLang="zh-CN" dirty="0" smtClean="0"/>
          </a:p>
          <a:p>
            <a:r>
              <a:rPr lang="zh-CN" altLang="en-US" dirty="0"/>
              <a:t>磁光</a:t>
            </a:r>
            <a:r>
              <a:rPr lang="zh-CN" altLang="en-US" dirty="0" smtClean="0"/>
              <a:t>存储：光存储</a:t>
            </a:r>
            <a:r>
              <a:rPr lang="zh-CN" altLang="en-US" dirty="0"/>
              <a:t>使用的介质是磁性材料，亦即利用激光在磁记录介质上存储</a:t>
            </a:r>
            <a:r>
              <a:rPr lang="zh-CN" altLang="en-US" dirty="0" smtClean="0"/>
              <a:t>信息</a:t>
            </a:r>
            <a:endParaRPr lang="en-US" dirty="0"/>
          </a:p>
        </p:txBody>
      </p:sp>
    </p:spTree>
    <p:extLst>
      <p:ext uri="{BB962C8B-B14F-4D97-AF65-F5344CB8AC3E}">
        <p14:creationId xmlns:p14="http://schemas.microsoft.com/office/powerpoint/2010/main" val="20139119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光盘存储器种类</a:t>
            </a:r>
            <a:endParaRPr lang="en-US" dirty="0"/>
          </a:p>
        </p:txBody>
      </p:sp>
      <p:sp>
        <p:nvSpPr>
          <p:cNvPr id="3" name="Content Placeholder 2"/>
          <p:cNvSpPr>
            <a:spLocks noGrp="1"/>
          </p:cNvSpPr>
          <p:nvPr>
            <p:ph idx="1"/>
          </p:nvPr>
        </p:nvSpPr>
        <p:spPr/>
        <p:txBody>
          <a:bodyPr>
            <a:normAutofit/>
          </a:bodyPr>
          <a:lstStyle/>
          <a:p>
            <a:r>
              <a:rPr lang="zh-CN" altLang="en-US" dirty="0"/>
              <a:t>只读型光盘</a:t>
            </a:r>
            <a:r>
              <a:rPr lang="en-US" altLang="zh-CN" dirty="0"/>
              <a:t>(CD-ROM)</a:t>
            </a:r>
          </a:p>
          <a:p>
            <a:pPr lvl="1"/>
            <a:r>
              <a:rPr lang="zh-CN" altLang="en-US" dirty="0"/>
              <a:t>由生产厂家预先写入，用户只能读不能写。</a:t>
            </a:r>
          </a:p>
          <a:p>
            <a:r>
              <a:rPr lang="zh-CN" altLang="en-US" dirty="0"/>
              <a:t>一次写入型</a:t>
            </a:r>
            <a:r>
              <a:rPr lang="en-US" altLang="zh-CN" dirty="0"/>
              <a:t>(WORM)</a:t>
            </a:r>
          </a:p>
          <a:p>
            <a:pPr lvl="1"/>
            <a:r>
              <a:rPr lang="zh-CN" altLang="en-US" dirty="0"/>
              <a:t>用户只能一次写入，可以多次读出。</a:t>
            </a:r>
          </a:p>
          <a:p>
            <a:r>
              <a:rPr lang="zh-CN" altLang="en-US" dirty="0"/>
              <a:t>可擦写型</a:t>
            </a:r>
          </a:p>
          <a:p>
            <a:pPr lvl="1"/>
            <a:r>
              <a:rPr lang="zh-CN" altLang="en-US" dirty="0"/>
              <a:t>可以重复读写。它采用磁光（</a:t>
            </a:r>
            <a:r>
              <a:rPr lang="en-US" altLang="zh-CN" dirty="0"/>
              <a:t>M-O</a:t>
            </a:r>
            <a:r>
              <a:rPr lang="zh-CN" altLang="en-US" dirty="0"/>
              <a:t>）可重写技术。</a:t>
            </a:r>
          </a:p>
          <a:p>
            <a:r>
              <a:rPr lang="en-US" altLang="zh-CN" dirty="0"/>
              <a:t>CD-ROM</a:t>
            </a:r>
            <a:r>
              <a:rPr lang="zh-CN" altLang="en-US" dirty="0"/>
              <a:t>的数据传输率：单倍速、双倍速、</a:t>
            </a:r>
            <a:r>
              <a:rPr lang="en-US" altLang="zh-CN" dirty="0"/>
              <a:t>4</a:t>
            </a:r>
            <a:r>
              <a:rPr lang="zh-CN" altLang="en-US" dirty="0"/>
              <a:t>倍速、</a:t>
            </a:r>
            <a:r>
              <a:rPr lang="en-US" altLang="zh-CN" dirty="0"/>
              <a:t>8</a:t>
            </a:r>
            <a:r>
              <a:rPr lang="zh-CN" altLang="en-US" dirty="0"/>
              <a:t>倍速、</a:t>
            </a:r>
            <a:r>
              <a:rPr lang="en-US" altLang="zh-CN" dirty="0"/>
              <a:t>10</a:t>
            </a:r>
            <a:r>
              <a:rPr lang="zh-CN" altLang="en-US" dirty="0"/>
              <a:t>倍速、</a:t>
            </a:r>
            <a:r>
              <a:rPr lang="en-US" altLang="zh-CN" dirty="0"/>
              <a:t>……</a:t>
            </a:r>
            <a:r>
              <a:rPr lang="zh-CN" altLang="en-US" dirty="0"/>
              <a:t>、</a:t>
            </a:r>
            <a:r>
              <a:rPr lang="en-US" altLang="zh-CN" dirty="0"/>
              <a:t>48</a:t>
            </a:r>
            <a:r>
              <a:rPr lang="zh-CN" altLang="en-US" dirty="0"/>
              <a:t>倍速、</a:t>
            </a:r>
            <a:r>
              <a:rPr lang="en-US" altLang="zh-CN" dirty="0"/>
              <a:t>52</a:t>
            </a:r>
            <a:r>
              <a:rPr lang="zh-CN" altLang="en-US" dirty="0"/>
              <a:t>倍速</a:t>
            </a:r>
            <a:r>
              <a:rPr lang="en-US" altLang="zh-CN" dirty="0" smtClean="0"/>
              <a:t>……</a:t>
            </a:r>
            <a:endParaRPr lang="en-US" altLang="zh-CN" dirty="0"/>
          </a:p>
          <a:p>
            <a:pPr lvl="1"/>
            <a:r>
              <a:rPr lang="zh-CN" altLang="en-US" dirty="0" smtClean="0"/>
              <a:t>单倍</a:t>
            </a:r>
            <a:r>
              <a:rPr lang="zh-CN" altLang="en-US" dirty="0"/>
              <a:t>速</a:t>
            </a:r>
            <a:r>
              <a:rPr lang="en-US" altLang="zh-CN" dirty="0"/>
              <a:t>=150KB/s</a:t>
            </a:r>
            <a:r>
              <a:rPr lang="zh-CN" altLang="en-US" dirty="0"/>
              <a:t>，</a:t>
            </a:r>
            <a:r>
              <a:rPr lang="en-US" altLang="zh-CN" dirty="0"/>
              <a:t>n</a:t>
            </a:r>
            <a:r>
              <a:rPr lang="zh-CN" altLang="en-US" dirty="0"/>
              <a:t>倍速</a:t>
            </a:r>
            <a:r>
              <a:rPr lang="en-US" altLang="zh-CN" dirty="0"/>
              <a:t>=n× 150KB/s</a:t>
            </a:r>
            <a:endParaRPr lang="en-US" dirty="0"/>
          </a:p>
        </p:txBody>
      </p:sp>
    </p:spTree>
    <p:extLst>
      <p:ext uri="{BB962C8B-B14F-4D97-AF65-F5344CB8AC3E}">
        <p14:creationId xmlns:p14="http://schemas.microsoft.com/office/powerpoint/2010/main" val="13290891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光盘的读写原理</a:t>
            </a:r>
            <a:endParaRPr lang="en-US" dirty="0"/>
          </a:p>
        </p:txBody>
      </p:sp>
      <p:sp>
        <p:nvSpPr>
          <p:cNvPr id="3" name="Content Placeholder 2"/>
          <p:cNvSpPr>
            <a:spLocks noGrp="1"/>
          </p:cNvSpPr>
          <p:nvPr>
            <p:ph idx="1"/>
          </p:nvPr>
        </p:nvSpPr>
        <p:spPr/>
        <p:txBody>
          <a:bodyPr/>
          <a:lstStyle/>
          <a:p>
            <a:r>
              <a:rPr lang="zh-CN" altLang="en-US" dirty="0"/>
              <a:t>光盘存储器是利用激光束在记录表面上存储信息的</a:t>
            </a:r>
            <a:r>
              <a:rPr lang="zh-CN" altLang="en-US" dirty="0" smtClean="0"/>
              <a:t>。</a:t>
            </a:r>
            <a:endParaRPr lang="en-US" altLang="zh-CN" dirty="0" smtClean="0"/>
          </a:p>
          <a:p>
            <a:r>
              <a:rPr lang="zh-CN" altLang="en-US" dirty="0" smtClean="0"/>
              <a:t>根据</a:t>
            </a:r>
            <a:r>
              <a:rPr lang="zh-CN" altLang="en-US" dirty="0"/>
              <a:t>激光束及反射光的强弱不同，可以完成信息的读写</a:t>
            </a:r>
            <a:r>
              <a:rPr lang="zh-CN" altLang="en-US" dirty="0" smtClean="0"/>
              <a:t>。</a:t>
            </a:r>
            <a:endParaRPr lang="en-US" altLang="zh-CN" dirty="0" smtClean="0"/>
          </a:p>
          <a:p>
            <a:r>
              <a:rPr lang="zh-CN" altLang="en-US" dirty="0" smtClean="0"/>
              <a:t>它</a:t>
            </a:r>
            <a:r>
              <a:rPr lang="zh-CN" altLang="en-US" dirty="0"/>
              <a:t>的读／写装置与光盘片的距离可比磁存储器磁头与盘片的距离大些，是非接触型读写性质的存储器</a:t>
            </a:r>
            <a:r>
              <a:rPr lang="zh-CN" altLang="en-US" dirty="0" smtClean="0"/>
              <a:t>。</a:t>
            </a:r>
            <a:endParaRPr lang="en-US" altLang="zh-CN" dirty="0" smtClean="0"/>
          </a:p>
          <a:p>
            <a:r>
              <a:rPr lang="zh-CN" altLang="en-US" dirty="0" smtClean="0"/>
              <a:t>记录原理</a:t>
            </a:r>
            <a:r>
              <a:rPr lang="zh-CN" altLang="en-US" dirty="0"/>
              <a:t>：</a:t>
            </a:r>
            <a:r>
              <a:rPr lang="zh-CN" altLang="en-US" dirty="0" smtClean="0"/>
              <a:t>形变</a:t>
            </a:r>
            <a:r>
              <a:rPr lang="zh-CN" altLang="en-US" dirty="0"/>
              <a:t>、相变和</a:t>
            </a:r>
            <a:r>
              <a:rPr lang="en-US" altLang="zh-CN" dirty="0"/>
              <a:t>M</a:t>
            </a:r>
            <a:r>
              <a:rPr lang="en-GB" altLang="zh-CN" dirty="0"/>
              <a:t>-</a:t>
            </a:r>
            <a:r>
              <a:rPr lang="en-US" altLang="zh-CN" dirty="0"/>
              <a:t>O</a:t>
            </a:r>
            <a:r>
              <a:rPr lang="zh-CN" altLang="en-US" dirty="0"/>
              <a:t>存储等。</a:t>
            </a:r>
            <a:endParaRPr lang="en-US" dirty="0"/>
          </a:p>
        </p:txBody>
      </p:sp>
    </p:spTree>
    <p:extLst>
      <p:ext uri="{BB962C8B-B14F-4D97-AF65-F5344CB8AC3E}">
        <p14:creationId xmlns:p14="http://schemas.microsoft.com/office/powerpoint/2010/main" val="20243853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a:xfrm>
            <a:off x="301625" y="76200"/>
            <a:ext cx="8540750" cy="1143000"/>
          </a:xfrm>
        </p:spPr>
        <p:txBody>
          <a:bodyPr/>
          <a:lstStyle/>
          <a:p>
            <a:pPr eaLnBrk="1" hangingPunct="1"/>
            <a:r>
              <a:rPr lang="en-US" altLang="zh-CN" dirty="0"/>
              <a:t>CD-ROM</a:t>
            </a:r>
            <a:r>
              <a:rPr lang="zh-CN" altLang="en-US" dirty="0"/>
              <a:t>块格式</a:t>
            </a:r>
          </a:p>
        </p:txBody>
      </p:sp>
      <p:sp>
        <p:nvSpPr>
          <p:cNvPr id="43011" name="Rectangle 3"/>
          <p:cNvSpPr>
            <a:spLocks noGrp="1" noRot="1" noChangeArrowheads="1"/>
          </p:cNvSpPr>
          <p:nvPr>
            <p:ph type="body" idx="1"/>
          </p:nvPr>
        </p:nvSpPr>
        <p:spPr>
          <a:xfrm>
            <a:off x="304800" y="3733800"/>
            <a:ext cx="8540750" cy="3124200"/>
          </a:xfrm>
        </p:spPr>
        <p:txBody>
          <a:bodyPr>
            <a:normAutofit/>
          </a:bodyPr>
          <a:lstStyle/>
          <a:p>
            <a:pPr eaLnBrk="1" hangingPunct="1">
              <a:lnSpc>
                <a:spcPct val="90000"/>
              </a:lnSpc>
            </a:pPr>
            <a:r>
              <a:rPr lang="en-US" altLang="zh-CN" sz="2400" dirty="0"/>
              <a:t>Sync</a:t>
            </a:r>
            <a:r>
              <a:rPr lang="zh-CN" altLang="en-US" sz="2400" dirty="0"/>
              <a:t>：同步字符，标志一个首块。第</a:t>
            </a:r>
            <a:r>
              <a:rPr lang="en-US" altLang="zh-CN" sz="2400" dirty="0"/>
              <a:t>1</a:t>
            </a:r>
            <a:r>
              <a:rPr lang="zh-CN" altLang="en-US" sz="2400" dirty="0"/>
              <a:t>字节为</a:t>
            </a:r>
            <a:r>
              <a:rPr lang="en-US" altLang="zh-CN" sz="2400" dirty="0"/>
              <a:t>0</a:t>
            </a:r>
            <a:r>
              <a:rPr lang="zh-CN" altLang="en-US" sz="2400" dirty="0"/>
              <a:t>，第</a:t>
            </a:r>
            <a:r>
              <a:rPr lang="en-US" altLang="zh-CN" sz="2400" dirty="0"/>
              <a:t>2~</a:t>
            </a:r>
            <a:r>
              <a:rPr lang="zh-CN" altLang="en-US" sz="2400" dirty="0"/>
              <a:t>第</a:t>
            </a:r>
            <a:r>
              <a:rPr lang="en-US" altLang="zh-CN" sz="2400" dirty="0"/>
              <a:t>11</a:t>
            </a:r>
            <a:r>
              <a:rPr lang="zh-CN" altLang="en-US" sz="2400" dirty="0"/>
              <a:t>字节为全</a:t>
            </a:r>
            <a:r>
              <a:rPr lang="en-US" altLang="zh-CN" sz="2400" dirty="0"/>
              <a:t>1</a:t>
            </a:r>
            <a:r>
              <a:rPr lang="zh-CN" altLang="en-US" sz="2400" dirty="0"/>
              <a:t>，第</a:t>
            </a:r>
            <a:r>
              <a:rPr lang="en-US" altLang="zh-CN" sz="2400" dirty="0"/>
              <a:t>12</a:t>
            </a:r>
            <a:r>
              <a:rPr lang="zh-CN" altLang="en-US" sz="2400" dirty="0"/>
              <a:t>字节为</a:t>
            </a:r>
            <a:r>
              <a:rPr lang="en-US" altLang="zh-CN" sz="2400" dirty="0"/>
              <a:t>0</a:t>
            </a:r>
            <a:r>
              <a:rPr lang="zh-CN" altLang="en-US" sz="2400" dirty="0"/>
              <a:t>；</a:t>
            </a:r>
          </a:p>
          <a:p>
            <a:pPr eaLnBrk="1" hangingPunct="1">
              <a:lnSpc>
                <a:spcPct val="90000"/>
              </a:lnSpc>
            </a:pPr>
            <a:r>
              <a:rPr lang="en-US" altLang="zh-CN" sz="2400" dirty="0"/>
              <a:t>ID</a:t>
            </a:r>
            <a:r>
              <a:rPr lang="zh-CN" altLang="en-US" sz="2400" dirty="0"/>
              <a:t>：包含块地址和字节方式（模式）。方式</a:t>
            </a:r>
            <a:r>
              <a:rPr lang="en-US" altLang="zh-CN" sz="2400" dirty="0"/>
              <a:t>0</a:t>
            </a:r>
            <a:r>
              <a:rPr lang="zh-CN" altLang="en-US" sz="2400" dirty="0"/>
              <a:t>表示空的数据域，方式</a:t>
            </a:r>
            <a:r>
              <a:rPr lang="en-US" altLang="zh-CN" sz="2400" dirty="0"/>
              <a:t>1</a:t>
            </a:r>
            <a:r>
              <a:rPr lang="zh-CN" altLang="en-US" sz="2400" dirty="0"/>
              <a:t>表示使用纠错码和</a:t>
            </a:r>
            <a:r>
              <a:rPr lang="en-US" altLang="zh-CN" sz="2400" dirty="0"/>
              <a:t>2048</a:t>
            </a:r>
            <a:r>
              <a:rPr lang="zh-CN" altLang="en-US" sz="2400" dirty="0"/>
              <a:t>字节数据，方式</a:t>
            </a:r>
            <a:r>
              <a:rPr lang="en-US" altLang="zh-CN" sz="2400" dirty="0"/>
              <a:t>2</a:t>
            </a:r>
            <a:r>
              <a:rPr lang="zh-CN" altLang="en-US" sz="2400" dirty="0"/>
              <a:t>表示不用纠错码，数据字节为</a:t>
            </a:r>
            <a:r>
              <a:rPr lang="en-US" altLang="zh-CN" sz="2400" dirty="0"/>
              <a:t>2336</a:t>
            </a:r>
            <a:r>
              <a:rPr lang="zh-CN" altLang="en-US" sz="2400" dirty="0"/>
              <a:t>。</a:t>
            </a:r>
          </a:p>
          <a:p>
            <a:pPr eaLnBrk="1" hangingPunct="1">
              <a:lnSpc>
                <a:spcPct val="90000"/>
              </a:lnSpc>
            </a:pPr>
            <a:r>
              <a:rPr lang="zh-CN" altLang="en-US" sz="2000" dirty="0"/>
              <a:t>假设某光盘可播放</a:t>
            </a:r>
            <a:r>
              <a:rPr lang="en-US" altLang="zh-CN" sz="2000" dirty="0"/>
              <a:t>60</a:t>
            </a:r>
            <a:r>
              <a:rPr lang="zh-CN" altLang="en-US" sz="2000" dirty="0"/>
              <a:t>分钟</a:t>
            </a:r>
            <a:r>
              <a:rPr lang="en-US" altLang="zh-CN" sz="2000" dirty="0"/>
              <a:t>, </a:t>
            </a:r>
            <a:r>
              <a:rPr lang="en-US" altLang="zh-CN" sz="2000" dirty="0">
                <a:sym typeface="Symbol" charset="2"/>
              </a:rPr>
              <a:t>CD-ROM</a:t>
            </a:r>
            <a:r>
              <a:rPr lang="zh-CN" altLang="en-US" sz="2000" dirty="0">
                <a:sym typeface="Symbol" charset="2"/>
              </a:rPr>
              <a:t>的恒定线速为</a:t>
            </a:r>
            <a:r>
              <a:rPr lang="en-US" altLang="zh-CN" sz="2000" dirty="0">
                <a:sym typeface="Symbol" charset="2"/>
              </a:rPr>
              <a:t>1.2m/s(75</a:t>
            </a:r>
            <a:r>
              <a:rPr lang="zh-CN" altLang="en-US" sz="2000" dirty="0">
                <a:sym typeface="Symbol" charset="2"/>
              </a:rPr>
              <a:t>个扇区</a:t>
            </a:r>
            <a:r>
              <a:rPr lang="en-US" altLang="zh-CN" sz="2000" dirty="0">
                <a:sym typeface="Symbol" charset="2"/>
              </a:rPr>
              <a:t>),</a:t>
            </a:r>
            <a:r>
              <a:rPr lang="zh-CN" altLang="en-US" sz="2000" dirty="0"/>
              <a:t>则  </a:t>
            </a:r>
          </a:p>
          <a:p>
            <a:pPr eaLnBrk="1" hangingPunct="1">
              <a:lnSpc>
                <a:spcPct val="90000"/>
              </a:lnSpc>
              <a:buFont typeface="Wingdings" charset="2"/>
              <a:buNone/>
            </a:pPr>
            <a:r>
              <a:rPr lang="zh-CN" altLang="en-US" sz="2000" dirty="0"/>
              <a:t>        模式</a:t>
            </a:r>
            <a:r>
              <a:rPr lang="en-US" altLang="zh-CN" sz="2000" dirty="0"/>
              <a:t>1</a:t>
            </a:r>
            <a:r>
              <a:rPr lang="zh-CN" altLang="en-US" sz="2000" dirty="0"/>
              <a:t>的容量：</a:t>
            </a:r>
            <a:r>
              <a:rPr lang="en-US" altLang="zh-CN" sz="2000" dirty="0"/>
              <a:t>60</a:t>
            </a:r>
            <a:r>
              <a:rPr lang="en-US" altLang="zh-CN" sz="2000" dirty="0">
                <a:sym typeface="Symbol" charset="2"/>
              </a:rPr>
              <a:t>×60×75×2048/1024/1024=527.3MB</a:t>
            </a:r>
            <a:endParaRPr lang="en-US" altLang="zh-CN" sz="2000" dirty="0"/>
          </a:p>
          <a:p>
            <a:pPr eaLnBrk="1" hangingPunct="1">
              <a:lnSpc>
                <a:spcPct val="90000"/>
              </a:lnSpc>
              <a:buFont typeface="Wingdings" charset="2"/>
              <a:buNone/>
            </a:pPr>
            <a:r>
              <a:rPr lang="en-US" altLang="zh-CN" sz="2000" dirty="0"/>
              <a:t>        </a:t>
            </a:r>
            <a:r>
              <a:rPr lang="zh-CN" altLang="en-US" sz="2000" dirty="0"/>
              <a:t>模式</a:t>
            </a:r>
            <a:r>
              <a:rPr lang="en-US" altLang="zh-CN" sz="2000" dirty="0"/>
              <a:t>2</a:t>
            </a:r>
            <a:r>
              <a:rPr lang="zh-CN" altLang="en-US" sz="2000" dirty="0"/>
              <a:t>的容量： </a:t>
            </a:r>
            <a:r>
              <a:rPr lang="en-US" altLang="zh-CN" sz="2000" dirty="0"/>
              <a:t>60</a:t>
            </a:r>
            <a:r>
              <a:rPr lang="en-US" altLang="zh-CN" sz="2000" dirty="0">
                <a:sym typeface="Symbol" charset="2"/>
              </a:rPr>
              <a:t>×60×75×2336/1024/1024=601.5MB</a:t>
            </a:r>
          </a:p>
        </p:txBody>
      </p:sp>
      <p:grpSp>
        <p:nvGrpSpPr>
          <p:cNvPr id="43012" name="Group 32"/>
          <p:cNvGrpSpPr>
            <a:grpSpLocks/>
          </p:cNvGrpSpPr>
          <p:nvPr/>
        </p:nvGrpSpPr>
        <p:grpSpPr bwMode="auto">
          <a:xfrm>
            <a:off x="762000" y="1143000"/>
            <a:ext cx="7620000" cy="2492375"/>
            <a:chOff x="480" y="1008"/>
            <a:chExt cx="4800" cy="1570"/>
          </a:xfrm>
        </p:grpSpPr>
        <p:sp>
          <p:nvSpPr>
            <p:cNvPr id="43013" name="Rectangle 4"/>
            <p:cNvSpPr>
              <a:spLocks noChangeArrowheads="1"/>
            </p:cNvSpPr>
            <p:nvPr/>
          </p:nvSpPr>
          <p:spPr bwMode="auto">
            <a:xfrm>
              <a:off x="480" y="1008"/>
              <a:ext cx="4800" cy="480"/>
            </a:xfrm>
            <a:prstGeom prst="rect">
              <a:avLst/>
            </a:prstGeom>
            <a:solidFill>
              <a:schemeClr val="bg1"/>
            </a:solidFill>
            <a:ln w="12700" cap="sq">
              <a:solidFill>
                <a:schemeClr val="tx1"/>
              </a:solidFill>
              <a:miter lim="800000"/>
              <a:headEnd type="none" w="sm" len="sm"/>
              <a:tailEnd type="none" w="sm" len="sm"/>
            </a:ln>
          </p:spPr>
          <p:txBody>
            <a:bodyPr wrap="none" anchor="ct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endParaRPr lang="zh-CN" altLang="en-US"/>
            </a:p>
          </p:txBody>
        </p:sp>
        <p:sp>
          <p:nvSpPr>
            <p:cNvPr id="43014" name="Line 5"/>
            <p:cNvSpPr>
              <a:spLocks noChangeShapeType="1"/>
            </p:cNvSpPr>
            <p:nvPr/>
          </p:nvSpPr>
          <p:spPr bwMode="auto">
            <a:xfrm>
              <a:off x="768" y="1008"/>
              <a:ext cx="0" cy="48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5" name="Line 6"/>
            <p:cNvSpPr>
              <a:spLocks noChangeShapeType="1"/>
            </p:cNvSpPr>
            <p:nvPr/>
          </p:nvSpPr>
          <p:spPr bwMode="auto">
            <a:xfrm>
              <a:off x="1440" y="1008"/>
              <a:ext cx="0" cy="48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6" name="Line 7"/>
            <p:cNvSpPr>
              <a:spLocks noChangeShapeType="1"/>
            </p:cNvSpPr>
            <p:nvPr/>
          </p:nvSpPr>
          <p:spPr bwMode="auto">
            <a:xfrm>
              <a:off x="1728" y="1008"/>
              <a:ext cx="0" cy="48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7" name="Line 8"/>
            <p:cNvSpPr>
              <a:spLocks noChangeShapeType="1"/>
            </p:cNvSpPr>
            <p:nvPr/>
          </p:nvSpPr>
          <p:spPr bwMode="auto">
            <a:xfrm>
              <a:off x="1968" y="1008"/>
              <a:ext cx="0" cy="48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8" name="Line 9"/>
            <p:cNvSpPr>
              <a:spLocks noChangeShapeType="1"/>
            </p:cNvSpPr>
            <p:nvPr/>
          </p:nvSpPr>
          <p:spPr bwMode="auto">
            <a:xfrm>
              <a:off x="2208" y="1008"/>
              <a:ext cx="0" cy="48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9" name="Line 10"/>
            <p:cNvSpPr>
              <a:spLocks noChangeShapeType="1"/>
            </p:cNvSpPr>
            <p:nvPr/>
          </p:nvSpPr>
          <p:spPr bwMode="auto">
            <a:xfrm>
              <a:off x="2448" y="1008"/>
              <a:ext cx="0" cy="48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0" name="Line 11"/>
            <p:cNvSpPr>
              <a:spLocks noChangeShapeType="1"/>
            </p:cNvSpPr>
            <p:nvPr/>
          </p:nvSpPr>
          <p:spPr bwMode="auto">
            <a:xfrm>
              <a:off x="2928" y="1008"/>
              <a:ext cx="0" cy="48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1" name="Line 12"/>
            <p:cNvSpPr>
              <a:spLocks noChangeShapeType="1"/>
            </p:cNvSpPr>
            <p:nvPr/>
          </p:nvSpPr>
          <p:spPr bwMode="auto">
            <a:xfrm>
              <a:off x="4560" y="1008"/>
              <a:ext cx="0" cy="48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2" name="Text Box 13"/>
            <p:cNvSpPr txBox="1">
              <a:spLocks noChangeArrowheads="1"/>
            </p:cNvSpPr>
            <p:nvPr/>
          </p:nvSpPr>
          <p:spPr bwMode="auto">
            <a:xfrm>
              <a:off x="480" y="110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spcBef>
                  <a:spcPct val="50000"/>
                </a:spcBef>
              </a:pPr>
              <a:r>
                <a:rPr lang="en-US" altLang="zh-CN" sz="2000">
                  <a:latin typeface="Times New Roman" charset="0"/>
                </a:rPr>
                <a:t>00</a:t>
              </a:r>
              <a:endParaRPr lang="en-US" altLang="zh-CN" sz="2400">
                <a:latin typeface="Times New Roman" charset="0"/>
              </a:endParaRPr>
            </a:p>
          </p:txBody>
        </p:sp>
        <p:sp>
          <p:nvSpPr>
            <p:cNvPr id="43023" name="Text Box 14"/>
            <p:cNvSpPr txBox="1">
              <a:spLocks noChangeArrowheads="1"/>
            </p:cNvSpPr>
            <p:nvPr/>
          </p:nvSpPr>
          <p:spPr bwMode="auto">
            <a:xfrm>
              <a:off x="816" y="1104"/>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spcBef>
                  <a:spcPct val="50000"/>
                </a:spcBef>
              </a:pPr>
              <a:r>
                <a:rPr lang="en-US" altLang="zh-CN" sz="2000">
                  <a:latin typeface="Times New Roman" charset="0"/>
                </a:rPr>
                <a:t>FF</a:t>
              </a:r>
              <a:r>
                <a:rPr lang="en-US" altLang="zh-CN" sz="2000">
                  <a:latin typeface="Times New Roman" charset="0"/>
                  <a:sym typeface="Symbol" charset="2"/>
                </a:rPr>
                <a:t></a:t>
              </a:r>
              <a:r>
                <a:rPr lang="en-US" altLang="zh-CN" sz="2000">
                  <a:latin typeface="Times New Roman" charset="0"/>
                </a:rPr>
                <a:t>10</a:t>
              </a:r>
              <a:endParaRPr lang="en-US" altLang="zh-CN" sz="2400">
                <a:latin typeface="Times New Roman" charset="0"/>
              </a:endParaRPr>
            </a:p>
          </p:txBody>
        </p:sp>
        <p:sp>
          <p:nvSpPr>
            <p:cNvPr id="43024" name="Text Box 15"/>
            <p:cNvSpPr txBox="1">
              <a:spLocks noChangeArrowheads="1"/>
            </p:cNvSpPr>
            <p:nvPr/>
          </p:nvSpPr>
          <p:spPr bwMode="auto">
            <a:xfrm>
              <a:off x="1440" y="110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spcBef>
                  <a:spcPct val="50000"/>
                </a:spcBef>
              </a:pPr>
              <a:r>
                <a:rPr lang="en-US" altLang="zh-CN" sz="2000">
                  <a:latin typeface="Times New Roman" charset="0"/>
                </a:rPr>
                <a:t>00</a:t>
              </a:r>
              <a:endParaRPr lang="en-US" altLang="zh-CN" sz="2400">
                <a:latin typeface="Times New Roman" charset="0"/>
              </a:endParaRPr>
            </a:p>
          </p:txBody>
        </p:sp>
        <p:sp>
          <p:nvSpPr>
            <p:cNvPr id="43025" name="Text Box 16"/>
            <p:cNvSpPr txBox="1">
              <a:spLocks noChangeArrowheads="1"/>
            </p:cNvSpPr>
            <p:nvPr/>
          </p:nvSpPr>
          <p:spPr bwMode="auto">
            <a:xfrm>
              <a:off x="1680" y="1152"/>
              <a:ext cx="24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spcBef>
                  <a:spcPct val="50000"/>
                </a:spcBef>
              </a:pPr>
              <a:r>
                <a:rPr lang="zh-CN" altLang="en-US" sz="2000">
                  <a:latin typeface="Times New Roman" charset="0"/>
                </a:rPr>
                <a:t>分  秒   扇   模式              数    据</a:t>
              </a:r>
              <a:endParaRPr lang="zh-CN" altLang="en-US" sz="2400">
                <a:latin typeface="Times New Roman" charset="0"/>
              </a:endParaRPr>
            </a:p>
          </p:txBody>
        </p:sp>
        <p:sp>
          <p:nvSpPr>
            <p:cNvPr id="43026" name="Text Box 18"/>
            <p:cNvSpPr txBox="1">
              <a:spLocks noChangeArrowheads="1"/>
            </p:cNvSpPr>
            <p:nvPr/>
          </p:nvSpPr>
          <p:spPr bwMode="auto">
            <a:xfrm>
              <a:off x="4608" y="1008"/>
              <a:ext cx="52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spcBef>
                  <a:spcPct val="50000"/>
                </a:spcBef>
              </a:pPr>
              <a:r>
                <a:rPr lang="zh-CN" altLang="en-US" sz="2000">
                  <a:latin typeface="Times New Roman" charset="0"/>
                </a:rPr>
                <a:t>层状</a:t>
              </a:r>
              <a:r>
                <a:rPr lang="en-US" altLang="zh-CN" sz="2000">
                  <a:latin typeface="Times New Roman" charset="0"/>
                </a:rPr>
                <a:t>ECC</a:t>
              </a:r>
              <a:endParaRPr lang="en-US" altLang="zh-CN" sz="2400">
                <a:latin typeface="Times New Roman" charset="0"/>
              </a:endParaRPr>
            </a:p>
          </p:txBody>
        </p:sp>
        <p:sp>
          <p:nvSpPr>
            <p:cNvPr id="43027" name="Line 19"/>
            <p:cNvSpPr>
              <a:spLocks noChangeShapeType="1"/>
            </p:cNvSpPr>
            <p:nvPr/>
          </p:nvSpPr>
          <p:spPr bwMode="auto">
            <a:xfrm>
              <a:off x="480" y="1488"/>
              <a:ext cx="0" cy="105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8" name="Line 20"/>
            <p:cNvSpPr>
              <a:spLocks noChangeShapeType="1"/>
            </p:cNvSpPr>
            <p:nvPr/>
          </p:nvSpPr>
          <p:spPr bwMode="auto">
            <a:xfrm>
              <a:off x="1728" y="1488"/>
              <a:ext cx="0" cy="52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9" name="Line 21"/>
            <p:cNvSpPr>
              <a:spLocks noChangeShapeType="1"/>
            </p:cNvSpPr>
            <p:nvPr/>
          </p:nvSpPr>
          <p:spPr bwMode="auto">
            <a:xfrm>
              <a:off x="2928" y="1488"/>
              <a:ext cx="0" cy="52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0" name="Line 22"/>
            <p:cNvSpPr>
              <a:spLocks noChangeShapeType="1"/>
            </p:cNvSpPr>
            <p:nvPr/>
          </p:nvSpPr>
          <p:spPr bwMode="auto">
            <a:xfrm>
              <a:off x="4560" y="1488"/>
              <a:ext cx="0" cy="52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1" name="Line 23"/>
            <p:cNvSpPr>
              <a:spLocks noChangeShapeType="1"/>
            </p:cNvSpPr>
            <p:nvPr/>
          </p:nvSpPr>
          <p:spPr bwMode="auto">
            <a:xfrm>
              <a:off x="5280" y="1488"/>
              <a:ext cx="0" cy="105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2" name="Line 25"/>
            <p:cNvSpPr>
              <a:spLocks noChangeShapeType="1"/>
            </p:cNvSpPr>
            <p:nvPr/>
          </p:nvSpPr>
          <p:spPr bwMode="auto">
            <a:xfrm>
              <a:off x="480" y="1872"/>
              <a:ext cx="1248" cy="0"/>
            </a:xfrm>
            <a:prstGeom prst="line">
              <a:avLst/>
            </a:prstGeom>
            <a:noFill/>
            <a:ln w="12700" cap="sq">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3" name="Line 26"/>
            <p:cNvSpPr>
              <a:spLocks noChangeShapeType="1"/>
            </p:cNvSpPr>
            <p:nvPr/>
          </p:nvSpPr>
          <p:spPr bwMode="auto">
            <a:xfrm>
              <a:off x="1728" y="1872"/>
              <a:ext cx="1200" cy="0"/>
            </a:xfrm>
            <a:prstGeom prst="line">
              <a:avLst/>
            </a:prstGeom>
            <a:noFill/>
            <a:ln w="12700" cap="sq">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4" name="Line 27"/>
            <p:cNvSpPr>
              <a:spLocks noChangeShapeType="1"/>
            </p:cNvSpPr>
            <p:nvPr/>
          </p:nvSpPr>
          <p:spPr bwMode="auto">
            <a:xfrm>
              <a:off x="2928" y="1872"/>
              <a:ext cx="1632" cy="0"/>
            </a:xfrm>
            <a:prstGeom prst="line">
              <a:avLst/>
            </a:prstGeom>
            <a:noFill/>
            <a:ln w="12700" cap="sq">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5" name="Line 28"/>
            <p:cNvSpPr>
              <a:spLocks noChangeShapeType="1"/>
            </p:cNvSpPr>
            <p:nvPr/>
          </p:nvSpPr>
          <p:spPr bwMode="auto">
            <a:xfrm>
              <a:off x="4560" y="1872"/>
              <a:ext cx="720" cy="0"/>
            </a:xfrm>
            <a:prstGeom prst="line">
              <a:avLst/>
            </a:prstGeom>
            <a:noFill/>
            <a:ln w="12700" cap="sq">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6" name="Text Box 29"/>
            <p:cNvSpPr txBox="1">
              <a:spLocks noChangeArrowheads="1"/>
            </p:cNvSpPr>
            <p:nvPr/>
          </p:nvSpPr>
          <p:spPr bwMode="auto">
            <a:xfrm>
              <a:off x="816" y="1632"/>
              <a:ext cx="4464"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spcBef>
                  <a:spcPct val="50000"/>
                </a:spcBef>
              </a:pPr>
              <a:r>
                <a:rPr lang="en-US" altLang="zh-CN" sz="2000">
                  <a:latin typeface="Times New Roman" charset="0"/>
                </a:rPr>
                <a:t>12</a:t>
              </a:r>
              <a:r>
                <a:rPr lang="zh-CN" altLang="en-US" sz="2000">
                  <a:latin typeface="Times New Roman" charset="0"/>
                </a:rPr>
                <a:t>字节                     </a:t>
              </a:r>
              <a:r>
                <a:rPr lang="en-US" altLang="zh-CN" sz="2000">
                  <a:latin typeface="Times New Roman" charset="0"/>
                </a:rPr>
                <a:t>4</a:t>
              </a:r>
              <a:r>
                <a:rPr lang="zh-CN" altLang="en-US" sz="2000">
                  <a:latin typeface="Times New Roman" charset="0"/>
                </a:rPr>
                <a:t>字节                    </a:t>
              </a:r>
              <a:r>
                <a:rPr lang="en-US" altLang="zh-CN" sz="2000">
                  <a:latin typeface="Times New Roman" charset="0"/>
                </a:rPr>
                <a:t>2048</a:t>
              </a:r>
              <a:r>
                <a:rPr lang="zh-CN" altLang="en-US" sz="2000">
                  <a:latin typeface="Times New Roman" charset="0"/>
                </a:rPr>
                <a:t>字节               </a:t>
              </a:r>
              <a:r>
                <a:rPr lang="en-US" altLang="zh-CN" sz="2000">
                  <a:latin typeface="Times New Roman" charset="0"/>
                </a:rPr>
                <a:t>288</a:t>
              </a:r>
              <a:r>
                <a:rPr lang="zh-CN" altLang="en-US" sz="2000">
                  <a:latin typeface="Times New Roman" charset="0"/>
                </a:rPr>
                <a:t>字节</a:t>
              </a:r>
            </a:p>
            <a:p>
              <a:pPr eaLnBrk="1" hangingPunct="1">
                <a:spcBef>
                  <a:spcPct val="50000"/>
                </a:spcBef>
              </a:pPr>
              <a:r>
                <a:rPr lang="en-US" altLang="zh-CN" sz="2000">
                  <a:latin typeface="Times New Roman" charset="0"/>
                </a:rPr>
                <a:t>SYNC                        ID                          </a:t>
              </a:r>
              <a:r>
                <a:rPr lang="zh-CN" altLang="en-US" sz="2000">
                  <a:latin typeface="Times New Roman" charset="0"/>
                </a:rPr>
                <a:t>数据                       </a:t>
              </a:r>
              <a:r>
                <a:rPr lang="en-US" altLang="zh-CN" sz="2000">
                  <a:latin typeface="Times New Roman" charset="0"/>
                </a:rPr>
                <a:t>L.ECC</a:t>
              </a:r>
              <a:endParaRPr lang="en-US" altLang="zh-CN" sz="2400">
                <a:latin typeface="Times New Roman" charset="0"/>
              </a:endParaRPr>
            </a:p>
          </p:txBody>
        </p:sp>
        <p:sp>
          <p:nvSpPr>
            <p:cNvPr id="43037" name="Text Box 30"/>
            <p:cNvSpPr txBox="1">
              <a:spLocks noChangeArrowheads="1"/>
            </p:cNvSpPr>
            <p:nvPr/>
          </p:nvSpPr>
          <p:spPr bwMode="auto">
            <a:xfrm>
              <a:off x="1776" y="2251"/>
              <a:ext cx="12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spcBef>
                  <a:spcPct val="50000"/>
                </a:spcBef>
              </a:pPr>
              <a:r>
                <a:rPr lang="en-US" altLang="zh-CN" sz="2800">
                  <a:solidFill>
                    <a:srgbClr val="FF3300"/>
                  </a:solidFill>
                  <a:latin typeface="Times New Roman" charset="0"/>
                </a:rPr>
                <a:t>2352</a:t>
              </a:r>
              <a:r>
                <a:rPr lang="zh-CN" altLang="en-US" sz="2800">
                  <a:solidFill>
                    <a:srgbClr val="FF3300"/>
                  </a:solidFill>
                  <a:latin typeface="Times New Roman" charset="0"/>
                </a:rPr>
                <a:t>字节</a:t>
              </a:r>
            </a:p>
          </p:txBody>
        </p:sp>
        <p:sp>
          <p:nvSpPr>
            <p:cNvPr id="43038" name="Line 31"/>
            <p:cNvSpPr>
              <a:spLocks noChangeShapeType="1"/>
            </p:cNvSpPr>
            <p:nvPr/>
          </p:nvSpPr>
          <p:spPr bwMode="auto">
            <a:xfrm>
              <a:off x="480" y="2496"/>
              <a:ext cx="4800" cy="0"/>
            </a:xfrm>
            <a:prstGeom prst="line">
              <a:avLst/>
            </a:prstGeom>
            <a:noFill/>
            <a:ln w="12700" cap="sq">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15362168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r>
              <a:rPr lang="en-US" altLang="zh-CN" dirty="0"/>
              <a:t>CD-ROM</a:t>
            </a:r>
            <a:endParaRPr lang="zh-CN" altLang="zh-CN" b="1" dirty="0"/>
          </a:p>
        </p:txBody>
      </p:sp>
      <p:sp>
        <p:nvSpPr>
          <p:cNvPr id="44035" name="Rectangle 3"/>
          <p:cNvSpPr>
            <a:spLocks noGrp="1" noRot="1" noChangeArrowheads="1"/>
          </p:cNvSpPr>
          <p:nvPr>
            <p:ph type="body" idx="1"/>
          </p:nvPr>
        </p:nvSpPr>
        <p:spPr/>
        <p:txBody>
          <a:bodyPr/>
          <a:lstStyle/>
          <a:p>
            <a:pPr eaLnBrk="1" hangingPunct="1"/>
            <a:r>
              <a:rPr lang="zh-CN" altLang="en-US" dirty="0"/>
              <a:t>如果是音频</a:t>
            </a:r>
            <a:r>
              <a:rPr lang="en-US" altLang="zh-CN" dirty="0"/>
              <a:t>CD</a:t>
            </a:r>
            <a:r>
              <a:rPr lang="zh-CN" altLang="en-US" dirty="0"/>
              <a:t>，则所有的字节都用来存储音频数据，因此一个扇区的数据是</a:t>
            </a:r>
            <a:r>
              <a:rPr lang="en-US" altLang="zh-CN" dirty="0">
                <a:solidFill>
                  <a:srgbClr val="FF3300"/>
                </a:solidFill>
                <a:latin typeface="Times New Roman" charset="0"/>
              </a:rPr>
              <a:t>2352</a:t>
            </a:r>
            <a:r>
              <a:rPr lang="zh-CN" altLang="en-US" dirty="0">
                <a:solidFill>
                  <a:srgbClr val="FF3300"/>
                </a:solidFill>
                <a:latin typeface="Times New Roman" charset="0"/>
              </a:rPr>
              <a:t>字节</a:t>
            </a:r>
            <a:r>
              <a:rPr lang="zh-CN" altLang="en-US" dirty="0">
                <a:latin typeface="Times New Roman" charset="0"/>
              </a:rPr>
              <a:t>。</a:t>
            </a:r>
          </a:p>
          <a:p>
            <a:pPr eaLnBrk="1" hangingPunct="1"/>
            <a:r>
              <a:rPr lang="zh-CN" altLang="en-US" dirty="0">
                <a:latin typeface="Times New Roman" charset="0"/>
              </a:rPr>
              <a:t>假设音频</a:t>
            </a:r>
            <a:r>
              <a:rPr lang="en-US" altLang="zh-CN" dirty="0">
                <a:latin typeface="Times New Roman" charset="0"/>
              </a:rPr>
              <a:t>CD</a:t>
            </a:r>
            <a:r>
              <a:rPr lang="zh-CN" altLang="en-US" dirty="0">
                <a:latin typeface="Times New Roman" charset="0"/>
              </a:rPr>
              <a:t>的播放时间为</a:t>
            </a:r>
            <a:r>
              <a:rPr lang="en-US" altLang="zh-CN" dirty="0">
                <a:latin typeface="Times New Roman" charset="0"/>
              </a:rPr>
              <a:t>74</a:t>
            </a:r>
            <a:r>
              <a:rPr lang="zh-CN" altLang="en-US" dirty="0">
                <a:latin typeface="Times New Roman" charset="0"/>
              </a:rPr>
              <a:t>分钟，则其容量为：</a:t>
            </a:r>
          </a:p>
          <a:p>
            <a:pPr eaLnBrk="1" hangingPunct="1">
              <a:buFont typeface="Wingdings" charset="2"/>
              <a:buNone/>
            </a:pPr>
            <a:r>
              <a:rPr lang="zh-CN" altLang="en-US" dirty="0">
                <a:latin typeface="Times New Roman" charset="0"/>
              </a:rPr>
              <a:t>          </a:t>
            </a:r>
            <a:r>
              <a:rPr lang="en-US" altLang="zh-CN" sz="2800" dirty="0">
                <a:latin typeface="Times New Roman" charset="0"/>
              </a:rPr>
              <a:t>74</a:t>
            </a:r>
            <a:r>
              <a:rPr lang="en-US" altLang="zh-CN" sz="2800" dirty="0">
                <a:latin typeface="宋体" charset="-122"/>
              </a:rPr>
              <a:t>×</a:t>
            </a:r>
            <a:r>
              <a:rPr lang="en-US" altLang="zh-CN" sz="2800" dirty="0">
                <a:latin typeface="Times New Roman" charset="0"/>
              </a:rPr>
              <a:t>60</a:t>
            </a:r>
            <a:r>
              <a:rPr lang="en-US" altLang="zh-CN" sz="2800" dirty="0">
                <a:latin typeface="宋体" charset="-122"/>
              </a:rPr>
              <a:t>×</a:t>
            </a:r>
            <a:r>
              <a:rPr lang="en-US" altLang="zh-CN" sz="2800" dirty="0">
                <a:latin typeface="Times New Roman" charset="0"/>
              </a:rPr>
              <a:t>75</a:t>
            </a:r>
            <a:r>
              <a:rPr lang="en-US" altLang="zh-CN" sz="2800" dirty="0">
                <a:latin typeface="宋体" charset="-122"/>
              </a:rPr>
              <a:t>×</a:t>
            </a:r>
            <a:r>
              <a:rPr lang="en-US" altLang="zh-CN" sz="2800" dirty="0">
                <a:latin typeface="Times New Roman" charset="0"/>
              </a:rPr>
              <a:t>2352</a:t>
            </a:r>
            <a:r>
              <a:rPr lang="en-US" altLang="zh-CN" sz="2800" dirty="0">
                <a:latin typeface="宋体" charset="-122"/>
              </a:rPr>
              <a:t>÷</a:t>
            </a:r>
            <a:r>
              <a:rPr lang="en-US" altLang="zh-CN" sz="2800" dirty="0">
                <a:latin typeface="Times New Roman" charset="0"/>
              </a:rPr>
              <a:t>1024</a:t>
            </a:r>
            <a:r>
              <a:rPr lang="en-US" altLang="zh-CN" sz="2800" dirty="0">
                <a:latin typeface="宋体" charset="-122"/>
              </a:rPr>
              <a:t>÷</a:t>
            </a:r>
            <a:r>
              <a:rPr lang="en-US" altLang="zh-CN" sz="2800" dirty="0">
                <a:latin typeface="Times New Roman" charset="0"/>
              </a:rPr>
              <a:t>1024=746.93</a:t>
            </a:r>
            <a:r>
              <a:rPr lang="zh-CN" altLang="en-US" sz="2800" dirty="0">
                <a:latin typeface="宋体" charset="-122"/>
              </a:rPr>
              <a:t>（</a:t>
            </a:r>
            <a:r>
              <a:rPr lang="en-US" altLang="zh-CN" sz="2800" dirty="0">
                <a:latin typeface="Times New Roman" charset="0"/>
              </a:rPr>
              <a:t>MB</a:t>
            </a:r>
            <a:r>
              <a:rPr lang="zh-CN" altLang="en-US" sz="2800" dirty="0">
                <a:latin typeface="宋体" charset="-122"/>
              </a:rPr>
              <a:t>）</a:t>
            </a:r>
          </a:p>
          <a:p>
            <a:pPr eaLnBrk="1" hangingPunct="1">
              <a:buFont typeface="Wingdings" charset="2"/>
              <a:buNone/>
            </a:pPr>
            <a:r>
              <a:rPr lang="zh-CN" altLang="en-US" dirty="0">
                <a:latin typeface="Times New Roman" charset="0"/>
              </a:rPr>
              <a:t> </a:t>
            </a:r>
          </a:p>
          <a:p>
            <a:pPr eaLnBrk="1" hangingPunct="1"/>
            <a:endParaRPr lang="en-US" altLang="zh-CN" dirty="0"/>
          </a:p>
        </p:txBody>
      </p:sp>
    </p:spTree>
    <p:extLst>
      <p:ext uri="{BB962C8B-B14F-4D97-AF65-F5344CB8AC3E}">
        <p14:creationId xmlns:p14="http://schemas.microsoft.com/office/powerpoint/2010/main" val="4071242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Rot="1" noChangeArrowheads="1"/>
          </p:cNvSpPr>
          <p:nvPr>
            <p:ph type="title"/>
          </p:nvPr>
        </p:nvSpPr>
        <p:spPr>
          <a:xfrm>
            <a:off x="301625" y="228600"/>
            <a:ext cx="8540750" cy="1143000"/>
          </a:xfrm>
        </p:spPr>
        <p:txBody>
          <a:bodyPr/>
          <a:lstStyle/>
          <a:p>
            <a:pPr eaLnBrk="1" hangingPunct="1"/>
            <a:r>
              <a:rPr lang="zh-CN" altLang="en-US" dirty="0"/>
              <a:t>光盘的读写原理</a:t>
            </a:r>
          </a:p>
        </p:txBody>
      </p:sp>
      <p:sp>
        <p:nvSpPr>
          <p:cNvPr id="4100" name="Rectangle 3"/>
          <p:cNvSpPr>
            <a:spLocks noGrp="1" noRot="1" noChangeArrowheads="1"/>
          </p:cNvSpPr>
          <p:nvPr>
            <p:ph type="body" idx="1"/>
          </p:nvPr>
        </p:nvSpPr>
        <p:spPr>
          <a:xfrm>
            <a:off x="304800" y="1981200"/>
            <a:ext cx="8540750" cy="395288"/>
          </a:xfrm>
        </p:spPr>
        <p:txBody>
          <a:bodyPr>
            <a:normAutofit fontScale="92500" lnSpcReduction="20000"/>
          </a:bodyPr>
          <a:lstStyle/>
          <a:p>
            <a:pPr eaLnBrk="1" hangingPunct="1">
              <a:lnSpc>
                <a:spcPct val="90000"/>
              </a:lnSpc>
            </a:pPr>
            <a:endParaRPr lang="zh-CN" altLang="zh-CN" sz="2800" b="1"/>
          </a:p>
        </p:txBody>
      </p:sp>
      <p:graphicFrame>
        <p:nvGraphicFramePr>
          <p:cNvPr id="4098" name="Object 4"/>
          <p:cNvGraphicFramePr>
            <a:graphicFrameLocks noChangeAspect="1"/>
          </p:cNvGraphicFramePr>
          <p:nvPr/>
        </p:nvGraphicFramePr>
        <p:xfrm>
          <a:off x="533400" y="2133600"/>
          <a:ext cx="8077200" cy="4370388"/>
        </p:xfrm>
        <a:graphic>
          <a:graphicData uri="http://schemas.openxmlformats.org/presentationml/2006/ole">
            <mc:AlternateContent xmlns:mc="http://schemas.openxmlformats.org/markup-compatibility/2006">
              <mc:Choice xmlns:v="urn:schemas-microsoft-com:vml" Requires="v">
                <p:oleObj spid="_x0000_s25601" name="位图图像" r:id="rId4" imgW="11704762" imgH="6335009" progId="Paint.Picture">
                  <p:embed/>
                </p:oleObj>
              </mc:Choice>
              <mc:Fallback>
                <p:oleObj name="位图图像" r:id="rId4" imgW="11704762" imgH="633500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133600"/>
                        <a:ext cx="8077200" cy="437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4101" name="Picture 5" descr="cai">
            <a:hlinkClick r:id="rId6" action="ppaction://hlinksldjump"/>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96200" y="5791200"/>
            <a:ext cx="9906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45384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altLang="zh-CN" dirty="0" smtClean="0"/>
              <a:t>8.6</a:t>
            </a:r>
            <a:r>
              <a:rPr lang="en-US" altLang="zh-CN" dirty="0" smtClean="0"/>
              <a:t> </a:t>
            </a:r>
            <a:r>
              <a:rPr lang="zh-CN" altLang="en-US" dirty="0" smtClean="0"/>
              <a:t>固态盘</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888681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固态盘</a:t>
            </a:r>
            <a:endParaRPr kumimoji="1" lang="zh-CN" altLang="en-US" dirty="0"/>
          </a:p>
        </p:txBody>
      </p:sp>
      <p:sp>
        <p:nvSpPr>
          <p:cNvPr id="3" name="Content Placeholder 2"/>
          <p:cNvSpPr>
            <a:spLocks noGrp="1"/>
          </p:cNvSpPr>
          <p:nvPr>
            <p:ph idx="1"/>
          </p:nvPr>
        </p:nvSpPr>
        <p:spPr/>
        <p:txBody>
          <a:bodyPr/>
          <a:lstStyle/>
          <a:p>
            <a:r>
              <a:rPr kumimoji="1" lang="zh-CN" altLang="en-US" dirty="0"/>
              <a:t>采用半导体存储介质和传统磁盘接口的存储器称之为固态盘（</a:t>
            </a:r>
            <a:r>
              <a:rPr kumimoji="1" lang="en-US" altLang="zh-CN" dirty="0"/>
              <a:t>SSD</a:t>
            </a:r>
            <a:r>
              <a:rPr kumimoji="1" lang="zh-CN" altLang="en-US" dirty="0"/>
              <a:t>）</a:t>
            </a:r>
            <a:r>
              <a:rPr kumimoji="1" lang="en-US" altLang="zh-CN" dirty="0"/>
              <a:t>.</a:t>
            </a:r>
          </a:p>
          <a:p>
            <a:r>
              <a:rPr kumimoji="1" lang="en-US" altLang="zh-CN" dirty="0"/>
              <a:t>SSD</a:t>
            </a:r>
            <a:r>
              <a:rPr kumimoji="1" lang="zh-CN" altLang="en-US" dirty="0"/>
              <a:t>的存储介质可以是</a:t>
            </a:r>
            <a:r>
              <a:rPr kumimoji="1" lang="en-US" altLang="zh-CN" dirty="0"/>
              <a:t>DRAM</a:t>
            </a:r>
            <a:r>
              <a:rPr kumimoji="1" lang="zh-CN" altLang="en-US" dirty="0"/>
              <a:t>或</a:t>
            </a:r>
            <a:r>
              <a:rPr kumimoji="1" lang="en-US" altLang="zh-CN" dirty="0"/>
              <a:t>NVRAM(</a:t>
            </a:r>
            <a:r>
              <a:rPr kumimoji="1" lang="zh-CN" altLang="en-US" dirty="0"/>
              <a:t>非易性随机存储器</a:t>
            </a:r>
            <a:r>
              <a:rPr kumimoji="1" lang="en-US" altLang="zh-CN" dirty="0"/>
              <a:t>)</a:t>
            </a:r>
            <a:r>
              <a:rPr kumimoji="1" lang="zh-CN" altLang="en-US" dirty="0"/>
              <a:t>。</a:t>
            </a:r>
          </a:p>
          <a:p>
            <a:r>
              <a:rPr kumimoji="1" lang="zh-CN" altLang="en-US" dirty="0"/>
              <a:t>现在有采用</a:t>
            </a:r>
            <a:r>
              <a:rPr kumimoji="1" lang="en-US" altLang="zh-CN" dirty="0"/>
              <a:t>NAND</a:t>
            </a:r>
            <a:r>
              <a:rPr kumimoji="1" lang="zh-CN" altLang="en-US" dirty="0"/>
              <a:t>闪存为核心的</a:t>
            </a:r>
            <a:r>
              <a:rPr kumimoji="1" lang="en-US" altLang="zh-CN" dirty="0"/>
              <a:t>SSD.</a:t>
            </a:r>
          </a:p>
          <a:p>
            <a:r>
              <a:rPr kumimoji="1" lang="zh-CN" altLang="en-US" dirty="0"/>
              <a:t>闪存的价格则比</a:t>
            </a:r>
            <a:r>
              <a:rPr kumimoji="1" lang="en-US" altLang="zh-CN" dirty="0"/>
              <a:t>DRAM</a:t>
            </a:r>
            <a:r>
              <a:rPr kumimoji="1" lang="zh-CN" altLang="en-US" dirty="0"/>
              <a:t>低得多，常用的</a:t>
            </a:r>
            <a:r>
              <a:rPr kumimoji="1" lang="en-US" altLang="zh-CN" dirty="0"/>
              <a:t>U</a:t>
            </a:r>
            <a:r>
              <a:rPr kumimoji="1" lang="zh-CN" altLang="en-US" dirty="0"/>
              <a:t>盘</a:t>
            </a:r>
            <a:r>
              <a:rPr kumimoji="1" lang="en-US" altLang="zh-CN" dirty="0"/>
              <a:t>/</a:t>
            </a:r>
            <a:r>
              <a:rPr kumimoji="1" lang="zh-CN" altLang="en-US" dirty="0"/>
              <a:t>闪盘</a:t>
            </a:r>
            <a:r>
              <a:rPr kumimoji="1" lang="en-US" altLang="zh-CN" dirty="0"/>
              <a:t>/</a:t>
            </a:r>
            <a:r>
              <a:rPr kumimoji="1" lang="zh-CN" altLang="en-US" dirty="0"/>
              <a:t>存储卡都是</a:t>
            </a:r>
            <a:r>
              <a:rPr kumimoji="1" lang="en-US" altLang="zh-CN" dirty="0"/>
              <a:t>SSD</a:t>
            </a:r>
            <a:r>
              <a:rPr kumimoji="1" lang="zh-CN" altLang="en-US" dirty="0"/>
              <a:t>。</a:t>
            </a:r>
          </a:p>
          <a:p>
            <a:r>
              <a:rPr kumimoji="1" lang="en-US" altLang="zh-CN" dirty="0"/>
              <a:t>DRAM</a:t>
            </a:r>
            <a:r>
              <a:rPr kumimoji="1" lang="zh-CN" altLang="en-US" dirty="0"/>
              <a:t>、</a:t>
            </a:r>
            <a:r>
              <a:rPr kumimoji="1" lang="en-US" altLang="zh-CN" dirty="0"/>
              <a:t>NAND</a:t>
            </a:r>
            <a:r>
              <a:rPr kumimoji="1" lang="zh-CN" altLang="en-US" dirty="0"/>
              <a:t>、硬盘速度分别以</a:t>
            </a:r>
            <a:r>
              <a:rPr kumimoji="1" lang="en-US" altLang="zh-CN" dirty="0"/>
              <a:t>ns</a:t>
            </a:r>
            <a:r>
              <a:rPr kumimoji="1" lang="zh-CN" altLang="en-US" dirty="0"/>
              <a:t>、</a:t>
            </a:r>
            <a:r>
              <a:rPr kumimoji="1" lang="en-US" altLang="zh-CN" dirty="0"/>
              <a:t>us</a:t>
            </a:r>
            <a:r>
              <a:rPr kumimoji="1" lang="zh-CN" altLang="en-US" dirty="0"/>
              <a:t>、</a:t>
            </a:r>
            <a:r>
              <a:rPr kumimoji="1" lang="en-US" altLang="zh-CN" dirty="0" err="1"/>
              <a:t>ms</a:t>
            </a:r>
            <a:r>
              <a:rPr kumimoji="1" lang="zh-CN" altLang="en-US" dirty="0"/>
              <a:t>计算。</a:t>
            </a:r>
          </a:p>
          <a:p>
            <a:endParaRPr kumimoji="1" lang="zh-CN" altLang="en-US" dirty="0"/>
          </a:p>
        </p:txBody>
      </p:sp>
    </p:spTree>
    <p:extLst>
      <p:ext uri="{BB962C8B-B14F-4D97-AF65-F5344CB8AC3E}">
        <p14:creationId xmlns:p14="http://schemas.microsoft.com/office/powerpoint/2010/main" val="542321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存储</a:t>
            </a:r>
            <a:r>
              <a:rPr lang="zh-CN" altLang="en-US" dirty="0"/>
              <a:t>密度</a:t>
            </a:r>
            <a:endParaRPr lang="en-US" dirty="0"/>
          </a:p>
        </p:txBody>
      </p:sp>
      <p:sp>
        <p:nvSpPr>
          <p:cNvPr id="3" name="Content Placeholder 2"/>
          <p:cNvSpPr>
            <a:spLocks noGrp="1"/>
          </p:cNvSpPr>
          <p:nvPr>
            <p:ph idx="1"/>
          </p:nvPr>
        </p:nvSpPr>
        <p:spPr/>
        <p:txBody>
          <a:bodyPr>
            <a:normAutofit/>
          </a:bodyPr>
          <a:lstStyle/>
          <a:p>
            <a:r>
              <a:rPr lang="zh-CN" altLang="en-US" dirty="0" smtClean="0"/>
              <a:t>磁道：磁盘</a:t>
            </a:r>
            <a:r>
              <a:rPr lang="zh-CN" altLang="en-US" dirty="0"/>
              <a:t>表面上的许多同</a:t>
            </a:r>
            <a:r>
              <a:rPr lang="zh-CN" altLang="en-US" dirty="0" smtClean="0"/>
              <a:t>心圆</a:t>
            </a:r>
            <a:endParaRPr lang="en-US" altLang="zh-CN" dirty="0" smtClean="0"/>
          </a:p>
          <a:p>
            <a:r>
              <a:rPr lang="zh-CN" altLang="en-US" dirty="0" smtClean="0"/>
              <a:t>柱面：在</a:t>
            </a:r>
            <a:r>
              <a:rPr lang="zh-CN" altLang="en-US" dirty="0"/>
              <a:t>有多个盘片构成的盘组中，由处于同一半径的磁道组成的一个</a:t>
            </a:r>
            <a:r>
              <a:rPr lang="zh-CN" altLang="en-US" dirty="0" smtClean="0"/>
              <a:t>圆柱面</a:t>
            </a:r>
            <a:endParaRPr lang="en-US" altLang="zh-CN" dirty="0" smtClean="0"/>
          </a:p>
          <a:p>
            <a:r>
              <a:rPr lang="zh-CN" altLang="en-US" dirty="0"/>
              <a:t>道</a:t>
            </a:r>
            <a:r>
              <a:rPr lang="zh-CN" altLang="en-US" dirty="0" smtClean="0"/>
              <a:t>密度：沿</a:t>
            </a:r>
            <a:r>
              <a:rPr lang="zh-CN" altLang="en-US" dirty="0"/>
              <a:t>磁盘半径方向单位长度的</a:t>
            </a:r>
            <a:r>
              <a:rPr lang="zh-CN" altLang="en-US" dirty="0" smtClean="0"/>
              <a:t>磁道数</a:t>
            </a:r>
            <a:endParaRPr lang="zh-CN" altLang="en-US" dirty="0"/>
          </a:p>
          <a:p>
            <a:r>
              <a:rPr lang="zh-CN" altLang="en-US" dirty="0" smtClean="0"/>
              <a:t>道宽：磁道</a:t>
            </a:r>
            <a:r>
              <a:rPr lang="zh-CN" altLang="en-US" dirty="0"/>
              <a:t>具有一定的</a:t>
            </a:r>
            <a:r>
              <a:rPr lang="zh-CN" altLang="en-US" dirty="0" smtClean="0"/>
              <a:t>宽度</a:t>
            </a:r>
            <a:endParaRPr lang="en-US" altLang="zh-CN" dirty="0" smtClean="0"/>
          </a:p>
          <a:p>
            <a:r>
              <a:rPr lang="zh-CN" altLang="en-US" dirty="0" smtClean="0"/>
              <a:t>道距：为</a:t>
            </a:r>
            <a:r>
              <a:rPr lang="zh-CN" altLang="en-US" dirty="0"/>
              <a:t>避免干扰，磁道与磁道之间需保持一定距离，相邻两条磁道中心线之间的距离</a:t>
            </a:r>
            <a:r>
              <a:rPr lang="zh-CN" altLang="en-US" dirty="0" smtClean="0"/>
              <a:t>叫</a:t>
            </a:r>
            <a:r>
              <a:rPr lang="zh-CN" altLang="en-US" dirty="0"/>
              <a:t>道</a:t>
            </a:r>
            <a:r>
              <a:rPr lang="zh-CN" altLang="en-US" dirty="0" smtClean="0"/>
              <a:t>距</a:t>
            </a:r>
            <a:endParaRPr lang="en-US" altLang="zh-CN" dirty="0"/>
          </a:p>
          <a:p>
            <a:r>
              <a:rPr lang="zh-CN" altLang="en-US" dirty="0"/>
              <a:t>位</a:t>
            </a:r>
            <a:r>
              <a:rPr lang="zh-CN" altLang="en-US" dirty="0" smtClean="0"/>
              <a:t>密度、线密度：单位</a:t>
            </a:r>
            <a:r>
              <a:rPr lang="zh-CN" altLang="en-US" dirty="0"/>
              <a:t>长度磁道所能记录二进制信息的</a:t>
            </a:r>
            <a:r>
              <a:rPr lang="zh-CN" altLang="en-US" dirty="0" smtClean="0"/>
              <a:t>位数，单位是位／英寸</a:t>
            </a:r>
            <a:r>
              <a:rPr lang="en-US" altLang="zh-CN" dirty="0" smtClean="0"/>
              <a:t>bpi</a:t>
            </a:r>
            <a:endParaRPr lang="en-US" dirty="0"/>
          </a:p>
        </p:txBody>
      </p:sp>
    </p:spTree>
    <p:extLst>
      <p:ext uri="{BB962C8B-B14F-4D97-AF65-F5344CB8AC3E}">
        <p14:creationId xmlns:p14="http://schemas.microsoft.com/office/powerpoint/2010/main" val="553094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存储</a:t>
            </a:r>
            <a:r>
              <a:rPr lang="zh-CN" altLang="en-US" dirty="0"/>
              <a:t>容量</a:t>
            </a:r>
            <a:endParaRPr lang="en-US" dirty="0"/>
          </a:p>
        </p:txBody>
      </p:sp>
      <p:sp>
        <p:nvSpPr>
          <p:cNvPr id="3" name="Content Placeholder 2"/>
          <p:cNvSpPr>
            <a:spLocks noGrp="1"/>
          </p:cNvSpPr>
          <p:nvPr>
            <p:ph idx="1"/>
          </p:nvPr>
        </p:nvSpPr>
        <p:spPr/>
        <p:txBody>
          <a:bodyPr/>
          <a:lstStyle/>
          <a:p>
            <a:r>
              <a:rPr lang="zh-CN" altLang="en-US" dirty="0"/>
              <a:t>存储</a:t>
            </a:r>
            <a:r>
              <a:rPr lang="zh-CN" altLang="en-US" dirty="0" smtClean="0"/>
              <a:t>容量：磁</a:t>
            </a:r>
            <a:r>
              <a:rPr lang="zh-CN" altLang="en-US" dirty="0"/>
              <a:t>表面存储器所能存储的二进制信息总量。一般用字节为单位。</a:t>
            </a:r>
          </a:p>
          <a:p>
            <a:r>
              <a:rPr lang="zh-CN" altLang="en-US" dirty="0"/>
              <a:t>磁盘存储器有格式化容量和非格式化容量两个</a:t>
            </a:r>
            <a:r>
              <a:rPr lang="zh-CN" altLang="en-US" dirty="0" smtClean="0"/>
              <a:t>指标</a:t>
            </a:r>
            <a:endParaRPr lang="en-US" altLang="zh-CN" dirty="0" smtClean="0"/>
          </a:p>
          <a:p>
            <a:pPr lvl="1"/>
            <a:r>
              <a:rPr lang="zh-CN" altLang="en-US" dirty="0" smtClean="0"/>
              <a:t>格式化容量：按照</a:t>
            </a:r>
            <a:r>
              <a:rPr lang="zh-CN" altLang="en-US" dirty="0"/>
              <a:t>某种特定的记录格式所能存储信息的总量，也就是用户真正可以使用的</a:t>
            </a:r>
            <a:r>
              <a:rPr lang="zh-CN" altLang="en-US" dirty="0" smtClean="0"/>
              <a:t>容量</a:t>
            </a:r>
            <a:endParaRPr lang="en-US" altLang="zh-CN" dirty="0" smtClean="0"/>
          </a:p>
          <a:p>
            <a:pPr lvl="1"/>
            <a:r>
              <a:rPr lang="zh-CN" altLang="en-US" dirty="0" smtClean="0"/>
              <a:t>非格式化容量：磁记录</a:t>
            </a:r>
            <a:r>
              <a:rPr lang="zh-CN" altLang="en-US" dirty="0"/>
              <a:t>表面可以利用的磁化单元</a:t>
            </a:r>
            <a:r>
              <a:rPr lang="zh-CN" altLang="en-US" dirty="0" smtClean="0"/>
              <a:t>总</a:t>
            </a:r>
            <a:endParaRPr lang="en-US" altLang="zh-CN" dirty="0" smtClean="0"/>
          </a:p>
          <a:p>
            <a:pPr lvl="1"/>
            <a:r>
              <a:rPr lang="zh-CN" altLang="en-US" dirty="0" smtClean="0"/>
              <a:t>格式化</a:t>
            </a:r>
            <a:r>
              <a:rPr lang="zh-CN" altLang="en-US" dirty="0"/>
              <a:t>容量一般约为非格式化容量的</a:t>
            </a:r>
            <a:r>
              <a:rPr lang="en-US" altLang="zh-CN" dirty="0"/>
              <a:t>60%</a:t>
            </a:r>
            <a:r>
              <a:rPr lang="zh-CN" altLang="en-US" dirty="0"/>
              <a:t>～</a:t>
            </a:r>
            <a:r>
              <a:rPr lang="en-US" altLang="zh-CN" dirty="0"/>
              <a:t>70%</a:t>
            </a:r>
            <a:r>
              <a:rPr lang="zh-CN" altLang="en-US" dirty="0"/>
              <a:t>。</a:t>
            </a:r>
            <a:endParaRPr lang="en-US" dirty="0"/>
          </a:p>
        </p:txBody>
      </p:sp>
    </p:spTree>
    <p:extLst>
      <p:ext uri="{BB962C8B-B14F-4D97-AF65-F5344CB8AC3E}">
        <p14:creationId xmlns:p14="http://schemas.microsoft.com/office/powerpoint/2010/main" val="1550860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寻址</a:t>
            </a:r>
            <a:r>
              <a:rPr lang="zh-CN" altLang="en-US" dirty="0"/>
              <a:t>时间</a:t>
            </a:r>
            <a:endParaRPr lang="en-US" dirty="0"/>
          </a:p>
        </p:txBody>
      </p:sp>
      <p:sp>
        <p:nvSpPr>
          <p:cNvPr id="3" name="Content Placeholder 2"/>
          <p:cNvSpPr>
            <a:spLocks noGrp="1"/>
          </p:cNvSpPr>
          <p:nvPr>
            <p:ph idx="1"/>
          </p:nvPr>
        </p:nvSpPr>
        <p:spPr/>
        <p:txBody>
          <a:bodyPr>
            <a:normAutofit/>
          </a:bodyPr>
          <a:lstStyle/>
          <a:p>
            <a:r>
              <a:rPr lang="zh-CN" altLang="en-US" dirty="0" smtClean="0"/>
              <a:t>磁盘采取</a:t>
            </a:r>
            <a:r>
              <a:rPr lang="zh-CN" altLang="en-US" dirty="0"/>
              <a:t>直接存取方式，寻址时间包括两部分： </a:t>
            </a:r>
            <a:endParaRPr lang="en-US" altLang="zh-CN" dirty="0" smtClean="0"/>
          </a:p>
          <a:p>
            <a:pPr lvl="1"/>
            <a:r>
              <a:rPr lang="en-US" altLang="zh-CN" dirty="0" err="1" smtClean="0"/>
              <a:t>t</a:t>
            </a:r>
            <a:r>
              <a:rPr lang="en-US" altLang="zh-CN" baseline="-25000" dirty="0" err="1" smtClean="0"/>
              <a:t>s</a:t>
            </a:r>
            <a:r>
              <a:rPr lang="zh-CN" altLang="en-US" dirty="0" smtClean="0"/>
              <a:t>：磁头</a:t>
            </a:r>
            <a:r>
              <a:rPr lang="zh-CN" altLang="en-US" dirty="0"/>
              <a:t>寻找目标磁道所需的找道</a:t>
            </a:r>
            <a:r>
              <a:rPr lang="zh-CN" altLang="en-US" dirty="0" smtClean="0"/>
              <a:t>时间</a:t>
            </a:r>
            <a:endParaRPr lang="en-US" altLang="zh-CN" dirty="0" smtClean="0"/>
          </a:p>
          <a:p>
            <a:pPr lvl="1"/>
            <a:r>
              <a:rPr lang="en-US" altLang="zh-CN" dirty="0" err="1" smtClean="0"/>
              <a:t>t</a:t>
            </a:r>
            <a:r>
              <a:rPr lang="en-US" altLang="zh-CN" baseline="-25000" dirty="0" err="1" smtClean="0"/>
              <a:t>w</a:t>
            </a:r>
            <a:r>
              <a:rPr lang="zh-CN" altLang="en-US" dirty="0" smtClean="0"/>
              <a:t>：找到</a:t>
            </a:r>
            <a:r>
              <a:rPr lang="zh-CN" altLang="en-US" dirty="0"/>
              <a:t>磁道以后，磁头等待所需要读写的区段旋转到它的下方所需要的等待</a:t>
            </a:r>
            <a:r>
              <a:rPr lang="zh-CN" altLang="en-US" dirty="0" smtClean="0"/>
              <a:t>时间。</a:t>
            </a:r>
            <a:endParaRPr lang="en-US" altLang="zh-CN" dirty="0" smtClean="0"/>
          </a:p>
          <a:p>
            <a:r>
              <a:rPr lang="zh-CN" altLang="en-US" dirty="0"/>
              <a:t>平均寻址时间</a:t>
            </a:r>
            <a:r>
              <a:rPr lang="en-US" altLang="zh-CN" dirty="0" smtClean="0"/>
              <a:t>T</a:t>
            </a:r>
            <a:r>
              <a:rPr lang="en-US" altLang="zh-CN" baseline="-25000" dirty="0" smtClean="0"/>
              <a:t>a</a:t>
            </a:r>
          </a:p>
          <a:p>
            <a:pPr lvl="1"/>
            <a:r>
              <a:rPr lang="zh-CN" altLang="en-US" dirty="0" smtClean="0"/>
              <a:t>寻找</a:t>
            </a:r>
            <a:r>
              <a:rPr lang="zh-CN" altLang="en-US" dirty="0"/>
              <a:t>相邻磁道和从最外面磁道找到最里面磁道所需的时间不同，磁头等待不同区段所花的时间也不同</a:t>
            </a:r>
            <a:r>
              <a:rPr lang="zh-CN" altLang="en-US" dirty="0" smtClean="0"/>
              <a:t>，</a:t>
            </a:r>
            <a:endParaRPr lang="en-US" altLang="zh-CN" dirty="0" smtClean="0"/>
          </a:p>
          <a:p>
            <a:pPr lvl="1"/>
            <a:r>
              <a:rPr lang="zh-CN" altLang="en-US" dirty="0" smtClean="0"/>
              <a:t>取它们</a:t>
            </a:r>
            <a:r>
              <a:rPr lang="zh-CN" altLang="en-US" dirty="0"/>
              <a:t>的平均值，称作平均寻址时间</a:t>
            </a:r>
            <a:r>
              <a:rPr lang="en-US" altLang="zh-CN" dirty="0"/>
              <a:t>T</a:t>
            </a:r>
            <a:r>
              <a:rPr lang="en-US" altLang="zh-CN" baseline="-25000" dirty="0"/>
              <a:t>a</a:t>
            </a:r>
            <a:r>
              <a:rPr lang="zh-CN" altLang="en-US" dirty="0" smtClean="0"/>
              <a:t>，由</a:t>
            </a:r>
            <a:r>
              <a:rPr lang="zh-CN" altLang="en-US" dirty="0"/>
              <a:t>平均找道时间</a:t>
            </a:r>
            <a:r>
              <a:rPr lang="en-US" altLang="zh-CN" dirty="0" err="1"/>
              <a:t>t</a:t>
            </a:r>
            <a:r>
              <a:rPr lang="en-US" altLang="zh-CN" baseline="-25000" dirty="0" err="1"/>
              <a:t>sa</a:t>
            </a:r>
            <a:r>
              <a:rPr lang="zh-CN" altLang="en-US" dirty="0"/>
              <a:t>和平均等待时间</a:t>
            </a:r>
            <a:r>
              <a:rPr lang="en-US" altLang="zh-CN" dirty="0" err="1"/>
              <a:t>t</a:t>
            </a:r>
            <a:r>
              <a:rPr lang="en-US" altLang="zh-CN" baseline="-25000" dirty="0" err="1"/>
              <a:t>wa</a:t>
            </a:r>
            <a:r>
              <a:rPr lang="zh-CN" altLang="en-US" dirty="0"/>
              <a:t>组成：</a:t>
            </a:r>
          </a:p>
          <a:p>
            <a:pPr>
              <a:buFontTx/>
              <a:buNone/>
            </a:pPr>
            <a:r>
              <a:rPr lang="en-US" altLang="zh-CN" dirty="0"/>
              <a:t>	T</a:t>
            </a:r>
            <a:r>
              <a:rPr lang="en-US" altLang="zh-CN" baseline="-25000" dirty="0"/>
              <a:t>a</a:t>
            </a:r>
            <a:r>
              <a:rPr lang="zh-CN" altLang="en-US" dirty="0"/>
              <a:t>＝</a:t>
            </a:r>
            <a:r>
              <a:rPr lang="en-US" altLang="zh-CN" dirty="0" err="1"/>
              <a:t>T</a:t>
            </a:r>
            <a:r>
              <a:rPr lang="en-US" altLang="zh-CN" baseline="-25000" dirty="0" err="1"/>
              <a:t>sa</a:t>
            </a:r>
            <a:r>
              <a:rPr lang="en-US" altLang="zh-CN" dirty="0" err="1"/>
              <a:t>+T</a:t>
            </a:r>
            <a:r>
              <a:rPr lang="en-US" altLang="zh-CN" baseline="-25000" dirty="0" err="1"/>
              <a:t>wa</a:t>
            </a:r>
            <a:r>
              <a:rPr lang="zh-CN" altLang="en-US" dirty="0"/>
              <a:t>＝</a:t>
            </a:r>
            <a:r>
              <a:rPr lang="en-US" altLang="zh-CN" dirty="0"/>
              <a:t>(</a:t>
            </a:r>
            <a:r>
              <a:rPr lang="en-US" altLang="zh-CN" dirty="0" err="1"/>
              <a:t>t</a:t>
            </a:r>
            <a:r>
              <a:rPr lang="en-US" altLang="zh-CN" baseline="-25000" dirty="0" err="1"/>
              <a:t>smax</a:t>
            </a:r>
            <a:r>
              <a:rPr lang="en-US" altLang="zh-CN" dirty="0" err="1"/>
              <a:t>+t</a:t>
            </a:r>
            <a:r>
              <a:rPr lang="en-US" altLang="zh-CN" baseline="-25000" dirty="0" err="1"/>
              <a:t>smin</a:t>
            </a:r>
            <a:r>
              <a:rPr lang="en-US" altLang="zh-CN" dirty="0"/>
              <a:t>)/2+(</a:t>
            </a:r>
            <a:r>
              <a:rPr lang="en-US" altLang="zh-CN" dirty="0" err="1"/>
              <a:t>t</a:t>
            </a:r>
            <a:r>
              <a:rPr lang="en-US" altLang="zh-CN" baseline="-25000" dirty="0" err="1"/>
              <a:t>wmax</a:t>
            </a:r>
            <a:r>
              <a:rPr lang="en-US" altLang="zh-CN" dirty="0" err="1"/>
              <a:t>+t</a:t>
            </a:r>
            <a:r>
              <a:rPr lang="en-US" altLang="zh-CN" baseline="-25000" dirty="0" err="1"/>
              <a:t>wmin</a:t>
            </a:r>
            <a:r>
              <a:rPr lang="en-US" altLang="zh-CN" dirty="0"/>
              <a:t>)/2</a:t>
            </a:r>
            <a:endParaRPr lang="en-US" dirty="0"/>
          </a:p>
        </p:txBody>
      </p:sp>
    </p:spTree>
    <p:extLst>
      <p:ext uri="{BB962C8B-B14F-4D97-AF65-F5344CB8AC3E}">
        <p14:creationId xmlns:p14="http://schemas.microsoft.com/office/powerpoint/2010/main" val="1308895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寻址</a:t>
            </a:r>
            <a:r>
              <a:rPr lang="zh-CN" altLang="en-US" dirty="0"/>
              <a:t>时间</a:t>
            </a:r>
            <a:endParaRPr lang="en-US" dirty="0"/>
          </a:p>
        </p:txBody>
      </p:sp>
      <p:sp>
        <p:nvSpPr>
          <p:cNvPr id="3" name="Content Placeholder 2"/>
          <p:cNvSpPr>
            <a:spLocks noGrp="1"/>
          </p:cNvSpPr>
          <p:nvPr>
            <p:ph idx="1"/>
          </p:nvPr>
        </p:nvSpPr>
        <p:spPr/>
        <p:txBody>
          <a:bodyPr/>
          <a:lstStyle/>
          <a:p>
            <a:r>
              <a:rPr lang="zh-CN" altLang="en-US" dirty="0"/>
              <a:t>平均寻址时间是磁盘存储器的一个重要</a:t>
            </a:r>
            <a:r>
              <a:rPr lang="zh-CN" altLang="en-US" dirty="0" smtClean="0"/>
              <a:t>指标</a:t>
            </a:r>
            <a:endParaRPr lang="en-US" altLang="zh-CN" dirty="0" smtClean="0"/>
          </a:p>
          <a:p>
            <a:r>
              <a:rPr lang="zh-CN" altLang="en-US" dirty="0" smtClean="0"/>
              <a:t>硬磁盘</a:t>
            </a:r>
            <a:r>
              <a:rPr lang="zh-CN" altLang="en-US" dirty="0"/>
              <a:t>存储器比软磁盘存储器的平均寻址时间</a:t>
            </a:r>
            <a:r>
              <a:rPr lang="zh-CN" altLang="en-US" dirty="0" smtClean="0"/>
              <a:t>短</a:t>
            </a:r>
            <a:endParaRPr lang="zh-CN" altLang="en-US" dirty="0"/>
          </a:p>
          <a:p>
            <a:r>
              <a:rPr lang="zh-CN" altLang="en-US" dirty="0"/>
              <a:t>磁带存储器采取顺序存取方式，不需要寻找磁道，但需要考虑磁头寻找记录区的等待时间，实际上磁头不动，磁带移动，所以寻址时间指的是磁带空转到磁头应访问记录区所在位置的</a:t>
            </a:r>
            <a:r>
              <a:rPr lang="zh-CN" altLang="en-US" dirty="0" smtClean="0"/>
              <a:t>时间</a:t>
            </a:r>
            <a:endParaRPr lang="en-US" dirty="0"/>
          </a:p>
        </p:txBody>
      </p:sp>
    </p:spTree>
    <p:extLst>
      <p:ext uri="{BB962C8B-B14F-4D97-AF65-F5344CB8AC3E}">
        <p14:creationId xmlns:p14="http://schemas.microsoft.com/office/powerpoint/2010/main" val="1935874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a:t>
            </a:r>
            <a:r>
              <a:rPr lang="zh-CN" altLang="en-US" dirty="0"/>
              <a:t>传输率</a:t>
            </a:r>
            <a:endParaRPr lang="en-US" dirty="0"/>
          </a:p>
        </p:txBody>
      </p:sp>
      <p:sp>
        <p:nvSpPr>
          <p:cNvPr id="3" name="Content Placeholder 2"/>
          <p:cNvSpPr>
            <a:spLocks noGrp="1"/>
          </p:cNvSpPr>
          <p:nvPr>
            <p:ph idx="1"/>
          </p:nvPr>
        </p:nvSpPr>
        <p:spPr/>
        <p:txBody>
          <a:bodyPr/>
          <a:lstStyle/>
          <a:p>
            <a:r>
              <a:rPr lang="zh-CN" altLang="en-US" dirty="0"/>
              <a:t>磁表面存储器在单位时间内与主机之间传送数据的位数或字节数，叫数据传输率</a:t>
            </a:r>
            <a:r>
              <a:rPr lang="en-US" altLang="zh-CN" dirty="0" err="1"/>
              <a:t>D</a:t>
            </a:r>
            <a:r>
              <a:rPr lang="en-US" altLang="zh-CN" baseline="-25000" dirty="0" err="1"/>
              <a:t>r</a:t>
            </a:r>
            <a:r>
              <a:rPr lang="zh-CN" altLang="en-US" dirty="0" smtClean="0"/>
              <a:t>。</a:t>
            </a:r>
            <a:endParaRPr lang="en-US" altLang="zh-CN" dirty="0" smtClean="0"/>
          </a:p>
          <a:p>
            <a:r>
              <a:rPr lang="zh-CN" altLang="en-US" dirty="0" smtClean="0"/>
              <a:t>为</a:t>
            </a:r>
            <a:r>
              <a:rPr lang="zh-CN" altLang="en-US" dirty="0"/>
              <a:t>确保主机与磁表面存储器之间传输信息不丢失，传输率与存储设备和主机接口逻辑两者有关</a:t>
            </a:r>
            <a:r>
              <a:rPr lang="zh-CN" altLang="en-US" dirty="0" smtClean="0"/>
              <a:t>。</a:t>
            </a:r>
            <a:endParaRPr lang="en-US" altLang="zh-CN" dirty="0" smtClean="0"/>
          </a:p>
          <a:p>
            <a:r>
              <a:rPr lang="zh-CN" altLang="en-US" dirty="0" smtClean="0"/>
              <a:t>从</a:t>
            </a:r>
            <a:r>
              <a:rPr lang="zh-CN" altLang="en-US" dirty="0"/>
              <a:t>设备方面考虑，传输率等于记录密度</a:t>
            </a:r>
            <a:r>
              <a:rPr lang="en-US" altLang="zh-CN" dirty="0"/>
              <a:t>D</a:t>
            </a:r>
            <a:r>
              <a:rPr lang="zh-CN" altLang="en-US" dirty="0"/>
              <a:t>和记录介质的运动速度</a:t>
            </a:r>
            <a:r>
              <a:rPr lang="en-US" altLang="zh-CN" dirty="0"/>
              <a:t>V</a:t>
            </a:r>
            <a:r>
              <a:rPr lang="zh-CN" altLang="en-US" dirty="0"/>
              <a:t>的乘积</a:t>
            </a:r>
            <a:r>
              <a:rPr lang="zh-CN" altLang="en-US" dirty="0" smtClean="0"/>
              <a:t>。</a:t>
            </a:r>
            <a:endParaRPr lang="en-US" altLang="zh-CN" dirty="0" smtClean="0"/>
          </a:p>
          <a:p>
            <a:r>
              <a:rPr lang="zh-CN" altLang="en-US" dirty="0" smtClean="0"/>
              <a:t>从</a:t>
            </a:r>
            <a:r>
              <a:rPr lang="zh-CN" altLang="en-US" dirty="0"/>
              <a:t>主机接口逻辑考虑，应有足够快的传送速度接收／发送信息，以便主机与辅存之间的传输正确无误。</a:t>
            </a:r>
            <a:endParaRPr lang="en-US" dirty="0"/>
          </a:p>
        </p:txBody>
      </p:sp>
    </p:spTree>
    <p:extLst>
      <p:ext uri="{BB962C8B-B14F-4D97-AF65-F5344CB8AC3E}">
        <p14:creationId xmlns:p14="http://schemas.microsoft.com/office/powerpoint/2010/main" val="1857553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4200</TotalTime>
  <Words>3455</Words>
  <Application>Microsoft Macintosh PowerPoint</Application>
  <PresentationFormat>On-screen Show (4:3)</PresentationFormat>
  <Paragraphs>354</Paragraphs>
  <Slides>49</Slides>
  <Notes>9</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49</vt:i4>
      </vt:variant>
    </vt:vector>
  </HeadingPairs>
  <TitlesOfParts>
    <vt:vector size="63" baseType="lpstr">
      <vt:lpstr>Calibri</vt:lpstr>
      <vt:lpstr>Calibri Light</vt:lpstr>
      <vt:lpstr>DengXian</vt:lpstr>
      <vt:lpstr>宋体</vt:lpstr>
      <vt:lpstr>等线</vt:lpstr>
      <vt:lpstr>等线 Light</vt:lpstr>
      <vt:lpstr>Arial</vt:lpstr>
      <vt:lpstr>Symbol</vt:lpstr>
      <vt:lpstr>Times New Roman</vt:lpstr>
      <vt:lpstr>Verdana</vt:lpstr>
      <vt:lpstr>Wingdings</vt:lpstr>
      <vt:lpstr>Office Theme</vt:lpstr>
      <vt:lpstr>Photo Editor 照片</vt:lpstr>
      <vt:lpstr>位图图像</vt:lpstr>
      <vt:lpstr>第8章 辅助存储器</vt:lpstr>
      <vt:lpstr>8.1 磁表面存储器的种类与技术指标</vt:lpstr>
      <vt:lpstr>辅助存储器的种类</vt:lpstr>
      <vt:lpstr>存储密度</vt:lpstr>
      <vt:lpstr>存储密度</vt:lpstr>
      <vt:lpstr>存储容量</vt:lpstr>
      <vt:lpstr>寻址时间</vt:lpstr>
      <vt:lpstr>寻址时间</vt:lpstr>
      <vt:lpstr>数据传输率</vt:lpstr>
      <vt:lpstr>误码率、价格</vt:lpstr>
      <vt:lpstr>8.2 磁记录原理与记录方式</vt:lpstr>
      <vt:lpstr>磁记录原理</vt:lpstr>
      <vt:lpstr>磁记录原理</vt:lpstr>
      <vt:lpstr>磁记录介质与磁头</vt:lpstr>
      <vt:lpstr>磁记录方式</vt:lpstr>
      <vt:lpstr>8.3 磁盘存储器</vt:lpstr>
      <vt:lpstr>磁盘存储器的种类和基本结构</vt:lpstr>
      <vt:lpstr>磁盘存储器的种类和基本结构</vt:lpstr>
      <vt:lpstr>磁盘存储器的种类和基本结构</vt:lpstr>
      <vt:lpstr>磁盘驱动器结构</vt:lpstr>
      <vt:lpstr>磁盘驱动器图示</vt:lpstr>
      <vt:lpstr>盘片</vt:lpstr>
      <vt:lpstr>磁盘cache</vt:lpstr>
      <vt:lpstr>磁盘cache</vt:lpstr>
      <vt:lpstr>磁盘阵列存储器</vt:lpstr>
      <vt:lpstr>RAID</vt:lpstr>
      <vt:lpstr>RAID</vt:lpstr>
      <vt:lpstr>RAID</vt:lpstr>
      <vt:lpstr>RAID 0</vt:lpstr>
      <vt:lpstr>RAID 1</vt:lpstr>
      <vt:lpstr>RAID 2</vt:lpstr>
      <vt:lpstr>RAID 3</vt:lpstr>
      <vt:lpstr>RAID 4</vt:lpstr>
      <vt:lpstr>RAID 5</vt:lpstr>
      <vt:lpstr>RAID 6</vt:lpstr>
      <vt:lpstr>RAID 7和RAID 10</vt:lpstr>
      <vt:lpstr>8.4 磁带存储器</vt:lpstr>
      <vt:lpstr>磁带存储器</vt:lpstr>
      <vt:lpstr>磁带存储器</vt:lpstr>
      <vt:lpstr>磁带和磁盘的区别</vt:lpstr>
      <vt:lpstr>8.5 光盘存储器</vt:lpstr>
      <vt:lpstr>光盘</vt:lpstr>
      <vt:lpstr>光盘存储器种类</vt:lpstr>
      <vt:lpstr>光盘的读写原理</vt:lpstr>
      <vt:lpstr>CD-ROM块格式</vt:lpstr>
      <vt:lpstr>CD-ROM</vt:lpstr>
      <vt:lpstr>光盘的读写原理</vt:lpstr>
      <vt:lpstr>8.6 固态盘</vt:lpstr>
      <vt:lpstr>固态盘</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主存储器</dc:title>
  <dc:creator>juncheng jia</dc:creator>
  <cp:lastModifiedBy>juncheng jia</cp:lastModifiedBy>
  <cp:revision>289</cp:revision>
  <dcterms:created xsi:type="dcterms:W3CDTF">2017-03-11T09:23:07Z</dcterms:created>
  <dcterms:modified xsi:type="dcterms:W3CDTF">2017-05-15T05:24:59Z</dcterms:modified>
</cp:coreProperties>
</file>