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257" r:id="rId3"/>
    <p:sldId id="258" r:id="rId4"/>
    <p:sldId id="329" r:id="rId5"/>
    <p:sldId id="260" r:id="rId6"/>
    <p:sldId id="261" r:id="rId7"/>
    <p:sldId id="262" r:id="rId8"/>
    <p:sldId id="263" r:id="rId9"/>
    <p:sldId id="264" r:id="rId10"/>
    <p:sldId id="265" r:id="rId11"/>
    <p:sldId id="266" r:id="rId12"/>
    <p:sldId id="293" r:id="rId13"/>
    <p:sldId id="294" r:id="rId14"/>
    <p:sldId id="295" r:id="rId15"/>
    <p:sldId id="29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01" r:id="rId61"/>
    <p:sldId id="297" r:id="rId62"/>
    <p:sldId id="298" r:id="rId63"/>
    <p:sldId id="299" r:id="rId64"/>
    <p:sldId id="300"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43"/>
  </p:normalViewPr>
  <p:slideViewPr>
    <p:cSldViewPr snapToGrid="0" snapToObjects="1">
      <p:cViewPr varScale="1">
        <p:scale>
          <a:sx n="81" d="100"/>
          <a:sy n="81"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3DFFA-7C66-B347-8F69-4AB69B0ACC1F}" type="datetimeFigureOut">
              <a:rPr kumimoji="1" lang="zh-CN" altLang="en-US" smtClean="0"/>
              <a:t>2017/5/22</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DD34B-6EC4-E241-9170-02E44E2D55BB}" type="slidenum">
              <a:rPr kumimoji="1" lang="zh-CN" altLang="en-US" smtClean="0"/>
              <a:t>‹#›</a:t>
            </a:fld>
            <a:endParaRPr kumimoji="1" lang="zh-CN" altLang="en-US"/>
          </a:p>
        </p:txBody>
      </p:sp>
    </p:spTree>
    <p:extLst>
      <p:ext uri="{BB962C8B-B14F-4D97-AF65-F5344CB8AC3E}">
        <p14:creationId xmlns:p14="http://schemas.microsoft.com/office/powerpoint/2010/main" val="190799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宋体" charset="-122"/>
              </a:rPr>
              <a:t>打印设备与计算机之间的接口比较简单。分为串行接口和并行接口两种。串行接口采用标准的</a:t>
            </a:r>
            <a:r>
              <a:rPr lang="en-US" altLang="zh-CN" dirty="0" smtClean="0">
                <a:ea typeface="宋体" charset="-122"/>
              </a:rPr>
              <a:t>RS—232</a:t>
            </a:r>
            <a:r>
              <a:rPr lang="zh-CN" altLang="en-US" dirty="0" smtClean="0">
                <a:ea typeface="宋体" charset="-122"/>
              </a:rPr>
              <a:t>接口，每次输出一位数据。并行接口每次输出一个字节数据。</a:t>
            </a:r>
          </a:p>
          <a:p>
            <a:endParaRPr kumimoji="1" lang="zh-CN" altLang="en-US" dirty="0"/>
          </a:p>
        </p:txBody>
      </p:sp>
      <p:sp>
        <p:nvSpPr>
          <p:cNvPr id="4" name="Slide Number Placeholder 3"/>
          <p:cNvSpPr>
            <a:spLocks noGrp="1"/>
          </p:cNvSpPr>
          <p:nvPr>
            <p:ph type="sldNum" sz="quarter" idx="10"/>
          </p:nvPr>
        </p:nvSpPr>
        <p:spPr/>
        <p:txBody>
          <a:bodyPr/>
          <a:lstStyle/>
          <a:p>
            <a:fld id="{D11DD34B-6EC4-E241-9170-02E44E2D55BB}" type="slidenum">
              <a:rPr kumimoji="1" lang="zh-CN" altLang="en-US" smtClean="0"/>
              <a:t>46</a:t>
            </a:fld>
            <a:endParaRPr kumimoji="1" lang="zh-CN" altLang="en-US"/>
          </a:p>
        </p:txBody>
      </p:sp>
    </p:spTree>
    <p:extLst>
      <p:ext uri="{BB962C8B-B14F-4D97-AF65-F5344CB8AC3E}">
        <p14:creationId xmlns:p14="http://schemas.microsoft.com/office/powerpoint/2010/main" val="38089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0001150-C708-A448-AD41-DCBC9E533F45}" type="datetimeFigureOut">
              <a:rPr kumimoji="1" lang="zh-CN" altLang="en-US" smtClean="0"/>
              <a:t>2017/5/22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5023975-5E85-554E-9145-1A66F4D7A72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1150-C708-A448-AD41-DCBC9E533F45}" type="datetimeFigureOut">
              <a:rPr kumimoji="1" lang="zh-CN" altLang="en-US" smtClean="0"/>
              <a:t>2017/5/22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3975-5E85-554E-9145-1A66F4D7A72D}" type="slidenum">
              <a:rPr kumimoji="1" lang="zh-CN" altLang="en-US" smtClean="0"/>
              <a:t>‹#›</a:t>
            </a:fld>
            <a:endParaRPr kumimoji="1" lang="zh-CN" altLang="en-US"/>
          </a:p>
        </p:txBody>
      </p:sp>
    </p:spTree>
    <p:extLst>
      <p:ext uri="{BB962C8B-B14F-4D97-AF65-F5344CB8AC3E}">
        <p14:creationId xmlns:p14="http://schemas.microsoft.com/office/powerpoint/2010/main" val="89626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1.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2.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第</a:t>
            </a:r>
            <a:r>
              <a:rPr lang="en-US" altLang="zh-CN" dirty="0"/>
              <a:t>9</a:t>
            </a:r>
            <a:r>
              <a:rPr lang="zh-CN" altLang="en-US" dirty="0"/>
              <a:t>章 输入输出</a:t>
            </a:r>
            <a:r>
              <a:rPr lang="en-US" altLang="zh-CN" dirty="0"/>
              <a:t>(I/O)</a:t>
            </a:r>
            <a:r>
              <a:rPr lang="zh-CN" altLang="en-US" dirty="0"/>
              <a:t>设备</a:t>
            </a:r>
            <a:endParaRPr kumimoji="1" lang="zh-CN" altLang="en-US" dirty="0"/>
          </a:p>
        </p:txBody>
      </p:sp>
      <p:sp>
        <p:nvSpPr>
          <p:cNvPr id="3" name="Subtitle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80867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游动标</a:t>
            </a:r>
            <a:endParaRPr lang="en-US" dirty="0"/>
          </a:p>
        </p:txBody>
      </p:sp>
      <p:sp>
        <p:nvSpPr>
          <p:cNvPr id="3" name="Content Placeholder 2"/>
          <p:cNvSpPr>
            <a:spLocks noGrp="1"/>
          </p:cNvSpPr>
          <p:nvPr>
            <p:ph idx="1"/>
          </p:nvPr>
        </p:nvSpPr>
        <p:spPr/>
        <p:txBody>
          <a:bodyPr>
            <a:normAutofit/>
          </a:bodyPr>
          <a:lstStyle/>
          <a:p>
            <a:r>
              <a:rPr lang="zh-CN" altLang="en-US" dirty="0"/>
              <a:t>为了提高读图精度，常用游动标</a:t>
            </a:r>
            <a:r>
              <a:rPr lang="en-US" altLang="zh-CN" dirty="0"/>
              <a:t>(cursor)</a:t>
            </a:r>
            <a:r>
              <a:rPr lang="zh-CN" altLang="en-US" dirty="0"/>
              <a:t>代替画笔与图形板配合使用</a:t>
            </a:r>
            <a:r>
              <a:rPr lang="zh-CN" altLang="en-US" dirty="0" smtClean="0"/>
              <a:t>。</a:t>
            </a:r>
            <a:endParaRPr lang="en-US" altLang="zh-CN" dirty="0" smtClean="0"/>
          </a:p>
          <a:p>
            <a:r>
              <a:rPr lang="zh-CN" altLang="en-US" dirty="0" smtClean="0"/>
              <a:t>游动</a:t>
            </a:r>
            <a:r>
              <a:rPr lang="zh-CN" altLang="en-US" dirty="0"/>
              <a:t>标是一个手持的方形坐标读出器，游动标上有一块透明玻璃，玻璃上刻有十字标记</a:t>
            </a:r>
            <a:r>
              <a:rPr lang="zh-CN" altLang="en-US" dirty="0" smtClean="0"/>
              <a:t>。</a:t>
            </a:r>
            <a:endParaRPr lang="en-US" altLang="zh-CN" dirty="0" smtClean="0"/>
          </a:p>
          <a:p>
            <a:r>
              <a:rPr lang="zh-CN" altLang="en-US" dirty="0" smtClean="0"/>
              <a:t>十字</a:t>
            </a:r>
            <a:r>
              <a:rPr lang="zh-CN" altLang="en-US" dirty="0"/>
              <a:t>标记的中心就是游动标的中心</a:t>
            </a:r>
            <a:r>
              <a:rPr lang="zh-CN" altLang="en-US" dirty="0" smtClean="0"/>
              <a:t>。</a:t>
            </a:r>
            <a:endParaRPr lang="en-US" altLang="zh-CN" dirty="0" smtClean="0"/>
          </a:p>
          <a:p>
            <a:r>
              <a:rPr lang="zh-CN" altLang="en-US" dirty="0" smtClean="0"/>
              <a:t>使用</a:t>
            </a:r>
            <a:r>
              <a:rPr lang="zh-CN" altLang="en-US" dirty="0"/>
              <a:t>时将十字中心对准图形的坐标点上，它比画笔读取的坐标更精确</a:t>
            </a:r>
            <a:r>
              <a:rPr lang="zh-CN" altLang="en-US" dirty="0" smtClean="0"/>
              <a:t>。</a:t>
            </a:r>
            <a:endParaRPr lang="zh-CN" altLang="en-US" dirty="0"/>
          </a:p>
        </p:txBody>
      </p:sp>
    </p:spTree>
    <p:extLst>
      <p:ext uri="{BB962C8B-B14F-4D97-AF65-F5344CB8AC3E}">
        <p14:creationId xmlns:p14="http://schemas.microsoft.com/office/powerpoint/2010/main" val="5789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鼠标器、跟踪球和操作</a:t>
            </a:r>
            <a:r>
              <a:rPr lang="zh-CN" altLang="en-US" dirty="0" smtClean="0"/>
              <a:t>杆</a:t>
            </a:r>
            <a:endParaRPr lang="en-US" dirty="0"/>
          </a:p>
        </p:txBody>
      </p:sp>
      <p:sp>
        <p:nvSpPr>
          <p:cNvPr id="3" name="Content Placeholder 2"/>
          <p:cNvSpPr>
            <a:spLocks noGrp="1"/>
          </p:cNvSpPr>
          <p:nvPr>
            <p:ph idx="1"/>
          </p:nvPr>
        </p:nvSpPr>
        <p:spPr/>
        <p:txBody>
          <a:bodyPr/>
          <a:lstStyle/>
          <a:p>
            <a:r>
              <a:rPr lang="zh-CN" altLang="en-US" dirty="0" smtClean="0"/>
              <a:t>鼠标器</a:t>
            </a:r>
            <a:r>
              <a:rPr lang="zh-CN" altLang="en-US" dirty="0"/>
              <a:t>、跟踪球和</a:t>
            </a:r>
            <a:r>
              <a:rPr lang="zh-CN" altLang="en-US" dirty="0" smtClean="0"/>
              <a:t>操作杆</a:t>
            </a:r>
            <a:r>
              <a:rPr lang="zh-CN" altLang="en-US" dirty="0"/>
              <a:t>输入相对</a:t>
            </a:r>
            <a:r>
              <a:rPr lang="zh-CN" altLang="en-US" dirty="0" smtClean="0"/>
              <a:t>坐标。</a:t>
            </a:r>
            <a:endParaRPr lang="en-US" altLang="zh-CN" dirty="0" smtClean="0"/>
          </a:p>
          <a:p>
            <a:pPr lvl="1"/>
            <a:r>
              <a:rPr lang="zh-CN" altLang="en-US" dirty="0" smtClean="0"/>
              <a:t>它们</a:t>
            </a:r>
            <a:r>
              <a:rPr lang="zh-CN" altLang="en-US" dirty="0"/>
              <a:t>必须和显示器的光标配合</a:t>
            </a:r>
            <a:r>
              <a:rPr lang="zh-CN" altLang="en-US" dirty="0" smtClean="0"/>
              <a:t>。</a:t>
            </a:r>
            <a:endParaRPr lang="en-US" altLang="zh-CN" dirty="0" smtClean="0"/>
          </a:p>
          <a:p>
            <a:pPr lvl="1"/>
            <a:r>
              <a:rPr lang="zh-CN" altLang="en-US" dirty="0" smtClean="0"/>
              <a:t>计算机</a:t>
            </a:r>
            <a:r>
              <a:rPr lang="zh-CN" altLang="en-US" dirty="0"/>
              <a:t>先要给定光标的初始位置，然后用读取的相对位移移动光标</a:t>
            </a:r>
            <a:r>
              <a:rPr lang="zh-CN" altLang="en-US" dirty="0" smtClean="0"/>
              <a:t>。</a:t>
            </a:r>
            <a:endParaRPr lang="en-US" altLang="zh-CN" dirty="0" smtClean="0"/>
          </a:p>
          <a:p>
            <a:r>
              <a:rPr lang="zh-CN" altLang="en-US" dirty="0" smtClean="0"/>
              <a:t>鼠标器</a:t>
            </a:r>
            <a:r>
              <a:rPr lang="zh-CN" altLang="en-US" dirty="0"/>
              <a:t>、跟踪球和操作杆操作容易、制作简单而且造价低，但定位精度都比较差。</a:t>
            </a:r>
            <a:endParaRPr lang="en-US" dirty="0"/>
          </a:p>
        </p:txBody>
      </p:sp>
      <p:pic>
        <p:nvPicPr>
          <p:cNvPr id="4" name="Picture 3"/>
          <p:cNvPicPr>
            <a:picLocks noChangeAspect="1"/>
          </p:cNvPicPr>
          <p:nvPr/>
        </p:nvPicPr>
        <p:blipFill>
          <a:blip r:embed="rId2"/>
          <a:stretch>
            <a:fillRect/>
          </a:stretch>
        </p:blipFill>
        <p:spPr>
          <a:xfrm>
            <a:off x="3616325" y="4636293"/>
            <a:ext cx="1942307" cy="1942307"/>
          </a:xfrm>
          <a:prstGeom prst="rect">
            <a:avLst/>
          </a:prstGeom>
        </p:spPr>
      </p:pic>
      <p:pic>
        <p:nvPicPr>
          <p:cNvPr id="5" name="Picture 4"/>
          <p:cNvPicPr>
            <a:picLocks noChangeAspect="1"/>
          </p:cNvPicPr>
          <p:nvPr/>
        </p:nvPicPr>
        <p:blipFill>
          <a:blip r:embed="rId3"/>
          <a:stretch>
            <a:fillRect/>
          </a:stretch>
        </p:blipFill>
        <p:spPr>
          <a:xfrm>
            <a:off x="415926" y="4636293"/>
            <a:ext cx="2880050" cy="2043907"/>
          </a:xfrm>
          <a:prstGeom prst="rect">
            <a:avLst/>
          </a:prstGeom>
        </p:spPr>
      </p:pic>
      <p:pic>
        <p:nvPicPr>
          <p:cNvPr id="6" name="Picture 5"/>
          <p:cNvPicPr>
            <a:picLocks noChangeAspect="1"/>
          </p:cNvPicPr>
          <p:nvPr/>
        </p:nvPicPr>
        <p:blipFill>
          <a:blip r:embed="rId4"/>
          <a:stretch>
            <a:fillRect/>
          </a:stretch>
        </p:blipFill>
        <p:spPr>
          <a:xfrm>
            <a:off x="6079799" y="4209725"/>
            <a:ext cx="2648275" cy="2648275"/>
          </a:xfrm>
          <a:prstGeom prst="rect">
            <a:avLst/>
          </a:prstGeom>
        </p:spPr>
      </p:pic>
    </p:spTree>
    <p:extLst>
      <p:ext uri="{BB962C8B-B14F-4D97-AF65-F5344CB8AC3E}">
        <p14:creationId xmlns:p14="http://schemas.microsoft.com/office/powerpoint/2010/main" val="31214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p:txBody>
          <a:bodyPr/>
          <a:lstStyle/>
          <a:p>
            <a:r>
              <a:rPr lang="zh-CN" altLang="en-US" dirty="0"/>
              <a:t>鼠标器</a:t>
            </a:r>
            <a:endParaRPr lang="zh-CN" altLang="en-US" sz="4400" dirty="0">
              <a:latin typeface="华文新魏" charset="-122"/>
              <a:ea typeface="华文新魏" charset="-122"/>
            </a:endParaRPr>
          </a:p>
        </p:txBody>
      </p:sp>
      <p:sp>
        <p:nvSpPr>
          <p:cNvPr id="1680387" name="Rectangle 3"/>
          <p:cNvSpPr>
            <a:spLocks noGrp="1" noChangeArrowheads="1"/>
          </p:cNvSpPr>
          <p:nvPr>
            <p:ph type="body" idx="1"/>
          </p:nvPr>
        </p:nvSpPr>
        <p:spPr bwMode="auto">
          <a:xfrm>
            <a:off x="801688" y="1560513"/>
            <a:ext cx="3343275"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US" altLang="zh-CN" dirty="0" smtClean="0">
                <a:ea typeface="宋体" charset="-122"/>
              </a:rPr>
              <a:t>1964</a:t>
            </a:r>
            <a:r>
              <a:rPr lang="zh-CN" altLang="en-US" dirty="0">
                <a:ea typeface="宋体" charset="-122"/>
              </a:rPr>
              <a:t>年美国科学家</a:t>
            </a:r>
            <a:r>
              <a:rPr lang="zh-CN" altLang="en-US" i="1" u="sng" dirty="0">
                <a:ea typeface="宋体" charset="-122"/>
              </a:rPr>
              <a:t>道格拉斯</a:t>
            </a:r>
            <a:r>
              <a:rPr lang="en-US" altLang="zh-CN" dirty="0">
                <a:ea typeface="宋体" charset="-122"/>
              </a:rPr>
              <a:t>.</a:t>
            </a:r>
            <a:r>
              <a:rPr lang="zh-CN" altLang="en-US" i="1" u="sng" dirty="0">
                <a:ea typeface="宋体" charset="-122"/>
              </a:rPr>
              <a:t>恩格巴特</a:t>
            </a:r>
            <a:r>
              <a:rPr lang="en-US" altLang="zh-CN" dirty="0">
                <a:ea typeface="宋体" charset="-122"/>
              </a:rPr>
              <a:t>(Douglas </a:t>
            </a:r>
            <a:r>
              <a:rPr lang="en-US" altLang="zh-CN" dirty="0" err="1">
                <a:ea typeface="宋体" charset="-122"/>
              </a:rPr>
              <a:t>Eglebart</a:t>
            </a:r>
            <a:r>
              <a:rPr lang="en-US" altLang="zh-CN" dirty="0">
                <a:ea typeface="宋体" charset="-122"/>
              </a:rPr>
              <a:t>)</a:t>
            </a:r>
            <a:r>
              <a:rPr lang="zh-CN" altLang="en-US" dirty="0">
                <a:ea typeface="宋体" charset="-122"/>
              </a:rPr>
              <a:t>博士发明了鼠标</a:t>
            </a:r>
            <a:r>
              <a:rPr lang="zh-CN" altLang="en-US" dirty="0" smtClean="0">
                <a:ea typeface="宋体" charset="-122"/>
              </a:rPr>
              <a:t>。</a:t>
            </a:r>
            <a:endParaRPr lang="en-US" altLang="zh-CN" dirty="0" smtClean="0">
              <a:ea typeface="宋体" charset="-122"/>
            </a:endParaRPr>
          </a:p>
          <a:p>
            <a:r>
              <a:rPr lang="zh-CN" altLang="en-US" dirty="0" smtClean="0">
                <a:ea typeface="宋体" charset="-122"/>
              </a:rPr>
              <a:t>直到</a:t>
            </a:r>
            <a:r>
              <a:rPr lang="en-US" altLang="zh-CN" dirty="0">
                <a:ea typeface="宋体" charset="-122"/>
              </a:rPr>
              <a:t>1968</a:t>
            </a:r>
            <a:r>
              <a:rPr lang="zh-CN" altLang="en-US" dirty="0">
                <a:ea typeface="宋体" charset="-122"/>
              </a:rPr>
              <a:t>年</a:t>
            </a:r>
            <a:r>
              <a:rPr lang="en-US" altLang="zh-CN" dirty="0">
                <a:ea typeface="宋体" charset="-122"/>
              </a:rPr>
              <a:t>12</a:t>
            </a:r>
            <a:r>
              <a:rPr lang="zh-CN" altLang="en-US" dirty="0">
                <a:ea typeface="宋体" charset="-122"/>
              </a:rPr>
              <a:t>用的美国秋季计算机会议上，他向与会者展示了他的新发明</a:t>
            </a:r>
            <a:r>
              <a:rPr lang="zh-CN" altLang="en-US" dirty="0" smtClean="0">
                <a:ea typeface="宋体" charset="-122"/>
              </a:rPr>
              <a:t>。</a:t>
            </a:r>
            <a:endParaRPr lang="en-US" altLang="zh-CN" dirty="0">
              <a:ea typeface="宋体" charset="-122"/>
            </a:endParaRPr>
          </a:p>
        </p:txBody>
      </p:sp>
      <p:pic>
        <p:nvPicPr>
          <p:cNvPr id="1680388"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0" y="1466850"/>
            <a:ext cx="4457700" cy="3505200"/>
          </a:xfrm>
          <a:prstGeom prst="rect">
            <a:avLst/>
          </a:prstGeom>
          <a:noFill/>
          <a:extLst>
            <a:ext uri="{909E8E84-426E-40DD-AFC4-6F175D3DCCD1}">
              <a14:hiddenFill xmlns:a14="http://schemas.microsoft.com/office/drawing/2010/main">
                <a:solidFill>
                  <a:srgbClr val="FFFFFF"/>
                </a:solidFill>
              </a14:hiddenFill>
            </a:ext>
          </a:extLst>
        </p:spPr>
      </p:pic>
      <p:sp>
        <p:nvSpPr>
          <p:cNvPr id="1680389" name="Text Box 5"/>
          <p:cNvSpPr txBox="1">
            <a:spLocks noChangeArrowheads="1"/>
          </p:cNvSpPr>
          <p:nvPr/>
        </p:nvSpPr>
        <p:spPr bwMode="auto">
          <a:xfrm>
            <a:off x="4110038" y="5299075"/>
            <a:ext cx="4748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800" b="0">
                <a:solidFill>
                  <a:srgbClr val="0000CC"/>
                </a:solidFill>
                <a:latin typeface="华文新魏" charset="-122"/>
                <a:ea typeface="华文新魏" charset="-122"/>
              </a:rPr>
              <a:t>尊敬的鼠标之父</a:t>
            </a:r>
            <a:r>
              <a:rPr lang="en-US" altLang="zh-CN" sz="1800" b="0">
                <a:solidFill>
                  <a:srgbClr val="0000CC"/>
                </a:solidFill>
                <a:latin typeface="Times New Roman" charset="0"/>
                <a:ea typeface="华文新魏" charset="-122"/>
              </a:rPr>
              <a:t>——</a:t>
            </a:r>
            <a:r>
              <a:rPr lang="zh-CN" altLang="en-US" sz="1800" b="0">
                <a:solidFill>
                  <a:srgbClr val="0000CC"/>
                </a:solidFill>
                <a:latin typeface="华文新魏" charset="-122"/>
                <a:ea typeface="华文新魏" charset="-122"/>
              </a:rPr>
              <a:t>道格</a:t>
            </a:r>
            <a:r>
              <a:rPr lang="en-US" altLang="zh-CN" sz="1800" b="0">
                <a:solidFill>
                  <a:srgbClr val="0000CC"/>
                </a:solidFill>
                <a:latin typeface="Times New Roman" charset="0"/>
                <a:ea typeface="华文新魏" charset="-122"/>
              </a:rPr>
              <a:t>·</a:t>
            </a:r>
            <a:r>
              <a:rPr lang="zh-CN" altLang="en-US" sz="1800" b="0">
                <a:solidFill>
                  <a:srgbClr val="0000CC"/>
                </a:solidFill>
                <a:latin typeface="华文新魏" charset="-122"/>
                <a:ea typeface="华文新魏" charset="-122"/>
              </a:rPr>
              <a:t>恩格尔巴特博士</a:t>
            </a:r>
            <a:r>
              <a:rPr lang="zh-CN" altLang="en-US" sz="1800" b="0">
                <a:latin typeface="华文新魏" charset="-122"/>
                <a:ea typeface="华文新魏" charset="-122"/>
              </a:rPr>
              <a:t> </a:t>
            </a:r>
          </a:p>
        </p:txBody>
      </p:sp>
    </p:spTree>
    <p:extLst>
      <p:ext uri="{BB962C8B-B14F-4D97-AF65-F5344CB8AC3E}">
        <p14:creationId xmlns:p14="http://schemas.microsoft.com/office/powerpoint/2010/main" val="16055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410" name="Rectangle 2"/>
          <p:cNvSpPr>
            <a:spLocks noGrp="1" noChangeArrowheads="1"/>
          </p:cNvSpPr>
          <p:nvPr>
            <p:ph type="title"/>
          </p:nvPr>
        </p:nvSpPr>
        <p:spPr/>
        <p:txBody>
          <a:bodyPr/>
          <a:lstStyle/>
          <a:p>
            <a:r>
              <a:rPr lang="zh-CN" altLang="en-US" dirty="0"/>
              <a:t>鼠标器</a:t>
            </a:r>
            <a:endParaRPr lang="zh-CN" altLang="en-US" sz="4400" dirty="0">
              <a:latin typeface="华文新魏" charset="-122"/>
              <a:ea typeface="华文新魏" charset="-122"/>
            </a:endParaRPr>
          </a:p>
        </p:txBody>
      </p:sp>
      <p:sp>
        <p:nvSpPr>
          <p:cNvPr id="1681411" name="Rectangle 3"/>
          <p:cNvSpPr>
            <a:spLocks noGrp="1" noChangeArrowheads="1"/>
          </p:cNvSpPr>
          <p:nvPr>
            <p:ph type="body" idx="1"/>
          </p:nvPr>
        </p:nvSpPr>
        <p:spPr bwMode="auto">
          <a:xfrm>
            <a:off x="801688" y="1560513"/>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lang="zh-CN" altLang="en-US" dirty="0" smtClean="0">
                <a:ea typeface="宋体" charset="-122"/>
              </a:rPr>
              <a:t>世界</a:t>
            </a:r>
            <a:r>
              <a:rPr lang="zh-CN" altLang="en-US" dirty="0">
                <a:ea typeface="宋体" charset="-122"/>
              </a:rPr>
              <a:t>上最早的鼠标诞生于</a:t>
            </a:r>
            <a:r>
              <a:rPr lang="en-US" altLang="zh-CN" dirty="0">
                <a:ea typeface="宋体" charset="-122"/>
              </a:rPr>
              <a:t>1964</a:t>
            </a:r>
            <a:r>
              <a:rPr lang="zh-CN" altLang="en-US" dirty="0">
                <a:ea typeface="宋体" charset="-122"/>
              </a:rPr>
              <a:t>年，它是由美国人道格</a:t>
            </a:r>
            <a:r>
              <a:rPr lang="en-US" altLang="zh-CN" dirty="0">
                <a:ea typeface="宋体" charset="-122"/>
              </a:rPr>
              <a:t>·</a:t>
            </a:r>
            <a:r>
              <a:rPr lang="zh-CN" altLang="en-US" dirty="0">
                <a:ea typeface="宋体" charset="-122"/>
              </a:rPr>
              <a:t>恩格尔巴特（</a:t>
            </a:r>
            <a:r>
              <a:rPr lang="en-US" altLang="zh-CN" dirty="0">
                <a:ea typeface="宋体" charset="-122"/>
              </a:rPr>
              <a:t>Doug </a:t>
            </a:r>
            <a:r>
              <a:rPr lang="en-US" altLang="zh-CN" dirty="0" err="1">
                <a:ea typeface="宋体" charset="-122"/>
              </a:rPr>
              <a:t>Engelbart</a:t>
            </a:r>
            <a:r>
              <a:rPr lang="zh-CN" altLang="en-US" dirty="0">
                <a:ea typeface="宋体" charset="-122"/>
              </a:rPr>
              <a:t>）发明的</a:t>
            </a:r>
            <a:r>
              <a:rPr lang="zh-CN" altLang="en-US" dirty="0" smtClean="0">
                <a:ea typeface="宋体" charset="-122"/>
              </a:rPr>
              <a:t>。</a:t>
            </a:r>
            <a:endParaRPr lang="en-US" altLang="zh-CN" dirty="0" smtClean="0">
              <a:ea typeface="宋体" charset="-122"/>
            </a:endParaRPr>
          </a:p>
          <a:p>
            <a:r>
              <a:rPr lang="zh-CN" altLang="en-US" dirty="0" smtClean="0">
                <a:ea typeface="宋体" charset="-122"/>
              </a:rPr>
              <a:t>恩格尔巴特</a:t>
            </a:r>
            <a:r>
              <a:rPr lang="zh-CN" altLang="en-US" dirty="0">
                <a:ea typeface="宋体" charset="-122"/>
              </a:rPr>
              <a:t>于</a:t>
            </a:r>
            <a:r>
              <a:rPr lang="en-US" altLang="zh-CN" dirty="0">
                <a:ea typeface="宋体" charset="-122"/>
              </a:rPr>
              <a:t>1925</a:t>
            </a:r>
            <a:r>
              <a:rPr lang="zh-CN" altLang="en-US" dirty="0">
                <a:ea typeface="宋体" charset="-122"/>
              </a:rPr>
              <a:t>年</a:t>
            </a:r>
            <a:r>
              <a:rPr lang="en-US" altLang="zh-CN" dirty="0">
                <a:ea typeface="宋体" charset="-122"/>
              </a:rPr>
              <a:t>1</a:t>
            </a:r>
            <a:r>
              <a:rPr lang="zh-CN" altLang="en-US" dirty="0">
                <a:ea typeface="宋体" charset="-122"/>
              </a:rPr>
              <a:t>月</a:t>
            </a:r>
            <a:r>
              <a:rPr lang="en-US" altLang="zh-CN" dirty="0">
                <a:ea typeface="宋体" charset="-122"/>
              </a:rPr>
              <a:t>30</a:t>
            </a:r>
            <a:r>
              <a:rPr lang="zh-CN" altLang="en-US" dirty="0">
                <a:ea typeface="宋体" charset="-122"/>
              </a:rPr>
              <a:t>日出生在俄勒冈州波特兰市附近的一个小农场，</a:t>
            </a:r>
            <a:r>
              <a:rPr lang="en-US" altLang="zh-CN" dirty="0">
                <a:ea typeface="宋体" charset="-122"/>
              </a:rPr>
              <a:t>1942</a:t>
            </a:r>
            <a:r>
              <a:rPr lang="zh-CN" altLang="en-US" dirty="0">
                <a:ea typeface="宋体" charset="-122"/>
              </a:rPr>
              <a:t>年，他在俄勒冈州立大学学习电气工程</a:t>
            </a:r>
            <a:r>
              <a:rPr lang="zh-CN" altLang="en-US" dirty="0" smtClean="0">
                <a:ea typeface="宋体" charset="-122"/>
              </a:rPr>
              <a:t>。</a:t>
            </a:r>
            <a:endParaRPr lang="en-US" altLang="zh-CN" dirty="0" smtClean="0">
              <a:ea typeface="宋体" charset="-122"/>
            </a:endParaRPr>
          </a:p>
          <a:p>
            <a:r>
              <a:rPr lang="zh-CN" altLang="en-US" dirty="0" smtClean="0">
                <a:ea typeface="宋体" charset="-122"/>
              </a:rPr>
              <a:t>二战</a:t>
            </a:r>
            <a:r>
              <a:rPr lang="zh-CN" altLang="en-US" dirty="0">
                <a:ea typeface="宋体" charset="-122"/>
              </a:rPr>
              <a:t>期间，恩格尔巴特中断了学业去参军，在</a:t>
            </a:r>
            <a:r>
              <a:rPr lang="en-US" altLang="zh-CN" dirty="0" err="1">
                <a:ea typeface="宋体" charset="-122"/>
              </a:rPr>
              <a:t>Phillipines</a:t>
            </a:r>
            <a:r>
              <a:rPr lang="zh-CN" altLang="en-US" dirty="0">
                <a:ea typeface="宋体" charset="-122"/>
              </a:rPr>
              <a:t>作为一名电子雷达兵服了两年兵役</a:t>
            </a:r>
            <a:r>
              <a:rPr lang="zh-CN" altLang="en-US" dirty="0" smtClean="0">
                <a:ea typeface="宋体" charset="-122"/>
              </a:rPr>
              <a:t>。</a:t>
            </a:r>
            <a:endParaRPr lang="en-US" altLang="zh-CN" dirty="0" smtClean="0">
              <a:ea typeface="宋体" charset="-122"/>
            </a:endParaRPr>
          </a:p>
          <a:p>
            <a:r>
              <a:rPr lang="en-US" altLang="zh-CN" dirty="0" smtClean="0">
                <a:ea typeface="宋体" charset="-122"/>
              </a:rPr>
              <a:t>1948</a:t>
            </a:r>
            <a:r>
              <a:rPr lang="zh-CN" altLang="en-US" dirty="0">
                <a:ea typeface="宋体" charset="-122"/>
              </a:rPr>
              <a:t>年，拿到电气工程学士学位后，他留在旧金山半岛</a:t>
            </a:r>
            <a:r>
              <a:rPr lang="en-US" altLang="zh-CN" dirty="0">
                <a:ea typeface="宋体" charset="-122"/>
              </a:rPr>
              <a:t>NACA Ames </a:t>
            </a:r>
            <a:r>
              <a:rPr lang="zh-CN" altLang="en-US" dirty="0">
                <a:ea typeface="宋体" charset="-122"/>
              </a:rPr>
              <a:t>实验室（</a:t>
            </a:r>
            <a:r>
              <a:rPr lang="en-US" altLang="zh-CN" dirty="0">
                <a:ea typeface="宋体" charset="-122"/>
              </a:rPr>
              <a:t>NASA</a:t>
            </a:r>
            <a:r>
              <a:rPr lang="zh-CN" altLang="en-US" dirty="0">
                <a:ea typeface="宋体" charset="-122"/>
              </a:rPr>
              <a:t>美国国家航天局的前身）做一名电子工程师。</a:t>
            </a:r>
            <a:br>
              <a:rPr lang="zh-CN" altLang="en-US" dirty="0">
                <a:ea typeface="宋体" charset="-122"/>
              </a:rPr>
            </a:br>
            <a:endParaRPr lang="en-US" altLang="zh-CN" dirty="0">
              <a:ea typeface="宋体" charset="-122"/>
            </a:endParaRPr>
          </a:p>
        </p:txBody>
      </p:sp>
    </p:spTree>
    <p:extLst>
      <p:ext uri="{BB962C8B-B14F-4D97-AF65-F5344CB8AC3E}">
        <p14:creationId xmlns:p14="http://schemas.microsoft.com/office/powerpoint/2010/main" val="1461818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p:txBody>
          <a:bodyPr/>
          <a:lstStyle/>
          <a:p>
            <a:r>
              <a:rPr lang="zh-CN" altLang="en-US" dirty="0"/>
              <a:t>鼠标器</a:t>
            </a:r>
            <a:endParaRPr lang="zh-CN" altLang="en-US" sz="4400" dirty="0">
              <a:latin typeface="华文新魏" charset="-122"/>
              <a:ea typeface="华文新魏" charset="-122"/>
            </a:endParaRPr>
          </a:p>
        </p:txBody>
      </p:sp>
      <p:sp>
        <p:nvSpPr>
          <p:cNvPr id="1688579"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zh-CN" altLang="en-US" sz="2000" dirty="0">
                <a:ea typeface="宋体" charset="-122"/>
              </a:rPr>
              <a:t>在</a:t>
            </a:r>
            <a:r>
              <a:rPr lang="en-US" altLang="zh-CN" sz="2000" dirty="0">
                <a:ea typeface="宋体" charset="-122"/>
              </a:rPr>
              <a:t>1946</a:t>
            </a:r>
            <a:r>
              <a:rPr lang="zh-CN" altLang="en-US" sz="2000" dirty="0">
                <a:ea typeface="宋体" charset="-122"/>
              </a:rPr>
              <a:t>年世界上第一台电子计算机诞生以后，那时电脑功能还远没有现在这么完善。这些价格昂贵的奢侈品主要用途也是用于科研、军事等领域。尽管如此，作为一个富有远见卓识的发明家，恩格尔巴特博士已经意识到，随着电脑的发明以及普及，在人类历史的发展进程中具有无法估量的重大意义，鼠标自然也有可能会被广泛应用，所以他发明鼠标，</a:t>
            </a:r>
            <a:r>
              <a:rPr lang="zh-CN" altLang="en-US" sz="2000" b="1" dirty="0">
                <a:solidFill>
                  <a:srgbClr val="0000CC"/>
                </a:solidFill>
                <a:ea typeface="宋体" charset="-122"/>
              </a:rPr>
              <a:t>并且最初起名叫“显示系统</a:t>
            </a:r>
            <a:r>
              <a:rPr lang="en-US" altLang="zh-CN" sz="2000" b="1" dirty="0">
                <a:solidFill>
                  <a:srgbClr val="0000CC"/>
                </a:solidFill>
                <a:ea typeface="宋体" charset="-122"/>
              </a:rPr>
              <a:t>X-Y</a:t>
            </a:r>
            <a:r>
              <a:rPr lang="zh-CN" altLang="en-US" sz="2000" b="1" dirty="0">
                <a:solidFill>
                  <a:srgbClr val="0000CC"/>
                </a:solidFill>
                <a:ea typeface="宋体" charset="-122"/>
              </a:rPr>
              <a:t>位置指示器”。</a:t>
            </a:r>
            <a:r>
              <a:rPr lang="zh-CN" altLang="en-US" sz="2000" dirty="0">
                <a:solidFill>
                  <a:srgbClr val="0000CC"/>
                </a:solidFill>
                <a:ea typeface="宋体" charset="-122"/>
              </a:rPr>
              <a:t>这个像老鼠一样拖着一条长长尾巴连线的装置，被恩格尔巴特博士和他的同事戏称为“</a:t>
            </a:r>
            <a:r>
              <a:rPr lang="en-US" altLang="zh-CN" sz="2000" dirty="0">
                <a:solidFill>
                  <a:srgbClr val="0000CC"/>
                </a:solidFill>
                <a:ea typeface="宋体" charset="-122"/>
              </a:rPr>
              <a:t>Mouse”</a:t>
            </a:r>
            <a:r>
              <a:rPr lang="zh-CN" altLang="en-US" sz="2000" dirty="0">
                <a:solidFill>
                  <a:srgbClr val="0000CC"/>
                </a:solidFill>
                <a:ea typeface="宋体" charset="-122"/>
              </a:rPr>
              <a:t>，也许是“</a:t>
            </a:r>
            <a:r>
              <a:rPr lang="en-US" altLang="zh-CN" sz="2000" dirty="0">
                <a:solidFill>
                  <a:srgbClr val="0000CC"/>
                </a:solidFill>
                <a:ea typeface="宋体" charset="-122"/>
              </a:rPr>
              <a:t>Mouse”</a:t>
            </a:r>
            <a:r>
              <a:rPr lang="zh-CN" altLang="en-US" sz="2000" dirty="0">
                <a:solidFill>
                  <a:srgbClr val="0000CC"/>
                </a:solidFill>
                <a:ea typeface="宋体" charset="-122"/>
              </a:rPr>
              <a:t>这个名字简洁而且形象生动，所以“鼠标”的称呼一直被流传下来，这就是鼠标名称的来历。</a:t>
            </a:r>
            <a:r>
              <a:rPr lang="zh-CN" altLang="en-US" sz="2000" dirty="0">
                <a:ea typeface="宋体" charset="-122"/>
              </a:rPr>
              <a:t> </a:t>
            </a:r>
            <a:endParaRPr lang="en-US" altLang="zh-CN" sz="2000" dirty="0">
              <a:ea typeface="宋体" charset="-122"/>
            </a:endParaRPr>
          </a:p>
          <a:p>
            <a:endParaRPr lang="en-US" altLang="zh-CN" sz="2000" dirty="0">
              <a:ea typeface="宋体" charset="-122"/>
            </a:endParaRPr>
          </a:p>
          <a:p>
            <a:r>
              <a:rPr lang="en-US" altLang="zh-CN" sz="2000" dirty="0">
                <a:ea typeface="宋体" charset="-122"/>
              </a:rPr>
              <a:t>1997</a:t>
            </a:r>
            <a:r>
              <a:rPr lang="zh-CN" altLang="en-US" sz="2000" dirty="0">
                <a:ea typeface="宋体" charset="-122"/>
              </a:rPr>
              <a:t>年人们为了表彰恩格巴特在人机交互方面的卓越贡献，</a:t>
            </a:r>
            <a:r>
              <a:rPr lang="zh-CN" altLang="en-US" sz="2000" b="1" dirty="0">
                <a:solidFill>
                  <a:srgbClr val="0000CC"/>
                </a:solidFill>
                <a:ea typeface="宋体" charset="-122"/>
              </a:rPr>
              <a:t>授予他计算机界最高荣誉</a:t>
            </a:r>
            <a:r>
              <a:rPr lang="en-US" altLang="zh-CN" sz="2000" b="1" dirty="0">
                <a:solidFill>
                  <a:srgbClr val="0000CC"/>
                </a:solidFill>
                <a:ea typeface="宋体" charset="-122"/>
              </a:rPr>
              <a:t>——</a:t>
            </a:r>
            <a:r>
              <a:rPr lang="zh-CN" altLang="en-US" sz="2000" b="1" dirty="0">
                <a:solidFill>
                  <a:srgbClr val="0000CC"/>
                </a:solidFill>
                <a:ea typeface="宋体" charset="-122"/>
              </a:rPr>
              <a:t>图灵奖。鼠标的发明，也曾被</a:t>
            </a:r>
            <a:r>
              <a:rPr lang="en-US" altLang="zh-CN" sz="2000" b="1" dirty="0">
                <a:solidFill>
                  <a:srgbClr val="0000CC"/>
                </a:solidFill>
                <a:ea typeface="宋体" charset="-122"/>
              </a:rPr>
              <a:t>IEEE</a:t>
            </a:r>
            <a:r>
              <a:rPr lang="zh-CN" altLang="en-US" sz="2000" b="1" dirty="0">
                <a:solidFill>
                  <a:srgbClr val="0000CC"/>
                </a:solidFill>
                <a:ea typeface="宋体" charset="-122"/>
              </a:rPr>
              <a:t>（全球最大的专业技术学会</a:t>
            </a:r>
            <a:r>
              <a:rPr lang="en-US" altLang="zh-CN" sz="2000" b="1" dirty="0">
                <a:solidFill>
                  <a:srgbClr val="0000CC"/>
                </a:solidFill>
                <a:ea typeface="宋体" charset="-122"/>
              </a:rPr>
              <a:t>——</a:t>
            </a:r>
            <a:r>
              <a:rPr lang="zh-CN" altLang="en-US" sz="2000" b="1" dirty="0">
                <a:solidFill>
                  <a:srgbClr val="0000CC"/>
                </a:solidFill>
                <a:ea typeface="宋体" charset="-122"/>
              </a:rPr>
              <a:t>美国电气与电子工程师学会）列为计算机诞生</a:t>
            </a:r>
            <a:r>
              <a:rPr lang="en-US" altLang="zh-CN" sz="2000" b="1" dirty="0">
                <a:solidFill>
                  <a:srgbClr val="0000CC"/>
                </a:solidFill>
                <a:ea typeface="宋体" charset="-122"/>
              </a:rPr>
              <a:t>50</a:t>
            </a:r>
            <a:r>
              <a:rPr lang="zh-CN" altLang="en-US" sz="2000" b="1" dirty="0">
                <a:solidFill>
                  <a:srgbClr val="0000CC"/>
                </a:solidFill>
                <a:ea typeface="宋体" charset="-122"/>
              </a:rPr>
              <a:t>年来最重大的事件之一，</a:t>
            </a:r>
            <a:r>
              <a:rPr lang="zh-CN" altLang="en-US" sz="2000" dirty="0">
                <a:ea typeface="宋体" charset="-122"/>
              </a:rPr>
              <a:t>可见其对</a:t>
            </a:r>
            <a:r>
              <a:rPr lang="en-US" altLang="zh-CN" sz="2000" dirty="0">
                <a:ea typeface="宋体" charset="-122"/>
              </a:rPr>
              <a:t>IT</a:t>
            </a:r>
            <a:r>
              <a:rPr lang="zh-CN" altLang="en-US" sz="2000" dirty="0">
                <a:ea typeface="宋体" charset="-122"/>
              </a:rPr>
              <a:t>历程的重大影响作用。 </a:t>
            </a:r>
            <a:endParaRPr lang="en-US" altLang="zh-CN" sz="2000" dirty="0">
              <a:ea typeface="宋体" charset="-122"/>
            </a:endParaRPr>
          </a:p>
        </p:txBody>
      </p:sp>
    </p:spTree>
    <p:extLst>
      <p:ext uri="{BB962C8B-B14F-4D97-AF65-F5344CB8AC3E}">
        <p14:creationId xmlns:p14="http://schemas.microsoft.com/office/powerpoint/2010/main" val="157798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p:txBody>
          <a:bodyPr/>
          <a:lstStyle/>
          <a:p>
            <a:r>
              <a:rPr lang="zh-CN" altLang="en-US" dirty="0"/>
              <a:t>鼠标器</a:t>
            </a:r>
            <a:endParaRPr lang="zh-CN" altLang="en-US" sz="4400" dirty="0">
              <a:latin typeface="华文新魏" charset="-122"/>
              <a:ea typeface="华文新魏" charset="-122"/>
            </a:endParaRPr>
          </a:p>
        </p:txBody>
      </p:sp>
      <p:sp>
        <p:nvSpPr>
          <p:cNvPr id="169165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endParaRPr lang="zh-CN" altLang="en-US">
              <a:ea typeface="宋体" charset="-122"/>
            </a:endParaRPr>
          </a:p>
        </p:txBody>
      </p:sp>
      <p:pic>
        <p:nvPicPr>
          <p:cNvPr id="1691652"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9888"/>
            <a:ext cx="4019550" cy="2190750"/>
          </a:xfrm>
          <a:prstGeom prst="rect">
            <a:avLst/>
          </a:prstGeom>
          <a:noFill/>
          <a:extLst>
            <a:ext uri="{909E8E84-426E-40DD-AFC4-6F175D3DCCD1}">
              <a14:hiddenFill xmlns:a14="http://schemas.microsoft.com/office/drawing/2010/main">
                <a:solidFill>
                  <a:srgbClr val="FFFFFF"/>
                </a:solidFill>
              </a14:hiddenFill>
            </a:ext>
          </a:extLst>
        </p:spPr>
      </p:pic>
      <p:sp>
        <p:nvSpPr>
          <p:cNvPr id="1691653" name="Text Box 5"/>
          <p:cNvSpPr txBox="1">
            <a:spLocks noChangeArrowheads="1"/>
          </p:cNvSpPr>
          <p:nvPr/>
        </p:nvSpPr>
        <p:spPr bwMode="auto">
          <a:xfrm>
            <a:off x="715963" y="4162425"/>
            <a:ext cx="2874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800">
                <a:latin typeface="楷体_GB2312" charset="0"/>
                <a:ea typeface="楷体_GB2312" charset="0"/>
              </a:rPr>
              <a:t>最初的鼠标外观</a:t>
            </a:r>
          </a:p>
        </p:txBody>
      </p:sp>
      <p:pic>
        <p:nvPicPr>
          <p:cNvPr id="1691654" name="Picture 6" descr="4d37069374860528a23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825" y="2660650"/>
            <a:ext cx="3267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1691657" name="Text Box 9"/>
          <p:cNvSpPr txBox="1">
            <a:spLocks noChangeArrowheads="1"/>
          </p:cNvSpPr>
          <p:nvPr/>
        </p:nvSpPr>
        <p:spPr bwMode="auto">
          <a:xfrm>
            <a:off x="4957763" y="5584825"/>
            <a:ext cx="3095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800">
                <a:latin typeface="楷体_GB2312" charset="0"/>
                <a:ea typeface="楷体_GB2312" charset="0"/>
              </a:rPr>
              <a:t>最初的鼠标外观</a:t>
            </a:r>
          </a:p>
        </p:txBody>
      </p:sp>
    </p:spTree>
    <p:extLst>
      <p:ext uri="{BB962C8B-B14F-4D97-AF65-F5344CB8AC3E}">
        <p14:creationId xmlns:p14="http://schemas.microsoft.com/office/powerpoint/2010/main" val="1936708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触摸屏</a:t>
            </a:r>
            <a:endParaRPr lang="en-US" dirty="0"/>
          </a:p>
        </p:txBody>
      </p:sp>
      <p:sp>
        <p:nvSpPr>
          <p:cNvPr id="3" name="Content Placeholder 2"/>
          <p:cNvSpPr>
            <a:spLocks noGrp="1"/>
          </p:cNvSpPr>
          <p:nvPr>
            <p:ph idx="1"/>
          </p:nvPr>
        </p:nvSpPr>
        <p:spPr/>
        <p:txBody>
          <a:bodyPr>
            <a:normAutofit/>
          </a:bodyPr>
          <a:lstStyle/>
          <a:p>
            <a:r>
              <a:rPr lang="zh-CN" altLang="en-US" dirty="0" smtClean="0"/>
              <a:t>透明</a:t>
            </a:r>
            <a:r>
              <a:rPr lang="zh-CN" altLang="en-US" dirty="0"/>
              <a:t>的</a:t>
            </a:r>
            <a:r>
              <a:rPr lang="zh-CN" altLang="en-US" dirty="0" smtClean="0"/>
              <a:t>，安装在显示器</a:t>
            </a:r>
            <a:r>
              <a:rPr lang="zh-CN" altLang="en-US" dirty="0"/>
              <a:t>屏幕的外面</a:t>
            </a:r>
            <a:r>
              <a:rPr lang="en-US" altLang="zh-CN" dirty="0"/>
              <a:t>(</a:t>
            </a:r>
            <a:r>
              <a:rPr lang="zh-CN" altLang="en-US" dirty="0"/>
              <a:t>表面</a:t>
            </a:r>
            <a:r>
              <a:rPr lang="en-US" altLang="zh-CN" dirty="0"/>
              <a:t>)</a:t>
            </a:r>
            <a:r>
              <a:rPr lang="zh-CN" altLang="en-US" dirty="0" smtClean="0"/>
              <a:t>。</a:t>
            </a:r>
            <a:endParaRPr lang="en-US" altLang="zh-CN" dirty="0" smtClean="0"/>
          </a:p>
          <a:p>
            <a:r>
              <a:rPr lang="zh-CN" altLang="en-US" dirty="0"/>
              <a:t>触摸屏</a:t>
            </a:r>
            <a:r>
              <a:rPr lang="zh-CN" altLang="en-US" dirty="0" smtClean="0"/>
              <a:t>系统包括 </a:t>
            </a:r>
            <a:r>
              <a:rPr lang="zh-CN" altLang="en-US" dirty="0"/>
              <a:t>触摸屏控制器</a:t>
            </a:r>
            <a:r>
              <a:rPr lang="en-US" altLang="zh-CN" dirty="0"/>
              <a:t>(</a:t>
            </a:r>
            <a:r>
              <a:rPr lang="zh-CN" altLang="en-US" dirty="0"/>
              <a:t>卡</a:t>
            </a:r>
            <a:r>
              <a:rPr lang="en-US" altLang="zh-CN" dirty="0"/>
              <a:t>)</a:t>
            </a:r>
            <a:r>
              <a:rPr lang="zh-CN" altLang="en-US" dirty="0"/>
              <a:t>和触摸检测装置。</a:t>
            </a:r>
            <a:endParaRPr lang="en-US" altLang="zh-CN" dirty="0"/>
          </a:p>
          <a:p>
            <a:pPr lvl="1"/>
            <a:r>
              <a:rPr lang="zh-CN" altLang="en-US" dirty="0"/>
              <a:t>触摸屏控制卡上有微处理器和固化的监控程序</a:t>
            </a:r>
            <a:r>
              <a:rPr lang="zh-CN" altLang="en-US" dirty="0" smtClean="0"/>
              <a:t>，将</a:t>
            </a:r>
            <a:r>
              <a:rPr lang="zh-CN" altLang="en-US" dirty="0"/>
              <a:t>触摸检测装置送来的触摸信息转换成触点坐标</a:t>
            </a:r>
            <a:r>
              <a:rPr lang="zh-CN" altLang="en-US" dirty="0" smtClean="0"/>
              <a:t>，送给</a:t>
            </a:r>
            <a:r>
              <a:rPr lang="zh-CN" altLang="en-US" dirty="0"/>
              <a:t>计算机；同时它能接收计算机送来的命令，并予以执行</a:t>
            </a:r>
            <a:r>
              <a:rPr lang="zh-CN" altLang="en-US" dirty="0" smtClean="0"/>
              <a:t>。</a:t>
            </a:r>
            <a:endParaRPr lang="en-US" altLang="zh-CN" dirty="0" smtClean="0"/>
          </a:p>
          <a:p>
            <a:pPr lvl="1"/>
            <a:r>
              <a:rPr lang="zh-CN" altLang="en-US" dirty="0" smtClean="0"/>
              <a:t>触摸屏</a:t>
            </a:r>
            <a:r>
              <a:rPr lang="zh-CN" altLang="en-US" dirty="0"/>
              <a:t>的控制卡及其电源可以安装在显示器内，称为内置式；也可放在显示器外面，称为外挂式。</a:t>
            </a:r>
            <a:endParaRPr lang="en-US" altLang="zh-CN" dirty="0" smtClean="0"/>
          </a:p>
          <a:p>
            <a:r>
              <a:rPr lang="zh-CN" altLang="en-US" dirty="0" smtClean="0"/>
              <a:t>技术分类</a:t>
            </a:r>
            <a:r>
              <a:rPr lang="zh-CN" altLang="en-US" dirty="0"/>
              <a:t>： 电阻式、电容式、红外线式、表面声波技术和底坐式矢量压力测力技术。</a:t>
            </a:r>
            <a:endParaRPr lang="en-US" dirty="0"/>
          </a:p>
        </p:txBody>
      </p:sp>
    </p:spTree>
    <p:extLst>
      <p:ext uri="{BB962C8B-B14F-4D97-AF65-F5344CB8AC3E}">
        <p14:creationId xmlns:p14="http://schemas.microsoft.com/office/powerpoint/2010/main" val="213376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图像输入设备</a:t>
            </a:r>
            <a:endParaRPr lang="en-US" dirty="0"/>
          </a:p>
        </p:txBody>
      </p:sp>
      <p:sp>
        <p:nvSpPr>
          <p:cNvPr id="3" name="Content Placeholder 2"/>
          <p:cNvSpPr>
            <a:spLocks noGrp="1"/>
          </p:cNvSpPr>
          <p:nvPr>
            <p:ph idx="1"/>
          </p:nvPr>
        </p:nvSpPr>
        <p:spPr/>
        <p:txBody>
          <a:bodyPr/>
          <a:lstStyle/>
          <a:p>
            <a:r>
              <a:rPr lang="zh-CN" altLang="en-US" dirty="0" smtClean="0"/>
              <a:t>摄像机与摄像头</a:t>
            </a:r>
            <a:endParaRPr lang="en-US" altLang="zh-CN" dirty="0" smtClean="0"/>
          </a:p>
          <a:p>
            <a:pPr lvl="1"/>
            <a:r>
              <a:rPr lang="zh-CN" altLang="en-US" dirty="0"/>
              <a:t>摄像机摄取的景物，经数字化后变成数字图像</a:t>
            </a:r>
            <a:r>
              <a:rPr lang="zh-CN" altLang="en-US" dirty="0" smtClean="0"/>
              <a:t>存入闪存、磁盘</a:t>
            </a:r>
            <a:r>
              <a:rPr lang="zh-CN" altLang="en-US" dirty="0"/>
              <a:t>或磁带</a:t>
            </a:r>
            <a:endParaRPr lang="en-US" altLang="zh-CN" dirty="0" smtClean="0"/>
          </a:p>
          <a:p>
            <a:r>
              <a:rPr lang="zh-CN" altLang="en-US" dirty="0"/>
              <a:t>数字</a:t>
            </a:r>
            <a:r>
              <a:rPr lang="zh-CN" altLang="en-US" dirty="0" smtClean="0"/>
              <a:t>照相机</a:t>
            </a:r>
            <a:endParaRPr lang="en-US" altLang="zh-CN" dirty="0" smtClean="0"/>
          </a:p>
          <a:p>
            <a:pPr lvl="1"/>
            <a:r>
              <a:rPr lang="zh-CN" altLang="en-US" dirty="0"/>
              <a:t>数字照相机内置</a:t>
            </a:r>
            <a:r>
              <a:rPr lang="zh-CN" altLang="en-US" dirty="0" smtClean="0"/>
              <a:t>有存储器</a:t>
            </a:r>
            <a:r>
              <a:rPr lang="zh-CN" altLang="en-US" dirty="0"/>
              <a:t>，并带用</a:t>
            </a:r>
            <a:r>
              <a:rPr lang="en-US" altLang="zh-CN" dirty="0"/>
              <a:t>LCD</a:t>
            </a:r>
            <a:r>
              <a:rPr lang="zh-CN" altLang="en-US" dirty="0"/>
              <a:t>预映屏幕</a:t>
            </a:r>
            <a:r>
              <a:rPr lang="zh-CN" altLang="en-US" dirty="0" smtClean="0"/>
              <a:t>。</a:t>
            </a:r>
            <a:endParaRPr lang="en-US" altLang="zh-CN" dirty="0" smtClean="0"/>
          </a:p>
          <a:p>
            <a:pPr lvl="1"/>
            <a:r>
              <a:rPr lang="zh-CN" altLang="en-US" dirty="0" smtClean="0"/>
              <a:t>在</a:t>
            </a:r>
            <a:r>
              <a:rPr lang="zh-CN" altLang="en-US" dirty="0"/>
              <a:t>拍照时观察屏幕可将最佳快照录入相机的存储器中，并即时删除不理想的照片</a:t>
            </a:r>
            <a:r>
              <a:rPr lang="zh-CN" altLang="en-US" dirty="0" smtClean="0"/>
              <a:t>。</a:t>
            </a:r>
            <a:endParaRPr lang="en-US" altLang="zh-CN" dirty="0" smtClean="0"/>
          </a:p>
        </p:txBody>
      </p:sp>
    </p:spTree>
    <p:extLst>
      <p:ext uri="{BB962C8B-B14F-4D97-AF65-F5344CB8AC3E}">
        <p14:creationId xmlns:p14="http://schemas.microsoft.com/office/powerpoint/2010/main" val="136348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条形码</a:t>
            </a:r>
            <a:endParaRPr lang="en-US" dirty="0"/>
          </a:p>
        </p:txBody>
      </p:sp>
      <p:sp>
        <p:nvSpPr>
          <p:cNvPr id="3" name="Content Placeholder 2"/>
          <p:cNvSpPr>
            <a:spLocks noGrp="1"/>
          </p:cNvSpPr>
          <p:nvPr>
            <p:ph idx="1"/>
          </p:nvPr>
        </p:nvSpPr>
        <p:spPr/>
        <p:txBody>
          <a:bodyPr/>
          <a:lstStyle/>
          <a:p>
            <a:r>
              <a:rPr lang="zh-CN" altLang="en-US" dirty="0"/>
              <a:t>条形码又叫条码。条码的定义是：由一组宽度和反射率不同的平行相邻的</a:t>
            </a:r>
            <a:r>
              <a:rPr lang="zh-CN" altLang="en-US" dirty="0">
                <a:latin typeface="Arial" charset="0"/>
              </a:rPr>
              <a:t>“</a:t>
            </a:r>
            <a:r>
              <a:rPr lang="zh-CN" altLang="en-US" dirty="0"/>
              <a:t>条</a:t>
            </a:r>
            <a:r>
              <a:rPr lang="zh-CN" altLang="en-US" dirty="0">
                <a:latin typeface="Arial" charset="0"/>
              </a:rPr>
              <a:t>”</a:t>
            </a:r>
            <a:r>
              <a:rPr lang="zh-CN" altLang="en-US" dirty="0"/>
              <a:t>和</a:t>
            </a:r>
            <a:r>
              <a:rPr lang="zh-CN" altLang="en-US" dirty="0">
                <a:latin typeface="Arial" charset="0"/>
              </a:rPr>
              <a:t>“</a:t>
            </a:r>
            <a:r>
              <a:rPr lang="zh-CN" altLang="en-US" dirty="0"/>
              <a:t>空</a:t>
            </a:r>
            <a:r>
              <a:rPr lang="zh-CN" altLang="en-US" dirty="0">
                <a:latin typeface="Arial" charset="0"/>
              </a:rPr>
              <a:t>”</a:t>
            </a:r>
            <a:r>
              <a:rPr lang="zh-CN" altLang="en-US" dirty="0"/>
              <a:t>，按照预先规定的编码规则组合起来，用以表示一组数据的符号。这组数据可以是数字、字母或某些符号。</a:t>
            </a:r>
            <a:endParaRPr lang="en-US" dirty="0"/>
          </a:p>
        </p:txBody>
      </p:sp>
      <p:pic>
        <p:nvPicPr>
          <p:cNvPr id="75777" name="Picture 1" descr="i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210" y="4432300"/>
            <a:ext cx="6275579" cy="174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光学字符识别</a:t>
            </a:r>
            <a:r>
              <a:rPr lang="en-US" altLang="zh-CN" dirty="0"/>
              <a:t>(OCR)</a:t>
            </a:r>
            <a:r>
              <a:rPr lang="zh-CN" altLang="en-US" dirty="0"/>
              <a:t>技术</a:t>
            </a:r>
            <a:endParaRPr lang="en-US" dirty="0"/>
          </a:p>
        </p:txBody>
      </p:sp>
      <p:sp>
        <p:nvSpPr>
          <p:cNvPr id="3" name="Content Placeholder 2"/>
          <p:cNvSpPr>
            <a:spLocks noGrp="1"/>
          </p:cNvSpPr>
          <p:nvPr>
            <p:ph idx="1"/>
          </p:nvPr>
        </p:nvSpPr>
        <p:spPr/>
        <p:txBody>
          <a:bodyPr/>
          <a:lstStyle/>
          <a:p>
            <a:r>
              <a:rPr lang="en-US" altLang="zh-CN" dirty="0"/>
              <a:t>OCR</a:t>
            </a:r>
            <a:r>
              <a:rPr lang="zh-CN" altLang="en-US" dirty="0"/>
              <a:t>系统是多项技术结合的产物，识别技术是其核心内容，还包括图形文本的扫描输入，光电信号变换，电信号的数字化处理，版面分析与理解，字的切分处理以及输入信息载体</a:t>
            </a:r>
            <a:r>
              <a:rPr lang="en-US" altLang="zh-CN" dirty="0"/>
              <a:t>(</a:t>
            </a:r>
            <a:r>
              <a:rPr lang="zh-CN" altLang="en-US" dirty="0"/>
              <a:t>页</a:t>
            </a:r>
            <a:r>
              <a:rPr lang="en-US" altLang="zh-CN" dirty="0"/>
              <a:t>)</a:t>
            </a:r>
            <a:r>
              <a:rPr lang="zh-CN" altLang="en-US" dirty="0"/>
              <a:t>的自动传送技术等。</a:t>
            </a:r>
          </a:p>
          <a:p>
            <a:r>
              <a:rPr lang="zh-CN" altLang="en-US" dirty="0"/>
              <a:t>字的切分直接影响字的正确识别率。字的切分是从文本图像中将每一个字符正确切分下来，汉字切分的依据是每个汉字是大小均匀的方块字。</a:t>
            </a:r>
            <a:endParaRPr lang="en-US" dirty="0"/>
          </a:p>
        </p:txBody>
      </p:sp>
    </p:spTree>
    <p:extLst>
      <p:ext uri="{BB962C8B-B14F-4D97-AF65-F5344CB8AC3E}">
        <p14:creationId xmlns:p14="http://schemas.microsoft.com/office/powerpoint/2010/main" val="177226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外部设备概述</a:t>
            </a:r>
            <a:endParaRPr lang="en-US" dirty="0"/>
          </a:p>
        </p:txBody>
      </p:sp>
      <p:sp>
        <p:nvSpPr>
          <p:cNvPr id="3" name="Content Placeholder 2"/>
          <p:cNvSpPr>
            <a:spLocks noGrp="1"/>
          </p:cNvSpPr>
          <p:nvPr>
            <p:ph idx="1"/>
          </p:nvPr>
        </p:nvSpPr>
        <p:spPr/>
        <p:txBody>
          <a:bodyPr/>
          <a:lstStyle/>
          <a:p>
            <a:r>
              <a:rPr lang="zh-CN" altLang="en-US" dirty="0" smtClean="0"/>
              <a:t>主机：中央</a:t>
            </a:r>
            <a:r>
              <a:rPr lang="zh-CN" altLang="en-US" dirty="0"/>
              <a:t>处理器</a:t>
            </a:r>
            <a:r>
              <a:rPr lang="en-US" altLang="zh-CN" dirty="0"/>
              <a:t>(CPU)</a:t>
            </a:r>
            <a:r>
              <a:rPr lang="zh-CN" altLang="en-US" dirty="0"/>
              <a:t>和主存储器</a:t>
            </a:r>
            <a:r>
              <a:rPr lang="en-US" altLang="zh-CN" dirty="0"/>
              <a:t>(MM)</a:t>
            </a:r>
            <a:r>
              <a:rPr lang="zh-CN" altLang="en-US" dirty="0"/>
              <a:t>构成计算机的</a:t>
            </a:r>
            <a:r>
              <a:rPr lang="zh-CN" altLang="en-US" dirty="0" smtClean="0"/>
              <a:t>主体</a:t>
            </a:r>
            <a:endParaRPr lang="en-US" altLang="zh-CN" dirty="0" smtClean="0"/>
          </a:p>
          <a:p>
            <a:r>
              <a:rPr lang="zh-CN" altLang="en-US" dirty="0"/>
              <a:t>外部设备或外围</a:t>
            </a:r>
            <a:r>
              <a:rPr lang="zh-CN" altLang="en-US" dirty="0" smtClean="0"/>
              <a:t>设备</a:t>
            </a:r>
            <a:r>
              <a:rPr lang="zh-CN" altLang="en-US" dirty="0"/>
              <a:t>（</a:t>
            </a:r>
            <a:r>
              <a:rPr lang="zh-CN" altLang="en-US" dirty="0" smtClean="0"/>
              <a:t>外设）：主机</a:t>
            </a:r>
            <a:r>
              <a:rPr lang="zh-CN" altLang="en-US" dirty="0"/>
              <a:t>以外的大部分硬</a:t>
            </a:r>
            <a:r>
              <a:rPr lang="zh-CN" altLang="en-US" dirty="0" smtClean="0"/>
              <a:t>设备</a:t>
            </a:r>
            <a:endParaRPr lang="en-US" altLang="zh-CN" dirty="0" smtClean="0"/>
          </a:p>
          <a:p>
            <a:pPr lvl="1"/>
            <a:r>
              <a:rPr lang="zh-CN" altLang="en-US" dirty="0" smtClean="0"/>
              <a:t>包括输入</a:t>
            </a:r>
            <a:r>
              <a:rPr lang="zh-CN" altLang="en-US" dirty="0"/>
              <a:t>输出设备，外存储器，脱机输入输出设备</a:t>
            </a:r>
            <a:r>
              <a:rPr lang="zh-CN" altLang="en-US" dirty="0" smtClean="0"/>
              <a:t>等</a:t>
            </a:r>
            <a:endParaRPr lang="zh-CN" altLang="en-US" dirty="0"/>
          </a:p>
          <a:p>
            <a:endParaRPr lang="en-US" dirty="0"/>
          </a:p>
        </p:txBody>
      </p:sp>
    </p:spTree>
    <p:extLst>
      <p:ext uri="{BB962C8B-B14F-4D97-AF65-F5344CB8AC3E}">
        <p14:creationId xmlns:p14="http://schemas.microsoft.com/office/powerpoint/2010/main" val="36340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语音与文字输入系统</a:t>
            </a:r>
            <a:endParaRPr lang="en-US" dirty="0"/>
          </a:p>
        </p:txBody>
      </p:sp>
      <p:sp>
        <p:nvSpPr>
          <p:cNvPr id="3" name="Content Placeholder 2"/>
          <p:cNvSpPr>
            <a:spLocks noGrp="1"/>
          </p:cNvSpPr>
          <p:nvPr>
            <p:ph idx="1"/>
          </p:nvPr>
        </p:nvSpPr>
        <p:spPr/>
        <p:txBody>
          <a:bodyPr/>
          <a:lstStyle/>
          <a:p>
            <a:r>
              <a:rPr lang="zh-CN" altLang="en-US" dirty="0"/>
              <a:t>语音与文字</a:t>
            </a:r>
            <a:r>
              <a:rPr lang="zh-CN" altLang="en-US" dirty="0" smtClean="0"/>
              <a:t>输入</a:t>
            </a:r>
            <a:endParaRPr lang="en-US" altLang="zh-CN" dirty="0" smtClean="0"/>
          </a:p>
          <a:p>
            <a:pPr lvl="1"/>
            <a:r>
              <a:rPr lang="zh-CN" altLang="en-US" dirty="0"/>
              <a:t>要让计算机从语音的声波和文字的形状中领会到含义，并将它转换成计算机可以处理的代码</a:t>
            </a:r>
            <a:r>
              <a:rPr lang="zh-CN" altLang="en-US" dirty="0" smtClean="0"/>
              <a:t>。</a:t>
            </a:r>
            <a:endParaRPr lang="en-US" altLang="zh-CN" dirty="0" smtClean="0"/>
          </a:p>
          <a:p>
            <a:pPr lvl="1"/>
            <a:r>
              <a:rPr lang="zh-CN" altLang="en-US" dirty="0" smtClean="0"/>
              <a:t>信息获取、预处理、特征提取、给出识别结果</a:t>
            </a:r>
            <a:endParaRPr lang="en-US" altLang="zh-CN" dirty="0" smtClean="0"/>
          </a:p>
          <a:p>
            <a:r>
              <a:rPr lang="zh-CN" altLang="en-US" dirty="0" smtClean="0"/>
              <a:t>汉字识别</a:t>
            </a:r>
            <a:endParaRPr lang="en-US" altLang="zh-CN" dirty="0" smtClean="0"/>
          </a:p>
          <a:p>
            <a:pPr lvl="1"/>
            <a:r>
              <a:rPr lang="zh-CN" altLang="en-US" dirty="0"/>
              <a:t>脱机手写汉字识别、联机手写汉字</a:t>
            </a:r>
            <a:r>
              <a:rPr lang="zh-CN" altLang="en-US" dirty="0" smtClean="0"/>
              <a:t>识别、印刷体</a:t>
            </a:r>
            <a:r>
              <a:rPr lang="zh-CN" altLang="en-US" dirty="0"/>
              <a:t>汉字</a:t>
            </a:r>
            <a:r>
              <a:rPr lang="zh-CN" altLang="en-US" dirty="0" smtClean="0"/>
              <a:t>识别</a:t>
            </a:r>
            <a:endParaRPr lang="en-US" altLang="zh-CN" dirty="0" smtClean="0"/>
          </a:p>
          <a:p>
            <a:r>
              <a:rPr lang="zh-CN" altLang="en-US" dirty="0"/>
              <a:t>语言</a:t>
            </a:r>
            <a:r>
              <a:rPr lang="zh-CN" altLang="en-US" dirty="0" smtClean="0"/>
              <a:t>识别</a:t>
            </a:r>
            <a:endParaRPr lang="en-US" altLang="zh-CN" dirty="0" smtClean="0"/>
          </a:p>
          <a:p>
            <a:pPr lvl="1"/>
            <a:r>
              <a:rPr lang="zh-CN" altLang="en-US" dirty="0"/>
              <a:t>自动语言识别、语言合成、语言理解、自动电话查询和翻译</a:t>
            </a:r>
            <a:endParaRPr lang="en-US" dirty="0"/>
          </a:p>
        </p:txBody>
      </p:sp>
      <p:graphicFrame>
        <p:nvGraphicFramePr>
          <p:cNvPr id="4" name="Object 6"/>
          <p:cNvGraphicFramePr>
            <a:graphicFrameLocks noChangeAspect="1"/>
          </p:cNvGraphicFramePr>
          <p:nvPr>
            <p:extLst>
              <p:ext uri="{D42A27DB-BD31-4B8C-83A1-F6EECF244321}">
                <p14:modId xmlns:p14="http://schemas.microsoft.com/office/powerpoint/2010/main" val="1851290980"/>
              </p:ext>
            </p:extLst>
          </p:nvPr>
        </p:nvGraphicFramePr>
        <p:xfrm>
          <a:off x="2538248" y="5568645"/>
          <a:ext cx="6605752" cy="1904209"/>
        </p:xfrm>
        <a:graphic>
          <a:graphicData uri="http://schemas.openxmlformats.org/presentationml/2006/ole">
            <mc:AlternateContent xmlns:mc="http://schemas.openxmlformats.org/markup-compatibility/2006">
              <mc:Choice xmlns:v="urn:schemas-microsoft-com:vml" Requires="v">
                <p:oleObj spid="_x0000_s59393" name="Photo Editor 照片" r:id="rId3" imgW="9307224" imgH="3285714" progId="MSPhotoEd.3">
                  <p:embed/>
                </p:oleObj>
              </mc:Choice>
              <mc:Fallback>
                <p:oleObj name="Photo Editor 照片" r:id="rId3" imgW="9307224" imgH="328571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8248" y="5568645"/>
                        <a:ext cx="6605752" cy="190420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1227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图形和图像</a:t>
            </a:r>
            <a:endParaRPr lang="en-US" dirty="0"/>
          </a:p>
        </p:txBody>
      </p:sp>
      <p:sp>
        <p:nvSpPr>
          <p:cNvPr id="3" name="Content Placeholder 2"/>
          <p:cNvSpPr>
            <a:spLocks noGrp="1"/>
          </p:cNvSpPr>
          <p:nvPr>
            <p:ph idx="1"/>
          </p:nvPr>
        </p:nvSpPr>
        <p:spPr/>
        <p:txBody>
          <a:bodyPr/>
          <a:lstStyle/>
          <a:p>
            <a:r>
              <a:rPr lang="zh-CN" altLang="en-US" dirty="0" smtClean="0"/>
              <a:t>图形</a:t>
            </a:r>
            <a:r>
              <a:rPr lang="en-US" altLang="zh-CN" dirty="0"/>
              <a:t>(graphics)</a:t>
            </a:r>
            <a:r>
              <a:rPr lang="zh-CN" altLang="en-US" dirty="0"/>
              <a:t>最初是指没有亮暗层次变化的线条图，如建筑、机械所用的工程设计图、电路图等。早期的图形显示和处理只是局限在二值化的范围，只能用线条的有无来表示简单的图形</a:t>
            </a:r>
            <a:r>
              <a:rPr lang="zh-CN" altLang="en-US" dirty="0" smtClean="0"/>
              <a:t>。</a:t>
            </a:r>
            <a:endParaRPr lang="en-US" altLang="zh-CN" dirty="0" smtClean="0"/>
          </a:p>
          <a:p>
            <a:r>
              <a:rPr lang="zh-CN" altLang="en-US" dirty="0" smtClean="0"/>
              <a:t>图像</a:t>
            </a:r>
            <a:r>
              <a:rPr lang="en-US" altLang="zh-CN" dirty="0"/>
              <a:t>(image)</a:t>
            </a:r>
            <a:r>
              <a:rPr lang="zh-CN" altLang="en-US" dirty="0"/>
              <a:t>则最初就是指具有亮暗层次的图，如自然景物、新闻照片等。经计算机处理后显示的图像称作数字图像，就是将图片上连续的亮暗变化变换为离散的数字量，并以点阵列的形式显示输出。</a:t>
            </a:r>
            <a:endParaRPr lang="en-US" dirty="0"/>
          </a:p>
        </p:txBody>
      </p:sp>
    </p:spTree>
    <p:extLst>
      <p:ext uri="{BB962C8B-B14F-4D97-AF65-F5344CB8AC3E}">
        <p14:creationId xmlns:p14="http://schemas.microsoft.com/office/powerpoint/2010/main" val="571217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图形和图像</a:t>
            </a:r>
            <a:endParaRPr lang="en-US" dirty="0"/>
          </a:p>
        </p:txBody>
      </p:sp>
      <p:sp>
        <p:nvSpPr>
          <p:cNvPr id="3" name="Content Placeholder 2"/>
          <p:cNvSpPr>
            <a:spLocks noGrp="1"/>
          </p:cNvSpPr>
          <p:nvPr>
            <p:ph idx="1"/>
          </p:nvPr>
        </p:nvSpPr>
        <p:spPr/>
        <p:txBody>
          <a:bodyPr>
            <a:normAutofit/>
          </a:bodyPr>
          <a:lstStyle/>
          <a:p>
            <a:r>
              <a:rPr lang="zh-CN" altLang="en-US" dirty="0"/>
              <a:t>在显示屏幕上，图形和图像都是由称作像素的光点组成的</a:t>
            </a:r>
            <a:r>
              <a:rPr lang="zh-CN" altLang="en-US" dirty="0" smtClean="0"/>
              <a:t>。</a:t>
            </a:r>
            <a:endParaRPr lang="en-US" altLang="zh-CN" dirty="0" smtClean="0"/>
          </a:p>
          <a:p>
            <a:r>
              <a:rPr lang="zh-CN" altLang="en-US" dirty="0" smtClean="0"/>
              <a:t>光点</a:t>
            </a:r>
            <a:r>
              <a:rPr lang="zh-CN" altLang="en-US" dirty="0"/>
              <a:t>的多少称作分辨率，光点的深浅变化称作灰度级</a:t>
            </a:r>
            <a:r>
              <a:rPr lang="en-US" altLang="zh-CN" dirty="0"/>
              <a:t>(</a:t>
            </a:r>
            <a:r>
              <a:rPr lang="zh-CN" altLang="en-US" dirty="0"/>
              <a:t>在黑白显示器上表现为灰度级，在彩色显示器上表现为颜色</a:t>
            </a:r>
            <a:r>
              <a:rPr lang="en-US" altLang="zh-CN" dirty="0"/>
              <a:t>)</a:t>
            </a:r>
            <a:r>
              <a:rPr lang="zh-CN" altLang="en-US" dirty="0" smtClean="0"/>
              <a:t>。</a:t>
            </a:r>
            <a:endParaRPr lang="en-US" altLang="zh-CN" dirty="0" smtClean="0"/>
          </a:p>
          <a:p>
            <a:r>
              <a:rPr lang="zh-CN" altLang="en-US" dirty="0" smtClean="0"/>
              <a:t>分辨率</a:t>
            </a:r>
            <a:r>
              <a:rPr lang="zh-CN" altLang="en-US" dirty="0"/>
              <a:t>和灰度级决定了所显示图的质量</a:t>
            </a:r>
            <a:r>
              <a:rPr lang="zh-CN" altLang="en-US" dirty="0" smtClean="0"/>
              <a:t>。</a:t>
            </a:r>
            <a:endParaRPr lang="en-US" altLang="zh-CN" dirty="0" smtClean="0"/>
          </a:p>
          <a:p>
            <a:r>
              <a:rPr lang="zh-CN" altLang="en-US" dirty="0" smtClean="0"/>
              <a:t>高分辨率</a:t>
            </a:r>
            <a:r>
              <a:rPr lang="zh-CN" altLang="en-US" dirty="0"/>
              <a:t>多灰度级的光栅扫描的显示器不仅可以显示图像，也可以显示图形</a:t>
            </a:r>
            <a:r>
              <a:rPr lang="zh-CN" altLang="en-US" dirty="0" smtClean="0"/>
              <a:t>。</a:t>
            </a:r>
            <a:endParaRPr lang="zh-CN" altLang="en-US" dirty="0"/>
          </a:p>
        </p:txBody>
      </p:sp>
    </p:spTree>
    <p:extLst>
      <p:ext uri="{BB962C8B-B14F-4D97-AF65-F5344CB8AC3E}">
        <p14:creationId xmlns:p14="http://schemas.microsoft.com/office/powerpoint/2010/main" val="120445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分辨率和灰度级</a:t>
            </a:r>
            <a:endParaRPr lang="en-US" dirty="0"/>
          </a:p>
        </p:txBody>
      </p:sp>
      <p:sp>
        <p:nvSpPr>
          <p:cNvPr id="3" name="Content Placeholder 2"/>
          <p:cNvSpPr>
            <a:spLocks noGrp="1"/>
          </p:cNvSpPr>
          <p:nvPr>
            <p:ph idx="1"/>
          </p:nvPr>
        </p:nvSpPr>
        <p:spPr/>
        <p:txBody>
          <a:bodyPr/>
          <a:lstStyle/>
          <a:p>
            <a:r>
              <a:rPr lang="zh-CN" altLang="en-US" dirty="0"/>
              <a:t>分辨率和灰度级是显示器的两个重要技术指标</a:t>
            </a:r>
            <a:r>
              <a:rPr lang="zh-CN" altLang="en-US" dirty="0" smtClean="0"/>
              <a:t>。</a:t>
            </a:r>
            <a:endParaRPr lang="en-US" altLang="zh-CN" dirty="0" smtClean="0"/>
          </a:p>
          <a:p>
            <a:r>
              <a:rPr lang="zh-CN" altLang="en-US" dirty="0" smtClean="0"/>
              <a:t>分辨率</a:t>
            </a:r>
            <a:r>
              <a:rPr lang="en-US" altLang="zh-CN" dirty="0"/>
              <a:t>(resolution)</a:t>
            </a:r>
            <a:r>
              <a:rPr lang="zh-CN" altLang="en-US" dirty="0"/>
              <a:t>指的是显示设备所能表示的像素个数。像素越密，分辨率越高，图像越清晰。分辨率取决于荧光粉的粒度，屏的尺寸和电子束的聚焦能力。</a:t>
            </a:r>
          </a:p>
          <a:p>
            <a:r>
              <a:rPr lang="zh-CN" altLang="en-US" dirty="0"/>
              <a:t>灰度级</a:t>
            </a:r>
            <a:r>
              <a:rPr lang="en-US" altLang="zh-CN" dirty="0"/>
              <a:t>(gray level)</a:t>
            </a:r>
            <a:r>
              <a:rPr lang="zh-CN" altLang="en-US" dirty="0"/>
              <a:t>指的是所显示像素点的亮暗差别，在彩色显示器中则表现为颜色的不同。灰度级越多，图像层次越清楚逼真</a:t>
            </a:r>
            <a:r>
              <a:rPr lang="zh-CN" altLang="en-US" dirty="0" smtClean="0"/>
              <a:t>。</a:t>
            </a:r>
            <a:endParaRPr lang="en-US" altLang="zh-CN" dirty="0" smtClean="0"/>
          </a:p>
          <a:p>
            <a:pPr lvl="1"/>
            <a:r>
              <a:rPr lang="en-US" altLang="zh-CN" dirty="0" smtClean="0"/>
              <a:t>4</a:t>
            </a:r>
            <a:r>
              <a:rPr lang="zh-CN" altLang="en-US" dirty="0" smtClean="0"/>
              <a:t>位一个像素：</a:t>
            </a:r>
            <a:r>
              <a:rPr lang="en-US" altLang="zh-CN" dirty="0" smtClean="0"/>
              <a:t>16</a:t>
            </a:r>
            <a:r>
              <a:rPr lang="zh-CN" altLang="en-US" dirty="0" smtClean="0"/>
              <a:t>级灰度或颜色</a:t>
            </a:r>
            <a:endParaRPr lang="zh-CN" altLang="en-US" dirty="0"/>
          </a:p>
        </p:txBody>
      </p:sp>
      <p:pic>
        <p:nvPicPr>
          <p:cNvPr id="4" name="Picture 4" descr="disp0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986" y="4816566"/>
            <a:ext cx="2362364" cy="204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3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分辨率和灰度级</a:t>
            </a:r>
            <a:endParaRPr lang="en-US" dirty="0"/>
          </a:p>
        </p:txBody>
      </p:sp>
      <p:sp>
        <p:nvSpPr>
          <p:cNvPr id="3" name="Content Placeholder 2"/>
          <p:cNvSpPr>
            <a:spLocks noGrp="1"/>
          </p:cNvSpPr>
          <p:nvPr>
            <p:ph idx="1"/>
          </p:nvPr>
        </p:nvSpPr>
        <p:spPr/>
        <p:txBody>
          <a:bodyPr/>
          <a:lstStyle/>
          <a:p>
            <a:r>
              <a:rPr lang="zh-CN" altLang="en-US" dirty="0" smtClean="0"/>
              <a:t>根据不同的分辨率，有不同的显示器接口</a:t>
            </a:r>
            <a:r>
              <a:rPr lang="en-US" altLang="zh-CN" dirty="0" smtClean="0"/>
              <a:t>(</a:t>
            </a:r>
            <a:r>
              <a:rPr lang="zh-CN" altLang="en-US" dirty="0" smtClean="0"/>
              <a:t>或称为适配器</a:t>
            </a:r>
            <a:r>
              <a:rPr lang="en-US" altLang="zh-CN" dirty="0" smtClean="0"/>
              <a:t>)</a:t>
            </a:r>
            <a:r>
              <a:rPr lang="zh-CN" altLang="en-US" dirty="0" smtClean="0"/>
              <a:t>与之配合，</a:t>
            </a:r>
            <a:r>
              <a:rPr lang="en-US" altLang="zh-CN" dirty="0" smtClean="0"/>
              <a:t>IBM</a:t>
            </a:r>
            <a:r>
              <a:rPr lang="zh-CN" altLang="en-US" dirty="0" smtClean="0"/>
              <a:t>公司制定了显示器分辨率的标准，并被业界所接受</a:t>
            </a:r>
            <a:endParaRPr lang="en-US" dirty="0"/>
          </a:p>
        </p:txBody>
      </p:sp>
      <p:pic>
        <p:nvPicPr>
          <p:cNvPr id="737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7" y="3619500"/>
            <a:ext cx="8834034" cy="120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23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刷</a:t>
            </a:r>
            <a:r>
              <a:rPr lang="zh-CN" altLang="en-US" dirty="0" smtClean="0"/>
              <a:t>新</a:t>
            </a:r>
            <a:endParaRPr lang="en-US" dirty="0"/>
          </a:p>
        </p:txBody>
      </p:sp>
      <p:sp>
        <p:nvSpPr>
          <p:cNvPr id="3" name="Content Placeholder 2"/>
          <p:cNvSpPr>
            <a:spLocks noGrp="1"/>
          </p:cNvSpPr>
          <p:nvPr>
            <p:ph idx="1"/>
          </p:nvPr>
        </p:nvSpPr>
        <p:spPr/>
        <p:txBody>
          <a:bodyPr/>
          <a:lstStyle/>
          <a:p>
            <a:r>
              <a:rPr lang="zh-CN" altLang="en-US" dirty="0"/>
              <a:t>刷新</a:t>
            </a:r>
            <a:r>
              <a:rPr lang="en-US" altLang="zh-CN" dirty="0"/>
              <a:t>(refresh</a:t>
            </a:r>
            <a:r>
              <a:rPr lang="en-US" altLang="zh-CN" dirty="0" smtClean="0"/>
              <a:t>)</a:t>
            </a:r>
          </a:p>
          <a:p>
            <a:pPr lvl="1"/>
            <a:r>
              <a:rPr lang="en-US" altLang="zh-CN" dirty="0" smtClean="0"/>
              <a:t>CRT</a:t>
            </a:r>
            <a:r>
              <a:rPr lang="zh-CN" altLang="en-US" dirty="0"/>
              <a:t>器件的发光是由电子束射在荧光粉上引起的。电子束扫过之后，其发光亮度只能维持短暂一瞬</a:t>
            </a:r>
            <a:r>
              <a:rPr lang="en-US" altLang="zh-CN" dirty="0"/>
              <a:t>(</a:t>
            </a:r>
            <a:r>
              <a:rPr lang="zh-CN" altLang="en-US" dirty="0"/>
              <a:t>大约几十毫秒</a:t>
            </a:r>
            <a:r>
              <a:rPr lang="en-US" altLang="zh-CN" dirty="0"/>
              <a:t>)</a:t>
            </a:r>
            <a:r>
              <a:rPr lang="zh-CN" altLang="en-US" dirty="0"/>
              <a:t>便消失</a:t>
            </a:r>
            <a:r>
              <a:rPr lang="zh-CN" altLang="en-US" dirty="0" smtClean="0"/>
              <a:t>。</a:t>
            </a:r>
            <a:endParaRPr lang="en-US" altLang="zh-CN" dirty="0" smtClean="0"/>
          </a:p>
          <a:p>
            <a:pPr lvl="1"/>
            <a:r>
              <a:rPr lang="zh-CN" altLang="en-US" dirty="0" smtClean="0"/>
              <a:t>为了</a:t>
            </a:r>
            <a:r>
              <a:rPr lang="zh-CN" altLang="en-US" dirty="0"/>
              <a:t>使人眼能看到稳定的图像，就必须在图像消失之前使电子束不断地重复扫描整个屏幕</a:t>
            </a:r>
            <a:r>
              <a:rPr lang="zh-CN" altLang="en-US" dirty="0" smtClean="0"/>
              <a:t>。</a:t>
            </a:r>
            <a:endParaRPr lang="en-US" altLang="zh-CN" dirty="0" smtClean="0"/>
          </a:p>
          <a:p>
            <a:r>
              <a:rPr lang="zh-CN" altLang="en-US" dirty="0" smtClean="0"/>
              <a:t>每秒</a:t>
            </a:r>
            <a:r>
              <a:rPr lang="zh-CN" altLang="en-US" dirty="0"/>
              <a:t>刷新的次数称刷新频率或扫描频率</a:t>
            </a:r>
            <a:r>
              <a:rPr lang="zh-CN" altLang="en-US" dirty="0" smtClean="0"/>
              <a:t>。</a:t>
            </a:r>
            <a:endParaRPr lang="en-US" altLang="zh-CN" dirty="0" smtClean="0"/>
          </a:p>
          <a:p>
            <a:pPr lvl="1"/>
            <a:r>
              <a:rPr lang="zh-CN" altLang="en-US" dirty="0" smtClean="0"/>
              <a:t>结合</a:t>
            </a:r>
            <a:r>
              <a:rPr lang="zh-CN" altLang="en-US" dirty="0"/>
              <a:t>人的视觉生理，刷新频率应大于</a:t>
            </a:r>
            <a:r>
              <a:rPr lang="en-US" altLang="zh-CN" dirty="0"/>
              <a:t>30</a:t>
            </a:r>
            <a:r>
              <a:rPr lang="zh-CN" altLang="en-US" dirty="0"/>
              <a:t>次／秒，人眼才不会感到闪烁</a:t>
            </a:r>
            <a:r>
              <a:rPr lang="zh-CN" altLang="en-US" dirty="0" smtClean="0"/>
              <a:t>。</a:t>
            </a:r>
            <a:endParaRPr lang="en-US" altLang="zh-CN" dirty="0" smtClean="0"/>
          </a:p>
          <a:p>
            <a:pPr lvl="1"/>
            <a:r>
              <a:rPr lang="zh-CN" altLang="en-US" dirty="0" smtClean="0"/>
              <a:t>显示</a:t>
            </a:r>
            <a:r>
              <a:rPr lang="zh-CN" altLang="en-US" dirty="0"/>
              <a:t>设备中通常选用电视中的标准，每秒刷新</a:t>
            </a:r>
            <a:r>
              <a:rPr lang="en-US" altLang="zh-CN" dirty="0"/>
              <a:t>50</a:t>
            </a:r>
            <a:r>
              <a:rPr lang="zh-CN" altLang="en-US" dirty="0"/>
              <a:t>帧</a:t>
            </a:r>
            <a:r>
              <a:rPr lang="en-US" altLang="zh-CN" dirty="0"/>
              <a:t>(frame)</a:t>
            </a:r>
            <a:r>
              <a:rPr lang="zh-CN" altLang="en-US" dirty="0"/>
              <a:t>图像。</a:t>
            </a:r>
            <a:endParaRPr lang="en-US" dirty="0"/>
          </a:p>
        </p:txBody>
      </p:sp>
      <p:pic>
        <p:nvPicPr>
          <p:cNvPr id="4" name="Picture 4" descr="显示器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221" y="365126"/>
            <a:ext cx="1809750" cy="183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光珊扫描1"/>
          <p:cNvPicPr>
            <a:picLocks noChangeAspect="1" noChangeArrowheads="1"/>
          </p:cNvPicPr>
          <p:nvPr/>
        </p:nvPicPr>
        <p:blipFill>
          <a:blip r:embed="rId3">
            <a:extLst>
              <a:ext uri="{28A0092B-C50C-407E-A947-70E740481C1C}">
                <a14:useLocalDpi xmlns:a14="http://schemas.microsoft.com/office/drawing/2010/main" val="0"/>
              </a:ext>
            </a:extLst>
          </a:blip>
          <a:srcRect b="15955"/>
          <a:stretch>
            <a:fillRect/>
          </a:stretch>
        </p:blipFill>
        <p:spPr bwMode="auto">
          <a:xfrm>
            <a:off x="5693870" y="365126"/>
            <a:ext cx="2708275" cy="170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帧存储器</a:t>
            </a:r>
            <a:endParaRPr lang="en-US" dirty="0"/>
          </a:p>
        </p:txBody>
      </p:sp>
      <p:sp>
        <p:nvSpPr>
          <p:cNvPr id="3" name="Content Placeholder 2"/>
          <p:cNvSpPr>
            <a:spLocks noGrp="1"/>
          </p:cNvSpPr>
          <p:nvPr>
            <p:ph idx="1"/>
          </p:nvPr>
        </p:nvSpPr>
        <p:spPr/>
        <p:txBody>
          <a:bodyPr>
            <a:normAutofit/>
          </a:bodyPr>
          <a:lstStyle/>
          <a:p>
            <a:r>
              <a:rPr lang="zh-CN" altLang="en-US" dirty="0"/>
              <a:t>为了不断提供刷新图像的信号，必须把图像存储起来，存储图像的存储器叫</a:t>
            </a:r>
            <a:r>
              <a:rPr lang="zh-CN" altLang="en-US" dirty="0">
                <a:latin typeface="Arial" charset="0"/>
              </a:rPr>
              <a:t>“</a:t>
            </a:r>
            <a:r>
              <a:rPr lang="zh-CN" altLang="en-US" dirty="0"/>
              <a:t>帧存储器</a:t>
            </a:r>
            <a:r>
              <a:rPr lang="zh-CN" altLang="en-US" dirty="0">
                <a:latin typeface="Arial" charset="0"/>
              </a:rPr>
              <a:t>”</a:t>
            </a:r>
            <a:r>
              <a:rPr lang="zh-CN" altLang="en-US" dirty="0"/>
              <a:t>或</a:t>
            </a:r>
            <a:r>
              <a:rPr lang="zh-CN" altLang="en-US" dirty="0">
                <a:latin typeface="Arial" charset="0"/>
              </a:rPr>
              <a:t>“</a:t>
            </a:r>
            <a:r>
              <a:rPr lang="zh-CN" altLang="en-US" dirty="0"/>
              <a:t>视频存储器</a:t>
            </a:r>
            <a:r>
              <a:rPr lang="zh-CN" altLang="en-US" dirty="0">
                <a:latin typeface="Arial" charset="0"/>
              </a:rPr>
              <a:t>”</a:t>
            </a:r>
            <a:r>
              <a:rPr lang="en-US" altLang="zh-CN" dirty="0"/>
              <a:t>(VRAM)</a:t>
            </a:r>
            <a:r>
              <a:rPr lang="zh-CN" altLang="en-US" dirty="0" smtClean="0"/>
              <a:t>。</a:t>
            </a:r>
            <a:endParaRPr lang="en-US" altLang="zh-CN" dirty="0" smtClean="0"/>
          </a:p>
          <a:p>
            <a:r>
              <a:rPr lang="zh-CN" altLang="en-US" dirty="0" smtClean="0"/>
              <a:t>帧存</a:t>
            </a:r>
            <a:r>
              <a:rPr lang="zh-CN" altLang="en-US" dirty="0"/>
              <a:t>储器的容量由图像分辨率和灰度级决定。分辨率越高，灰度级越多，帧存储器的容量越大</a:t>
            </a:r>
            <a:r>
              <a:rPr lang="zh-CN" altLang="en-US" dirty="0" smtClean="0"/>
              <a:t>。</a:t>
            </a:r>
            <a:endParaRPr lang="en-US" altLang="zh-CN" dirty="0" smtClean="0"/>
          </a:p>
          <a:p>
            <a:pPr lvl="1"/>
            <a:r>
              <a:rPr lang="zh-CN" altLang="en-US" dirty="0" smtClean="0"/>
              <a:t>分辨率</a:t>
            </a:r>
            <a:r>
              <a:rPr lang="en-US" altLang="zh-CN" dirty="0" smtClean="0"/>
              <a:t>1280x1024</a:t>
            </a:r>
            <a:r>
              <a:rPr lang="zh-CN" altLang="en-US" dirty="0" smtClean="0"/>
              <a:t>、</a:t>
            </a:r>
            <a:r>
              <a:rPr lang="en-US" altLang="zh-CN" dirty="0" smtClean="0"/>
              <a:t>256</a:t>
            </a:r>
            <a:r>
              <a:rPr lang="zh-CN" altLang="en-US" dirty="0" smtClean="0"/>
              <a:t>级灰的图像，需要</a:t>
            </a:r>
            <a:r>
              <a:rPr lang="en-US" altLang="zh-CN" dirty="0" smtClean="0"/>
              <a:t>1.3MB</a:t>
            </a:r>
          </a:p>
          <a:p>
            <a:r>
              <a:rPr lang="zh-CN" altLang="en-US" dirty="0" smtClean="0"/>
              <a:t>帧存</a:t>
            </a:r>
            <a:r>
              <a:rPr lang="zh-CN" altLang="en-US" dirty="0"/>
              <a:t>储器的存取周期必须满足刷新频率的要求。容量和存取周期是帧存储器的两个重要技术指标。</a:t>
            </a:r>
          </a:p>
          <a:p>
            <a:r>
              <a:rPr lang="en-US" altLang="zh-CN" dirty="0"/>
              <a:t>VRAM</a:t>
            </a:r>
            <a:r>
              <a:rPr lang="zh-CN" altLang="en-US" dirty="0"/>
              <a:t>的设计考虑了图形数据存取的特点</a:t>
            </a:r>
            <a:r>
              <a:rPr lang="zh-CN" altLang="en-US" dirty="0" smtClean="0"/>
              <a:t>，性能</a:t>
            </a:r>
            <a:r>
              <a:rPr lang="zh-CN" altLang="en-US" dirty="0"/>
              <a:t>比一般</a:t>
            </a:r>
            <a:r>
              <a:rPr lang="en-US" altLang="zh-CN" dirty="0"/>
              <a:t>DRAM</a:t>
            </a:r>
            <a:r>
              <a:rPr lang="zh-CN" altLang="en-US" dirty="0"/>
              <a:t>好，但价格贵</a:t>
            </a:r>
            <a:r>
              <a:rPr lang="zh-CN" altLang="en-US" dirty="0" smtClean="0"/>
              <a:t>。</a:t>
            </a:r>
            <a:endParaRPr lang="zh-CN" altLang="en-US" dirty="0"/>
          </a:p>
        </p:txBody>
      </p:sp>
    </p:spTree>
    <p:extLst>
      <p:ext uri="{BB962C8B-B14F-4D97-AF65-F5344CB8AC3E}">
        <p14:creationId xmlns:p14="http://schemas.microsoft.com/office/powerpoint/2010/main" val="194866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亮度和对比度</a:t>
            </a:r>
            <a:endParaRPr lang="en-US" dirty="0"/>
          </a:p>
        </p:txBody>
      </p:sp>
      <p:sp>
        <p:nvSpPr>
          <p:cNvPr id="3" name="Content Placeholder 2"/>
          <p:cNvSpPr>
            <a:spLocks noGrp="1"/>
          </p:cNvSpPr>
          <p:nvPr>
            <p:ph idx="1"/>
          </p:nvPr>
        </p:nvSpPr>
        <p:spPr/>
        <p:txBody>
          <a:bodyPr/>
          <a:lstStyle/>
          <a:p>
            <a:r>
              <a:rPr lang="zh-CN" altLang="en-US" dirty="0" smtClean="0"/>
              <a:t>亮度</a:t>
            </a:r>
            <a:endParaRPr lang="en-US" altLang="zh-CN" dirty="0" smtClean="0"/>
          </a:p>
          <a:p>
            <a:pPr lvl="1"/>
            <a:r>
              <a:rPr lang="zh-CN" altLang="en-US" dirty="0" smtClean="0"/>
              <a:t>单位是坎德拉每平方米</a:t>
            </a:r>
            <a:r>
              <a:rPr lang="en-US" altLang="zh-CN" dirty="0" smtClean="0"/>
              <a:t>(cd/m</a:t>
            </a:r>
            <a:r>
              <a:rPr lang="en-US" altLang="zh-CN" baseline="30000" dirty="0" smtClean="0"/>
              <a:t>2</a:t>
            </a:r>
            <a:r>
              <a:rPr lang="en-US" altLang="zh-CN" dirty="0" smtClean="0"/>
              <a:t>)</a:t>
            </a:r>
          </a:p>
          <a:p>
            <a:pPr lvl="1"/>
            <a:r>
              <a:rPr lang="zh-CN" altLang="en-US" dirty="0" smtClean="0"/>
              <a:t>显示器所需的亮度与环境的亮度有关</a:t>
            </a:r>
            <a:endParaRPr lang="en-US" altLang="zh-CN" dirty="0" smtClean="0"/>
          </a:p>
          <a:p>
            <a:r>
              <a:rPr lang="zh-CN" altLang="en-US" dirty="0" smtClean="0"/>
              <a:t>对比度</a:t>
            </a:r>
            <a:endParaRPr lang="en-US" altLang="zh-CN" dirty="0" smtClean="0"/>
          </a:p>
          <a:p>
            <a:pPr lvl="1"/>
            <a:r>
              <a:rPr lang="zh-CN" altLang="en-US" dirty="0" smtClean="0"/>
              <a:t>显示器画面上最大亮度和最小亮度的壁纸</a:t>
            </a:r>
            <a:endParaRPr lang="en-US" altLang="zh-CN" dirty="0" smtClean="0"/>
          </a:p>
          <a:p>
            <a:pPr lvl="1"/>
            <a:r>
              <a:rPr lang="zh-CN" altLang="en-US" dirty="0" smtClean="0"/>
              <a:t>要提高对比度，就必须提高显示屏幕的亮度，同时降低显示“黑色”时的亮度</a:t>
            </a:r>
            <a:endParaRPr lang="en-US" dirty="0"/>
          </a:p>
        </p:txBody>
      </p:sp>
    </p:spTree>
    <p:extLst>
      <p:ext uri="{BB962C8B-B14F-4D97-AF65-F5344CB8AC3E}">
        <p14:creationId xmlns:p14="http://schemas.microsoft.com/office/powerpoint/2010/main" val="2016616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光栅</a:t>
            </a:r>
            <a:r>
              <a:rPr lang="zh-CN" altLang="en-US" dirty="0"/>
              <a:t>扫描</a:t>
            </a:r>
            <a:endParaRPr lang="en-US" dirty="0"/>
          </a:p>
        </p:txBody>
      </p:sp>
      <p:sp>
        <p:nvSpPr>
          <p:cNvPr id="3" name="Content Placeholder 2"/>
          <p:cNvSpPr>
            <a:spLocks noGrp="1"/>
          </p:cNvSpPr>
          <p:nvPr>
            <p:ph idx="1"/>
          </p:nvPr>
        </p:nvSpPr>
        <p:spPr/>
        <p:txBody>
          <a:bodyPr>
            <a:normAutofit/>
          </a:bodyPr>
          <a:lstStyle/>
          <a:p>
            <a:r>
              <a:rPr lang="zh-CN" altLang="en-US" dirty="0"/>
              <a:t>扫描</a:t>
            </a:r>
            <a:r>
              <a:rPr lang="en-US" altLang="zh-CN" dirty="0"/>
              <a:t>(scan)</a:t>
            </a:r>
            <a:endParaRPr lang="zh-CN" altLang="en-US" dirty="0"/>
          </a:p>
          <a:p>
            <a:pPr lvl="1"/>
            <a:r>
              <a:rPr lang="zh-CN" altLang="en-US" dirty="0" smtClean="0"/>
              <a:t>电子束</a:t>
            </a:r>
            <a:r>
              <a:rPr lang="zh-CN" altLang="en-US" dirty="0"/>
              <a:t>在荧光屏上按某种轨迹</a:t>
            </a:r>
            <a:r>
              <a:rPr lang="zh-CN" altLang="en-US" dirty="0" smtClean="0"/>
              <a:t>运动</a:t>
            </a:r>
            <a:endParaRPr lang="en-US" altLang="zh-CN" dirty="0" smtClean="0"/>
          </a:p>
          <a:p>
            <a:r>
              <a:rPr lang="zh-CN" altLang="en-US" dirty="0" smtClean="0"/>
              <a:t>光栅</a:t>
            </a:r>
            <a:r>
              <a:rPr lang="zh-CN" altLang="en-US" dirty="0"/>
              <a:t>扫描是电视中采用的扫描</a:t>
            </a:r>
            <a:r>
              <a:rPr lang="zh-CN" altLang="en-US" dirty="0" smtClean="0"/>
              <a:t>方法</a:t>
            </a:r>
            <a:endParaRPr lang="en-US" altLang="zh-CN" dirty="0" smtClean="0"/>
          </a:p>
          <a:p>
            <a:pPr lvl="1"/>
            <a:r>
              <a:rPr lang="zh-CN" altLang="en-US" dirty="0" smtClean="0"/>
              <a:t>在</a:t>
            </a:r>
            <a:r>
              <a:rPr lang="zh-CN" altLang="en-US" dirty="0"/>
              <a:t>电视中，要求图像充满整个画面，因此要求电子束扫过整个屏幕</a:t>
            </a:r>
            <a:r>
              <a:rPr lang="zh-CN" altLang="en-US" dirty="0" smtClean="0"/>
              <a:t>。</a:t>
            </a:r>
            <a:endParaRPr lang="en-US" altLang="zh-CN" dirty="0" smtClean="0"/>
          </a:p>
          <a:p>
            <a:pPr lvl="1"/>
            <a:r>
              <a:rPr lang="zh-CN" altLang="en-US" dirty="0" smtClean="0"/>
              <a:t>光栅</a:t>
            </a:r>
            <a:r>
              <a:rPr lang="zh-CN" altLang="en-US" dirty="0"/>
              <a:t>扫描是从上至下顺序扫描，采用逐行扫描和隔行扫描两种方式。</a:t>
            </a:r>
            <a:endParaRPr lang="en-US" dirty="0"/>
          </a:p>
        </p:txBody>
      </p:sp>
    </p:spTree>
    <p:extLst>
      <p:ext uri="{BB962C8B-B14F-4D97-AF65-F5344CB8AC3E}">
        <p14:creationId xmlns:p14="http://schemas.microsoft.com/office/powerpoint/2010/main" val="1693657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显示设备种类</a:t>
            </a:r>
            <a:endParaRPr lang="en-US" dirty="0"/>
          </a:p>
        </p:txBody>
      </p:sp>
      <p:sp>
        <p:nvSpPr>
          <p:cNvPr id="3" name="Content Placeholder 2"/>
          <p:cNvSpPr>
            <a:spLocks noGrp="1"/>
          </p:cNvSpPr>
          <p:nvPr>
            <p:ph idx="1"/>
          </p:nvPr>
        </p:nvSpPr>
        <p:spPr/>
        <p:txBody>
          <a:bodyPr/>
          <a:lstStyle/>
          <a:p>
            <a:r>
              <a:rPr lang="zh-CN" altLang="en-US" dirty="0" smtClean="0"/>
              <a:t>按显示设备所</a:t>
            </a:r>
            <a:r>
              <a:rPr lang="zh-CN" altLang="en-US" dirty="0"/>
              <a:t>用的显示器件</a:t>
            </a:r>
            <a:r>
              <a:rPr lang="zh-CN" altLang="en-US" dirty="0" smtClean="0"/>
              <a:t>分类</a:t>
            </a:r>
            <a:endParaRPr lang="en-US" altLang="zh-CN" dirty="0" smtClean="0"/>
          </a:p>
          <a:p>
            <a:pPr lvl="1"/>
            <a:r>
              <a:rPr lang="zh-CN" altLang="en-US" dirty="0" smtClean="0"/>
              <a:t>阴极</a:t>
            </a:r>
            <a:r>
              <a:rPr lang="zh-CN" altLang="en-US" dirty="0"/>
              <a:t>射线管</a:t>
            </a:r>
            <a:r>
              <a:rPr lang="en-US" altLang="zh-CN" dirty="0"/>
              <a:t>(cathode ray tube</a:t>
            </a:r>
            <a:r>
              <a:rPr lang="zh-CN" altLang="en-US" dirty="0" smtClean="0"/>
              <a:t>，</a:t>
            </a:r>
            <a:r>
              <a:rPr lang="en-US" altLang="zh-CN" dirty="0" smtClean="0"/>
              <a:t>CRT</a:t>
            </a:r>
            <a:r>
              <a:rPr lang="en-US" altLang="zh-CN" dirty="0"/>
              <a:t>)</a:t>
            </a:r>
            <a:r>
              <a:rPr lang="zh-CN" altLang="en-US" dirty="0" smtClean="0"/>
              <a:t>显示器</a:t>
            </a:r>
            <a:endParaRPr lang="en-US" altLang="zh-CN" dirty="0" smtClean="0"/>
          </a:p>
          <a:p>
            <a:pPr lvl="1"/>
            <a:r>
              <a:rPr lang="zh-CN" altLang="en-US" dirty="0" smtClean="0"/>
              <a:t>液晶</a:t>
            </a:r>
            <a:r>
              <a:rPr lang="zh-CN" altLang="en-US" dirty="0"/>
              <a:t>显示器</a:t>
            </a:r>
            <a:r>
              <a:rPr lang="en-US" altLang="zh-CN" dirty="0"/>
              <a:t>(liquid crystal </a:t>
            </a:r>
            <a:r>
              <a:rPr lang="en-US" altLang="zh-CN" dirty="0" smtClean="0"/>
              <a:t>display, LCD)</a:t>
            </a:r>
          </a:p>
          <a:p>
            <a:pPr lvl="1"/>
            <a:r>
              <a:rPr lang="zh-CN" altLang="en-US" dirty="0" smtClean="0"/>
              <a:t>等</a:t>
            </a:r>
            <a:r>
              <a:rPr lang="zh-CN" altLang="en-US" dirty="0"/>
              <a:t>离子显示器</a:t>
            </a:r>
            <a:r>
              <a:rPr lang="zh-CN" altLang="en-US" dirty="0" smtClean="0"/>
              <a:t>等</a:t>
            </a:r>
            <a:r>
              <a:rPr lang="en-US" altLang="zh-CN" dirty="0" smtClean="0"/>
              <a:t>(plasma display panel, PDP)</a:t>
            </a:r>
          </a:p>
        </p:txBody>
      </p:sp>
    </p:spTree>
    <p:extLst>
      <p:ext uri="{BB962C8B-B14F-4D97-AF65-F5344CB8AC3E}">
        <p14:creationId xmlns:p14="http://schemas.microsoft.com/office/powerpoint/2010/main" val="40562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常用的一些</a:t>
            </a:r>
            <a:r>
              <a:rPr lang="en-US" altLang="zh-CN" dirty="0"/>
              <a:t>I</a:t>
            </a:r>
            <a:r>
              <a:rPr lang="zh-CN" altLang="en-US" dirty="0"/>
              <a:t>／</a:t>
            </a:r>
            <a:r>
              <a:rPr lang="en-US" altLang="zh-CN" dirty="0"/>
              <a:t>O</a:t>
            </a:r>
            <a:r>
              <a:rPr lang="zh-CN" altLang="en-US" dirty="0" smtClean="0"/>
              <a:t>设备</a:t>
            </a:r>
            <a:endParaRPr lang="en-US" dirty="0"/>
          </a:p>
        </p:txBody>
      </p:sp>
      <p:sp>
        <p:nvSpPr>
          <p:cNvPr id="3" name="Content Placeholder 2"/>
          <p:cNvSpPr>
            <a:spLocks noGrp="1"/>
          </p:cNvSpPr>
          <p:nvPr>
            <p:ph sz="half" idx="1"/>
          </p:nvPr>
        </p:nvSpPr>
        <p:spPr/>
        <p:txBody>
          <a:bodyPr>
            <a:normAutofit/>
          </a:bodyPr>
          <a:lstStyle/>
          <a:p>
            <a:r>
              <a:rPr lang="zh-CN" altLang="en-US" dirty="0"/>
              <a:t>输入设备：</a:t>
            </a:r>
          </a:p>
          <a:p>
            <a:pPr lvl="1"/>
            <a:r>
              <a:rPr lang="zh-CN" altLang="en-US" dirty="0" smtClean="0"/>
              <a:t>键盘</a:t>
            </a:r>
            <a:endParaRPr lang="zh-CN" altLang="en-US" dirty="0"/>
          </a:p>
          <a:p>
            <a:pPr lvl="1"/>
            <a:r>
              <a:rPr lang="zh-CN" altLang="en-US" dirty="0" smtClean="0"/>
              <a:t>图形</a:t>
            </a:r>
            <a:r>
              <a:rPr lang="zh-CN" altLang="en-US" dirty="0"/>
              <a:t>输入设备</a:t>
            </a:r>
            <a:r>
              <a:rPr lang="en-US" altLang="zh-CN" dirty="0"/>
              <a:t>(</a:t>
            </a:r>
            <a:r>
              <a:rPr lang="zh-CN" altLang="en-US" dirty="0"/>
              <a:t>鼠标器、图形板、跟踪球、</a:t>
            </a:r>
            <a:r>
              <a:rPr lang="zh-CN" altLang="en-US" dirty="0" smtClean="0"/>
              <a:t>操纵杆</a:t>
            </a:r>
            <a:r>
              <a:rPr lang="zh-CN" altLang="en-US" dirty="0"/>
              <a:t>、光笔</a:t>
            </a:r>
            <a:r>
              <a:rPr lang="en-US" altLang="zh-CN" dirty="0"/>
              <a:t>)</a:t>
            </a:r>
          </a:p>
          <a:p>
            <a:pPr lvl="1"/>
            <a:r>
              <a:rPr lang="zh-CN" altLang="en-US" dirty="0" smtClean="0"/>
              <a:t>图像</a:t>
            </a:r>
            <a:r>
              <a:rPr lang="zh-CN" altLang="en-US" dirty="0"/>
              <a:t>输入设备</a:t>
            </a:r>
            <a:r>
              <a:rPr lang="en-US" altLang="zh-CN" dirty="0"/>
              <a:t>(</a:t>
            </a:r>
            <a:r>
              <a:rPr lang="zh-CN" altLang="en-US" dirty="0"/>
              <a:t>摄像机、扫描仪、数字相机</a:t>
            </a:r>
            <a:r>
              <a:rPr lang="en-US" altLang="zh-CN" dirty="0"/>
              <a:t>)</a:t>
            </a:r>
          </a:p>
          <a:p>
            <a:pPr lvl="1"/>
            <a:r>
              <a:rPr lang="zh-CN" altLang="en-US" dirty="0" smtClean="0"/>
              <a:t>条形码</a:t>
            </a:r>
            <a:endParaRPr lang="zh-CN" altLang="en-US" dirty="0"/>
          </a:p>
          <a:p>
            <a:pPr lvl="1"/>
            <a:r>
              <a:rPr lang="zh-CN" altLang="en-US" dirty="0" smtClean="0"/>
              <a:t>光学</a:t>
            </a:r>
            <a:r>
              <a:rPr lang="zh-CN" altLang="en-US" dirty="0"/>
              <a:t>字符识别</a:t>
            </a:r>
          </a:p>
          <a:p>
            <a:pPr lvl="1"/>
            <a:r>
              <a:rPr lang="zh-CN" altLang="en-US" dirty="0" smtClean="0"/>
              <a:t>语言</a:t>
            </a:r>
            <a:r>
              <a:rPr lang="zh-CN" altLang="en-US" dirty="0"/>
              <a:t>与文字输入</a:t>
            </a:r>
            <a:endParaRPr lang="en-US" dirty="0"/>
          </a:p>
        </p:txBody>
      </p:sp>
      <p:sp>
        <p:nvSpPr>
          <p:cNvPr id="4" name="Content Placeholder 3"/>
          <p:cNvSpPr>
            <a:spLocks noGrp="1"/>
          </p:cNvSpPr>
          <p:nvPr>
            <p:ph sz="half" idx="2"/>
          </p:nvPr>
        </p:nvSpPr>
        <p:spPr/>
        <p:txBody>
          <a:bodyPr>
            <a:normAutofit/>
          </a:bodyPr>
          <a:lstStyle/>
          <a:p>
            <a:r>
              <a:rPr lang="zh-CN" altLang="en-US" dirty="0"/>
              <a:t>输出设备：</a:t>
            </a:r>
          </a:p>
          <a:p>
            <a:pPr lvl="1"/>
            <a:r>
              <a:rPr lang="zh-CN" altLang="en-US" dirty="0" smtClean="0"/>
              <a:t>显示器</a:t>
            </a:r>
            <a:r>
              <a:rPr lang="en-US" altLang="zh-CN" dirty="0"/>
              <a:t>(</a:t>
            </a:r>
            <a:r>
              <a:rPr lang="zh-CN" altLang="en-US" dirty="0"/>
              <a:t>字符、汉字、图形、图像</a:t>
            </a:r>
            <a:r>
              <a:rPr lang="en-US" altLang="zh-CN" dirty="0"/>
              <a:t>)</a:t>
            </a:r>
          </a:p>
          <a:p>
            <a:pPr lvl="1"/>
            <a:r>
              <a:rPr lang="zh-CN" altLang="en-US" dirty="0" smtClean="0"/>
              <a:t>打印</a:t>
            </a:r>
            <a:r>
              <a:rPr lang="zh-CN" altLang="en-US" dirty="0"/>
              <a:t>设备</a:t>
            </a:r>
            <a:r>
              <a:rPr lang="en-US" altLang="zh-CN" dirty="0"/>
              <a:t>(</a:t>
            </a:r>
            <a:r>
              <a:rPr lang="zh-CN" altLang="en-US" dirty="0"/>
              <a:t>针式打印机、激光打印机、喷墨</a:t>
            </a:r>
            <a:r>
              <a:rPr lang="zh-CN" altLang="en-US" dirty="0" smtClean="0"/>
              <a:t>打印机</a:t>
            </a:r>
            <a:r>
              <a:rPr lang="zh-CN" altLang="en-US" dirty="0"/>
              <a:t>、热转印打印机</a:t>
            </a:r>
            <a:r>
              <a:rPr lang="en-US" altLang="zh-CN" dirty="0"/>
              <a:t>)</a:t>
            </a:r>
          </a:p>
          <a:p>
            <a:pPr lvl="1"/>
            <a:r>
              <a:rPr lang="zh-CN" altLang="en-US" dirty="0" smtClean="0"/>
              <a:t>绘图机</a:t>
            </a:r>
            <a:r>
              <a:rPr lang="en-US" altLang="zh-CN" dirty="0"/>
              <a:t>(</a:t>
            </a:r>
            <a:r>
              <a:rPr lang="zh-CN" altLang="en-US" dirty="0"/>
              <a:t>平板式、滚筒式</a:t>
            </a:r>
            <a:r>
              <a:rPr lang="en-US" altLang="zh-CN" dirty="0"/>
              <a:t>)</a:t>
            </a:r>
          </a:p>
          <a:p>
            <a:pPr lvl="1"/>
            <a:r>
              <a:rPr lang="zh-CN" altLang="en-US" dirty="0" smtClean="0"/>
              <a:t>语音</a:t>
            </a:r>
            <a:r>
              <a:rPr lang="zh-CN" altLang="en-US" dirty="0"/>
              <a:t>输出</a:t>
            </a:r>
          </a:p>
          <a:p>
            <a:endParaRPr lang="en-US" dirty="0"/>
          </a:p>
        </p:txBody>
      </p:sp>
    </p:spTree>
    <p:extLst>
      <p:ext uri="{BB962C8B-B14F-4D97-AF65-F5344CB8AC3E}">
        <p14:creationId xmlns:p14="http://schemas.microsoft.com/office/powerpoint/2010/main" val="350629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阴极射线管</a:t>
            </a:r>
            <a:r>
              <a:rPr lang="en-US" altLang="zh-CN" dirty="0"/>
              <a:t>(CRT</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a:t>CRT</a:t>
            </a:r>
            <a:r>
              <a:rPr lang="zh-CN" altLang="en-US" dirty="0"/>
              <a:t>是一个电真空器件，由电子枪、偏转装置和荧光屏构成</a:t>
            </a: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1163270557"/>
              </p:ext>
            </p:extLst>
          </p:nvPr>
        </p:nvGraphicFramePr>
        <p:xfrm>
          <a:off x="2019821" y="2799018"/>
          <a:ext cx="4901242" cy="3932858"/>
        </p:xfrm>
        <a:graphic>
          <a:graphicData uri="http://schemas.openxmlformats.org/presentationml/2006/ole">
            <mc:AlternateContent xmlns:mc="http://schemas.openxmlformats.org/markup-compatibility/2006">
              <mc:Choice xmlns:v="urn:schemas-microsoft-com:vml" Requires="v">
                <p:oleObj spid="_x0000_s1045" name="Photo Editor 照片" r:id="rId3" imgW="8888066" imgH="7133333" progId="MSPhotoEd.3">
                  <p:embed/>
                </p:oleObj>
              </mc:Choice>
              <mc:Fallback>
                <p:oleObj name="Photo Editor 照片" r:id="rId3" imgW="8888066" imgH="7133333" progId="MSPhotoEd.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821" y="2799018"/>
                        <a:ext cx="4901242" cy="393285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6733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液晶显示器</a:t>
            </a:r>
            <a:r>
              <a:rPr lang="en-US" altLang="zh-CN" dirty="0" smtClean="0"/>
              <a:t>(LCD)</a:t>
            </a:r>
            <a:endParaRPr lang="en-US" dirty="0"/>
          </a:p>
        </p:txBody>
      </p:sp>
      <p:sp>
        <p:nvSpPr>
          <p:cNvPr id="3" name="Content Placeholder 2"/>
          <p:cNvSpPr>
            <a:spLocks noGrp="1"/>
          </p:cNvSpPr>
          <p:nvPr>
            <p:ph idx="1"/>
          </p:nvPr>
        </p:nvSpPr>
        <p:spPr/>
        <p:txBody>
          <a:bodyPr>
            <a:normAutofit/>
          </a:bodyPr>
          <a:lstStyle/>
          <a:p>
            <a:r>
              <a:rPr lang="zh-CN" altLang="en-US" dirty="0" smtClean="0"/>
              <a:t>液晶</a:t>
            </a:r>
            <a:r>
              <a:rPr lang="en-US" altLang="zh-CN" dirty="0"/>
              <a:t>(</a:t>
            </a:r>
            <a:r>
              <a:rPr lang="zh-CN" altLang="en-US" dirty="0" smtClean="0"/>
              <a:t>液态晶体</a:t>
            </a:r>
            <a:r>
              <a:rPr lang="en-US" altLang="zh-CN" dirty="0" smtClean="0"/>
              <a:t>)</a:t>
            </a:r>
            <a:r>
              <a:rPr lang="zh-CN" altLang="en-US" dirty="0" smtClean="0"/>
              <a:t>是</a:t>
            </a:r>
            <a:r>
              <a:rPr lang="zh-CN" altLang="en-US" dirty="0"/>
              <a:t>一种有机化合物</a:t>
            </a:r>
            <a:r>
              <a:rPr lang="zh-CN" altLang="en-US" dirty="0" smtClean="0"/>
              <a:t>，既</a:t>
            </a:r>
            <a:r>
              <a:rPr lang="zh-CN" altLang="en-US" dirty="0"/>
              <a:t>具有液体的流动性，又具有分子排列有序的晶体</a:t>
            </a:r>
            <a:r>
              <a:rPr lang="zh-CN" altLang="en-US" dirty="0" smtClean="0"/>
              <a:t>特性。</a:t>
            </a:r>
            <a:r>
              <a:rPr lang="zh-CN" altLang="en-US" dirty="0"/>
              <a:t>具有明显的光学各向异性，它本身不发光，但能够调制外照光实现信息显示</a:t>
            </a:r>
            <a:r>
              <a:rPr lang="zh-CN" altLang="en-US" dirty="0" smtClean="0"/>
              <a:t>，使用</a:t>
            </a:r>
            <a:r>
              <a:rPr lang="zh-CN" altLang="en-US" dirty="0"/>
              <a:t>时需要背光源。</a:t>
            </a:r>
          </a:p>
          <a:p>
            <a:r>
              <a:rPr lang="zh-CN" altLang="en-US" dirty="0" smtClean="0"/>
              <a:t>目前</a:t>
            </a:r>
            <a:r>
              <a:rPr lang="zh-CN" altLang="en-US" dirty="0"/>
              <a:t>广泛</a:t>
            </a:r>
            <a:r>
              <a:rPr lang="zh-CN" altLang="en-US" dirty="0" smtClean="0"/>
              <a:t>应用</a:t>
            </a:r>
            <a:endParaRPr lang="en-US" altLang="zh-CN" dirty="0" smtClean="0"/>
          </a:p>
          <a:p>
            <a:pPr lvl="1"/>
            <a:r>
              <a:rPr lang="zh-CN" altLang="en-US" dirty="0" smtClean="0"/>
              <a:t>薄膜</a:t>
            </a:r>
            <a:r>
              <a:rPr lang="zh-CN" altLang="en-US" dirty="0"/>
              <a:t>晶体管液晶显示器</a:t>
            </a:r>
            <a:r>
              <a:rPr lang="en-US" altLang="zh-CN" dirty="0"/>
              <a:t>(TFT-LCD</a:t>
            </a:r>
            <a:r>
              <a:rPr lang="en-US" altLang="zh-CN" dirty="0" smtClean="0"/>
              <a:t>)</a:t>
            </a:r>
          </a:p>
          <a:p>
            <a:pPr lvl="1"/>
            <a:r>
              <a:rPr lang="zh-CN" altLang="en-US" dirty="0" smtClean="0"/>
              <a:t>平面转换</a:t>
            </a:r>
            <a:r>
              <a:rPr lang="zh-CN" altLang="en-US" dirty="0"/>
              <a:t>液晶</a:t>
            </a:r>
            <a:r>
              <a:rPr lang="zh-CN" altLang="en-US" dirty="0" smtClean="0"/>
              <a:t>显示器</a:t>
            </a:r>
            <a:r>
              <a:rPr lang="en-US" altLang="zh-CN" dirty="0" smtClean="0"/>
              <a:t>(IPS-LCD)</a:t>
            </a:r>
          </a:p>
          <a:p>
            <a:r>
              <a:rPr lang="zh-CN" altLang="en-US" dirty="0" smtClean="0"/>
              <a:t>背光源</a:t>
            </a:r>
            <a:endParaRPr lang="en-US" altLang="zh-CN" dirty="0" smtClean="0"/>
          </a:p>
          <a:p>
            <a:pPr lvl="1"/>
            <a:r>
              <a:rPr lang="zh-CN" altLang="en-US" dirty="0" smtClean="0"/>
              <a:t>冷阴极荧光灯</a:t>
            </a:r>
            <a:r>
              <a:rPr lang="en-US" altLang="zh-CN" dirty="0" smtClean="0"/>
              <a:t>(CCFL)</a:t>
            </a:r>
          </a:p>
          <a:p>
            <a:pPr lvl="1"/>
            <a:r>
              <a:rPr lang="zh-CN" altLang="en-US" dirty="0" smtClean="0"/>
              <a:t>发光二极管</a:t>
            </a:r>
            <a:r>
              <a:rPr lang="en-US" altLang="zh-CN" dirty="0" smtClean="0"/>
              <a:t>LED</a:t>
            </a:r>
            <a:endParaRPr lang="en-US" dirty="0"/>
          </a:p>
        </p:txBody>
      </p:sp>
    </p:spTree>
    <p:extLst>
      <p:ext uri="{BB962C8B-B14F-4D97-AF65-F5344CB8AC3E}">
        <p14:creationId xmlns:p14="http://schemas.microsoft.com/office/powerpoint/2010/main" val="852679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彩色等离子体显示</a:t>
            </a:r>
            <a:r>
              <a:rPr lang="en-US" altLang="zh-CN" dirty="0"/>
              <a:t>(plasma display panel</a:t>
            </a:r>
            <a:r>
              <a:rPr lang="zh-CN" altLang="en-US" dirty="0" smtClean="0"/>
              <a:t>，</a:t>
            </a:r>
            <a:r>
              <a:rPr lang="en-US" altLang="zh-CN" dirty="0" smtClean="0"/>
              <a:t>PDP)</a:t>
            </a:r>
            <a:endParaRPr lang="en-US" dirty="0"/>
          </a:p>
        </p:txBody>
      </p:sp>
      <p:sp>
        <p:nvSpPr>
          <p:cNvPr id="3" name="Content Placeholder 2"/>
          <p:cNvSpPr>
            <a:spLocks noGrp="1"/>
          </p:cNvSpPr>
          <p:nvPr>
            <p:ph idx="1"/>
          </p:nvPr>
        </p:nvSpPr>
        <p:spPr/>
        <p:txBody>
          <a:bodyPr/>
          <a:lstStyle/>
          <a:p>
            <a:r>
              <a:rPr lang="zh-CN" altLang="en-US" dirty="0" smtClean="0"/>
              <a:t>等离子体</a:t>
            </a:r>
            <a:r>
              <a:rPr lang="zh-CN" altLang="en-US" dirty="0"/>
              <a:t>显示是利用惰性气体在一定电压作用下产生气体放电现象而实现的一种发光型平板显示技术</a:t>
            </a:r>
            <a:r>
              <a:rPr lang="zh-CN" altLang="en-US" dirty="0" smtClean="0"/>
              <a:t>。</a:t>
            </a:r>
            <a:endParaRPr lang="en-US" altLang="zh-CN" dirty="0" smtClean="0"/>
          </a:p>
          <a:p>
            <a:r>
              <a:rPr lang="zh-CN" altLang="en-US" dirty="0" smtClean="0"/>
              <a:t>彩色</a:t>
            </a:r>
            <a:r>
              <a:rPr lang="en-US" altLang="zh-CN" dirty="0" smtClean="0"/>
              <a:t>PDP</a:t>
            </a:r>
            <a:r>
              <a:rPr lang="zh-CN" altLang="en-US" dirty="0" smtClean="0"/>
              <a:t>技术与荧光灯显示原理相同，利用气体放电产生紫外线，紫外线激发光致荧光粉，荧光粉发射可见光，使用三基色荧光粉实现红、绿、蓝三色，并使每基色单元实现</a:t>
            </a:r>
            <a:r>
              <a:rPr lang="en-US" altLang="zh-CN" dirty="0" smtClean="0"/>
              <a:t>256</a:t>
            </a:r>
            <a:r>
              <a:rPr lang="zh-CN" altLang="en-US" dirty="0" smtClean="0"/>
              <a:t>级灰度，再进行混色达到彩色显示的目的。</a:t>
            </a:r>
            <a:endParaRPr lang="en-US" dirty="0"/>
          </a:p>
        </p:txBody>
      </p:sp>
    </p:spTree>
    <p:extLst>
      <p:ext uri="{BB962C8B-B14F-4D97-AF65-F5344CB8AC3E}">
        <p14:creationId xmlns:p14="http://schemas.microsoft.com/office/powerpoint/2010/main" val="831156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706" name="Rectangle 2"/>
          <p:cNvSpPr>
            <a:spLocks noGrp="1" noChangeArrowheads="1"/>
          </p:cNvSpPr>
          <p:nvPr>
            <p:ph type="title"/>
          </p:nvPr>
        </p:nvSpPr>
        <p:spPr/>
        <p:txBody>
          <a:bodyPr/>
          <a:lstStyle/>
          <a:p>
            <a:r>
              <a:rPr lang="zh-CN" altLang="en-US" dirty="0" smtClean="0"/>
              <a:t>打印机</a:t>
            </a:r>
            <a:endParaRPr lang="zh-CN" altLang="en-US" sz="4400" dirty="0">
              <a:latin typeface="华文新魏" charset="-122"/>
              <a:ea typeface="华文新魏" charset="-122"/>
            </a:endParaRPr>
          </a:p>
        </p:txBody>
      </p:sp>
      <p:sp>
        <p:nvSpPr>
          <p:cNvPr id="173670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zh-CN" altLang="en-US" dirty="0">
                <a:ea typeface="宋体" charset="-122"/>
              </a:rPr>
              <a:t>打印输出是计算机系统最基本的输出形式，可将打印在纸上的信息长期保存</a:t>
            </a:r>
            <a:r>
              <a:rPr lang="zh-CN" altLang="en-US" dirty="0" smtClean="0">
                <a:ea typeface="宋体" charset="-122"/>
              </a:rPr>
              <a:t>。</a:t>
            </a:r>
            <a:endParaRPr lang="en-US" altLang="zh-CN" dirty="0">
              <a:ea typeface="宋体" charset="-122"/>
            </a:endParaRPr>
          </a:p>
          <a:p>
            <a:r>
              <a:rPr lang="zh-CN" altLang="en-US" dirty="0">
                <a:ea typeface="宋体" charset="-122"/>
              </a:rPr>
              <a:t>按印字原理分类，分为</a:t>
            </a:r>
            <a:r>
              <a:rPr lang="zh-CN" altLang="en-US" b="1" dirty="0">
                <a:solidFill>
                  <a:srgbClr val="0000CC"/>
                </a:solidFill>
                <a:ea typeface="宋体" charset="-122"/>
              </a:rPr>
              <a:t>击打式</a:t>
            </a:r>
            <a:r>
              <a:rPr lang="zh-CN" altLang="en-US" dirty="0">
                <a:ea typeface="宋体" charset="-122"/>
              </a:rPr>
              <a:t>和</a:t>
            </a:r>
            <a:r>
              <a:rPr lang="zh-CN" altLang="en-US" b="1" dirty="0">
                <a:solidFill>
                  <a:srgbClr val="0000CC"/>
                </a:solidFill>
                <a:ea typeface="宋体" charset="-122"/>
              </a:rPr>
              <a:t>非击打式</a:t>
            </a:r>
            <a:r>
              <a:rPr lang="zh-CN" altLang="en-US" dirty="0">
                <a:ea typeface="宋体" charset="-122"/>
              </a:rPr>
              <a:t>两大类</a:t>
            </a:r>
            <a:r>
              <a:rPr lang="zh-CN" altLang="en-US" dirty="0" smtClean="0">
                <a:ea typeface="宋体" charset="-122"/>
              </a:rPr>
              <a:t>。</a:t>
            </a:r>
            <a:endParaRPr lang="zh-CN" altLang="en-US" dirty="0">
              <a:ea typeface="宋体" charset="-122"/>
            </a:endParaRPr>
          </a:p>
          <a:p>
            <a:pPr lvl="1"/>
            <a:r>
              <a:rPr lang="zh-CN" altLang="en-US" dirty="0">
                <a:ea typeface="宋体" charset="-122"/>
              </a:rPr>
              <a:t>击打式打印机是利用机械作用使印字机构与色带和纸相撞击而打印字符，目前使用的是点阵针式打印机。</a:t>
            </a:r>
          </a:p>
          <a:p>
            <a:pPr lvl="1"/>
            <a:r>
              <a:rPr lang="zh-CN" altLang="en-US" dirty="0">
                <a:ea typeface="宋体" charset="-122"/>
              </a:rPr>
              <a:t>非击打式是采用电、磁、光、喷墨等物理、化学方法印刷字符。如激光印字机、静电印字机、喷墨印字机等。</a:t>
            </a:r>
          </a:p>
          <a:p>
            <a:r>
              <a:rPr lang="zh-CN" altLang="en-US" dirty="0">
                <a:ea typeface="宋体" charset="-122"/>
              </a:rPr>
              <a:t>击打式设备成本低，缺点是噪音大，速度慢。非击打式设备速度快，噪音低，印字质量比击打式好，但价格较贵。</a:t>
            </a:r>
          </a:p>
          <a:p>
            <a:endParaRPr lang="en-US" altLang="zh-CN" dirty="0">
              <a:ea typeface="宋体" charset="-122"/>
            </a:endParaRPr>
          </a:p>
        </p:txBody>
      </p:sp>
    </p:spTree>
    <p:extLst>
      <p:ext uri="{BB962C8B-B14F-4D97-AF65-F5344CB8AC3E}">
        <p14:creationId xmlns:p14="http://schemas.microsoft.com/office/powerpoint/2010/main" val="1272865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4694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zh-CN" altLang="en-US">
                <a:ea typeface="宋体" charset="-122"/>
              </a:rPr>
              <a:t>按工作方式划分，可分为串行打印机和行式打印机两种。所谓串行打印机，是逐字打印的。行式打印机的速度比串行打印机快，它一次就可以输出一行。</a:t>
            </a:r>
          </a:p>
          <a:p>
            <a:endParaRPr lang="zh-CN" altLang="en-US">
              <a:ea typeface="宋体" charset="-122"/>
            </a:endParaRPr>
          </a:p>
          <a:p>
            <a:r>
              <a:rPr lang="zh-CN" altLang="en-US">
                <a:ea typeface="宋体" charset="-122"/>
              </a:rPr>
              <a:t>另外，按打印纸的宽度不同，可分为宽行打印机和窄行打印机；还有能输出图的图形／图像打印机，具有彩色效果的彩色打印机等等。</a:t>
            </a:r>
          </a:p>
          <a:p>
            <a:pPr algn="just">
              <a:buClrTx/>
              <a:buSzTx/>
              <a:buFontTx/>
              <a:buNone/>
            </a:pPr>
            <a:endParaRPr lang="en-US" altLang="zh-CN">
              <a:ea typeface="宋体" charset="-122"/>
            </a:endParaRPr>
          </a:p>
        </p:txBody>
      </p:sp>
    </p:spTree>
    <p:extLst>
      <p:ext uri="{BB962C8B-B14F-4D97-AF65-F5344CB8AC3E}">
        <p14:creationId xmlns:p14="http://schemas.microsoft.com/office/powerpoint/2010/main" val="1957884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4797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zh-CN" altLang="en-US" b="1">
                <a:ea typeface="宋体" charset="-122"/>
              </a:rPr>
              <a:t>一、点阵针式打印机</a:t>
            </a:r>
          </a:p>
          <a:p>
            <a:endParaRPr lang="zh-CN" altLang="en-US" b="1">
              <a:ea typeface="宋体" charset="-122"/>
            </a:endParaRPr>
          </a:p>
          <a:p>
            <a:r>
              <a:rPr lang="zh-CN" altLang="en-US">
                <a:ea typeface="宋体" charset="-122"/>
              </a:rPr>
              <a:t>点阵针式打印机的特点是结构简单、体积小、重量轻、价格低，字符种类不受限制，较易实现汉字打印，还可以打印图形和图像。</a:t>
            </a:r>
            <a:r>
              <a:rPr lang="zh-CN" altLang="en-US" b="1">
                <a:solidFill>
                  <a:srgbClr val="A50021"/>
                </a:solidFill>
                <a:ea typeface="宋体" charset="-122"/>
              </a:rPr>
              <a:t> </a:t>
            </a:r>
          </a:p>
          <a:p>
            <a:endParaRPr lang="en-US" altLang="zh-CN" b="1">
              <a:solidFill>
                <a:srgbClr val="A50021"/>
              </a:solidFill>
              <a:ea typeface="宋体" charset="-122"/>
            </a:endParaRPr>
          </a:p>
          <a:p>
            <a:r>
              <a:rPr lang="zh-CN" altLang="en-US">
                <a:ea typeface="宋体" charset="-122"/>
              </a:rPr>
              <a:t>针式打印机的印字方法是由打印针印出的</a:t>
            </a:r>
            <a:r>
              <a:rPr lang="en-US" altLang="zh-CN">
                <a:ea typeface="宋体" charset="-122"/>
              </a:rPr>
              <a:t>n(</a:t>
            </a:r>
            <a:r>
              <a:rPr lang="zh-CN" altLang="en-US">
                <a:ea typeface="宋体" charset="-122"/>
              </a:rPr>
              <a:t>横</a:t>
            </a:r>
            <a:r>
              <a:rPr lang="en-US" altLang="zh-CN">
                <a:ea typeface="宋体" charset="-122"/>
              </a:rPr>
              <a:t>)×m(</a:t>
            </a:r>
            <a:r>
              <a:rPr lang="zh-CN" altLang="en-US">
                <a:ea typeface="宋体" charset="-122"/>
              </a:rPr>
              <a:t>纵</a:t>
            </a:r>
            <a:r>
              <a:rPr lang="en-US" altLang="zh-CN">
                <a:ea typeface="宋体" charset="-122"/>
              </a:rPr>
              <a:t>)</a:t>
            </a:r>
            <a:r>
              <a:rPr lang="zh-CN" altLang="en-US">
                <a:ea typeface="宋体" charset="-122"/>
              </a:rPr>
              <a:t>个点阵组成字符图形。显然，点越多，印字质量越高，西文字符的点阵通常有</a:t>
            </a:r>
            <a:r>
              <a:rPr lang="en-US" altLang="zh-CN">
                <a:ea typeface="宋体" charset="-122"/>
              </a:rPr>
              <a:t>5×7</a:t>
            </a:r>
            <a:r>
              <a:rPr lang="zh-CN" altLang="en-US">
                <a:ea typeface="宋体" charset="-122"/>
              </a:rPr>
              <a:t>，</a:t>
            </a:r>
            <a:r>
              <a:rPr lang="en-US" altLang="zh-CN">
                <a:ea typeface="宋体" charset="-122"/>
              </a:rPr>
              <a:t>7×7</a:t>
            </a:r>
            <a:r>
              <a:rPr lang="zh-CN" altLang="en-US">
                <a:ea typeface="宋体" charset="-122"/>
              </a:rPr>
              <a:t>，</a:t>
            </a:r>
            <a:r>
              <a:rPr lang="en-US" altLang="zh-CN">
                <a:ea typeface="宋体" charset="-122"/>
              </a:rPr>
              <a:t>7×9</a:t>
            </a:r>
            <a:r>
              <a:rPr lang="zh-CN" altLang="en-US">
                <a:ea typeface="宋体" charset="-122"/>
              </a:rPr>
              <a:t>等几种，若要打印汉字，至少要加密到</a:t>
            </a:r>
            <a:r>
              <a:rPr lang="en-US" altLang="zh-CN">
                <a:ea typeface="宋体" charset="-122"/>
              </a:rPr>
              <a:t>16×16</a:t>
            </a:r>
            <a:r>
              <a:rPr lang="zh-CN" altLang="en-US">
                <a:ea typeface="宋体" charset="-122"/>
              </a:rPr>
              <a:t>点阵或</a:t>
            </a:r>
            <a:r>
              <a:rPr lang="en-US" altLang="zh-CN">
                <a:ea typeface="宋体" charset="-122"/>
              </a:rPr>
              <a:t>24×24</a:t>
            </a:r>
            <a:r>
              <a:rPr lang="zh-CN" altLang="en-US">
                <a:ea typeface="宋体" charset="-122"/>
              </a:rPr>
              <a:t>点阵。</a:t>
            </a:r>
            <a:endParaRPr lang="en-US" altLang="zh-CN">
              <a:ea typeface="宋体" charset="-122"/>
            </a:endParaRPr>
          </a:p>
        </p:txBody>
      </p:sp>
    </p:spTree>
    <p:extLst>
      <p:ext uri="{BB962C8B-B14F-4D97-AF65-F5344CB8AC3E}">
        <p14:creationId xmlns:p14="http://schemas.microsoft.com/office/powerpoint/2010/main" val="2680785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4899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r>
              <a:rPr lang="zh-CN" altLang="en-US" dirty="0">
                <a:ea typeface="宋体" charset="-122"/>
              </a:rPr>
              <a:t>值得注意的是，字符由</a:t>
            </a:r>
            <a:r>
              <a:rPr lang="en-US" altLang="zh-CN" dirty="0" err="1">
                <a:ea typeface="宋体" charset="-122"/>
              </a:rPr>
              <a:t>n×m</a:t>
            </a:r>
            <a:r>
              <a:rPr lang="zh-CN" altLang="en-US" dirty="0">
                <a:ea typeface="宋体" charset="-122"/>
              </a:rPr>
              <a:t>个点阵组成，并不意味着打印头就装有</a:t>
            </a:r>
            <a:r>
              <a:rPr lang="en-US" altLang="zh-CN" dirty="0" err="1">
                <a:ea typeface="宋体" charset="-122"/>
              </a:rPr>
              <a:t>n×m</a:t>
            </a:r>
            <a:r>
              <a:rPr lang="zh-CN" altLang="en-US" dirty="0">
                <a:ea typeface="宋体" charset="-122"/>
              </a:rPr>
              <a:t>根打印针。为减少打印头制造的难度，串行点阵打印机的打印头中一般只装有一列</a:t>
            </a:r>
            <a:r>
              <a:rPr lang="en-US" altLang="zh-CN" dirty="0">
                <a:ea typeface="宋体" charset="-122"/>
              </a:rPr>
              <a:t>m</a:t>
            </a:r>
            <a:r>
              <a:rPr lang="zh-CN" altLang="en-US" dirty="0">
                <a:ea typeface="宋体" charset="-122"/>
              </a:rPr>
              <a:t>根打印针，每根针可以单独驱动，印完一列后打印头沿水平方向移动一步微小距离，</a:t>
            </a:r>
            <a:r>
              <a:rPr lang="en-US" altLang="zh-CN" dirty="0">
                <a:ea typeface="宋体" charset="-122"/>
              </a:rPr>
              <a:t>n</a:t>
            </a:r>
            <a:r>
              <a:rPr lang="zh-CN" altLang="en-US" dirty="0">
                <a:ea typeface="宋体" charset="-122"/>
              </a:rPr>
              <a:t>步以后，形成一个</a:t>
            </a:r>
            <a:r>
              <a:rPr lang="en-US" altLang="zh-CN" dirty="0" err="1">
                <a:ea typeface="宋体" charset="-122"/>
              </a:rPr>
              <a:t>n×n</a:t>
            </a:r>
            <a:r>
              <a:rPr lang="zh-CN" altLang="en-US" dirty="0">
                <a:ea typeface="宋体" charset="-122"/>
              </a:rPr>
              <a:t>点阵，照此逐个字符打印</a:t>
            </a:r>
            <a:r>
              <a:rPr lang="zh-CN" altLang="en-US" dirty="0" smtClean="0">
                <a:ea typeface="宋体" charset="-122"/>
              </a:rPr>
              <a:t>。</a:t>
            </a:r>
            <a:endParaRPr lang="zh-CN" altLang="en-US" dirty="0">
              <a:ea typeface="宋体" charset="-122"/>
            </a:endParaRPr>
          </a:p>
          <a:p>
            <a:r>
              <a:rPr lang="zh-CN" altLang="en-US" dirty="0">
                <a:ea typeface="宋体" charset="-122"/>
              </a:rPr>
              <a:t>针式打印机有单向打印和双向打印两种</a:t>
            </a:r>
            <a:r>
              <a:rPr lang="zh-CN" altLang="en-US" dirty="0" smtClean="0">
                <a:ea typeface="宋体" charset="-122"/>
              </a:rPr>
              <a:t>。</a:t>
            </a:r>
            <a:endParaRPr lang="zh-CN" altLang="en-US" dirty="0">
              <a:ea typeface="宋体" charset="-122"/>
            </a:endParaRPr>
          </a:p>
          <a:p>
            <a:r>
              <a:rPr lang="zh-CN" altLang="en-US" dirty="0">
                <a:ea typeface="宋体" charset="-122"/>
              </a:rPr>
              <a:t>针式打印机由打印头与字车、输纸机构、色带机构及控制器四部分组成</a:t>
            </a:r>
            <a:r>
              <a:rPr lang="zh-CN" altLang="en-US" dirty="0" smtClean="0">
                <a:ea typeface="宋体" charset="-122"/>
              </a:rPr>
              <a:t>。</a:t>
            </a:r>
            <a:endParaRPr lang="zh-CN" altLang="en-US" dirty="0">
              <a:ea typeface="宋体" charset="-122"/>
            </a:endParaRPr>
          </a:p>
          <a:p>
            <a:pPr algn="just">
              <a:buClrTx/>
              <a:buSzTx/>
              <a:buFontTx/>
              <a:buNone/>
            </a:pPr>
            <a:endParaRPr lang="en-US" altLang="zh-CN" dirty="0">
              <a:ea typeface="宋体" charset="-122"/>
            </a:endParaRPr>
          </a:p>
        </p:txBody>
      </p:sp>
    </p:spTree>
    <p:extLst>
      <p:ext uri="{BB962C8B-B14F-4D97-AF65-F5344CB8AC3E}">
        <p14:creationId xmlns:p14="http://schemas.microsoft.com/office/powerpoint/2010/main" val="175061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8"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graphicFrame>
        <p:nvGraphicFramePr>
          <p:cNvPr id="1750020" name="Object 4"/>
          <p:cNvGraphicFramePr>
            <a:graphicFrameLocks noGrp="1" noChangeAspect="1"/>
          </p:cNvGraphicFramePr>
          <p:nvPr>
            <p:ph idx="1"/>
          </p:nvPr>
        </p:nvGraphicFramePr>
        <p:xfrm>
          <a:off x="1495425" y="1600200"/>
          <a:ext cx="6151563" cy="4525963"/>
        </p:xfrm>
        <a:graphic>
          <a:graphicData uri="http://schemas.openxmlformats.org/presentationml/2006/ole">
            <mc:AlternateContent xmlns:mc="http://schemas.openxmlformats.org/markup-compatibility/2006">
              <mc:Choice xmlns:v="urn:schemas-microsoft-com:vml" Requires="v">
                <p:oleObj spid="_x0000_s40979" name="Photo Editor 照片" r:id="rId3" imgW="8352381" imgH="6144483" progId="MSPhotoEd.3">
                  <p:embed/>
                </p:oleObj>
              </mc:Choice>
              <mc:Fallback>
                <p:oleObj name="Photo Editor 照片" r:id="rId3" imgW="8352381" imgH="6144483" progId="MSPhotoEd.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425" y="1600200"/>
                        <a:ext cx="615156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205395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104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lang="zh-CN" altLang="en-US">
                <a:ea typeface="宋体" charset="-122"/>
              </a:rPr>
              <a:t>打印控制器与显示控制器类似，主要包括字符缓冲存储器、字符发生器、时序控制电路和接口电路四部分。主机将要打印的字符通过接口电路送到缓冲存储器，在打印时序逻辑控制下，从缓存中顺序取出字符代码，对字符代码进行译码，得到字符发生器</a:t>
            </a:r>
            <a:r>
              <a:rPr lang="en-US" altLang="zh-CN">
                <a:ea typeface="宋体" charset="-122"/>
              </a:rPr>
              <a:t>ROM</a:t>
            </a:r>
            <a:r>
              <a:rPr lang="zh-CN" altLang="en-US">
                <a:ea typeface="宋体" charset="-122"/>
              </a:rPr>
              <a:t>的地址，逐列取出字符点驱动打印头，形成字符点阵。 </a:t>
            </a:r>
          </a:p>
          <a:p>
            <a:r>
              <a:rPr lang="zh-CN" altLang="en-US">
                <a:ea typeface="宋体" charset="-122"/>
              </a:rPr>
              <a:t>输纸机构由步进电机驱动，每打印完一行字符，要按给定的要求走纸。</a:t>
            </a:r>
          </a:p>
          <a:p>
            <a:r>
              <a:rPr lang="zh-CN" altLang="en-US">
                <a:ea typeface="宋体" charset="-122"/>
              </a:rPr>
              <a:t>色带的作用是供给色源，如同复写纸的作用一样。打印过程中，色带必须不断移动，以改变其受击打的位置。针式打印机中使用的多为环形色带，它装在一个塑料的带盒内，色带可以随打印头的动作自动循环。</a:t>
            </a:r>
          </a:p>
          <a:p>
            <a:endParaRPr lang="zh-CN" altLang="en-US">
              <a:ea typeface="宋体" charset="-122"/>
            </a:endParaRPr>
          </a:p>
        </p:txBody>
      </p:sp>
    </p:spTree>
    <p:extLst>
      <p:ext uri="{BB962C8B-B14F-4D97-AF65-F5344CB8AC3E}">
        <p14:creationId xmlns:p14="http://schemas.microsoft.com/office/powerpoint/2010/main" val="1075006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206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lang="zh-CN" altLang="en-US">
                <a:ea typeface="宋体" charset="-122"/>
              </a:rPr>
              <a:t>针式打印机打印时，驱动的仅仅是质量很小的打印针，惯性小，速度快。选字操作是全电子线路控制，所以选字时间很短。串行针式打印机的打印速度为每秒</a:t>
            </a:r>
            <a:r>
              <a:rPr lang="en-US" altLang="zh-CN">
                <a:ea typeface="宋体" charset="-122"/>
              </a:rPr>
              <a:t>100</a:t>
            </a:r>
            <a:r>
              <a:rPr lang="zh-CN" altLang="en-US">
                <a:ea typeface="宋体" charset="-122"/>
              </a:rPr>
              <a:t>个字符左右。</a:t>
            </a:r>
          </a:p>
          <a:p>
            <a:endParaRPr lang="zh-CN" altLang="en-US">
              <a:ea typeface="宋体" charset="-122"/>
            </a:endParaRPr>
          </a:p>
          <a:p>
            <a:r>
              <a:rPr lang="zh-CN" altLang="en-US">
                <a:ea typeface="宋体" charset="-122"/>
              </a:rPr>
              <a:t>彩色针式打印机的工作原理与单色的基本相同，仅是使用的色带和色带机构不同，色带为四色带，在一条色带上平行地分为黑、蓝、红和黄</a:t>
            </a:r>
            <a:r>
              <a:rPr lang="en-US" altLang="zh-CN">
                <a:ea typeface="宋体" charset="-122"/>
              </a:rPr>
              <a:t>4</a:t>
            </a:r>
            <a:r>
              <a:rPr lang="zh-CN" altLang="en-US">
                <a:ea typeface="宋体" charset="-122"/>
              </a:rPr>
              <a:t>种颜色，打印时，色带机构既要带动色带做单向循环移动，又要带动色带盒做上下位移，变换打印头所接触的色带部位，从而打印出不同颜色。虽然色带上只有</a:t>
            </a:r>
            <a:r>
              <a:rPr lang="en-US" altLang="zh-CN">
                <a:ea typeface="宋体" charset="-122"/>
              </a:rPr>
              <a:t>4</a:t>
            </a:r>
            <a:r>
              <a:rPr lang="zh-CN" altLang="en-US">
                <a:ea typeface="宋体" charset="-122"/>
              </a:rPr>
              <a:t>种颜色，但可打印两次，从而可获得</a:t>
            </a:r>
            <a:r>
              <a:rPr lang="en-US" altLang="zh-CN">
                <a:ea typeface="宋体" charset="-122"/>
              </a:rPr>
              <a:t>7</a:t>
            </a:r>
            <a:r>
              <a:rPr lang="zh-CN" altLang="en-US">
                <a:ea typeface="宋体" charset="-122"/>
              </a:rPr>
              <a:t>种颜色</a:t>
            </a:r>
            <a:r>
              <a:rPr lang="en-US" altLang="zh-CN">
                <a:ea typeface="宋体" charset="-122"/>
              </a:rPr>
              <a:t>(</a:t>
            </a:r>
            <a:r>
              <a:rPr lang="zh-CN" altLang="en-US">
                <a:ea typeface="宋体" charset="-122"/>
              </a:rPr>
              <a:t>黑、蓝、红、黄、紫、橙、绿</a:t>
            </a:r>
            <a:r>
              <a:rPr lang="en-US" altLang="zh-CN">
                <a:ea typeface="宋体" charset="-122"/>
              </a:rPr>
              <a:t>)</a:t>
            </a:r>
            <a:r>
              <a:rPr lang="zh-CN" altLang="en-US">
                <a:ea typeface="宋体" charset="-122"/>
              </a:rPr>
              <a:t>。</a:t>
            </a:r>
          </a:p>
          <a:p>
            <a:pPr algn="just">
              <a:buClrTx/>
              <a:buSzTx/>
              <a:buFontTx/>
              <a:buNone/>
            </a:pPr>
            <a:endParaRPr lang="en-US" altLang="zh-CN">
              <a:ea typeface="宋体" charset="-122"/>
            </a:endParaRPr>
          </a:p>
        </p:txBody>
      </p:sp>
    </p:spTree>
    <p:extLst>
      <p:ext uri="{BB962C8B-B14F-4D97-AF65-F5344CB8AC3E}">
        <p14:creationId xmlns:p14="http://schemas.microsoft.com/office/powerpoint/2010/main" val="855651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zh-CN" dirty="0"/>
              <a:t>I/O</a:t>
            </a:r>
            <a:r>
              <a:rPr kumimoji="1" lang="zh-CN" altLang="en-US" dirty="0" smtClean="0"/>
              <a:t>系统结构</a:t>
            </a:r>
            <a:endParaRPr kumimoji="1" lang="zh-CN" altLang="en-US" dirty="0"/>
          </a:p>
        </p:txBody>
      </p:sp>
      <p:sp>
        <p:nvSpPr>
          <p:cNvPr id="6" name="Content Placeholder 5"/>
          <p:cNvSpPr>
            <a:spLocks noGrp="1"/>
          </p:cNvSpPr>
          <p:nvPr>
            <p:ph idx="1"/>
          </p:nvPr>
        </p:nvSpPr>
        <p:spPr/>
        <p:txBody>
          <a:bodyPr/>
          <a:lstStyle/>
          <a:p>
            <a:endParaRPr kumimoji="1" lang="zh-CN" altLang="en-US"/>
          </a:p>
        </p:txBody>
      </p:sp>
      <p:pic>
        <p:nvPicPr>
          <p:cNvPr id="7" name="Picture 7"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16" y="1690689"/>
            <a:ext cx="7286908" cy="491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314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0"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309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zh-CN" altLang="en-US" b="1" dirty="0">
                <a:ea typeface="宋体" charset="-122"/>
              </a:rPr>
              <a:t>二、激光打印机</a:t>
            </a:r>
          </a:p>
          <a:p>
            <a:endParaRPr lang="zh-CN" altLang="en-US" b="1" dirty="0">
              <a:ea typeface="宋体" charset="-122"/>
            </a:endParaRPr>
          </a:p>
          <a:p>
            <a:pPr>
              <a:buFont typeface="Wingdings" charset="2"/>
              <a:buNone/>
            </a:pPr>
            <a:r>
              <a:rPr lang="en-US" altLang="zh-CN" b="1" dirty="0">
                <a:ea typeface="宋体" charset="-122"/>
              </a:rPr>
              <a:t>1</a:t>
            </a:r>
            <a:r>
              <a:rPr lang="zh-CN" altLang="en-US" b="1" dirty="0">
                <a:ea typeface="宋体" charset="-122"/>
              </a:rPr>
              <a:t>、激光打印机内部结构</a:t>
            </a:r>
          </a:p>
          <a:p>
            <a:endParaRPr lang="zh-CN" altLang="en-US" b="1" dirty="0">
              <a:ea typeface="宋体" charset="-122"/>
            </a:endParaRPr>
          </a:p>
          <a:p>
            <a:r>
              <a:rPr lang="zh-CN" altLang="en-US" dirty="0" smtClean="0">
                <a:ea typeface="宋体" charset="-122"/>
              </a:rPr>
              <a:t>其</a:t>
            </a:r>
            <a:r>
              <a:rPr lang="zh-CN" altLang="en-US" dirty="0">
                <a:ea typeface="宋体" charset="-122"/>
              </a:rPr>
              <a:t>主要部件如墨粉、感光鼓</a:t>
            </a:r>
            <a:r>
              <a:rPr lang="en-US" altLang="zh-CN" dirty="0">
                <a:ea typeface="宋体" charset="-122"/>
              </a:rPr>
              <a:t>(</a:t>
            </a:r>
            <a:r>
              <a:rPr lang="zh-CN" altLang="en-US" dirty="0">
                <a:ea typeface="宋体" charset="-122"/>
              </a:rPr>
              <a:t>硒鼓</a:t>
            </a:r>
            <a:r>
              <a:rPr lang="en-US" altLang="zh-CN" dirty="0">
                <a:ea typeface="宋体" charset="-122"/>
              </a:rPr>
              <a:t>)</a:t>
            </a:r>
            <a:r>
              <a:rPr lang="zh-CN" altLang="en-US" dirty="0">
                <a:ea typeface="宋体" charset="-122"/>
              </a:rPr>
              <a:t>、显影轧辊、显影磁铁、初级电晕放电极、清扫器等，都装置在墨盒内。其中感光鼓一般是用铝合金制成的一个圆筒，鼓面上涂敷一层感光材料</a:t>
            </a:r>
            <a:r>
              <a:rPr lang="en-US" altLang="zh-CN" dirty="0">
                <a:ea typeface="宋体" charset="-122"/>
              </a:rPr>
              <a:t>(</a:t>
            </a:r>
            <a:r>
              <a:rPr lang="zh-CN" altLang="en-US" dirty="0">
                <a:ea typeface="宋体" charset="-122"/>
              </a:rPr>
              <a:t>如硒</a:t>
            </a:r>
            <a:r>
              <a:rPr lang="en-US" altLang="zh-CN" dirty="0">
                <a:ea typeface="宋体" charset="-122"/>
              </a:rPr>
              <a:t>—</a:t>
            </a:r>
            <a:r>
              <a:rPr lang="zh-CN" altLang="en-US" dirty="0">
                <a:ea typeface="宋体" charset="-122"/>
              </a:rPr>
              <a:t>碲</a:t>
            </a:r>
            <a:r>
              <a:rPr lang="en-US" altLang="zh-CN" dirty="0">
                <a:ea typeface="宋体" charset="-122"/>
              </a:rPr>
              <a:t>—</a:t>
            </a:r>
            <a:r>
              <a:rPr lang="zh-CN" altLang="en-US" dirty="0">
                <a:ea typeface="宋体" charset="-122"/>
              </a:rPr>
              <a:t>砷合金</a:t>
            </a:r>
            <a:r>
              <a:rPr lang="en-US" altLang="zh-CN" dirty="0">
                <a:ea typeface="宋体" charset="-122"/>
              </a:rPr>
              <a:t>)</a:t>
            </a:r>
            <a:r>
              <a:rPr lang="zh-CN" altLang="en-US" dirty="0">
                <a:ea typeface="宋体" charset="-122"/>
              </a:rPr>
              <a:t>。激光发生器是激光打印机的光源，具有很好的单色性和方向性，可以聚焦成极细的光束。激光束通过扫描反射镜反射到感光鼓上。</a:t>
            </a:r>
          </a:p>
          <a:p>
            <a:pPr algn="just">
              <a:buFont typeface="Wingdings" charset="2"/>
              <a:buNone/>
            </a:pPr>
            <a:endParaRPr lang="zh-CN" altLang="en-US" b="1" dirty="0">
              <a:ea typeface="宋体" charset="-122"/>
            </a:endParaRPr>
          </a:p>
        </p:txBody>
      </p:sp>
    </p:spTree>
    <p:extLst>
      <p:ext uri="{BB962C8B-B14F-4D97-AF65-F5344CB8AC3E}">
        <p14:creationId xmlns:p14="http://schemas.microsoft.com/office/powerpoint/2010/main" val="1376562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4"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411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endParaRPr lang="zh-CN" altLang="en-US">
              <a:ea typeface="宋体" charset="-122"/>
            </a:endParaRPr>
          </a:p>
        </p:txBody>
      </p:sp>
      <p:pic>
        <p:nvPicPr>
          <p:cNvPr id="1754116" name="Picture 4"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374775"/>
            <a:ext cx="8224838" cy="477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986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5139"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zh-CN" altLang="en-US">
                <a:ea typeface="宋体" charset="-122"/>
              </a:rPr>
              <a:t>打印的图像形成于墨盒中央的感光鼓上，墨粉由显影轧辊传送到鼓上，再传送到打印纸上，最后墨粉由定影轧辊熔融到打印纸上。打印纸从图的右边进入，从左边输出。</a:t>
            </a:r>
          </a:p>
          <a:p>
            <a:endParaRPr lang="zh-CN" altLang="en-US">
              <a:ea typeface="宋体" charset="-122"/>
            </a:endParaRPr>
          </a:p>
          <a:p>
            <a:r>
              <a:rPr lang="zh-CN" altLang="en-US">
                <a:ea typeface="宋体" charset="-122"/>
              </a:rPr>
              <a:t>感光鼓的直径较小，要打印一页纸，感光鼓必须转动好几圈。 </a:t>
            </a:r>
          </a:p>
          <a:p>
            <a:pPr eaLnBrk="1" hangingPunct="1">
              <a:spcBef>
                <a:spcPct val="50000"/>
              </a:spcBef>
              <a:buClrTx/>
              <a:buSzTx/>
              <a:buFontTx/>
              <a:buNone/>
            </a:pPr>
            <a:endParaRPr lang="en-US" altLang="zh-CN">
              <a:ea typeface="宋体" charset="-122"/>
            </a:endParaRPr>
          </a:p>
        </p:txBody>
      </p:sp>
    </p:spTree>
    <p:extLst>
      <p:ext uri="{BB962C8B-B14F-4D97-AF65-F5344CB8AC3E}">
        <p14:creationId xmlns:p14="http://schemas.microsoft.com/office/powerpoint/2010/main" val="5946938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616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en-US" altLang="zh-CN" b="1">
                <a:ea typeface="宋体" charset="-122"/>
              </a:rPr>
              <a:t>2</a:t>
            </a:r>
            <a:r>
              <a:rPr lang="zh-CN" altLang="en-US" b="1">
                <a:ea typeface="宋体" charset="-122"/>
              </a:rPr>
              <a:t>、</a:t>
            </a:r>
            <a:r>
              <a:rPr kumimoji="1" lang="zh-CN" altLang="en-US" b="1">
                <a:ea typeface="宋体" charset="-122"/>
              </a:rPr>
              <a:t>印字原理</a:t>
            </a:r>
          </a:p>
          <a:p>
            <a:endParaRPr kumimoji="1" lang="zh-CN" altLang="en-US" b="1">
              <a:solidFill>
                <a:srgbClr val="A50021"/>
              </a:solidFill>
              <a:ea typeface="宋体" charset="-122"/>
            </a:endParaRPr>
          </a:p>
          <a:p>
            <a:r>
              <a:rPr lang="zh-CN" altLang="en-US">
                <a:ea typeface="宋体" charset="-122"/>
              </a:rPr>
              <a:t>激光印字过程可分成六个步骤，以下参照图</a:t>
            </a:r>
            <a:r>
              <a:rPr lang="en-US" altLang="zh-CN">
                <a:ea typeface="宋体" charset="-122"/>
              </a:rPr>
              <a:t>9</a:t>
            </a:r>
            <a:r>
              <a:rPr lang="zh-CN" altLang="en-US">
                <a:ea typeface="宋体" charset="-122"/>
              </a:rPr>
              <a:t>．</a:t>
            </a:r>
            <a:r>
              <a:rPr lang="en-US" altLang="zh-CN">
                <a:ea typeface="宋体" charset="-122"/>
              </a:rPr>
              <a:t>10</a:t>
            </a:r>
            <a:r>
              <a:rPr lang="zh-CN" altLang="en-US">
                <a:ea typeface="宋体" charset="-122"/>
              </a:rPr>
              <a:t>所示的印字过程示意图进行介绍。</a:t>
            </a:r>
          </a:p>
          <a:p>
            <a:pPr>
              <a:buFont typeface="Wingdings" charset="2"/>
              <a:buNone/>
            </a:pPr>
            <a:r>
              <a:rPr lang="zh-CN" altLang="en-US">
                <a:ea typeface="宋体" charset="-122"/>
              </a:rPr>
              <a:t>     </a:t>
            </a:r>
            <a:r>
              <a:rPr lang="en-US" altLang="zh-CN">
                <a:ea typeface="宋体" charset="-122"/>
              </a:rPr>
              <a:t>(1)</a:t>
            </a:r>
            <a:r>
              <a:rPr lang="zh-CN" altLang="en-US">
                <a:ea typeface="宋体" charset="-122"/>
              </a:rPr>
              <a:t>带电</a:t>
            </a:r>
          </a:p>
          <a:p>
            <a:pPr>
              <a:buFont typeface="Wingdings" charset="2"/>
              <a:buNone/>
            </a:pPr>
            <a:r>
              <a:rPr lang="zh-CN" altLang="en-US">
                <a:ea typeface="宋体" charset="-122"/>
              </a:rPr>
              <a:t>     </a:t>
            </a:r>
            <a:r>
              <a:rPr lang="en-US" altLang="zh-CN">
                <a:ea typeface="宋体" charset="-122"/>
              </a:rPr>
              <a:t>(2)</a:t>
            </a:r>
            <a:r>
              <a:rPr lang="zh-CN" altLang="en-US">
                <a:ea typeface="宋体" charset="-122"/>
              </a:rPr>
              <a:t>曝光</a:t>
            </a:r>
          </a:p>
          <a:p>
            <a:pPr>
              <a:buFont typeface="Wingdings" charset="2"/>
              <a:buNone/>
            </a:pPr>
            <a:r>
              <a:rPr lang="zh-CN" altLang="en-US">
                <a:ea typeface="宋体" charset="-122"/>
              </a:rPr>
              <a:t>     </a:t>
            </a:r>
            <a:r>
              <a:rPr lang="en-US" altLang="zh-CN">
                <a:ea typeface="宋体" charset="-122"/>
              </a:rPr>
              <a:t>(3)</a:t>
            </a:r>
            <a:r>
              <a:rPr lang="zh-CN" altLang="en-US">
                <a:ea typeface="宋体" charset="-122"/>
              </a:rPr>
              <a:t>显影</a:t>
            </a:r>
            <a:r>
              <a:rPr lang="en-US" altLang="zh-CN">
                <a:ea typeface="宋体" charset="-122"/>
              </a:rPr>
              <a:t>(</a:t>
            </a:r>
            <a:r>
              <a:rPr lang="zh-CN" altLang="en-US">
                <a:ea typeface="宋体" charset="-122"/>
              </a:rPr>
              <a:t>显像</a:t>
            </a:r>
            <a:r>
              <a:rPr lang="en-US" altLang="zh-CN">
                <a:ea typeface="宋体" charset="-122"/>
              </a:rPr>
              <a:t>)</a:t>
            </a:r>
          </a:p>
          <a:p>
            <a:pPr>
              <a:buFont typeface="Wingdings" charset="2"/>
              <a:buNone/>
            </a:pPr>
            <a:r>
              <a:rPr lang="en-US" altLang="zh-CN">
                <a:ea typeface="宋体" charset="-122"/>
              </a:rPr>
              <a:t>     (4)</a:t>
            </a:r>
            <a:r>
              <a:rPr lang="zh-CN" altLang="en-US">
                <a:ea typeface="宋体" charset="-122"/>
              </a:rPr>
              <a:t>转印</a:t>
            </a:r>
          </a:p>
          <a:p>
            <a:pPr>
              <a:buFont typeface="Wingdings" charset="2"/>
              <a:buNone/>
            </a:pPr>
            <a:r>
              <a:rPr lang="zh-CN" altLang="en-US">
                <a:ea typeface="宋体" charset="-122"/>
              </a:rPr>
              <a:t>     </a:t>
            </a:r>
            <a:r>
              <a:rPr lang="en-US" altLang="zh-CN">
                <a:ea typeface="宋体" charset="-122"/>
              </a:rPr>
              <a:t>(5)</a:t>
            </a:r>
            <a:r>
              <a:rPr lang="zh-CN" altLang="en-US">
                <a:ea typeface="宋体" charset="-122"/>
              </a:rPr>
              <a:t>定影</a:t>
            </a:r>
            <a:r>
              <a:rPr lang="en-US" altLang="zh-CN">
                <a:ea typeface="宋体" charset="-122"/>
              </a:rPr>
              <a:t>(</a:t>
            </a:r>
            <a:r>
              <a:rPr lang="zh-CN" altLang="en-US">
                <a:ea typeface="宋体" charset="-122"/>
              </a:rPr>
              <a:t>固定</a:t>
            </a:r>
            <a:r>
              <a:rPr lang="en-US" altLang="zh-CN">
                <a:ea typeface="宋体" charset="-122"/>
              </a:rPr>
              <a:t>)</a:t>
            </a:r>
          </a:p>
          <a:p>
            <a:pPr>
              <a:buFont typeface="Wingdings" charset="2"/>
              <a:buNone/>
            </a:pPr>
            <a:r>
              <a:rPr lang="en-US" altLang="zh-CN">
                <a:ea typeface="宋体" charset="-122"/>
              </a:rPr>
              <a:t>     (6)</a:t>
            </a:r>
            <a:r>
              <a:rPr lang="zh-CN" altLang="en-US">
                <a:ea typeface="宋体" charset="-122"/>
              </a:rPr>
              <a:t>清除残像</a:t>
            </a:r>
          </a:p>
          <a:p>
            <a:pPr>
              <a:buClrTx/>
              <a:buSzTx/>
              <a:buFontTx/>
              <a:buNone/>
            </a:pPr>
            <a:endParaRPr lang="zh-CN" altLang="en-US">
              <a:ea typeface="宋体" charset="-122"/>
            </a:endParaRPr>
          </a:p>
        </p:txBody>
      </p:sp>
    </p:spTree>
    <p:extLst>
      <p:ext uri="{BB962C8B-B14F-4D97-AF65-F5344CB8AC3E}">
        <p14:creationId xmlns:p14="http://schemas.microsoft.com/office/powerpoint/2010/main" val="630795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718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endParaRPr lang="zh-CN" altLang="en-US">
              <a:ea typeface="宋体" charset="-122"/>
            </a:endParaRPr>
          </a:p>
        </p:txBody>
      </p:sp>
      <p:pic>
        <p:nvPicPr>
          <p:cNvPr id="1757188" name="Picture 4"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360488"/>
            <a:ext cx="6796088" cy="475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543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821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buFont typeface="Wingdings" charset="2"/>
              <a:buNone/>
            </a:pPr>
            <a:r>
              <a:rPr lang="en-US" altLang="zh-CN" b="1" dirty="0">
                <a:ea typeface="宋体" charset="-122"/>
              </a:rPr>
              <a:t>3</a:t>
            </a:r>
            <a:r>
              <a:rPr lang="zh-CN" altLang="en-US" b="1" dirty="0">
                <a:ea typeface="宋体" charset="-122"/>
              </a:rPr>
              <a:t>、</a:t>
            </a:r>
            <a:r>
              <a:rPr kumimoji="1" lang="zh-CN" altLang="en-US" b="1" dirty="0">
                <a:ea typeface="宋体" charset="-122"/>
              </a:rPr>
              <a:t>激光扫描</a:t>
            </a:r>
            <a:r>
              <a:rPr kumimoji="1" lang="zh-CN" altLang="en-US" b="1" dirty="0" smtClean="0">
                <a:ea typeface="宋体" charset="-122"/>
              </a:rPr>
              <a:t>系统</a:t>
            </a:r>
            <a:endParaRPr kumimoji="1" lang="zh-CN" altLang="en-US" b="1" dirty="0">
              <a:solidFill>
                <a:srgbClr val="A50021"/>
              </a:solidFill>
              <a:ea typeface="宋体" charset="-122"/>
            </a:endParaRPr>
          </a:p>
          <a:p>
            <a:r>
              <a:rPr lang="zh-CN" altLang="en-US" dirty="0">
                <a:ea typeface="宋体" charset="-122"/>
              </a:rPr>
              <a:t>半导体激光器产生一束激光，经过一组聚焦镜和透镜聚焦后，照在旋转着的多面反光镜上，使激光扫过感光鼓的表面。这套光学系统有运动部分，精度要求也很高，所以比较复杂</a:t>
            </a:r>
            <a:r>
              <a:rPr lang="zh-CN" altLang="en-US" dirty="0" smtClean="0">
                <a:ea typeface="宋体" charset="-122"/>
              </a:rPr>
              <a:t>。</a:t>
            </a:r>
            <a:endParaRPr lang="zh-CN" altLang="en-US" dirty="0">
              <a:ea typeface="宋体" charset="-122"/>
            </a:endParaRPr>
          </a:p>
          <a:p>
            <a:r>
              <a:rPr lang="zh-CN" altLang="en-US" dirty="0">
                <a:ea typeface="宋体" charset="-122"/>
              </a:rPr>
              <a:t>激光扫描系统使激光束由鼓面的左边缘向右边缘移动</a:t>
            </a:r>
            <a:r>
              <a:rPr lang="en-US" altLang="zh-CN" dirty="0">
                <a:ea typeface="宋体" charset="-122"/>
              </a:rPr>
              <a:t>(</a:t>
            </a:r>
            <a:r>
              <a:rPr lang="zh-CN" altLang="en-US" dirty="0">
                <a:ea typeface="宋体" charset="-122"/>
              </a:rPr>
              <a:t>即扫完一行</a:t>
            </a:r>
            <a:r>
              <a:rPr lang="en-US" altLang="zh-CN" dirty="0">
                <a:ea typeface="宋体" charset="-122"/>
              </a:rPr>
              <a:t>)</a:t>
            </a:r>
            <a:r>
              <a:rPr lang="zh-CN" altLang="en-US" dirty="0">
                <a:ea typeface="宋体" charset="-122"/>
              </a:rPr>
              <a:t>，当光束扫过鼓面时，半导体激光器中激光管不断地开通或关断：光束扫到要打印点的地方时，激光管开通；光束扫到非打印点的地方时</a:t>
            </a:r>
            <a:r>
              <a:rPr lang="en-US" altLang="zh-CN" dirty="0">
                <a:ea typeface="宋体" charset="-122"/>
              </a:rPr>
              <a:t>(</a:t>
            </a:r>
            <a:r>
              <a:rPr lang="zh-CN" altLang="en-US" dirty="0">
                <a:ea typeface="宋体" charset="-122"/>
              </a:rPr>
              <a:t>即空白处</a:t>
            </a:r>
            <a:r>
              <a:rPr lang="en-US" altLang="zh-CN" dirty="0">
                <a:ea typeface="宋体" charset="-122"/>
              </a:rPr>
              <a:t>)</a:t>
            </a:r>
            <a:r>
              <a:rPr lang="zh-CN" altLang="en-US" dirty="0">
                <a:ea typeface="宋体" charset="-122"/>
              </a:rPr>
              <a:t>，激光管关断。激光束扫完一行后，感光鼓旋转一个步距，同时，激光束又回到鼓面的左边缘，开始新的一行扫描，使鼓面开始接受新的一行载有信息的激光束。</a:t>
            </a:r>
          </a:p>
        </p:txBody>
      </p:sp>
    </p:spTree>
    <p:extLst>
      <p:ext uri="{BB962C8B-B14F-4D97-AF65-F5344CB8AC3E}">
        <p14:creationId xmlns:p14="http://schemas.microsoft.com/office/powerpoint/2010/main" val="2012412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5923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a:bodyPr>
          <a:lstStyle/>
          <a:p>
            <a:pPr>
              <a:lnSpc>
                <a:spcPct val="90000"/>
              </a:lnSpc>
              <a:buFont typeface="Wingdings" charset="2"/>
              <a:buNone/>
            </a:pPr>
            <a:r>
              <a:rPr lang="en-US" altLang="zh-CN" dirty="0">
                <a:ea typeface="宋体" charset="-122"/>
              </a:rPr>
              <a:t>4</a:t>
            </a:r>
            <a:r>
              <a:rPr lang="zh-CN" altLang="en-US" dirty="0">
                <a:ea typeface="宋体" charset="-122"/>
              </a:rPr>
              <a:t>、</a:t>
            </a:r>
            <a:r>
              <a:rPr kumimoji="1" lang="zh-CN" altLang="en-US" b="1" dirty="0">
                <a:ea typeface="宋体" charset="-122"/>
              </a:rPr>
              <a:t>激光打印机性能</a:t>
            </a:r>
            <a:endParaRPr kumimoji="1" lang="zh-CN" altLang="en-US" dirty="0">
              <a:ea typeface="宋体" charset="-122"/>
            </a:endParaRPr>
          </a:p>
          <a:p>
            <a:pPr>
              <a:lnSpc>
                <a:spcPct val="90000"/>
              </a:lnSpc>
            </a:pPr>
            <a:r>
              <a:rPr lang="zh-CN" altLang="en-US" dirty="0">
                <a:ea typeface="宋体" charset="-122"/>
              </a:rPr>
              <a:t>激光打印机输出速度快，印字质量高，而且可以使用普通纸张。普通激光印字机的印字分辨率都能达到</a:t>
            </a:r>
            <a:r>
              <a:rPr lang="en-US" altLang="zh-CN" dirty="0">
                <a:ea typeface="宋体" charset="-122"/>
              </a:rPr>
              <a:t>300DPI(</a:t>
            </a:r>
            <a:r>
              <a:rPr lang="zh-CN" altLang="en-US" dirty="0">
                <a:ea typeface="宋体" charset="-122"/>
              </a:rPr>
              <a:t>每英寸</a:t>
            </a:r>
            <a:r>
              <a:rPr lang="en-US" altLang="zh-CN" dirty="0">
                <a:ea typeface="宋体" charset="-122"/>
              </a:rPr>
              <a:t>300</a:t>
            </a:r>
            <a:r>
              <a:rPr lang="zh-CN" altLang="en-US" dirty="0">
                <a:ea typeface="宋体" charset="-122"/>
              </a:rPr>
              <a:t>个点</a:t>
            </a:r>
            <a:r>
              <a:rPr lang="en-US" altLang="zh-CN" dirty="0">
                <a:ea typeface="宋体" charset="-122"/>
              </a:rPr>
              <a:t>)</a:t>
            </a:r>
            <a:r>
              <a:rPr lang="zh-CN" altLang="en-US" dirty="0">
                <a:ea typeface="宋体" charset="-122"/>
              </a:rPr>
              <a:t>或 </a:t>
            </a:r>
            <a:r>
              <a:rPr lang="en-US" altLang="zh-CN" dirty="0">
                <a:ea typeface="宋体" charset="-122"/>
              </a:rPr>
              <a:t>400DPI</a:t>
            </a:r>
            <a:r>
              <a:rPr lang="zh-CN" altLang="en-US" dirty="0">
                <a:ea typeface="宋体" charset="-122"/>
              </a:rPr>
              <a:t>，甚至</a:t>
            </a:r>
            <a:r>
              <a:rPr lang="en-US" altLang="zh-CN" dirty="0">
                <a:ea typeface="宋体" charset="-122"/>
              </a:rPr>
              <a:t>600DPI</a:t>
            </a:r>
            <a:r>
              <a:rPr lang="zh-CN" altLang="en-US" dirty="0">
                <a:ea typeface="宋体" charset="-122"/>
              </a:rPr>
              <a:t>。</a:t>
            </a:r>
          </a:p>
          <a:p>
            <a:pPr>
              <a:lnSpc>
                <a:spcPct val="90000"/>
              </a:lnSpc>
            </a:pPr>
            <a:r>
              <a:rPr lang="zh-CN" altLang="en-US" dirty="0">
                <a:ea typeface="宋体" charset="-122"/>
              </a:rPr>
              <a:t>激光打印机是非击打式硬拷贝输出设备，是逐页输出的，常用的输出幅面为</a:t>
            </a:r>
            <a:r>
              <a:rPr lang="en-US" altLang="zh-CN" dirty="0">
                <a:ea typeface="宋体" charset="-122"/>
              </a:rPr>
              <a:t>A4</a:t>
            </a:r>
            <a:r>
              <a:rPr lang="zh-CN" altLang="en-US" dirty="0">
                <a:ea typeface="宋体" charset="-122"/>
              </a:rPr>
              <a:t>或</a:t>
            </a:r>
            <a:r>
              <a:rPr lang="en-US" altLang="zh-CN" dirty="0">
                <a:ea typeface="宋体" charset="-122"/>
              </a:rPr>
              <a:t>A3</a:t>
            </a:r>
            <a:r>
              <a:rPr lang="zh-CN" altLang="en-US" dirty="0">
                <a:ea typeface="宋体" charset="-122"/>
              </a:rPr>
              <a:t>。因此也将这一类设备称为“页式输出设备”，而普通击打式打印机是逐字或逐行输出。页式输出设备的输出速度用每分钟输出的页数</a:t>
            </a:r>
            <a:r>
              <a:rPr lang="en-US" altLang="zh-CN" dirty="0">
                <a:ea typeface="宋体" charset="-122"/>
              </a:rPr>
              <a:t>(pages per minute</a:t>
            </a:r>
            <a:r>
              <a:rPr lang="zh-CN" altLang="en-US" dirty="0">
                <a:ea typeface="宋体" charset="-122"/>
              </a:rPr>
              <a:t>，简称</a:t>
            </a:r>
            <a:r>
              <a:rPr lang="en-US" altLang="zh-CN" dirty="0">
                <a:ea typeface="宋体" charset="-122"/>
              </a:rPr>
              <a:t>PPM)</a:t>
            </a:r>
            <a:r>
              <a:rPr lang="zh-CN" altLang="en-US" dirty="0">
                <a:ea typeface="宋体" charset="-122"/>
              </a:rPr>
              <a:t>来表示。高速激光打印机的速度在</a:t>
            </a:r>
            <a:r>
              <a:rPr lang="en-US" altLang="zh-CN" dirty="0">
                <a:ea typeface="宋体" charset="-122"/>
              </a:rPr>
              <a:t>100PPM</a:t>
            </a:r>
            <a:r>
              <a:rPr lang="zh-CN" altLang="en-US" dirty="0">
                <a:ea typeface="宋体" charset="-122"/>
              </a:rPr>
              <a:t>以上，中速为</a:t>
            </a:r>
            <a:r>
              <a:rPr lang="en-US" altLang="zh-CN" dirty="0">
                <a:ea typeface="宋体" charset="-122"/>
              </a:rPr>
              <a:t>30</a:t>
            </a:r>
            <a:r>
              <a:rPr lang="zh-CN" altLang="en-US" dirty="0">
                <a:ea typeface="宋体" charset="-122"/>
              </a:rPr>
              <a:t>～</a:t>
            </a:r>
            <a:r>
              <a:rPr lang="en-US" altLang="zh-CN" dirty="0">
                <a:ea typeface="宋体" charset="-122"/>
              </a:rPr>
              <a:t>60PPM</a:t>
            </a:r>
            <a:r>
              <a:rPr lang="zh-CN" altLang="en-US" dirty="0">
                <a:ea typeface="宋体" charset="-122"/>
              </a:rPr>
              <a:t>。低速激光 打印机的速度为</a:t>
            </a:r>
            <a:r>
              <a:rPr lang="en-US" altLang="zh-CN" dirty="0">
                <a:ea typeface="宋体" charset="-122"/>
              </a:rPr>
              <a:t>10</a:t>
            </a:r>
            <a:r>
              <a:rPr lang="zh-CN" altLang="en-US" dirty="0">
                <a:ea typeface="宋体" charset="-122"/>
              </a:rPr>
              <a:t>～</a:t>
            </a:r>
            <a:r>
              <a:rPr lang="en-US" altLang="zh-CN" dirty="0">
                <a:ea typeface="宋体" charset="-122"/>
              </a:rPr>
              <a:t>20PPM</a:t>
            </a:r>
            <a:r>
              <a:rPr lang="zh-CN" altLang="en-US" dirty="0">
                <a:ea typeface="宋体" charset="-122"/>
              </a:rPr>
              <a:t>，甚至</a:t>
            </a:r>
            <a:r>
              <a:rPr lang="en-US" altLang="zh-CN" dirty="0">
                <a:ea typeface="宋体" charset="-122"/>
              </a:rPr>
              <a:t>10PPM</a:t>
            </a:r>
            <a:r>
              <a:rPr lang="zh-CN" altLang="en-US" dirty="0">
                <a:ea typeface="宋体" charset="-122"/>
              </a:rPr>
              <a:t>以下。 </a:t>
            </a:r>
          </a:p>
          <a:p>
            <a:pPr>
              <a:lnSpc>
                <a:spcPct val="90000"/>
              </a:lnSpc>
              <a:buClrTx/>
              <a:buSzTx/>
              <a:buFontTx/>
              <a:buNone/>
            </a:pPr>
            <a:endParaRPr lang="zh-CN" altLang="en-US" dirty="0">
              <a:ea typeface="宋体" charset="-122"/>
            </a:endParaRPr>
          </a:p>
        </p:txBody>
      </p:sp>
    </p:spTree>
    <p:extLst>
      <p:ext uri="{BB962C8B-B14F-4D97-AF65-F5344CB8AC3E}">
        <p14:creationId xmlns:p14="http://schemas.microsoft.com/office/powerpoint/2010/main" val="18992670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60259"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zh-CN" altLang="en-US" b="1">
                <a:ea typeface="宋体" charset="-122"/>
              </a:rPr>
              <a:t>三、喷墨打印机</a:t>
            </a:r>
          </a:p>
          <a:p>
            <a:endParaRPr lang="zh-CN" altLang="en-US" b="1">
              <a:ea typeface="宋体" charset="-122"/>
            </a:endParaRPr>
          </a:p>
          <a:p>
            <a:r>
              <a:rPr lang="zh-CN" altLang="en-US">
                <a:ea typeface="宋体" charset="-122"/>
              </a:rPr>
              <a:t>喷墨打印机是类似于用墨水写字一样的打印机，可直接将墨水喷射到普通纸上实现印刷，如喷射多种颜色墨水则可实现彩色硬拷贝输出。 喷墨打印机的喷墨技术有连续式和随机式两种，目前市场上流行的各种型号打印机，大多采用随机式喷墨技术。而早年的喷墨打印机以及当前输出的大幅面打印机采用连续式喷墨技术。</a:t>
            </a:r>
          </a:p>
          <a:p>
            <a:pPr>
              <a:buFont typeface="Wingdings" charset="2"/>
              <a:buNone/>
            </a:pPr>
            <a:endParaRPr lang="zh-CN" altLang="en-US">
              <a:ea typeface="宋体" charset="-122"/>
            </a:endParaRPr>
          </a:p>
          <a:p>
            <a:pPr>
              <a:buFont typeface="Wingdings" charset="2"/>
              <a:buNone/>
            </a:pPr>
            <a:endParaRPr lang="en-US" altLang="zh-CN">
              <a:ea typeface="宋体" charset="-122"/>
            </a:endParaRPr>
          </a:p>
        </p:txBody>
      </p:sp>
    </p:spTree>
    <p:extLst>
      <p:ext uri="{BB962C8B-B14F-4D97-AF65-F5344CB8AC3E}">
        <p14:creationId xmlns:p14="http://schemas.microsoft.com/office/powerpoint/2010/main" val="784716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8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6128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p>
            <a:pPr>
              <a:buFont typeface="Wingdings" charset="2"/>
              <a:buNone/>
            </a:pPr>
            <a:r>
              <a:rPr lang="en-US" altLang="zh-CN" sz="2400" b="1" dirty="0">
                <a:ea typeface="宋体" charset="-122"/>
              </a:rPr>
              <a:t>1</a:t>
            </a:r>
            <a:r>
              <a:rPr lang="zh-CN" altLang="en-US" sz="2400" b="1" dirty="0">
                <a:ea typeface="宋体" charset="-122"/>
              </a:rPr>
              <a:t>、连续式喷墨打印机工作原理</a:t>
            </a:r>
          </a:p>
          <a:p>
            <a:pPr>
              <a:buFont typeface="Wingdings" charset="2"/>
              <a:buNone/>
            </a:pPr>
            <a:r>
              <a:rPr lang="zh-CN" altLang="en-US" sz="2400" dirty="0">
                <a:ea typeface="宋体" charset="-122"/>
              </a:rPr>
              <a:t>   </a:t>
            </a:r>
          </a:p>
          <a:p>
            <a:r>
              <a:rPr lang="zh-CN" altLang="en-US" dirty="0">
                <a:ea typeface="宋体" charset="-122"/>
              </a:rPr>
              <a:t>图</a:t>
            </a:r>
            <a:r>
              <a:rPr lang="en-US" altLang="zh-CN" dirty="0">
                <a:ea typeface="宋体" charset="-122"/>
              </a:rPr>
              <a:t>9</a:t>
            </a:r>
            <a:r>
              <a:rPr lang="zh-CN" altLang="en-US" dirty="0">
                <a:ea typeface="宋体" charset="-122"/>
              </a:rPr>
              <a:t>．</a:t>
            </a:r>
            <a:r>
              <a:rPr lang="en-US" altLang="zh-CN" dirty="0">
                <a:ea typeface="宋体" charset="-122"/>
              </a:rPr>
              <a:t>11</a:t>
            </a:r>
            <a:r>
              <a:rPr lang="zh-CN" altLang="en-US" dirty="0">
                <a:ea typeface="宋体" charset="-122"/>
              </a:rPr>
              <a:t>示出一种电荷控制式打印机的印刷原理和字符形成过程。主要由喷头、充电电极、偏转电极、墨水供应及过滤回收系统和相应控制电路组成。其工作原理如下：</a:t>
            </a:r>
          </a:p>
          <a:p>
            <a:endParaRPr lang="zh-CN" altLang="en-US" dirty="0">
              <a:ea typeface="宋体" charset="-122"/>
            </a:endParaRPr>
          </a:p>
          <a:p>
            <a:r>
              <a:rPr lang="zh-CN" altLang="en-US" dirty="0">
                <a:ea typeface="宋体" charset="-122"/>
              </a:rPr>
              <a:t>喷墨头后部的压电陶瓷受振荡电脉冲激励产生电致伸缩，使墨水断裂形成墨滴而喷射出来，只要电脉冲存在，墨滴就能连续喷射出来。墨滴是不带电的，在其前面设置充电电极，施加静电场给墨滴充电，所充电荷的多少，由字符发生器控制，根据所印字符各点位置的不同而充以不同的电荷，充电电极所加电压越高，充电电荷越多，墨滴经偏转电极后偏移的距离也越大，最后墨滴落在印字纸上。</a:t>
            </a:r>
          </a:p>
        </p:txBody>
      </p:sp>
    </p:spTree>
    <p:extLst>
      <p:ext uri="{BB962C8B-B14F-4D97-AF65-F5344CB8AC3E}">
        <p14:creationId xmlns:p14="http://schemas.microsoft.com/office/powerpoint/2010/main" val="1032836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graphicFrame>
        <p:nvGraphicFramePr>
          <p:cNvPr id="1762308" name="Object 4"/>
          <p:cNvGraphicFramePr>
            <a:graphicFrameLocks noGrp="1" noChangeAspect="1"/>
          </p:cNvGraphicFramePr>
          <p:nvPr>
            <p:ph idx="1"/>
          </p:nvPr>
        </p:nvGraphicFramePr>
        <p:xfrm>
          <a:off x="457200" y="1611313"/>
          <a:ext cx="8229600" cy="4502150"/>
        </p:xfrm>
        <a:graphic>
          <a:graphicData uri="http://schemas.openxmlformats.org/presentationml/2006/ole">
            <mc:AlternateContent xmlns:mc="http://schemas.openxmlformats.org/markup-compatibility/2006">
              <mc:Choice xmlns:v="urn:schemas-microsoft-com:vml" Requires="v">
                <p:oleObj spid="_x0000_s53267" name="Photo Editor 照片" r:id="rId3" imgW="15895238" imgH="8695238" progId="MSPhotoEd.3">
                  <p:embed/>
                </p:oleObj>
              </mc:Choice>
              <mc:Fallback>
                <p:oleObj name="Photo Editor 照片" r:id="rId3" imgW="15895238" imgH="8695238" progId="MSPhotoEd.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11313"/>
                        <a:ext cx="82296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77688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键盘</a:t>
            </a:r>
            <a:endParaRPr lang="en-US" dirty="0"/>
          </a:p>
        </p:txBody>
      </p:sp>
      <p:sp>
        <p:nvSpPr>
          <p:cNvPr id="3" name="Content Placeholder 2"/>
          <p:cNvSpPr>
            <a:spLocks noGrp="1"/>
          </p:cNvSpPr>
          <p:nvPr>
            <p:ph idx="1"/>
          </p:nvPr>
        </p:nvSpPr>
        <p:spPr/>
        <p:txBody>
          <a:bodyPr/>
          <a:lstStyle/>
          <a:p>
            <a:r>
              <a:rPr lang="zh-CN" altLang="en-US" dirty="0"/>
              <a:t>键盘是由一组排列成阵列形式的按键开关组成的，每按下一个键，产生一个相应的字符代码</a:t>
            </a:r>
            <a:r>
              <a:rPr lang="en-US" altLang="zh-CN" dirty="0"/>
              <a:t>(</a:t>
            </a:r>
            <a:r>
              <a:rPr lang="zh-CN" altLang="en-US" dirty="0"/>
              <a:t>每个按键的位置码</a:t>
            </a:r>
            <a:r>
              <a:rPr lang="en-US" altLang="zh-CN" dirty="0"/>
              <a:t>)</a:t>
            </a:r>
            <a:r>
              <a:rPr lang="zh-CN" altLang="en-US" dirty="0"/>
              <a:t>，然后将它转换成</a:t>
            </a:r>
            <a:r>
              <a:rPr lang="en-US" altLang="zh-CN" dirty="0"/>
              <a:t>ASCII</a:t>
            </a:r>
            <a:r>
              <a:rPr lang="zh-CN" altLang="en-US" dirty="0"/>
              <a:t>码或其他码，送主机</a:t>
            </a:r>
            <a:r>
              <a:rPr lang="zh-CN" altLang="en-US" dirty="0" smtClean="0"/>
              <a:t>。</a:t>
            </a:r>
            <a:endParaRPr lang="en-US" altLang="zh-CN" dirty="0" smtClean="0"/>
          </a:p>
          <a:p>
            <a:r>
              <a:rPr lang="zh-CN" altLang="en-US" dirty="0" smtClean="0"/>
              <a:t>常用</a:t>
            </a:r>
            <a:r>
              <a:rPr lang="zh-CN" altLang="en-US" dirty="0"/>
              <a:t>的标准键盘有</a:t>
            </a:r>
            <a:r>
              <a:rPr lang="en-US" altLang="zh-CN" dirty="0"/>
              <a:t>101</a:t>
            </a:r>
            <a:r>
              <a:rPr lang="zh-CN" altLang="en-US" dirty="0"/>
              <a:t>个键，它除了提供通常的</a:t>
            </a:r>
            <a:r>
              <a:rPr lang="en-US" altLang="zh-CN" dirty="0"/>
              <a:t>ASCII</a:t>
            </a:r>
            <a:r>
              <a:rPr lang="zh-CN" altLang="en-US" dirty="0"/>
              <a:t>字符以外，还有多个功能键</a:t>
            </a:r>
            <a:r>
              <a:rPr lang="en-US" altLang="zh-CN" dirty="0"/>
              <a:t>(</a:t>
            </a:r>
            <a:r>
              <a:rPr lang="zh-CN" altLang="en-US" dirty="0"/>
              <a:t>由软件系统定义功能</a:t>
            </a:r>
            <a:r>
              <a:rPr lang="en-US" altLang="zh-CN" dirty="0"/>
              <a:t>)</a:t>
            </a:r>
            <a:r>
              <a:rPr lang="zh-CN" altLang="en-US" dirty="0"/>
              <a:t>、光标控制键</a:t>
            </a:r>
            <a:r>
              <a:rPr lang="en-US" altLang="zh-CN" dirty="0"/>
              <a:t>(</a:t>
            </a:r>
            <a:r>
              <a:rPr lang="zh-CN" altLang="en-US" dirty="0"/>
              <a:t>上、下、左、右移动等</a:t>
            </a:r>
            <a:r>
              <a:rPr lang="en-US" altLang="zh-CN" dirty="0"/>
              <a:t>)</a:t>
            </a:r>
            <a:r>
              <a:rPr lang="zh-CN" altLang="en-US" dirty="0"/>
              <a:t>与编辑键</a:t>
            </a:r>
            <a:r>
              <a:rPr lang="en-US" altLang="zh-CN" dirty="0"/>
              <a:t>(</a:t>
            </a:r>
            <a:r>
              <a:rPr lang="zh-CN" altLang="en-US" dirty="0"/>
              <a:t>插入或消去字符</a:t>
            </a:r>
            <a:r>
              <a:rPr lang="en-US" altLang="zh-CN" dirty="0"/>
              <a:t>)</a:t>
            </a:r>
            <a:r>
              <a:rPr lang="zh-CN" altLang="en-US" dirty="0"/>
              <a:t>等。</a:t>
            </a:r>
            <a:endParaRPr lang="en-US" dirty="0"/>
          </a:p>
        </p:txBody>
      </p:sp>
    </p:spTree>
    <p:extLst>
      <p:ext uri="{BB962C8B-B14F-4D97-AF65-F5344CB8AC3E}">
        <p14:creationId xmlns:p14="http://schemas.microsoft.com/office/powerpoint/2010/main" val="105964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6333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en-US" altLang="zh-CN" sz="2400" b="1">
                <a:ea typeface="宋体" charset="-122"/>
              </a:rPr>
              <a:t>2</a:t>
            </a:r>
            <a:r>
              <a:rPr lang="zh-CN" altLang="en-US" sz="2400" b="1">
                <a:ea typeface="宋体" charset="-122"/>
              </a:rPr>
              <a:t>、随机式喷墨打印机工作原理</a:t>
            </a:r>
          </a:p>
          <a:p>
            <a:endParaRPr lang="zh-CN" altLang="en-US" b="1">
              <a:ea typeface="宋体" charset="-122"/>
            </a:endParaRPr>
          </a:p>
          <a:p>
            <a:r>
              <a:rPr lang="zh-CN" altLang="en-US">
                <a:ea typeface="宋体" charset="-122"/>
              </a:rPr>
              <a:t>这种系统供给的墨滴只在需要印字时才喷出，因此不需要墨水循环系统，省去了墨水泵和收集槽等。与连续式相比，喷墨机构简单、价廉，可靠性高。为提高印字速度，这种印字头采用单列、双列或多列小孔，一次扫描喷墨即可打印出所需的字符或图像。</a:t>
            </a:r>
          </a:p>
          <a:p>
            <a:endParaRPr lang="zh-CN" altLang="en-US">
              <a:ea typeface="宋体" charset="-122"/>
            </a:endParaRPr>
          </a:p>
          <a:p>
            <a:r>
              <a:rPr lang="zh-CN" altLang="en-US">
                <a:ea typeface="宋体" charset="-122"/>
              </a:rPr>
              <a:t>产生墨滴的机构，可采用不同的技术，流行的</a:t>
            </a:r>
            <a:r>
              <a:rPr lang="zh-CN" altLang="en-US" b="1">
                <a:solidFill>
                  <a:srgbClr val="A50021"/>
                </a:solidFill>
                <a:ea typeface="宋体" charset="-122"/>
              </a:rPr>
              <a:t>有压电式</a:t>
            </a:r>
            <a:r>
              <a:rPr lang="zh-CN" altLang="en-US">
                <a:ea typeface="宋体" charset="-122"/>
              </a:rPr>
              <a:t>和</a:t>
            </a:r>
            <a:r>
              <a:rPr lang="zh-CN" altLang="en-US" b="1">
                <a:solidFill>
                  <a:srgbClr val="A50021"/>
                </a:solidFill>
                <a:ea typeface="宋体" charset="-122"/>
              </a:rPr>
              <a:t>热电式。</a:t>
            </a:r>
            <a:endParaRPr lang="en-US" altLang="zh-CN" b="1">
              <a:solidFill>
                <a:srgbClr val="A50021"/>
              </a:solidFill>
              <a:ea typeface="宋体" charset="-122"/>
            </a:endParaRPr>
          </a:p>
        </p:txBody>
      </p:sp>
    </p:spTree>
    <p:extLst>
      <p:ext uri="{BB962C8B-B14F-4D97-AF65-F5344CB8AC3E}">
        <p14:creationId xmlns:p14="http://schemas.microsoft.com/office/powerpoint/2010/main" val="458193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6435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buFont typeface="Wingdings" charset="2"/>
              <a:buNone/>
            </a:pPr>
            <a:r>
              <a:rPr lang="zh-CN" altLang="en-US" b="1">
                <a:ea typeface="宋体" charset="-122"/>
              </a:rPr>
              <a:t>（</a:t>
            </a:r>
            <a:r>
              <a:rPr lang="en-US" altLang="zh-CN" b="1">
                <a:ea typeface="宋体" charset="-122"/>
              </a:rPr>
              <a:t>1</a:t>
            </a:r>
            <a:r>
              <a:rPr lang="zh-CN" altLang="en-US" b="1">
                <a:ea typeface="宋体" charset="-122"/>
              </a:rPr>
              <a:t>）压电式喷墨技术</a:t>
            </a:r>
          </a:p>
          <a:p>
            <a:endParaRPr lang="zh-CN" altLang="en-US" b="1">
              <a:ea typeface="宋体" charset="-122"/>
            </a:endParaRPr>
          </a:p>
          <a:p>
            <a:r>
              <a:rPr lang="zh-CN" altLang="en-US">
                <a:ea typeface="宋体" charset="-122"/>
              </a:rPr>
              <a:t>有压电管型、压电隔膜型和压电薄片型等多种。其机械结构虽不同，但有共同的特点，即加高电压脉冲于墨水压电换能器上，使墨水受力，生成墨滴并喷出，完成印字过程。喷出的墨滴是不连续的，墨滴的发生频率最大可超过</a:t>
            </a:r>
            <a:r>
              <a:rPr lang="en-US" altLang="zh-CN">
                <a:ea typeface="宋体" charset="-122"/>
              </a:rPr>
              <a:t>10KHz</a:t>
            </a:r>
            <a:r>
              <a:rPr lang="zh-CN" altLang="en-US">
                <a:ea typeface="宋体" charset="-122"/>
              </a:rPr>
              <a:t>。图</a:t>
            </a:r>
            <a:r>
              <a:rPr lang="en-US" altLang="zh-CN">
                <a:ea typeface="宋体" charset="-122"/>
              </a:rPr>
              <a:t>9</a:t>
            </a:r>
            <a:r>
              <a:rPr lang="zh-CN" altLang="en-US">
                <a:ea typeface="宋体" charset="-122"/>
              </a:rPr>
              <a:t>．</a:t>
            </a:r>
            <a:r>
              <a:rPr lang="en-US" altLang="zh-CN">
                <a:ea typeface="宋体" charset="-122"/>
              </a:rPr>
              <a:t>12(a)</a:t>
            </a:r>
            <a:r>
              <a:rPr lang="zh-CN" altLang="en-US">
                <a:ea typeface="宋体" charset="-122"/>
              </a:rPr>
              <a:t>和</a:t>
            </a:r>
            <a:r>
              <a:rPr lang="en-US" altLang="zh-CN">
                <a:ea typeface="宋体" charset="-122"/>
              </a:rPr>
              <a:t>(b)</a:t>
            </a:r>
            <a:r>
              <a:rPr lang="zh-CN" altLang="en-US">
                <a:ea typeface="宋体" charset="-122"/>
              </a:rPr>
              <a:t>分别为压电管型喷墨机构和喷嘴结构示意图，今以它为例来说明喷墨技术的工作原理。  这种喷墨机构由印字头组件、印字头车架和墨水盒等组成。在印字头组件中，可容纳几个到几十个喷嘴。其单个喷嘴的结构如图</a:t>
            </a:r>
            <a:r>
              <a:rPr lang="en-US" altLang="zh-CN">
                <a:ea typeface="宋体" charset="-122"/>
              </a:rPr>
              <a:t>9</a:t>
            </a:r>
            <a:r>
              <a:rPr lang="zh-CN" altLang="en-US">
                <a:ea typeface="宋体" charset="-122"/>
              </a:rPr>
              <a:t>．</a:t>
            </a:r>
            <a:r>
              <a:rPr lang="en-US" altLang="zh-CN">
                <a:ea typeface="宋体" charset="-122"/>
              </a:rPr>
              <a:t>12(b)</a:t>
            </a:r>
            <a:r>
              <a:rPr lang="zh-CN" altLang="en-US">
                <a:ea typeface="宋体" charset="-122"/>
              </a:rPr>
              <a:t>所示，由压电管、墨水管道和喷嘴组成。</a:t>
            </a:r>
          </a:p>
          <a:p>
            <a:pPr algn="just">
              <a:buFont typeface="Wingdings" charset="2"/>
              <a:buNone/>
            </a:pPr>
            <a:endParaRPr lang="en-US" altLang="zh-CN">
              <a:ea typeface="宋体" charset="-122"/>
            </a:endParaRPr>
          </a:p>
        </p:txBody>
      </p:sp>
    </p:spTree>
    <p:extLst>
      <p:ext uri="{BB962C8B-B14F-4D97-AF65-F5344CB8AC3E}">
        <p14:creationId xmlns:p14="http://schemas.microsoft.com/office/powerpoint/2010/main" val="21298850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graphicFrame>
        <p:nvGraphicFramePr>
          <p:cNvPr id="1765380" name="Object 4"/>
          <p:cNvGraphicFramePr>
            <a:graphicFrameLocks noGrp="1" noChangeAspect="1"/>
          </p:cNvGraphicFramePr>
          <p:nvPr>
            <p:ph idx="1"/>
          </p:nvPr>
        </p:nvGraphicFramePr>
        <p:xfrm>
          <a:off x="303213" y="1717675"/>
          <a:ext cx="8570912" cy="4092575"/>
        </p:xfrm>
        <a:graphic>
          <a:graphicData uri="http://schemas.openxmlformats.org/presentationml/2006/ole">
            <mc:AlternateContent xmlns:mc="http://schemas.openxmlformats.org/markup-compatibility/2006">
              <mc:Choice xmlns:v="urn:schemas-microsoft-com:vml" Requires="v">
                <p:oleObj spid="_x0000_s56339" name="Photo Editor 照片" r:id="rId3" imgW="15933333" imgH="6563641" progId="MSPhotoEd.3">
                  <p:embed/>
                </p:oleObj>
              </mc:Choice>
              <mc:Fallback>
                <p:oleObj name="Photo Editor 照片" r:id="rId3" imgW="15933333" imgH="6563641" progId="MSPhotoEd.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3" y="1717675"/>
                        <a:ext cx="8570912"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573241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6640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en-US" altLang="zh-CN" b="1">
                <a:ea typeface="宋体" charset="-122"/>
              </a:rPr>
              <a:t>(2)</a:t>
            </a:r>
            <a:r>
              <a:rPr lang="zh-CN" altLang="en-US" b="1">
                <a:ea typeface="宋体" charset="-122"/>
              </a:rPr>
              <a:t>热电式喷墨技术</a:t>
            </a:r>
          </a:p>
          <a:p>
            <a:endParaRPr lang="zh-CN" altLang="en-US">
              <a:ea typeface="宋体" charset="-122"/>
            </a:endParaRPr>
          </a:p>
          <a:p>
            <a:r>
              <a:rPr lang="zh-CN" altLang="en-US">
                <a:ea typeface="宋体" charset="-122"/>
              </a:rPr>
              <a:t>热电式，也称气泡式，其换能元件为加热器件，可采用电阻。图</a:t>
            </a:r>
            <a:r>
              <a:rPr lang="en-US" altLang="zh-CN">
                <a:ea typeface="宋体" charset="-122"/>
              </a:rPr>
              <a:t>9</a:t>
            </a:r>
            <a:r>
              <a:rPr lang="zh-CN" altLang="en-US">
                <a:ea typeface="宋体" charset="-122"/>
              </a:rPr>
              <a:t>．</a:t>
            </a:r>
            <a:r>
              <a:rPr lang="en-US" altLang="zh-CN">
                <a:ea typeface="宋体" charset="-122"/>
              </a:rPr>
              <a:t>13</a:t>
            </a:r>
            <a:r>
              <a:rPr lang="zh-CN" altLang="en-US">
                <a:ea typeface="宋体" charset="-122"/>
              </a:rPr>
              <a:t>说明气泡式墨滴的生成过程。</a:t>
            </a:r>
          </a:p>
        </p:txBody>
      </p:sp>
      <p:graphicFrame>
        <p:nvGraphicFramePr>
          <p:cNvPr id="1766406" name="Object 6"/>
          <p:cNvGraphicFramePr>
            <a:graphicFrameLocks noChangeAspect="1"/>
          </p:cNvGraphicFramePr>
          <p:nvPr/>
        </p:nvGraphicFramePr>
        <p:xfrm>
          <a:off x="1122363" y="3068638"/>
          <a:ext cx="6638925" cy="3128962"/>
        </p:xfrm>
        <a:graphic>
          <a:graphicData uri="http://schemas.openxmlformats.org/presentationml/2006/ole">
            <mc:AlternateContent xmlns:mc="http://schemas.openxmlformats.org/markup-compatibility/2006">
              <mc:Choice xmlns:v="urn:schemas-microsoft-com:vml" Requires="v">
                <p:oleObj spid="_x0000_s57363" name="Photo Editor 照片" r:id="rId3" imgW="10866667" imgH="7552381" progId="MSPhotoEd.3">
                  <p:embed/>
                </p:oleObj>
              </mc:Choice>
              <mc:Fallback>
                <p:oleObj name="Photo Editor 照片" r:id="rId3" imgW="10866667" imgH="755238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3068638"/>
                        <a:ext cx="6638925" cy="312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524684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2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152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pPr>
              <a:buFont typeface="Wingdings" charset="2"/>
              <a:buNone/>
            </a:pPr>
            <a:r>
              <a:rPr lang="en-US" altLang="zh-CN" sz="2400" b="1">
                <a:ea typeface="宋体" charset="-122"/>
              </a:rPr>
              <a:t>3</a:t>
            </a:r>
            <a:r>
              <a:rPr lang="zh-CN" altLang="en-US" sz="2400" b="1">
                <a:ea typeface="宋体" charset="-122"/>
              </a:rPr>
              <a:t>、喷墨打印机的消耗晶及辅助装置</a:t>
            </a:r>
          </a:p>
          <a:p>
            <a:endParaRPr lang="zh-CN" altLang="en-US">
              <a:ea typeface="宋体" charset="-122"/>
            </a:endParaRPr>
          </a:p>
          <a:p>
            <a:r>
              <a:rPr lang="zh-CN" altLang="en-US">
                <a:ea typeface="宋体" charset="-122"/>
              </a:rPr>
              <a:t>喷墨打印机所选用的墨水、记录纸</a:t>
            </a:r>
            <a:r>
              <a:rPr lang="en-US" altLang="zh-CN">
                <a:ea typeface="宋体" charset="-122"/>
              </a:rPr>
              <a:t>(</a:t>
            </a:r>
            <a:r>
              <a:rPr lang="zh-CN" altLang="en-US">
                <a:ea typeface="宋体" charset="-122"/>
              </a:rPr>
              <a:t>打印纸</a:t>
            </a:r>
            <a:r>
              <a:rPr lang="en-US" altLang="zh-CN">
                <a:ea typeface="宋体" charset="-122"/>
              </a:rPr>
              <a:t>)</a:t>
            </a:r>
            <a:r>
              <a:rPr lang="zh-CN" altLang="en-US">
                <a:ea typeface="宋体" charset="-122"/>
              </a:rPr>
              <a:t>以及印字头的清洗密封装置和印</a:t>
            </a:r>
            <a:r>
              <a:rPr lang="zh-CN" altLang="zh-CN">
                <a:ea typeface="宋体" charset="-122"/>
              </a:rPr>
              <a:t>字</a:t>
            </a:r>
            <a:r>
              <a:rPr lang="zh-CN" altLang="en-US">
                <a:ea typeface="宋体" charset="-122"/>
              </a:rPr>
              <a:t>质量有密切关系。喷墨打印机需要特殊的墨盒，其价格较贵。彩色喷墨打印机有四只分别装有品红、黄、青、黑色的墨水盒。</a:t>
            </a:r>
          </a:p>
          <a:p>
            <a:pPr>
              <a:buFont typeface="Wingdings" charset="2"/>
              <a:buNone/>
            </a:pPr>
            <a:r>
              <a:rPr lang="en-US" altLang="zh-CN" b="1">
                <a:ea typeface="宋体" charset="-122"/>
              </a:rPr>
              <a:t>(1)</a:t>
            </a:r>
            <a:r>
              <a:rPr lang="zh-CN" altLang="en-US" b="1">
                <a:ea typeface="宋体" charset="-122"/>
              </a:rPr>
              <a:t>墨水</a:t>
            </a:r>
          </a:p>
          <a:p>
            <a:r>
              <a:rPr lang="zh-CN" altLang="en-US">
                <a:ea typeface="宋体" charset="-122"/>
              </a:rPr>
              <a:t>有严格的性能要求，不能随意更换不同规格的墨水，否则会对喷墨系统造成致命的损害，甚至报废。随机式喷墨机构，一旦发生故障，是不可修复的。</a:t>
            </a:r>
          </a:p>
          <a:p>
            <a:pPr>
              <a:buFont typeface="Wingdings" charset="2"/>
              <a:buNone/>
            </a:pPr>
            <a:r>
              <a:rPr lang="zh-CN" altLang="en-US">
                <a:ea typeface="宋体" charset="-122"/>
              </a:rPr>
              <a:t>      </a:t>
            </a:r>
          </a:p>
        </p:txBody>
      </p:sp>
    </p:spTree>
    <p:extLst>
      <p:ext uri="{BB962C8B-B14F-4D97-AF65-F5344CB8AC3E}">
        <p14:creationId xmlns:p14="http://schemas.microsoft.com/office/powerpoint/2010/main" val="1573830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254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p>
            <a:pPr>
              <a:buFont typeface="Wingdings" charset="2"/>
              <a:buNone/>
            </a:pPr>
            <a:r>
              <a:rPr lang="en-US" altLang="zh-CN" b="1">
                <a:ea typeface="宋体" charset="-122"/>
              </a:rPr>
              <a:t>(2)</a:t>
            </a:r>
            <a:r>
              <a:rPr lang="zh-CN" altLang="en-US" b="1">
                <a:ea typeface="宋体" charset="-122"/>
              </a:rPr>
              <a:t>记录纸</a:t>
            </a:r>
            <a:r>
              <a:rPr lang="en-US" altLang="zh-CN" b="1">
                <a:ea typeface="宋体" charset="-122"/>
              </a:rPr>
              <a:t>(</a:t>
            </a:r>
            <a:r>
              <a:rPr lang="zh-CN" altLang="en-US" b="1">
                <a:ea typeface="宋体" charset="-122"/>
              </a:rPr>
              <a:t>打印纸</a:t>
            </a:r>
            <a:r>
              <a:rPr lang="en-US" altLang="zh-CN" b="1">
                <a:ea typeface="宋体" charset="-122"/>
              </a:rPr>
              <a:t>)</a:t>
            </a:r>
          </a:p>
          <a:p>
            <a:r>
              <a:rPr lang="zh-CN" altLang="en-US">
                <a:ea typeface="宋体" charset="-122"/>
              </a:rPr>
              <a:t>一般喷墨打印机要求使用与规定墨水要求相符的普通纸</a:t>
            </a:r>
            <a:r>
              <a:rPr lang="en-US" altLang="zh-CN">
                <a:ea typeface="宋体" charset="-122"/>
              </a:rPr>
              <a:t>(</a:t>
            </a:r>
            <a:r>
              <a:rPr lang="zh-CN" altLang="en-US">
                <a:ea typeface="宋体" charset="-122"/>
              </a:rPr>
              <a:t>复印纸</a:t>
            </a:r>
            <a:r>
              <a:rPr lang="en-US" altLang="zh-CN">
                <a:ea typeface="宋体" charset="-122"/>
              </a:rPr>
              <a:t>)</a:t>
            </a:r>
            <a:r>
              <a:rPr lang="zh-CN" altLang="en-US">
                <a:ea typeface="宋体" charset="-122"/>
              </a:rPr>
              <a:t>。对穿透性和渗析性有一定要求。另外，也要注意不要因纸的质量问题而引起细微喷嘴的堵塞。</a:t>
            </a:r>
          </a:p>
          <a:p>
            <a:pPr>
              <a:buFont typeface="Wingdings" charset="2"/>
              <a:buNone/>
            </a:pPr>
            <a:r>
              <a:rPr lang="en-US" altLang="zh-CN" b="1">
                <a:ea typeface="宋体" charset="-122"/>
              </a:rPr>
              <a:t>(3)</a:t>
            </a:r>
            <a:r>
              <a:rPr lang="zh-CN" altLang="en-US" b="1">
                <a:ea typeface="宋体" charset="-122"/>
              </a:rPr>
              <a:t>辅助装置</a:t>
            </a:r>
          </a:p>
          <a:p>
            <a:r>
              <a:rPr lang="zh-CN" altLang="en-US">
                <a:ea typeface="宋体" charset="-122"/>
              </a:rPr>
              <a:t> 喷墨打印机带有一些通用的或专用的选件和辅助装置，如接口卡、输纸机构、供纸和接纸盘等。为确保喷嘴不受阻塞，对使用水性墨水的喷墨打印机应带有清洗装置，定期</a:t>
            </a:r>
            <a:r>
              <a:rPr lang="en-US" altLang="zh-CN">
                <a:ea typeface="宋体" charset="-122"/>
              </a:rPr>
              <a:t>(</a:t>
            </a:r>
            <a:r>
              <a:rPr lang="zh-CN" altLang="en-US">
                <a:ea typeface="宋体" charset="-122"/>
              </a:rPr>
              <a:t>或遇有故障</a:t>
            </a:r>
            <a:r>
              <a:rPr lang="en-US" altLang="zh-CN">
                <a:ea typeface="宋体" charset="-122"/>
              </a:rPr>
              <a:t>)</a:t>
            </a:r>
            <a:r>
              <a:rPr lang="zh-CN" altLang="en-US">
                <a:ea typeface="宋体" charset="-122"/>
              </a:rPr>
              <a:t>对印字机构进行清洗。 有些厂商开发了静电型使用油型墨水的印字头。靠静电的吸引力，使高温沸腾</a:t>
            </a:r>
            <a:r>
              <a:rPr lang="en-US" altLang="zh-CN">
                <a:ea typeface="宋体" charset="-122"/>
              </a:rPr>
              <a:t>(200℃)</a:t>
            </a:r>
            <a:r>
              <a:rPr lang="zh-CN" altLang="en-US">
                <a:ea typeface="宋体" charset="-122"/>
              </a:rPr>
              <a:t>的油性墨水从喷嘴中喷出，这样可省去清洗装置。使用油性墨水的打印机可进一步提高分辨率。</a:t>
            </a:r>
          </a:p>
          <a:p>
            <a:endParaRPr lang="zh-CN" altLang="en-US">
              <a:ea typeface="宋体" charset="-122"/>
            </a:endParaRPr>
          </a:p>
        </p:txBody>
      </p:sp>
    </p:spTree>
    <p:extLst>
      <p:ext uri="{BB962C8B-B14F-4D97-AF65-F5344CB8AC3E}">
        <p14:creationId xmlns:p14="http://schemas.microsoft.com/office/powerpoint/2010/main" val="804948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570"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357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zh-CN" altLang="en-US" b="1" dirty="0">
                <a:ea typeface="宋体" charset="-122"/>
              </a:rPr>
              <a:t>四、热转印</a:t>
            </a:r>
            <a:r>
              <a:rPr lang="zh-CN" altLang="en-US" b="1" dirty="0" smtClean="0">
                <a:ea typeface="宋体" charset="-122"/>
              </a:rPr>
              <a:t>打字机</a:t>
            </a:r>
            <a:endParaRPr lang="zh-CN" altLang="en-US" b="1" dirty="0">
              <a:ea typeface="宋体" charset="-122"/>
            </a:endParaRPr>
          </a:p>
          <a:p>
            <a:r>
              <a:rPr lang="zh-CN" altLang="en-US" dirty="0">
                <a:ea typeface="宋体" charset="-122"/>
              </a:rPr>
              <a:t>热转印打印机按其印字方式分为串式印字和行式印字，其印字质量优于点阵针式打印机，与喷墨打印机相当，印字速度比较快，串式一般可超过</a:t>
            </a:r>
            <a:r>
              <a:rPr lang="en-US" altLang="zh-CN" dirty="0">
                <a:ea typeface="宋体" charset="-122"/>
              </a:rPr>
              <a:t>6</a:t>
            </a:r>
            <a:r>
              <a:rPr lang="zh-CN" altLang="en-US" dirty="0">
                <a:ea typeface="宋体" charset="-122"/>
              </a:rPr>
              <a:t>页／分，分辨率达到</a:t>
            </a:r>
            <a:r>
              <a:rPr lang="en-US" altLang="zh-CN" dirty="0">
                <a:ea typeface="宋体" charset="-122"/>
              </a:rPr>
              <a:t>360DPI</a:t>
            </a:r>
            <a:r>
              <a:rPr lang="zh-CN" altLang="en-US" dirty="0">
                <a:ea typeface="宋体" charset="-122"/>
              </a:rPr>
              <a:t>。行式热转印打印机一般用于高质量彩色输出</a:t>
            </a:r>
            <a:r>
              <a:rPr lang="zh-CN" altLang="en-US" dirty="0" smtClean="0">
                <a:ea typeface="宋体" charset="-122"/>
              </a:rPr>
              <a:t>。</a:t>
            </a:r>
            <a:endParaRPr lang="zh-CN" altLang="en-US" dirty="0">
              <a:ea typeface="宋体" charset="-122"/>
            </a:endParaRPr>
          </a:p>
          <a:p>
            <a:r>
              <a:rPr lang="zh-CN" altLang="en-US" b="1" dirty="0">
                <a:solidFill>
                  <a:srgbClr val="0000CC"/>
                </a:solidFill>
                <a:ea typeface="宋体" charset="-122"/>
              </a:rPr>
              <a:t>印字原理 </a:t>
            </a:r>
          </a:p>
          <a:p>
            <a:pPr lvl="1"/>
            <a:r>
              <a:rPr lang="zh-CN" altLang="en-US" dirty="0">
                <a:ea typeface="宋体" charset="-122"/>
              </a:rPr>
              <a:t>热转印打印机中的印字头是用半导体集成电路技术制成的薄膜头，头中有发热电阻，它由一种能耐高功率密度和耐高温的薄膜材料组成。如将若干个发热电阻</a:t>
            </a:r>
            <a:r>
              <a:rPr lang="en-US" altLang="zh-CN" dirty="0">
                <a:ea typeface="宋体" charset="-122"/>
              </a:rPr>
              <a:t>(</a:t>
            </a:r>
            <a:r>
              <a:rPr lang="zh-CN" altLang="en-US" dirty="0">
                <a:ea typeface="宋体" charset="-122"/>
              </a:rPr>
              <a:t>如</a:t>
            </a:r>
            <a:r>
              <a:rPr lang="en-US" altLang="zh-CN" dirty="0">
                <a:ea typeface="宋体" charset="-122"/>
              </a:rPr>
              <a:t>60</a:t>
            </a:r>
            <a:r>
              <a:rPr lang="zh-CN" altLang="en-US" dirty="0">
                <a:ea typeface="宋体" charset="-122"/>
              </a:rPr>
              <a:t>个</a:t>
            </a:r>
            <a:r>
              <a:rPr lang="en-US" altLang="zh-CN" dirty="0">
                <a:ea typeface="宋体" charset="-122"/>
              </a:rPr>
              <a:t>)</a:t>
            </a:r>
            <a:r>
              <a:rPr lang="zh-CN" altLang="en-US" dirty="0">
                <a:ea typeface="宋体" charset="-122"/>
              </a:rPr>
              <a:t>纵向排成一行，则构成串式印字；如将若干个发热电阻</a:t>
            </a:r>
            <a:r>
              <a:rPr lang="en-US" altLang="zh-CN" dirty="0">
                <a:ea typeface="宋体" charset="-122"/>
              </a:rPr>
              <a:t>(</a:t>
            </a:r>
            <a:r>
              <a:rPr lang="zh-CN" altLang="en-US" dirty="0">
                <a:ea typeface="宋体" charset="-122"/>
              </a:rPr>
              <a:t>如</a:t>
            </a:r>
            <a:r>
              <a:rPr lang="en-US" altLang="zh-CN" dirty="0">
                <a:ea typeface="宋体" charset="-122"/>
              </a:rPr>
              <a:t>1728</a:t>
            </a:r>
            <a:r>
              <a:rPr lang="zh-CN" altLang="en-US" dirty="0">
                <a:ea typeface="宋体" charset="-122"/>
              </a:rPr>
              <a:t>个</a:t>
            </a:r>
            <a:r>
              <a:rPr lang="en-US" altLang="zh-CN" dirty="0">
                <a:ea typeface="宋体" charset="-122"/>
              </a:rPr>
              <a:t>)</a:t>
            </a:r>
            <a:r>
              <a:rPr lang="zh-CN" altLang="en-US" dirty="0">
                <a:ea typeface="宋体" charset="-122"/>
              </a:rPr>
              <a:t>横向排成一行，则构成行式印字。</a:t>
            </a:r>
            <a:endParaRPr lang="en-US" altLang="zh-CN" b="1" dirty="0">
              <a:solidFill>
                <a:srgbClr val="FF0000"/>
              </a:solidFill>
              <a:ea typeface="宋体" charset="-122"/>
            </a:endParaRPr>
          </a:p>
        </p:txBody>
      </p:sp>
    </p:spTree>
    <p:extLst>
      <p:ext uri="{BB962C8B-B14F-4D97-AF65-F5344CB8AC3E}">
        <p14:creationId xmlns:p14="http://schemas.microsoft.com/office/powerpoint/2010/main" val="17681318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459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zh-CN" altLang="en-US">
                <a:ea typeface="宋体" charset="-122"/>
              </a:rPr>
              <a:t>将具有热敏性能的油墨涂在涤纶基膜上便构成热转印色带，色带位于热印字头与记录纸之间。印字时，脉冲信号将印字头中的发热电阻加热到几百度</a:t>
            </a:r>
            <a:r>
              <a:rPr lang="en-US" altLang="zh-CN">
                <a:ea typeface="宋体" charset="-122"/>
              </a:rPr>
              <a:t>(</a:t>
            </a:r>
            <a:r>
              <a:rPr lang="zh-CN" altLang="en-US">
                <a:ea typeface="宋体" charset="-122"/>
              </a:rPr>
              <a:t>如</a:t>
            </a:r>
            <a:r>
              <a:rPr lang="en-US" altLang="zh-CN">
                <a:ea typeface="宋体" charset="-122"/>
              </a:rPr>
              <a:t>300 ℃)</a:t>
            </a:r>
            <a:r>
              <a:rPr lang="zh-CN" altLang="en-US">
                <a:ea typeface="宋体" charset="-122"/>
              </a:rPr>
              <a:t>，而印字头又压在涤纶膜上，使膜基上的油墨熔化而转移到记录纸上留下色点，由色点组成字符、图形或图像。</a:t>
            </a:r>
          </a:p>
          <a:p>
            <a:endParaRPr lang="zh-CN" altLang="en-US">
              <a:ea typeface="宋体" charset="-122"/>
            </a:endParaRPr>
          </a:p>
          <a:p>
            <a:r>
              <a:rPr lang="zh-CN" altLang="en-US">
                <a:ea typeface="宋体" charset="-122"/>
              </a:rPr>
              <a:t>若色带为彩色三基色色带，由程序控制色带转动换色，色带上的颜色在记录纸上经过一次或多次重合叠加即可形成彩色图像。</a:t>
            </a:r>
          </a:p>
          <a:p>
            <a:endParaRPr lang="en-US" altLang="zh-CN">
              <a:ea typeface="宋体" charset="-122"/>
            </a:endParaRPr>
          </a:p>
        </p:txBody>
      </p:sp>
    </p:spTree>
    <p:extLst>
      <p:ext uri="{BB962C8B-B14F-4D97-AF65-F5344CB8AC3E}">
        <p14:creationId xmlns:p14="http://schemas.microsoft.com/office/powerpoint/2010/main" val="113984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5619"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kumimoji="1" lang="zh-CN" altLang="en-US" b="1" dirty="0">
                <a:solidFill>
                  <a:srgbClr val="0000CC"/>
                </a:solidFill>
                <a:ea typeface="宋体" charset="-122"/>
              </a:rPr>
              <a:t>热转印打印机包括</a:t>
            </a:r>
            <a:r>
              <a:rPr kumimoji="1" lang="zh-CN" altLang="en-US" b="1" dirty="0" smtClean="0">
                <a:solidFill>
                  <a:srgbClr val="0000CC"/>
                </a:solidFill>
                <a:ea typeface="宋体" charset="-122"/>
              </a:rPr>
              <a:t>：</a:t>
            </a:r>
            <a:endParaRPr kumimoji="1" lang="zh-CN" altLang="en-US" b="1" dirty="0">
              <a:solidFill>
                <a:srgbClr val="0000CC"/>
              </a:solidFill>
              <a:ea typeface="宋体" charset="-122"/>
            </a:endParaRPr>
          </a:p>
          <a:p>
            <a:r>
              <a:rPr lang="zh-CN" altLang="en-US" dirty="0">
                <a:ea typeface="宋体" charset="-122"/>
              </a:rPr>
              <a:t>热印字头及压头机构、字车机构</a:t>
            </a:r>
            <a:r>
              <a:rPr lang="en-US" altLang="zh-CN" dirty="0">
                <a:ea typeface="宋体" charset="-122"/>
              </a:rPr>
              <a:t>(</a:t>
            </a:r>
            <a:r>
              <a:rPr lang="zh-CN" altLang="en-US" dirty="0">
                <a:ea typeface="宋体" charset="-122"/>
              </a:rPr>
              <a:t>仅串式打印机有</a:t>
            </a:r>
            <a:r>
              <a:rPr lang="en-US" altLang="zh-CN" dirty="0">
                <a:ea typeface="宋体" charset="-122"/>
              </a:rPr>
              <a:t>)</a:t>
            </a:r>
            <a:r>
              <a:rPr lang="zh-CN" altLang="en-US" dirty="0">
                <a:ea typeface="宋体" charset="-122"/>
              </a:rPr>
              <a:t>、输纸机构和色带机构</a:t>
            </a:r>
            <a:r>
              <a:rPr lang="zh-CN" altLang="en-US" dirty="0" smtClean="0">
                <a:ea typeface="宋体" charset="-122"/>
              </a:rPr>
              <a:t>。</a:t>
            </a:r>
            <a:endParaRPr lang="en-US" altLang="zh-CN" dirty="0" smtClean="0">
              <a:ea typeface="宋体" charset="-122"/>
            </a:endParaRPr>
          </a:p>
          <a:p>
            <a:r>
              <a:rPr lang="zh-CN" altLang="en-US" dirty="0" smtClean="0">
                <a:ea typeface="宋体" charset="-122"/>
              </a:rPr>
              <a:t>压头</a:t>
            </a:r>
            <a:r>
              <a:rPr lang="zh-CN" altLang="en-US" dirty="0">
                <a:ea typeface="宋体" charset="-122"/>
              </a:rPr>
              <a:t>机构的作用是：当热印字头不工作时，处于抬头位置，在头与印字辊之间存在空隙；印字时，将热印字头压下，与色带、纸、印字辊之间形成一定压力，保证印字可靠性和字的浓度。</a:t>
            </a:r>
          </a:p>
          <a:p>
            <a:r>
              <a:rPr lang="zh-CN" altLang="en-US" dirty="0">
                <a:ea typeface="宋体" charset="-122"/>
              </a:rPr>
              <a:t>热转印色带属一次性使用的消耗品，即在转印过程中，当热印字头对色带上某一点加热时，色带油墨层上对应点就转移到纸上，这一点就不存在第</a:t>
            </a:r>
            <a:r>
              <a:rPr lang="en-US" altLang="zh-CN" dirty="0">
                <a:ea typeface="宋体" charset="-122"/>
              </a:rPr>
              <a:t>2</a:t>
            </a:r>
            <a:r>
              <a:rPr lang="zh-CN" altLang="en-US" dirty="0">
                <a:ea typeface="宋体" charset="-122"/>
              </a:rPr>
              <a:t>次转印的可能性</a:t>
            </a:r>
            <a:r>
              <a:rPr lang="zh-CN" altLang="en-US" dirty="0" smtClean="0">
                <a:ea typeface="宋体" charset="-122"/>
              </a:rPr>
              <a:t>。为了</a:t>
            </a:r>
            <a:r>
              <a:rPr lang="zh-CN" altLang="en-US" dirty="0">
                <a:ea typeface="宋体" charset="-122"/>
              </a:rPr>
              <a:t>实现连续印字的要求，通常将长色带绕成一卷</a:t>
            </a:r>
            <a:r>
              <a:rPr lang="en-US" altLang="zh-CN" dirty="0">
                <a:ea typeface="宋体" charset="-122"/>
              </a:rPr>
              <a:t>(</a:t>
            </a:r>
            <a:r>
              <a:rPr lang="zh-CN" altLang="en-US" dirty="0">
                <a:ea typeface="宋体" charset="-122"/>
              </a:rPr>
              <a:t>例如</a:t>
            </a:r>
            <a:r>
              <a:rPr lang="en-US" altLang="zh-CN" dirty="0">
                <a:ea typeface="宋体" charset="-122"/>
              </a:rPr>
              <a:t>100</a:t>
            </a:r>
            <a:r>
              <a:rPr lang="zh-CN" altLang="en-US" dirty="0">
                <a:ea typeface="宋体" charset="-122"/>
              </a:rPr>
              <a:t>米以上</a:t>
            </a:r>
            <a:r>
              <a:rPr lang="en-US" altLang="zh-CN" dirty="0">
                <a:ea typeface="宋体" charset="-122"/>
              </a:rPr>
              <a:t>)</a:t>
            </a:r>
            <a:r>
              <a:rPr lang="zh-CN" altLang="en-US" dirty="0">
                <a:ea typeface="宋体" charset="-122"/>
              </a:rPr>
              <a:t>使用。</a:t>
            </a:r>
          </a:p>
          <a:p>
            <a:endParaRPr lang="zh-CN" altLang="en-US" dirty="0">
              <a:ea typeface="宋体" charset="-122"/>
            </a:endParaRPr>
          </a:p>
        </p:txBody>
      </p:sp>
    </p:spTree>
    <p:extLst>
      <p:ext uri="{BB962C8B-B14F-4D97-AF65-F5344CB8AC3E}">
        <p14:creationId xmlns:p14="http://schemas.microsoft.com/office/powerpoint/2010/main" val="187977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642" name="Rectangle 2"/>
          <p:cNvSpPr>
            <a:spLocks noGrp="1" noChangeArrowheads="1"/>
          </p:cNvSpPr>
          <p:nvPr>
            <p:ph type="title"/>
          </p:nvPr>
        </p:nvSpPr>
        <p:spPr/>
        <p:txBody>
          <a:bodyPr/>
          <a:lstStyle/>
          <a:p>
            <a:r>
              <a:rPr lang="zh-CN" altLang="en-US" dirty="0"/>
              <a:t>打印机</a:t>
            </a:r>
            <a:endParaRPr lang="zh-CN" altLang="en-US" sz="4400" dirty="0">
              <a:latin typeface="华文新魏" charset="-122"/>
              <a:ea typeface="华文新魏" charset="-122"/>
            </a:endParaRPr>
          </a:p>
        </p:txBody>
      </p:sp>
      <p:sp>
        <p:nvSpPr>
          <p:cNvPr id="177664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p>
            <a:pPr>
              <a:buFont typeface="Wingdings" charset="2"/>
              <a:buNone/>
            </a:pPr>
            <a:r>
              <a:rPr lang="zh-CN" altLang="en-US" b="1" dirty="0">
                <a:ea typeface="宋体" charset="-122"/>
              </a:rPr>
              <a:t>五、打印机的发展趋势</a:t>
            </a:r>
          </a:p>
          <a:p>
            <a:r>
              <a:rPr lang="zh-CN" altLang="en-US" dirty="0" smtClean="0">
                <a:ea typeface="宋体" charset="-122"/>
              </a:rPr>
              <a:t>打印机</a:t>
            </a:r>
            <a:r>
              <a:rPr lang="zh-CN" altLang="en-US" dirty="0">
                <a:ea typeface="宋体" charset="-122"/>
              </a:rPr>
              <a:t>由击打式向非击打式发展已成为定局</a:t>
            </a:r>
            <a:r>
              <a:rPr lang="zh-CN" altLang="en-US" dirty="0" smtClean="0">
                <a:ea typeface="宋体" charset="-122"/>
              </a:rPr>
              <a:t>。</a:t>
            </a:r>
            <a:endParaRPr lang="en-US" altLang="zh-CN" dirty="0" smtClean="0">
              <a:ea typeface="宋体" charset="-122"/>
            </a:endParaRPr>
          </a:p>
          <a:p>
            <a:pPr lvl="1"/>
            <a:r>
              <a:rPr lang="zh-CN" altLang="en-US" dirty="0" smtClean="0">
                <a:ea typeface="宋体" charset="-122"/>
              </a:rPr>
              <a:t>击打式</a:t>
            </a:r>
            <a:r>
              <a:rPr lang="zh-CN" altLang="en-US" dirty="0">
                <a:ea typeface="宋体" charset="-122"/>
              </a:rPr>
              <a:t>打印机的最大优势是整机价格较低，尤其是消耗晶</a:t>
            </a:r>
            <a:r>
              <a:rPr lang="en-US" altLang="zh-CN" dirty="0">
                <a:ea typeface="宋体" charset="-122"/>
              </a:rPr>
              <a:t>(</a:t>
            </a:r>
            <a:r>
              <a:rPr lang="zh-CN" altLang="en-US" dirty="0">
                <a:ea typeface="宋体" charset="-122"/>
              </a:rPr>
              <a:t>如色带</a:t>
            </a:r>
            <a:r>
              <a:rPr lang="en-US" altLang="zh-CN" dirty="0">
                <a:ea typeface="宋体" charset="-122"/>
              </a:rPr>
              <a:t>)</a:t>
            </a:r>
            <a:r>
              <a:rPr lang="zh-CN" altLang="en-US" dirty="0">
                <a:ea typeface="宋体" charset="-122"/>
              </a:rPr>
              <a:t>费用低</a:t>
            </a:r>
            <a:r>
              <a:rPr lang="zh-CN" altLang="en-US" dirty="0" smtClean="0">
                <a:ea typeface="宋体" charset="-122"/>
              </a:rPr>
              <a:t>。</a:t>
            </a:r>
            <a:endParaRPr lang="en-US" altLang="zh-CN" dirty="0" smtClean="0">
              <a:ea typeface="宋体" charset="-122"/>
            </a:endParaRPr>
          </a:p>
          <a:p>
            <a:pPr lvl="1"/>
            <a:r>
              <a:rPr lang="zh-CN" altLang="en-US" dirty="0" smtClean="0">
                <a:ea typeface="宋体" charset="-122"/>
              </a:rPr>
              <a:t>但</a:t>
            </a:r>
            <a:r>
              <a:rPr lang="zh-CN" altLang="en-US" dirty="0">
                <a:ea typeface="宋体" charset="-122"/>
              </a:rPr>
              <a:t>由于近期非击打式打印机大幅度降价，某些低档激光打印机产品的价格已接近于针打式打印机，使击打式打印机面临严峻的挑战。非击打式打印机的打印质量</a:t>
            </a:r>
            <a:r>
              <a:rPr lang="en-US" altLang="zh-CN" dirty="0">
                <a:ea typeface="宋体" charset="-122"/>
              </a:rPr>
              <a:t>(</a:t>
            </a:r>
            <a:r>
              <a:rPr lang="zh-CN" altLang="en-US" dirty="0">
                <a:ea typeface="宋体" charset="-122"/>
              </a:rPr>
              <a:t>尤其是彩色打印机</a:t>
            </a:r>
            <a:r>
              <a:rPr lang="en-US" altLang="zh-CN" dirty="0">
                <a:ea typeface="宋体" charset="-122"/>
              </a:rPr>
              <a:t>)</a:t>
            </a:r>
            <a:r>
              <a:rPr lang="zh-CN" altLang="en-US" dirty="0">
                <a:ea typeface="宋体" charset="-122"/>
              </a:rPr>
              <a:t>好，噪音低，但消耗品</a:t>
            </a:r>
            <a:r>
              <a:rPr lang="en-US" altLang="zh-CN" dirty="0">
                <a:ea typeface="宋体" charset="-122"/>
              </a:rPr>
              <a:t>(</a:t>
            </a:r>
            <a:r>
              <a:rPr lang="zh-CN" altLang="en-US" dirty="0">
                <a:ea typeface="宋体" charset="-122"/>
              </a:rPr>
              <a:t>如激光打印机和喷墨打印机的墨盒</a:t>
            </a:r>
            <a:r>
              <a:rPr lang="en-US" altLang="zh-CN" dirty="0">
                <a:ea typeface="宋体" charset="-122"/>
              </a:rPr>
              <a:t>)</a:t>
            </a:r>
            <a:r>
              <a:rPr lang="zh-CN" altLang="en-US" dirty="0">
                <a:ea typeface="宋体" charset="-122"/>
              </a:rPr>
              <a:t>费用高，使部分用户难以承受</a:t>
            </a:r>
            <a:r>
              <a:rPr lang="zh-CN" altLang="en-US" dirty="0" smtClean="0">
                <a:ea typeface="宋体" charset="-122"/>
              </a:rPr>
              <a:t>。</a:t>
            </a:r>
            <a:endParaRPr lang="en-US" altLang="zh-CN" dirty="0" smtClean="0">
              <a:ea typeface="宋体" charset="-122"/>
            </a:endParaRPr>
          </a:p>
          <a:p>
            <a:pPr lvl="1"/>
            <a:r>
              <a:rPr lang="zh-CN" altLang="en-US" dirty="0" smtClean="0">
                <a:ea typeface="宋体" charset="-122"/>
              </a:rPr>
              <a:t>然而</a:t>
            </a:r>
            <a:r>
              <a:rPr lang="zh-CN" altLang="en-US" dirty="0">
                <a:ea typeface="宋体" charset="-122"/>
              </a:rPr>
              <a:t>低档喷墨打印机的价格已降至</a:t>
            </a:r>
            <a:r>
              <a:rPr lang="en-US" altLang="zh-CN" dirty="0">
                <a:ea typeface="宋体" charset="-122"/>
              </a:rPr>
              <a:t>1000</a:t>
            </a:r>
            <a:r>
              <a:rPr lang="zh-CN" altLang="en-US" dirty="0">
                <a:ea typeface="宋体" charset="-122"/>
              </a:rPr>
              <a:t>元左右，因此在市场上有“上挤高品位的激光打印机，下压低消耗的针式打印机”之势。</a:t>
            </a:r>
          </a:p>
          <a:p>
            <a:endParaRPr lang="en-US" altLang="zh-CN" dirty="0">
              <a:ea typeface="宋体" charset="-122"/>
            </a:endParaRPr>
          </a:p>
        </p:txBody>
      </p:sp>
    </p:spTree>
    <p:extLst>
      <p:ext uri="{BB962C8B-B14F-4D97-AF65-F5344CB8AC3E}">
        <p14:creationId xmlns:p14="http://schemas.microsoft.com/office/powerpoint/2010/main" val="39163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ASCII</a:t>
            </a:r>
            <a:r>
              <a:rPr lang="zh-CN" altLang="en-US" dirty="0" smtClean="0"/>
              <a:t>码</a:t>
            </a:r>
            <a:endParaRPr lang="en-US" dirty="0"/>
          </a:p>
        </p:txBody>
      </p:sp>
      <p:sp>
        <p:nvSpPr>
          <p:cNvPr id="3" name="Content Placeholder 2"/>
          <p:cNvSpPr>
            <a:spLocks noGrp="1"/>
          </p:cNvSpPr>
          <p:nvPr>
            <p:ph idx="1"/>
          </p:nvPr>
        </p:nvSpPr>
        <p:spPr/>
        <p:txBody>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690689"/>
            <a:ext cx="7219950" cy="493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34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2" name="Rectangle 2"/>
          <p:cNvSpPr>
            <a:spLocks noGrp="1" noChangeArrowheads="1"/>
          </p:cNvSpPr>
          <p:nvPr>
            <p:ph type="title"/>
          </p:nvPr>
        </p:nvSpPr>
        <p:spPr/>
        <p:txBody>
          <a:bodyPr/>
          <a:lstStyle/>
          <a:p>
            <a:r>
              <a:rPr lang="zh-CN" altLang="en-US" dirty="0"/>
              <a:t>汉字处理技术</a:t>
            </a:r>
            <a:endParaRPr lang="zh-CN" altLang="en-US" sz="4400" dirty="0">
              <a:latin typeface="华文新魏" charset="-122"/>
              <a:ea typeface="华文新魏" charset="-122"/>
            </a:endParaRPr>
          </a:p>
        </p:txBody>
      </p:sp>
      <p:sp>
        <p:nvSpPr>
          <p:cNvPr id="1781763"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zh-CN" altLang="en-US" b="1">
                <a:ea typeface="宋体" charset="-122"/>
              </a:rPr>
              <a:t>一、汉字输入编码</a:t>
            </a:r>
          </a:p>
          <a:p>
            <a:endParaRPr lang="zh-CN" altLang="en-US" b="1">
              <a:ea typeface="宋体" charset="-122"/>
            </a:endParaRPr>
          </a:p>
          <a:p>
            <a:r>
              <a:rPr lang="zh-CN" altLang="en-US" sz="2000">
                <a:solidFill>
                  <a:srgbClr val="0000CC"/>
                </a:solidFill>
                <a:latin typeface="宋体" charset="-122"/>
                <a:ea typeface="宋体" charset="-122"/>
              </a:rPr>
              <a:t>数字编码</a:t>
            </a:r>
          </a:p>
          <a:p>
            <a:pPr lvl="1"/>
            <a:r>
              <a:rPr lang="zh-CN" altLang="en-US" sz="2000">
                <a:latin typeface="宋体" charset="-122"/>
                <a:ea typeface="宋体" charset="-122"/>
              </a:rPr>
              <a:t>国标</a:t>
            </a:r>
            <a:r>
              <a:rPr lang="zh-CN" altLang="en-US" sz="2000">
                <a:solidFill>
                  <a:srgbClr val="0000CC"/>
                </a:solidFill>
                <a:latin typeface="宋体" charset="-122"/>
                <a:ea typeface="宋体" charset="-122"/>
              </a:rPr>
              <a:t>区位码</a:t>
            </a:r>
            <a:r>
              <a:rPr lang="zh-CN" altLang="en-US" sz="2000">
                <a:latin typeface="宋体" charset="-122"/>
                <a:ea typeface="宋体" charset="-122"/>
              </a:rPr>
              <a:t>，用数字串代表一个汉字输入 </a:t>
            </a:r>
            <a:endParaRPr lang="zh-CN" altLang="en-US" sz="2000">
              <a:solidFill>
                <a:schemeClr val="hlink"/>
              </a:solidFill>
              <a:latin typeface="宋体" charset="-122"/>
              <a:ea typeface="宋体" charset="-122"/>
            </a:endParaRPr>
          </a:p>
          <a:p>
            <a:r>
              <a:rPr lang="zh-CN" altLang="en-US" sz="2000">
                <a:solidFill>
                  <a:srgbClr val="0000CC"/>
                </a:solidFill>
                <a:latin typeface="宋体" charset="-122"/>
                <a:ea typeface="宋体" charset="-122"/>
              </a:rPr>
              <a:t>拼音码</a:t>
            </a:r>
          </a:p>
          <a:p>
            <a:pPr lvl="1"/>
            <a:r>
              <a:rPr lang="zh-CN" altLang="en-US" sz="2000">
                <a:latin typeface="宋体" charset="-122"/>
                <a:ea typeface="宋体" charset="-122"/>
              </a:rPr>
              <a:t>以汉字拼音为基础的输入方法</a:t>
            </a:r>
            <a:endParaRPr lang="zh-CN" altLang="en-US" sz="2000">
              <a:solidFill>
                <a:schemeClr val="hlink"/>
              </a:solidFill>
              <a:latin typeface="宋体" charset="-122"/>
              <a:ea typeface="宋体" charset="-122"/>
            </a:endParaRPr>
          </a:p>
          <a:p>
            <a:r>
              <a:rPr lang="zh-CN" altLang="en-US" sz="2000">
                <a:solidFill>
                  <a:srgbClr val="0000CC"/>
                </a:solidFill>
                <a:latin typeface="宋体" charset="-122"/>
                <a:ea typeface="宋体" charset="-122"/>
              </a:rPr>
              <a:t>字形编码</a:t>
            </a:r>
          </a:p>
          <a:p>
            <a:pPr lvl="1"/>
            <a:r>
              <a:rPr lang="zh-CN" altLang="en-US" sz="2000">
                <a:latin typeface="宋体" charset="-122"/>
                <a:ea typeface="宋体" charset="-122"/>
              </a:rPr>
              <a:t>用汉字的形状（笔划）来进行的编码</a:t>
            </a:r>
          </a:p>
          <a:p>
            <a:pPr lvl="1"/>
            <a:r>
              <a:rPr lang="zh-CN" altLang="en-US" sz="2000">
                <a:latin typeface="宋体" charset="-122"/>
                <a:ea typeface="宋体" charset="-122"/>
              </a:rPr>
              <a:t>例如</a:t>
            </a:r>
            <a:r>
              <a:rPr lang="zh-CN" altLang="en-US" sz="2000">
                <a:solidFill>
                  <a:srgbClr val="0000CC"/>
                </a:solidFill>
                <a:latin typeface="宋体" charset="-122"/>
                <a:ea typeface="宋体" charset="-122"/>
              </a:rPr>
              <a:t>五笔字形</a:t>
            </a:r>
          </a:p>
          <a:p>
            <a:endParaRPr lang="zh-CN" altLang="en-US" b="1">
              <a:ea typeface="宋体" charset="-122"/>
            </a:endParaRPr>
          </a:p>
          <a:p>
            <a:endParaRPr lang="zh-CN" altLang="en-US">
              <a:ea typeface="宋体" charset="-122"/>
            </a:endParaRPr>
          </a:p>
        </p:txBody>
      </p:sp>
    </p:spTree>
    <p:extLst>
      <p:ext uri="{BB962C8B-B14F-4D97-AF65-F5344CB8AC3E}">
        <p14:creationId xmlns:p14="http://schemas.microsoft.com/office/powerpoint/2010/main" val="1226416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p:cNvSpPr>
            <a:spLocks noGrp="1" noChangeArrowheads="1"/>
          </p:cNvSpPr>
          <p:nvPr>
            <p:ph type="title"/>
          </p:nvPr>
        </p:nvSpPr>
        <p:spPr/>
        <p:txBody>
          <a:bodyPr/>
          <a:lstStyle/>
          <a:p>
            <a:r>
              <a:rPr lang="zh-CN" altLang="en-US" dirty="0" smtClean="0"/>
              <a:t>汉字处理技术</a:t>
            </a:r>
            <a:endParaRPr lang="zh-CN" altLang="en-US" sz="4400" dirty="0">
              <a:latin typeface="华文新魏" charset="-122"/>
              <a:ea typeface="华文新魏" charset="-122"/>
            </a:endParaRPr>
          </a:p>
        </p:txBody>
      </p:sp>
      <p:sp>
        <p:nvSpPr>
          <p:cNvPr id="1782787"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zh-CN" altLang="en-US" b="1">
                <a:ea typeface="宋体" charset="-122"/>
              </a:rPr>
              <a:t>二、汉字交换编码</a:t>
            </a:r>
          </a:p>
          <a:p>
            <a:endParaRPr lang="zh-CN" altLang="en-US" b="1">
              <a:ea typeface="宋体" charset="-122"/>
            </a:endParaRPr>
          </a:p>
          <a:p>
            <a:r>
              <a:rPr lang="zh-CN" altLang="en-US">
                <a:ea typeface="宋体" charset="-122"/>
              </a:rPr>
              <a:t>汉字交换码是不同的汉字处理系统之间交换信息用的编码。</a:t>
            </a:r>
          </a:p>
          <a:p>
            <a:r>
              <a:rPr lang="zh-CN" altLang="en-US">
                <a:ea typeface="宋体" charset="-122"/>
              </a:rPr>
              <a:t>汉字也是一种字符。</a:t>
            </a:r>
          </a:p>
          <a:p>
            <a:r>
              <a:rPr lang="en-US" altLang="zh-CN">
                <a:ea typeface="宋体" charset="-122"/>
              </a:rPr>
              <a:t>1981</a:t>
            </a:r>
            <a:r>
              <a:rPr lang="zh-CN" altLang="en-US">
                <a:ea typeface="宋体" charset="-122"/>
              </a:rPr>
              <a:t>年我国制定了</a:t>
            </a:r>
            <a:r>
              <a:rPr lang="en-US" altLang="zh-CN">
                <a:ea typeface="宋体" charset="-122"/>
              </a:rPr>
              <a:t>《</a:t>
            </a:r>
            <a:r>
              <a:rPr lang="zh-CN" altLang="en-US">
                <a:ea typeface="宋体" charset="-122"/>
              </a:rPr>
              <a:t>信息交换用汉字编码字符集基本集</a:t>
            </a:r>
            <a:r>
              <a:rPr lang="en-US" altLang="zh-CN">
                <a:ea typeface="宋体" charset="-122"/>
              </a:rPr>
              <a:t>GB2312-80》</a:t>
            </a:r>
            <a:r>
              <a:rPr lang="zh-CN" altLang="en-US">
                <a:ea typeface="宋体" charset="-122"/>
              </a:rPr>
              <a:t>国家标准（简称</a:t>
            </a:r>
            <a:r>
              <a:rPr lang="zh-CN" altLang="en-US" b="1">
                <a:solidFill>
                  <a:srgbClr val="0000CC"/>
                </a:solidFill>
                <a:ea typeface="宋体" charset="-122"/>
              </a:rPr>
              <a:t>国标码</a:t>
            </a:r>
            <a:r>
              <a:rPr lang="zh-CN" altLang="en-US">
                <a:ea typeface="宋体" charset="-122"/>
              </a:rPr>
              <a:t>）。每个汉字的二进制编码用两个字节表示。共收录一级汉字</a:t>
            </a:r>
            <a:r>
              <a:rPr lang="en-US" altLang="zh-CN">
                <a:ea typeface="宋体" charset="-122"/>
              </a:rPr>
              <a:t>3755</a:t>
            </a:r>
            <a:r>
              <a:rPr lang="zh-CN" altLang="en-US">
                <a:ea typeface="宋体" charset="-122"/>
              </a:rPr>
              <a:t>个，二级汉字</a:t>
            </a:r>
            <a:r>
              <a:rPr lang="en-US" altLang="zh-CN">
                <a:ea typeface="宋体" charset="-122"/>
              </a:rPr>
              <a:t>3008</a:t>
            </a:r>
            <a:r>
              <a:rPr lang="zh-CN" altLang="en-US">
                <a:ea typeface="宋体" charset="-122"/>
              </a:rPr>
              <a:t>个，各种符号</a:t>
            </a:r>
            <a:r>
              <a:rPr lang="en-US" altLang="zh-CN">
                <a:ea typeface="宋体" charset="-122"/>
              </a:rPr>
              <a:t>682</a:t>
            </a:r>
            <a:r>
              <a:rPr lang="zh-CN" altLang="en-US">
                <a:ea typeface="宋体" charset="-122"/>
              </a:rPr>
              <a:t>个，共计</a:t>
            </a:r>
            <a:r>
              <a:rPr lang="en-US" altLang="zh-CN">
                <a:ea typeface="宋体" charset="-122"/>
              </a:rPr>
              <a:t>7445</a:t>
            </a:r>
            <a:r>
              <a:rPr lang="zh-CN" altLang="en-US">
                <a:ea typeface="宋体" charset="-122"/>
              </a:rPr>
              <a:t>个。</a:t>
            </a:r>
          </a:p>
          <a:p>
            <a:endParaRPr lang="zh-CN" altLang="en-US" b="1">
              <a:ea typeface="宋体" charset="-122"/>
            </a:endParaRPr>
          </a:p>
        </p:txBody>
      </p:sp>
    </p:spTree>
    <p:extLst>
      <p:ext uri="{BB962C8B-B14F-4D97-AF65-F5344CB8AC3E}">
        <p14:creationId xmlns:p14="http://schemas.microsoft.com/office/powerpoint/2010/main" val="47203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0" name="Rectangle 2"/>
          <p:cNvSpPr>
            <a:spLocks noGrp="1" noChangeArrowheads="1"/>
          </p:cNvSpPr>
          <p:nvPr>
            <p:ph type="title"/>
          </p:nvPr>
        </p:nvSpPr>
        <p:spPr/>
        <p:txBody>
          <a:bodyPr/>
          <a:lstStyle/>
          <a:p>
            <a:r>
              <a:rPr lang="zh-CN" altLang="en-US" dirty="0"/>
              <a:t>汉字处理技术</a:t>
            </a:r>
            <a:endParaRPr lang="zh-CN" altLang="en-US" sz="4400" dirty="0">
              <a:latin typeface="华文新魏" charset="-122"/>
              <a:ea typeface="华文新魏" charset="-122"/>
            </a:endParaRPr>
          </a:p>
        </p:txBody>
      </p:sp>
      <p:sp>
        <p:nvSpPr>
          <p:cNvPr id="1783811"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buFont typeface="Wingdings" charset="2"/>
              <a:buNone/>
            </a:pPr>
            <a:r>
              <a:rPr lang="zh-CN" altLang="en-US" b="1">
                <a:ea typeface="宋体" charset="-122"/>
              </a:rPr>
              <a:t>三、汉字内码</a:t>
            </a:r>
          </a:p>
          <a:p>
            <a:endParaRPr lang="zh-CN" altLang="en-US" b="1">
              <a:ea typeface="宋体" charset="-122"/>
            </a:endParaRPr>
          </a:p>
          <a:p>
            <a:r>
              <a:rPr lang="zh-CN" altLang="en-US" b="1">
                <a:solidFill>
                  <a:srgbClr val="0000CC"/>
                </a:solidFill>
                <a:ea typeface="宋体" charset="-122"/>
              </a:rPr>
              <a:t>汉字内码</a:t>
            </a:r>
            <a:r>
              <a:rPr lang="zh-CN" altLang="en-US">
                <a:ea typeface="宋体" charset="-122"/>
              </a:rPr>
              <a:t>是用于汉字信息的存储、检索等操作的</a:t>
            </a:r>
            <a:r>
              <a:rPr lang="zh-CN" altLang="en-US" b="1">
                <a:solidFill>
                  <a:srgbClr val="0000CC"/>
                </a:solidFill>
                <a:ea typeface="宋体" charset="-122"/>
              </a:rPr>
              <a:t>机内代码</a:t>
            </a:r>
            <a:r>
              <a:rPr lang="zh-CN" altLang="en-US">
                <a:ea typeface="宋体" charset="-122"/>
              </a:rPr>
              <a:t>，一般采用两个字节表示。</a:t>
            </a:r>
          </a:p>
          <a:p>
            <a:r>
              <a:rPr lang="zh-CN" altLang="en-US">
                <a:ea typeface="宋体" charset="-122"/>
              </a:rPr>
              <a:t>汉字内码有多种方案，常以国标码为基础的编码。</a:t>
            </a:r>
          </a:p>
          <a:p>
            <a:r>
              <a:rPr lang="zh-CN" altLang="en-US">
                <a:ea typeface="宋体" charset="-122"/>
              </a:rPr>
              <a:t>例如，将国标码两字节的最高位置</a:t>
            </a:r>
            <a:r>
              <a:rPr lang="en-US" altLang="zh-CN">
                <a:ea typeface="宋体" charset="-122"/>
              </a:rPr>
              <a:t>1</a:t>
            </a:r>
            <a:r>
              <a:rPr lang="zh-CN" altLang="en-US">
                <a:ea typeface="宋体" charset="-122"/>
              </a:rPr>
              <a:t>后形成。</a:t>
            </a:r>
          </a:p>
          <a:p>
            <a:r>
              <a:rPr lang="zh-CN" altLang="en-US">
                <a:ea typeface="宋体" charset="-122"/>
              </a:rPr>
              <a:t>汉字“啊”的国标码</a:t>
            </a:r>
          </a:p>
          <a:p>
            <a:pPr>
              <a:buFont typeface="Wingdings" charset="2"/>
              <a:buNone/>
            </a:pPr>
            <a:r>
              <a:rPr lang="zh-CN" altLang="en-US">
                <a:solidFill>
                  <a:schemeClr val="tx2"/>
                </a:solidFill>
                <a:ea typeface="宋体" charset="-122"/>
              </a:rPr>
              <a:t>   </a:t>
            </a:r>
            <a:r>
              <a:rPr lang="en-US" altLang="zh-CN">
                <a:solidFill>
                  <a:schemeClr val="tx2"/>
                </a:solidFill>
                <a:ea typeface="宋体" charset="-122"/>
              </a:rPr>
              <a:t>3021H (0011 0000 0010 0001)</a:t>
            </a:r>
          </a:p>
          <a:p>
            <a:r>
              <a:rPr lang="zh-CN" altLang="en-US">
                <a:ea typeface="宋体" charset="-122"/>
              </a:rPr>
              <a:t>对应的汉字内码</a:t>
            </a:r>
          </a:p>
          <a:p>
            <a:pPr>
              <a:buFont typeface="Wingdings" charset="2"/>
              <a:buNone/>
            </a:pPr>
            <a:r>
              <a:rPr lang="zh-CN" altLang="en-US">
                <a:solidFill>
                  <a:schemeClr val="tx2"/>
                </a:solidFill>
                <a:ea typeface="宋体" charset="-122"/>
              </a:rPr>
              <a:t>   </a:t>
            </a:r>
            <a:r>
              <a:rPr lang="en-US" altLang="zh-CN">
                <a:solidFill>
                  <a:schemeClr val="tx2"/>
                </a:solidFill>
                <a:ea typeface="宋体" charset="-122"/>
              </a:rPr>
              <a:t>B0A1H (</a:t>
            </a:r>
            <a:r>
              <a:rPr lang="en-US" altLang="zh-CN">
                <a:solidFill>
                  <a:schemeClr val="hlink"/>
                </a:solidFill>
                <a:ea typeface="宋体" charset="-122"/>
              </a:rPr>
              <a:t>1</a:t>
            </a:r>
            <a:r>
              <a:rPr lang="en-US" altLang="zh-CN">
                <a:solidFill>
                  <a:schemeClr val="tx2"/>
                </a:solidFill>
                <a:ea typeface="宋体" charset="-122"/>
              </a:rPr>
              <a:t>011 0000 </a:t>
            </a:r>
            <a:r>
              <a:rPr lang="en-US" altLang="zh-CN">
                <a:solidFill>
                  <a:schemeClr val="hlink"/>
                </a:solidFill>
                <a:ea typeface="宋体" charset="-122"/>
              </a:rPr>
              <a:t>1</a:t>
            </a:r>
            <a:r>
              <a:rPr lang="en-US" altLang="zh-CN">
                <a:solidFill>
                  <a:schemeClr val="tx2"/>
                </a:solidFill>
                <a:ea typeface="宋体" charset="-122"/>
              </a:rPr>
              <a:t>010 0001)</a:t>
            </a:r>
          </a:p>
          <a:p>
            <a:endParaRPr lang="zh-CN" altLang="en-US" b="1">
              <a:ea typeface="宋体" charset="-122"/>
            </a:endParaRPr>
          </a:p>
        </p:txBody>
      </p:sp>
    </p:spTree>
    <p:extLst>
      <p:ext uri="{BB962C8B-B14F-4D97-AF65-F5344CB8AC3E}">
        <p14:creationId xmlns:p14="http://schemas.microsoft.com/office/powerpoint/2010/main" val="924951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4" name="Rectangle 2"/>
          <p:cNvSpPr>
            <a:spLocks noGrp="1" noChangeArrowheads="1"/>
          </p:cNvSpPr>
          <p:nvPr>
            <p:ph type="title"/>
          </p:nvPr>
        </p:nvSpPr>
        <p:spPr/>
        <p:txBody>
          <a:bodyPr/>
          <a:lstStyle/>
          <a:p>
            <a:r>
              <a:rPr lang="zh-CN" altLang="en-US" dirty="0"/>
              <a:t>汉字处理技术</a:t>
            </a:r>
            <a:endParaRPr lang="zh-CN" altLang="en-US" sz="4400" dirty="0">
              <a:latin typeface="华文新魏" charset="-122"/>
              <a:ea typeface="华文新魏" charset="-122"/>
            </a:endParaRPr>
          </a:p>
        </p:txBody>
      </p:sp>
      <p:sp>
        <p:nvSpPr>
          <p:cNvPr id="1784835"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zh-CN" altLang="en-US" b="1">
                <a:ea typeface="宋体" charset="-122"/>
              </a:rPr>
              <a:t>四、汉字字模点阵及编码</a:t>
            </a:r>
          </a:p>
        </p:txBody>
      </p:sp>
      <p:pic>
        <p:nvPicPr>
          <p:cNvPr id="1784836" name="Picture 4" descr="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2220913"/>
            <a:ext cx="5105400" cy="3937000"/>
          </a:xfrm>
          <a:prstGeom prst="rect">
            <a:avLst/>
          </a:prstGeom>
          <a:noFill/>
          <a:extLst>
            <a:ext uri="{909E8E84-426E-40DD-AFC4-6F175D3DCCD1}">
              <a14:hiddenFill xmlns:a14="http://schemas.microsoft.com/office/drawing/2010/main">
                <a:solidFill>
                  <a:srgbClr val="FFFFFF"/>
                </a:solidFill>
              </a14:hiddenFill>
            </a:ext>
          </a:extLst>
        </p:spPr>
      </p:pic>
      <p:sp>
        <p:nvSpPr>
          <p:cNvPr id="1784837" name="AutoShape 5"/>
          <p:cNvSpPr>
            <a:spLocks/>
          </p:cNvSpPr>
          <p:nvPr/>
        </p:nvSpPr>
        <p:spPr bwMode="auto">
          <a:xfrm>
            <a:off x="6424613" y="2449513"/>
            <a:ext cx="457200" cy="3409950"/>
          </a:xfrm>
          <a:prstGeom prst="rightBrace">
            <a:avLst>
              <a:gd name="adj1" fmla="val 62153"/>
              <a:gd name="adj2" fmla="val 50000"/>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84838" name="AutoShape 6"/>
          <p:cNvSpPr>
            <a:spLocks noChangeArrowheads="1"/>
          </p:cNvSpPr>
          <p:nvPr/>
        </p:nvSpPr>
        <p:spPr bwMode="auto">
          <a:xfrm>
            <a:off x="5345113" y="1389063"/>
            <a:ext cx="3263900" cy="784225"/>
          </a:xfrm>
          <a:prstGeom prst="wedgeRoundRectCallout">
            <a:avLst>
              <a:gd name="adj1" fmla="val -35019"/>
              <a:gd name="adj2" fmla="val 84009"/>
              <a:gd name="adj3" fmla="val 16667"/>
            </a:avLst>
          </a:prstGeom>
          <a:solidFill>
            <a:schemeClr val="accent1"/>
          </a:solidFill>
          <a:ln w="19050">
            <a:solidFill>
              <a:srgbClr val="FF00FF"/>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spcBef>
                <a:spcPct val="20000"/>
              </a:spcBef>
            </a:pPr>
            <a:r>
              <a:rPr kumimoji="1" lang="zh-CN" altLang="en-US" sz="2000" b="0">
                <a:latin typeface="Times New Roman" charset="0"/>
                <a:ea typeface="Arial Unicode MS" charset="0"/>
              </a:rPr>
              <a:t>汉字的字模码为：</a:t>
            </a:r>
          </a:p>
          <a:p>
            <a:pPr eaLnBrk="1" hangingPunct="1">
              <a:spcBef>
                <a:spcPct val="20000"/>
              </a:spcBef>
            </a:pPr>
            <a:r>
              <a:rPr kumimoji="1" lang="en-US" altLang="zh-CN" sz="2000" b="0">
                <a:latin typeface="Times New Roman" charset="0"/>
                <a:ea typeface="Arial Unicode MS" charset="0"/>
              </a:rPr>
              <a:t>16</a:t>
            </a:r>
            <a:r>
              <a:rPr kumimoji="1" lang="zh-CN" altLang="en-US" sz="2000" b="0">
                <a:latin typeface="Times New Roman" charset="0"/>
                <a:ea typeface="Arial Unicode MS" charset="0"/>
              </a:rPr>
              <a:t>位</a:t>
            </a:r>
            <a:r>
              <a:rPr kumimoji="1" lang="en-US" altLang="zh-CN" sz="2000" b="0">
                <a:latin typeface="Times New Roman" charset="0"/>
                <a:ea typeface="楷体_GB2312" charset="0"/>
              </a:rPr>
              <a:t>×</a:t>
            </a:r>
            <a:r>
              <a:rPr kumimoji="1" lang="en-US" altLang="zh-CN" sz="2000" b="0">
                <a:latin typeface="Times New Roman" charset="0"/>
                <a:ea typeface="Arial Unicode MS" charset="0"/>
              </a:rPr>
              <a:t> 16</a:t>
            </a:r>
            <a:r>
              <a:rPr kumimoji="1" lang="zh-CN" altLang="en-US" sz="2000" b="0">
                <a:latin typeface="Times New Roman" charset="0"/>
                <a:ea typeface="Arial Unicode MS" charset="0"/>
              </a:rPr>
              <a:t>位</a:t>
            </a:r>
            <a:r>
              <a:rPr kumimoji="1" lang="en-US" altLang="zh-CN" sz="2000" b="0">
                <a:latin typeface="Times New Roman" charset="0"/>
                <a:ea typeface="Arial Unicode MS" charset="0"/>
              </a:rPr>
              <a:t>=32</a:t>
            </a:r>
            <a:r>
              <a:rPr kumimoji="1" lang="zh-CN" altLang="en-US" sz="2000" b="0">
                <a:latin typeface="Times New Roman" charset="0"/>
                <a:ea typeface="Arial Unicode MS" charset="0"/>
              </a:rPr>
              <a:t>字节</a:t>
            </a:r>
          </a:p>
        </p:txBody>
      </p:sp>
    </p:spTree>
    <p:extLst>
      <p:ext uri="{BB962C8B-B14F-4D97-AF65-F5344CB8AC3E}">
        <p14:creationId xmlns:p14="http://schemas.microsoft.com/office/powerpoint/2010/main" val="33941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4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8"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Rectangle 2"/>
          <p:cNvSpPr>
            <a:spLocks noGrp="1" noChangeArrowheads="1"/>
          </p:cNvSpPr>
          <p:nvPr>
            <p:ph type="title"/>
          </p:nvPr>
        </p:nvSpPr>
        <p:spPr/>
        <p:txBody>
          <a:bodyPr/>
          <a:lstStyle/>
          <a:p>
            <a:r>
              <a:rPr lang="zh-CN" altLang="en-US" dirty="0"/>
              <a:t>汉字处理技术</a:t>
            </a:r>
            <a:endParaRPr lang="zh-CN" altLang="en-US" sz="4400" dirty="0">
              <a:latin typeface="华文新魏" charset="-122"/>
              <a:ea typeface="华文新魏" charset="-122"/>
            </a:endParaRPr>
          </a:p>
        </p:txBody>
      </p:sp>
      <p:sp>
        <p:nvSpPr>
          <p:cNvPr id="1785859" name="Rectangle 3"/>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a:buFont typeface="Wingdings" charset="2"/>
              <a:buNone/>
            </a:pPr>
            <a:r>
              <a:rPr lang="zh-CN" altLang="en-US" b="1">
                <a:ea typeface="宋体" charset="-122"/>
              </a:rPr>
              <a:t>五、汉字的表示方法</a:t>
            </a:r>
          </a:p>
          <a:p>
            <a:endParaRPr lang="zh-CN" altLang="en-US" b="1">
              <a:ea typeface="宋体" charset="-122"/>
            </a:endParaRPr>
          </a:p>
          <a:p>
            <a:endParaRPr lang="zh-CN" altLang="en-US" b="1">
              <a:ea typeface="宋体" charset="-122"/>
            </a:endParaRPr>
          </a:p>
        </p:txBody>
      </p:sp>
      <p:sp>
        <p:nvSpPr>
          <p:cNvPr id="1785860" name="Rectangle 4"/>
          <p:cNvSpPr>
            <a:spLocks noChangeArrowheads="1"/>
          </p:cNvSpPr>
          <p:nvPr/>
        </p:nvSpPr>
        <p:spPr bwMode="auto">
          <a:xfrm>
            <a:off x="457200" y="2362200"/>
            <a:ext cx="3962400" cy="2840038"/>
          </a:xfrm>
          <a:prstGeom prst="rect">
            <a:avLst/>
          </a:prstGeom>
          <a:noFill/>
          <a:ln w="1905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gn="l">
              <a:defRPr sz="2400">
                <a:solidFill>
                  <a:schemeClr val="tx1"/>
                </a:solidFill>
                <a:latin typeface="Times New Roman" charset="0"/>
              </a:defRPr>
            </a:lvl1pPr>
            <a:lvl2pPr marL="1252538" indent="-533400" algn="l">
              <a:defRPr sz="2400">
                <a:solidFill>
                  <a:schemeClr val="tx1"/>
                </a:solidFill>
                <a:latin typeface="Times New Roman" charset="0"/>
              </a:defRPr>
            </a:lvl2pPr>
            <a:lvl3pPr marL="1889125" indent="-457200" algn="l">
              <a:defRPr sz="2400">
                <a:solidFill>
                  <a:schemeClr val="tx1"/>
                </a:solidFill>
                <a:latin typeface="Times New Roman" charset="0"/>
              </a:defRPr>
            </a:lvl3pPr>
            <a:lvl4pPr marL="2449513" indent="-381000" algn="l">
              <a:defRPr sz="2400">
                <a:solidFill>
                  <a:schemeClr val="tx1"/>
                </a:solidFill>
                <a:latin typeface="Times New Roman" charset="0"/>
              </a:defRPr>
            </a:lvl4pPr>
            <a:lvl5pPr marL="3009900" indent="-381000" algn="l">
              <a:defRPr sz="2400">
                <a:solidFill>
                  <a:schemeClr val="tx1"/>
                </a:solidFill>
                <a:latin typeface="Times New Roman" charset="0"/>
              </a:defRPr>
            </a:lvl5pPr>
            <a:lvl6pPr marL="3467100" indent="-381000" eaLnBrk="0" fontAlgn="base" hangingPunct="0">
              <a:spcBef>
                <a:spcPct val="0"/>
              </a:spcBef>
              <a:spcAft>
                <a:spcPct val="0"/>
              </a:spcAft>
              <a:defRPr sz="2400">
                <a:solidFill>
                  <a:schemeClr val="tx1"/>
                </a:solidFill>
                <a:latin typeface="Times New Roman" charset="0"/>
              </a:defRPr>
            </a:lvl6pPr>
            <a:lvl7pPr marL="3924300" indent="-381000" eaLnBrk="0" fontAlgn="base" hangingPunct="0">
              <a:spcBef>
                <a:spcPct val="0"/>
              </a:spcBef>
              <a:spcAft>
                <a:spcPct val="0"/>
              </a:spcAft>
              <a:defRPr sz="2400">
                <a:solidFill>
                  <a:schemeClr val="tx1"/>
                </a:solidFill>
                <a:latin typeface="Times New Roman" charset="0"/>
              </a:defRPr>
            </a:lvl7pPr>
            <a:lvl8pPr marL="4381500" indent="-381000" eaLnBrk="0" fontAlgn="base" hangingPunct="0">
              <a:spcBef>
                <a:spcPct val="0"/>
              </a:spcBef>
              <a:spcAft>
                <a:spcPct val="0"/>
              </a:spcAft>
              <a:defRPr sz="2400">
                <a:solidFill>
                  <a:schemeClr val="tx1"/>
                </a:solidFill>
                <a:latin typeface="Times New Roman" charset="0"/>
              </a:defRPr>
            </a:lvl8pPr>
            <a:lvl9pPr marL="4838700" indent="-381000" eaLnBrk="0" fontAlgn="base" hangingPunct="0">
              <a:spcBef>
                <a:spcPct val="0"/>
              </a:spcBef>
              <a:spcAft>
                <a:spcPct val="0"/>
              </a:spcAft>
              <a:defRPr sz="2400">
                <a:solidFill>
                  <a:schemeClr val="tx1"/>
                </a:solidFill>
                <a:latin typeface="Times New Roman" charset="0"/>
              </a:defRPr>
            </a:lvl9pPr>
          </a:lstStyle>
          <a:p>
            <a:pPr algn="just" eaLnBrk="1" hangingPunct="1"/>
            <a:r>
              <a:rPr lang="zh-CN" altLang="en-US" sz="2800">
                <a:latin typeface="Arial" charset="0"/>
                <a:ea typeface="宋体" charset="-122"/>
              </a:rPr>
              <a:t>汉字的输入编码、交换码、汉字内码、字模码是计算机中用于输入、内部处理、交换、输出四种不同用途的编码，不要混为一谈</a:t>
            </a:r>
            <a:r>
              <a:rPr lang="zh-CN" altLang="en-US" sz="2800" b="0">
                <a:latin typeface="Arial" charset="0"/>
                <a:ea typeface="宋体" charset="-122"/>
              </a:rPr>
              <a:t> 。</a:t>
            </a:r>
          </a:p>
        </p:txBody>
      </p:sp>
      <p:grpSp>
        <p:nvGrpSpPr>
          <p:cNvPr id="1785861" name="Group 5"/>
          <p:cNvGrpSpPr>
            <a:grpSpLocks/>
          </p:cNvGrpSpPr>
          <p:nvPr/>
        </p:nvGrpSpPr>
        <p:grpSpPr bwMode="auto">
          <a:xfrm>
            <a:off x="4787900" y="5016500"/>
            <a:ext cx="1827213" cy="1119188"/>
            <a:chOff x="1056" y="3552"/>
            <a:chExt cx="1151" cy="705"/>
          </a:xfrm>
        </p:grpSpPr>
        <p:sp>
          <p:nvSpPr>
            <p:cNvPr id="1785862" name="AutoShape 6"/>
            <p:cNvSpPr>
              <a:spLocks noChangeArrowheads="1"/>
            </p:cNvSpPr>
            <p:nvPr/>
          </p:nvSpPr>
          <p:spPr bwMode="auto">
            <a:xfrm>
              <a:off x="1056" y="3873"/>
              <a:ext cx="1151" cy="384"/>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显示输出</a:t>
              </a:r>
            </a:p>
          </p:txBody>
        </p:sp>
        <p:sp>
          <p:nvSpPr>
            <p:cNvPr id="1785863" name="AutoShape 7"/>
            <p:cNvSpPr>
              <a:spLocks noChangeArrowheads="1"/>
            </p:cNvSpPr>
            <p:nvPr/>
          </p:nvSpPr>
          <p:spPr bwMode="auto">
            <a:xfrm>
              <a:off x="1536"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vert="eaVert" wrap="none" anchor="ctr"/>
            <a:lstStyle/>
            <a:p>
              <a:endParaRPr lang="zh-CN" altLang="en-US"/>
            </a:p>
          </p:txBody>
        </p:sp>
      </p:grpSp>
      <p:grpSp>
        <p:nvGrpSpPr>
          <p:cNvPr id="1785864" name="Group 8"/>
          <p:cNvGrpSpPr>
            <a:grpSpLocks/>
          </p:cNvGrpSpPr>
          <p:nvPr/>
        </p:nvGrpSpPr>
        <p:grpSpPr bwMode="auto">
          <a:xfrm>
            <a:off x="6997700" y="5016500"/>
            <a:ext cx="1827213" cy="1119188"/>
            <a:chOff x="2400" y="3552"/>
            <a:chExt cx="1151" cy="705"/>
          </a:xfrm>
        </p:grpSpPr>
        <p:sp>
          <p:nvSpPr>
            <p:cNvPr id="1785865" name="AutoShape 9"/>
            <p:cNvSpPr>
              <a:spLocks noChangeArrowheads="1"/>
            </p:cNvSpPr>
            <p:nvPr/>
          </p:nvSpPr>
          <p:spPr bwMode="auto">
            <a:xfrm>
              <a:off x="2400" y="3873"/>
              <a:ext cx="1151" cy="384"/>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打印输出</a:t>
              </a:r>
            </a:p>
          </p:txBody>
        </p:sp>
        <p:sp>
          <p:nvSpPr>
            <p:cNvPr id="1785866" name="AutoShape 10"/>
            <p:cNvSpPr>
              <a:spLocks noChangeArrowheads="1"/>
            </p:cNvSpPr>
            <p:nvPr/>
          </p:nvSpPr>
          <p:spPr bwMode="auto">
            <a:xfrm>
              <a:off x="2832" y="3552"/>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vert="eaVert" wrap="none" anchor="ctr"/>
            <a:lstStyle/>
            <a:p>
              <a:endParaRPr lang="zh-CN" altLang="en-US"/>
            </a:p>
          </p:txBody>
        </p:sp>
      </p:grpSp>
      <p:grpSp>
        <p:nvGrpSpPr>
          <p:cNvPr id="1785867" name="Group 11"/>
          <p:cNvGrpSpPr>
            <a:grpSpLocks/>
          </p:cNvGrpSpPr>
          <p:nvPr/>
        </p:nvGrpSpPr>
        <p:grpSpPr bwMode="auto">
          <a:xfrm>
            <a:off x="4940300" y="4102100"/>
            <a:ext cx="3657600" cy="1066800"/>
            <a:chOff x="1249" y="2784"/>
            <a:chExt cx="2304" cy="672"/>
          </a:xfrm>
        </p:grpSpPr>
        <p:sp>
          <p:nvSpPr>
            <p:cNvPr id="1785868" name="AutoShape 12"/>
            <p:cNvSpPr>
              <a:spLocks noChangeArrowheads="1"/>
            </p:cNvSpPr>
            <p:nvPr/>
          </p:nvSpPr>
          <p:spPr bwMode="auto">
            <a:xfrm>
              <a:off x="1249" y="3072"/>
              <a:ext cx="2304" cy="384"/>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机内码向字形码转换</a:t>
              </a:r>
            </a:p>
          </p:txBody>
        </p:sp>
        <p:sp>
          <p:nvSpPr>
            <p:cNvPr id="1785869" name="AutoShape 13"/>
            <p:cNvSpPr>
              <a:spLocks noChangeArrowheads="1"/>
            </p:cNvSpPr>
            <p:nvPr/>
          </p:nvSpPr>
          <p:spPr bwMode="auto">
            <a:xfrm>
              <a:off x="2257" y="2784"/>
              <a:ext cx="288" cy="288"/>
            </a:xfrm>
            <a:prstGeom prst="downArrow">
              <a:avLst>
                <a:gd name="adj1" fmla="val 50000"/>
                <a:gd name="adj2" fmla="val 25000"/>
              </a:avLst>
            </a:prstGeom>
            <a:gradFill rotWithShape="0">
              <a:gsLst>
                <a:gs pos="0">
                  <a:schemeClr val="tx1">
                    <a:gamma/>
                    <a:tint val="0"/>
                    <a:invGamma/>
                  </a:schemeClr>
                </a:gs>
                <a:gs pos="100000">
                  <a:schemeClr val="tx1"/>
                </a:gs>
              </a:gsLst>
              <a:lin ang="5400000" scaled="1"/>
            </a:gra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vert="eaVert" wrap="none" anchor="ctr"/>
            <a:lstStyle/>
            <a:p>
              <a:endParaRPr lang="zh-CN" altLang="en-US"/>
            </a:p>
          </p:txBody>
        </p:sp>
      </p:grpSp>
      <p:grpSp>
        <p:nvGrpSpPr>
          <p:cNvPr id="1785870" name="Group 14"/>
          <p:cNvGrpSpPr>
            <a:grpSpLocks/>
          </p:cNvGrpSpPr>
          <p:nvPr/>
        </p:nvGrpSpPr>
        <p:grpSpPr bwMode="auto">
          <a:xfrm>
            <a:off x="6083300" y="3111500"/>
            <a:ext cx="1295400" cy="1147763"/>
            <a:chOff x="1872" y="2064"/>
            <a:chExt cx="816" cy="723"/>
          </a:xfrm>
        </p:grpSpPr>
        <p:sp>
          <p:nvSpPr>
            <p:cNvPr id="1785871" name="AutoShape 15"/>
            <p:cNvSpPr>
              <a:spLocks noChangeArrowheads="1"/>
            </p:cNvSpPr>
            <p:nvPr/>
          </p:nvSpPr>
          <p:spPr bwMode="auto">
            <a:xfrm>
              <a:off x="1872" y="2403"/>
              <a:ext cx="816" cy="384"/>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机内码</a:t>
              </a:r>
            </a:p>
          </p:txBody>
        </p:sp>
        <p:sp>
          <p:nvSpPr>
            <p:cNvPr id="1785872" name="AutoShape 16"/>
            <p:cNvSpPr>
              <a:spLocks noChangeArrowheads="1"/>
            </p:cNvSpPr>
            <p:nvPr/>
          </p:nvSpPr>
          <p:spPr bwMode="auto">
            <a:xfrm>
              <a:off x="2208" y="2064"/>
              <a:ext cx="288" cy="336"/>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vert="eaVert" wrap="none" anchor="ctr"/>
            <a:lstStyle/>
            <a:p>
              <a:endParaRPr lang="zh-CN" altLang="en-US"/>
            </a:p>
          </p:txBody>
        </p:sp>
      </p:grpSp>
      <p:grpSp>
        <p:nvGrpSpPr>
          <p:cNvPr id="1785873" name="Group 17"/>
          <p:cNvGrpSpPr>
            <a:grpSpLocks/>
          </p:cNvGrpSpPr>
          <p:nvPr/>
        </p:nvGrpSpPr>
        <p:grpSpPr bwMode="auto">
          <a:xfrm>
            <a:off x="5092700" y="2120900"/>
            <a:ext cx="3429000" cy="1223963"/>
            <a:chOff x="1248" y="1296"/>
            <a:chExt cx="2160" cy="771"/>
          </a:xfrm>
        </p:grpSpPr>
        <p:sp>
          <p:nvSpPr>
            <p:cNvPr id="1785874" name="AutoShape 18"/>
            <p:cNvSpPr>
              <a:spLocks noChangeArrowheads="1"/>
            </p:cNvSpPr>
            <p:nvPr/>
          </p:nvSpPr>
          <p:spPr bwMode="auto">
            <a:xfrm>
              <a:off x="1248" y="1683"/>
              <a:ext cx="2160" cy="384"/>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输入码向机内码转换</a:t>
              </a:r>
            </a:p>
          </p:txBody>
        </p:sp>
        <p:sp>
          <p:nvSpPr>
            <p:cNvPr id="1785875" name="AutoShape 19"/>
            <p:cNvSpPr>
              <a:spLocks noChangeArrowheads="1"/>
            </p:cNvSpPr>
            <p:nvPr/>
          </p:nvSpPr>
          <p:spPr bwMode="auto">
            <a:xfrm>
              <a:off x="2208" y="1296"/>
              <a:ext cx="288" cy="336"/>
            </a:xfrm>
            <a:prstGeom prst="downArrow">
              <a:avLst>
                <a:gd name="adj1" fmla="val 50000"/>
                <a:gd name="adj2" fmla="val 29167"/>
              </a:avLst>
            </a:prstGeom>
            <a:gradFill rotWithShape="0">
              <a:gsLst>
                <a:gs pos="0">
                  <a:schemeClr val="tx1">
                    <a:gamma/>
                    <a:tint val="0"/>
                    <a:invGamma/>
                  </a:schemeClr>
                </a:gs>
                <a:gs pos="100000">
                  <a:schemeClr val="tx1"/>
                </a:gs>
              </a:gsLst>
              <a:lin ang="5400000" scaled="1"/>
            </a:gradFill>
            <a:ln>
              <a:noFill/>
            </a:ln>
            <a:effectLst>
              <a:prstShdw prst="shdw17" dist="17961" dir="2700000">
                <a:schemeClr val="tx1">
                  <a:gamma/>
                  <a:shade val="60000"/>
                  <a:invGamma/>
                  <a:alpha val="74998"/>
                </a:schemeClr>
              </a:prstShdw>
            </a:effectLst>
            <a:extLst>
              <a:ext uri="{91240B29-F687-4F45-9708-019B960494DF}">
                <a14:hiddenLine xmlns:a14="http://schemas.microsoft.com/office/drawing/2010/main" w="38100">
                  <a:solidFill>
                    <a:schemeClr val="tx1"/>
                  </a:solidFill>
                  <a:miter lim="800000"/>
                  <a:headEnd/>
                  <a:tailEnd/>
                </a14:hiddenLine>
              </a:ext>
            </a:extLst>
          </p:spPr>
          <p:txBody>
            <a:bodyPr vert="eaVert" wrap="none" anchor="ctr"/>
            <a:lstStyle/>
            <a:p>
              <a:endParaRPr lang="zh-CN" altLang="en-US"/>
            </a:p>
          </p:txBody>
        </p:sp>
      </p:grpSp>
      <p:sp>
        <p:nvSpPr>
          <p:cNvPr id="1785876" name="AutoShape 20"/>
          <p:cNvSpPr>
            <a:spLocks noChangeArrowheads="1"/>
          </p:cNvSpPr>
          <p:nvPr/>
        </p:nvSpPr>
        <p:spPr bwMode="auto">
          <a:xfrm>
            <a:off x="5245100" y="1587500"/>
            <a:ext cx="3352800" cy="609600"/>
          </a:xfrm>
          <a:prstGeom prst="roundRect">
            <a:avLst>
              <a:gd name="adj" fmla="val 50000"/>
            </a:avLst>
          </a:prstGeom>
          <a:solidFill>
            <a:srgbClr val="FFFF66"/>
          </a:solidFill>
          <a:ln>
            <a:noFill/>
          </a:ln>
          <a:effectLst>
            <a:prstShdw prst="shdw17" dist="17961" dir="2700000">
              <a:srgbClr val="FFFF66">
                <a:gamma/>
                <a:shade val="60000"/>
                <a:invGamma/>
                <a:alpha val="74998"/>
              </a:srgbClr>
            </a:prstShdw>
          </a:effectLst>
          <a:extLst>
            <a:ext uri="{91240B29-F687-4F45-9708-019B960494DF}">
              <a14:hiddenLine xmlns:a14="http://schemas.microsoft.com/office/drawing/2010/main" w="28575">
                <a:solidFill>
                  <a:schemeClr val="tx1"/>
                </a:solidFill>
                <a:round/>
                <a:headEnd/>
                <a:tailEnd/>
              </a14:hiddenLine>
            </a:ext>
          </a:extLst>
        </p:spPr>
        <p:txBody>
          <a:bodyPr>
            <a:spAutoFit/>
          </a:bodyPr>
          <a:lstStyle/>
          <a:p>
            <a:pPr eaLnBrk="1" hangingPunct="1"/>
            <a:r>
              <a:rPr kumimoji="1" lang="zh-CN" altLang="en-US" sz="2400">
                <a:latin typeface="Times New Roman" charset="0"/>
                <a:ea typeface="幼圆" charset="0"/>
              </a:rPr>
              <a:t>字符代码化（输入）</a:t>
            </a:r>
          </a:p>
        </p:txBody>
      </p:sp>
    </p:spTree>
    <p:extLst>
      <p:ext uri="{BB962C8B-B14F-4D97-AF65-F5344CB8AC3E}">
        <p14:creationId xmlns:p14="http://schemas.microsoft.com/office/powerpoint/2010/main" val="137469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ASCII</a:t>
            </a:r>
            <a:r>
              <a:rPr lang="zh-CN" altLang="en-US" dirty="0"/>
              <a:t>码</a:t>
            </a:r>
            <a:endParaRPr lang="en-US" dirty="0"/>
          </a:p>
        </p:txBody>
      </p:sp>
      <p:sp>
        <p:nvSpPr>
          <p:cNvPr id="3" name="Content Placeholder 2"/>
          <p:cNvSpPr>
            <a:spLocks noGrp="1"/>
          </p:cNvSpPr>
          <p:nvPr>
            <p:ph idx="1"/>
          </p:nvPr>
        </p:nvSpPr>
        <p:spPr/>
        <p:txBody>
          <a:bodyPr>
            <a:normAutofit fontScale="92500"/>
          </a:bodyPr>
          <a:lstStyle/>
          <a:p>
            <a:r>
              <a:rPr lang="zh-CN" altLang="en-US" dirty="0"/>
              <a:t>每个字符是用</a:t>
            </a:r>
            <a:r>
              <a:rPr lang="en-US" altLang="zh-CN" dirty="0"/>
              <a:t>7</a:t>
            </a:r>
            <a:r>
              <a:rPr lang="zh-CN" altLang="en-US" dirty="0"/>
              <a:t>位二进制代码表示的，其排列次序为</a:t>
            </a:r>
            <a:r>
              <a:rPr lang="en-US" altLang="zh-CN" dirty="0" smtClean="0"/>
              <a:t>b</a:t>
            </a:r>
            <a:r>
              <a:rPr lang="en-US" altLang="zh-CN" baseline="-25000" dirty="0" smtClean="0"/>
              <a:t>6</a:t>
            </a:r>
            <a:r>
              <a:rPr lang="en-US" altLang="zh-CN" dirty="0" smtClean="0"/>
              <a:t>b</a:t>
            </a:r>
            <a:r>
              <a:rPr lang="en-US" altLang="zh-CN" baseline="-25000" dirty="0" smtClean="0"/>
              <a:t>5</a:t>
            </a:r>
            <a:r>
              <a:rPr lang="en-US" altLang="zh-CN" dirty="0" smtClean="0"/>
              <a:t>b</a:t>
            </a:r>
            <a:r>
              <a:rPr lang="en-US" altLang="zh-CN" baseline="-25000" dirty="0" smtClean="0"/>
              <a:t>4</a:t>
            </a:r>
            <a:r>
              <a:rPr lang="en-US" altLang="zh-CN" dirty="0" smtClean="0"/>
              <a:t>b</a:t>
            </a:r>
            <a:r>
              <a:rPr lang="en-US" altLang="zh-CN" baseline="-25000" dirty="0" smtClean="0"/>
              <a:t>3</a:t>
            </a:r>
            <a:r>
              <a:rPr lang="en-US" altLang="zh-CN" dirty="0" smtClean="0"/>
              <a:t>b</a:t>
            </a:r>
            <a:r>
              <a:rPr lang="en-US" altLang="zh-CN" baseline="-25000" dirty="0" smtClean="0"/>
              <a:t>2</a:t>
            </a:r>
            <a:r>
              <a:rPr lang="en-US" altLang="zh-CN" dirty="0" smtClean="0"/>
              <a:t>b</a:t>
            </a:r>
            <a:r>
              <a:rPr lang="en-US" altLang="zh-CN" baseline="-25000" dirty="0" smtClean="0"/>
              <a:t>1</a:t>
            </a:r>
            <a:r>
              <a:rPr lang="en-US" altLang="zh-CN" dirty="0" smtClean="0"/>
              <a:t>b</a:t>
            </a:r>
            <a:r>
              <a:rPr lang="en-US" altLang="zh-CN" baseline="-25000" dirty="0" smtClean="0"/>
              <a:t>0</a:t>
            </a:r>
            <a:endParaRPr lang="en-US" altLang="zh-CN" dirty="0" smtClean="0"/>
          </a:p>
          <a:p>
            <a:r>
              <a:rPr lang="zh-CN" altLang="en-US" dirty="0" smtClean="0"/>
              <a:t>一</a:t>
            </a:r>
            <a:r>
              <a:rPr lang="zh-CN" altLang="en-US" dirty="0"/>
              <a:t>个字符在计算机内实际是用</a:t>
            </a:r>
            <a:r>
              <a:rPr lang="en-US" altLang="zh-CN" dirty="0"/>
              <a:t>8</a:t>
            </a:r>
            <a:r>
              <a:rPr lang="zh-CN" altLang="en-US" dirty="0"/>
              <a:t>位</a:t>
            </a:r>
            <a:r>
              <a:rPr lang="zh-CN" altLang="en-US" dirty="0" smtClean="0"/>
              <a:t>表示</a:t>
            </a:r>
            <a:endParaRPr lang="en-US" altLang="zh-CN" dirty="0" smtClean="0"/>
          </a:p>
          <a:p>
            <a:pPr lvl="1"/>
            <a:r>
              <a:rPr lang="zh-CN" altLang="en-US" dirty="0" smtClean="0"/>
              <a:t>正常</a:t>
            </a:r>
            <a:r>
              <a:rPr lang="zh-CN" altLang="en-US" dirty="0"/>
              <a:t>情况下，最高一位</a:t>
            </a:r>
            <a:r>
              <a:rPr lang="en-US" altLang="zh-CN" dirty="0"/>
              <a:t>b</a:t>
            </a:r>
            <a:r>
              <a:rPr lang="en-US" altLang="zh-CN" baseline="-25000" dirty="0"/>
              <a:t>7</a:t>
            </a:r>
            <a:r>
              <a:rPr lang="zh-CN" altLang="en-US" dirty="0"/>
              <a:t>为</a:t>
            </a:r>
            <a:r>
              <a:rPr lang="zh-CN" altLang="en-US" dirty="0">
                <a:latin typeface="Arial" charset="0"/>
              </a:rPr>
              <a:t>“</a:t>
            </a:r>
            <a:r>
              <a:rPr lang="en-US" altLang="zh-CN" dirty="0"/>
              <a:t>0</a:t>
            </a:r>
            <a:r>
              <a:rPr lang="en-US" altLang="zh-CN" dirty="0">
                <a:latin typeface="Arial" charset="0"/>
              </a:rPr>
              <a:t>”</a:t>
            </a:r>
            <a:r>
              <a:rPr lang="zh-CN" altLang="en-US" dirty="0" smtClean="0"/>
              <a:t>。</a:t>
            </a:r>
            <a:endParaRPr lang="en-US" altLang="zh-CN" dirty="0" smtClean="0"/>
          </a:p>
          <a:p>
            <a:pPr lvl="1"/>
            <a:r>
              <a:rPr lang="zh-CN" altLang="en-US" dirty="0" smtClean="0"/>
              <a:t>奇偶</a:t>
            </a:r>
            <a:r>
              <a:rPr lang="zh-CN" altLang="en-US" dirty="0"/>
              <a:t>校验时，这一位可用于存放奇偶校验的</a:t>
            </a:r>
            <a:r>
              <a:rPr lang="zh-CN" altLang="en-US" dirty="0" smtClean="0"/>
              <a:t>值</a:t>
            </a:r>
            <a:endParaRPr lang="en-US" altLang="zh-CN" dirty="0" smtClean="0"/>
          </a:p>
          <a:p>
            <a:r>
              <a:rPr lang="en-US" altLang="zh-CN" dirty="0"/>
              <a:t>ASCII</a:t>
            </a:r>
            <a:r>
              <a:rPr lang="zh-CN" altLang="en-US" dirty="0"/>
              <a:t>是</a:t>
            </a:r>
            <a:r>
              <a:rPr lang="en-US" altLang="zh-CN" dirty="0"/>
              <a:t>128</a:t>
            </a:r>
            <a:r>
              <a:rPr lang="zh-CN" altLang="en-US" dirty="0"/>
              <a:t>个字符组成的字符集</a:t>
            </a:r>
            <a:r>
              <a:rPr lang="zh-CN" altLang="en-US" dirty="0" smtClean="0"/>
              <a:t>。</a:t>
            </a:r>
            <a:endParaRPr lang="en-US" altLang="zh-CN" dirty="0" smtClean="0"/>
          </a:p>
          <a:p>
            <a:pPr lvl="1"/>
            <a:r>
              <a:rPr lang="en-US" altLang="zh-CN" dirty="0" smtClean="0"/>
              <a:t>0</a:t>
            </a:r>
            <a:r>
              <a:rPr lang="zh-CN" altLang="en-US" dirty="0"/>
              <a:t>～</a:t>
            </a:r>
            <a:r>
              <a:rPr lang="en-US" altLang="zh-CN" dirty="0"/>
              <a:t>31</a:t>
            </a:r>
            <a:r>
              <a:rPr lang="zh-CN" altLang="en-US" dirty="0"/>
              <a:t>不对应任何可印刷</a:t>
            </a:r>
            <a:r>
              <a:rPr lang="en-US" altLang="zh-CN" dirty="0"/>
              <a:t>(</a:t>
            </a:r>
            <a:r>
              <a:rPr lang="zh-CN" altLang="en-US" dirty="0"/>
              <a:t>或称有字形</a:t>
            </a:r>
            <a:r>
              <a:rPr lang="en-US" altLang="zh-CN" dirty="0"/>
              <a:t>)</a:t>
            </a:r>
            <a:r>
              <a:rPr lang="zh-CN" altLang="en-US" dirty="0"/>
              <a:t>字符</a:t>
            </a:r>
            <a:r>
              <a:rPr lang="zh-CN" altLang="en-US" dirty="0" smtClean="0"/>
              <a:t>，称为</a:t>
            </a:r>
            <a:r>
              <a:rPr lang="zh-CN" altLang="en-US" dirty="0"/>
              <a:t>控制字符，用于通信中的通信控制或对计算机设备的功能</a:t>
            </a:r>
            <a:r>
              <a:rPr lang="zh-CN" altLang="en-US" dirty="0" smtClean="0"/>
              <a:t>控制</a:t>
            </a:r>
            <a:endParaRPr lang="en-US" altLang="zh-CN" dirty="0" smtClean="0"/>
          </a:p>
          <a:p>
            <a:pPr lvl="1"/>
            <a:r>
              <a:rPr lang="en-US" altLang="zh-CN" dirty="0" smtClean="0"/>
              <a:t>20H</a:t>
            </a:r>
            <a:r>
              <a:rPr lang="zh-CN" altLang="en-US" dirty="0"/>
              <a:t>的是空格</a:t>
            </a:r>
            <a:r>
              <a:rPr lang="en-US" altLang="zh-CN" dirty="0"/>
              <a:t>(</a:t>
            </a:r>
            <a:r>
              <a:rPr lang="zh-CN" altLang="en-US" dirty="0"/>
              <a:t>或间隔</a:t>
            </a:r>
            <a:r>
              <a:rPr lang="en-US" altLang="zh-CN" dirty="0"/>
              <a:t>)</a:t>
            </a:r>
            <a:r>
              <a:rPr lang="zh-CN" altLang="en-US" dirty="0"/>
              <a:t>字符</a:t>
            </a:r>
            <a:r>
              <a:rPr lang="en-US" altLang="zh-CN" dirty="0" smtClean="0"/>
              <a:t>SP</a:t>
            </a:r>
            <a:r>
              <a:rPr lang="zh-CN" altLang="en-US" dirty="0" smtClean="0"/>
              <a:t>，</a:t>
            </a:r>
            <a:r>
              <a:rPr lang="en-US" altLang="zh-CN" dirty="0" smtClean="0"/>
              <a:t>7FH</a:t>
            </a:r>
            <a:r>
              <a:rPr lang="zh-CN" altLang="en-US" dirty="0"/>
              <a:t>的是删除控制</a:t>
            </a:r>
            <a:r>
              <a:rPr lang="en-US" altLang="zh-CN" dirty="0"/>
              <a:t>DEL</a:t>
            </a:r>
            <a:r>
              <a:rPr lang="zh-CN" altLang="en-US" dirty="0" smtClean="0"/>
              <a:t>码</a:t>
            </a:r>
            <a:endParaRPr lang="en-US" altLang="zh-CN" dirty="0" smtClean="0"/>
          </a:p>
          <a:p>
            <a:pPr lvl="1"/>
            <a:r>
              <a:rPr lang="zh-CN" altLang="en-US" dirty="0" smtClean="0"/>
              <a:t>其余</a:t>
            </a:r>
            <a:r>
              <a:rPr lang="zh-CN" altLang="en-US" dirty="0"/>
              <a:t>的</a:t>
            </a:r>
            <a:r>
              <a:rPr lang="en-US" altLang="zh-CN" dirty="0"/>
              <a:t>94</a:t>
            </a:r>
            <a:r>
              <a:rPr lang="zh-CN" altLang="en-US" dirty="0"/>
              <a:t>个字符称为可印刷字符</a:t>
            </a:r>
            <a:endParaRPr lang="en-US" dirty="0"/>
          </a:p>
        </p:txBody>
      </p:sp>
    </p:spTree>
    <p:extLst>
      <p:ext uri="{BB962C8B-B14F-4D97-AF65-F5344CB8AC3E}">
        <p14:creationId xmlns:p14="http://schemas.microsoft.com/office/powerpoint/2010/main" val="32800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光笔</a:t>
            </a:r>
            <a:endParaRPr lang="en-US" dirty="0"/>
          </a:p>
        </p:txBody>
      </p:sp>
      <p:sp>
        <p:nvSpPr>
          <p:cNvPr id="3" name="Content Placeholder 2"/>
          <p:cNvSpPr>
            <a:spLocks noGrp="1"/>
          </p:cNvSpPr>
          <p:nvPr>
            <p:ph idx="1"/>
          </p:nvPr>
        </p:nvSpPr>
        <p:spPr>
          <a:xfrm>
            <a:off x="628650" y="1825625"/>
            <a:ext cx="5441950" cy="4351338"/>
          </a:xfrm>
        </p:spPr>
        <p:txBody>
          <a:bodyPr/>
          <a:lstStyle/>
          <a:p>
            <a:r>
              <a:rPr lang="zh-CN" altLang="en-US" dirty="0"/>
              <a:t>光笔</a:t>
            </a:r>
            <a:r>
              <a:rPr lang="en-US" altLang="zh-CN" dirty="0"/>
              <a:t>(light pen)</a:t>
            </a:r>
            <a:r>
              <a:rPr lang="zh-CN" altLang="en-US" dirty="0"/>
              <a:t>的外形与钢笔相似，头部装有一个透镜系统，能把进入的光会聚为一个光点</a:t>
            </a:r>
            <a:r>
              <a:rPr lang="zh-CN" altLang="en-US" dirty="0" smtClean="0"/>
              <a:t>。</a:t>
            </a:r>
            <a:endParaRPr lang="en-US" altLang="zh-CN" dirty="0" smtClean="0"/>
          </a:p>
          <a:p>
            <a:r>
              <a:rPr lang="zh-CN" altLang="en-US" dirty="0" smtClean="0"/>
              <a:t>在</a:t>
            </a:r>
            <a:r>
              <a:rPr lang="zh-CN" altLang="en-US" dirty="0"/>
              <a:t>光笔头部附有开关，当按下开关时，进行光的检测，光笔就可拾取显示器屏幕上的坐标</a:t>
            </a:r>
            <a:r>
              <a:rPr lang="zh-CN" altLang="en-US" dirty="0" smtClean="0"/>
              <a:t>。</a:t>
            </a:r>
            <a:endParaRPr lang="en-US" altLang="zh-CN" dirty="0" smtClean="0"/>
          </a:p>
          <a:p>
            <a:r>
              <a:rPr lang="zh-CN" altLang="en-US" dirty="0" smtClean="0"/>
              <a:t>光笔</a:t>
            </a:r>
            <a:r>
              <a:rPr lang="zh-CN" altLang="en-US" dirty="0"/>
              <a:t>与屏幕上的光标配合，可使光标跟踪光笔移动，在屏幕上画出图形或修改图形，这个过程与人用钢笔画图的过程类似</a:t>
            </a:r>
            <a:r>
              <a:rPr lang="zh-CN" altLang="en-US" dirty="0" smtClean="0"/>
              <a:t>。</a:t>
            </a:r>
            <a:endParaRPr lang="en-US" altLang="zh-CN" dirty="0" smtClean="0"/>
          </a:p>
        </p:txBody>
      </p:sp>
      <p:pic>
        <p:nvPicPr>
          <p:cNvPr id="4" name="Picture 3"/>
          <p:cNvPicPr>
            <a:picLocks noChangeAspect="1"/>
          </p:cNvPicPr>
          <p:nvPr/>
        </p:nvPicPr>
        <p:blipFill>
          <a:blip r:embed="rId2"/>
          <a:stretch>
            <a:fillRect/>
          </a:stretch>
        </p:blipFill>
        <p:spPr>
          <a:xfrm>
            <a:off x="6070600" y="2086372"/>
            <a:ext cx="2926490" cy="3829844"/>
          </a:xfrm>
          <a:prstGeom prst="rect">
            <a:avLst/>
          </a:prstGeom>
        </p:spPr>
      </p:pic>
    </p:spTree>
    <p:extLst>
      <p:ext uri="{BB962C8B-B14F-4D97-AF65-F5344CB8AC3E}">
        <p14:creationId xmlns:p14="http://schemas.microsoft.com/office/powerpoint/2010/main" val="26018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图形板</a:t>
            </a:r>
            <a:r>
              <a:rPr lang="zh-CN" altLang="en-US" dirty="0"/>
              <a:t>和画笔（或游动标</a:t>
            </a:r>
            <a:r>
              <a:rPr lang="zh-CN" altLang="en-US" dirty="0" smtClean="0"/>
              <a:t>）</a:t>
            </a:r>
            <a:endParaRPr lang="en-US" dirty="0"/>
          </a:p>
        </p:txBody>
      </p:sp>
      <p:sp>
        <p:nvSpPr>
          <p:cNvPr id="3" name="Content Placeholder 2"/>
          <p:cNvSpPr>
            <a:spLocks noGrp="1"/>
          </p:cNvSpPr>
          <p:nvPr>
            <p:ph idx="1"/>
          </p:nvPr>
        </p:nvSpPr>
        <p:spPr/>
        <p:txBody>
          <a:bodyPr>
            <a:normAutofit/>
          </a:bodyPr>
          <a:lstStyle/>
          <a:p>
            <a:r>
              <a:rPr lang="zh-CN" altLang="en-US" dirty="0"/>
              <a:t>画笔</a:t>
            </a:r>
            <a:r>
              <a:rPr lang="en-US" altLang="zh-CN" dirty="0"/>
              <a:t>(stylus)</a:t>
            </a:r>
            <a:r>
              <a:rPr lang="zh-CN" altLang="en-US" dirty="0"/>
              <a:t>为</a:t>
            </a:r>
            <a:r>
              <a:rPr lang="zh-CN" altLang="en-US" dirty="0" smtClean="0"/>
              <a:t>笔状，用于</a:t>
            </a:r>
            <a:r>
              <a:rPr lang="zh-CN" altLang="en-US" dirty="0"/>
              <a:t>图形板</a:t>
            </a:r>
            <a:r>
              <a:rPr lang="en-US" altLang="zh-CN" dirty="0"/>
              <a:t>(tablet)</a:t>
            </a:r>
            <a:r>
              <a:rPr lang="zh-CN" altLang="en-US" dirty="0" smtClean="0"/>
              <a:t>。</a:t>
            </a:r>
            <a:endParaRPr lang="en-US" altLang="zh-CN" dirty="0" smtClean="0"/>
          </a:p>
          <a:p>
            <a:r>
              <a:rPr lang="zh-CN" altLang="en-US" dirty="0"/>
              <a:t>图形板是一种二维的</a:t>
            </a:r>
            <a:r>
              <a:rPr lang="en-US" altLang="zh-CN" dirty="0"/>
              <a:t>A</a:t>
            </a:r>
            <a:r>
              <a:rPr lang="zh-CN" altLang="en-US" dirty="0"/>
              <a:t>／</a:t>
            </a:r>
            <a:r>
              <a:rPr lang="en-US" altLang="zh-CN" dirty="0"/>
              <a:t>D</a:t>
            </a:r>
            <a:r>
              <a:rPr lang="zh-CN" altLang="en-US" dirty="0" smtClean="0"/>
              <a:t>变换器</a:t>
            </a:r>
            <a:r>
              <a:rPr lang="en-US" altLang="zh-CN" dirty="0" smtClean="0"/>
              <a:t>(</a:t>
            </a:r>
            <a:r>
              <a:rPr lang="zh-CN" altLang="en-US" dirty="0" smtClean="0"/>
              <a:t>数字化板</a:t>
            </a:r>
            <a:r>
              <a:rPr lang="en-US" altLang="zh-CN" dirty="0" smtClean="0"/>
              <a:t>)</a:t>
            </a:r>
          </a:p>
          <a:p>
            <a:r>
              <a:rPr lang="zh-CN" altLang="en-US" dirty="0" smtClean="0"/>
              <a:t>当</a:t>
            </a:r>
            <a:r>
              <a:rPr lang="zh-CN" altLang="en-US" dirty="0"/>
              <a:t>画笔接触到图形板上的某一位置时，画笔在图形板上的位置坐标就会自动传送到计算机中去，随着笔在板上的运动可以画出图形</a:t>
            </a:r>
            <a:r>
              <a:rPr lang="zh-CN" altLang="en-US" dirty="0" smtClean="0"/>
              <a:t>。</a:t>
            </a:r>
            <a:endParaRPr lang="en-US" altLang="zh-CN" dirty="0" smtClean="0"/>
          </a:p>
          <a:p>
            <a:r>
              <a:rPr lang="zh-CN" altLang="en-US" dirty="0" smtClean="0"/>
              <a:t>图形板</a:t>
            </a:r>
            <a:r>
              <a:rPr lang="zh-CN" altLang="en-US" dirty="0"/>
              <a:t>和画笔结合构成二维坐标的输入系统，主要用于输入工程图等</a:t>
            </a:r>
            <a:r>
              <a:rPr lang="zh-CN" altLang="en-US" dirty="0" smtClean="0"/>
              <a:t>。</a:t>
            </a:r>
            <a:endParaRPr lang="en-US" altLang="zh-CN" dirty="0" smtClean="0"/>
          </a:p>
          <a:p>
            <a:r>
              <a:rPr lang="zh-CN" altLang="en-US" dirty="0" smtClean="0"/>
              <a:t>将</a:t>
            </a:r>
            <a:r>
              <a:rPr lang="zh-CN" altLang="en-US" dirty="0"/>
              <a:t>图纸贴在图形板上，画笔沿着图纸上的图形移动，读取图形坐标，即可输入工程图。</a:t>
            </a:r>
            <a:endParaRPr lang="en-US" dirty="0"/>
          </a:p>
        </p:txBody>
      </p:sp>
    </p:spTree>
    <p:extLst>
      <p:ext uri="{BB962C8B-B14F-4D97-AF65-F5344CB8AC3E}">
        <p14:creationId xmlns:p14="http://schemas.microsoft.com/office/powerpoint/2010/main" val="6792456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4223</TotalTime>
  <Words>5531</Words>
  <Application>Microsoft Macintosh PowerPoint</Application>
  <PresentationFormat>On-screen Show (4:3)</PresentationFormat>
  <Paragraphs>310</Paragraphs>
  <Slides>64</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80" baseType="lpstr">
      <vt:lpstr>Arial Unicode MS</vt:lpstr>
      <vt:lpstr>Calibri</vt:lpstr>
      <vt:lpstr>Calibri Light</vt:lpstr>
      <vt:lpstr>DengXian</vt:lpstr>
      <vt:lpstr>华文新魏</vt:lpstr>
      <vt:lpstr>宋体</vt:lpstr>
      <vt:lpstr>幼圆</vt:lpstr>
      <vt:lpstr>楷体_GB2312</vt:lpstr>
      <vt:lpstr>等线</vt:lpstr>
      <vt:lpstr>等线 Light</vt:lpstr>
      <vt:lpstr>Arial</vt:lpstr>
      <vt:lpstr>Times New Roman</vt:lpstr>
      <vt:lpstr>Wingdings</vt:lpstr>
      <vt:lpstr>Office Theme</vt:lpstr>
      <vt:lpstr>Photo Editor 照片</vt:lpstr>
      <vt:lpstr>Microsoft Photo Editor 3.0 照片</vt:lpstr>
      <vt:lpstr>第9章 输入输出(I/O)设备</vt:lpstr>
      <vt:lpstr>外部设备概述</vt:lpstr>
      <vt:lpstr>常用的一些I／O设备</vt:lpstr>
      <vt:lpstr>I/O系统结构</vt:lpstr>
      <vt:lpstr>键盘</vt:lpstr>
      <vt:lpstr>ASCII码</vt:lpstr>
      <vt:lpstr>ASCII码</vt:lpstr>
      <vt:lpstr>光笔</vt:lpstr>
      <vt:lpstr>图形板和画笔（或游动标）</vt:lpstr>
      <vt:lpstr>游动标</vt:lpstr>
      <vt:lpstr>鼠标器、跟踪球和操作杆</vt:lpstr>
      <vt:lpstr>鼠标器</vt:lpstr>
      <vt:lpstr>鼠标器</vt:lpstr>
      <vt:lpstr>鼠标器</vt:lpstr>
      <vt:lpstr>鼠标器</vt:lpstr>
      <vt:lpstr>触摸屏</vt:lpstr>
      <vt:lpstr>图像输入设备</vt:lpstr>
      <vt:lpstr>条形码</vt:lpstr>
      <vt:lpstr>光学字符识别(OCR)技术</vt:lpstr>
      <vt:lpstr>语音与文字输入系统</vt:lpstr>
      <vt:lpstr>图形和图像</vt:lpstr>
      <vt:lpstr>图形和图像</vt:lpstr>
      <vt:lpstr>分辨率和灰度级</vt:lpstr>
      <vt:lpstr>分辨率和灰度级</vt:lpstr>
      <vt:lpstr>刷新</vt:lpstr>
      <vt:lpstr>帧存储器</vt:lpstr>
      <vt:lpstr>亮度和对比度</vt:lpstr>
      <vt:lpstr>光栅扫描</vt:lpstr>
      <vt:lpstr>显示设备种类</vt:lpstr>
      <vt:lpstr>阴极射线管(CRT)</vt:lpstr>
      <vt:lpstr>液晶显示器(LCD)</vt:lpstr>
      <vt:lpstr>彩色等离子体显示(plasma display panel，PDP)</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打印机</vt:lpstr>
      <vt:lpstr>汉字处理技术</vt:lpstr>
      <vt:lpstr>汉字处理技术</vt:lpstr>
      <vt:lpstr>汉字处理技术</vt:lpstr>
      <vt:lpstr>汉字处理技术</vt:lpstr>
      <vt:lpstr>汉字处理技术</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主存储器</dc:title>
  <dc:creator>juncheng jia</dc:creator>
  <cp:lastModifiedBy>juncheng jia</cp:lastModifiedBy>
  <cp:revision>314</cp:revision>
  <dcterms:created xsi:type="dcterms:W3CDTF">2017-03-11T09:23:07Z</dcterms:created>
  <dcterms:modified xsi:type="dcterms:W3CDTF">2017-05-22T05:26:30Z</dcterms:modified>
</cp:coreProperties>
</file>