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304" r:id="rId3"/>
    <p:sldId id="257" r:id="rId4"/>
    <p:sldId id="259" r:id="rId5"/>
    <p:sldId id="303" r:id="rId6"/>
    <p:sldId id="305" r:id="rId7"/>
    <p:sldId id="306" r:id="rId8"/>
    <p:sldId id="307" r:id="rId9"/>
    <p:sldId id="266" r:id="rId10"/>
    <p:sldId id="261" r:id="rId11"/>
  </p:sldIdLst>
  <p:sldSz cx="9144000" cy="5143500" type="screen16x9"/>
  <p:notesSz cx="6858000" cy="9144000"/>
  <p:embeddedFontLst>
    <p:embeddedFont>
      <p:font typeface="Livvic" pitchFamily="2" charset="0"/>
      <p:regular r:id="rId13"/>
      <p:bold r:id="rId14"/>
      <p:italic r:id="rId15"/>
      <p:boldItalic r:id="rId16"/>
    </p:embeddedFont>
    <p:embeddedFont>
      <p:font typeface="Noto Sans" panose="020B050204050402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Russo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31232C-B773-4A60-B917-9D99EA68295A}">
  <a:tblStyle styleId="{7A31232C-B773-4A60-B917-9D99EA6829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2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0aa6b6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0aa6b6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781f3414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781f3414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4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781f3414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781f3414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b5cbd79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b5cbd79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b5cbd79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b5cbd79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29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781f3414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781f3414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79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b5cbd79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b5cbd79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45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b5cbd79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b5cbd79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c1b5d575e_0_18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c1b5d575e_0_18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/>
          <p:nvPr/>
        </p:nvSpPr>
        <p:spPr>
          <a:xfrm rot="10800000">
            <a:off x="58760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98480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214225" y="2787236"/>
            <a:ext cx="88703" cy="89582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9545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5" y="539500"/>
            <a:ext cx="336631" cy="343199"/>
            <a:chOff x="713225" y="3660775"/>
            <a:chExt cx="336631" cy="343199"/>
          </a:xfrm>
        </p:grpSpPr>
        <p:sp>
          <p:nvSpPr>
            <p:cNvPr id="14" name="Google Shape;14;p2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094100" y="539500"/>
            <a:ext cx="336631" cy="343199"/>
            <a:chOff x="8138150" y="3660775"/>
            <a:chExt cx="336631" cy="343199"/>
          </a:xfrm>
        </p:grpSpPr>
        <p:sp>
          <p:nvSpPr>
            <p:cNvPr id="23" name="Google Shape;23;p2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4335763" y="3423388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975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850692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8595627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9005196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bg>
      <p:bgPr>
        <a:solidFill>
          <a:schemeClr val="accent4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2286000" y="2163236"/>
            <a:ext cx="4572000" cy="14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49" name="Google Shape;49;p4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58" name="Google Shape;58;p4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13232" y="420624"/>
            <a:ext cx="5596200" cy="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CUSTOM_1_1_1_1">
    <p:bg>
      <p:bgPr>
        <a:solidFill>
          <a:schemeClr val="accent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"/>
          </p:nvPr>
        </p:nvSpPr>
        <p:spPr>
          <a:xfrm>
            <a:off x="1371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2"/>
          </p:nvPr>
        </p:nvSpPr>
        <p:spPr>
          <a:xfrm>
            <a:off x="1371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3"/>
          </p:nvPr>
        </p:nvSpPr>
        <p:spPr>
          <a:xfrm>
            <a:off x="36957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4"/>
          </p:nvPr>
        </p:nvSpPr>
        <p:spPr>
          <a:xfrm>
            <a:off x="36957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5"/>
          </p:nvPr>
        </p:nvSpPr>
        <p:spPr>
          <a:xfrm>
            <a:off x="5943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6"/>
          </p:nvPr>
        </p:nvSpPr>
        <p:spPr>
          <a:xfrm>
            <a:off x="5943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_1_1_1_1_1_1_1_1_1_1">
    <p:bg>
      <p:bgPr>
        <a:solidFill>
          <a:schemeClr val="accent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USTOM_1_1_1_1_1_1_1_1_1_1_1_1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3_1_2">
    <p:bg>
      <p:bgPr>
        <a:solidFill>
          <a:schemeClr val="accent4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9"/>
          <p:cNvGrpSpPr/>
          <p:nvPr/>
        </p:nvGrpSpPr>
        <p:grpSpPr>
          <a:xfrm>
            <a:off x="713225" y="547450"/>
            <a:ext cx="336631" cy="343199"/>
            <a:chOff x="713225" y="3660775"/>
            <a:chExt cx="336631" cy="343199"/>
          </a:xfrm>
        </p:grpSpPr>
        <p:sp>
          <p:nvSpPr>
            <p:cNvPr id="324" name="Google Shape;324;p29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8094100" y="548640"/>
            <a:ext cx="336631" cy="343199"/>
            <a:chOff x="8138150" y="3660775"/>
            <a:chExt cx="336631" cy="343199"/>
          </a:xfrm>
        </p:grpSpPr>
        <p:sp>
          <p:nvSpPr>
            <p:cNvPr id="333" name="Google Shape;333;p29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29"/>
          <p:cNvSpPr/>
          <p:nvPr/>
        </p:nvSpPr>
        <p:spPr>
          <a:xfrm rot="10800000" flipH="1">
            <a:off x="8065684" y="4618538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6794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713225" y="1371600"/>
            <a:ext cx="7717500" cy="29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9400" y="463300"/>
            <a:ext cx="7751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3" r:id="rId6"/>
    <p:sldLayoutId id="2147483670" r:id="rId7"/>
    <p:sldLayoutId id="2147483671" r:id="rId8"/>
    <p:sldLayoutId id="2147483675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ctrTitle"/>
          </p:nvPr>
        </p:nvSpPr>
        <p:spPr>
          <a:xfrm>
            <a:off x="702900" y="1037229"/>
            <a:ext cx="7738200" cy="20201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ru-RU" dirty="0" err="1"/>
              <a:t>Презентац</a:t>
            </a:r>
            <a:r>
              <a:rPr lang="uk-UA" dirty="0" err="1"/>
              <a:t>ія</a:t>
            </a:r>
            <a:r>
              <a:rPr lang="uk-UA" dirty="0"/>
              <a:t> з виробничої практики на тему</a:t>
            </a:r>
            <a:r>
              <a:rPr lang="en-US" dirty="0"/>
              <a:t>: </a:t>
            </a:r>
            <a:r>
              <a:rPr lang="en-US" b="1" dirty="0"/>
              <a:t>Game of Life</a:t>
            </a:r>
            <a:endParaRPr b="1" dirty="0"/>
          </a:p>
        </p:txBody>
      </p:sp>
      <p:sp>
        <p:nvSpPr>
          <p:cNvPr id="426" name="Google Shape;426;p38"/>
          <p:cNvSpPr/>
          <p:nvPr/>
        </p:nvSpPr>
        <p:spPr>
          <a:xfrm rot="10800000">
            <a:off x="10871110" y="3596446"/>
            <a:ext cx="88914" cy="90435"/>
          </a:xfrm>
          <a:custGeom>
            <a:avLst/>
            <a:gdLst/>
            <a:ahLst/>
            <a:cxnLst/>
            <a:rect l="l" t="t" r="r" b="b"/>
            <a:pathLst>
              <a:path w="421" h="424" extrusionOk="0">
                <a:moveTo>
                  <a:pt x="1" y="1"/>
                </a:moveTo>
                <a:lnTo>
                  <a:pt x="1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 rot="10800000">
            <a:off x="9710170" y="4135588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 idx="2"/>
          </p:nvPr>
        </p:nvSpPr>
        <p:spPr>
          <a:xfrm>
            <a:off x="600701" y="1289305"/>
            <a:ext cx="7822457" cy="27353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Чи є запитання щодо проекту ?</a:t>
            </a:r>
            <a:br>
              <a:rPr lang="uk-UA" dirty="0"/>
            </a:br>
            <a:r>
              <a:rPr lang="uk-UA" dirty="0"/>
              <a:t>Глоба Олександр</a:t>
            </a:r>
            <a:endParaRPr dirty="0"/>
          </a:p>
        </p:txBody>
      </p:sp>
      <p:grpSp>
        <p:nvGrpSpPr>
          <p:cNvPr id="476" name="Google Shape;476;p43"/>
          <p:cNvGrpSpPr/>
          <p:nvPr/>
        </p:nvGrpSpPr>
        <p:grpSpPr>
          <a:xfrm>
            <a:off x="3450344" y="3492369"/>
            <a:ext cx="2243313" cy="466600"/>
            <a:chOff x="3449900" y="3070538"/>
            <a:chExt cx="2243313" cy="466600"/>
          </a:xfrm>
        </p:grpSpPr>
        <p:sp>
          <p:nvSpPr>
            <p:cNvPr id="477" name="Google Shape;477;p43"/>
            <p:cNvSpPr/>
            <p:nvPr/>
          </p:nvSpPr>
          <p:spPr>
            <a:xfrm>
              <a:off x="3449900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4299263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148638" y="3070538"/>
              <a:ext cx="544575" cy="466600"/>
            </a:xfrm>
            <a:custGeom>
              <a:avLst/>
              <a:gdLst/>
              <a:ahLst/>
              <a:cxnLst/>
              <a:rect l="l" t="t" r="r" b="b"/>
              <a:pathLst>
                <a:path w="21783" h="18664" extrusionOk="0">
                  <a:moveTo>
                    <a:pt x="3120" y="1"/>
                  </a:moveTo>
                  <a:lnTo>
                    <a:pt x="3120" y="3102"/>
                  </a:lnTo>
                  <a:lnTo>
                    <a:pt x="0" y="3102"/>
                  </a:lnTo>
                  <a:lnTo>
                    <a:pt x="0" y="6222"/>
                  </a:lnTo>
                  <a:lnTo>
                    <a:pt x="0" y="9322"/>
                  </a:lnTo>
                  <a:lnTo>
                    <a:pt x="3120" y="9322"/>
                  </a:lnTo>
                  <a:lnTo>
                    <a:pt x="3120" y="12442"/>
                  </a:lnTo>
                  <a:lnTo>
                    <a:pt x="6221" y="12442"/>
                  </a:lnTo>
                  <a:lnTo>
                    <a:pt x="6221" y="15543"/>
                  </a:lnTo>
                  <a:lnTo>
                    <a:pt x="9341" y="15543"/>
                  </a:lnTo>
                  <a:lnTo>
                    <a:pt x="9341" y="18663"/>
                  </a:lnTo>
                  <a:lnTo>
                    <a:pt x="12442" y="18663"/>
                  </a:lnTo>
                  <a:lnTo>
                    <a:pt x="12442" y="15543"/>
                  </a:lnTo>
                  <a:lnTo>
                    <a:pt x="15562" y="15543"/>
                  </a:lnTo>
                  <a:lnTo>
                    <a:pt x="15562" y="12442"/>
                  </a:lnTo>
                  <a:lnTo>
                    <a:pt x="18662" y="12442"/>
                  </a:lnTo>
                  <a:lnTo>
                    <a:pt x="18662" y="9322"/>
                  </a:lnTo>
                  <a:lnTo>
                    <a:pt x="21782" y="9322"/>
                  </a:lnTo>
                  <a:lnTo>
                    <a:pt x="21782" y="6222"/>
                  </a:lnTo>
                  <a:lnTo>
                    <a:pt x="21782" y="3102"/>
                  </a:lnTo>
                  <a:lnTo>
                    <a:pt x="18662" y="3102"/>
                  </a:lnTo>
                  <a:lnTo>
                    <a:pt x="18662" y="1"/>
                  </a:lnTo>
                  <a:lnTo>
                    <a:pt x="15562" y="1"/>
                  </a:lnTo>
                  <a:lnTo>
                    <a:pt x="15562" y="3102"/>
                  </a:lnTo>
                  <a:lnTo>
                    <a:pt x="12442" y="3102"/>
                  </a:lnTo>
                  <a:lnTo>
                    <a:pt x="12442" y="6222"/>
                  </a:lnTo>
                  <a:lnTo>
                    <a:pt x="9341" y="6222"/>
                  </a:lnTo>
                  <a:lnTo>
                    <a:pt x="9341" y="3102"/>
                  </a:lnTo>
                  <a:lnTo>
                    <a:pt x="6221" y="3102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6794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</a:t>
            </a:r>
            <a:r>
              <a:rPr lang="ru-RU" dirty="0" err="1"/>
              <a:t>ро</a:t>
            </a:r>
            <a:r>
              <a:rPr lang="ru-RU" dirty="0"/>
              <a:t> мене</a:t>
            </a:r>
            <a:endParaRPr dirty="0"/>
          </a:p>
        </p:txBody>
      </p:sp>
      <p:sp>
        <p:nvSpPr>
          <p:cNvPr id="438" name="Google Shape;438;p39"/>
          <p:cNvSpPr txBox="1">
            <a:spLocks noGrp="1"/>
          </p:cNvSpPr>
          <p:nvPr>
            <p:ph type="subTitle" idx="1"/>
          </p:nvPr>
        </p:nvSpPr>
        <p:spPr>
          <a:xfrm>
            <a:off x="713225" y="1371600"/>
            <a:ext cx="7717500" cy="29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Globa</a:t>
            </a:r>
            <a:r>
              <a:rPr lang="en-US" sz="2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sz="2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Oleksander</a:t>
            </a:r>
            <a:br>
              <a:rPr lang="uk-UA" sz="2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</a:br>
            <a:r>
              <a:rPr lang="en-US" sz="2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Education: Rocket-and-Space Engineering College of </a:t>
            </a:r>
            <a:r>
              <a:rPr lang="en-US" sz="2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Oles</a:t>
            </a:r>
            <a:r>
              <a:rPr lang="en-US" sz="2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sz="2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Honchar</a:t>
            </a:r>
            <a:r>
              <a:rPr lang="en-US" sz="2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, Dnipro </a:t>
            </a:r>
            <a:endParaRPr lang="uk-UA" sz="2800" b="0" i="0" dirty="0">
              <a:solidFill>
                <a:srgbClr val="DCDDDE"/>
              </a:solidFill>
              <a:effectLst/>
              <a:latin typeface="Noto Sans" panose="020B050204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Skills: Java, HTML, </a:t>
            </a:r>
            <a:r>
              <a:rPr lang="en-US" sz="2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kotlin</a:t>
            </a:r>
            <a:r>
              <a:rPr lang="en-US" sz="2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, android, CSS, SQL,</a:t>
            </a:r>
            <a:r>
              <a:rPr lang="uk-UA" sz="2800" dirty="0">
                <a:solidFill>
                  <a:srgbClr val="DCDDDE"/>
                </a:solidFill>
                <a:latin typeface="Noto Sans" panose="020B0502040504020204" pitchFamily="34" charset="0"/>
              </a:rPr>
              <a:t> </a:t>
            </a:r>
            <a:r>
              <a:rPr lang="en-US" sz="2800" dirty="0">
                <a:solidFill>
                  <a:srgbClr val="DCDDDE"/>
                </a:solidFill>
                <a:latin typeface="Noto Sans" panose="020B0502040504020204" pitchFamily="34" charset="0"/>
              </a:rPr>
              <a:t>C++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DCDDDE"/>
                </a:solidFill>
                <a:latin typeface="Noto Sans" panose="020B0502040504020204" pitchFamily="34" charset="0"/>
              </a:rPr>
              <a:t>GitHub: </a:t>
            </a:r>
            <a:r>
              <a:rPr lang="en-US" sz="2800" dirty="0"/>
              <a:t>https://github.com/Holhaz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1315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6794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Вступ</a:t>
            </a:r>
            <a:endParaRPr dirty="0"/>
          </a:p>
        </p:txBody>
      </p:sp>
      <p:sp>
        <p:nvSpPr>
          <p:cNvPr id="438" name="Google Shape;438;p39"/>
          <p:cNvSpPr txBox="1">
            <a:spLocks noGrp="1"/>
          </p:cNvSpPr>
          <p:nvPr>
            <p:ph type="subTitle" idx="1"/>
          </p:nvPr>
        </p:nvSpPr>
        <p:spPr>
          <a:xfrm>
            <a:off x="713225" y="1371600"/>
            <a:ext cx="7717500" cy="29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Короткий </a:t>
            </a:r>
            <a:r>
              <a:rPr lang="ru-RU" sz="2400" dirty="0" err="1"/>
              <a:t>опис</a:t>
            </a:r>
            <a:r>
              <a:rPr lang="ru-RU" sz="2400" dirty="0"/>
              <a:t> </a:t>
            </a:r>
            <a:r>
              <a:rPr lang="ru-RU" sz="2400" dirty="0" err="1"/>
              <a:t>гри</a:t>
            </a:r>
            <a:r>
              <a:rPr lang="ru-RU" sz="2400" dirty="0"/>
              <a:t>: </a:t>
            </a:r>
            <a:r>
              <a:rPr lang="ru-RU" sz="2400" dirty="0" err="1"/>
              <a:t>симуляція</a:t>
            </a:r>
            <a:r>
              <a:rPr lang="ru-RU" sz="2400" dirty="0"/>
              <a:t> </a:t>
            </a:r>
            <a:r>
              <a:rPr lang="ru-RU" sz="2400" dirty="0" err="1"/>
              <a:t>простої</a:t>
            </a:r>
            <a:r>
              <a:rPr lang="ru-RU" sz="2400" dirty="0"/>
              <a:t> </a:t>
            </a:r>
            <a:r>
              <a:rPr lang="ru-RU" sz="2400" dirty="0" err="1"/>
              <a:t>екосистеми</a:t>
            </a:r>
            <a:r>
              <a:rPr lang="ru-RU" sz="2400" dirty="0"/>
              <a:t>, в </a:t>
            </a:r>
            <a:r>
              <a:rPr lang="ru-RU" sz="2400" dirty="0" err="1"/>
              <a:t>якій</a:t>
            </a:r>
            <a:r>
              <a:rPr lang="ru-RU" sz="2400" dirty="0"/>
              <a:t> є два типи </a:t>
            </a:r>
            <a:r>
              <a:rPr lang="ru-RU" sz="2400" dirty="0" err="1"/>
              <a:t>клітин</a:t>
            </a:r>
            <a:r>
              <a:rPr lang="ru-RU" sz="2400" dirty="0"/>
              <a:t>: </a:t>
            </a:r>
            <a:r>
              <a:rPr lang="ru-RU" sz="2400" dirty="0" err="1"/>
              <a:t>хижаки</a:t>
            </a:r>
            <a:r>
              <a:rPr lang="ru-RU" sz="2400" dirty="0"/>
              <a:t> і </a:t>
            </a:r>
            <a:r>
              <a:rPr lang="ru-RU" sz="2400" dirty="0" err="1"/>
              <a:t>жертви</a:t>
            </a:r>
            <a:r>
              <a:rPr lang="ru-RU" sz="2400" dirty="0"/>
              <a:t>, а </a:t>
            </a:r>
            <a:r>
              <a:rPr lang="ru-RU" sz="2400" dirty="0" err="1"/>
              <a:t>гра</a:t>
            </a:r>
            <a:r>
              <a:rPr lang="ru-RU" sz="2400" dirty="0"/>
              <a:t> </a:t>
            </a:r>
            <a:r>
              <a:rPr lang="ru-RU" sz="2400" dirty="0" err="1"/>
              <a:t>протікає</a:t>
            </a:r>
            <a:r>
              <a:rPr lang="ru-RU" sz="2400" dirty="0"/>
              <a:t> через </a:t>
            </a:r>
            <a:r>
              <a:rPr lang="ru-RU" sz="2400" dirty="0" err="1"/>
              <a:t>серію</a:t>
            </a:r>
            <a:r>
              <a:rPr lang="ru-RU" sz="2400" dirty="0"/>
              <a:t> "</a:t>
            </a:r>
            <a:r>
              <a:rPr lang="ru-RU" sz="2400" dirty="0" err="1"/>
              <a:t>ітерацій</a:t>
            </a:r>
            <a:r>
              <a:rPr lang="ru-RU" sz="2400" dirty="0"/>
              <a:t>", в </a:t>
            </a:r>
            <a:r>
              <a:rPr lang="ru-RU" sz="2400" dirty="0" err="1"/>
              <a:t>яких</a:t>
            </a:r>
            <a:r>
              <a:rPr lang="ru-RU" sz="2400" dirty="0"/>
              <a:t> </a:t>
            </a:r>
            <a:r>
              <a:rPr lang="ru-RU" sz="2400" dirty="0" err="1"/>
              <a:t>клітини</a:t>
            </a:r>
            <a:r>
              <a:rPr lang="ru-RU" sz="2400" dirty="0"/>
              <a:t> </a:t>
            </a:r>
            <a:r>
              <a:rPr lang="ru-RU" sz="2400" dirty="0" err="1"/>
              <a:t>рухаються</a:t>
            </a:r>
            <a:r>
              <a:rPr lang="ru-RU" sz="2400" dirty="0"/>
              <a:t> і </a:t>
            </a:r>
            <a:r>
              <a:rPr lang="ru-RU" sz="2400" dirty="0" err="1"/>
              <a:t>взаємодіють</a:t>
            </a:r>
            <a:r>
              <a:rPr lang="ru-RU" sz="2400" dirty="0"/>
              <a:t> один з одним за </a:t>
            </a:r>
            <a:r>
              <a:rPr lang="ru-RU" sz="2400" dirty="0" err="1"/>
              <a:t>певними</a:t>
            </a:r>
            <a:r>
              <a:rPr lang="ru-RU" sz="2400" dirty="0"/>
              <a:t> правилами.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Мета проекту: </a:t>
            </a:r>
            <a:r>
              <a:rPr lang="ru-RU" sz="2400" dirty="0" err="1"/>
              <a:t>реалізувати</a:t>
            </a:r>
            <a:r>
              <a:rPr lang="ru-RU" sz="2400" dirty="0"/>
              <a:t> </a:t>
            </a:r>
            <a:r>
              <a:rPr lang="ru-RU" sz="2400" dirty="0" err="1"/>
              <a:t>деяку</a:t>
            </a:r>
            <a:r>
              <a:rPr lang="ru-RU" sz="2400" dirty="0"/>
              <a:t> </a:t>
            </a:r>
            <a:r>
              <a:rPr lang="ru-RU" sz="2400" dirty="0" err="1"/>
              <a:t>версію</a:t>
            </a:r>
            <a:r>
              <a:rPr lang="ru-RU" sz="2400" dirty="0"/>
              <a:t> </a:t>
            </a:r>
            <a:r>
              <a:rPr lang="ru-RU" sz="2400" dirty="0" err="1"/>
              <a:t>гри</a:t>
            </a:r>
            <a:r>
              <a:rPr lang="ru-RU" sz="2400" dirty="0"/>
              <a:t> "</a:t>
            </a:r>
            <a:r>
              <a:rPr lang="ru-RU" sz="2400" dirty="0" err="1"/>
              <a:t>хижак</a:t>
            </a:r>
            <a:r>
              <a:rPr lang="ru-RU" sz="2400" dirty="0"/>
              <a:t> і жертва" в </a:t>
            </a:r>
            <a:r>
              <a:rPr lang="ru-RU" sz="2400" dirty="0" err="1"/>
              <a:t>програмному</a:t>
            </a:r>
            <a:r>
              <a:rPr lang="ru-RU" sz="2400" dirty="0"/>
              <a:t> </a:t>
            </a:r>
            <a:r>
              <a:rPr lang="ru-RU" sz="2400" dirty="0" err="1"/>
              <a:t>додатку</a:t>
            </a:r>
            <a:r>
              <a:rPr lang="ru-RU" sz="2400" dirty="0"/>
              <a:t>, </a:t>
            </a:r>
            <a:r>
              <a:rPr lang="ru-RU" sz="2400" dirty="0" err="1"/>
              <a:t>можливо</a:t>
            </a:r>
            <a:r>
              <a:rPr lang="ru-RU" sz="2400" dirty="0"/>
              <a:t>, з </a:t>
            </a:r>
            <a:r>
              <a:rPr lang="ru-RU" sz="2400" dirty="0" err="1"/>
              <a:t>користувацьким</a:t>
            </a:r>
            <a:r>
              <a:rPr lang="ru-RU" sz="2400" dirty="0"/>
              <a:t> </a:t>
            </a:r>
            <a:r>
              <a:rPr lang="ru-RU" sz="2400" dirty="0" err="1"/>
              <a:t>інтерфейсом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іншими</a:t>
            </a:r>
            <a:r>
              <a:rPr lang="ru-RU" sz="2400" dirty="0"/>
              <a:t> </a:t>
            </a:r>
            <a:r>
              <a:rPr lang="ru-RU" sz="2400" dirty="0" err="1"/>
              <a:t>інтерактивними</a:t>
            </a:r>
            <a:r>
              <a:rPr lang="ru-RU" sz="2400" dirty="0"/>
              <a:t> </a:t>
            </a:r>
            <a:r>
              <a:rPr lang="ru-RU" sz="2400" dirty="0" err="1"/>
              <a:t>можливостями</a:t>
            </a:r>
            <a:r>
              <a:rPr lang="ru-RU" sz="2400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dirty="0" err="1"/>
              <a:t>Архітектура</a:t>
            </a:r>
            <a:r>
              <a:rPr lang="ru-RU" dirty="0"/>
              <a:t> проекту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B34113-49BE-885E-749F-ABB7F648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46" y="1488577"/>
            <a:ext cx="3805308" cy="1812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ru-RU" dirty="0" err="1"/>
              <a:t>Ієрархія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9A591F-0DC8-0BAB-5AEC-B53314E2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493098"/>
            <a:ext cx="4200525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55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6794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GUI</a:t>
            </a:r>
            <a:endParaRPr dirty="0"/>
          </a:p>
        </p:txBody>
      </p:sp>
      <p:sp>
        <p:nvSpPr>
          <p:cNvPr id="438" name="Google Shape;438;p39"/>
          <p:cNvSpPr txBox="1">
            <a:spLocks noGrp="1"/>
          </p:cNvSpPr>
          <p:nvPr>
            <p:ph type="subTitle" idx="1"/>
          </p:nvPr>
        </p:nvSpPr>
        <p:spPr>
          <a:xfrm>
            <a:off x="713225" y="1371600"/>
            <a:ext cx="7717500" cy="29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DCDDDE"/>
                </a:solidFill>
                <a:latin typeface="Noto Sans" panose="020B0502040504020204" pitchFamily="34" charset="0"/>
              </a:rPr>
              <a:t>І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нтерфейс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користувача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додатку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"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гра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в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життя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",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визначений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класом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GameOfLifeFrame</a:t>
            </a:r>
            <a:r>
              <a:rPr lang="en-US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складається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з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головної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панелі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для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відображення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поточного стану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гри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та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панелі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управління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в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нижній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частині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для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взаємодії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з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грою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. Панель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управління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містить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наступні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кнопки: </a:t>
            </a:r>
            <a:endParaRPr lang="en-US" sz="1800" b="0" i="0" dirty="0">
              <a:solidFill>
                <a:srgbClr val="DCDDDE"/>
              </a:solidFill>
              <a:effectLst/>
              <a:latin typeface="Noto Sans" panose="020B050204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nextButton</a:t>
            </a:r>
            <a:r>
              <a:rPr lang="en-US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: 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Дана кнопка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дозволяє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користувачеві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просунутися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в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грі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на одну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ітерацію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. </a:t>
            </a:r>
            <a:endParaRPr lang="en-US" sz="1800" b="0" i="0" dirty="0">
              <a:solidFill>
                <a:srgbClr val="DCDDDE"/>
              </a:solidFill>
              <a:effectLst/>
              <a:latin typeface="Noto Sans" panose="020B050204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resetButton</a:t>
            </a:r>
            <a:r>
              <a:rPr lang="en-US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: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Ця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кнопка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дозволяє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користувачеві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скинути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гру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до початкового стану. </a:t>
            </a:r>
            <a:endParaRPr lang="en-US" sz="1800" b="0" i="0" dirty="0">
              <a:solidFill>
                <a:srgbClr val="DCDDDE"/>
              </a:solidFill>
              <a:effectLst/>
              <a:latin typeface="Noto Sans" panose="020B050204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startButton</a:t>
            </a:r>
            <a:r>
              <a:rPr lang="en-US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: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Ця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кнопка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дозволяє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користувачеві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запустити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таймер,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який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автоматично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просуне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гру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на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вказану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кількість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ru-RU" sz="1800" b="0" i="0" dirty="0" err="1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ітерацій</a:t>
            </a:r>
            <a:r>
              <a:rPr lang="ru-RU" sz="1800" b="0" i="0" dirty="0">
                <a:solidFill>
                  <a:srgbClr val="DCDDDE"/>
                </a:solidFill>
                <a:effectLst/>
                <a:latin typeface="Noto Sans" panose="020B0502040504020204" pitchFamily="34" charset="0"/>
              </a:rPr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4331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/>
              <a:t>GUI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C5594-E6B2-04BD-C36A-54C49176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65" y="959556"/>
            <a:ext cx="6460870" cy="34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F717B-B8DA-03F1-74E1-BF3F3FB8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err="1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Технології</a:t>
            </a:r>
            <a:r>
              <a:rPr lang="ru-RU" sz="32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, </a:t>
            </a:r>
            <a:r>
              <a:rPr lang="ru-RU" sz="3200" b="1" dirty="0" err="1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що</a:t>
            </a:r>
            <a:r>
              <a:rPr lang="ru-RU" sz="32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ru-RU" sz="3200" b="1" dirty="0" err="1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використовуються</a:t>
            </a:r>
            <a:r>
              <a:rPr lang="ru-RU" sz="32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 у </a:t>
            </a:r>
            <a:r>
              <a:rPr lang="ru-RU" sz="3200" b="1" dirty="0" err="1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грі</a:t>
            </a:r>
            <a:endParaRPr lang="ru-RU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3F8E809-00AE-8880-0AEE-013F6F3F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1381767"/>
            <a:ext cx="1189983" cy="118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— Википедия">
            <a:extLst>
              <a:ext uri="{FF2B5EF4-FFF2-40B4-BE49-F238E27FC236}">
                <a16:creationId xmlns:a16="http://schemas.microsoft.com/office/drawing/2014/main" id="{6314BBF9-5ADB-4393-823A-E7058FA7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70" y="1685221"/>
            <a:ext cx="969709" cy="177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ster des applications Java Swing / AWT - QF-Test">
            <a:extLst>
              <a:ext uri="{FF2B5EF4-FFF2-40B4-BE49-F238E27FC236}">
                <a16:creationId xmlns:a16="http://schemas.microsoft.com/office/drawing/2014/main" id="{8FB153DE-DFCE-AE15-31F9-BC8A708B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79" y="348191"/>
            <a:ext cx="3257133" cy="32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C GitHub Instructor Guide | Learning Technology Hub">
            <a:extLst>
              <a:ext uri="{FF2B5EF4-FFF2-40B4-BE49-F238E27FC236}">
                <a16:creationId xmlns:a16="http://schemas.microsoft.com/office/drawing/2014/main" id="{66DC24E6-3D1B-AAEB-9E67-6D0C0CF3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80" y="1823254"/>
            <a:ext cx="2661316" cy="14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98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Що дізнався нового ?</a:t>
            </a:r>
            <a:endParaRPr dirty="0"/>
          </a:p>
        </p:txBody>
      </p:sp>
      <p:sp>
        <p:nvSpPr>
          <p:cNvPr id="536" name="Google Shape;536;p48"/>
          <p:cNvSpPr txBox="1">
            <a:spLocks noGrp="1"/>
          </p:cNvSpPr>
          <p:nvPr>
            <p:ph type="subTitle" idx="1"/>
          </p:nvPr>
        </p:nvSpPr>
        <p:spPr>
          <a:xfrm>
            <a:off x="1371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</a:t>
            </a:r>
            <a:endParaRPr dirty="0"/>
          </a:p>
        </p:txBody>
      </p:sp>
      <p:sp>
        <p:nvSpPr>
          <p:cNvPr id="537" name="Google Shape;537;p48"/>
          <p:cNvSpPr txBox="1">
            <a:spLocks noGrp="1"/>
          </p:cNvSpPr>
          <p:nvPr>
            <p:ph type="subTitle" idx="2"/>
          </p:nvPr>
        </p:nvSpPr>
        <p:spPr>
          <a:xfrm>
            <a:off x="1371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Більшість часу працював на </a:t>
            </a:r>
            <a:r>
              <a:rPr lang="ru-RU" dirty="0"/>
              <a:t>с++</a:t>
            </a:r>
            <a:r>
              <a:rPr lang="uk-UA" dirty="0"/>
              <a:t> - познайомився з </a:t>
            </a:r>
            <a:r>
              <a:rPr lang="en-US" dirty="0"/>
              <a:t>java</a:t>
            </a:r>
            <a:endParaRPr dirty="0"/>
          </a:p>
        </p:txBody>
      </p:sp>
      <p:sp>
        <p:nvSpPr>
          <p:cNvPr id="538" name="Google Shape;538;p48"/>
          <p:cNvSpPr txBox="1">
            <a:spLocks noGrp="1"/>
          </p:cNvSpPr>
          <p:nvPr>
            <p:ph type="subTitle" idx="3"/>
          </p:nvPr>
        </p:nvSpPr>
        <p:spPr>
          <a:xfrm>
            <a:off x="36957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Swing</a:t>
            </a:r>
            <a:endParaRPr dirty="0"/>
          </a:p>
        </p:txBody>
      </p:sp>
      <p:sp>
        <p:nvSpPr>
          <p:cNvPr id="539" name="Google Shape;539;p48"/>
          <p:cNvSpPr txBox="1">
            <a:spLocks noGrp="1"/>
          </p:cNvSpPr>
          <p:nvPr>
            <p:ph type="subTitle" idx="4"/>
          </p:nvPr>
        </p:nvSpPr>
        <p:spPr>
          <a:xfrm>
            <a:off x="3695700" y="3165529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/>
              <a:t>Познайомився з бібліотекою </a:t>
            </a:r>
            <a:r>
              <a:rPr lang="en-US" dirty="0"/>
              <a:t>swing</a:t>
            </a:r>
            <a:r>
              <a:rPr lang="uk-UA" dirty="0"/>
              <a:t> для </a:t>
            </a:r>
            <a:r>
              <a:rPr lang="uk-UA" dirty="0" err="1"/>
              <a:t>графіческого</a:t>
            </a:r>
            <a:r>
              <a:rPr lang="uk-UA" dirty="0"/>
              <a:t> інтерфейсу</a:t>
            </a:r>
            <a:endParaRPr dirty="0"/>
          </a:p>
        </p:txBody>
      </p:sp>
      <p:sp>
        <p:nvSpPr>
          <p:cNvPr id="540" name="Google Shape;540;p48"/>
          <p:cNvSpPr txBox="1">
            <a:spLocks noGrp="1"/>
          </p:cNvSpPr>
          <p:nvPr>
            <p:ph type="subTitle" idx="5"/>
          </p:nvPr>
        </p:nvSpPr>
        <p:spPr>
          <a:xfrm>
            <a:off x="5943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Архітектура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mvc</a:t>
            </a:r>
            <a:endParaRPr dirty="0"/>
          </a:p>
        </p:txBody>
      </p:sp>
      <p:sp>
        <p:nvSpPr>
          <p:cNvPr id="541" name="Google Shape;541;p48"/>
          <p:cNvSpPr txBox="1">
            <a:spLocks noGrp="1"/>
          </p:cNvSpPr>
          <p:nvPr>
            <p:ph type="subTitle" idx="6"/>
          </p:nvPr>
        </p:nvSpPr>
        <p:spPr>
          <a:xfrm>
            <a:off x="5943600" y="3192225"/>
            <a:ext cx="1905556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Познайомився з новим для мене принципом архітектури мого проекту</a:t>
            </a:r>
            <a:endParaRPr dirty="0"/>
          </a:p>
        </p:txBody>
      </p:sp>
      <p:sp>
        <p:nvSpPr>
          <p:cNvPr id="551" name="Google Shape;551;p48"/>
          <p:cNvSpPr/>
          <p:nvPr/>
        </p:nvSpPr>
        <p:spPr>
          <a:xfrm>
            <a:off x="6585738" y="2182311"/>
            <a:ext cx="544575" cy="466600"/>
          </a:xfrm>
          <a:custGeom>
            <a:avLst/>
            <a:gdLst/>
            <a:ahLst/>
            <a:cxnLst/>
            <a:rect l="l" t="t" r="r" b="b"/>
            <a:pathLst>
              <a:path w="21783" h="18664" extrusionOk="0">
                <a:moveTo>
                  <a:pt x="3120" y="1"/>
                </a:moveTo>
                <a:lnTo>
                  <a:pt x="3120" y="3102"/>
                </a:lnTo>
                <a:lnTo>
                  <a:pt x="0" y="3102"/>
                </a:lnTo>
                <a:lnTo>
                  <a:pt x="0" y="6222"/>
                </a:lnTo>
                <a:lnTo>
                  <a:pt x="0" y="9322"/>
                </a:lnTo>
                <a:lnTo>
                  <a:pt x="3120" y="9322"/>
                </a:lnTo>
                <a:lnTo>
                  <a:pt x="3120" y="12442"/>
                </a:lnTo>
                <a:lnTo>
                  <a:pt x="6221" y="12442"/>
                </a:lnTo>
                <a:lnTo>
                  <a:pt x="6221" y="15543"/>
                </a:lnTo>
                <a:lnTo>
                  <a:pt x="9341" y="15543"/>
                </a:lnTo>
                <a:lnTo>
                  <a:pt x="9341" y="18663"/>
                </a:lnTo>
                <a:lnTo>
                  <a:pt x="12442" y="18663"/>
                </a:lnTo>
                <a:lnTo>
                  <a:pt x="12442" y="15543"/>
                </a:lnTo>
                <a:lnTo>
                  <a:pt x="15562" y="15543"/>
                </a:lnTo>
                <a:lnTo>
                  <a:pt x="15562" y="12442"/>
                </a:lnTo>
                <a:lnTo>
                  <a:pt x="18662" y="12442"/>
                </a:lnTo>
                <a:lnTo>
                  <a:pt x="18662" y="9322"/>
                </a:lnTo>
                <a:lnTo>
                  <a:pt x="21782" y="9322"/>
                </a:lnTo>
                <a:lnTo>
                  <a:pt x="21782" y="6222"/>
                </a:lnTo>
                <a:lnTo>
                  <a:pt x="21782" y="3102"/>
                </a:lnTo>
                <a:lnTo>
                  <a:pt x="18662" y="3102"/>
                </a:lnTo>
                <a:lnTo>
                  <a:pt x="18662" y="1"/>
                </a:lnTo>
                <a:lnTo>
                  <a:pt x="15562" y="1"/>
                </a:lnTo>
                <a:lnTo>
                  <a:pt x="15562" y="3102"/>
                </a:lnTo>
                <a:lnTo>
                  <a:pt x="12442" y="3102"/>
                </a:lnTo>
                <a:lnTo>
                  <a:pt x="12442" y="6222"/>
                </a:lnTo>
                <a:lnTo>
                  <a:pt x="9341" y="6222"/>
                </a:lnTo>
                <a:lnTo>
                  <a:pt x="9341" y="3102"/>
                </a:lnTo>
                <a:lnTo>
                  <a:pt x="6221" y="3102"/>
                </a:lnTo>
                <a:lnTo>
                  <a:pt x="62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51;p48">
            <a:extLst>
              <a:ext uri="{FF2B5EF4-FFF2-40B4-BE49-F238E27FC236}">
                <a16:creationId xmlns:a16="http://schemas.microsoft.com/office/drawing/2014/main" id="{62736712-EEC7-C04D-6BC5-1EDE177A600F}"/>
              </a:ext>
            </a:extLst>
          </p:cNvPr>
          <p:cNvSpPr/>
          <p:nvPr/>
        </p:nvSpPr>
        <p:spPr>
          <a:xfrm>
            <a:off x="4299687" y="2182311"/>
            <a:ext cx="544575" cy="466600"/>
          </a:xfrm>
          <a:custGeom>
            <a:avLst/>
            <a:gdLst/>
            <a:ahLst/>
            <a:cxnLst/>
            <a:rect l="l" t="t" r="r" b="b"/>
            <a:pathLst>
              <a:path w="21783" h="18664" extrusionOk="0">
                <a:moveTo>
                  <a:pt x="3120" y="1"/>
                </a:moveTo>
                <a:lnTo>
                  <a:pt x="3120" y="3102"/>
                </a:lnTo>
                <a:lnTo>
                  <a:pt x="0" y="3102"/>
                </a:lnTo>
                <a:lnTo>
                  <a:pt x="0" y="6222"/>
                </a:lnTo>
                <a:lnTo>
                  <a:pt x="0" y="9322"/>
                </a:lnTo>
                <a:lnTo>
                  <a:pt x="3120" y="9322"/>
                </a:lnTo>
                <a:lnTo>
                  <a:pt x="3120" y="12442"/>
                </a:lnTo>
                <a:lnTo>
                  <a:pt x="6221" y="12442"/>
                </a:lnTo>
                <a:lnTo>
                  <a:pt x="6221" y="15543"/>
                </a:lnTo>
                <a:lnTo>
                  <a:pt x="9341" y="15543"/>
                </a:lnTo>
                <a:lnTo>
                  <a:pt x="9341" y="18663"/>
                </a:lnTo>
                <a:lnTo>
                  <a:pt x="12442" y="18663"/>
                </a:lnTo>
                <a:lnTo>
                  <a:pt x="12442" y="15543"/>
                </a:lnTo>
                <a:lnTo>
                  <a:pt x="15562" y="15543"/>
                </a:lnTo>
                <a:lnTo>
                  <a:pt x="15562" y="12442"/>
                </a:lnTo>
                <a:lnTo>
                  <a:pt x="18662" y="12442"/>
                </a:lnTo>
                <a:lnTo>
                  <a:pt x="18662" y="9322"/>
                </a:lnTo>
                <a:lnTo>
                  <a:pt x="21782" y="9322"/>
                </a:lnTo>
                <a:lnTo>
                  <a:pt x="21782" y="6222"/>
                </a:lnTo>
                <a:lnTo>
                  <a:pt x="21782" y="3102"/>
                </a:lnTo>
                <a:lnTo>
                  <a:pt x="18662" y="3102"/>
                </a:lnTo>
                <a:lnTo>
                  <a:pt x="18662" y="1"/>
                </a:lnTo>
                <a:lnTo>
                  <a:pt x="15562" y="1"/>
                </a:lnTo>
                <a:lnTo>
                  <a:pt x="15562" y="3102"/>
                </a:lnTo>
                <a:lnTo>
                  <a:pt x="12442" y="3102"/>
                </a:lnTo>
                <a:lnTo>
                  <a:pt x="12442" y="6222"/>
                </a:lnTo>
                <a:lnTo>
                  <a:pt x="9341" y="6222"/>
                </a:lnTo>
                <a:lnTo>
                  <a:pt x="9341" y="3102"/>
                </a:lnTo>
                <a:lnTo>
                  <a:pt x="6221" y="3102"/>
                </a:lnTo>
                <a:lnTo>
                  <a:pt x="62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51;p48">
            <a:extLst>
              <a:ext uri="{FF2B5EF4-FFF2-40B4-BE49-F238E27FC236}">
                <a16:creationId xmlns:a16="http://schemas.microsoft.com/office/drawing/2014/main" id="{CBBC5E78-E505-6872-4D20-AB343AA3EFB2}"/>
              </a:ext>
            </a:extLst>
          </p:cNvPr>
          <p:cNvSpPr/>
          <p:nvPr/>
        </p:nvSpPr>
        <p:spPr>
          <a:xfrm>
            <a:off x="2013636" y="2182311"/>
            <a:ext cx="544575" cy="466600"/>
          </a:xfrm>
          <a:custGeom>
            <a:avLst/>
            <a:gdLst/>
            <a:ahLst/>
            <a:cxnLst/>
            <a:rect l="l" t="t" r="r" b="b"/>
            <a:pathLst>
              <a:path w="21783" h="18664" extrusionOk="0">
                <a:moveTo>
                  <a:pt x="3120" y="1"/>
                </a:moveTo>
                <a:lnTo>
                  <a:pt x="3120" y="3102"/>
                </a:lnTo>
                <a:lnTo>
                  <a:pt x="0" y="3102"/>
                </a:lnTo>
                <a:lnTo>
                  <a:pt x="0" y="6222"/>
                </a:lnTo>
                <a:lnTo>
                  <a:pt x="0" y="9322"/>
                </a:lnTo>
                <a:lnTo>
                  <a:pt x="3120" y="9322"/>
                </a:lnTo>
                <a:lnTo>
                  <a:pt x="3120" y="12442"/>
                </a:lnTo>
                <a:lnTo>
                  <a:pt x="6221" y="12442"/>
                </a:lnTo>
                <a:lnTo>
                  <a:pt x="6221" y="15543"/>
                </a:lnTo>
                <a:lnTo>
                  <a:pt x="9341" y="15543"/>
                </a:lnTo>
                <a:lnTo>
                  <a:pt x="9341" y="18663"/>
                </a:lnTo>
                <a:lnTo>
                  <a:pt x="12442" y="18663"/>
                </a:lnTo>
                <a:lnTo>
                  <a:pt x="12442" y="15543"/>
                </a:lnTo>
                <a:lnTo>
                  <a:pt x="15562" y="15543"/>
                </a:lnTo>
                <a:lnTo>
                  <a:pt x="15562" y="12442"/>
                </a:lnTo>
                <a:lnTo>
                  <a:pt x="18662" y="12442"/>
                </a:lnTo>
                <a:lnTo>
                  <a:pt x="18662" y="9322"/>
                </a:lnTo>
                <a:lnTo>
                  <a:pt x="21782" y="9322"/>
                </a:lnTo>
                <a:lnTo>
                  <a:pt x="21782" y="6222"/>
                </a:lnTo>
                <a:lnTo>
                  <a:pt x="21782" y="3102"/>
                </a:lnTo>
                <a:lnTo>
                  <a:pt x="18662" y="3102"/>
                </a:lnTo>
                <a:lnTo>
                  <a:pt x="18662" y="1"/>
                </a:lnTo>
                <a:lnTo>
                  <a:pt x="15562" y="1"/>
                </a:lnTo>
                <a:lnTo>
                  <a:pt x="15562" y="3102"/>
                </a:lnTo>
                <a:lnTo>
                  <a:pt x="12442" y="3102"/>
                </a:lnTo>
                <a:lnTo>
                  <a:pt x="12442" y="6222"/>
                </a:lnTo>
                <a:lnTo>
                  <a:pt x="9341" y="6222"/>
                </a:lnTo>
                <a:lnTo>
                  <a:pt x="9341" y="3102"/>
                </a:lnTo>
                <a:lnTo>
                  <a:pt x="6221" y="3102"/>
                </a:lnTo>
                <a:lnTo>
                  <a:pt x="62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ade Game Lesson by Slidesgo">
  <a:themeElements>
    <a:clrScheme name="Simple Light">
      <a:dk1>
        <a:srgbClr val="692D17"/>
      </a:dk1>
      <a:lt1>
        <a:srgbClr val="FFFFFF"/>
      </a:lt1>
      <a:dk2>
        <a:srgbClr val="E5B0A1"/>
      </a:dk2>
      <a:lt2>
        <a:srgbClr val="1E130F"/>
      </a:lt2>
      <a:accent1>
        <a:srgbClr val="2DC252"/>
      </a:accent1>
      <a:accent2>
        <a:srgbClr val="FF0000"/>
      </a:accent2>
      <a:accent3>
        <a:srgbClr val="FF006E"/>
      </a:accent3>
      <a:accent4>
        <a:srgbClr val="8338EC"/>
      </a:accent4>
      <a:accent5>
        <a:srgbClr val="FFFF82"/>
      </a:accent5>
      <a:accent6>
        <a:srgbClr val="00BA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256</Words>
  <Application>Microsoft Office PowerPoint</Application>
  <PresentationFormat>Экран (16:9)</PresentationFormat>
  <Paragraphs>26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Russo One</vt:lpstr>
      <vt:lpstr>Open Sans</vt:lpstr>
      <vt:lpstr>Roboto Condensed Light</vt:lpstr>
      <vt:lpstr>Arial</vt:lpstr>
      <vt:lpstr>JetBrains Mono ExtraBold</vt:lpstr>
      <vt:lpstr>Noto Sans</vt:lpstr>
      <vt:lpstr>Livvic</vt:lpstr>
      <vt:lpstr>Arcade Game Lesson by Slidesgo</vt:lpstr>
      <vt:lpstr>Презентація з виробничої практики на тему: Game of Life</vt:lpstr>
      <vt:lpstr>Про мене</vt:lpstr>
      <vt:lpstr>Вступ</vt:lpstr>
      <vt:lpstr>Архітектура проекту</vt:lpstr>
      <vt:lpstr>Ієрархія класів</vt:lpstr>
      <vt:lpstr>GUI</vt:lpstr>
      <vt:lpstr>GUI</vt:lpstr>
      <vt:lpstr>Технології, що використовуються у грі</vt:lpstr>
      <vt:lpstr>Що дізнався нового ?</vt:lpstr>
      <vt:lpstr>Чи є запитання щодо проекту ? Глоба Олександр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GAME LESSON</dc:title>
  <cp:lastModifiedBy>Владимир Украинцев</cp:lastModifiedBy>
  <cp:revision>8</cp:revision>
  <dcterms:modified xsi:type="dcterms:W3CDTF">2022-12-22T22:35:36Z</dcterms:modified>
</cp:coreProperties>
</file>