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0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自动编译、下载程序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BuildAndDownload </a:t>
            </a:r>
            <a:r>
              <a:rPr lang="en-US">
                <a:sym typeface="+mn-ea"/>
              </a:rPr>
              <a:t>(1)</a:t>
            </a:r>
            <a:endParaRPr lang="en-US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update_queue_message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向进程间通信队列更新信息，若队列中有消息则清除消息队列后，在添加新的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消息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msg_queue - </a:t>
                      </a:r>
                      <a:r>
                        <a:rPr lang="zh-CN" altLang="en-US" sz="1200"/>
                        <a:t>消息</a:t>
                      </a:r>
                      <a:r>
                        <a:rPr lang="zh-CN" altLang="en-US" sz="1200"/>
                        <a:t>队列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message - </a:t>
                      </a:r>
                      <a:r>
                        <a:rPr lang="zh-CN" altLang="en-US" sz="1200"/>
                        <a:t>消息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lock - </a:t>
                      </a:r>
                      <a:r>
                        <a:rPr lang="zh-CN" altLang="en-US" sz="1200"/>
                        <a:t>进程</a:t>
                      </a:r>
                      <a:r>
                        <a:rPr lang="zh-CN" altLang="en-US" sz="1200"/>
                        <a:t>锁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</a:t>
                      </a:r>
                      <a:r>
                        <a:rPr lang="zh-CN" altLang="en-US" sz="1200"/>
                        <a:t>对象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get_template_file_path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函数的模板文件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路径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模板文件存放在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程序当前路径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file_path - main</a:t>
                      </a:r>
                      <a:r>
                        <a:rPr lang="zh-CN" altLang="en-US" sz="1200"/>
                        <a:t>函数模板文件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get_target_file_path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函数所在文件路径，用于替换、生成新的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函数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文件；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target_file_path - </a:t>
                      </a:r>
                      <a:r>
                        <a:rPr lang="zh-CN" altLang="en-US" sz="1200"/>
                        <a:t>工程文件夹下，</a:t>
                      </a:r>
                      <a:r>
                        <a:rPr lang="en-US" altLang="zh-CN" sz="1200"/>
                        <a:t>main</a:t>
                      </a:r>
                      <a:r>
                        <a:rPr lang="zh-CN" altLang="en-US" sz="1200"/>
                        <a:t>函数所在文件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backup_target_file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备份原有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target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file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target_file_path - main</a:t>
                      </a:r>
                      <a:r>
                        <a:rPr lang="zh-CN" altLang="en-US" sz="1200">
                          <a:sym typeface="+mn-ea"/>
                        </a:rPr>
                        <a:t>函数</a:t>
                      </a:r>
                      <a:r>
                        <a:rPr lang="zh-CN" altLang="en-US" sz="1200">
                          <a:sym typeface="+mn-ea"/>
                        </a:rPr>
                        <a:t>文件所在</a:t>
                      </a:r>
                      <a:r>
                        <a:rPr lang="zh-CN" altLang="en-US" sz="1200">
                          <a:sym typeface="+mn-ea"/>
                        </a:rPr>
                        <a:t>路径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main_file_generate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生成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module_id - </a:t>
                      </a:r>
                      <a:r>
                        <a:rPr lang="zh-CN" altLang="en-US" sz="1200">
                          <a:sym typeface="+mn-ea"/>
                        </a:rPr>
                        <a:t>模块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sub_id - </a:t>
                      </a:r>
                      <a:r>
                        <a:rPr lang="zh-CN" altLang="en-US" sz="1200">
                          <a:sym typeface="+mn-ea"/>
                        </a:rPr>
                        <a:t>子测试项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env_set_up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设置环境变量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用于执行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iarbuild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及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cspy_bat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指令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project_build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通过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iarbuild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执行，编译项目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compile_config - </a:t>
                      </a:r>
                      <a:r>
                        <a:rPr lang="zh-CN" altLang="en-US" sz="1200">
                          <a:sym typeface="+mn-ea"/>
                        </a:rPr>
                        <a:t>编译配置（默认</a:t>
                      </a:r>
                      <a:r>
                        <a:rPr lang="en-US" altLang="zh-CN" sz="1200">
                          <a:sym typeface="+mn-ea"/>
                        </a:rPr>
                        <a:t>Debug</a:t>
                      </a:r>
                      <a:r>
                        <a:rPr lang="zh-CN" altLang="en-US" sz="1200">
                          <a:sym typeface="+mn-ea"/>
                        </a:rPr>
                        <a:t>）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driver_xcl_file_generate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生成对应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driver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xcl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文件，将对应文件路径更新至生成文档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项目存储</a:t>
                      </a:r>
                      <a:r>
                        <a:rPr lang="zh-CN" altLang="en-US" sz="1200">
                          <a:sym typeface="+mn-ea"/>
                        </a:rPr>
                        <a:t>路径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compile_config - </a:t>
                      </a:r>
                      <a:r>
                        <a:rPr lang="zh-CN" altLang="en-US" sz="1200">
                          <a:sym typeface="+mn-ea"/>
                        </a:rPr>
                        <a:t>编译配置（默认</a:t>
                      </a:r>
                      <a:r>
                        <a:rPr lang="en-US" altLang="zh-CN" sz="1200">
                          <a:sym typeface="+mn-ea"/>
                        </a:rPr>
                        <a:t>Debug</a:t>
                      </a:r>
                      <a:r>
                        <a:rPr lang="zh-CN" altLang="en-US" sz="1200">
                          <a:sym typeface="+mn-ea"/>
                        </a:rPr>
                        <a:t>）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BuildAndDownload </a:t>
            </a:r>
            <a:r>
              <a:rPr lang="en-US">
                <a:sym typeface="+mn-ea"/>
              </a:rPr>
              <a:t>(2)</a:t>
            </a:r>
            <a:endParaRPr lang="en-US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general_xcl_file_generate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生成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general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相关的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xcl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文件，将配置文件中的文件路径更新至本地对应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路径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项目存储路径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ide_path - </a:t>
                      </a:r>
                      <a:r>
                        <a:rPr lang="zh-CN" altLang="en-US" sz="1200"/>
                        <a:t>对应</a:t>
                      </a:r>
                      <a:r>
                        <a:rPr lang="en-US" altLang="zh-CN" sz="1200"/>
                        <a:t>IDE</a:t>
                      </a:r>
                      <a:r>
                        <a:rPr lang="zh-CN" altLang="en-US" sz="1200"/>
                        <a:t>存储路径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compile_config - </a:t>
                      </a:r>
                      <a:r>
                        <a:rPr lang="zh-CN" altLang="en-US" sz="1200">
                          <a:sym typeface="+mn-ea"/>
                        </a:rPr>
                        <a:t>编译配置（默认</a:t>
                      </a:r>
                      <a:r>
                        <a:rPr lang="en-US" altLang="zh-CN" sz="1200">
                          <a:sym typeface="+mn-ea"/>
                        </a:rPr>
                        <a:t>Debug</a:t>
                      </a:r>
                      <a:r>
                        <a:rPr lang="zh-CN" altLang="en-US" sz="1200">
                          <a:sym typeface="+mn-ea"/>
                        </a:rPr>
                        <a:t>）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xcl_file_generator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调用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driver_xcl_file_generate和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general_xcl_file_generate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生成两个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xcl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文件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img_download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调用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cspybat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指令将编译完成的可执行文件通过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I-jet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下载到目标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DUT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中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project_build_and_download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该模块入口函数，依次完成工程代码的编译和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下载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task_param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zh-CN" altLang="en-US" sz="1200">
                          <a:sym typeface="+mn-ea"/>
                        </a:rPr>
                        <a:t>参数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module_id - </a:t>
                      </a:r>
                      <a:r>
                        <a:rPr lang="zh-CN" altLang="en-US" sz="1200">
                          <a:sym typeface="+mn-ea"/>
                        </a:rPr>
                        <a:t>模块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sub_id - </a:t>
                      </a:r>
                      <a:r>
                        <a:rPr lang="zh-CN" altLang="en-US" sz="1200">
                          <a:sym typeface="+mn-ea"/>
                        </a:rPr>
                        <a:t>子测试项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msg_queue - </a:t>
                      </a:r>
                      <a:r>
                        <a:rPr lang="zh-CN" altLang="en-US" sz="1200">
                          <a:sym typeface="+mn-ea"/>
                        </a:rPr>
                        <a:t>进程</a:t>
                      </a:r>
                      <a:r>
                        <a:rPr lang="zh-CN" altLang="en-US" sz="1200">
                          <a:sym typeface="+mn-ea"/>
                        </a:rPr>
                        <a:t>间通信队列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lock - </a:t>
                      </a:r>
                      <a:r>
                        <a:rPr lang="zh-CN" altLang="en-US" sz="1200">
                          <a:sym typeface="+mn-ea"/>
                        </a:rPr>
                        <a:t>进程锁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0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task_id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clean_build_image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用于清除编译的输出文件，用于测试过程中的代码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清理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CMDProcesser</a:t>
            </a:r>
            <a:r>
              <a:rPr lang="zh-CN" altLang="en-US">
                <a:sym typeface="+mn-ea"/>
              </a:rPr>
              <a:t>（类）</a:t>
            </a:r>
            <a:endParaRPr lang="en-US" altLang="zh-CN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start_service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启动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TCP Server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服务，接受指令并执行，指令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包含：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update_tc_code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从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下载并更新代码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build_and_download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编译并下载可执行文件到目标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DUT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get_task_status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获取任务状态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exit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若有任务执行，则返回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Running”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       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若无任务执行，释放资源并退出当前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进程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__start_build_and_download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启动进程，执行编译、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下载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module_id - </a:t>
                      </a:r>
                      <a:r>
                        <a:rPr lang="zh-CN" altLang="en-US" sz="1200">
                          <a:sym typeface="+mn-ea"/>
                        </a:rPr>
                        <a:t>模块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sub_id - </a:t>
                      </a:r>
                      <a:r>
                        <a:rPr lang="zh-CN" altLang="en-US" sz="1200">
                          <a:sym typeface="+mn-ea"/>
                        </a:rPr>
                        <a:t>子测试项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task_id - </a:t>
                      </a:r>
                      <a:r>
                        <a:rPr lang="zh-CN" altLang="en-US" sz="1200"/>
                        <a:t>分配任务</a:t>
                      </a:r>
                      <a:r>
                        <a:rPr lang="en-US" altLang="zh-CN" sz="1200"/>
                        <a:t>ID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alloc_process_for_task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为任务分配新的进程，并更新任务信息至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task_list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以方便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get_task_status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获取任务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cmd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zh-CN" altLang="en-US" sz="1200">
                          <a:sym typeface="+mn-ea"/>
                        </a:rPr>
                        <a:t>指令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func - </a:t>
                      </a:r>
                      <a:r>
                        <a:rPr lang="zh-CN" altLang="en-US" sz="1200">
                          <a:sym typeface="+mn-ea"/>
                        </a:rPr>
                        <a:t>子进程处理</a:t>
                      </a:r>
                      <a:r>
                        <a:rPr lang="zh-CN" altLang="en-US" sz="1200">
                          <a:sym typeface="+mn-ea"/>
                        </a:rPr>
                        <a:t>函数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task_params - </a:t>
                      </a:r>
                      <a:r>
                        <a:rPr lang="zh-CN" altLang="en-US" sz="1200">
                          <a:sym typeface="+mn-ea"/>
                        </a:rPr>
                        <a:t>子进程的处理所需</a:t>
                      </a:r>
                      <a:r>
                        <a:rPr lang="zh-CN" altLang="en-US" sz="1200">
                          <a:sym typeface="+mn-ea"/>
                        </a:rPr>
                        <a:t>参数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task_id - </a:t>
                      </a:r>
                      <a:r>
                        <a:rPr lang="zh-CN" altLang="en-US" sz="1200"/>
                        <a:t>分配任务</a:t>
                      </a:r>
                      <a:r>
                        <a:rPr lang="en-US" altLang="zh-CN" sz="1200"/>
                        <a:t>ID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get_task_status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获取任务执行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task_id - </a:t>
                      </a:r>
                      <a:r>
                        <a:rPr lang="zh-CN" altLang="en-US" sz="1200">
                          <a:sym typeface="+mn-ea"/>
                        </a:rPr>
                        <a:t>分配任务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status -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</a:t>
                      </a:r>
                      <a:r>
                        <a:rPr lang="en-US" altLang="zh-CN" sz="1200"/>
                        <a:t>None” - 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“Error” - 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</a:t>
                      </a:r>
                      <a:r>
                        <a:rPr lang="en-US" altLang="zh-CN" sz="1200"/>
                        <a:t>Timeout” -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</a:t>
                      </a:r>
                      <a:r>
                        <a:rPr lang="en-US" altLang="zh-CN" sz="1200"/>
                        <a:t>Running” -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“</a:t>
                      </a:r>
                      <a:r>
                        <a:rPr lang="en-US" altLang="zh-CN" sz="1200"/>
                        <a:t>Done” - 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del_task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删除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task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管理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信息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task_id - </a:t>
                      </a:r>
                      <a:r>
                        <a:rPr lang="zh-CN" altLang="en-US" sz="1200">
                          <a:sym typeface="+mn-ea"/>
                        </a:rPr>
                        <a:t>分配任务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request_analysis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解析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LabWindows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的请求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内容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request_data: </a:t>
                      </a:r>
                      <a:r>
                        <a:rPr lang="zh-CN" altLang="en-US" sz="1200">
                          <a:sym typeface="+mn-ea"/>
                        </a:rPr>
                        <a:t>请求信息</a:t>
                      </a:r>
                      <a:r>
                        <a:rPr lang="zh-CN" altLang="en-US" sz="1200">
                          <a:sym typeface="+mn-ea"/>
                        </a:rPr>
                        <a:t>字符串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cmd - </a:t>
                      </a:r>
                      <a:r>
                        <a:rPr lang="zh-CN" altLang="en-US" sz="1200"/>
                        <a:t>指令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args - </a:t>
                      </a:r>
                      <a:r>
                        <a:rPr lang="zh-CN" altLang="en-US" sz="1200"/>
                        <a:t>参数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Logger</a:t>
            </a:r>
            <a:endParaRPr lang="en-US" altLang="zh-CN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generate_log_folder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生成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log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文件所在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文件夹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log_folder - log</a:t>
                      </a:r>
                      <a:r>
                        <a:rPr lang="zh-CN" altLang="en-US" sz="1200"/>
                        <a:t>文件夹所在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init_logger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初始化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logger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对象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log_folder - </a:t>
                      </a:r>
                      <a:r>
                        <a:rPr lang="en-US" altLang="zh-CN" sz="1200">
                          <a:sym typeface="+mn-ea"/>
                        </a:rPr>
                        <a:t>log</a:t>
                      </a:r>
                      <a:r>
                        <a:rPr lang="zh-CN" altLang="en-US" sz="1200">
                          <a:sym typeface="+mn-ea"/>
                        </a:rPr>
                        <a:t>文件夹所在路径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logger_name - log</a:t>
                      </a:r>
                      <a:r>
                        <a:rPr lang="zh-CN" altLang="en-US" sz="1200">
                          <a:sym typeface="+mn-ea"/>
                        </a:rPr>
                        <a:t>文件</a:t>
                      </a:r>
                      <a:r>
                        <a:rPr lang="zh-CN" altLang="en-US" sz="1200">
                          <a:sym typeface="+mn-ea"/>
                        </a:rPr>
                        <a:t>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</a:t>
                      </a:r>
                      <a:r>
                        <a:rPr lang="zh-CN" altLang="en-US" sz="1200"/>
                        <a:t>对象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get_logger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logger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对象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logger_name - log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clean_log_files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FF0000"/>
                          </a:solidFill>
                        </a:rPr>
                        <a:t># Debug</a:t>
                      </a:r>
                      <a:r>
                        <a:rPr lang="zh-CN" altLang="en-US" sz="1200">
                          <a:solidFill>
                            <a:srgbClr val="FF0000"/>
                          </a:solidFill>
                        </a:rPr>
                        <a:t>用</a:t>
                      </a:r>
                      <a:endParaRPr lang="zh-CN" altLang="en-US" sz="12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清除日志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文件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None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Uti</a:t>
            </a:r>
            <a:r>
              <a:rPr lang="en-US" altLang="zh-CN">
                <a:sym typeface="+mn-ea"/>
              </a:rPr>
              <a:t>ls</a:t>
            </a:r>
            <a:endParaRPr lang="en-US" altLang="zh-CN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get_config_info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读取配置文件，获取配置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信息；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配置文件路径为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“./config.cfg”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logger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日志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对象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config_file_path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配置文件存储路径，默认为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”./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config.cfg“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get_config_value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获取配置信息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值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key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配置信息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键值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对象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配置信息，若无效查询，则返回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”“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get_code_base_path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获取项目代码存储的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基地址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日志对象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项目代码存储的基地址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get_db_base_path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获取数据库文件存储的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基地址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日志对象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数据库文件存储的基地址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83920" y="3587115"/>
            <a:ext cx="1733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配置文件格式：</a:t>
            </a: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4048760"/>
            <a:ext cx="4718050" cy="387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TCPServer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类）</a:t>
            </a:r>
            <a:endParaRPr lang="zh-CN" altLang="en-US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__init__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初始化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TCP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server socket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host - HOST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port - HOST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__del__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释放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TCP server 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socket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get_request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获取请求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信息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request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请求信息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client_socket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与客户端链接的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socket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send_response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发送响应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信息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client_socket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与客户端链接的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socket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response - 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响应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  <a:sym typeface="+mn-ea"/>
                        </a:rPr>
                        <a:t>信息</a:t>
                      </a:r>
                      <a:endParaRPr lang="zh-CN" altLang="en-US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accept_connections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测试用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接受链接，循环处理，接受请求并发送响应信息，用于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测试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  <a:sym typeface="+mn-ea"/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altLang="zh-CN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265"/>
          </a:xfrm>
        </p:spPr>
        <p:txBody>
          <a:bodyPr>
            <a:normAutofit lnSpcReduction="20000"/>
          </a:bodyPr>
          <a:p>
            <a:r>
              <a:rPr lang="zh-CN" altLang="en-US"/>
              <a:t>代码</a:t>
            </a:r>
            <a:r>
              <a:rPr lang="zh-CN" altLang="en-US"/>
              <a:t>维护：</a:t>
            </a:r>
            <a:endParaRPr lang="zh-CN" altLang="en-US"/>
          </a:p>
          <a:p>
            <a:pPr lvl="1"/>
            <a:r>
              <a:rPr lang="zh-CN" altLang="en-US"/>
              <a:t>将项目代码从</a:t>
            </a:r>
            <a:r>
              <a:rPr lang="en-US" altLang="zh-CN"/>
              <a:t>Git</a:t>
            </a:r>
            <a:r>
              <a:rPr lang="zh-CN" altLang="en-US"/>
              <a:t>服务器拉到本地，并将存储路径更新至</a:t>
            </a:r>
            <a:r>
              <a:rPr lang="zh-CN" altLang="en-US"/>
              <a:t>数据库；</a:t>
            </a:r>
            <a:endParaRPr lang="zh-CN" altLang="en-US"/>
          </a:p>
          <a:p>
            <a:pPr lvl="1"/>
            <a:r>
              <a:rPr lang="zh-CN" altLang="en-US"/>
              <a:t>维护本地代码版本，可更新至最新版本，也可切换至指定</a:t>
            </a:r>
            <a:r>
              <a:rPr lang="en-US" altLang="zh-CN"/>
              <a:t>commit</a:t>
            </a:r>
            <a:r>
              <a:rPr lang="zh-CN" altLang="en-US"/>
              <a:t>；</a:t>
            </a:r>
            <a:endParaRPr lang="zh-CN" altLang="en-US"/>
          </a:p>
          <a:p>
            <a:pPr lvl="0"/>
            <a:r>
              <a:rPr lang="zh-CN" altLang="en-US"/>
              <a:t>编译、</a:t>
            </a:r>
            <a:r>
              <a:rPr lang="zh-CN" altLang="en-US"/>
              <a:t>下载：</a:t>
            </a:r>
            <a:endParaRPr lang="zh-CN" altLang="en-US"/>
          </a:p>
          <a:p>
            <a:pPr lvl="1"/>
            <a:r>
              <a:rPr lang="zh-CN" altLang="en-US"/>
              <a:t>编译工程文件，并将二进制文件下载至</a:t>
            </a:r>
            <a:r>
              <a:rPr lang="en-US" altLang="zh-CN"/>
              <a:t>DUT</a:t>
            </a:r>
            <a:r>
              <a:rPr lang="zh-CN" altLang="en-US"/>
              <a:t>；</a:t>
            </a:r>
            <a:endParaRPr lang="zh-CN" altLang="en-US"/>
          </a:p>
          <a:p>
            <a:pPr lvl="0"/>
            <a:endParaRPr lang="zh-CN" altLang="en-US" sz="2800"/>
          </a:p>
          <a:p>
            <a:pPr lvl="0"/>
            <a:r>
              <a:rPr lang="zh-CN" altLang="en-US" sz="2800"/>
              <a:t>支持指令：</a:t>
            </a:r>
            <a:endParaRPr lang="zh-CN" altLang="en-US" sz="2800"/>
          </a:p>
          <a:p>
            <a:pPr lvl="1"/>
            <a:r>
              <a:rPr lang="en-US" altLang="zh-CN" sz="2400"/>
              <a:t>update_tc_code</a:t>
            </a:r>
            <a:endParaRPr lang="en-US" altLang="zh-CN" sz="2400"/>
          </a:p>
          <a:p>
            <a:pPr lvl="1"/>
            <a:r>
              <a:rPr lang="en-US" altLang="zh-CN" sz="2400"/>
              <a:t>build_and_download</a:t>
            </a:r>
            <a:endParaRPr lang="en-US" altLang="zh-CN" sz="2400"/>
          </a:p>
          <a:p>
            <a:pPr lvl="1"/>
            <a:r>
              <a:rPr lang="en-US" altLang="zh-CN" sz="2400"/>
              <a:t>get_task_status</a:t>
            </a:r>
            <a:endParaRPr lang="en-US" altLang="zh-CN" sz="2400"/>
          </a:p>
          <a:p>
            <a:pPr lvl="1"/>
            <a:r>
              <a:rPr lang="en-US" altLang="zh-CN" sz="2400"/>
              <a:t>exit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模块</a:t>
            </a:r>
            <a:r>
              <a:rPr lang="zh-CN" altLang="en-US"/>
              <a:t>划分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数据库访问模块</a:t>
            </a:r>
            <a:r>
              <a:rPr lang="en-US" altLang="zh-CN"/>
              <a:t> -- Project</a:t>
            </a:r>
            <a:r>
              <a:rPr lang="en-US" altLang="zh-CN"/>
              <a:t>DBAcess</a:t>
            </a:r>
            <a:endParaRPr lang="en-US" altLang="zh-CN"/>
          </a:p>
          <a:p>
            <a:r>
              <a:rPr lang="en-US" altLang="zh-CN"/>
              <a:t>Git</a:t>
            </a:r>
            <a:r>
              <a:rPr lang="zh-CN" altLang="en-US"/>
              <a:t>处理模块</a:t>
            </a:r>
            <a:r>
              <a:rPr lang="en-US" altLang="zh-CN"/>
              <a:t> -- GitProcesser</a:t>
            </a:r>
            <a:endParaRPr lang="zh-CN" altLang="en-US"/>
          </a:p>
          <a:p>
            <a:r>
              <a:rPr lang="zh-CN" altLang="en-US"/>
              <a:t>项目功能解析模块</a:t>
            </a:r>
            <a:r>
              <a:rPr lang="en-US" altLang="zh-CN"/>
              <a:t> -- Project</a:t>
            </a:r>
            <a:r>
              <a:rPr lang="en-US" altLang="zh-CN"/>
              <a:t>Analysis</a:t>
            </a:r>
            <a:endParaRPr lang="en-US" altLang="zh-CN"/>
          </a:p>
          <a:p>
            <a:r>
              <a:rPr lang="zh-CN" altLang="en-US"/>
              <a:t>构建、下载模块</a:t>
            </a:r>
            <a:r>
              <a:rPr lang="en-US" altLang="zh-CN"/>
              <a:t> -- BuildAnd</a:t>
            </a:r>
            <a:r>
              <a:rPr lang="en-US" altLang="zh-CN"/>
              <a:t>Download</a:t>
            </a:r>
            <a:endParaRPr lang="en-US" altLang="zh-CN"/>
          </a:p>
          <a:p>
            <a:r>
              <a:rPr lang="zh-CN" altLang="en-US"/>
              <a:t>命令解析处理模块</a:t>
            </a:r>
            <a:r>
              <a:rPr lang="en-US" altLang="zh-CN"/>
              <a:t> -- </a:t>
            </a:r>
            <a:r>
              <a:rPr lang="en-US" altLang="zh-CN"/>
              <a:t>CMDProcesser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88440"/>
            <a:ext cx="6312535" cy="49993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update_tc_code</a:t>
            </a:r>
            <a:endParaRPr lang="en-US" altLang="zh-CN"/>
          </a:p>
        </p:txBody>
      </p:sp>
      <p:sp>
        <p:nvSpPr>
          <p:cNvPr id="5" name="矩形标注 4"/>
          <p:cNvSpPr/>
          <p:nvPr/>
        </p:nvSpPr>
        <p:spPr>
          <a:xfrm>
            <a:off x="6750050" y="200025"/>
            <a:ext cx="2833370" cy="1490980"/>
          </a:xfrm>
          <a:prstGeom prst="wedgeRectCallout">
            <a:avLst>
              <a:gd name="adj1" fmla="val -44890"/>
              <a:gd name="adj2" fmla="val 709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p>
            <a:pPr algn="l"/>
            <a:r>
              <a:rPr lang="en-US" altLang="zh-CN"/>
              <a:t>SubProcesser</a:t>
            </a:r>
            <a:endParaRPr lang="en-US" altLang="zh-CN"/>
          </a:p>
          <a:p>
            <a:pPr algn="l"/>
            <a:r>
              <a:rPr lang="zh-CN" altLang="en-US"/>
              <a:t>会将执行</a:t>
            </a:r>
            <a:r>
              <a:rPr lang="en-US" altLang="zh-CN"/>
              <a:t>clone</a:t>
            </a:r>
            <a:r>
              <a:rPr lang="zh-CN" altLang="en-US"/>
              <a:t>前的时间戳发送给消息</a:t>
            </a:r>
            <a:r>
              <a:rPr lang="zh-CN" altLang="en-US"/>
              <a:t>队列；</a:t>
            </a:r>
            <a:endParaRPr lang="zh-CN" altLang="en-US"/>
          </a:p>
          <a:p>
            <a:pPr algn="l"/>
            <a:r>
              <a:rPr lang="zh-CN" altLang="en-US"/>
              <a:t>在处理结束后会根据处理结果返回</a:t>
            </a:r>
            <a:r>
              <a:rPr lang="en-US" altLang="zh-CN"/>
              <a:t>Done</a:t>
            </a:r>
            <a:r>
              <a:rPr lang="zh-CN" altLang="en-US"/>
              <a:t>或</a:t>
            </a:r>
            <a:r>
              <a:rPr lang="en-US" altLang="zh-CN"/>
              <a:t>Error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build_and_download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382395"/>
            <a:ext cx="6743700" cy="5073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get_task_status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69085"/>
            <a:ext cx="4029075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ProjectDBAcess</a:t>
            </a:r>
            <a:endParaRPr lang="en-US" altLang="zh-CN"/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665730"/>
                <a:gridCol w="2985770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connect_database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内部函数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链接</a:t>
                      </a:r>
                      <a:r>
                        <a:rPr lang="en-US" altLang="zh-CN" sz="1200"/>
                        <a:t>mdb</a:t>
                      </a:r>
                      <a:r>
                        <a:rPr lang="zh-CN" altLang="en-US" sz="1200"/>
                        <a:t>数据库文件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注：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mdb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存储路径由配置文件记录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日志对象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mdb_file_name - mdb</a:t>
                      </a:r>
                      <a:r>
                        <a:rPr lang="zh-CN" altLang="en-US" sz="1200"/>
                        <a:t>文件名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conn - </a:t>
                      </a:r>
                      <a:r>
                        <a:rPr lang="zh-CN" altLang="en-US" sz="1200"/>
                        <a:t>数据库链接对象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cursor - </a:t>
                      </a:r>
                      <a:r>
                        <a:rPr lang="zh-CN" altLang="en-US" sz="1200"/>
                        <a:t>数据库操作对象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disconnect</a:t>
                      </a:r>
                      <a:r>
                        <a:rPr lang="zh-CN" altLang="en-US" sz="1200"/>
                        <a:t>_database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(</a:t>
                      </a:r>
                      <a:r>
                        <a:rPr lang="zh-CN" altLang="en-US" sz="1200"/>
                        <a:t>内部函数</a:t>
                      </a:r>
                      <a:r>
                        <a:rPr lang="en-US" altLang="zh-CN" sz="1200"/>
                        <a:t>)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释放</a:t>
                      </a:r>
                      <a:r>
                        <a:rPr lang="en-US" altLang="zh-CN" sz="1200"/>
                        <a:t>mdb</a:t>
                      </a:r>
                      <a:r>
                        <a:rPr lang="zh-CN" altLang="en-US" sz="1200"/>
                        <a:t>数据库链接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conn - </a:t>
                      </a:r>
                      <a:r>
                        <a:rPr lang="zh-CN" altLang="en-US" sz="1200">
                          <a:sym typeface="+mn-ea"/>
                        </a:rPr>
                        <a:t>数据库链接对象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cursor - </a:t>
                      </a:r>
                      <a:r>
                        <a:rPr lang="zh-CN" altLang="en-US" sz="1200">
                          <a:sym typeface="+mn-ea"/>
                        </a:rPr>
                        <a:t>数据库操作对象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set_project_path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设置项目代码存储路径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注：将项目代码从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Git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服务器拉到本地后，更新该数据内容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project_path - </a:t>
                      </a:r>
                      <a:r>
                        <a:rPr lang="zh-CN" altLang="en-US" sz="1200"/>
                        <a:t>项目代码存储路径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result</a:t>
                      </a:r>
                      <a:endParaRPr lang="en-US" altLang="zh-CN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True - </a:t>
                      </a:r>
                      <a:r>
                        <a:rPr lang="zh-CN" altLang="en-US" sz="1200"/>
                        <a:t>处理成功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False - </a:t>
                      </a:r>
                      <a:r>
                        <a:rPr lang="zh-CN" altLang="en-US" sz="1200"/>
                        <a:t>处理失败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get_project_path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获取指定项目的项目代码存放路径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project_id - </a:t>
                      </a:r>
                      <a:r>
                        <a:rPr lang="zh-CN" altLang="en-US" sz="1200"/>
                        <a:t>项目</a:t>
                      </a:r>
                      <a:r>
                        <a:rPr lang="en-US" altLang="zh-CN" sz="1200"/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mdb_file_name - </a:t>
                      </a:r>
                      <a:r>
                        <a:rPr lang="en-US" altLang="zh-CN" sz="1200">
                          <a:sym typeface="+mn-ea"/>
                        </a:rPr>
                        <a:t>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project_path - </a:t>
                      </a:r>
                      <a:r>
                        <a:rPr lang="zh-CN" altLang="en-US" sz="1200"/>
                        <a:t>项目代码存储路径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get_ide_path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获取项目代码所对应的</a:t>
                      </a:r>
                      <a:r>
                        <a:rPr lang="en-US" altLang="zh-CN" sz="1200"/>
                        <a:t>IAR</a:t>
                      </a:r>
                      <a:r>
                        <a:rPr lang="zh-CN" altLang="en-US" sz="1200"/>
                        <a:t>的</a:t>
                      </a:r>
                      <a:r>
                        <a:rPr lang="en-US" altLang="zh-CN" sz="1200"/>
                        <a:t>IDE</a:t>
                      </a:r>
                      <a:r>
                        <a:rPr lang="zh-CN" altLang="en-US" sz="1200"/>
                        <a:t>存储路径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</a:t>
                      </a:r>
                      <a:r>
                        <a:rPr lang="en-US" altLang="zh-CN" sz="1200">
                          <a:sym typeface="+mn-ea"/>
                        </a:rPr>
                        <a:t>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ide_path - IAR IDE</a:t>
                      </a:r>
                      <a:r>
                        <a:rPr lang="zh-CN" altLang="en-US" sz="1200"/>
                        <a:t>存储路径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get_project_name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获取项目名称，用于生成本地存储代码路径的文件夹名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project_name - </a:t>
                      </a:r>
                      <a:r>
                        <a:rPr lang="zh-CN" altLang="en-US" sz="1200"/>
                        <a:t>项目名称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get_code_source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获取代码所在</a:t>
                      </a:r>
                      <a:r>
                        <a:rPr lang="en-US" altLang="zh-CN" sz="1200"/>
                        <a:t>Git</a:t>
                      </a:r>
                      <a:r>
                        <a:rPr lang="zh-CN" altLang="en-US" sz="1200"/>
                        <a:t>服务器的</a:t>
                      </a:r>
                      <a:r>
                        <a:rPr lang="en-US" altLang="zh-CN" sz="1200"/>
                        <a:t>url</a:t>
                      </a:r>
                      <a:r>
                        <a:rPr lang="zh-CN" altLang="en-US" sz="1200"/>
                        <a:t>地址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注：要求为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ssh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地址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code_source - </a:t>
                      </a:r>
                      <a:r>
                        <a:rPr lang="zh-CN" altLang="en-US" sz="1200"/>
                        <a:t>代码所在</a:t>
                      </a:r>
                      <a:r>
                        <a:rPr lang="en-US" altLang="zh-CN" sz="1200"/>
                        <a:t>Git</a:t>
                      </a:r>
                      <a:r>
                        <a:rPr lang="zh-CN" altLang="en-US" sz="1200"/>
                        <a:t>服务器的</a:t>
                      </a:r>
                      <a:r>
                        <a:rPr lang="en-US" altLang="zh-CN" sz="1200"/>
                        <a:t>ssh</a:t>
                      </a:r>
                      <a:r>
                        <a:rPr lang="zh-CN" altLang="en-US" sz="1200"/>
                        <a:t>地址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get_node_name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获取被测测试项的节点</a:t>
                      </a:r>
                      <a:r>
                        <a:rPr lang="zh-CN" altLang="en-US" sz="1200"/>
                        <a:t>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module_id - </a:t>
                      </a:r>
                      <a:r>
                        <a:rPr lang="zh-CN" altLang="en-US" sz="1200">
                          <a:sym typeface="+mn-ea"/>
                        </a:rPr>
                        <a:t>被测</a:t>
                      </a:r>
                      <a:r>
                        <a:rPr lang="en-US" altLang="zh-CN" sz="1200">
                          <a:sym typeface="+mn-ea"/>
                        </a:rPr>
                        <a:t>IP</a:t>
                      </a:r>
                      <a:r>
                        <a:rPr lang="zh-CN" altLang="en-US" sz="1200">
                          <a:sym typeface="+mn-ea"/>
                        </a:rPr>
                        <a:t>模块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sub_id - </a:t>
                      </a:r>
                      <a:r>
                        <a:rPr lang="zh-CN" altLang="en-US" sz="1200">
                          <a:sym typeface="+mn-ea"/>
                        </a:rPr>
                        <a:t>测试项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mdb_file_name - mdb</a:t>
                      </a:r>
                      <a:r>
                        <a:rPr lang="zh-CN" altLang="en-US" sz="1200">
                          <a:sym typeface="+mn-ea"/>
                        </a:rPr>
                        <a:t>文件名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node_name - </a:t>
                      </a:r>
                      <a:r>
                        <a:rPr lang="zh-CN" altLang="en-US" sz="1200"/>
                        <a:t>测试项节点</a:t>
                      </a:r>
                      <a:r>
                        <a:rPr lang="zh-CN" altLang="en-US" sz="1200"/>
                        <a:t>名</a:t>
                      </a:r>
                      <a:endParaRPr lang="zh-CN" altLang="en-US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GitProcesser</a:t>
            </a:r>
            <a:endParaRPr lang="en-US" altLang="zh-CN"/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clone_code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内部</a:t>
                      </a:r>
                      <a:r>
                        <a:rPr lang="zh-CN" altLang="en-US" sz="1200"/>
                        <a:t>函数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由远端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Git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服务器，将代码克隆到本地，克隆完成后，将代码存储路径更新至</a:t>
                      </a:r>
                      <a:r>
                        <a:rPr lang="en-US" altLang="zh-CN" sz="1200">
                          <a:solidFill>
                            <a:schemeClr val="tx1"/>
                          </a:solidFill>
                        </a:rPr>
                        <a:t>ProjectInformation</a:t>
                      </a: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数据库；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注：代码存储路径为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&lt;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base_dir&gt;/&lt;project_name&gt;</a:t>
                      </a:r>
                      <a:endParaRPr lang="en-US" altLang="zh-CN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project_id - </a:t>
                      </a:r>
                      <a:r>
                        <a:rPr lang="zh-CN" altLang="en-US" sz="1200"/>
                        <a:t>项目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；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base_dir - </a:t>
                      </a:r>
                      <a:r>
                        <a:rPr lang="zh-CN" altLang="en-US" sz="1200"/>
                        <a:t>代码存储的上层目录</a:t>
                      </a:r>
                      <a:r>
                        <a:rPr lang="zh-CN" altLang="en-US" sz="1200"/>
                        <a:t>路径；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/>
                        <a:t>logger - </a:t>
                      </a:r>
                      <a:r>
                        <a:rPr lang="zh-CN" altLang="en-US" sz="1200"/>
                        <a:t>日志</a:t>
                      </a:r>
                      <a:r>
                        <a:rPr lang="zh-CN" altLang="en-US" sz="1200"/>
                        <a:t>对象；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result</a:t>
                      </a:r>
                      <a:r>
                        <a:rPr lang="zh-CN" altLang="en-US" sz="1200"/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True - </a:t>
                      </a:r>
                      <a:r>
                        <a:rPr lang="zh-CN" altLang="en-US" sz="1200"/>
                        <a:t>操作</a:t>
                      </a:r>
                      <a:r>
                        <a:rPr lang="zh-CN" altLang="en-US" sz="1200"/>
                        <a:t>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False - </a:t>
                      </a:r>
                      <a:r>
                        <a:rPr lang="zh-CN" altLang="en-US" sz="1200"/>
                        <a:t>操作</a:t>
                      </a:r>
                      <a:r>
                        <a:rPr lang="zh-CN" altLang="en-US" sz="1200"/>
                        <a:t>失败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get_commit_id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内部</a:t>
                      </a:r>
                      <a:r>
                        <a:rPr lang="zh-CN" altLang="en-US" sz="1200"/>
                        <a:t>函数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获取项目代码当前的提交</a:t>
                      </a:r>
                      <a:r>
                        <a:rPr lang="en-US" altLang="zh-CN" sz="1200"/>
                        <a:t>ID</a:t>
                      </a:r>
                      <a:r>
                        <a:rPr lang="zh-CN" altLang="en-US" sz="1200"/>
                        <a:t>；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项目代码存储路径；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对象；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commit_id</a:t>
                      </a:r>
                      <a:r>
                        <a:rPr lang="zh-CN" altLang="en-US" sz="1200"/>
                        <a:t>：提交记录对应的哈希</a:t>
                      </a:r>
                      <a:r>
                        <a:rPr lang="zh-CN" altLang="en-US" sz="1200"/>
                        <a:t>值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update_code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更新代码</a:t>
                      </a:r>
                      <a:r>
                        <a:rPr lang="zh-CN" altLang="en-US" sz="1200"/>
                        <a:t>版本：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若数据库中无</a:t>
                      </a:r>
                      <a:r>
                        <a:rPr lang="en-US" altLang="zh-CN" sz="1200"/>
                        <a:t>project_path</a:t>
                      </a:r>
                      <a:r>
                        <a:rPr lang="zh-CN" altLang="en-US" sz="1200"/>
                        <a:t>，则从</a:t>
                      </a:r>
                      <a:r>
                        <a:rPr lang="en-US" altLang="zh-CN" sz="1200"/>
                        <a:t>Git</a:t>
                      </a:r>
                      <a:r>
                        <a:rPr lang="zh-CN" altLang="en-US" sz="1200"/>
                        <a:t>服务器克隆工程</a:t>
                      </a:r>
                      <a:r>
                        <a:rPr lang="zh-CN" altLang="en-US" sz="1200"/>
                        <a:t>代码；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若无入参</a:t>
                      </a:r>
                      <a:r>
                        <a:rPr lang="en-US" altLang="zh-CN" sz="1200"/>
                        <a:t>commit_id</a:t>
                      </a:r>
                      <a:r>
                        <a:rPr lang="zh-CN" altLang="en-US" sz="1200"/>
                        <a:t>，则将代码更新至最新</a:t>
                      </a:r>
                      <a:r>
                        <a:rPr lang="zh-CN" altLang="en-US" sz="1200"/>
                        <a:t>版本；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zh-CN" altLang="en-US" sz="1200"/>
                        <a:t>若入参</a:t>
                      </a:r>
                      <a:r>
                        <a:rPr lang="en-US" altLang="zh-CN" sz="1200"/>
                        <a:t>commit_id</a:t>
                      </a:r>
                      <a:r>
                        <a:rPr lang="zh-CN" altLang="en-US" sz="1200"/>
                        <a:t>有效，则将代码切换至指定</a:t>
                      </a:r>
                      <a:r>
                        <a:rPr lang="en-US" altLang="zh-CN" sz="1200"/>
                        <a:t>commit</a:t>
                      </a:r>
                      <a:r>
                        <a:rPr lang="zh-CN" altLang="en-US" sz="1200"/>
                        <a:t>；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r>
                        <a:rPr lang="zh-CN" altLang="en-US" sz="1200">
                          <a:sym typeface="+mn-ea"/>
                        </a:rPr>
                        <a:t>；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日志对象；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commit_id - </a:t>
                      </a:r>
                      <a:r>
                        <a:rPr lang="zh-CN" altLang="en-US" sz="1200">
                          <a:sym typeface="+mn-ea"/>
                        </a:rPr>
                        <a:t>提交记录对应的哈希值；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result</a:t>
                      </a:r>
                      <a:r>
                        <a:rPr lang="zh-CN" altLang="en-US" sz="1200">
                          <a:sym typeface="+mn-ea"/>
                        </a:rPr>
                        <a:t>：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True - </a:t>
                      </a:r>
                      <a:r>
                        <a:rPr lang="zh-CN" altLang="en-US" sz="1200">
                          <a:sym typeface="+mn-ea"/>
                        </a:rPr>
                        <a:t>操作成功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False - </a:t>
                      </a:r>
                      <a:r>
                        <a:rPr lang="zh-CN" altLang="en-US" sz="1200">
                          <a:sym typeface="+mn-ea"/>
                        </a:rPr>
                        <a:t>操作失败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update_tc_code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通过调用</a:t>
                      </a:r>
                      <a:r>
                        <a:rPr lang="en-US" altLang="zh-CN" sz="1200"/>
                        <a:t>update_code</a:t>
                      </a:r>
                      <a:r>
                        <a:rPr lang="zh-CN" altLang="en-US" sz="1200"/>
                        <a:t>进行代码更新，并与</a:t>
                      </a:r>
                      <a:r>
                        <a:rPr lang="en-US" altLang="zh-CN" sz="1200"/>
                        <a:t>CMDProcesser</a:t>
                      </a:r>
                      <a:r>
                        <a:rPr lang="zh-CN" altLang="en-US" sz="1200"/>
                        <a:t>进程交互，更新进程状态</a:t>
                      </a:r>
                      <a:r>
                        <a:rPr lang="en-US" altLang="zh-CN" sz="1200"/>
                        <a:t>;</a:t>
                      </a:r>
                      <a:endParaRPr lang="en-US" altLang="zh-CN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用于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CMDProcesser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创建进程处理代码更新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task_params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zh-CN" altLang="en-US" sz="1200">
                          <a:sym typeface="+mn-ea"/>
                        </a:rPr>
                        <a:t>参数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project_id - </a:t>
                      </a:r>
                      <a:r>
                        <a:rPr lang="zh-CN" altLang="en-US" sz="1200">
                          <a:sym typeface="+mn-ea"/>
                        </a:rPr>
                        <a:t>项目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r>
                        <a:rPr lang="zh-CN" altLang="en-US" sz="1200">
                          <a:sym typeface="+mn-ea"/>
                        </a:rPr>
                        <a:t>；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 lvl="1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commit_id - </a:t>
                      </a:r>
                      <a:r>
                        <a:rPr lang="zh-CN" altLang="en-US" sz="1200">
                          <a:sym typeface="+mn-ea"/>
                        </a:rPr>
                        <a:t>提交记录对应的哈希值；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msg_queue - </a:t>
                      </a:r>
                      <a:r>
                        <a:rPr lang="zh-CN" altLang="en-US" sz="1200">
                          <a:sym typeface="+mn-ea"/>
                        </a:rPr>
                        <a:t>进程间通信</a:t>
                      </a:r>
                      <a:r>
                        <a:rPr lang="zh-CN" altLang="en-US" sz="1200">
                          <a:sym typeface="+mn-ea"/>
                        </a:rPr>
                        <a:t>队列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lock - </a:t>
                      </a:r>
                      <a:r>
                        <a:rPr lang="zh-CN" altLang="en-US" sz="1200">
                          <a:sym typeface="+mn-ea"/>
                        </a:rPr>
                        <a:t>进程</a:t>
                      </a:r>
                      <a:r>
                        <a:rPr lang="zh-CN" altLang="en-US" sz="1200">
                          <a:sym typeface="+mn-ea"/>
                        </a:rPr>
                        <a:t>锁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task_id - </a:t>
                      </a:r>
                      <a:r>
                        <a:rPr lang="zh-CN" altLang="en-US" sz="1200">
                          <a:sym typeface="+mn-ea"/>
                        </a:rPr>
                        <a:t>任务</a:t>
                      </a:r>
                      <a:r>
                        <a:rPr lang="en-US" altLang="zh-CN" sz="1200">
                          <a:sym typeface="+mn-ea"/>
                        </a:rPr>
                        <a:t>ID</a:t>
                      </a:r>
                      <a:endParaRPr lang="en-US" altLang="zh-CN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None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1325563"/>
          </a:xfrm>
        </p:spPr>
        <p:txBody>
          <a:bodyPr/>
          <a:p>
            <a:r>
              <a:rPr lang="zh-CN" altLang="en-US"/>
              <a:t>模块接口</a:t>
            </a:r>
            <a:r>
              <a:rPr lang="en-US" altLang="zh-CN"/>
              <a:t> -- </a:t>
            </a:r>
            <a:r>
              <a:rPr lang="en-US" altLang="zh-CN">
                <a:sym typeface="+mn-ea"/>
              </a:rPr>
              <a:t>Project</a:t>
            </a:r>
            <a:r>
              <a:rPr lang="en-US" altLang="zh-CN">
                <a:sym typeface="+mn-ea"/>
              </a:rPr>
              <a:t>Analysis</a:t>
            </a:r>
            <a:endParaRPr lang="en-US" altLang="zh-CN">
              <a:sym typeface="+mn-ea"/>
            </a:endParaRPr>
          </a:p>
        </p:txBody>
      </p:sp>
      <p:graphicFrame>
        <p:nvGraphicFramePr>
          <p:cNvPr id="6" name="内容占位符 5"/>
          <p:cNvGraphicFramePr/>
          <p:nvPr>
            <p:ph idx="1"/>
            <p:custDataLst>
              <p:tags r:id="rId1"/>
            </p:custDataLst>
          </p:nvPr>
        </p:nvGraphicFramePr>
        <p:xfrm>
          <a:off x="838200" y="1101090"/>
          <a:ext cx="1051560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805"/>
                <a:gridCol w="2759075"/>
                <a:gridCol w="2892425"/>
                <a:gridCol w="261429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函数名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函数说明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输入参数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输出参数</a:t>
                      </a:r>
                      <a:endParaRPr lang="zh-CN" altLang="en-US" sz="16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get_ewp_file_path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获取到当前项目中，用于测试的工程配置文件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project_path - </a:t>
                      </a:r>
                      <a:r>
                        <a:rPr lang="zh-CN" altLang="en-US" sz="1200"/>
                        <a:t>工程存储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ewp_file_path - </a:t>
                      </a:r>
                      <a:r>
                        <a:rPr lang="zh-CN" altLang="en-US" sz="1200"/>
                        <a:t>配置文件</a:t>
                      </a:r>
                      <a:r>
                        <a:rPr lang="en-US" altLang="zh-CN" sz="1200"/>
                        <a:t>*.ewp</a:t>
                      </a:r>
                      <a:r>
                        <a:rPr lang="zh-CN" altLang="en-US" sz="1200"/>
                        <a:t>文件的存储</a:t>
                      </a:r>
                      <a:r>
                        <a:rPr lang="zh-CN" altLang="en-US" sz="1200"/>
                        <a:t>路径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get_ewp_name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</a:t>
                      </a:r>
                      <a:r>
                        <a:rPr lang="en-US" altLang="zh-CN" sz="1200"/>
                        <a:t>ewp</a:t>
                      </a:r>
                      <a:r>
                        <a:rPr lang="zh-CN" altLang="en-US" sz="1200"/>
                        <a:t>文件的文件</a:t>
                      </a:r>
                      <a:r>
                        <a:rPr lang="zh-CN" altLang="en-US" sz="1200"/>
                        <a:t>名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基于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ewp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文件名称与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函数的所在文件相同的设计前提下，获取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ewp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文件名，即可获取到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main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函数所在文件路径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工程存储</a:t>
                      </a:r>
                      <a:r>
                        <a:rPr lang="zh-CN" altLang="en-US" sz="1200">
                          <a:sym typeface="+mn-ea"/>
                        </a:rPr>
                        <a:t>路径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project_name - </a:t>
                      </a:r>
                      <a:r>
                        <a:rPr lang="zh-CN" altLang="en-US" sz="1200"/>
                        <a:t>工程名</a:t>
                      </a:r>
                      <a:endParaRPr lang="zh-CN" altLang="en-US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get_core_arch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获取处理器核的架构</a:t>
                      </a:r>
                      <a:r>
                        <a:rPr lang="zh-CN" altLang="en-US" sz="1200"/>
                        <a:t>类型</a:t>
                      </a:r>
                      <a:endParaRPr lang="zh-CN" altLang="en-US" sz="1200"/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# 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用于生对应的</a:t>
                      </a:r>
                      <a:r>
                        <a:rPr lang="en-US" altLang="zh-CN" sz="1200">
                          <a:solidFill>
                            <a:srgbClr val="C00000"/>
                          </a:solidFill>
                        </a:rPr>
                        <a:t>xcl</a:t>
                      </a:r>
                      <a:r>
                        <a:rPr lang="zh-CN" altLang="en-US" sz="1200">
                          <a:solidFill>
                            <a:srgbClr val="C00000"/>
                          </a:solidFill>
                        </a:rPr>
                        <a:t>配置文件</a:t>
                      </a:r>
                      <a:endParaRPr lang="zh-CN" altLang="en-US" sz="120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ewp_file_path - </a:t>
                      </a:r>
                      <a:r>
                        <a:rPr lang="zh-CN" altLang="en-US" sz="1200">
                          <a:sym typeface="+mn-ea"/>
                        </a:rPr>
                        <a:t>工程配置</a:t>
                      </a:r>
                      <a:r>
                        <a:rPr lang="zh-CN" altLang="en-US" sz="1200">
                          <a:sym typeface="+mn-ea"/>
                        </a:rPr>
                        <a:t>文件存储路径</a:t>
                      </a:r>
                      <a:endParaRPr lang="en-US" altLang="zh-CN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logger - </a:t>
                      </a:r>
                      <a:r>
                        <a:rPr lang="zh-CN" altLang="en-US" sz="1200">
                          <a:sym typeface="+mn-ea"/>
                        </a:rPr>
                        <a:t>日志</a:t>
                      </a:r>
                      <a:r>
                        <a:rPr lang="zh-CN" altLang="en-US" sz="1200">
                          <a:sym typeface="+mn-ea"/>
                        </a:rPr>
                        <a:t>对象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/>
                        <a:t>core-arch - </a:t>
                      </a:r>
                      <a:r>
                        <a:rPr lang="zh-CN" altLang="en-US" sz="1200"/>
                        <a:t>处理器</a:t>
                      </a:r>
                      <a:r>
                        <a:rPr lang="zh-CN" altLang="en-US" sz="1200"/>
                        <a:t>架构</a:t>
                      </a:r>
                      <a:endParaRPr lang="zh-CN" altLang="en-US" sz="1200"/>
                    </a:p>
                    <a:p>
                      <a:pPr lvl="1">
                        <a:buNone/>
                      </a:pPr>
                      <a:r>
                        <a:rPr lang="en-US" altLang="zh-CN" sz="1200"/>
                        <a:t>RISCV/ARM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/>
                        <a:t>get_file_path_in_project</a:t>
                      </a:r>
                      <a:endParaRPr lang="zh-CN" alt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200">
                          <a:solidFill>
                            <a:schemeClr val="tx1"/>
                          </a:solidFill>
                        </a:rPr>
                        <a:t>获取在项目路径中，目标文件的存储路径</a:t>
                      </a:r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project_path - </a:t>
                      </a:r>
                      <a:r>
                        <a:rPr lang="zh-CN" altLang="en-US" sz="1200">
                          <a:sym typeface="+mn-ea"/>
                        </a:rPr>
                        <a:t>工程存储</a:t>
                      </a:r>
                      <a:r>
                        <a:rPr lang="zh-CN" altLang="en-US" sz="1200">
                          <a:sym typeface="+mn-ea"/>
                        </a:rPr>
                        <a:t>路径</a:t>
                      </a:r>
                      <a:endParaRPr lang="zh-CN" altLang="en-US" sz="12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file_name - </a:t>
                      </a:r>
                      <a:r>
                        <a:rPr lang="zh-CN" altLang="en-US" sz="1200">
                          <a:sym typeface="+mn-ea"/>
                        </a:rPr>
                        <a:t>文件</a:t>
                      </a:r>
                      <a:r>
                        <a:rPr lang="zh-CN" altLang="en-US" sz="1200">
                          <a:sym typeface="+mn-ea"/>
                        </a:rPr>
                        <a:t>名</a:t>
                      </a:r>
                      <a:endParaRPr lang="zh-CN" altLang="en-US" sz="12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lvl="0">
                        <a:buNone/>
                      </a:pP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657f6fa-138d-45df-978e-107ec71d69ab}"/>
</p:tagLst>
</file>

<file path=ppt/tags/tag10.xml><?xml version="1.0" encoding="utf-8"?>
<p:tagLst xmlns:p="http://schemas.openxmlformats.org/presentationml/2006/main">
  <p:tag name="COMMONDATA" val="eyJoZGlkIjoiNDI2ZmJmNjI1MzI1ZDExOWM2Y2U5NTNiODliYzMyYTAifQ=="/>
  <p:tag name="KSO_WPP_MARK_KEY" val="6c80c240-b030-4800-bbcb-69260f94d725"/>
</p:tagLst>
</file>

<file path=ppt/tags/tag2.xml><?xml version="1.0" encoding="utf-8"?>
<p:tagLst xmlns:p="http://schemas.openxmlformats.org/presentationml/2006/main">
  <p:tag name="KSO_WM_UNIT_TABLE_BEAUTIFY" val="smartTable{2657f6fa-138d-45df-978e-107ec71d69ab}"/>
</p:tagLst>
</file>

<file path=ppt/tags/tag3.xml><?xml version="1.0" encoding="utf-8"?>
<p:tagLst xmlns:p="http://schemas.openxmlformats.org/presentationml/2006/main">
  <p:tag name="KSO_WM_UNIT_TABLE_BEAUTIFY" val="smartTable{2657f6fa-138d-45df-978e-107ec71d69ab}"/>
</p:tagLst>
</file>

<file path=ppt/tags/tag4.xml><?xml version="1.0" encoding="utf-8"?>
<p:tagLst xmlns:p="http://schemas.openxmlformats.org/presentationml/2006/main">
  <p:tag name="KSO_WM_UNIT_TABLE_BEAUTIFY" val="smartTable{2657f6fa-138d-45df-978e-107ec71d69ab}"/>
</p:tagLst>
</file>

<file path=ppt/tags/tag5.xml><?xml version="1.0" encoding="utf-8"?>
<p:tagLst xmlns:p="http://schemas.openxmlformats.org/presentationml/2006/main">
  <p:tag name="KSO_WM_UNIT_TABLE_BEAUTIFY" val="smartTable{2657f6fa-138d-45df-978e-107ec71d69ab}"/>
</p:tagLst>
</file>

<file path=ppt/tags/tag6.xml><?xml version="1.0" encoding="utf-8"?>
<p:tagLst xmlns:p="http://schemas.openxmlformats.org/presentationml/2006/main">
  <p:tag name="KSO_WM_UNIT_TABLE_BEAUTIFY" val="smartTable{2657f6fa-138d-45df-978e-107ec71d69ab}"/>
</p:tagLst>
</file>

<file path=ppt/tags/tag7.xml><?xml version="1.0" encoding="utf-8"?>
<p:tagLst xmlns:p="http://schemas.openxmlformats.org/presentationml/2006/main">
  <p:tag name="KSO_WM_UNIT_TABLE_BEAUTIFY" val="smartTable{2657f6fa-138d-45df-978e-107ec71d69ab}"/>
</p:tagLst>
</file>

<file path=ppt/tags/tag8.xml><?xml version="1.0" encoding="utf-8"?>
<p:tagLst xmlns:p="http://schemas.openxmlformats.org/presentationml/2006/main">
  <p:tag name="KSO_WM_UNIT_TABLE_BEAUTIFY" val="smartTable{2657f6fa-138d-45df-978e-107ec71d69ab}"/>
</p:tagLst>
</file>

<file path=ppt/tags/tag9.xml><?xml version="1.0" encoding="utf-8"?>
<p:tagLst xmlns:p="http://schemas.openxmlformats.org/presentationml/2006/main">
  <p:tag name="KSO_WM_UNIT_TABLE_BEAUTIFY" val="smartTable{2657f6fa-138d-45df-978e-107ec71d69a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5711</Words>
  <Application>WPS 演示</Application>
  <PresentationFormat>宽屏</PresentationFormat>
  <Paragraphs>629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自动编译、下载程序设计</vt:lpstr>
      <vt:lpstr>功能</vt:lpstr>
      <vt:lpstr>模块划分</vt:lpstr>
      <vt:lpstr>update_tc_code</vt:lpstr>
      <vt:lpstr>build_and_download</vt:lpstr>
      <vt:lpstr>get_task_status</vt:lpstr>
      <vt:lpstr>模块接口 -- ProjectDBAcess</vt:lpstr>
      <vt:lpstr>模块接口 -- GitProcesser</vt:lpstr>
      <vt:lpstr>模块接口 -- ProjectAnalysis</vt:lpstr>
      <vt:lpstr>模块接口 -- ProjectAnalysis</vt:lpstr>
      <vt:lpstr>模块接口 -- BuildAndDownload (1)</vt:lpstr>
      <vt:lpstr>模块接口 -- BuildAndDownload (2)</vt:lpstr>
      <vt:lpstr>模块接口 -- CMDProcesser（类）</vt:lpstr>
      <vt:lpstr>模块接口 -- Logger</vt:lpstr>
      <vt:lpstr>模块接口 -- Logger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李春光</dc:creator>
  <cp:lastModifiedBy>guang</cp:lastModifiedBy>
  <cp:revision>102</cp:revision>
  <dcterms:created xsi:type="dcterms:W3CDTF">2024-06-17T06:46:00Z</dcterms:created>
  <dcterms:modified xsi:type="dcterms:W3CDTF">2024-06-20T06:43:17Z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70970A17C7154C668946A07371389A07</vt:lpwstr>
  </property>
  <property fmtid="{D5CDD505-2E9C-101B-9397-08002B2CF9AE}" pid="3" name="KSOProductBuildVer">
    <vt:lpwstr>2052-11.1.0.12165</vt:lpwstr>
  </property>
</Properties>
</file>