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8" r:id="rId21"/>
    <p:sldId id="271" r:id="rId22"/>
    <p:sldId id="277" r:id="rId23"/>
    <p:sldId id="279" r:id="rId24"/>
    <p:sldId id="270"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704" autoAdjust="0"/>
  </p:normalViewPr>
  <p:slideViewPr>
    <p:cSldViewPr snapToGrid="0">
      <p:cViewPr varScale="1">
        <p:scale>
          <a:sx n="83" d="100"/>
          <a:sy n="83" d="100"/>
        </p:scale>
        <p:origin x="461"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286FF-9D39-4EF2-96E1-8686FAF3AD8E}" type="datetimeFigureOut">
              <a:rPr lang="uk-UA" smtClean="0"/>
              <a:t>13.11.2019</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F632B-1A28-4381-977F-359B67011DF1}" type="slidenum">
              <a:rPr lang="uk-UA" smtClean="0"/>
              <a:t>‹#›</a:t>
            </a:fld>
            <a:endParaRPr lang="uk-UA"/>
          </a:p>
        </p:txBody>
      </p:sp>
    </p:spTree>
    <p:extLst>
      <p:ext uri="{BB962C8B-B14F-4D97-AF65-F5344CB8AC3E}">
        <p14:creationId xmlns:p14="http://schemas.microsoft.com/office/powerpoint/2010/main" val="2861757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or</a:t>
            </a:r>
            <a:endParaRPr lang="uk-UA" dirty="0"/>
          </a:p>
        </p:txBody>
      </p:sp>
      <p:sp>
        <p:nvSpPr>
          <p:cNvPr id="4" name="Номер слайда 3"/>
          <p:cNvSpPr>
            <a:spLocks noGrp="1"/>
          </p:cNvSpPr>
          <p:nvPr>
            <p:ph type="sldNum" sz="quarter" idx="10"/>
          </p:nvPr>
        </p:nvSpPr>
        <p:spPr/>
        <p:txBody>
          <a:bodyPr/>
          <a:lstStyle/>
          <a:p>
            <a:fld id="{C0BF632B-1A28-4381-977F-359B67011DF1}" type="slidenum">
              <a:rPr lang="uk-UA" smtClean="0"/>
              <a:t>5</a:t>
            </a:fld>
            <a:endParaRPr lang="uk-UA"/>
          </a:p>
        </p:txBody>
      </p:sp>
    </p:spTree>
    <p:extLst>
      <p:ext uri="{BB962C8B-B14F-4D97-AF65-F5344CB8AC3E}">
        <p14:creationId xmlns:p14="http://schemas.microsoft.com/office/powerpoint/2010/main" val="2204566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What is it?</a:t>
            </a:r>
            <a:endParaRPr lang="uk-UA" dirty="0"/>
          </a:p>
        </p:txBody>
      </p:sp>
      <p:sp>
        <p:nvSpPr>
          <p:cNvPr id="4" name="Номер слайда 3"/>
          <p:cNvSpPr>
            <a:spLocks noGrp="1"/>
          </p:cNvSpPr>
          <p:nvPr>
            <p:ph type="sldNum" sz="quarter" idx="10"/>
          </p:nvPr>
        </p:nvSpPr>
        <p:spPr/>
        <p:txBody>
          <a:bodyPr/>
          <a:lstStyle/>
          <a:p>
            <a:fld id="{C0BF632B-1A28-4381-977F-359B67011DF1}" type="slidenum">
              <a:rPr lang="uk-UA" smtClean="0"/>
              <a:t>13</a:t>
            </a:fld>
            <a:endParaRPr lang="uk-UA"/>
          </a:p>
        </p:txBody>
      </p:sp>
    </p:spTree>
    <p:extLst>
      <p:ext uri="{BB962C8B-B14F-4D97-AF65-F5344CB8AC3E}">
        <p14:creationId xmlns:p14="http://schemas.microsoft.com/office/powerpoint/2010/main" val="3829577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a:t>
            </a:r>
            <a:r>
              <a:rPr lang="en-US" baseline="0" dirty="0" smtClean="0"/>
              <a:t> you speak…</a:t>
            </a:r>
            <a:endParaRPr lang="uk-UA" dirty="0"/>
          </a:p>
        </p:txBody>
      </p:sp>
      <p:sp>
        <p:nvSpPr>
          <p:cNvPr id="4" name="Номер слайда 3"/>
          <p:cNvSpPr>
            <a:spLocks noGrp="1"/>
          </p:cNvSpPr>
          <p:nvPr>
            <p:ph type="sldNum" sz="quarter" idx="10"/>
          </p:nvPr>
        </p:nvSpPr>
        <p:spPr/>
        <p:txBody>
          <a:bodyPr/>
          <a:lstStyle/>
          <a:p>
            <a:fld id="{C0BF632B-1A28-4381-977F-359B67011DF1}" type="slidenum">
              <a:rPr lang="uk-UA" smtClean="0"/>
              <a:t>24</a:t>
            </a:fld>
            <a:endParaRPr lang="uk-UA"/>
          </a:p>
        </p:txBody>
      </p:sp>
    </p:spTree>
    <p:extLst>
      <p:ext uri="{BB962C8B-B14F-4D97-AF65-F5344CB8AC3E}">
        <p14:creationId xmlns:p14="http://schemas.microsoft.com/office/powerpoint/2010/main" val="3552997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200" b="1" kern="1200" dirty="0" err="1" smtClean="0">
                <a:solidFill>
                  <a:schemeClr val="tx1"/>
                </a:solidFill>
                <a:effectLst/>
                <a:latin typeface="+mn-lt"/>
                <a:ea typeface="+mn-ea"/>
                <a:cs typeface="+mn-cs"/>
              </a:rPr>
              <a:t>Pauses</a:t>
            </a:r>
            <a:r>
              <a:rPr lang="uk-UA" sz="1200" b="1" kern="1200" dirty="0" smtClean="0">
                <a:solidFill>
                  <a:schemeClr val="tx1"/>
                </a:solidFill>
                <a:effectLst/>
                <a:latin typeface="+mn-lt"/>
                <a:ea typeface="+mn-ea"/>
                <a:cs typeface="+mn-cs"/>
              </a:rPr>
              <a:t> </a:t>
            </a:r>
            <a:r>
              <a:rPr lang="uk-UA" sz="1200" b="1" kern="1200" dirty="0" err="1" smtClean="0">
                <a:solidFill>
                  <a:schemeClr val="tx1"/>
                </a:solidFill>
                <a:effectLst/>
                <a:latin typeface="+mn-lt"/>
                <a:ea typeface="+mn-ea"/>
                <a:cs typeface="+mn-cs"/>
              </a:rPr>
              <a:t>Versus</a:t>
            </a:r>
            <a:r>
              <a:rPr lang="uk-UA" sz="1200" b="1" kern="1200" dirty="0" smtClean="0">
                <a:solidFill>
                  <a:schemeClr val="tx1"/>
                </a:solidFill>
                <a:effectLst/>
                <a:latin typeface="+mn-lt"/>
                <a:ea typeface="+mn-ea"/>
                <a:cs typeface="+mn-cs"/>
              </a:rPr>
              <a:t> </a:t>
            </a:r>
            <a:r>
              <a:rPr lang="uk-UA" sz="1200" b="1" kern="1200" dirty="0" err="1" smtClean="0">
                <a:solidFill>
                  <a:schemeClr val="tx1"/>
                </a:solidFill>
                <a:effectLst/>
                <a:latin typeface="+mn-lt"/>
                <a:ea typeface="+mn-ea"/>
                <a:cs typeface="+mn-cs"/>
              </a:rPr>
              <a:t>Vocalized</a:t>
            </a:r>
            <a:r>
              <a:rPr lang="uk-UA" sz="1200" b="1" kern="1200" dirty="0" smtClean="0">
                <a:solidFill>
                  <a:schemeClr val="tx1"/>
                </a:solidFill>
                <a:effectLst/>
                <a:latin typeface="+mn-lt"/>
                <a:ea typeface="+mn-ea"/>
                <a:cs typeface="+mn-cs"/>
              </a:rPr>
              <a:t> </a:t>
            </a:r>
            <a:r>
              <a:rPr lang="uk-UA" sz="1200" b="1" kern="1200" dirty="0" err="1" smtClean="0">
                <a:solidFill>
                  <a:schemeClr val="tx1"/>
                </a:solidFill>
                <a:effectLst/>
                <a:latin typeface="+mn-lt"/>
                <a:ea typeface="+mn-ea"/>
                <a:cs typeface="+mn-cs"/>
              </a:rPr>
              <a:t>Pauses</a:t>
            </a:r>
            <a:endParaRPr lang="uk-UA" sz="1200" b="1" kern="1200" dirty="0" smtClean="0">
              <a:solidFill>
                <a:schemeClr val="tx1"/>
              </a:solidFill>
              <a:effectLst/>
              <a:latin typeface="+mn-lt"/>
              <a:ea typeface="+mn-ea"/>
              <a:cs typeface="+mn-cs"/>
            </a:endParaRPr>
          </a:p>
          <a:p>
            <a:endParaRPr lang="uk-UA" dirty="0"/>
          </a:p>
        </p:txBody>
      </p:sp>
      <p:sp>
        <p:nvSpPr>
          <p:cNvPr id="4" name="Номер слайда 3"/>
          <p:cNvSpPr>
            <a:spLocks noGrp="1"/>
          </p:cNvSpPr>
          <p:nvPr>
            <p:ph type="sldNum" sz="quarter" idx="10"/>
          </p:nvPr>
        </p:nvSpPr>
        <p:spPr/>
        <p:txBody>
          <a:bodyPr/>
          <a:lstStyle/>
          <a:p>
            <a:fld id="{C0BF632B-1A28-4381-977F-359B67011DF1}" type="slidenum">
              <a:rPr lang="uk-UA" smtClean="0"/>
              <a:t>25</a:t>
            </a:fld>
            <a:endParaRPr lang="uk-UA"/>
          </a:p>
        </p:txBody>
      </p:sp>
    </p:spTree>
    <p:extLst>
      <p:ext uri="{BB962C8B-B14F-4D97-AF65-F5344CB8AC3E}">
        <p14:creationId xmlns:p14="http://schemas.microsoft.com/office/powerpoint/2010/main" val="116501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C0BF632B-1A28-4381-977F-359B67011DF1}" type="slidenum">
              <a:rPr lang="uk-UA" smtClean="0"/>
              <a:t>27</a:t>
            </a:fld>
            <a:endParaRPr lang="uk-UA"/>
          </a:p>
        </p:txBody>
      </p:sp>
    </p:spTree>
    <p:extLst>
      <p:ext uri="{BB962C8B-B14F-4D97-AF65-F5344CB8AC3E}">
        <p14:creationId xmlns:p14="http://schemas.microsoft.com/office/powerpoint/2010/main" val="343338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89213" y="1955800"/>
            <a:ext cx="8915399" cy="2262781"/>
          </a:xfrm>
        </p:spPr>
        <p:txBody>
          <a:bodyPr/>
          <a:lstStyle/>
          <a:p>
            <a:r>
              <a:rPr lang="uk-UA" b="1" dirty="0" err="1"/>
              <a:t>Why</a:t>
            </a:r>
            <a:r>
              <a:rPr lang="uk-UA" b="1" dirty="0"/>
              <a:t> </a:t>
            </a:r>
            <a:r>
              <a:rPr lang="uk-UA" b="1" dirty="0" err="1"/>
              <a:t>Prosody</a:t>
            </a:r>
            <a:r>
              <a:rPr lang="uk-UA" b="1" dirty="0"/>
              <a:t> </a:t>
            </a:r>
            <a:r>
              <a:rPr lang="uk-UA" b="1" dirty="0" err="1"/>
              <a:t>Matters</a:t>
            </a:r>
            <a:endParaRPr lang="uk-UA" dirty="0"/>
          </a:p>
        </p:txBody>
      </p:sp>
      <p:sp>
        <p:nvSpPr>
          <p:cNvPr id="3" name="Подзаголовок 2"/>
          <p:cNvSpPr>
            <a:spLocks noGrp="1"/>
          </p:cNvSpPr>
          <p:nvPr>
            <p:ph type="subTitle" idx="1"/>
          </p:nvPr>
        </p:nvSpPr>
        <p:spPr/>
        <p:txBody>
          <a:bodyPr>
            <a:noAutofit/>
          </a:bodyPr>
          <a:lstStyle/>
          <a:p>
            <a:r>
              <a:rPr lang="uk-UA" sz="3600" i="1" dirty="0" err="1"/>
              <a:t>The</a:t>
            </a:r>
            <a:r>
              <a:rPr lang="uk-UA" sz="3600" i="1" dirty="0"/>
              <a:t> </a:t>
            </a:r>
            <a:r>
              <a:rPr lang="uk-UA" sz="3600" i="1" dirty="0" err="1"/>
              <a:t>Meaning</a:t>
            </a:r>
            <a:r>
              <a:rPr lang="uk-UA" sz="3600" i="1" dirty="0"/>
              <a:t> </a:t>
            </a:r>
            <a:r>
              <a:rPr lang="uk-UA" sz="3600" i="1" dirty="0" err="1"/>
              <a:t>of</a:t>
            </a:r>
            <a:r>
              <a:rPr lang="uk-UA" sz="3600" i="1" dirty="0"/>
              <a:t> </a:t>
            </a:r>
            <a:r>
              <a:rPr lang="uk-UA" sz="3600" i="1" dirty="0" err="1"/>
              <a:t>Proper</a:t>
            </a:r>
            <a:r>
              <a:rPr lang="uk-UA" sz="3600" i="1" dirty="0"/>
              <a:t> </a:t>
            </a:r>
            <a:r>
              <a:rPr lang="uk-UA" sz="3600" i="1" dirty="0" err="1"/>
              <a:t>Pronunciation</a:t>
            </a:r>
            <a:r>
              <a:rPr lang="uk-UA" sz="3600" i="1" dirty="0"/>
              <a:t> </a:t>
            </a:r>
            <a:r>
              <a:rPr lang="uk-UA" sz="3600" i="1" dirty="0" err="1"/>
              <a:t>in</a:t>
            </a:r>
            <a:r>
              <a:rPr lang="uk-UA" sz="3600" i="1" dirty="0"/>
              <a:t> </a:t>
            </a:r>
            <a:r>
              <a:rPr lang="uk-UA" sz="3600" i="1" dirty="0" err="1"/>
              <a:t>Public</a:t>
            </a:r>
            <a:r>
              <a:rPr lang="uk-UA" sz="3600" i="1" dirty="0"/>
              <a:t> </a:t>
            </a:r>
            <a:r>
              <a:rPr lang="uk-UA" sz="3600" i="1" dirty="0" err="1"/>
              <a:t>Speaking</a:t>
            </a:r>
            <a:r>
              <a:rPr lang="uk-UA" sz="3600" i="1" dirty="0"/>
              <a:t/>
            </a:r>
            <a:br>
              <a:rPr lang="uk-UA" sz="3600" i="1" dirty="0"/>
            </a:br>
            <a:endParaRPr lang="uk-UA" sz="3600" i="1" dirty="0"/>
          </a:p>
        </p:txBody>
      </p:sp>
    </p:spTree>
    <p:extLst>
      <p:ext uri="{BB962C8B-B14F-4D97-AF65-F5344CB8AC3E}">
        <p14:creationId xmlns:p14="http://schemas.microsoft.com/office/powerpoint/2010/main" val="3834282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333364" y="1386110"/>
            <a:ext cx="8911687" cy="1280890"/>
          </a:xfrm>
        </p:spPr>
        <p:txBody>
          <a:bodyPr>
            <a:normAutofit/>
          </a:bodyPr>
          <a:lstStyle/>
          <a:p>
            <a:pPr algn="ctr"/>
            <a:r>
              <a:rPr lang="uk-UA" sz="4000" spc="300" dirty="0" err="1"/>
              <a:t>Articulation</a:t>
            </a:r>
            <a:r>
              <a:rPr lang="uk-UA" sz="4000" spc="300" dirty="0"/>
              <a:t> </a:t>
            </a:r>
            <a:r>
              <a:rPr lang="uk-UA" sz="4000" spc="300" dirty="0" err="1"/>
              <a:t>and</a:t>
            </a:r>
            <a:r>
              <a:rPr lang="uk-UA" sz="4000" spc="300" dirty="0"/>
              <a:t> </a:t>
            </a:r>
            <a:r>
              <a:rPr lang="uk-UA" sz="4000" spc="300" dirty="0" err="1"/>
              <a:t>Pronunciation</a:t>
            </a:r>
            <a:endParaRPr lang="uk-UA" sz="4000" spc="300" dirty="0"/>
          </a:p>
        </p:txBody>
      </p:sp>
      <p:pic>
        <p:nvPicPr>
          <p:cNvPr id="1026" name="Picture 2" descr="Пов’язане зображенн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0" y="2412999"/>
            <a:ext cx="6634693" cy="3483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87198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347453"/>
            <a:ext cx="4620676" cy="866023"/>
          </a:xfrm>
        </p:spPr>
        <p:txBody>
          <a:bodyPr/>
          <a:lstStyle/>
          <a:p>
            <a:r>
              <a:rPr lang="uk-UA" dirty="0" err="1"/>
              <a:t>speech</a:t>
            </a:r>
            <a:r>
              <a:rPr lang="uk-UA" dirty="0"/>
              <a:t> </a:t>
            </a:r>
            <a:r>
              <a:rPr lang="uk-UA" dirty="0" err="1"/>
              <a:t>mechanism</a:t>
            </a:r>
            <a:endParaRPr lang="uk-UA" dirty="0"/>
          </a:p>
        </p:txBody>
      </p:sp>
      <p:pic>
        <p:nvPicPr>
          <p:cNvPr id="9218" name="Picture 2" descr="Пов’язане зображенн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1" y="1058901"/>
            <a:ext cx="481012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Результат пошуку зображень за запитом &quot;зуби&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338" y="4144434"/>
            <a:ext cx="3460363" cy="182245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Результат пошуку зображень за запитом &quot;легені&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437" y="3166649"/>
            <a:ext cx="3556001" cy="3691351"/>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Пов’язане зображення"/>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3301" y="1067310"/>
            <a:ext cx="3758074" cy="22479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Результат пошуку зображень за запитом &quot;palat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5514" y="3916401"/>
            <a:ext cx="4146353" cy="270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59824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err="1"/>
              <a:t>Can</a:t>
            </a:r>
            <a:r>
              <a:rPr lang="uk-UA" dirty="0"/>
              <a:t> </a:t>
            </a:r>
            <a:r>
              <a:rPr lang="uk-UA" dirty="0" err="1"/>
              <a:t>the</a:t>
            </a:r>
            <a:r>
              <a:rPr lang="uk-UA" dirty="0"/>
              <a:t> </a:t>
            </a:r>
            <a:r>
              <a:rPr lang="uk-UA" dirty="0" err="1"/>
              <a:t>audience</a:t>
            </a:r>
            <a:r>
              <a:rPr lang="uk-UA" dirty="0"/>
              <a:t> </a:t>
            </a:r>
            <a:r>
              <a:rPr lang="uk-UA" dirty="0" err="1"/>
              <a:t>comprehend</a:t>
            </a:r>
            <a:r>
              <a:rPr lang="uk-UA" dirty="0"/>
              <a:t> </a:t>
            </a:r>
            <a:r>
              <a:rPr lang="uk-UA" dirty="0" err="1"/>
              <a:t>what</a:t>
            </a:r>
            <a:r>
              <a:rPr lang="uk-UA" dirty="0"/>
              <a:t> </a:t>
            </a:r>
            <a:r>
              <a:rPr lang="uk-UA" dirty="0" err="1"/>
              <a:t>you</a:t>
            </a:r>
            <a:r>
              <a:rPr lang="uk-UA" dirty="0"/>
              <a:t> </a:t>
            </a:r>
            <a:r>
              <a:rPr lang="uk-UA" dirty="0" err="1"/>
              <a:t>are</a:t>
            </a:r>
            <a:r>
              <a:rPr lang="uk-UA" dirty="0"/>
              <a:t> </a:t>
            </a:r>
            <a:r>
              <a:rPr lang="uk-UA" dirty="0" err="1"/>
              <a:t>saying</a:t>
            </a:r>
            <a:r>
              <a:rPr lang="uk-UA" dirty="0"/>
              <a:t>?</a:t>
            </a:r>
          </a:p>
        </p:txBody>
      </p:sp>
      <p:sp>
        <p:nvSpPr>
          <p:cNvPr id="3" name="Прямоугольник 2"/>
          <p:cNvSpPr/>
          <p:nvPr/>
        </p:nvSpPr>
        <p:spPr>
          <a:xfrm rot="935483">
            <a:off x="3965300" y="4550732"/>
            <a:ext cx="4637609" cy="461665"/>
          </a:xfrm>
          <a:prstGeom prst="rect">
            <a:avLst/>
          </a:prstGeom>
        </p:spPr>
        <p:txBody>
          <a:bodyPr wrap="square">
            <a:spAutoFit/>
          </a:bodyPr>
          <a:lstStyle/>
          <a:p>
            <a:r>
              <a:rPr lang="uk-UA" sz="2400" i="1" dirty="0">
                <a:solidFill>
                  <a:srgbClr val="2D3B45"/>
                </a:solidFill>
                <a:latin typeface="Helvetica" panose="020B0604020202020204" pitchFamily="34" charset="0"/>
                <a:ea typeface="Calibri" panose="020F0502020204030204" pitchFamily="34" charset="0"/>
                <a:cs typeface="Times New Roman" panose="02020603050405020304" pitchFamily="18" charset="0"/>
              </a:rPr>
              <a:t>'</a:t>
            </a:r>
            <a:r>
              <a:rPr lang="uk-UA" sz="2400" i="1" dirty="0" err="1">
                <a:solidFill>
                  <a:srgbClr val="2D3B45"/>
                </a:solidFill>
                <a:latin typeface="Helvetica" panose="020B0604020202020204" pitchFamily="34" charset="0"/>
                <a:ea typeface="Calibri" panose="020F0502020204030204" pitchFamily="34" charset="0"/>
                <a:cs typeface="Times New Roman" panose="02020603050405020304" pitchFamily="18" charset="0"/>
              </a:rPr>
              <a:t>dis</a:t>
            </a:r>
            <a:r>
              <a:rPr lang="uk-UA" sz="2400" i="1" dirty="0">
                <a:solidFill>
                  <a:srgbClr val="2D3B45"/>
                </a:solidFill>
                <a:latin typeface="Helvetica" panose="020B0604020202020204" pitchFamily="34" charset="0"/>
                <a:ea typeface="Calibri" panose="020F0502020204030204" pitchFamily="34" charset="0"/>
                <a:cs typeface="Times New Roman" panose="02020603050405020304" pitchFamily="18" charset="0"/>
              </a:rPr>
              <a:t> </a:t>
            </a:r>
            <a:r>
              <a:rPr lang="uk-UA" sz="2400" dirty="0" err="1">
                <a:solidFill>
                  <a:srgbClr val="2D3B45"/>
                </a:solidFill>
                <a:latin typeface="Helvetica" panose="020B0604020202020204" pitchFamily="34" charset="0"/>
                <a:ea typeface="Calibri" panose="020F0502020204030204" pitchFamily="34" charset="0"/>
                <a:cs typeface="Times New Roman" panose="02020603050405020304" pitchFamily="18" charset="0"/>
              </a:rPr>
              <a:t>for</a:t>
            </a:r>
            <a:r>
              <a:rPr lang="uk-UA" sz="2400" i="1" dirty="0">
                <a:solidFill>
                  <a:srgbClr val="2D3B45"/>
                </a:solidFill>
                <a:latin typeface="Helvetica" panose="020B0604020202020204" pitchFamily="34" charset="0"/>
                <a:ea typeface="Calibri" panose="020F0502020204030204" pitchFamily="34" charset="0"/>
                <a:cs typeface="Times New Roman" panose="02020603050405020304" pitchFamily="18" charset="0"/>
              </a:rPr>
              <a:t> </a:t>
            </a:r>
            <a:r>
              <a:rPr lang="uk-UA" sz="2400" i="1" dirty="0" err="1">
                <a:solidFill>
                  <a:srgbClr val="2D3B45"/>
                </a:solidFill>
                <a:latin typeface="Helvetica" panose="020B0604020202020204" pitchFamily="34" charset="0"/>
                <a:ea typeface="Calibri" panose="020F0502020204030204" pitchFamily="34" charset="0"/>
                <a:cs typeface="Times New Roman" panose="02020603050405020304" pitchFamily="18" charset="0"/>
              </a:rPr>
              <a:t>this</a:t>
            </a:r>
            <a:r>
              <a:rPr lang="uk-UA" sz="2400" i="1" dirty="0">
                <a:solidFill>
                  <a:srgbClr val="2D3B45"/>
                </a:solidFill>
                <a:latin typeface="Helvetica" panose="020B0604020202020204" pitchFamily="34" charset="0"/>
                <a:ea typeface="Calibri" panose="020F0502020204030204" pitchFamily="34" charset="0"/>
                <a:cs typeface="Times New Roman" panose="02020603050405020304" pitchFamily="18" charset="0"/>
              </a:rPr>
              <a:t> </a:t>
            </a:r>
            <a:r>
              <a:rPr lang="uk-UA" sz="2400" dirty="0" err="1">
                <a:solidFill>
                  <a:srgbClr val="2D3B45"/>
                </a:solidFill>
                <a:latin typeface="Helvetica" panose="020B0604020202020204" pitchFamily="34" charset="0"/>
                <a:ea typeface="Calibri" panose="020F0502020204030204" pitchFamily="34" charset="0"/>
                <a:cs typeface="Times New Roman" panose="02020603050405020304" pitchFamily="18" charset="0"/>
              </a:rPr>
              <a:t>and</a:t>
            </a:r>
            <a:r>
              <a:rPr lang="uk-UA" sz="2400" i="1" dirty="0">
                <a:solidFill>
                  <a:srgbClr val="2D3B45"/>
                </a:solidFill>
                <a:latin typeface="Helvetica" panose="020B0604020202020204" pitchFamily="34" charset="0"/>
                <a:ea typeface="Calibri" panose="020F0502020204030204" pitchFamily="34" charset="0"/>
                <a:cs typeface="Times New Roman" panose="02020603050405020304" pitchFamily="18" charset="0"/>
              </a:rPr>
              <a:t> "w" </a:t>
            </a:r>
            <a:r>
              <a:rPr lang="uk-UA" sz="2400" dirty="0" err="1">
                <a:solidFill>
                  <a:srgbClr val="2D3B45"/>
                </a:solidFill>
                <a:latin typeface="Helvetica" panose="020B0604020202020204" pitchFamily="34" charset="0"/>
                <a:ea typeface="Calibri" panose="020F0502020204030204" pitchFamily="34" charset="0"/>
                <a:cs typeface="Times New Roman" panose="02020603050405020304" pitchFamily="18" charset="0"/>
              </a:rPr>
              <a:t>for</a:t>
            </a:r>
            <a:r>
              <a:rPr lang="uk-UA" sz="2400" i="1" dirty="0">
                <a:solidFill>
                  <a:srgbClr val="2D3B45"/>
                </a:solidFill>
                <a:latin typeface="Helvetica" panose="020B0604020202020204" pitchFamily="34" charset="0"/>
                <a:ea typeface="Calibri" panose="020F0502020204030204" pitchFamily="34" charset="0"/>
                <a:cs typeface="Times New Roman" panose="02020603050405020304" pitchFamily="18" charset="0"/>
              </a:rPr>
              <a:t> "r" </a:t>
            </a:r>
            <a:endParaRPr lang="uk-UA" sz="2400" i="1" dirty="0"/>
          </a:p>
        </p:txBody>
      </p:sp>
      <p:sp>
        <p:nvSpPr>
          <p:cNvPr id="4" name="Прямоугольник 3"/>
          <p:cNvSpPr/>
          <p:nvPr/>
        </p:nvSpPr>
        <p:spPr>
          <a:xfrm rot="492762">
            <a:off x="6013458" y="2603174"/>
            <a:ext cx="4112023" cy="461665"/>
          </a:xfrm>
          <a:prstGeom prst="rect">
            <a:avLst/>
          </a:prstGeom>
        </p:spPr>
        <p:txBody>
          <a:bodyPr wrap="none">
            <a:spAutoFit/>
          </a:bodyPr>
          <a:lstStyle/>
          <a:p>
            <a:r>
              <a:rPr lang="uk-UA" sz="2400" i="1" dirty="0">
                <a:solidFill>
                  <a:srgbClr val="2D3B45"/>
                </a:solidFill>
                <a:latin typeface="Helvetica" panose="020B0604020202020204" pitchFamily="34" charset="0"/>
                <a:ea typeface="Calibri" panose="020F0502020204030204" pitchFamily="34" charset="0"/>
                <a:cs typeface="Times New Roman" panose="02020603050405020304" pitchFamily="18" charset="0"/>
              </a:rPr>
              <a:t>"</a:t>
            </a:r>
            <a:r>
              <a:rPr lang="uk-UA" sz="2400" i="1" dirty="0" err="1">
                <a:solidFill>
                  <a:srgbClr val="2D3B45"/>
                </a:solidFill>
                <a:latin typeface="Helvetica" panose="020B0604020202020204" pitchFamily="34" charset="0"/>
                <a:ea typeface="Calibri" panose="020F0502020204030204" pitchFamily="34" charset="0"/>
                <a:cs typeface="Times New Roman" panose="02020603050405020304" pitchFamily="18" charset="0"/>
              </a:rPr>
              <a:t>wabbit</a:t>
            </a:r>
            <a:r>
              <a:rPr lang="uk-UA" sz="2400" i="1" dirty="0">
                <a:solidFill>
                  <a:srgbClr val="2D3B45"/>
                </a:solidFill>
                <a:latin typeface="Helvetica" panose="020B0604020202020204" pitchFamily="34" charset="0"/>
                <a:ea typeface="Calibri" panose="020F0502020204030204" pitchFamily="34" charset="0"/>
                <a:cs typeface="Times New Roman" panose="02020603050405020304" pitchFamily="18" charset="0"/>
              </a:rPr>
              <a:t>" </a:t>
            </a:r>
            <a:r>
              <a:rPr lang="uk-UA" sz="2400" dirty="0" err="1">
                <a:solidFill>
                  <a:srgbClr val="2D3B45"/>
                </a:solidFill>
                <a:latin typeface="Helvetica" panose="020B0604020202020204" pitchFamily="34" charset="0"/>
                <a:ea typeface="Calibri" panose="020F0502020204030204" pitchFamily="34" charset="0"/>
                <a:cs typeface="Times New Roman" panose="02020603050405020304" pitchFamily="18" charset="0"/>
              </a:rPr>
              <a:t>rather</a:t>
            </a:r>
            <a:r>
              <a:rPr lang="uk-UA" sz="2400" dirty="0">
                <a:solidFill>
                  <a:srgbClr val="2D3B45"/>
                </a:solidFill>
                <a:latin typeface="Helvetica" panose="020B0604020202020204" pitchFamily="34" charset="0"/>
                <a:ea typeface="Calibri" panose="020F0502020204030204" pitchFamily="34" charset="0"/>
                <a:cs typeface="Times New Roman" panose="02020603050405020304" pitchFamily="18" charset="0"/>
              </a:rPr>
              <a:t> </a:t>
            </a:r>
            <a:r>
              <a:rPr lang="uk-UA" sz="2400" dirty="0" err="1">
                <a:solidFill>
                  <a:srgbClr val="2D3B45"/>
                </a:solidFill>
                <a:latin typeface="Helvetica" panose="020B0604020202020204" pitchFamily="34" charset="0"/>
                <a:ea typeface="Calibri" panose="020F0502020204030204" pitchFamily="34" charset="0"/>
                <a:cs typeface="Times New Roman" panose="02020603050405020304" pitchFamily="18" charset="0"/>
              </a:rPr>
              <a:t>than</a:t>
            </a:r>
            <a:r>
              <a:rPr lang="uk-UA" sz="2400" i="1" dirty="0">
                <a:solidFill>
                  <a:srgbClr val="2D3B45"/>
                </a:solidFill>
                <a:latin typeface="Helvetica" panose="020B0604020202020204" pitchFamily="34" charset="0"/>
                <a:ea typeface="Calibri" panose="020F0502020204030204" pitchFamily="34" charset="0"/>
                <a:cs typeface="Times New Roman" panose="02020603050405020304" pitchFamily="18" charset="0"/>
              </a:rPr>
              <a:t> "</a:t>
            </a:r>
            <a:r>
              <a:rPr lang="uk-UA" sz="2400" i="1" dirty="0" err="1">
                <a:solidFill>
                  <a:srgbClr val="2D3B45"/>
                </a:solidFill>
                <a:latin typeface="Helvetica" panose="020B0604020202020204" pitchFamily="34" charset="0"/>
                <a:ea typeface="Calibri" panose="020F0502020204030204" pitchFamily="34" charset="0"/>
                <a:cs typeface="Times New Roman" panose="02020603050405020304" pitchFamily="18" charset="0"/>
              </a:rPr>
              <a:t>rabbit</a:t>
            </a:r>
            <a:r>
              <a:rPr lang="uk-UA" sz="2400" i="1" dirty="0">
                <a:solidFill>
                  <a:srgbClr val="2D3B45"/>
                </a:solidFill>
                <a:latin typeface="Helvetica" panose="020B0604020202020204" pitchFamily="34" charset="0"/>
                <a:ea typeface="Calibri" panose="020F0502020204030204" pitchFamily="34" charset="0"/>
                <a:cs typeface="Times New Roman" panose="02020603050405020304" pitchFamily="18" charset="0"/>
              </a:rPr>
              <a:t>." </a:t>
            </a:r>
            <a:endParaRPr lang="uk-UA" sz="2400" i="1" dirty="0"/>
          </a:p>
        </p:txBody>
      </p:sp>
      <p:sp>
        <p:nvSpPr>
          <p:cNvPr id="5" name="Прямоугольник 4"/>
          <p:cNvSpPr/>
          <p:nvPr/>
        </p:nvSpPr>
        <p:spPr>
          <a:xfrm rot="20813899">
            <a:off x="2619059" y="3227866"/>
            <a:ext cx="2692483" cy="461665"/>
          </a:xfrm>
          <a:prstGeom prst="rect">
            <a:avLst/>
          </a:prstGeom>
        </p:spPr>
        <p:txBody>
          <a:bodyPr wrap="square">
            <a:spAutoFit/>
          </a:bodyPr>
          <a:lstStyle/>
          <a:p>
            <a:r>
              <a:rPr lang="uk-UA" sz="2400" i="1" dirty="0" err="1">
                <a:solidFill>
                  <a:srgbClr val="2D3B45"/>
                </a:solidFill>
                <a:latin typeface="Helvetica" panose="020B0604020202020204" pitchFamily="34" charset="0"/>
                <a:ea typeface="Calibri" panose="020F0502020204030204" pitchFamily="34" charset="0"/>
                <a:cs typeface="Times New Roman" panose="02020603050405020304" pitchFamily="18" charset="0"/>
              </a:rPr>
              <a:t>goin</a:t>
            </a:r>
            <a:r>
              <a:rPr lang="uk-UA" sz="2400" i="1" dirty="0">
                <a:solidFill>
                  <a:srgbClr val="2D3B45"/>
                </a:solidFill>
                <a:latin typeface="Helvetica" panose="020B0604020202020204" pitchFamily="34" charset="0"/>
                <a:ea typeface="Calibri" panose="020F0502020204030204" pitchFamily="34" charset="0"/>
                <a:cs typeface="Times New Roman" panose="02020603050405020304" pitchFamily="18" charset="0"/>
              </a:rPr>
              <a:t>'</a:t>
            </a:r>
            <a:r>
              <a:rPr lang="uk-UA" sz="2400" dirty="0">
                <a:solidFill>
                  <a:srgbClr val="2D3B45"/>
                </a:solidFill>
                <a:latin typeface="Helvetica" panose="020B0604020202020204" pitchFamily="34" charset="0"/>
                <a:ea typeface="Calibri" panose="020F0502020204030204" pitchFamily="34" charset="0"/>
                <a:cs typeface="Times New Roman" panose="02020603050405020304" pitchFamily="18" charset="0"/>
              </a:rPr>
              <a:t> </a:t>
            </a:r>
            <a:r>
              <a:rPr lang="uk-UA" sz="2400" dirty="0" err="1">
                <a:solidFill>
                  <a:srgbClr val="2D3B45"/>
                </a:solidFill>
                <a:latin typeface="Helvetica" panose="020B0604020202020204" pitchFamily="34" charset="0"/>
                <a:ea typeface="Calibri" panose="020F0502020204030204" pitchFamily="34" charset="0"/>
                <a:cs typeface="Times New Roman" panose="02020603050405020304" pitchFamily="18" charset="0"/>
              </a:rPr>
              <a:t>for</a:t>
            </a:r>
            <a:r>
              <a:rPr lang="uk-UA" sz="2400" dirty="0">
                <a:solidFill>
                  <a:srgbClr val="2D3B45"/>
                </a:solidFill>
                <a:latin typeface="Helvetica" panose="020B0604020202020204" pitchFamily="34" charset="0"/>
                <a:ea typeface="Calibri" panose="020F0502020204030204" pitchFamily="34" charset="0"/>
                <a:cs typeface="Times New Roman" panose="02020603050405020304" pitchFamily="18" charset="0"/>
              </a:rPr>
              <a:t> </a:t>
            </a:r>
            <a:r>
              <a:rPr lang="uk-UA" sz="2400" i="1" dirty="0" err="1">
                <a:solidFill>
                  <a:srgbClr val="2D3B45"/>
                </a:solidFill>
                <a:latin typeface="Helvetica" panose="020B0604020202020204" pitchFamily="34" charset="0"/>
                <a:ea typeface="Calibri" panose="020F0502020204030204" pitchFamily="34" charset="0"/>
                <a:cs typeface="Times New Roman" panose="02020603050405020304" pitchFamily="18" charset="0"/>
              </a:rPr>
              <a:t>going</a:t>
            </a:r>
            <a:endParaRPr lang="uk-UA" sz="2400" dirty="0"/>
          </a:p>
        </p:txBody>
      </p:sp>
      <p:sp>
        <p:nvSpPr>
          <p:cNvPr id="6" name="Прямоугольник 5"/>
          <p:cNvSpPr/>
          <p:nvPr/>
        </p:nvSpPr>
        <p:spPr>
          <a:xfrm rot="1659088">
            <a:off x="7102863" y="4614296"/>
            <a:ext cx="3321743" cy="461665"/>
          </a:xfrm>
          <a:prstGeom prst="rect">
            <a:avLst/>
          </a:prstGeom>
        </p:spPr>
        <p:txBody>
          <a:bodyPr wrap="none">
            <a:spAutoFit/>
          </a:bodyPr>
          <a:lstStyle/>
          <a:p>
            <a:r>
              <a:rPr lang="uk-UA" sz="2400" i="1"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a:t>
            </a:r>
            <a:r>
              <a:rPr lang="uk-UA" sz="2400" i="1"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tin</a:t>
            </a:r>
            <a:r>
              <a:rPr lang="uk-UA" sz="2400" i="1"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a:t>
            </a:r>
            <a:r>
              <a:rPr lang="uk-UA" sz="2400"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for</a:t>
            </a:r>
            <a:r>
              <a:rPr lang="uk-UA" sz="2400" i="1"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a:t>
            </a:r>
            <a:r>
              <a:rPr lang="uk-UA" sz="2400" i="1"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thin</a:t>
            </a:r>
            <a:r>
              <a:rPr lang="uk-UA" sz="2400" i="1"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a:t>
            </a:r>
            <a:r>
              <a:rPr lang="uk-UA" sz="2400"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and</a:t>
            </a:r>
            <a:r>
              <a:rPr lang="uk-UA" sz="2400" i="1"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d</a:t>
            </a:r>
            <a:r>
              <a:rPr lang="uk-UA" sz="2400"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a:t>
            </a:r>
            <a:r>
              <a:rPr lang="uk-UA" sz="2400"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for</a:t>
            </a:r>
            <a:r>
              <a:rPr lang="uk-UA" sz="2400" i="1"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a:t>
            </a:r>
            <a:r>
              <a:rPr lang="uk-UA" sz="2400" i="1"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th</a:t>
            </a:r>
            <a:r>
              <a:rPr lang="uk-UA" sz="2400"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a:t>
            </a:r>
            <a:endParaRPr lang="uk-UA" sz="2400" dirty="0"/>
          </a:p>
        </p:txBody>
      </p:sp>
      <p:sp>
        <p:nvSpPr>
          <p:cNvPr id="7" name="Прямоугольник 6"/>
          <p:cNvSpPr/>
          <p:nvPr/>
        </p:nvSpPr>
        <p:spPr>
          <a:xfrm rot="21256491">
            <a:off x="3441769" y="5128531"/>
            <a:ext cx="1887055" cy="461665"/>
          </a:xfrm>
          <a:prstGeom prst="rect">
            <a:avLst/>
          </a:prstGeom>
        </p:spPr>
        <p:txBody>
          <a:bodyPr wrap="none">
            <a:spAutoFit/>
          </a:bodyPr>
          <a:lstStyle/>
          <a:p>
            <a:r>
              <a:rPr lang="uk-UA" sz="2400" i="1"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a:t>
            </a:r>
            <a:r>
              <a:rPr lang="uk-UA" sz="2400" i="1"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den</a:t>
            </a:r>
            <a:r>
              <a:rPr lang="uk-UA" sz="2400"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a:t>
            </a:r>
            <a:r>
              <a:rPr lang="uk-UA" sz="2400"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for</a:t>
            </a:r>
            <a:r>
              <a:rPr lang="uk-UA" sz="2400"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a:t>
            </a:r>
            <a:r>
              <a:rPr lang="uk-UA" sz="2400" i="1"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then</a:t>
            </a:r>
            <a:endParaRPr lang="uk-UA" sz="2400" dirty="0"/>
          </a:p>
        </p:txBody>
      </p:sp>
    </p:spTree>
    <p:extLst>
      <p:ext uri="{BB962C8B-B14F-4D97-AF65-F5344CB8AC3E}">
        <p14:creationId xmlns:p14="http://schemas.microsoft.com/office/powerpoint/2010/main" val="312551316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79247" y="490049"/>
            <a:ext cx="8911687" cy="1280890"/>
          </a:xfrm>
        </p:spPr>
        <p:txBody>
          <a:bodyPr>
            <a:normAutofit/>
          </a:bodyPr>
          <a:lstStyle/>
          <a:p>
            <a:pPr algn="ctr"/>
            <a:r>
              <a:rPr lang="uk-UA" sz="4400" dirty="0" err="1" smtClean="0"/>
              <a:t>Diction</a:t>
            </a:r>
            <a:r>
              <a:rPr lang="uk-UA" sz="4400" dirty="0"/>
              <a:t> </a:t>
            </a:r>
          </a:p>
        </p:txBody>
      </p:sp>
      <p:sp>
        <p:nvSpPr>
          <p:cNvPr id="3" name="Прямоугольник 2"/>
          <p:cNvSpPr/>
          <p:nvPr/>
        </p:nvSpPr>
        <p:spPr>
          <a:xfrm>
            <a:off x="5833030" y="1242177"/>
            <a:ext cx="2431473" cy="461665"/>
          </a:xfrm>
          <a:prstGeom prst="rect">
            <a:avLst/>
          </a:prstGeom>
        </p:spPr>
        <p:txBody>
          <a:bodyPr wrap="square">
            <a:spAutoFit/>
          </a:bodyPr>
          <a:lstStyle/>
          <a:p>
            <a:pPr algn="ctr"/>
            <a:r>
              <a:rPr lang="en-US" i="1" dirty="0">
                <a:solidFill>
                  <a:srgbClr val="373D3F"/>
                </a:solidFill>
                <a:latin typeface="Arial" panose="020B0604020202020204" pitchFamily="34" charset="0"/>
                <a:ea typeface="Calibri" panose="020F0502020204030204" pitchFamily="34" charset="0"/>
              </a:rPr>
              <a:t>o</a:t>
            </a:r>
            <a:r>
              <a:rPr lang="en-US" i="1" dirty="0" smtClean="0">
                <a:solidFill>
                  <a:srgbClr val="373D3F"/>
                </a:solidFill>
                <a:latin typeface="Arial" panose="020B0604020202020204" pitchFamily="34" charset="0"/>
                <a:ea typeface="Calibri" panose="020F0502020204030204" pitchFamily="34" charset="0"/>
              </a:rPr>
              <a:t>r </a:t>
            </a:r>
            <a:r>
              <a:rPr lang="uk-UA" i="1" dirty="0" err="1" smtClean="0">
                <a:solidFill>
                  <a:srgbClr val="373D3F"/>
                </a:solidFill>
                <a:latin typeface="Arial" panose="020B0604020202020204" pitchFamily="34" charset="0"/>
                <a:ea typeface="Calibri" panose="020F0502020204030204" pitchFamily="34" charset="0"/>
              </a:rPr>
              <a:t>enunciation</a:t>
            </a:r>
            <a:r>
              <a:rPr lang="uk-UA" sz="2400" i="1" dirty="0">
                <a:solidFill>
                  <a:srgbClr val="373D3F"/>
                </a:solidFill>
                <a:latin typeface="Arial" panose="020B0604020202020204" pitchFamily="34" charset="0"/>
                <a:ea typeface="Calibri" panose="020F0502020204030204" pitchFamily="34" charset="0"/>
              </a:rPr>
              <a:t> </a:t>
            </a:r>
            <a:endParaRPr lang="uk-UA" i="1" dirty="0"/>
          </a:p>
        </p:txBody>
      </p:sp>
      <p:sp>
        <p:nvSpPr>
          <p:cNvPr id="4" name="Стрелка вниз 3"/>
          <p:cNvSpPr/>
          <p:nvPr/>
        </p:nvSpPr>
        <p:spPr>
          <a:xfrm>
            <a:off x="6724073" y="1838036"/>
            <a:ext cx="822036" cy="1034473"/>
          </a:xfrm>
          <a:prstGeom prst="downArrow">
            <a:avLst/>
          </a:prstGeom>
          <a:solidFill>
            <a:schemeClr val="accent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p:cNvSpPr/>
          <p:nvPr/>
        </p:nvSpPr>
        <p:spPr>
          <a:xfrm>
            <a:off x="5920656" y="3006703"/>
            <a:ext cx="2678938" cy="369332"/>
          </a:xfrm>
          <a:prstGeom prst="rect">
            <a:avLst/>
          </a:prstGeom>
        </p:spPr>
        <p:txBody>
          <a:bodyPr wrap="none">
            <a:spAutoFit/>
          </a:bodyPr>
          <a:lstStyle/>
          <a:p>
            <a:r>
              <a:rPr lang="uk-UA" dirty="0" err="1">
                <a:solidFill>
                  <a:srgbClr val="373D3F"/>
                </a:solidFill>
                <a:latin typeface="+mj-lt"/>
                <a:ea typeface="Calibri" panose="020F0502020204030204" pitchFamily="34" charset="0"/>
              </a:rPr>
              <a:t>refer</a:t>
            </a:r>
            <a:r>
              <a:rPr lang="uk-UA" dirty="0">
                <a:solidFill>
                  <a:srgbClr val="373D3F"/>
                </a:solidFill>
                <a:latin typeface="+mj-lt"/>
                <a:ea typeface="Calibri" panose="020F0502020204030204" pitchFamily="34" charset="0"/>
              </a:rPr>
              <a:t> </a:t>
            </a:r>
            <a:r>
              <a:rPr lang="uk-UA" dirty="0" err="1">
                <a:solidFill>
                  <a:srgbClr val="373D3F"/>
                </a:solidFill>
                <a:latin typeface="+mj-lt"/>
                <a:ea typeface="Calibri" panose="020F0502020204030204" pitchFamily="34" charset="0"/>
              </a:rPr>
              <a:t>to</a:t>
            </a:r>
            <a:r>
              <a:rPr lang="uk-UA" dirty="0">
                <a:solidFill>
                  <a:srgbClr val="373D3F"/>
                </a:solidFill>
                <a:latin typeface="+mj-lt"/>
                <a:ea typeface="Calibri" panose="020F0502020204030204" pitchFamily="34" charset="0"/>
              </a:rPr>
              <a:t> </a:t>
            </a:r>
            <a:r>
              <a:rPr lang="uk-UA" dirty="0" err="1">
                <a:solidFill>
                  <a:srgbClr val="373D3F"/>
                </a:solidFill>
                <a:latin typeface="+mj-lt"/>
                <a:ea typeface="Calibri" panose="020F0502020204030204" pitchFamily="34" charset="0"/>
              </a:rPr>
              <a:t>the</a:t>
            </a:r>
            <a:r>
              <a:rPr lang="uk-UA" dirty="0">
                <a:solidFill>
                  <a:srgbClr val="373D3F"/>
                </a:solidFill>
                <a:latin typeface="+mj-lt"/>
                <a:ea typeface="Calibri" panose="020F0502020204030204" pitchFamily="34" charset="0"/>
              </a:rPr>
              <a:t> </a:t>
            </a:r>
            <a:r>
              <a:rPr lang="uk-UA" dirty="0" err="1">
                <a:solidFill>
                  <a:srgbClr val="373D3F"/>
                </a:solidFill>
                <a:latin typeface="+mj-lt"/>
                <a:ea typeface="Calibri" panose="020F0502020204030204" pitchFamily="34" charset="0"/>
              </a:rPr>
              <a:t>same</a:t>
            </a:r>
            <a:r>
              <a:rPr lang="uk-UA" dirty="0">
                <a:solidFill>
                  <a:srgbClr val="373D3F"/>
                </a:solidFill>
                <a:latin typeface="+mj-lt"/>
                <a:ea typeface="Calibri" panose="020F0502020204030204" pitchFamily="34" charset="0"/>
              </a:rPr>
              <a:t> </a:t>
            </a:r>
            <a:r>
              <a:rPr lang="uk-UA" dirty="0" err="1">
                <a:solidFill>
                  <a:srgbClr val="373D3F"/>
                </a:solidFill>
                <a:latin typeface="+mj-lt"/>
                <a:ea typeface="Calibri" panose="020F0502020204030204" pitchFamily="34" charset="0"/>
              </a:rPr>
              <a:t>idea</a:t>
            </a:r>
            <a:endParaRPr lang="uk-UA" dirty="0">
              <a:latin typeface="+mj-lt"/>
            </a:endParaRPr>
          </a:p>
        </p:txBody>
      </p:sp>
      <p:sp>
        <p:nvSpPr>
          <p:cNvPr id="6" name="Прямоугольник 5"/>
          <p:cNvSpPr/>
          <p:nvPr/>
        </p:nvSpPr>
        <p:spPr>
          <a:xfrm>
            <a:off x="4087090" y="4611799"/>
            <a:ext cx="6096000" cy="923330"/>
          </a:xfrm>
          <a:prstGeom prst="rect">
            <a:avLst/>
          </a:prstGeom>
        </p:spPr>
        <p:txBody>
          <a:bodyPr>
            <a:spAutoFit/>
          </a:bodyPr>
          <a:lstStyle/>
          <a:p>
            <a:pPr algn="ctr"/>
            <a:r>
              <a:rPr lang="uk-UA" dirty="0" smtClean="0">
                <a:solidFill>
                  <a:srgbClr val="373D3F"/>
                </a:solidFill>
                <a:ea typeface="Calibri" panose="020F0502020204030204" pitchFamily="34" charset="0"/>
              </a:rPr>
              <a:t>“</a:t>
            </a:r>
            <a:r>
              <a:rPr lang="uk-UA" i="1" dirty="0" err="1">
                <a:solidFill>
                  <a:srgbClr val="373D3F"/>
                </a:solidFill>
                <a:ea typeface="Calibri" panose="020F0502020204030204" pitchFamily="34" charset="0"/>
              </a:rPr>
              <a:t>going</a:t>
            </a:r>
            <a:r>
              <a:rPr lang="uk-UA" i="1" dirty="0">
                <a:solidFill>
                  <a:srgbClr val="373D3F"/>
                </a:solidFill>
                <a:ea typeface="Calibri" panose="020F0502020204030204" pitchFamily="34" charset="0"/>
              </a:rPr>
              <a:t> </a:t>
            </a:r>
            <a:r>
              <a:rPr lang="uk-UA" i="1" dirty="0" err="1">
                <a:solidFill>
                  <a:srgbClr val="373D3F"/>
                </a:solidFill>
                <a:ea typeface="Calibri" panose="020F0502020204030204" pitchFamily="34" charset="0"/>
              </a:rPr>
              <a:t>to</a:t>
            </a:r>
            <a:r>
              <a:rPr lang="uk-UA" dirty="0">
                <a:solidFill>
                  <a:srgbClr val="373D3F"/>
                </a:solidFill>
                <a:ea typeface="Calibri" panose="020F0502020204030204" pitchFamily="34" charset="0"/>
              </a:rPr>
              <a:t>” </a:t>
            </a:r>
            <a:r>
              <a:rPr lang="uk-UA" dirty="0" err="1">
                <a:solidFill>
                  <a:srgbClr val="373D3F"/>
                </a:solidFill>
                <a:ea typeface="Calibri" panose="020F0502020204030204" pitchFamily="34" charset="0"/>
              </a:rPr>
              <a:t>instead</a:t>
            </a:r>
            <a:r>
              <a:rPr lang="uk-UA" dirty="0">
                <a:solidFill>
                  <a:srgbClr val="373D3F"/>
                </a:solidFill>
                <a:ea typeface="Calibri" panose="020F0502020204030204" pitchFamily="34" charset="0"/>
              </a:rPr>
              <a:t> </a:t>
            </a:r>
            <a:r>
              <a:rPr lang="uk-UA" dirty="0" err="1">
                <a:solidFill>
                  <a:srgbClr val="373D3F"/>
                </a:solidFill>
                <a:ea typeface="Calibri" panose="020F0502020204030204" pitchFamily="34" charset="0"/>
              </a:rPr>
              <a:t>of</a:t>
            </a:r>
            <a:r>
              <a:rPr lang="uk-UA" dirty="0">
                <a:solidFill>
                  <a:srgbClr val="373D3F"/>
                </a:solidFill>
                <a:ea typeface="Calibri" panose="020F0502020204030204" pitchFamily="34" charset="0"/>
              </a:rPr>
              <a:t> “</a:t>
            </a:r>
            <a:r>
              <a:rPr lang="uk-UA" i="1" dirty="0" err="1">
                <a:solidFill>
                  <a:srgbClr val="373D3F"/>
                </a:solidFill>
                <a:ea typeface="Calibri" panose="020F0502020204030204" pitchFamily="34" charset="0"/>
              </a:rPr>
              <a:t>gonna</a:t>
            </a:r>
            <a:r>
              <a:rPr lang="uk-UA" dirty="0">
                <a:solidFill>
                  <a:srgbClr val="373D3F"/>
                </a:solidFill>
                <a:ea typeface="Calibri" panose="020F0502020204030204" pitchFamily="34" charset="0"/>
              </a:rPr>
              <a:t>” </a:t>
            </a:r>
            <a:endParaRPr lang="en-US" dirty="0" smtClean="0">
              <a:solidFill>
                <a:srgbClr val="373D3F"/>
              </a:solidFill>
              <a:ea typeface="Calibri" panose="020F0502020204030204" pitchFamily="34" charset="0"/>
            </a:endParaRPr>
          </a:p>
          <a:p>
            <a:pPr algn="ctr"/>
            <a:r>
              <a:rPr lang="en-US" dirty="0">
                <a:solidFill>
                  <a:srgbClr val="FF0000"/>
                </a:solidFill>
                <a:ea typeface="Calibri" panose="020F0502020204030204" pitchFamily="34" charset="0"/>
              </a:rPr>
              <a:t>o</a:t>
            </a:r>
            <a:r>
              <a:rPr lang="uk-UA" dirty="0" smtClean="0">
                <a:solidFill>
                  <a:srgbClr val="FF0000"/>
                </a:solidFill>
                <a:ea typeface="Calibri" panose="020F0502020204030204" pitchFamily="34" charset="0"/>
              </a:rPr>
              <a:t>r</a:t>
            </a:r>
            <a:endParaRPr lang="en-US" dirty="0" smtClean="0">
              <a:solidFill>
                <a:srgbClr val="FF0000"/>
              </a:solidFill>
              <a:ea typeface="Calibri" panose="020F0502020204030204" pitchFamily="34" charset="0"/>
            </a:endParaRPr>
          </a:p>
          <a:p>
            <a:pPr algn="ctr"/>
            <a:r>
              <a:rPr lang="uk-UA" dirty="0" smtClean="0">
                <a:solidFill>
                  <a:srgbClr val="373D3F"/>
                </a:solidFill>
                <a:ea typeface="Calibri" panose="020F0502020204030204" pitchFamily="34" charset="0"/>
              </a:rPr>
              <a:t> </a:t>
            </a:r>
            <a:r>
              <a:rPr lang="uk-UA" dirty="0">
                <a:solidFill>
                  <a:srgbClr val="373D3F"/>
                </a:solidFill>
                <a:ea typeface="Calibri" panose="020F0502020204030204" pitchFamily="34" charset="0"/>
              </a:rPr>
              <a:t>“</a:t>
            </a:r>
            <a:r>
              <a:rPr lang="uk-UA" i="1" dirty="0" err="1">
                <a:solidFill>
                  <a:srgbClr val="373D3F"/>
                </a:solidFill>
                <a:ea typeface="Calibri" panose="020F0502020204030204" pitchFamily="34" charset="0"/>
              </a:rPr>
              <a:t>did</a:t>
            </a:r>
            <a:r>
              <a:rPr lang="uk-UA" i="1" dirty="0">
                <a:solidFill>
                  <a:srgbClr val="373D3F"/>
                </a:solidFill>
                <a:ea typeface="Calibri" panose="020F0502020204030204" pitchFamily="34" charset="0"/>
              </a:rPr>
              <a:t> </a:t>
            </a:r>
            <a:r>
              <a:rPr lang="uk-UA" i="1" dirty="0" err="1">
                <a:solidFill>
                  <a:srgbClr val="373D3F"/>
                </a:solidFill>
                <a:ea typeface="Calibri" panose="020F0502020204030204" pitchFamily="34" charset="0"/>
              </a:rPr>
              <a:t>not</a:t>
            </a:r>
            <a:r>
              <a:rPr lang="uk-UA" dirty="0">
                <a:solidFill>
                  <a:srgbClr val="373D3F"/>
                </a:solidFill>
                <a:ea typeface="Calibri" panose="020F0502020204030204" pitchFamily="34" charset="0"/>
              </a:rPr>
              <a:t>” </a:t>
            </a:r>
            <a:r>
              <a:rPr lang="uk-UA" dirty="0" err="1">
                <a:solidFill>
                  <a:srgbClr val="373D3F"/>
                </a:solidFill>
                <a:ea typeface="Calibri" panose="020F0502020204030204" pitchFamily="34" charset="0"/>
              </a:rPr>
              <a:t>instead</a:t>
            </a:r>
            <a:r>
              <a:rPr lang="uk-UA" dirty="0">
                <a:solidFill>
                  <a:srgbClr val="373D3F"/>
                </a:solidFill>
                <a:ea typeface="Calibri" panose="020F0502020204030204" pitchFamily="34" charset="0"/>
              </a:rPr>
              <a:t> </a:t>
            </a:r>
            <a:r>
              <a:rPr lang="uk-UA" dirty="0" err="1">
                <a:solidFill>
                  <a:srgbClr val="373D3F"/>
                </a:solidFill>
                <a:ea typeface="Calibri" panose="020F0502020204030204" pitchFamily="34" charset="0"/>
              </a:rPr>
              <a:t>of</a:t>
            </a:r>
            <a:r>
              <a:rPr lang="uk-UA" dirty="0">
                <a:solidFill>
                  <a:srgbClr val="373D3F"/>
                </a:solidFill>
                <a:ea typeface="Calibri" panose="020F0502020204030204" pitchFamily="34" charset="0"/>
              </a:rPr>
              <a:t> “</a:t>
            </a:r>
            <a:r>
              <a:rPr lang="uk-UA" i="1" dirty="0" err="1">
                <a:solidFill>
                  <a:srgbClr val="373D3F"/>
                </a:solidFill>
                <a:ea typeface="Calibri" panose="020F0502020204030204" pitchFamily="34" charset="0"/>
              </a:rPr>
              <a:t>dint</a:t>
            </a:r>
            <a:r>
              <a:rPr lang="uk-UA" dirty="0">
                <a:solidFill>
                  <a:srgbClr val="373D3F"/>
                </a:solidFill>
                <a:ea typeface="Calibri" panose="020F0502020204030204" pitchFamily="34" charset="0"/>
              </a:rPr>
              <a:t>”</a:t>
            </a:r>
            <a:endParaRPr lang="uk-UA" dirty="0"/>
          </a:p>
        </p:txBody>
      </p:sp>
      <p:sp>
        <p:nvSpPr>
          <p:cNvPr id="7" name="Прямоугольник 6"/>
          <p:cNvSpPr/>
          <p:nvPr/>
        </p:nvSpPr>
        <p:spPr>
          <a:xfrm>
            <a:off x="6474692" y="3510229"/>
            <a:ext cx="2593821" cy="369332"/>
          </a:xfrm>
          <a:prstGeom prst="rect">
            <a:avLst/>
          </a:prstGeom>
        </p:spPr>
        <p:txBody>
          <a:bodyPr wrap="square">
            <a:spAutoFit/>
          </a:bodyPr>
          <a:lstStyle/>
          <a:p>
            <a:r>
              <a:rPr lang="en-US" dirty="0"/>
              <a:t>What is it?</a:t>
            </a:r>
            <a:endParaRPr lang="uk-UA" dirty="0"/>
          </a:p>
        </p:txBody>
      </p:sp>
      <p:cxnSp>
        <p:nvCxnSpPr>
          <p:cNvPr id="9" name="Прямая со стрелкой 8"/>
          <p:cNvCxnSpPr/>
          <p:nvPr/>
        </p:nvCxnSpPr>
        <p:spPr>
          <a:xfrm>
            <a:off x="7135090" y="3879561"/>
            <a:ext cx="0" cy="563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Результат пошуку зображень за запитом &quot;diction&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063" y="606841"/>
            <a:ext cx="3088053" cy="308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65647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38743" y="873492"/>
            <a:ext cx="8911687" cy="1280890"/>
          </a:xfrm>
        </p:spPr>
        <p:txBody>
          <a:bodyPr/>
          <a:lstStyle/>
          <a:p>
            <a:pPr algn="ctr"/>
            <a:r>
              <a:rPr lang="en-US" spc="300" dirty="0" smtClean="0"/>
              <a:t>Pronunciation</a:t>
            </a:r>
            <a:endParaRPr lang="uk-UA" spc="300" dirty="0"/>
          </a:p>
        </p:txBody>
      </p:sp>
      <p:pic>
        <p:nvPicPr>
          <p:cNvPr id="3074" name="Picture 2" descr="Результат пошуку зображень за запитом &quot;pronunciatio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8508" y="1600200"/>
            <a:ext cx="5584767" cy="410480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1850274" y="5988582"/>
            <a:ext cx="9661234" cy="646331"/>
          </a:xfrm>
          <a:prstGeom prst="rect">
            <a:avLst/>
          </a:prstGeom>
        </p:spPr>
        <p:txBody>
          <a:bodyPr wrap="square">
            <a:spAutoFit/>
          </a:bodyPr>
          <a:lstStyle/>
          <a:p>
            <a:pPr algn="r" fontAlgn="base"/>
            <a:r>
              <a:rPr lang="uk-UA" dirty="0" err="1">
                <a:solidFill>
                  <a:srgbClr val="6F6F6F"/>
                </a:solidFill>
                <a:latin typeface="Arial" panose="020B0604020202020204" pitchFamily="34" charset="0"/>
                <a:ea typeface="Times New Roman" panose="02020603050405020304" pitchFamily="18" charset="0"/>
              </a:rPr>
              <a:t>The</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human</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voice</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is</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the</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most</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beautiful</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instrument</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of</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all</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but</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it</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is</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the</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most</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difficult</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to</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play</a:t>
            </a:r>
            <a:r>
              <a:rPr lang="uk-UA" dirty="0">
                <a:solidFill>
                  <a:srgbClr val="6F6F6F"/>
                </a:solidFill>
                <a:latin typeface="Arial" panose="020B0604020202020204" pitchFamily="34" charset="0"/>
                <a:ea typeface="Times New Roman" panose="02020603050405020304" pitchFamily="18" charset="0"/>
              </a:rPr>
              <a:t>. </a:t>
            </a:r>
            <a:endParaRPr lang="uk-UA" dirty="0" smtClean="0">
              <a:solidFill>
                <a:srgbClr val="6F6F6F"/>
              </a:solidFill>
              <a:latin typeface="Arial" panose="020B0604020202020204" pitchFamily="34" charset="0"/>
              <a:ea typeface="Times New Roman" panose="02020603050405020304" pitchFamily="18" charset="0"/>
            </a:endParaRPr>
          </a:p>
          <a:p>
            <a:pPr algn="r" fontAlgn="base"/>
            <a:r>
              <a:rPr lang="uk-UA" dirty="0" smtClean="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Richard</a:t>
            </a:r>
            <a:r>
              <a:rPr lang="uk-UA" dirty="0">
                <a:solidFill>
                  <a:srgbClr val="6F6F6F"/>
                </a:solidFill>
                <a:latin typeface="Arial" panose="020B0604020202020204" pitchFamily="34" charset="0"/>
                <a:ea typeface="Times New Roman" panose="02020603050405020304" pitchFamily="18" charset="0"/>
              </a:rPr>
              <a:t> </a:t>
            </a:r>
            <a:r>
              <a:rPr lang="uk-UA" dirty="0" err="1">
                <a:solidFill>
                  <a:srgbClr val="6F6F6F"/>
                </a:solidFill>
                <a:latin typeface="Arial" panose="020B0604020202020204" pitchFamily="34" charset="0"/>
                <a:ea typeface="Times New Roman" panose="02020603050405020304" pitchFamily="18" charset="0"/>
              </a:rPr>
              <a:t>Strauss</a:t>
            </a:r>
            <a:endParaRPr lang="uk-UA"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7735547"/>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822800" y="519606"/>
            <a:ext cx="2010487" cy="584775"/>
          </a:xfrm>
          <a:prstGeom prst="rect">
            <a:avLst/>
          </a:prstGeom>
        </p:spPr>
        <p:txBody>
          <a:bodyPr wrap="none">
            <a:spAutoFit/>
          </a:bodyPr>
          <a:lstStyle/>
          <a:p>
            <a:r>
              <a:rPr lang="uk-UA" sz="3200" u="sng" spc="300" dirty="0" err="1">
                <a:solidFill>
                  <a:srgbClr val="2D3B45"/>
                </a:solidFill>
                <a:latin typeface="+mj-lt"/>
                <a:ea typeface="Times New Roman" panose="02020603050405020304" pitchFamily="18" charset="0"/>
                <a:cs typeface="Times New Roman" panose="02020603050405020304" pitchFamily="18" charset="0"/>
              </a:rPr>
              <a:t>syllable</a:t>
            </a:r>
            <a:endParaRPr lang="uk-UA" sz="3200" u="sng" spc="300" dirty="0">
              <a:latin typeface="+mj-lt"/>
            </a:endParaRPr>
          </a:p>
        </p:txBody>
      </p:sp>
      <p:cxnSp>
        <p:nvCxnSpPr>
          <p:cNvPr id="6" name="Прямая со стрелкой 5"/>
          <p:cNvCxnSpPr/>
          <p:nvPr/>
        </p:nvCxnSpPr>
        <p:spPr>
          <a:xfrm>
            <a:off x="3971636" y="895121"/>
            <a:ext cx="2595419" cy="109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3765961" y="1237673"/>
            <a:ext cx="1360221" cy="161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a:off x="3112655" y="1366982"/>
            <a:ext cx="720436" cy="1819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100945" y="665018"/>
            <a:ext cx="2826328" cy="146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5013959" y="2987328"/>
            <a:ext cx="2248297" cy="461665"/>
          </a:xfrm>
          <a:prstGeom prst="rect">
            <a:avLst/>
          </a:prstGeom>
        </p:spPr>
        <p:txBody>
          <a:bodyPr wrap="square">
            <a:spAutoFit/>
          </a:bodyPr>
          <a:lstStyle/>
          <a:p>
            <a:r>
              <a:rPr lang="uk-UA" sz="2400" dirty="0" err="1">
                <a:solidFill>
                  <a:srgbClr val="2D3B45"/>
                </a:solidFill>
                <a:latin typeface="Arial" panose="020B0604020202020204" pitchFamily="34" charset="0"/>
                <a:ea typeface="Times New Roman" panose="02020603050405020304" pitchFamily="18" charset="0"/>
              </a:rPr>
              <a:t>monosyllable</a:t>
            </a:r>
            <a:endParaRPr lang="uk-UA" sz="2400" dirty="0"/>
          </a:p>
        </p:txBody>
      </p:sp>
      <p:sp>
        <p:nvSpPr>
          <p:cNvPr id="14" name="Прямоугольник 13"/>
          <p:cNvSpPr/>
          <p:nvPr/>
        </p:nvSpPr>
        <p:spPr>
          <a:xfrm>
            <a:off x="3203316" y="3449146"/>
            <a:ext cx="1536640" cy="461665"/>
          </a:xfrm>
          <a:prstGeom prst="rect">
            <a:avLst/>
          </a:prstGeom>
        </p:spPr>
        <p:txBody>
          <a:bodyPr wrap="square">
            <a:spAutoFit/>
          </a:bodyPr>
          <a:lstStyle/>
          <a:p>
            <a:r>
              <a:rPr lang="uk-UA" sz="2400" dirty="0" err="1">
                <a:solidFill>
                  <a:srgbClr val="2D3B45"/>
                </a:solidFill>
                <a:latin typeface="Arial" panose="020B0604020202020204" pitchFamily="34" charset="0"/>
                <a:ea typeface="Times New Roman" panose="02020603050405020304" pitchFamily="18" charset="0"/>
              </a:rPr>
              <a:t>disyllable</a:t>
            </a:r>
            <a:endParaRPr lang="uk-UA" sz="2400" dirty="0"/>
          </a:p>
        </p:txBody>
      </p:sp>
      <p:sp>
        <p:nvSpPr>
          <p:cNvPr id="15" name="Прямоугольник 14"/>
          <p:cNvSpPr/>
          <p:nvPr/>
        </p:nvSpPr>
        <p:spPr>
          <a:xfrm>
            <a:off x="6927273" y="1907431"/>
            <a:ext cx="2099650" cy="461665"/>
          </a:xfrm>
          <a:prstGeom prst="rect">
            <a:avLst/>
          </a:prstGeom>
        </p:spPr>
        <p:txBody>
          <a:bodyPr wrap="square">
            <a:spAutoFit/>
          </a:bodyPr>
          <a:lstStyle/>
          <a:p>
            <a:r>
              <a:rPr lang="uk-UA" sz="2400" dirty="0" err="1">
                <a:solidFill>
                  <a:srgbClr val="2D3B45"/>
                </a:solidFill>
                <a:latin typeface="Arial" panose="020B0604020202020204" pitchFamily="34" charset="0"/>
                <a:ea typeface="Times New Roman" panose="02020603050405020304" pitchFamily="18" charset="0"/>
              </a:rPr>
              <a:t>polysyllable</a:t>
            </a:r>
            <a:endParaRPr lang="uk-UA" sz="2400" dirty="0"/>
          </a:p>
        </p:txBody>
      </p:sp>
      <p:sp>
        <p:nvSpPr>
          <p:cNvPr id="16" name="Прямоугольник 15"/>
          <p:cNvSpPr/>
          <p:nvPr/>
        </p:nvSpPr>
        <p:spPr>
          <a:xfrm>
            <a:off x="7262256" y="642716"/>
            <a:ext cx="2676354" cy="461665"/>
          </a:xfrm>
          <a:prstGeom prst="rect">
            <a:avLst/>
          </a:prstGeom>
        </p:spPr>
        <p:txBody>
          <a:bodyPr wrap="square">
            <a:spAutoFit/>
          </a:bodyPr>
          <a:lstStyle/>
          <a:p>
            <a:r>
              <a:rPr lang="uk-UA" sz="2400" dirty="0" err="1">
                <a:solidFill>
                  <a:srgbClr val="2D3B45"/>
                </a:solidFill>
                <a:latin typeface="Arial" panose="020B0604020202020204" pitchFamily="34" charset="0"/>
                <a:ea typeface="Times New Roman" panose="02020603050405020304" pitchFamily="18" charset="0"/>
              </a:rPr>
              <a:t>trisyllable</a:t>
            </a:r>
            <a:endParaRPr lang="uk-UA" sz="2400" dirty="0"/>
          </a:p>
        </p:txBody>
      </p:sp>
      <p:sp>
        <p:nvSpPr>
          <p:cNvPr id="17" name="Прямоугольник 16"/>
          <p:cNvSpPr/>
          <p:nvPr/>
        </p:nvSpPr>
        <p:spPr>
          <a:xfrm>
            <a:off x="5836920" y="5024163"/>
            <a:ext cx="6096000" cy="1200329"/>
          </a:xfrm>
          <a:prstGeom prst="rect">
            <a:avLst/>
          </a:prstGeom>
        </p:spPr>
        <p:txBody>
          <a:bodyPr>
            <a:spAutoFit/>
          </a:bodyPr>
          <a:lstStyle/>
          <a:p>
            <a:r>
              <a:rPr lang="uk-UA" dirty="0" err="1">
                <a:solidFill>
                  <a:srgbClr val="2D3B45"/>
                </a:solidFill>
                <a:latin typeface="Arial" panose="020B0604020202020204" pitchFamily="34" charset="0"/>
                <a:ea typeface="Times New Roman" panose="02020603050405020304" pitchFamily="18" charset="0"/>
              </a:rPr>
              <a:t>Your</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job</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in</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pronunciation</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involves</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recognizing</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the</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different</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syllables</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that</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make</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up</a:t>
            </a:r>
            <a:r>
              <a:rPr lang="uk-UA" dirty="0">
                <a:solidFill>
                  <a:srgbClr val="2D3B45"/>
                </a:solidFill>
                <a:latin typeface="Arial" panose="020B0604020202020204" pitchFamily="34" charset="0"/>
                <a:ea typeface="Times New Roman" panose="02020603050405020304" pitchFamily="18" charset="0"/>
              </a:rPr>
              <a:t> a </a:t>
            </a:r>
            <a:r>
              <a:rPr lang="uk-UA" dirty="0" err="1">
                <a:solidFill>
                  <a:srgbClr val="2D3B45"/>
                </a:solidFill>
                <a:latin typeface="Arial" panose="020B0604020202020204" pitchFamily="34" charset="0"/>
                <a:ea typeface="Times New Roman" panose="02020603050405020304" pitchFamily="18" charset="0"/>
              </a:rPr>
              <a:t>word</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applying</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the</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stress</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to</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the</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right</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syllable</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and</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using</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the</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right</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up</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and</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down</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pitch</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pattern</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for</a:t>
            </a:r>
            <a:r>
              <a:rPr lang="uk-UA" dirty="0">
                <a:solidFill>
                  <a:srgbClr val="2D3B45"/>
                </a:solidFill>
                <a:latin typeface="Arial" panose="020B0604020202020204" pitchFamily="34" charset="0"/>
                <a:ea typeface="Times New Roman" panose="02020603050405020304" pitchFamily="18" charset="0"/>
              </a:rPr>
              <a:t> </a:t>
            </a:r>
            <a:r>
              <a:rPr lang="uk-UA" dirty="0" err="1">
                <a:solidFill>
                  <a:srgbClr val="2D3B45"/>
                </a:solidFill>
                <a:latin typeface="Arial" panose="020B0604020202020204" pitchFamily="34" charset="0"/>
                <a:ea typeface="Times New Roman" panose="02020603050405020304" pitchFamily="18" charset="0"/>
              </a:rPr>
              <a:t>intonation</a:t>
            </a:r>
            <a:r>
              <a:rPr lang="uk-UA" dirty="0">
                <a:solidFill>
                  <a:srgbClr val="2D3B45"/>
                </a:solidFill>
                <a:latin typeface="Arial" panose="020B0604020202020204" pitchFamily="34" charset="0"/>
                <a:ea typeface="Times New Roman" panose="02020603050405020304" pitchFamily="18" charset="0"/>
              </a:rPr>
              <a:t>.</a:t>
            </a:r>
            <a:endParaRPr lang="uk-UA" dirty="0"/>
          </a:p>
        </p:txBody>
      </p:sp>
      <p:pic>
        <p:nvPicPr>
          <p:cNvPr id="5122" name="Picture 2" descr="Результат пошуку зображень за запитом &quot;syllabl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4957" y="3142276"/>
            <a:ext cx="4967963" cy="184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07935"/>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8124" y="365030"/>
            <a:ext cx="8911687" cy="1280890"/>
          </a:xfrm>
        </p:spPr>
        <p:txBody>
          <a:bodyPr>
            <a:noAutofit/>
          </a:bodyPr>
          <a:lstStyle/>
          <a:p>
            <a:pPr algn="ctr"/>
            <a:r>
              <a:rPr lang="uk-UA" sz="2400" dirty="0" err="1"/>
              <a:t>Intonation</a:t>
            </a:r>
            <a:r>
              <a:rPr lang="uk-UA" sz="2400" dirty="0"/>
              <a:t> </a:t>
            </a:r>
            <a:r>
              <a:rPr lang="uk-UA" sz="2400" dirty="0" err="1"/>
              <a:t>is</a:t>
            </a:r>
            <a:r>
              <a:rPr lang="uk-UA" sz="2400" dirty="0"/>
              <a:t> </a:t>
            </a:r>
            <a:r>
              <a:rPr lang="uk-UA" sz="2400" dirty="0" err="1"/>
              <a:t>also</a:t>
            </a:r>
            <a:r>
              <a:rPr lang="uk-UA" sz="2400" dirty="0"/>
              <a:t> </a:t>
            </a:r>
            <a:r>
              <a:rPr lang="uk-UA" sz="2400" dirty="0" err="1"/>
              <a:t>used</a:t>
            </a:r>
            <a:r>
              <a:rPr lang="uk-UA" sz="2400" dirty="0"/>
              <a:t> </a:t>
            </a:r>
            <a:r>
              <a:rPr lang="uk-UA" sz="2400" dirty="0" err="1"/>
              <a:t>in</a:t>
            </a:r>
            <a:r>
              <a:rPr lang="uk-UA" sz="2400" dirty="0"/>
              <a:t> </a:t>
            </a:r>
            <a:r>
              <a:rPr lang="uk-UA" sz="2400" dirty="0" err="1"/>
              <a:t>English</a:t>
            </a:r>
            <a:r>
              <a:rPr lang="uk-UA" sz="2400" dirty="0"/>
              <a:t> </a:t>
            </a:r>
            <a:r>
              <a:rPr lang="uk-UA" sz="2400" dirty="0" err="1"/>
              <a:t>to</a:t>
            </a:r>
            <a:r>
              <a:rPr lang="uk-UA" sz="2400" dirty="0"/>
              <a:t> </a:t>
            </a:r>
            <a:r>
              <a:rPr lang="uk-UA" sz="2400" dirty="0" err="1"/>
              <a:t>add</a:t>
            </a:r>
            <a:r>
              <a:rPr lang="uk-UA" sz="2400" dirty="0"/>
              <a:t> </a:t>
            </a:r>
            <a:r>
              <a:rPr lang="uk-UA" sz="2400" dirty="0" err="1"/>
              <a:t>function</a:t>
            </a:r>
            <a:r>
              <a:rPr lang="uk-UA" sz="2400" dirty="0"/>
              <a:t> </a:t>
            </a:r>
            <a:r>
              <a:rPr lang="uk-UA" sz="2400" dirty="0" err="1"/>
              <a:t>to</a:t>
            </a:r>
            <a:r>
              <a:rPr lang="uk-UA" sz="2400" dirty="0"/>
              <a:t> </a:t>
            </a:r>
            <a:r>
              <a:rPr lang="uk-UA" sz="2400" dirty="0" err="1"/>
              <a:t>words</a:t>
            </a:r>
            <a:r>
              <a:rPr lang="uk-UA" sz="2400" dirty="0"/>
              <a:t> </a:t>
            </a:r>
            <a:r>
              <a:rPr lang="uk-UA" sz="2400" dirty="0" err="1"/>
              <a:t>such</a:t>
            </a:r>
            <a:r>
              <a:rPr lang="uk-UA" sz="2400" dirty="0"/>
              <a:t> </a:t>
            </a:r>
            <a:r>
              <a:rPr lang="uk-UA" sz="2400" dirty="0" err="1"/>
              <a:t>as</a:t>
            </a:r>
            <a:r>
              <a:rPr lang="uk-UA" sz="2400" dirty="0"/>
              <a:t> </a:t>
            </a:r>
            <a:r>
              <a:rPr lang="uk-UA" sz="2400" dirty="0" err="1"/>
              <a:t>to</a:t>
            </a:r>
            <a:r>
              <a:rPr lang="uk-UA" sz="2400" dirty="0"/>
              <a:t> </a:t>
            </a:r>
            <a:r>
              <a:rPr lang="uk-UA" sz="2400" dirty="0" err="1"/>
              <a:t>to</a:t>
            </a:r>
            <a:r>
              <a:rPr lang="uk-UA" sz="2400" dirty="0"/>
              <a:t> </a:t>
            </a:r>
            <a:r>
              <a:rPr lang="uk-UA" sz="2400" dirty="0" err="1"/>
              <a:t>differentiate</a:t>
            </a:r>
            <a:r>
              <a:rPr lang="uk-UA" sz="2400" dirty="0"/>
              <a:t> </a:t>
            </a:r>
            <a:r>
              <a:rPr lang="uk-UA" sz="2400" dirty="0" err="1"/>
              <a:t>between</a:t>
            </a:r>
            <a:r>
              <a:rPr lang="uk-UA" sz="2400" dirty="0"/>
              <a:t> </a:t>
            </a:r>
            <a:r>
              <a:rPr lang="uk-UA" sz="2400" dirty="0" err="1"/>
              <a:t>wh-questions</a:t>
            </a:r>
            <a:r>
              <a:rPr lang="uk-UA" sz="2400" dirty="0"/>
              <a:t>, </a:t>
            </a:r>
            <a:r>
              <a:rPr lang="uk-UA" sz="2400" dirty="0" err="1"/>
              <a:t>yes-no</a:t>
            </a:r>
            <a:r>
              <a:rPr lang="uk-UA" sz="2400" dirty="0"/>
              <a:t> </a:t>
            </a:r>
            <a:r>
              <a:rPr lang="uk-UA" sz="2400" dirty="0" err="1"/>
              <a:t>questions</a:t>
            </a:r>
            <a:r>
              <a:rPr lang="uk-UA" sz="2400" dirty="0"/>
              <a:t>, </a:t>
            </a:r>
            <a:r>
              <a:rPr lang="uk-UA" sz="2400" dirty="0" err="1"/>
              <a:t>declarative</a:t>
            </a:r>
            <a:r>
              <a:rPr lang="uk-UA" sz="2400" dirty="0"/>
              <a:t> </a:t>
            </a:r>
            <a:r>
              <a:rPr lang="uk-UA" sz="2400" dirty="0" err="1"/>
              <a:t>statements</a:t>
            </a:r>
            <a:r>
              <a:rPr lang="uk-UA" sz="2400" dirty="0"/>
              <a:t>, </a:t>
            </a:r>
            <a:r>
              <a:rPr lang="uk-UA" sz="2400" dirty="0" err="1"/>
              <a:t>commands</a:t>
            </a:r>
            <a:r>
              <a:rPr lang="uk-UA" sz="2400" dirty="0"/>
              <a:t>, </a:t>
            </a:r>
            <a:r>
              <a:rPr lang="uk-UA" sz="2400" dirty="0" err="1"/>
              <a:t>requests</a:t>
            </a:r>
            <a:r>
              <a:rPr lang="uk-UA" sz="2400" dirty="0"/>
              <a:t>, </a:t>
            </a:r>
            <a:r>
              <a:rPr lang="uk-UA" sz="2400" dirty="0" err="1"/>
              <a:t>etc</a:t>
            </a:r>
            <a:r>
              <a:rPr lang="uk-UA" sz="2400" dirty="0"/>
              <a:t>. </a:t>
            </a:r>
            <a:r>
              <a:rPr lang="uk-UA" sz="2400" dirty="0" err="1"/>
              <a:t>You</a:t>
            </a:r>
            <a:r>
              <a:rPr lang="uk-UA" sz="2400" dirty="0"/>
              <a:t> </a:t>
            </a:r>
            <a:r>
              <a:rPr lang="uk-UA" sz="2400" dirty="0" err="1"/>
              <a:t>can</a:t>
            </a:r>
            <a:r>
              <a:rPr lang="uk-UA" sz="2400" dirty="0"/>
              <a:t> </a:t>
            </a:r>
            <a:r>
              <a:rPr lang="uk-UA" sz="2400" dirty="0" err="1"/>
              <a:t>change</a:t>
            </a:r>
            <a:r>
              <a:rPr lang="uk-UA" sz="2400" dirty="0"/>
              <a:t> </a:t>
            </a:r>
            <a:r>
              <a:rPr lang="uk-UA" sz="2400" dirty="0" err="1"/>
              <a:t>the</a:t>
            </a:r>
            <a:r>
              <a:rPr lang="uk-UA" sz="2400" dirty="0"/>
              <a:t> </a:t>
            </a:r>
            <a:r>
              <a:rPr lang="uk-UA" sz="2400" dirty="0" err="1"/>
              <a:t>meaning</a:t>
            </a:r>
            <a:r>
              <a:rPr lang="uk-UA" sz="2400" dirty="0"/>
              <a:t> </a:t>
            </a:r>
            <a:r>
              <a:rPr lang="uk-UA" sz="2400" dirty="0" err="1"/>
              <a:t>by</a:t>
            </a:r>
            <a:r>
              <a:rPr lang="uk-UA" sz="2400" dirty="0"/>
              <a:t> </a:t>
            </a:r>
            <a:r>
              <a:rPr lang="uk-UA" sz="2400" dirty="0" err="1"/>
              <a:t>varying</a:t>
            </a:r>
            <a:r>
              <a:rPr lang="uk-UA" sz="2400" dirty="0"/>
              <a:t> </a:t>
            </a:r>
            <a:r>
              <a:rPr lang="uk-UA" sz="2400" dirty="0" err="1"/>
              <a:t>the</a:t>
            </a:r>
            <a:r>
              <a:rPr lang="uk-UA" sz="2400" dirty="0"/>
              <a:t> </a:t>
            </a:r>
            <a:r>
              <a:rPr lang="uk-UA" sz="2400" dirty="0" err="1"/>
              <a:t>intonation</a:t>
            </a:r>
            <a:r>
              <a:rPr lang="uk-UA" sz="2400" dirty="0"/>
              <a:t> </a:t>
            </a:r>
            <a:r>
              <a:rPr lang="uk-UA" sz="2400" dirty="0" err="1"/>
              <a:t>pattern</a:t>
            </a:r>
            <a:r>
              <a:rPr lang="uk-UA" sz="2400" dirty="0"/>
              <a:t>.</a:t>
            </a:r>
            <a:br>
              <a:rPr lang="uk-UA" sz="2400" dirty="0"/>
            </a:br>
            <a:endParaRPr lang="uk-UA" sz="2400" dirty="0"/>
          </a:p>
        </p:txBody>
      </p:sp>
      <p:pic>
        <p:nvPicPr>
          <p:cNvPr id="6146" name="Picture 2" descr="Результат пошуку зображень за запитом &quot;intonatio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925" y="2563811"/>
            <a:ext cx="7712075" cy="404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067501"/>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pPr marL="571500" indent="-571500">
              <a:buFont typeface="Arial" panose="020B0604020202020204" pitchFamily="34" charset="0"/>
              <a:buChar char="•"/>
            </a:pPr>
            <a:r>
              <a:rPr lang="uk-UA" dirty="0" err="1">
                <a:latin typeface="+mn-lt"/>
              </a:rPr>
              <a:t>Tips</a:t>
            </a:r>
            <a:r>
              <a:rPr lang="uk-UA" dirty="0">
                <a:latin typeface="+mn-lt"/>
              </a:rPr>
              <a:t> </a:t>
            </a:r>
            <a:r>
              <a:rPr lang="uk-UA" dirty="0" err="1">
                <a:latin typeface="+mn-lt"/>
              </a:rPr>
              <a:t>for</a:t>
            </a:r>
            <a:r>
              <a:rPr lang="uk-UA" dirty="0">
                <a:latin typeface="+mn-lt"/>
              </a:rPr>
              <a:t> </a:t>
            </a:r>
            <a:r>
              <a:rPr lang="uk-UA" dirty="0" err="1">
                <a:latin typeface="+mn-lt"/>
              </a:rPr>
              <a:t>Speaker</a:t>
            </a:r>
            <a:r>
              <a:rPr lang="uk-UA" dirty="0"/>
              <a:t/>
            </a:r>
            <a:br>
              <a:rPr lang="uk-UA" dirty="0"/>
            </a:br>
            <a:endParaRPr lang="uk-UA" dirty="0"/>
          </a:p>
        </p:txBody>
      </p:sp>
      <p:sp>
        <p:nvSpPr>
          <p:cNvPr id="4" name="Объект 3"/>
          <p:cNvSpPr>
            <a:spLocks noGrp="1"/>
          </p:cNvSpPr>
          <p:nvPr>
            <p:ph sz="half" idx="1"/>
          </p:nvPr>
        </p:nvSpPr>
        <p:spPr>
          <a:xfrm>
            <a:off x="2592924" y="1584960"/>
            <a:ext cx="4313864" cy="3777622"/>
          </a:xfrm>
        </p:spPr>
        <p:txBody>
          <a:bodyPr>
            <a:normAutofit/>
          </a:bodyPr>
          <a:lstStyle/>
          <a:p>
            <a:r>
              <a:rPr lang="en-US" sz="2000" dirty="0" err="1"/>
              <a:t>l</a:t>
            </a:r>
            <a:r>
              <a:rPr lang="uk-UA" sz="2000" dirty="0" err="1" smtClean="0"/>
              <a:t>isten</a:t>
            </a:r>
            <a:r>
              <a:rPr lang="uk-UA" sz="2000" dirty="0" smtClean="0"/>
              <a:t> </a:t>
            </a:r>
            <a:r>
              <a:rPr lang="uk-UA" sz="2000" dirty="0" err="1"/>
              <a:t>to</a:t>
            </a:r>
            <a:r>
              <a:rPr lang="uk-UA" sz="2000" dirty="0"/>
              <a:t> </a:t>
            </a:r>
            <a:r>
              <a:rPr lang="uk-UA" sz="2000" dirty="0" err="1"/>
              <a:t>recordings</a:t>
            </a:r>
            <a:r>
              <a:rPr lang="uk-UA" sz="2000" dirty="0"/>
              <a:t> </a:t>
            </a:r>
            <a:r>
              <a:rPr lang="uk-UA" sz="2000" dirty="0" err="1"/>
              <a:t>of</a:t>
            </a:r>
            <a:r>
              <a:rPr lang="uk-UA" sz="2000" dirty="0"/>
              <a:t> </a:t>
            </a:r>
            <a:r>
              <a:rPr lang="uk-UA" sz="2000" dirty="0" err="1"/>
              <a:t>different</a:t>
            </a:r>
            <a:r>
              <a:rPr lang="uk-UA" sz="2000" dirty="0"/>
              <a:t> </a:t>
            </a:r>
            <a:r>
              <a:rPr lang="uk-UA" sz="2000" dirty="0" err="1"/>
              <a:t>people</a:t>
            </a:r>
            <a:endParaRPr lang="uk-UA" sz="2000" dirty="0"/>
          </a:p>
        </p:txBody>
      </p:sp>
      <p:sp>
        <p:nvSpPr>
          <p:cNvPr id="5" name="Объект 4"/>
          <p:cNvSpPr>
            <a:spLocks noGrp="1"/>
          </p:cNvSpPr>
          <p:nvPr>
            <p:ph sz="half" idx="2"/>
          </p:nvPr>
        </p:nvSpPr>
        <p:spPr>
          <a:xfrm>
            <a:off x="6906788" y="1584960"/>
            <a:ext cx="4313864" cy="3777622"/>
          </a:xfrm>
        </p:spPr>
        <p:txBody>
          <a:bodyPr>
            <a:normAutofit/>
          </a:bodyPr>
          <a:lstStyle/>
          <a:p>
            <a:r>
              <a:rPr lang="uk-UA" sz="2000" dirty="0" err="1"/>
              <a:t>download</a:t>
            </a:r>
            <a:r>
              <a:rPr lang="uk-UA" sz="2000" dirty="0"/>
              <a:t> </a:t>
            </a:r>
            <a:r>
              <a:rPr lang="uk-UA" sz="2000" dirty="0" err="1"/>
              <a:t>an</a:t>
            </a:r>
            <a:r>
              <a:rPr lang="uk-UA" sz="2000" dirty="0"/>
              <a:t> </a:t>
            </a:r>
            <a:r>
              <a:rPr lang="uk-UA" sz="2000" dirty="0" err="1"/>
              <a:t>app</a:t>
            </a:r>
            <a:r>
              <a:rPr lang="uk-UA" sz="2000" dirty="0"/>
              <a:t> </a:t>
            </a:r>
            <a:r>
              <a:rPr lang="uk-UA" sz="2000" dirty="0" err="1"/>
              <a:t>for</a:t>
            </a:r>
            <a:r>
              <a:rPr lang="uk-UA" sz="2000" dirty="0"/>
              <a:t> </a:t>
            </a:r>
            <a:r>
              <a:rPr lang="uk-UA" sz="2000" dirty="0" err="1"/>
              <a:t>your</a:t>
            </a:r>
            <a:r>
              <a:rPr lang="uk-UA" sz="2000" dirty="0"/>
              <a:t> </a:t>
            </a:r>
            <a:r>
              <a:rPr lang="en-US" sz="2000" dirty="0" smtClean="0"/>
              <a:t>smartphone</a:t>
            </a:r>
            <a:endParaRPr lang="uk-UA" sz="2000" dirty="0"/>
          </a:p>
        </p:txBody>
      </p:sp>
      <p:pic>
        <p:nvPicPr>
          <p:cNvPr id="7170" name="Picture 2" descr="Результат пошуку зображень за запитом &quot;TEd&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4" y="2865850"/>
            <a:ext cx="8342849" cy="3065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597211"/>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6688772" y="704850"/>
            <a:ext cx="4313864" cy="3777622"/>
          </a:xfrm>
        </p:spPr>
        <p:txBody>
          <a:bodyPr>
            <a:normAutofit/>
          </a:bodyPr>
          <a:lstStyle/>
          <a:p>
            <a:r>
              <a:rPr lang="uk-UA" sz="2000" dirty="0" err="1"/>
              <a:t>online</a:t>
            </a:r>
            <a:r>
              <a:rPr lang="uk-UA" sz="2000" dirty="0"/>
              <a:t> </a:t>
            </a:r>
            <a:r>
              <a:rPr lang="uk-UA" sz="2000" dirty="0" err="1"/>
              <a:t>dictionaries</a:t>
            </a:r>
            <a:endParaRPr lang="uk-UA" sz="2000" dirty="0"/>
          </a:p>
        </p:txBody>
      </p:sp>
      <p:sp>
        <p:nvSpPr>
          <p:cNvPr id="4" name="Объект 3"/>
          <p:cNvSpPr>
            <a:spLocks noGrp="1"/>
          </p:cNvSpPr>
          <p:nvPr>
            <p:ph sz="half" idx="2"/>
          </p:nvPr>
        </p:nvSpPr>
        <p:spPr>
          <a:xfrm>
            <a:off x="1980767" y="704850"/>
            <a:ext cx="4313864" cy="3777622"/>
          </a:xfrm>
        </p:spPr>
        <p:txBody>
          <a:bodyPr>
            <a:normAutofit/>
          </a:bodyPr>
          <a:lstStyle/>
          <a:p>
            <a:r>
              <a:rPr lang="uk-UA" sz="2000" dirty="0" err="1" smtClean="0"/>
              <a:t>Google</a:t>
            </a:r>
            <a:r>
              <a:rPr lang="en-US" sz="2000" dirty="0" smtClean="0"/>
              <a:t> </a:t>
            </a:r>
            <a:r>
              <a:rPr lang="uk-UA" sz="2000" dirty="0" err="1" smtClean="0"/>
              <a:t>translate</a:t>
            </a:r>
            <a:endParaRPr lang="uk-UA" sz="2000" dirty="0"/>
          </a:p>
        </p:txBody>
      </p:sp>
      <p:pic>
        <p:nvPicPr>
          <p:cNvPr id="8194" name="Picture 2" descr="Результат пошуку зображень за запитом &quot;online dictionarie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6011" y="1827040"/>
            <a:ext cx="5442139" cy="306120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Результат пошуку зображень за запитом &quot;google translat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725" y="1879875"/>
            <a:ext cx="5070286" cy="3008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049540"/>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2589212" y="624840"/>
            <a:ext cx="4313864" cy="5286382"/>
          </a:xfrm>
        </p:spPr>
        <p:txBody>
          <a:bodyPr>
            <a:normAutofit/>
          </a:bodyPr>
          <a:lstStyle/>
          <a:p>
            <a:r>
              <a:rPr lang="uk-UA" sz="2000" dirty="0" err="1"/>
              <a:t>practice</a:t>
            </a:r>
            <a:r>
              <a:rPr lang="uk-UA" sz="2000" dirty="0"/>
              <a:t> </a:t>
            </a:r>
            <a:r>
              <a:rPr lang="uk-UA" sz="2000" dirty="0" err="1"/>
              <a:t>reading</a:t>
            </a:r>
            <a:r>
              <a:rPr lang="uk-UA" sz="2000" dirty="0"/>
              <a:t> a </a:t>
            </a:r>
            <a:r>
              <a:rPr lang="uk-UA" sz="2000" dirty="0" err="1"/>
              <a:t>story</a:t>
            </a:r>
            <a:r>
              <a:rPr lang="uk-UA" sz="2000" dirty="0"/>
              <a:t> </a:t>
            </a:r>
            <a:r>
              <a:rPr lang="uk-UA" sz="2000" dirty="0" err="1"/>
              <a:t>or</a:t>
            </a:r>
            <a:r>
              <a:rPr lang="uk-UA" sz="2000" dirty="0"/>
              <a:t> </a:t>
            </a:r>
            <a:r>
              <a:rPr lang="uk-UA" sz="2000" dirty="0" err="1"/>
              <a:t>article</a:t>
            </a:r>
            <a:r>
              <a:rPr lang="uk-UA" sz="2000" dirty="0"/>
              <a:t> </a:t>
            </a:r>
            <a:r>
              <a:rPr lang="uk-UA" sz="2000" dirty="0" err="1" smtClean="0"/>
              <a:t>aloud</a:t>
            </a:r>
            <a:endParaRPr lang="uk-UA" sz="2000" dirty="0"/>
          </a:p>
        </p:txBody>
      </p:sp>
      <p:sp>
        <p:nvSpPr>
          <p:cNvPr id="4" name="Объект 3"/>
          <p:cNvSpPr>
            <a:spLocks noGrp="1"/>
          </p:cNvSpPr>
          <p:nvPr>
            <p:ph sz="half" idx="2"/>
          </p:nvPr>
        </p:nvSpPr>
        <p:spPr>
          <a:xfrm>
            <a:off x="7190747" y="624840"/>
            <a:ext cx="4313864" cy="5279004"/>
          </a:xfrm>
        </p:spPr>
        <p:txBody>
          <a:bodyPr>
            <a:normAutofit/>
          </a:bodyPr>
          <a:lstStyle/>
          <a:p>
            <a:r>
              <a:rPr lang="uk-UA" sz="2000" dirty="0" err="1"/>
              <a:t>Go</a:t>
            </a:r>
            <a:r>
              <a:rPr lang="uk-UA" sz="2000" dirty="0"/>
              <a:t> </a:t>
            </a:r>
            <a:r>
              <a:rPr lang="uk-UA" sz="2000" dirty="0" err="1"/>
              <a:t>to</a:t>
            </a:r>
            <a:r>
              <a:rPr lang="uk-UA" sz="2000" dirty="0"/>
              <a:t> </a:t>
            </a:r>
            <a:r>
              <a:rPr lang="uk-UA" sz="2000" dirty="0" err="1"/>
              <a:t>the</a:t>
            </a:r>
            <a:r>
              <a:rPr lang="uk-UA" sz="2000" dirty="0"/>
              <a:t> </a:t>
            </a:r>
            <a:r>
              <a:rPr lang="uk-UA" sz="2000" dirty="0" err="1"/>
              <a:t>Merriam-Webster</a:t>
            </a:r>
            <a:r>
              <a:rPr lang="uk-UA" sz="2000" dirty="0"/>
              <a:t> </a:t>
            </a:r>
            <a:r>
              <a:rPr lang="uk-UA" sz="2000" dirty="0" err="1"/>
              <a:t>Dictionary</a:t>
            </a:r>
            <a:r>
              <a:rPr lang="uk-UA" sz="2000" dirty="0"/>
              <a:t> </a:t>
            </a:r>
            <a:r>
              <a:rPr lang="uk-UA" sz="2000" dirty="0" err="1"/>
              <a:t>website</a:t>
            </a:r>
            <a:endParaRPr lang="uk-UA" sz="2000" dirty="0"/>
          </a:p>
        </p:txBody>
      </p:sp>
      <p:pic>
        <p:nvPicPr>
          <p:cNvPr id="9218" name="Picture 2" descr="Результат пошуку зображень за запитом &quot;reading aloud&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247" y="1768475"/>
            <a:ext cx="4381500" cy="33813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Результат пошуку зображень за запитом &quot;mariam dictiona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879" y="1746249"/>
            <a:ext cx="3403600" cy="340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797048"/>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is prosody?</a:t>
            </a:r>
            <a:endParaRPr lang="uk-UA" dirty="0"/>
          </a:p>
        </p:txBody>
      </p:sp>
      <p:sp>
        <p:nvSpPr>
          <p:cNvPr id="3" name="Объект 2"/>
          <p:cNvSpPr>
            <a:spLocks noGrp="1"/>
          </p:cNvSpPr>
          <p:nvPr>
            <p:ph idx="1"/>
          </p:nvPr>
        </p:nvSpPr>
        <p:spPr>
          <a:xfrm>
            <a:off x="3452812" y="1388534"/>
            <a:ext cx="8739188" cy="1507067"/>
          </a:xfrm>
        </p:spPr>
        <p:txBody>
          <a:bodyPr/>
          <a:lstStyle/>
          <a:p>
            <a:r>
              <a:rPr lang="en-US" b="1" dirty="0"/>
              <a:t>prosody</a:t>
            </a:r>
            <a:r>
              <a:rPr lang="en-US" dirty="0"/>
              <a:t> is concerned with those elements of speech that are not individual phonetic segments (vowels and consonants) but are properties of syllables and larger units of speech, including linguistic functions such as intonation, tone, stress, and rhythm. Such elements are known as </a:t>
            </a:r>
            <a:r>
              <a:rPr lang="en-US" dirty="0" err="1"/>
              <a:t>suprasegmentals</a:t>
            </a:r>
            <a:r>
              <a:rPr lang="en-US" dirty="0"/>
              <a:t>.</a:t>
            </a:r>
            <a:endParaRPr lang="uk-UA" dirty="0"/>
          </a:p>
        </p:txBody>
      </p:sp>
      <p:pic>
        <p:nvPicPr>
          <p:cNvPr id="1026" name="Picture 2" descr="Результат пошуку зображень за запитом &quot;просодика&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508" y="2669424"/>
            <a:ext cx="381000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53739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70" name="Picture 6" descr="Пов’язане зображенн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947" y="266700"/>
            <a:ext cx="9791054" cy="636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61019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975705" y="1439450"/>
            <a:ext cx="8911687" cy="1280890"/>
          </a:xfrm>
        </p:spPr>
        <p:txBody>
          <a:bodyPr>
            <a:noAutofit/>
          </a:bodyPr>
          <a:lstStyle/>
          <a:p>
            <a:pPr algn="ctr"/>
            <a:r>
              <a:rPr lang="uk-UA" sz="4400" spc="300" dirty="0" err="1"/>
              <a:t>Vocal</a:t>
            </a:r>
            <a:r>
              <a:rPr lang="uk-UA" sz="4400" spc="300" dirty="0"/>
              <a:t> </a:t>
            </a:r>
            <a:r>
              <a:rPr lang="uk-UA" sz="4400" spc="300" dirty="0" err="1"/>
              <a:t>Aspects</a:t>
            </a:r>
            <a:r>
              <a:rPr lang="uk-UA" sz="4400" spc="300" dirty="0"/>
              <a:t/>
            </a:r>
            <a:br>
              <a:rPr lang="uk-UA" sz="4400" spc="300" dirty="0"/>
            </a:br>
            <a:endParaRPr lang="uk-UA" sz="4400" spc="300" dirty="0"/>
          </a:p>
        </p:txBody>
      </p:sp>
      <p:pic>
        <p:nvPicPr>
          <p:cNvPr id="4098" name="Picture 2" descr="Результат пошуку зображень за запитом &quot;process of voic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460" y="2720340"/>
            <a:ext cx="7496175" cy="387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554250"/>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Результат пошуку зображень за запитом &quot;vocal aspect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0"/>
            <a:ext cx="10610850" cy="731520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0" y="0"/>
            <a:ext cx="3371850" cy="7315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solidFill>
                <a:schemeClr val="tx1"/>
              </a:solidFill>
            </a:endParaRPr>
          </a:p>
        </p:txBody>
      </p:sp>
    </p:spTree>
    <p:extLst>
      <p:ext uri="{BB962C8B-B14F-4D97-AF65-F5344CB8AC3E}">
        <p14:creationId xmlns:p14="http://schemas.microsoft.com/office/powerpoint/2010/main" val="2357120582"/>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038572" y="956018"/>
            <a:ext cx="6046848" cy="390620"/>
          </a:xfrm>
          <a:prstGeom prst="rect">
            <a:avLst/>
          </a:prstGeom>
        </p:spPr>
        <p:txBody>
          <a:bodyPr wrap="none">
            <a:spAutoFit/>
          </a:bodyPr>
          <a:lstStyle/>
          <a:p>
            <a:pPr marL="571500" indent="-571500" algn="ctr" fontAlgn="base">
              <a:lnSpc>
                <a:spcPts val="1800"/>
              </a:lnSpc>
              <a:spcBef>
                <a:spcPts val="200"/>
              </a:spcBef>
              <a:spcAft>
                <a:spcPts val="0"/>
              </a:spcAft>
              <a:buFont typeface="Arial" panose="020B0604020202020204" pitchFamily="34" charset="0"/>
              <a:buChar char="•"/>
            </a:pPr>
            <a:r>
              <a:rPr lang="uk-UA" sz="4400" u="sng" dirty="0" err="1">
                <a:latin typeface="+mj-lt"/>
                <a:ea typeface="Times New Roman" panose="02020603050405020304" pitchFamily="18" charset="0"/>
                <a:cs typeface="Times New Roman" panose="02020603050405020304" pitchFamily="18" charset="0"/>
              </a:rPr>
              <a:t>Pitch</a:t>
            </a:r>
            <a:r>
              <a:rPr lang="uk-UA" sz="4400" dirty="0">
                <a:latin typeface="+mj-lt"/>
                <a:ea typeface="Times New Roman" panose="02020603050405020304" pitchFamily="18" charset="0"/>
                <a:cs typeface="Times New Roman" panose="02020603050405020304" pitchFamily="18" charset="0"/>
              </a:rPr>
              <a:t> </a:t>
            </a:r>
            <a:r>
              <a:rPr lang="uk-UA" sz="4400" dirty="0" err="1">
                <a:latin typeface="+mj-lt"/>
                <a:ea typeface="Times New Roman" panose="02020603050405020304" pitchFamily="18" charset="0"/>
                <a:cs typeface="Times New Roman" panose="02020603050405020304" pitchFamily="18" charset="0"/>
              </a:rPr>
              <a:t>and</a:t>
            </a:r>
            <a:r>
              <a:rPr lang="uk-UA" sz="4400" dirty="0">
                <a:latin typeface="+mj-lt"/>
                <a:ea typeface="Times New Roman" panose="02020603050405020304" pitchFamily="18" charset="0"/>
                <a:cs typeface="Times New Roman" panose="02020603050405020304" pitchFamily="18" charset="0"/>
              </a:rPr>
              <a:t> </a:t>
            </a:r>
            <a:r>
              <a:rPr lang="uk-UA" sz="4400" u="sng" dirty="0" err="1">
                <a:latin typeface="+mj-lt"/>
                <a:ea typeface="Times New Roman" panose="02020603050405020304" pitchFamily="18" charset="0"/>
                <a:cs typeface="Times New Roman" panose="02020603050405020304" pitchFamily="18" charset="0"/>
              </a:rPr>
              <a:t>Inflection</a:t>
            </a:r>
            <a:endParaRPr lang="uk-UA" sz="4400" u="sng" dirty="0">
              <a:latin typeface="+mj-lt"/>
              <a:ea typeface="Times New Roman" panose="02020603050405020304" pitchFamily="18" charset="0"/>
              <a:cs typeface="Times New Roman" panose="02020603050405020304" pitchFamily="18" charset="0"/>
            </a:endParaRPr>
          </a:p>
        </p:txBody>
      </p:sp>
      <p:cxnSp>
        <p:nvCxnSpPr>
          <p:cNvPr id="5" name="Прямая со стрелкой 4"/>
          <p:cNvCxnSpPr/>
          <p:nvPr/>
        </p:nvCxnSpPr>
        <p:spPr>
          <a:xfrm flipH="1">
            <a:off x="3851564" y="1542473"/>
            <a:ext cx="1034472" cy="132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8312727" y="1551709"/>
            <a:ext cx="803564" cy="1348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2192899" y="3059108"/>
            <a:ext cx="3691345" cy="1569660"/>
          </a:xfrm>
          <a:prstGeom prst="rect">
            <a:avLst/>
          </a:prstGeom>
        </p:spPr>
        <p:txBody>
          <a:bodyPr wrap="square">
            <a:spAutoFit/>
          </a:bodyPr>
          <a:lstStyle/>
          <a:p>
            <a:pPr algn="ctr"/>
            <a:r>
              <a:rPr lang="uk-UA" sz="3200" dirty="0">
                <a:solidFill>
                  <a:srgbClr val="373D3F"/>
                </a:solidFill>
                <a:latin typeface="Arial" panose="020B0604020202020204" pitchFamily="34" charset="0"/>
                <a:ea typeface="Calibri" panose="020F0502020204030204" pitchFamily="34" charset="0"/>
              </a:rPr>
              <a:t>“</a:t>
            </a:r>
            <a:r>
              <a:rPr lang="uk-UA" sz="3200" dirty="0" err="1">
                <a:solidFill>
                  <a:srgbClr val="373D3F"/>
                </a:solidFill>
                <a:latin typeface="Arial" panose="020B0604020202020204" pitchFamily="34" charset="0"/>
                <a:ea typeface="Calibri" panose="020F0502020204030204" pitchFamily="34" charset="0"/>
              </a:rPr>
              <a:t>highness</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or</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lowness</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of</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the</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voice</a:t>
            </a:r>
            <a:endParaRPr lang="uk-UA" sz="3200" dirty="0"/>
          </a:p>
        </p:txBody>
      </p:sp>
      <p:sp>
        <p:nvSpPr>
          <p:cNvPr id="9" name="Прямоугольник 8"/>
          <p:cNvSpPr/>
          <p:nvPr/>
        </p:nvSpPr>
        <p:spPr>
          <a:xfrm>
            <a:off x="5884244" y="3105289"/>
            <a:ext cx="6096000" cy="1077218"/>
          </a:xfrm>
          <a:prstGeom prst="rect">
            <a:avLst/>
          </a:prstGeom>
        </p:spPr>
        <p:txBody>
          <a:bodyPr>
            <a:spAutoFit/>
          </a:bodyPr>
          <a:lstStyle/>
          <a:p>
            <a:pPr algn="ctr"/>
            <a:r>
              <a:rPr lang="uk-UA" sz="3200" dirty="0" err="1" smtClean="0">
                <a:solidFill>
                  <a:srgbClr val="373D3F"/>
                </a:solidFill>
                <a:latin typeface="Arial" panose="020B0604020202020204" pitchFamily="34" charset="0"/>
                <a:ea typeface="Calibri" panose="020F0502020204030204" pitchFamily="34" charset="0"/>
              </a:rPr>
              <a:t>variations</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turns</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and</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slides</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in</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pitch</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to</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achieve</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the</a:t>
            </a:r>
            <a:r>
              <a:rPr lang="uk-UA" sz="3200" dirty="0">
                <a:solidFill>
                  <a:srgbClr val="373D3F"/>
                </a:solidFill>
                <a:latin typeface="Arial" panose="020B0604020202020204" pitchFamily="34" charset="0"/>
                <a:ea typeface="Calibri" panose="020F0502020204030204" pitchFamily="34" charset="0"/>
              </a:rPr>
              <a:t> </a:t>
            </a:r>
            <a:r>
              <a:rPr lang="uk-UA" sz="3200" dirty="0" err="1">
                <a:solidFill>
                  <a:srgbClr val="373D3F"/>
                </a:solidFill>
                <a:latin typeface="Arial" panose="020B0604020202020204" pitchFamily="34" charset="0"/>
                <a:ea typeface="Calibri" panose="020F0502020204030204" pitchFamily="34" charset="0"/>
              </a:rPr>
              <a:t>meaning</a:t>
            </a:r>
            <a:endParaRPr lang="uk-UA" sz="3200" dirty="0"/>
          </a:p>
        </p:txBody>
      </p:sp>
      <p:sp>
        <p:nvSpPr>
          <p:cNvPr id="10" name="Прямоугольник 9"/>
          <p:cNvSpPr/>
          <p:nvPr/>
        </p:nvSpPr>
        <p:spPr>
          <a:xfrm>
            <a:off x="8146048" y="5941158"/>
            <a:ext cx="3621504" cy="369332"/>
          </a:xfrm>
          <a:prstGeom prst="rect">
            <a:avLst/>
          </a:prstGeom>
        </p:spPr>
        <p:txBody>
          <a:bodyPr wrap="none">
            <a:spAutoFit/>
          </a:bodyPr>
          <a:lstStyle/>
          <a:p>
            <a:pPr>
              <a:spcBef>
                <a:spcPts val="450"/>
              </a:spcBef>
              <a:spcAft>
                <a:spcPts val="450"/>
              </a:spcAft>
            </a:pPr>
            <a:r>
              <a:rPr lang="uk-UA"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the</a:t>
            </a:r>
            <a:r>
              <a:rPr lang="uk-UA"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a:t>
            </a:r>
            <a:r>
              <a:rPr lang="uk-UA"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last</a:t>
            </a:r>
            <a:r>
              <a:rPr lang="uk-UA"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a:t>
            </a:r>
            <a:r>
              <a:rPr lang="uk-UA"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step</a:t>
            </a:r>
            <a:r>
              <a:rPr lang="uk-UA"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a:t>
            </a:r>
            <a:r>
              <a:rPr lang="uk-UA"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in</a:t>
            </a:r>
            <a:r>
              <a:rPr lang="uk-UA"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a:t>
            </a:r>
            <a:r>
              <a:rPr lang="uk-UA"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speech</a:t>
            </a:r>
            <a:r>
              <a:rPr lang="uk-UA" dirty="0">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 </a:t>
            </a:r>
            <a:r>
              <a:rPr lang="uk-UA" dirty="0" err="1">
                <a:solidFill>
                  <a:srgbClr val="2D3B45"/>
                </a:solidFill>
                <a:latin typeface="Helvetica" panose="020B0604020202020204" pitchFamily="34" charset="0"/>
                <a:ea typeface="Times New Roman" panose="02020603050405020304" pitchFamily="18" charset="0"/>
                <a:cs typeface="Times New Roman" panose="02020603050405020304" pitchFamily="18" charset="0"/>
              </a:rPr>
              <a:t>production</a:t>
            </a:r>
            <a:endParaRPr lang="uk-UA" sz="135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99882425"/>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p:nvPr/>
        </p:nvPicPr>
        <p:blipFill>
          <a:blip r:embed="rId3"/>
          <a:stretch>
            <a:fillRect/>
          </a:stretch>
        </p:blipFill>
        <p:spPr>
          <a:xfrm>
            <a:off x="0" y="0"/>
            <a:ext cx="12192000" cy="6027003"/>
          </a:xfrm>
          <a:prstGeom prst="rect">
            <a:avLst/>
          </a:prstGeom>
        </p:spPr>
      </p:pic>
      <p:sp>
        <p:nvSpPr>
          <p:cNvPr id="6" name="Прямоугольник 5"/>
          <p:cNvSpPr/>
          <p:nvPr/>
        </p:nvSpPr>
        <p:spPr>
          <a:xfrm>
            <a:off x="-1" y="6027003"/>
            <a:ext cx="11954933" cy="830997"/>
          </a:xfrm>
          <a:prstGeom prst="rect">
            <a:avLst/>
          </a:prstGeom>
          <a:solidFill>
            <a:schemeClr val="bg2"/>
          </a:solidFill>
        </p:spPr>
        <p:txBody>
          <a:bodyPr wrap="square">
            <a:spAutoFit/>
          </a:bodyPr>
          <a:lstStyle/>
          <a:p>
            <a:r>
              <a:rPr lang="en-US" sz="4800" b="1" dirty="0"/>
              <a:t>If you </a:t>
            </a:r>
            <a:r>
              <a:rPr lang="en-US" sz="4800" b="1" dirty="0" smtClean="0"/>
              <a:t>speak…</a:t>
            </a:r>
            <a:r>
              <a:rPr lang="en-US" sz="4800" b="1" dirty="0" smtClean="0">
                <a:solidFill>
                  <a:srgbClr val="FF0000"/>
                </a:solidFill>
              </a:rPr>
              <a:t>or</a:t>
            </a:r>
            <a:r>
              <a:rPr lang="en-US" sz="4800" b="1" dirty="0" smtClean="0"/>
              <a:t> rate of speaking</a:t>
            </a:r>
            <a:r>
              <a:rPr lang="uk-UA" sz="4800" b="1" dirty="0" smtClean="0"/>
              <a:t> </a:t>
            </a:r>
            <a:endParaRPr lang="uk-UA" sz="4800" b="1" dirty="0"/>
          </a:p>
        </p:txBody>
      </p:sp>
    </p:spTree>
    <p:extLst>
      <p:ext uri="{BB962C8B-B14F-4D97-AF65-F5344CB8AC3E}">
        <p14:creationId xmlns:p14="http://schemas.microsoft.com/office/powerpoint/2010/main" val="167566824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370669" y="5381552"/>
            <a:ext cx="9567331" cy="1380443"/>
          </a:xfrm>
          <a:prstGeom prst="rect">
            <a:avLst/>
          </a:prstGeom>
        </p:spPr>
        <p:txBody>
          <a:bodyPr wrap="square">
            <a:spAutoFit/>
          </a:bodyPr>
          <a:lstStyle/>
          <a:p>
            <a:pPr algn="r">
              <a:lnSpc>
                <a:spcPct val="107000"/>
              </a:lnSpc>
              <a:spcAft>
                <a:spcPts val="800"/>
              </a:spcAft>
            </a:pP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It</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is</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simple</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nonsense</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to</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speak</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of</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the</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fixed</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tempo</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of</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any</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particular</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vocal</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phrase</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Each</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voice</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has</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its</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peculiarities</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endParaRPr lang="en-US" sz="2400" dirty="0" smtClean="0">
              <a:solidFill>
                <a:srgbClr val="6F6F6F"/>
              </a:solidFill>
              <a:latin typeface="Arial" panose="020B060402020202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uk-UA" sz="2400" dirty="0" smtClean="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Anton</a:t>
            </a:r>
            <a:r>
              <a:rPr lang="uk-UA"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 </a:t>
            </a:r>
            <a:r>
              <a:rPr lang="uk-UA" sz="2400" dirty="0" err="1">
                <a:solidFill>
                  <a:srgbClr val="6F6F6F"/>
                </a:solidFill>
                <a:latin typeface="Arial" panose="020B0604020202020204" pitchFamily="34" charset="0"/>
                <a:ea typeface="Calibri" panose="020F0502020204030204" pitchFamily="34" charset="0"/>
                <a:cs typeface="Times New Roman" panose="02020603050405020304" pitchFamily="18" charset="0"/>
              </a:rPr>
              <a:t>Sei</a:t>
            </a:r>
            <a:r>
              <a:rPr lang="en-US" sz="2400" dirty="0">
                <a:solidFill>
                  <a:srgbClr val="6F6F6F"/>
                </a:solidFill>
                <a:latin typeface="Arial" panose="020B0604020202020204" pitchFamily="34" charset="0"/>
                <a:ea typeface="Calibri" panose="020F0502020204030204" pitchFamily="34" charset="0"/>
                <a:cs typeface="Times New Roman" panose="02020603050405020304" pitchFamily="18" charset="0"/>
              </a:rPr>
              <a:t>dl</a:t>
            </a:r>
            <a:endParaRPr lang="uk-UA"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Прямоугольник 3"/>
          <p:cNvSpPr/>
          <p:nvPr/>
        </p:nvSpPr>
        <p:spPr>
          <a:xfrm>
            <a:off x="1490133" y="2082380"/>
            <a:ext cx="4233333" cy="923330"/>
          </a:xfrm>
          <a:prstGeom prst="rect">
            <a:avLst/>
          </a:prstGeom>
        </p:spPr>
        <p:txBody>
          <a:bodyPr wrap="square">
            <a:spAutoFit/>
          </a:bodyPr>
          <a:lstStyle/>
          <a:p>
            <a:pPr algn="ctr" defTabSz="914400">
              <a:defRPr/>
            </a:pPr>
            <a:r>
              <a:rPr lang="uk-UA" sz="5400" dirty="0" err="1" smtClean="0">
                <a:solidFill>
                  <a:schemeClr val="tx1">
                    <a:lumMod val="75000"/>
                    <a:lumOff val="25000"/>
                  </a:schemeClr>
                </a:solidFill>
              </a:rPr>
              <a:t>Pauses</a:t>
            </a:r>
            <a:endParaRPr lang="en-US" sz="5400" dirty="0" smtClean="0">
              <a:solidFill>
                <a:schemeClr val="tx1">
                  <a:lumMod val="75000"/>
                  <a:lumOff val="25000"/>
                </a:schemeClr>
              </a:solidFil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8628">
            <a:off x="3094284" y="-81809"/>
            <a:ext cx="6551446" cy="5251709"/>
          </a:xfrm>
          <a:prstGeom prst="rect">
            <a:avLst/>
          </a:prstGeom>
        </p:spPr>
      </p:pic>
      <p:sp>
        <p:nvSpPr>
          <p:cNvPr id="6" name="Прямоугольник 5"/>
          <p:cNvSpPr/>
          <p:nvPr/>
        </p:nvSpPr>
        <p:spPr>
          <a:xfrm>
            <a:off x="7366642" y="2082380"/>
            <a:ext cx="4266558" cy="1754326"/>
          </a:xfrm>
          <a:prstGeom prst="rect">
            <a:avLst/>
          </a:prstGeom>
        </p:spPr>
        <p:txBody>
          <a:bodyPr wrap="square">
            <a:spAutoFit/>
          </a:bodyPr>
          <a:lstStyle/>
          <a:p>
            <a:pPr algn="ctr" defTabSz="914400">
              <a:defRPr/>
            </a:pPr>
            <a:r>
              <a:rPr lang="uk-UA" sz="5400" dirty="0" err="1">
                <a:solidFill>
                  <a:schemeClr val="tx1">
                    <a:lumMod val="75000"/>
                    <a:lumOff val="25000"/>
                  </a:schemeClr>
                </a:solidFill>
              </a:rPr>
              <a:t>Vocalized</a:t>
            </a:r>
            <a:r>
              <a:rPr lang="uk-UA" sz="5400" dirty="0">
                <a:solidFill>
                  <a:schemeClr val="tx1">
                    <a:lumMod val="75000"/>
                    <a:lumOff val="25000"/>
                  </a:schemeClr>
                </a:solidFill>
              </a:rPr>
              <a:t> </a:t>
            </a:r>
            <a:r>
              <a:rPr lang="uk-UA" sz="5400" dirty="0" err="1">
                <a:solidFill>
                  <a:schemeClr val="tx1">
                    <a:lumMod val="75000"/>
                    <a:lumOff val="25000"/>
                  </a:schemeClr>
                </a:solidFill>
              </a:rPr>
              <a:t>Pauses</a:t>
            </a:r>
            <a:endParaRPr lang="uk-UA" sz="5400" dirty="0">
              <a:solidFill>
                <a:schemeClr val="tx1">
                  <a:lumMod val="75000"/>
                  <a:lumOff val="25000"/>
                </a:schemeClr>
              </a:solidFill>
            </a:endParaRPr>
          </a:p>
        </p:txBody>
      </p:sp>
    </p:spTree>
    <p:extLst>
      <p:ext uri="{BB962C8B-B14F-4D97-AF65-F5344CB8AC3E}">
        <p14:creationId xmlns:p14="http://schemas.microsoft.com/office/powerpoint/2010/main" val="4248316569"/>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59461" y="636600"/>
            <a:ext cx="5205271" cy="830997"/>
          </a:xfrm>
          <a:prstGeom prst="rect">
            <a:avLst/>
          </a:prstGeom>
        </p:spPr>
        <p:txBody>
          <a:bodyPr wrap="none">
            <a:spAutoFit/>
          </a:bodyPr>
          <a:lstStyle/>
          <a:p>
            <a:r>
              <a:rPr lang="uk-UA" sz="4800" spc="300" dirty="0" err="1">
                <a:solidFill>
                  <a:srgbClr val="373D3F"/>
                </a:solidFill>
                <a:ea typeface="Calibri" panose="020F0502020204030204" pitchFamily="34" charset="0"/>
              </a:rPr>
              <a:t>One</a:t>
            </a:r>
            <a:r>
              <a:rPr lang="uk-UA" sz="4800" spc="300" dirty="0">
                <a:solidFill>
                  <a:srgbClr val="373D3F"/>
                </a:solidFill>
                <a:ea typeface="Calibri" panose="020F0502020204030204" pitchFamily="34" charset="0"/>
              </a:rPr>
              <a:t> </a:t>
            </a:r>
            <a:r>
              <a:rPr lang="uk-UA" sz="4800" spc="300" dirty="0" err="1">
                <a:solidFill>
                  <a:srgbClr val="373D3F"/>
                </a:solidFill>
                <a:ea typeface="Calibri" panose="020F0502020204030204" pitchFamily="34" charset="0"/>
              </a:rPr>
              <a:t>final</a:t>
            </a:r>
            <a:r>
              <a:rPr lang="uk-UA" sz="4800" spc="300" dirty="0">
                <a:solidFill>
                  <a:srgbClr val="373D3F"/>
                </a:solidFill>
                <a:ea typeface="Calibri" panose="020F0502020204030204" pitchFamily="34" charset="0"/>
              </a:rPr>
              <a:t> </a:t>
            </a:r>
            <a:r>
              <a:rPr lang="uk-UA" sz="4800" spc="300" dirty="0" err="1">
                <a:solidFill>
                  <a:srgbClr val="373D3F"/>
                </a:solidFill>
                <a:ea typeface="Calibri" panose="020F0502020204030204" pitchFamily="34" charset="0"/>
              </a:rPr>
              <a:t>note</a:t>
            </a:r>
            <a:r>
              <a:rPr lang="uk-UA" sz="4800" spc="300" dirty="0">
                <a:solidFill>
                  <a:srgbClr val="373D3F"/>
                </a:solidFill>
                <a:ea typeface="Calibri" panose="020F0502020204030204" pitchFamily="34" charset="0"/>
              </a:rPr>
              <a:t>:</a:t>
            </a:r>
            <a:endParaRPr lang="uk-UA" sz="4800" spc="300" dirty="0"/>
          </a:p>
        </p:txBody>
      </p:sp>
      <p:sp>
        <p:nvSpPr>
          <p:cNvPr id="3" name="Прямоугольник 2"/>
          <p:cNvSpPr/>
          <p:nvPr/>
        </p:nvSpPr>
        <p:spPr>
          <a:xfrm>
            <a:off x="3047999" y="1727200"/>
            <a:ext cx="7095067" cy="4401205"/>
          </a:xfrm>
          <a:prstGeom prst="rect">
            <a:avLst/>
          </a:prstGeom>
        </p:spPr>
        <p:txBody>
          <a:bodyPr wrap="square">
            <a:spAutoFit/>
          </a:bodyPr>
          <a:lstStyle/>
          <a:p>
            <a:pPr algn="ctr"/>
            <a:r>
              <a:rPr lang="uk-UA" sz="2800" dirty="0" err="1">
                <a:solidFill>
                  <a:srgbClr val="373D3F"/>
                </a:solidFill>
                <a:ea typeface="Calibri" panose="020F0502020204030204" pitchFamily="34" charset="0"/>
              </a:rPr>
              <a:t>If</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public</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speaking</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is</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or</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will</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be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an</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important</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part</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of</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your</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career</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it</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would</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be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sensible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to</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have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an</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evaluation</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of</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your</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voice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articulation</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and</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projection</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done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by</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an</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objective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professional</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so</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you</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can</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take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any</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remedial</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action</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that</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might</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be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recommended</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There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are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courses</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of</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study</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private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lessons</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and</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professional</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voice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coaches</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to</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work</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with</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your</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voice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projection</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tone</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and</a:t>
            </a:r>
            <a:r>
              <a:rPr lang="uk-UA" sz="2800" dirty="0">
                <a:solidFill>
                  <a:srgbClr val="373D3F"/>
                </a:solidFill>
                <a:ea typeface="Calibri" panose="020F0502020204030204" pitchFamily="34" charset="0"/>
              </a:rPr>
              <a:t> </a:t>
            </a:r>
            <a:r>
              <a:rPr lang="uk-UA" sz="2800" dirty="0" err="1">
                <a:solidFill>
                  <a:srgbClr val="373D3F"/>
                </a:solidFill>
                <a:ea typeface="Calibri" panose="020F0502020204030204" pitchFamily="34" charset="0"/>
              </a:rPr>
              <a:t>pitch</a:t>
            </a:r>
            <a:r>
              <a:rPr lang="uk-UA" sz="2800" dirty="0">
                <a:solidFill>
                  <a:srgbClr val="373D3F"/>
                </a:solidFill>
                <a:ea typeface="Calibri" panose="020F0502020204030204" pitchFamily="34" charset="0"/>
              </a:rPr>
              <a:t>.</a:t>
            </a:r>
            <a:endParaRPr lang="uk-UA" sz="2800" dirty="0"/>
          </a:p>
        </p:txBody>
      </p:sp>
    </p:spTree>
    <p:extLst>
      <p:ext uri="{BB962C8B-B14F-4D97-AF65-F5344CB8AC3E}">
        <p14:creationId xmlns:p14="http://schemas.microsoft.com/office/powerpoint/2010/main" val="1251056877"/>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93333" y="1869703"/>
            <a:ext cx="10278533" cy="3416320"/>
          </a:xfrm>
          <a:prstGeom prst="rect">
            <a:avLst/>
          </a:prstGeom>
        </p:spPr>
        <p:txBody>
          <a:bodyPr wrap="square">
            <a:spAutoFit/>
          </a:bodyPr>
          <a:lstStyle/>
          <a:p>
            <a:pPr algn="ctr"/>
            <a:r>
              <a:rPr lang="en-US" sz="5400" dirty="0">
                <a:solidFill>
                  <a:schemeClr val="accent1">
                    <a:lumMod val="75000"/>
                  </a:schemeClr>
                </a:solidFill>
              </a:rPr>
              <a:t>The main advance</a:t>
            </a:r>
            <a:r>
              <a:rPr lang="en-US" sz="5400" dirty="0" smtClean="0">
                <a:solidFill>
                  <a:schemeClr val="accent1">
                    <a:lumMod val="75000"/>
                  </a:schemeClr>
                </a:solidFill>
              </a:rPr>
              <a:t>:</a:t>
            </a:r>
          </a:p>
          <a:p>
            <a:pPr algn="ctr"/>
            <a:endParaRPr lang="en-US" sz="5400" dirty="0">
              <a:solidFill>
                <a:schemeClr val="accent1">
                  <a:lumMod val="75000"/>
                </a:schemeClr>
              </a:solidFill>
            </a:endParaRPr>
          </a:p>
          <a:p>
            <a:pPr algn="ctr"/>
            <a:r>
              <a:rPr lang="en-US" sz="5400" dirty="0" smtClean="0">
                <a:solidFill>
                  <a:schemeClr val="accent1">
                    <a:lumMod val="75000"/>
                  </a:schemeClr>
                </a:solidFill>
              </a:rPr>
              <a:t> </a:t>
            </a:r>
            <a:r>
              <a:rPr lang="en-US" sz="5400" dirty="0">
                <a:solidFill>
                  <a:schemeClr val="accent1">
                    <a:lumMod val="75000"/>
                  </a:schemeClr>
                </a:solidFill>
              </a:rPr>
              <a:t>practice, practice and </a:t>
            </a:r>
            <a:r>
              <a:rPr lang="en-US" sz="5400" u="sng" dirty="0">
                <a:solidFill>
                  <a:schemeClr val="accent1">
                    <a:lumMod val="75000"/>
                  </a:schemeClr>
                </a:solidFill>
              </a:rPr>
              <a:t>PRACTICE</a:t>
            </a:r>
            <a:r>
              <a:rPr lang="en-US" sz="5400" dirty="0">
                <a:solidFill>
                  <a:schemeClr val="accent1">
                    <a:lumMod val="75000"/>
                  </a:schemeClr>
                </a:solidFill>
              </a:rPr>
              <a:t> ♥</a:t>
            </a:r>
            <a:endParaRPr lang="uk-UA" sz="5400" dirty="0">
              <a:solidFill>
                <a:schemeClr val="accent1">
                  <a:lumMod val="75000"/>
                </a:schemeClr>
              </a:solidFill>
            </a:endParaRPr>
          </a:p>
        </p:txBody>
      </p:sp>
    </p:spTree>
    <p:extLst>
      <p:ext uri="{BB962C8B-B14F-4D97-AF65-F5344CB8AC3E}">
        <p14:creationId xmlns:p14="http://schemas.microsoft.com/office/powerpoint/2010/main" val="373970233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589212" y="338665"/>
            <a:ext cx="8915399" cy="2490507"/>
          </a:xfrm>
        </p:spPr>
        <p:txBody>
          <a:bodyPr/>
          <a:lstStyle/>
          <a:p>
            <a:r>
              <a:rPr lang="uk-UA" dirty="0" err="1"/>
              <a:t>Why</a:t>
            </a:r>
            <a:r>
              <a:rPr lang="uk-UA" dirty="0"/>
              <a:t> </a:t>
            </a:r>
            <a:r>
              <a:rPr lang="uk-UA" dirty="0" err="1"/>
              <a:t>is</a:t>
            </a:r>
            <a:r>
              <a:rPr lang="uk-UA" dirty="0"/>
              <a:t> </a:t>
            </a:r>
            <a:r>
              <a:rPr lang="uk-UA" dirty="0" err="1"/>
              <a:t>Prosody</a:t>
            </a:r>
            <a:r>
              <a:rPr lang="uk-UA" dirty="0"/>
              <a:t> </a:t>
            </a:r>
            <a:r>
              <a:rPr lang="uk-UA" dirty="0" err="1"/>
              <a:t>Important</a:t>
            </a:r>
            <a:r>
              <a:rPr lang="uk-UA" dirty="0"/>
              <a:t>?</a:t>
            </a:r>
          </a:p>
        </p:txBody>
      </p:sp>
      <p:sp>
        <p:nvSpPr>
          <p:cNvPr id="5" name="Текст 4"/>
          <p:cNvSpPr>
            <a:spLocks noGrp="1"/>
          </p:cNvSpPr>
          <p:nvPr>
            <p:ph type="body" idx="1"/>
          </p:nvPr>
        </p:nvSpPr>
        <p:spPr/>
        <p:txBody>
          <a:bodyPr>
            <a:normAutofit/>
          </a:bodyPr>
          <a:lstStyle/>
          <a:p>
            <a:pPr algn="r"/>
            <a:r>
              <a:rPr lang="uk-UA" sz="2400" dirty="0" err="1"/>
              <a:t>Words</a:t>
            </a:r>
            <a:r>
              <a:rPr lang="uk-UA" sz="2400" dirty="0"/>
              <a:t> </a:t>
            </a:r>
            <a:r>
              <a:rPr lang="uk-UA" sz="2400" dirty="0" err="1"/>
              <a:t>mean</a:t>
            </a:r>
            <a:r>
              <a:rPr lang="uk-UA" sz="2400" dirty="0"/>
              <a:t> </a:t>
            </a:r>
            <a:r>
              <a:rPr lang="uk-UA" sz="2400" dirty="0" err="1"/>
              <a:t>more</a:t>
            </a:r>
            <a:r>
              <a:rPr lang="uk-UA" sz="2400" dirty="0"/>
              <a:t> </a:t>
            </a:r>
            <a:r>
              <a:rPr lang="uk-UA" sz="2400" dirty="0" err="1"/>
              <a:t>than</a:t>
            </a:r>
            <a:r>
              <a:rPr lang="uk-UA" sz="2400" dirty="0"/>
              <a:t> </a:t>
            </a:r>
            <a:r>
              <a:rPr lang="uk-UA" sz="2400" dirty="0" err="1"/>
              <a:t>what</a:t>
            </a:r>
            <a:r>
              <a:rPr lang="uk-UA" sz="2400" dirty="0"/>
              <a:t> </a:t>
            </a:r>
            <a:r>
              <a:rPr lang="uk-UA" sz="2400" dirty="0" err="1"/>
              <a:t>is</a:t>
            </a:r>
            <a:r>
              <a:rPr lang="uk-UA" sz="2400" dirty="0"/>
              <a:t> </a:t>
            </a:r>
            <a:r>
              <a:rPr lang="uk-UA" sz="2400" dirty="0" err="1"/>
              <a:t>set</a:t>
            </a:r>
            <a:r>
              <a:rPr lang="uk-UA" sz="2400" dirty="0"/>
              <a:t> </a:t>
            </a:r>
            <a:r>
              <a:rPr lang="uk-UA" sz="2400" dirty="0" err="1"/>
              <a:t>down</a:t>
            </a:r>
            <a:r>
              <a:rPr lang="uk-UA" sz="2400" dirty="0"/>
              <a:t> </a:t>
            </a:r>
            <a:r>
              <a:rPr lang="uk-UA" sz="2400" dirty="0" err="1"/>
              <a:t>on</a:t>
            </a:r>
            <a:r>
              <a:rPr lang="uk-UA" sz="2400" dirty="0"/>
              <a:t> </a:t>
            </a:r>
            <a:r>
              <a:rPr lang="uk-UA" sz="2400" dirty="0" err="1"/>
              <a:t>paper</a:t>
            </a:r>
            <a:r>
              <a:rPr lang="uk-UA" sz="2400" dirty="0"/>
              <a:t>. </a:t>
            </a:r>
            <a:r>
              <a:rPr lang="uk-UA" sz="2400" dirty="0" err="1"/>
              <a:t>It</a:t>
            </a:r>
            <a:r>
              <a:rPr lang="uk-UA" sz="2400" dirty="0"/>
              <a:t> </a:t>
            </a:r>
            <a:r>
              <a:rPr lang="uk-UA" sz="2400" dirty="0" err="1"/>
              <a:t>takes</a:t>
            </a:r>
            <a:r>
              <a:rPr lang="uk-UA" sz="2400" dirty="0"/>
              <a:t> </a:t>
            </a:r>
            <a:r>
              <a:rPr lang="uk-UA" sz="2400" dirty="0" err="1"/>
              <a:t>the</a:t>
            </a:r>
            <a:r>
              <a:rPr lang="uk-UA" sz="2400" dirty="0"/>
              <a:t> </a:t>
            </a:r>
            <a:r>
              <a:rPr lang="uk-UA" sz="2400" dirty="0" err="1"/>
              <a:t>human</a:t>
            </a:r>
            <a:r>
              <a:rPr lang="uk-UA" sz="2400" dirty="0"/>
              <a:t> </a:t>
            </a:r>
            <a:r>
              <a:rPr lang="uk-UA" sz="2400" dirty="0" err="1"/>
              <a:t>voice</a:t>
            </a:r>
            <a:r>
              <a:rPr lang="uk-UA" sz="2400" dirty="0"/>
              <a:t> </a:t>
            </a:r>
            <a:r>
              <a:rPr lang="uk-UA" sz="2400" dirty="0" err="1"/>
              <a:t>to</a:t>
            </a:r>
            <a:r>
              <a:rPr lang="uk-UA" sz="2400" dirty="0"/>
              <a:t> </a:t>
            </a:r>
            <a:r>
              <a:rPr lang="uk-UA" sz="2400" dirty="0" err="1"/>
              <a:t>infuse</a:t>
            </a:r>
            <a:r>
              <a:rPr lang="uk-UA" sz="2400" dirty="0"/>
              <a:t> </a:t>
            </a:r>
            <a:r>
              <a:rPr lang="uk-UA" sz="2400" dirty="0" err="1"/>
              <a:t>them</a:t>
            </a:r>
            <a:r>
              <a:rPr lang="uk-UA" sz="2400" dirty="0"/>
              <a:t> </a:t>
            </a:r>
            <a:r>
              <a:rPr lang="uk-UA" sz="2400" dirty="0" err="1"/>
              <a:t>with</a:t>
            </a:r>
            <a:r>
              <a:rPr lang="uk-UA" sz="2400" dirty="0"/>
              <a:t> </a:t>
            </a:r>
            <a:r>
              <a:rPr lang="uk-UA" sz="2400" dirty="0" err="1"/>
              <a:t>deeper</a:t>
            </a:r>
            <a:r>
              <a:rPr lang="uk-UA" sz="2400" dirty="0"/>
              <a:t> </a:t>
            </a:r>
            <a:r>
              <a:rPr lang="uk-UA" sz="2400" dirty="0" err="1"/>
              <a:t>meaning</a:t>
            </a:r>
            <a:r>
              <a:rPr lang="uk-UA" sz="2400" dirty="0"/>
              <a:t>. – </a:t>
            </a:r>
            <a:r>
              <a:rPr lang="uk-UA" sz="2400" i="1" dirty="0" err="1"/>
              <a:t>Maya</a:t>
            </a:r>
            <a:r>
              <a:rPr lang="uk-UA" sz="2400" i="1" dirty="0"/>
              <a:t> </a:t>
            </a:r>
            <a:r>
              <a:rPr lang="uk-UA" sz="2400" i="1" dirty="0" err="1"/>
              <a:t>Angelou</a:t>
            </a:r>
            <a:endParaRPr lang="uk-UA" sz="2400" i="1" dirty="0"/>
          </a:p>
        </p:txBody>
      </p:sp>
      <p:pic>
        <p:nvPicPr>
          <p:cNvPr id="2050" name="Picture 2" descr="Пов’язане зображенн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9510" y="2249128"/>
            <a:ext cx="1905155" cy="1905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19755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76602" y="185613"/>
            <a:ext cx="6714066" cy="2947054"/>
          </a:xfrm>
        </p:spPr>
        <p:txBody>
          <a:bodyPr/>
          <a:lstStyle/>
          <a:p>
            <a:pPr algn="ctr"/>
            <a:r>
              <a:rPr lang="en-US" dirty="0" smtClean="0"/>
              <a:t>Fear of the public</a:t>
            </a:r>
            <a:endParaRPr lang="uk-UA" dirty="0"/>
          </a:p>
        </p:txBody>
      </p:sp>
      <p:pic>
        <p:nvPicPr>
          <p:cNvPr id="3074" name="Picture 2" descr="Результат пошуку зображень за запитом &quot;страх публіки&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181" y="2169771"/>
            <a:ext cx="7272907" cy="4688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39257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gn="ctr"/>
            <a:r>
              <a:rPr lang="en-US" dirty="0" smtClean="0"/>
              <a:t>What do you feel before public speaking?</a:t>
            </a:r>
            <a:endParaRPr lang="uk-UA" dirty="0"/>
          </a:p>
        </p:txBody>
      </p:sp>
      <p:sp>
        <p:nvSpPr>
          <p:cNvPr id="5" name="Текст 4"/>
          <p:cNvSpPr>
            <a:spLocks noGrp="1"/>
          </p:cNvSpPr>
          <p:nvPr>
            <p:ph type="body" idx="1"/>
          </p:nvPr>
        </p:nvSpPr>
        <p:spPr/>
        <p:txBody>
          <a:bodyPr/>
          <a:lstStyle/>
          <a:p>
            <a:r>
              <a:rPr lang="en-US" dirty="0"/>
              <a:t>f</a:t>
            </a:r>
            <a:r>
              <a:rPr lang="en-US" dirty="0" smtClean="0"/>
              <a:t>ew exited butterflies</a:t>
            </a:r>
            <a:endParaRPr lang="uk-UA" dirty="0"/>
          </a:p>
        </p:txBody>
      </p:sp>
      <p:sp>
        <p:nvSpPr>
          <p:cNvPr id="7" name="Текст 6"/>
          <p:cNvSpPr>
            <a:spLocks noGrp="1"/>
          </p:cNvSpPr>
          <p:nvPr>
            <p:ph type="body" sz="quarter" idx="3"/>
          </p:nvPr>
        </p:nvSpPr>
        <p:spPr/>
        <p:txBody>
          <a:bodyPr/>
          <a:lstStyle/>
          <a:p>
            <a:r>
              <a:rPr lang="en-US" dirty="0"/>
              <a:t>p</a:t>
            </a:r>
            <a:r>
              <a:rPr lang="en-US" dirty="0" smtClean="0"/>
              <a:t>aralyzing fear</a:t>
            </a:r>
            <a:endParaRPr lang="uk-UA" dirty="0"/>
          </a:p>
        </p:txBody>
      </p:sp>
      <p:pic>
        <p:nvPicPr>
          <p:cNvPr id="4098" name="Picture 2" descr="Результат пошуку зображень за запитом &quot;метелики в животі&quot;"/>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691264" y="2660943"/>
            <a:ext cx="3834757" cy="31887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Результат пошуку зображень за запитом &quot;страх&quot;"/>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7167563" y="2595761"/>
            <a:ext cx="4338637" cy="3253977"/>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6591421" y="2076168"/>
            <a:ext cx="577402" cy="584775"/>
          </a:xfrm>
          <a:prstGeom prst="rect">
            <a:avLst/>
          </a:prstGeom>
        </p:spPr>
        <p:txBody>
          <a:bodyPr wrap="none">
            <a:spAutoFit/>
          </a:bodyPr>
          <a:lstStyle/>
          <a:p>
            <a:r>
              <a:rPr lang="en-US" sz="3200" dirty="0">
                <a:solidFill>
                  <a:srgbClr val="FF0000"/>
                </a:solidFill>
              </a:rPr>
              <a:t>or</a:t>
            </a:r>
            <a:endParaRPr lang="uk-UA" sz="1400" dirty="0">
              <a:solidFill>
                <a:srgbClr val="FF0000"/>
              </a:solidFill>
            </a:endParaRPr>
          </a:p>
        </p:txBody>
      </p:sp>
    </p:spTree>
    <p:extLst>
      <p:ext uri="{BB962C8B-B14F-4D97-AF65-F5344CB8AC3E}">
        <p14:creationId xmlns:p14="http://schemas.microsoft.com/office/powerpoint/2010/main" val="130065579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2641601" y="745067"/>
            <a:ext cx="10810344" cy="1783417"/>
          </a:xfrm>
        </p:spPr>
        <p:txBody>
          <a:bodyPr>
            <a:normAutofit/>
          </a:bodyPr>
          <a:lstStyle/>
          <a:p>
            <a:r>
              <a:rPr lang="en-US" sz="6000" dirty="0" err="1" smtClean="0"/>
              <a:t>Sooooo</a:t>
            </a:r>
            <a:r>
              <a:rPr lang="en-US" sz="6000" dirty="0" smtClean="0"/>
              <a:t>…</a:t>
            </a:r>
            <a:endParaRPr lang="uk-UA" sz="6000" dirty="0"/>
          </a:p>
        </p:txBody>
      </p:sp>
      <p:sp>
        <p:nvSpPr>
          <p:cNvPr id="8" name="Текст 7"/>
          <p:cNvSpPr>
            <a:spLocks noGrp="1"/>
          </p:cNvSpPr>
          <p:nvPr>
            <p:ph type="body" idx="1"/>
          </p:nvPr>
        </p:nvSpPr>
        <p:spPr>
          <a:xfrm>
            <a:off x="5393267" y="2546358"/>
            <a:ext cx="2997200" cy="931334"/>
          </a:xfrm>
        </p:spPr>
        <p:txBody>
          <a:bodyPr>
            <a:normAutofit/>
          </a:bodyPr>
          <a:lstStyle/>
          <a:p>
            <a:r>
              <a:rPr lang="en-US" sz="3200" dirty="0" smtClean="0"/>
              <a:t>Decision? </a:t>
            </a:r>
            <a:endParaRPr lang="uk-UA" sz="3200" dirty="0"/>
          </a:p>
        </p:txBody>
      </p:sp>
      <p:pic>
        <p:nvPicPr>
          <p:cNvPr id="5122" name="Picture 2" descr="Пов’язане зображенн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534" y="3477692"/>
            <a:ext cx="4859866" cy="338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81818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gn="ctr"/>
            <a:r>
              <a:rPr lang="en-US" u="sng" dirty="0" smtClean="0"/>
              <a:t>key points</a:t>
            </a:r>
            <a:r>
              <a:rPr lang="en-US" dirty="0" smtClean="0"/>
              <a:t> for your speech:</a:t>
            </a:r>
            <a:endParaRPr lang="uk-UA" dirty="0"/>
          </a:p>
        </p:txBody>
      </p:sp>
      <p:sp>
        <p:nvSpPr>
          <p:cNvPr id="5" name="Объект 4"/>
          <p:cNvSpPr>
            <a:spLocks noGrp="1"/>
          </p:cNvSpPr>
          <p:nvPr>
            <p:ph sz="half" idx="1"/>
          </p:nvPr>
        </p:nvSpPr>
        <p:spPr>
          <a:xfrm>
            <a:off x="2589212" y="1608667"/>
            <a:ext cx="4313864" cy="3777622"/>
          </a:xfrm>
        </p:spPr>
        <p:txBody>
          <a:bodyPr/>
          <a:lstStyle/>
          <a:p>
            <a:r>
              <a:rPr lang="en-US" sz="2400" dirty="0" smtClean="0"/>
              <a:t>PLAN</a:t>
            </a:r>
            <a:endParaRPr lang="uk-UA" sz="2400" dirty="0" smtClean="0"/>
          </a:p>
          <a:p>
            <a:endParaRPr lang="uk-UA" dirty="0"/>
          </a:p>
        </p:txBody>
      </p:sp>
      <p:sp>
        <p:nvSpPr>
          <p:cNvPr id="6" name="Объект 5"/>
          <p:cNvSpPr>
            <a:spLocks noGrp="1"/>
          </p:cNvSpPr>
          <p:nvPr>
            <p:ph sz="half" idx="2"/>
          </p:nvPr>
        </p:nvSpPr>
        <p:spPr>
          <a:xfrm>
            <a:off x="7175308" y="1608667"/>
            <a:ext cx="4313864" cy="3777622"/>
          </a:xfrm>
        </p:spPr>
        <p:txBody>
          <a:bodyPr>
            <a:normAutofit/>
          </a:bodyPr>
          <a:lstStyle/>
          <a:p>
            <a:r>
              <a:rPr lang="en-US" sz="2400" dirty="0" smtClean="0"/>
              <a:t>PRACTISE</a:t>
            </a:r>
            <a:endParaRPr lang="uk-UA" sz="2400" dirty="0"/>
          </a:p>
        </p:txBody>
      </p:sp>
      <p:pic>
        <p:nvPicPr>
          <p:cNvPr id="6148" name="Picture 4" descr="Результат пошуку зображень за запитом &quot;план&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2168739"/>
            <a:ext cx="4298424" cy="382566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Результат пошуку зображень за запитом &quot;практика&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308" y="2168739"/>
            <a:ext cx="4865786" cy="382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20299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2521478" y="237411"/>
            <a:ext cx="4313864" cy="3777622"/>
          </a:xfrm>
        </p:spPr>
        <p:txBody>
          <a:bodyPr>
            <a:normAutofit/>
          </a:bodyPr>
          <a:lstStyle/>
          <a:p>
            <a:pPr algn="ctr"/>
            <a:r>
              <a:rPr lang="uk-UA" sz="2400" dirty="0" err="1"/>
              <a:t>Engage</a:t>
            </a:r>
            <a:r>
              <a:rPr lang="uk-UA" sz="2400" dirty="0"/>
              <a:t> </a:t>
            </a:r>
            <a:r>
              <a:rPr lang="uk-UA" sz="2400" dirty="0" err="1"/>
              <a:t>with</a:t>
            </a:r>
            <a:r>
              <a:rPr lang="uk-UA" sz="2400" dirty="0"/>
              <a:t> </a:t>
            </a:r>
            <a:r>
              <a:rPr lang="uk-UA" sz="2400" dirty="0" err="1"/>
              <a:t>your</a:t>
            </a:r>
            <a:r>
              <a:rPr lang="uk-UA" sz="2400" dirty="0"/>
              <a:t> </a:t>
            </a:r>
            <a:r>
              <a:rPr lang="uk-UA" sz="2400" dirty="0" err="1"/>
              <a:t>audience</a:t>
            </a:r>
            <a:endParaRPr lang="uk-UA" sz="2400" dirty="0"/>
          </a:p>
        </p:txBody>
      </p:sp>
      <p:sp>
        <p:nvSpPr>
          <p:cNvPr id="4" name="Объект 3"/>
          <p:cNvSpPr>
            <a:spLocks noGrp="1"/>
          </p:cNvSpPr>
          <p:nvPr>
            <p:ph sz="half" idx="2"/>
          </p:nvPr>
        </p:nvSpPr>
        <p:spPr>
          <a:xfrm>
            <a:off x="6835342" y="237411"/>
            <a:ext cx="4313864" cy="3777622"/>
          </a:xfrm>
        </p:spPr>
        <p:txBody>
          <a:bodyPr>
            <a:normAutofit/>
          </a:bodyPr>
          <a:lstStyle/>
          <a:p>
            <a:pPr algn="ctr"/>
            <a:r>
              <a:rPr lang="uk-UA" sz="2400" dirty="0" err="1"/>
              <a:t>Pay</a:t>
            </a:r>
            <a:r>
              <a:rPr lang="uk-UA" sz="2400" dirty="0"/>
              <a:t> </a:t>
            </a:r>
            <a:r>
              <a:rPr lang="uk-UA" sz="2400" dirty="0" err="1"/>
              <a:t>attention</a:t>
            </a:r>
            <a:r>
              <a:rPr lang="uk-UA" sz="2400" dirty="0"/>
              <a:t> </a:t>
            </a:r>
            <a:r>
              <a:rPr lang="uk-UA" sz="2400" dirty="0" err="1"/>
              <a:t>to</a:t>
            </a:r>
            <a:r>
              <a:rPr lang="uk-UA" sz="2400" dirty="0"/>
              <a:t> </a:t>
            </a:r>
            <a:r>
              <a:rPr lang="uk-UA" sz="2400" dirty="0" err="1"/>
              <a:t>body</a:t>
            </a:r>
            <a:r>
              <a:rPr lang="uk-UA" sz="2400" dirty="0"/>
              <a:t> </a:t>
            </a:r>
            <a:r>
              <a:rPr lang="uk-UA" sz="2400" dirty="0" err="1"/>
              <a:t>language</a:t>
            </a:r>
            <a:endParaRPr lang="uk-UA" sz="2400" dirty="0"/>
          </a:p>
        </p:txBody>
      </p:sp>
      <p:pic>
        <p:nvPicPr>
          <p:cNvPr id="7170" name="Picture 2" descr="Пов’язане зображенн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642" y="1286934"/>
            <a:ext cx="5486797" cy="443653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Результат пошуку зображень за запитом &quot;вимова&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1552" y="1286933"/>
            <a:ext cx="4436533" cy="4436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0717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sz="half" idx="2"/>
          </p:nvPr>
        </p:nvSpPr>
        <p:spPr>
          <a:xfrm>
            <a:off x="6767609" y="263900"/>
            <a:ext cx="4313864" cy="3777622"/>
          </a:xfrm>
        </p:spPr>
        <p:txBody>
          <a:bodyPr>
            <a:normAutofit/>
          </a:bodyPr>
          <a:lstStyle/>
          <a:p>
            <a:pPr algn="ctr"/>
            <a:r>
              <a:rPr lang="uk-UA" sz="2800" dirty="0" err="1"/>
              <a:t>Watch</a:t>
            </a:r>
            <a:r>
              <a:rPr lang="uk-UA" sz="2800" dirty="0"/>
              <a:t> </a:t>
            </a:r>
            <a:r>
              <a:rPr lang="uk-UA" sz="2800" dirty="0" err="1"/>
              <a:t>recordings</a:t>
            </a:r>
            <a:r>
              <a:rPr lang="uk-UA" sz="2800" dirty="0"/>
              <a:t> </a:t>
            </a:r>
            <a:r>
              <a:rPr lang="uk-UA" sz="2800" dirty="0" err="1"/>
              <a:t>of</a:t>
            </a:r>
            <a:r>
              <a:rPr lang="uk-UA" sz="2800" dirty="0"/>
              <a:t> </a:t>
            </a:r>
            <a:r>
              <a:rPr lang="uk-UA" sz="2800" dirty="0" err="1"/>
              <a:t>your</a:t>
            </a:r>
            <a:r>
              <a:rPr lang="uk-UA" sz="2800" dirty="0"/>
              <a:t> </a:t>
            </a:r>
            <a:r>
              <a:rPr lang="uk-UA" sz="2800" dirty="0" err="1"/>
              <a:t>speeches</a:t>
            </a:r>
            <a:endParaRPr lang="uk-UA" sz="2800" dirty="0"/>
          </a:p>
        </p:txBody>
      </p:sp>
      <p:sp>
        <p:nvSpPr>
          <p:cNvPr id="5" name="Заголовок 1"/>
          <p:cNvSpPr>
            <a:spLocks noGrp="1"/>
          </p:cNvSpPr>
          <p:nvPr>
            <p:ph sz="half" idx="1"/>
          </p:nvPr>
        </p:nvSpPr>
        <p:spPr>
          <a:xfrm>
            <a:off x="2453745" y="263900"/>
            <a:ext cx="4313864" cy="3777622"/>
          </a:xfrm>
        </p:spPr>
        <p:txBody>
          <a:bodyPr>
            <a:normAutofit/>
          </a:bodyPr>
          <a:lstStyle/>
          <a:p>
            <a:r>
              <a:rPr lang="uk-UA" sz="2800" dirty="0" err="1"/>
              <a:t>Think</a:t>
            </a:r>
            <a:r>
              <a:rPr lang="uk-UA" sz="2800" dirty="0"/>
              <a:t> </a:t>
            </a:r>
            <a:r>
              <a:rPr lang="uk-UA" sz="2800" dirty="0" err="1"/>
              <a:t>positively</a:t>
            </a:r>
            <a:endParaRPr lang="uk-UA" sz="2800" dirty="0"/>
          </a:p>
        </p:txBody>
      </p:sp>
      <p:pic>
        <p:nvPicPr>
          <p:cNvPr id="8196" name="Picture 4" descr="Результат пошуку зображень за запитом &quot;позитивні думки&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303" y="1302327"/>
            <a:ext cx="4418518" cy="460740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Результат пошуку зображень за запитом &quot;запис відео&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264" y="1302327"/>
            <a:ext cx="4488464" cy="5227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12225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340</TotalTime>
  <Words>462</Words>
  <Application>Microsoft Office PowerPoint</Application>
  <PresentationFormat>Широкоэкранный</PresentationFormat>
  <Paragraphs>76</Paragraphs>
  <Slides>27</Slides>
  <Notes>5</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27</vt:i4>
      </vt:variant>
    </vt:vector>
  </HeadingPairs>
  <TitlesOfParts>
    <vt:vector size="34" baseType="lpstr">
      <vt:lpstr>Arial</vt:lpstr>
      <vt:lpstr>Calibri</vt:lpstr>
      <vt:lpstr>Century Gothic</vt:lpstr>
      <vt:lpstr>Helvetica</vt:lpstr>
      <vt:lpstr>Times New Roman</vt:lpstr>
      <vt:lpstr>Wingdings 3</vt:lpstr>
      <vt:lpstr>Легкий дым</vt:lpstr>
      <vt:lpstr>Why Prosody Matters</vt:lpstr>
      <vt:lpstr>What is prosody?</vt:lpstr>
      <vt:lpstr>Why is Prosody Important?</vt:lpstr>
      <vt:lpstr>Fear of the public</vt:lpstr>
      <vt:lpstr>What do you feel before public speaking?</vt:lpstr>
      <vt:lpstr>Sooooo…</vt:lpstr>
      <vt:lpstr>key points for your speech:</vt:lpstr>
      <vt:lpstr>Презентация PowerPoint</vt:lpstr>
      <vt:lpstr>Презентация PowerPoint</vt:lpstr>
      <vt:lpstr>Articulation and Pronunciation</vt:lpstr>
      <vt:lpstr>speech mechanism</vt:lpstr>
      <vt:lpstr>Can the audience comprehend what you are saying?</vt:lpstr>
      <vt:lpstr>Diction </vt:lpstr>
      <vt:lpstr>Pronunciation</vt:lpstr>
      <vt:lpstr>Презентация PowerPoint</vt:lpstr>
      <vt:lpstr>Intonation is also used in English to add function to words such as to to differentiate between wh-questions, yes-no questions, declarative statements, commands, requests, etc. You can change the meaning by varying the intonation pattern. </vt:lpstr>
      <vt:lpstr>Tips for Speaker </vt:lpstr>
      <vt:lpstr>Презентация PowerPoint</vt:lpstr>
      <vt:lpstr>Презентация PowerPoint</vt:lpstr>
      <vt:lpstr>Презентация PowerPoint</vt:lpstr>
      <vt:lpstr>Vocal Aspects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Prosody Matters</dc:title>
  <dc:creator>Deviline</dc:creator>
  <cp:lastModifiedBy>Deviline</cp:lastModifiedBy>
  <cp:revision>29</cp:revision>
  <dcterms:created xsi:type="dcterms:W3CDTF">2019-11-04T18:35:49Z</dcterms:created>
  <dcterms:modified xsi:type="dcterms:W3CDTF">2019-11-13T14:01:42Z</dcterms:modified>
</cp:coreProperties>
</file>