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iness Supremacy Mhlanga" userId="cfa245f53a5a9b93" providerId="LiveId" clId="{57589251-6BF2-45C0-8884-28B4A1837CE2}"/>
    <pc:docChg chg="custSel addSld modSld">
      <pc:chgData name="Holiness Supremacy Mhlanga" userId="cfa245f53a5a9b93" providerId="LiveId" clId="{57589251-6BF2-45C0-8884-28B4A1837CE2}" dt="2024-08-30T04:59:09.284" v="110" actId="20577"/>
      <pc:docMkLst>
        <pc:docMk/>
      </pc:docMkLst>
      <pc:sldChg chg="modSp mod">
        <pc:chgData name="Holiness Supremacy Mhlanga" userId="cfa245f53a5a9b93" providerId="LiveId" clId="{57589251-6BF2-45C0-8884-28B4A1837CE2}" dt="2024-08-30T04:59:09.284" v="110" actId="20577"/>
        <pc:sldMkLst>
          <pc:docMk/>
          <pc:sldMk cId="2139471942" sldId="256"/>
        </pc:sldMkLst>
        <pc:spChg chg="mod">
          <ac:chgData name="Holiness Supremacy Mhlanga" userId="cfa245f53a5a9b93" providerId="LiveId" clId="{57589251-6BF2-45C0-8884-28B4A1837CE2}" dt="2024-08-30T04:59:09.284" v="110" actId="20577"/>
          <ac:spMkLst>
            <pc:docMk/>
            <pc:sldMk cId="2139471942" sldId="256"/>
            <ac:spMk id="3" creationId="{50697CF9-593F-1131-9BD0-DDD51695FE62}"/>
          </ac:spMkLst>
        </pc:spChg>
      </pc:sldChg>
      <pc:sldChg chg="modSp mod">
        <pc:chgData name="Holiness Supremacy Mhlanga" userId="cfa245f53a5a9b93" providerId="LiveId" clId="{57589251-6BF2-45C0-8884-28B4A1837CE2}" dt="2024-04-30T09:48:49.331" v="99" actId="20577"/>
        <pc:sldMkLst>
          <pc:docMk/>
          <pc:sldMk cId="1107629548" sldId="259"/>
        </pc:sldMkLst>
        <pc:spChg chg="mod">
          <ac:chgData name="Holiness Supremacy Mhlanga" userId="cfa245f53a5a9b93" providerId="LiveId" clId="{57589251-6BF2-45C0-8884-28B4A1837CE2}" dt="2024-04-30T09:48:49.331" v="99" actId="20577"/>
          <ac:spMkLst>
            <pc:docMk/>
            <pc:sldMk cId="1107629548" sldId="259"/>
            <ac:spMk id="3" creationId="{25023D67-9C99-F5F4-BA44-89A169E540BA}"/>
          </ac:spMkLst>
        </pc:spChg>
      </pc:sldChg>
      <pc:sldChg chg="addSp delSp modSp new mod">
        <pc:chgData name="Holiness Supremacy Mhlanga" userId="cfa245f53a5a9b93" providerId="LiveId" clId="{57589251-6BF2-45C0-8884-28B4A1837CE2}" dt="2024-04-30T09:47:44.515" v="62" actId="20577"/>
        <pc:sldMkLst>
          <pc:docMk/>
          <pc:sldMk cId="1241648876" sldId="261"/>
        </pc:sldMkLst>
        <pc:spChg chg="mod">
          <ac:chgData name="Holiness Supremacy Mhlanga" userId="cfa245f53a5a9b93" providerId="LiveId" clId="{57589251-6BF2-45C0-8884-28B4A1837CE2}" dt="2024-04-30T09:47:44.515" v="62" actId="20577"/>
          <ac:spMkLst>
            <pc:docMk/>
            <pc:sldMk cId="1241648876" sldId="261"/>
            <ac:spMk id="2" creationId="{44A65FBD-CE0A-8C3F-2BBB-D157F6C7A6BA}"/>
          </ac:spMkLst>
        </pc:spChg>
        <pc:spChg chg="del">
          <ac:chgData name="Holiness Supremacy Mhlanga" userId="cfa245f53a5a9b93" providerId="LiveId" clId="{57589251-6BF2-45C0-8884-28B4A1837CE2}" dt="2024-04-30T09:47:31.524" v="57" actId="931"/>
          <ac:spMkLst>
            <pc:docMk/>
            <pc:sldMk cId="1241648876" sldId="261"/>
            <ac:spMk id="3" creationId="{5F1FC6DC-37F5-296D-86D9-F944F45273F3}"/>
          </ac:spMkLst>
        </pc:spChg>
        <pc:picChg chg="add mod">
          <ac:chgData name="Holiness Supremacy Mhlanga" userId="cfa245f53a5a9b93" providerId="LiveId" clId="{57589251-6BF2-45C0-8884-28B4A1837CE2}" dt="2024-04-30T09:47:42.307" v="61" actId="14100"/>
          <ac:picMkLst>
            <pc:docMk/>
            <pc:sldMk cId="1241648876" sldId="261"/>
            <ac:picMk id="5" creationId="{FA3A9F8C-FDC1-E937-EE29-D35E7DCA6192}"/>
          </ac:picMkLst>
        </pc:picChg>
      </pc:sldChg>
      <pc:sldChg chg="addSp delSp modSp new mod">
        <pc:chgData name="Holiness Supremacy Mhlanga" userId="cfa245f53a5a9b93" providerId="LiveId" clId="{57589251-6BF2-45C0-8884-28B4A1837CE2}" dt="2024-04-30T09:48:27.371" v="72" actId="14100"/>
        <pc:sldMkLst>
          <pc:docMk/>
          <pc:sldMk cId="4100378171" sldId="262"/>
        </pc:sldMkLst>
        <pc:spChg chg="mod">
          <ac:chgData name="Holiness Supremacy Mhlanga" userId="cfa245f53a5a9b93" providerId="LiveId" clId="{57589251-6BF2-45C0-8884-28B4A1837CE2}" dt="2024-04-30T09:48:06.418" v="67" actId="20577"/>
          <ac:spMkLst>
            <pc:docMk/>
            <pc:sldMk cId="4100378171" sldId="262"/>
            <ac:spMk id="2" creationId="{2664F351-31D3-DAB5-0D99-5893F128B2CD}"/>
          </ac:spMkLst>
        </pc:spChg>
        <pc:spChg chg="del">
          <ac:chgData name="Holiness Supremacy Mhlanga" userId="cfa245f53a5a9b93" providerId="LiveId" clId="{57589251-6BF2-45C0-8884-28B4A1837CE2}" dt="2024-04-30T09:48:17.085" v="68" actId="931"/>
          <ac:spMkLst>
            <pc:docMk/>
            <pc:sldMk cId="4100378171" sldId="262"/>
            <ac:spMk id="3" creationId="{0C04D417-71D7-3801-51E0-30B5F4B27C4F}"/>
          </ac:spMkLst>
        </pc:spChg>
        <pc:picChg chg="add mod">
          <ac:chgData name="Holiness Supremacy Mhlanga" userId="cfa245f53a5a9b93" providerId="LiveId" clId="{57589251-6BF2-45C0-8884-28B4A1837CE2}" dt="2024-04-30T09:48:27.371" v="72" actId="14100"/>
          <ac:picMkLst>
            <pc:docMk/>
            <pc:sldMk cId="4100378171" sldId="262"/>
            <ac:picMk id="5" creationId="{E4D54F62-5BC3-2525-741D-B0ADA1EF345A}"/>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3511377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37084-3E06-4D56-B482-5008120BC755}"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272081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3296503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4098732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1441274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2350810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302535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302C4-22F7-4375-87C2-1DA604DB5BF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72821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272775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65886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37084-3E06-4D56-B482-5008120BC75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185128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037084-3E06-4D56-B482-5008120BC755}"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41648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037084-3E06-4D56-B482-5008120BC755}"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226206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037084-3E06-4D56-B482-5008120BC755}"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1293151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0037084-3E06-4D56-B482-5008120BC755}"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41150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37084-3E06-4D56-B482-5008120BC755}"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306858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037084-3E06-4D56-B482-5008120BC755}"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302C4-22F7-4375-87C2-1DA604DB5BF3}" type="slidenum">
              <a:rPr lang="en-US" smtClean="0"/>
              <a:t>‹#›</a:t>
            </a:fld>
            <a:endParaRPr lang="en-US"/>
          </a:p>
        </p:txBody>
      </p:sp>
    </p:spTree>
    <p:extLst>
      <p:ext uri="{BB962C8B-B14F-4D97-AF65-F5344CB8AC3E}">
        <p14:creationId xmlns:p14="http://schemas.microsoft.com/office/powerpoint/2010/main" val="416982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037084-3E06-4D56-B482-5008120BC755}" type="datetimeFigureOut">
              <a:rPr lang="en-US" smtClean="0"/>
              <a:t>8/30/2024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4302C4-22F7-4375-87C2-1DA604DB5BF3}" type="slidenum">
              <a:rPr lang="en-US" smtClean="0"/>
              <a:t>‹#›</a:t>
            </a:fld>
            <a:endParaRPr lang="en-US"/>
          </a:p>
        </p:txBody>
      </p:sp>
    </p:spTree>
    <p:extLst>
      <p:ext uri="{BB962C8B-B14F-4D97-AF65-F5344CB8AC3E}">
        <p14:creationId xmlns:p14="http://schemas.microsoft.com/office/powerpoint/2010/main" val="9920215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A366-1BE6-1DAD-9B14-F6FB4E44552A}"/>
              </a:ext>
            </a:extLst>
          </p:cNvPr>
          <p:cNvSpPr>
            <a:spLocks noGrp="1"/>
          </p:cNvSpPr>
          <p:nvPr>
            <p:ph type="ctrTitle"/>
          </p:nvPr>
        </p:nvSpPr>
        <p:spPr/>
        <p:txBody>
          <a:bodyPr>
            <a:normAutofit fontScale="90000"/>
          </a:bodyPr>
          <a:lstStyle/>
          <a:p>
            <a:r>
              <a:rPr lang="en-US" dirty="0"/>
              <a:t>Machine Learning Prediction of Companies’ Business Success or failure </a:t>
            </a:r>
          </a:p>
        </p:txBody>
      </p:sp>
      <p:sp>
        <p:nvSpPr>
          <p:cNvPr id="3" name="Subtitle 2">
            <a:extLst>
              <a:ext uri="{FF2B5EF4-FFF2-40B4-BE49-F238E27FC236}">
                <a16:creationId xmlns:a16="http://schemas.microsoft.com/office/drawing/2014/main" id="{50697CF9-593F-1131-9BD0-DDD51695FE62}"/>
              </a:ext>
            </a:extLst>
          </p:cNvPr>
          <p:cNvSpPr>
            <a:spLocks noGrp="1"/>
          </p:cNvSpPr>
          <p:nvPr>
            <p:ph type="subTitle" idx="1"/>
          </p:nvPr>
        </p:nvSpPr>
        <p:spPr/>
        <p:txBody>
          <a:bodyPr/>
          <a:lstStyle/>
          <a:p>
            <a:r>
              <a:rPr lang="en-US" dirty="0"/>
              <a:t>Compiled by Holiness Supremacy Mhlanga</a:t>
            </a:r>
          </a:p>
          <a:p>
            <a:endParaRPr lang="en-US" dirty="0"/>
          </a:p>
          <a:p>
            <a:endParaRPr lang="en-US" dirty="0"/>
          </a:p>
        </p:txBody>
      </p:sp>
    </p:spTree>
    <p:extLst>
      <p:ext uri="{BB962C8B-B14F-4D97-AF65-F5344CB8AC3E}">
        <p14:creationId xmlns:p14="http://schemas.microsoft.com/office/powerpoint/2010/main" val="213947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F7B5-40C9-7331-0F9C-5FBD10F145F2}"/>
              </a:ext>
            </a:extLst>
          </p:cNvPr>
          <p:cNvSpPr>
            <a:spLocks noGrp="1"/>
          </p:cNvSpPr>
          <p:nvPr>
            <p:ph type="title"/>
          </p:nvPr>
        </p:nvSpPr>
        <p:spPr/>
        <p:txBody>
          <a:bodyPr/>
          <a:lstStyle/>
          <a:p>
            <a:r>
              <a:rPr lang="en-US" dirty="0"/>
              <a:t>WHY SHOULD WE PREDICT COMPANY SUCCESS OR FAILURE?</a:t>
            </a:r>
          </a:p>
        </p:txBody>
      </p:sp>
      <p:sp>
        <p:nvSpPr>
          <p:cNvPr id="3" name="Content Placeholder 2">
            <a:extLst>
              <a:ext uri="{FF2B5EF4-FFF2-40B4-BE49-F238E27FC236}">
                <a16:creationId xmlns:a16="http://schemas.microsoft.com/office/drawing/2014/main" id="{6A9701E0-9B52-3FE1-3E32-7C55E94904FA}"/>
              </a:ext>
            </a:extLst>
          </p:cNvPr>
          <p:cNvSpPr>
            <a:spLocks noGrp="1"/>
          </p:cNvSpPr>
          <p:nvPr>
            <p:ph idx="1"/>
          </p:nvPr>
        </p:nvSpPr>
        <p:spPr>
          <a:xfrm>
            <a:off x="685801" y="2142067"/>
            <a:ext cx="10131425" cy="4715933"/>
          </a:xfrm>
        </p:spPr>
        <p:txBody>
          <a:bodyPr>
            <a:noAutofit/>
          </a:bodyPr>
          <a:lstStyle/>
          <a:p>
            <a:pPr>
              <a:buFont typeface="Wingdings" panose="05000000000000000000" pitchFamily="2" charset="2"/>
              <a:buChar char="q"/>
            </a:pPr>
            <a:r>
              <a:rPr lang="en-US" dirty="0"/>
              <a:t>Risk Mitigation</a:t>
            </a:r>
          </a:p>
          <a:p>
            <a:pPr>
              <a:buFont typeface="Wingdings" panose="05000000000000000000" pitchFamily="2" charset="2"/>
              <a:buChar char="q"/>
            </a:pPr>
            <a:r>
              <a:rPr lang="en-US" dirty="0"/>
              <a:t>Strategic Planning</a:t>
            </a:r>
          </a:p>
          <a:p>
            <a:pPr>
              <a:buFont typeface="Wingdings" panose="05000000000000000000" pitchFamily="2" charset="2"/>
              <a:buChar char="q"/>
            </a:pPr>
            <a:r>
              <a:rPr lang="en-US" dirty="0"/>
              <a:t>Competitive Advantage</a:t>
            </a:r>
          </a:p>
          <a:p>
            <a:pPr>
              <a:buFont typeface="Wingdings" panose="05000000000000000000" pitchFamily="2" charset="2"/>
              <a:buChar char="q"/>
            </a:pPr>
            <a:r>
              <a:rPr lang="en-US" dirty="0"/>
              <a:t>Investment Decisions</a:t>
            </a:r>
          </a:p>
          <a:p>
            <a:pPr>
              <a:buFont typeface="Wingdings" panose="05000000000000000000" pitchFamily="2" charset="2"/>
              <a:buChar char="q"/>
            </a:pPr>
            <a:r>
              <a:rPr lang="en-US" dirty="0"/>
              <a:t>Operational Efficiency</a:t>
            </a:r>
          </a:p>
          <a:p>
            <a:pPr>
              <a:buFont typeface="Wingdings" panose="05000000000000000000" pitchFamily="2" charset="2"/>
              <a:buChar char="q"/>
            </a:pPr>
            <a:r>
              <a:rPr lang="en-US" dirty="0"/>
              <a:t>Customer Experience</a:t>
            </a:r>
          </a:p>
          <a:p>
            <a:pPr>
              <a:buFont typeface="Wingdings" panose="05000000000000000000" pitchFamily="2" charset="2"/>
              <a:buChar char="q"/>
            </a:pPr>
            <a:r>
              <a:rPr lang="en-US" dirty="0"/>
              <a:t>Talent Management</a:t>
            </a:r>
          </a:p>
          <a:p>
            <a:pPr>
              <a:buFont typeface="Wingdings" panose="05000000000000000000" pitchFamily="2" charset="2"/>
              <a:buChar char="q"/>
            </a:pPr>
            <a:r>
              <a:rPr lang="en-US" dirty="0"/>
              <a:t>Regulatory Compliance</a:t>
            </a:r>
          </a:p>
          <a:p>
            <a:pPr>
              <a:buFont typeface="Wingdings" panose="05000000000000000000" pitchFamily="2" charset="2"/>
              <a:buChar char="q"/>
            </a:pPr>
            <a:r>
              <a:rPr lang="en-US" dirty="0"/>
              <a:t>Strategic Alliances</a:t>
            </a:r>
          </a:p>
          <a:p>
            <a:pPr>
              <a:buFont typeface="Wingdings" panose="05000000000000000000" pitchFamily="2" charset="2"/>
              <a:buChar char="q"/>
            </a:pPr>
            <a:r>
              <a:rPr lang="en-US" dirty="0"/>
              <a:t>Long-Term Sustainability</a:t>
            </a:r>
          </a:p>
        </p:txBody>
      </p:sp>
    </p:spTree>
    <p:extLst>
      <p:ext uri="{BB962C8B-B14F-4D97-AF65-F5344CB8AC3E}">
        <p14:creationId xmlns:p14="http://schemas.microsoft.com/office/powerpoint/2010/main" val="16699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8895-E8BB-0B40-3C61-A3942E44705E}"/>
              </a:ext>
            </a:extLst>
          </p:cNvPr>
          <p:cNvSpPr>
            <a:spLocks noGrp="1"/>
          </p:cNvSpPr>
          <p:nvPr>
            <p:ph type="title"/>
          </p:nvPr>
        </p:nvSpPr>
        <p:spPr/>
        <p:txBody>
          <a:bodyPr/>
          <a:lstStyle/>
          <a:p>
            <a:r>
              <a:rPr lang="en-US" dirty="0"/>
              <a:t>WORKFLOW OF THE MODEL</a:t>
            </a:r>
          </a:p>
        </p:txBody>
      </p:sp>
      <p:pic>
        <p:nvPicPr>
          <p:cNvPr id="5" name="Content Placeholder 4">
            <a:extLst>
              <a:ext uri="{FF2B5EF4-FFF2-40B4-BE49-F238E27FC236}">
                <a16:creationId xmlns:a16="http://schemas.microsoft.com/office/drawing/2014/main" id="{7DCE36CF-1068-A61A-B350-337CCAC16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868" y="2141537"/>
            <a:ext cx="7751298" cy="4554685"/>
          </a:xfrm>
        </p:spPr>
      </p:pic>
    </p:spTree>
    <p:extLst>
      <p:ext uri="{BB962C8B-B14F-4D97-AF65-F5344CB8AC3E}">
        <p14:creationId xmlns:p14="http://schemas.microsoft.com/office/powerpoint/2010/main" val="292858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5FBD-CE0A-8C3F-2BBB-D157F6C7A6BA}"/>
              </a:ext>
            </a:extLst>
          </p:cNvPr>
          <p:cNvSpPr>
            <a:spLocks noGrp="1"/>
          </p:cNvSpPr>
          <p:nvPr>
            <p:ph type="title"/>
          </p:nvPr>
        </p:nvSpPr>
        <p:spPr/>
        <p:txBody>
          <a:bodyPr/>
          <a:lstStyle/>
          <a:p>
            <a:r>
              <a:rPr lang="en-US" dirty="0"/>
              <a:t>Classification report for Logistic regression&gt;</a:t>
            </a:r>
          </a:p>
        </p:txBody>
      </p:sp>
      <p:pic>
        <p:nvPicPr>
          <p:cNvPr id="5" name="Content Placeholder 4">
            <a:extLst>
              <a:ext uri="{FF2B5EF4-FFF2-40B4-BE49-F238E27FC236}">
                <a16:creationId xmlns:a16="http://schemas.microsoft.com/office/drawing/2014/main" id="{FA3A9F8C-FDC1-E937-EE29-D35E7DCA6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730326"/>
            <a:ext cx="10230727" cy="3967089"/>
          </a:xfrm>
        </p:spPr>
      </p:pic>
    </p:spTree>
    <p:extLst>
      <p:ext uri="{BB962C8B-B14F-4D97-AF65-F5344CB8AC3E}">
        <p14:creationId xmlns:p14="http://schemas.microsoft.com/office/powerpoint/2010/main" val="124164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F351-31D3-DAB5-0D99-5893F128B2CD}"/>
              </a:ext>
            </a:extLst>
          </p:cNvPr>
          <p:cNvSpPr>
            <a:spLocks noGrp="1"/>
          </p:cNvSpPr>
          <p:nvPr>
            <p:ph type="title"/>
          </p:nvPr>
        </p:nvSpPr>
        <p:spPr/>
        <p:txBody>
          <a:bodyPr/>
          <a:lstStyle/>
          <a:p>
            <a:r>
              <a:rPr lang="en-US" dirty="0"/>
              <a:t>Classification report for SVM</a:t>
            </a:r>
          </a:p>
        </p:txBody>
      </p:sp>
      <p:pic>
        <p:nvPicPr>
          <p:cNvPr id="5" name="Content Placeholder 4">
            <a:extLst>
              <a:ext uri="{FF2B5EF4-FFF2-40B4-BE49-F238E27FC236}">
                <a16:creationId xmlns:a16="http://schemas.microsoft.com/office/drawing/2014/main" id="{E4D54F62-5BC3-2525-741D-B0ADA1EF3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994" y="1674055"/>
            <a:ext cx="10131425" cy="4684542"/>
          </a:xfrm>
        </p:spPr>
      </p:pic>
    </p:spTree>
    <p:extLst>
      <p:ext uri="{BB962C8B-B14F-4D97-AF65-F5344CB8AC3E}">
        <p14:creationId xmlns:p14="http://schemas.microsoft.com/office/powerpoint/2010/main" val="410037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B324-4F48-62A4-DBF7-E286DDBDE5B2}"/>
              </a:ext>
            </a:extLst>
          </p:cNvPr>
          <p:cNvSpPr>
            <a:spLocks noGrp="1"/>
          </p:cNvSpPr>
          <p:nvPr>
            <p:ph type="title"/>
          </p:nvPr>
        </p:nvSpPr>
        <p:spPr/>
        <p:txBody>
          <a:bodyPr/>
          <a:lstStyle/>
          <a:p>
            <a:r>
              <a:rPr lang="en-US" dirty="0"/>
              <a:t>Future developments </a:t>
            </a:r>
          </a:p>
        </p:txBody>
      </p:sp>
      <p:sp>
        <p:nvSpPr>
          <p:cNvPr id="3" name="Content Placeholder 2">
            <a:extLst>
              <a:ext uri="{FF2B5EF4-FFF2-40B4-BE49-F238E27FC236}">
                <a16:creationId xmlns:a16="http://schemas.microsoft.com/office/drawing/2014/main" id="{25023D67-9C99-F5F4-BA44-89A169E540BA}"/>
              </a:ext>
            </a:extLst>
          </p:cNvPr>
          <p:cNvSpPr>
            <a:spLocks noGrp="1"/>
          </p:cNvSpPr>
          <p:nvPr>
            <p:ph idx="4294967295"/>
          </p:nvPr>
        </p:nvSpPr>
        <p:spPr>
          <a:xfrm>
            <a:off x="0" y="2141538"/>
            <a:ext cx="10131425" cy="3649662"/>
          </a:xfrm>
        </p:spPr>
        <p:txBody>
          <a:bodyPr>
            <a:normAutofit fontScale="85000" lnSpcReduction="10000"/>
          </a:bodyPr>
          <a:lstStyle/>
          <a:p>
            <a:pPr>
              <a:buFont typeface="Wingdings" panose="05000000000000000000" pitchFamily="2" charset="2"/>
              <a:buChar char="q"/>
            </a:pPr>
            <a:r>
              <a:rPr lang="en-US" dirty="0"/>
              <a:t>Interpretable Models: While complex models like deep learning can achieve high accuracy, they often lack interpretability, which is crucial for understanding the factors driving bankruptcy predictions. Future developments may focus on creating models that strike a balance between accuracy and interpretability, such as using techniques like attention mechanisms to identify important features in the data.</a:t>
            </a:r>
          </a:p>
          <a:p>
            <a:pPr>
              <a:buFont typeface="Wingdings" panose="05000000000000000000" pitchFamily="2" charset="2"/>
              <a:buChar char="q"/>
            </a:pPr>
            <a:r>
              <a:rPr lang="en-US" dirty="0"/>
              <a:t>Dynamic Models: Traditional bankruptcy prediction models often assume static relationships between predictors and bankruptcy risk. Future models may incorporate dynamic features that capture how these relationships change over time, allowing for more accurate predictions in dynamic economic environments.</a:t>
            </a:r>
          </a:p>
          <a:p>
            <a:pPr>
              <a:buFont typeface="Wingdings" panose="05000000000000000000" pitchFamily="2" charset="2"/>
              <a:buChar char="q"/>
            </a:pPr>
            <a:r>
              <a:rPr lang="en-US" dirty="0"/>
              <a:t>Ensemble Methods: Ensemble methods, which combine predictions from multiple models, could be further explored for bankruptcy prediction. By aggregating predictions from diverse models, ensemble methods can potentially improve prediction accuracy and robustness.</a:t>
            </a:r>
          </a:p>
          <a:p>
            <a:pPr>
              <a:buFont typeface="Wingdings" panose="05000000000000000000" pitchFamily="2" charset="2"/>
              <a:buChar char="q"/>
            </a:pPr>
            <a:r>
              <a:rPr lang="en-US" dirty="0"/>
              <a:t>Transfer Learning: Transfer learning, where models trained on one dataset are fine-tuned on another related dataset, could be applied to bankruptcy prediction. Pre-trained models could capture general patterns in financial data, which can then be fine-tuned on specific bankruptcy prediction tasks, potentially reducing the need for large labeled datasets.</a:t>
            </a:r>
          </a:p>
          <a:p>
            <a:pPr>
              <a:buFont typeface="Wingdings" panose="05000000000000000000" pitchFamily="2" charset="2"/>
              <a:buChar char="q"/>
            </a:pPr>
            <a:r>
              <a:rPr lang="en-US" dirty="0"/>
              <a:t>REGRESSION IMPLEMENTATION</a:t>
            </a:r>
          </a:p>
        </p:txBody>
      </p:sp>
    </p:spTree>
    <p:extLst>
      <p:ext uri="{BB962C8B-B14F-4D97-AF65-F5344CB8AC3E}">
        <p14:creationId xmlns:p14="http://schemas.microsoft.com/office/powerpoint/2010/main" val="110762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E9D9-5676-614C-AB95-4CADA6298C13}"/>
              </a:ext>
            </a:extLst>
          </p:cNvPr>
          <p:cNvSpPr>
            <a:spLocks noGrp="1"/>
          </p:cNvSpPr>
          <p:nvPr>
            <p:ph type="title"/>
          </p:nvPr>
        </p:nvSpPr>
        <p:spPr/>
        <p:txBody>
          <a:bodyPr/>
          <a:lstStyle/>
          <a:p>
            <a:r>
              <a:rPr lang="en-US" dirty="0"/>
              <a:t>LET’S GET INTO THE CODE****</a:t>
            </a:r>
          </a:p>
        </p:txBody>
      </p:sp>
    </p:spTree>
    <p:extLst>
      <p:ext uri="{BB962C8B-B14F-4D97-AF65-F5344CB8AC3E}">
        <p14:creationId xmlns:p14="http://schemas.microsoft.com/office/powerpoint/2010/main" val="3723566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490</TotalTime>
  <Words>265</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Celestial</vt:lpstr>
      <vt:lpstr>Machine Learning Prediction of Companies’ Business Success or failure </vt:lpstr>
      <vt:lpstr>WHY SHOULD WE PREDICT COMPANY SUCCESS OR FAILURE?</vt:lpstr>
      <vt:lpstr>WORKFLOW OF THE MODEL</vt:lpstr>
      <vt:lpstr>Classification report for Logistic regression&gt;</vt:lpstr>
      <vt:lpstr>Classification report for SVM</vt:lpstr>
      <vt:lpstr>Future developments </vt:lpstr>
      <vt:lpstr>LET’S GET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Prediction of Companies’ Business Success or failure</dc:title>
  <dc:creator>Holiness Supremacy Mhlanga</dc:creator>
  <cp:lastModifiedBy>Holiness Supremacy Mhlanga</cp:lastModifiedBy>
  <cp:revision>2</cp:revision>
  <dcterms:created xsi:type="dcterms:W3CDTF">2024-04-26T10:41:34Z</dcterms:created>
  <dcterms:modified xsi:type="dcterms:W3CDTF">2024-08-30T04:59:35Z</dcterms:modified>
</cp:coreProperties>
</file>