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2" r:id="rId6"/>
    <p:sldId id="263" r:id="rId7"/>
    <p:sldId id="267" r:id="rId8"/>
    <p:sldId id="265" r:id="rId9"/>
    <p:sldId id="266" r:id="rId10"/>
    <p:sldId id="268" r:id="rId11"/>
    <p:sldId id="269" r:id="rId12"/>
    <p:sldId id="270" r:id="rId13"/>
    <p:sldId id="271" r:id="rId14"/>
    <p:sldId id="273" r:id="rId15"/>
    <p:sldId id="276" r:id="rId16"/>
    <p:sldId id="274" r:id="rId17"/>
    <p:sldId id="275" r:id="rId18"/>
  </p:sldIdLst>
  <p:sldSz cx="12192000" cy="6858000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D2D0D2-E10B-44E2-BD8A-3F75C4B7724D}" type="datetimeFigureOut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D11255-D65B-4D15-B00E-71ED55979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8918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1CF2E3-528C-496D-9DCE-890519B90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A6097A1-895D-4CD4-BE6F-EC356905C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C67D61-D19A-4036-BD98-6FF13F061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1A1E-41E7-4074-BE20-48D9049F03E8}" type="datetimeFigureOut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379605-6FC0-4F39-966F-6C301E6EB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8BB7DE-C35A-4BF5-B72F-E793BC2CA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213F-D1FD-435E-A5F4-DD8D9EB08B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3031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427765-5AD3-4F7F-8E1A-F034F092D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ADB9D76-387B-4F77-9CCE-727A6DA59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386ECD-68B4-4077-BFAD-D9725ED24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1A1E-41E7-4074-BE20-48D9049F03E8}" type="datetimeFigureOut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F6B766-3DFC-4A08-8B1A-3F21B91F4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C7AEEB-F28D-430C-A7F3-D2322DE43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213F-D1FD-435E-A5F4-DD8D9EB08B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7632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6CE6E42-2F12-4CC8-B8A9-117006E93E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620F97F-5BD2-4434-8BF9-8945F2338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F27C00-DD97-4079-81BE-040F66AE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1A1E-41E7-4074-BE20-48D9049F03E8}" type="datetimeFigureOut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EA9E1B-021A-4149-96E5-EC20A1342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F26150-FFA4-4B8E-8C0F-8A5613133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213F-D1FD-435E-A5F4-DD8D9EB08B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8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A25F66-C152-47F7-BB28-BC8545E29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7015E9-B55D-4283-8364-9F68A784E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p"/>
              <a:defRPr/>
            </a:lvl3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6D8780-5041-4DEF-824C-AFBFAAFF9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1A1E-41E7-4074-BE20-48D9049F03E8}" type="datetimeFigureOut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241D9B-D536-494D-B4A0-949BA07CF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9266FC-A4CD-4344-AAC8-9167C64C6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213F-D1FD-435E-A5F4-DD8D9EB08B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3235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7EC4CC-B429-4421-A9F8-3ECC37BA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1D6549A-5C81-4851-8A74-02727DD12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44AE96-7546-4C3E-8741-C478FECE7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1A1E-41E7-4074-BE20-48D9049F03E8}" type="datetimeFigureOut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501839-CDA0-4CC0-8260-E656439E5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AE5279-7596-4466-AA04-CF147045F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213F-D1FD-435E-A5F4-DD8D9EB08B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2121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9552E1-05B2-4709-9B4E-8927EA9AE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528A07-8E85-4B15-BD23-141EE16F48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0A6D9D7-544C-46F4-BA5E-987B40430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06F3E8-68C5-4650-8D73-8F4368D8A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1A1E-41E7-4074-BE20-48D9049F03E8}" type="datetimeFigureOut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812B0F7-4DE1-48DB-BD0B-AA90B4622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C44BA5A-CFA8-4F10-A4B9-BBB1C6309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213F-D1FD-435E-A5F4-DD8D9EB08B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2182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13AF4C-FB11-495C-A525-077439F79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9C9BA60-D14B-41F9-977F-D2009DA91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8A8997F-676B-4831-A0D9-CA34A3514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A35C935-40ED-4278-88F8-A864EF7313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9B203DF-3238-4835-B313-A80440060C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C3A0290-60B0-41D9-9C20-761A87091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1A1E-41E7-4074-BE20-48D9049F03E8}" type="datetimeFigureOut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9C5E748-6DCC-44A6-B4BD-A758198AC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AB41554-0B36-424A-BA16-220FFEA6D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213F-D1FD-435E-A5F4-DD8D9EB08B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834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2F88FF-692A-4930-ACB5-5BE7FC1E7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6ADA49C-82A3-4EDB-917F-993ED461A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1A1E-41E7-4074-BE20-48D9049F03E8}" type="datetimeFigureOut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B49C6B0-DD76-4C1E-8D3E-DB40A0E24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ED41DD7-54FD-4D34-A8D3-D958A92DF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213F-D1FD-435E-A5F4-DD8D9EB08B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919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EC4FBD8-AAC4-4164-9C58-C0D03DD93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1A1E-41E7-4074-BE20-48D9049F03E8}" type="datetimeFigureOut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BF2E931-7731-406D-A942-7F6BBCD35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31DFABB-7D2A-4F83-83A7-F6E2BBE42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213F-D1FD-435E-A5F4-DD8D9EB08B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4684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6890F3-9282-4932-8E69-92F8157DD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D9AAEC-850A-452D-9C02-C77BA9BAB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A231B9D-2764-41E1-A749-80244FCA0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4A8B1AE-18E9-45FA-8683-E9F68F0B1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1A1E-41E7-4074-BE20-48D9049F03E8}" type="datetimeFigureOut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1089ACD-5C35-4483-8722-9C63A989B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9098D20-524F-43AF-B79E-E2D7B855E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213F-D1FD-435E-A5F4-DD8D9EB08B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1466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CE84E6-D053-4F6B-9DF5-4DE236C18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EEAAF36-D7E3-4136-8642-87BDF853C6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648E4D4-DA22-4CEE-87CD-959FD0005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EA3D4ED-3DDC-4A3B-965D-679F0348A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1A1E-41E7-4074-BE20-48D9049F03E8}" type="datetimeFigureOut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32B5BE0-6E93-4E67-8A3D-032C791A4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0AC19A0-3E10-455C-9808-2F0AECA32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213F-D1FD-435E-A5F4-DD8D9EB08B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1909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DC14B71-2C06-4487-A1B7-07659DD8D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21E934-5B16-40A5-A094-B87C6D855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8E8FF5-CED8-4DCB-AABE-D16C8FD83F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81A1E-41E7-4074-BE20-48D9049F03E8}" type="datetimeFigureOut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483206-D564-4229-A3A2-0DF1108E8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664A8C-40C0-44DB-A243-49B7FC367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E213F-D1FD-435E-A5F4-DD8D9EB08B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4802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.com/zh_TW/" TargetMode="External"/><Relationship Id="rId2" Type="http://schemas.openxmlformats.org/officeDocument/2006/relationships/hyperlink" Target="http://courses.missouristate.edu/kenvollmar/mar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E98943-6028-483B-B3BF-756245A4E8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221037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CO</a:t>
            </a:r>
            <a:r>
              <a:rPr lang="zh-TW" altLang="en-US" dirty="0"/>
              <a:t> </a:t>
            </a:r>
            <a:r>
              <a:rPr lang="en-US" altLang="zh-TW" dirty="0"/>
              <a:t>LAB 1</a:t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MIPS Assembly </a:t>
            </a:r>
            <a:r>
              <a:rPr lang="en-US" altLang="zh-TW" dirty="0" smtClean="0"/>
              <a:t>Programming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7106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F6205E-9ACE-4D26-8E81-4AE6FC92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範例程式解說 </a:t>
            </a:r>
            <a:r>
              <a:rPr lang="en-US" altLang="zh-TW" dirty="0"/>
              <a:t>– </a:t>
            </a:r>
            <a:r>
              <a:rPr lang="zh-TW" altLang="en-US" dirty="0"/>
              <a:t>找最大公因數（</a:t>
            </a:r>
            <a:r>
              <a:rPr lang="en-US" altLang="zh-TW" dirty="0"/>
              <a:t>1/2</a:t>
            </a:r>
            <a:r>
              <a:rPr lang="zh-TW" altLang="en-US" dirty="0"/>
              <a:t>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D56C93-D216-4AC5-B60F-F7DAFA1E8D5F}"/>
              </a:ext>
            </a:extLst>
          </p:cNvPr>
          <p:cNvSpPr/>
          <p:nvPr/>
        </p:nvSpPr>
        <p:spPr>
          <a:xfrm>
            <a:off x="838200" y="1690688"/>
            <a:ext cx="7679267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latin typeface="+mj-lt"/>
                <a:ea typeface="+mj-ea"/>
              </a:rPr>
              <a:t>.</a:t>
            </a:r>
            <a:r>
              <a:rPr lang="en-US" altLang="zh-TW" sz="1400" dirty="0" smtClean="0">
                <a:latin typeface="+mj-lt"/>
                <a:ea typeface="+mj-ea"/>
              </a:rPr>
              <a:t>data</a:t>
            </a:r>
          </a:p>
          <a:p>
            <a:r>
              <a:rPr lang="en-US" altLang="zh-TW" sz="1400" dirty="0" smtClean="0">
                <a:latin typeface="+mj-lt"/>
                <a:ea typeface="+mj-ea"/>
              </a:rPr>
              <a:t>msg_beginning</a:t>
            </a:r>
            <a:r>
              <a:rPr lang="en-US" altLang="zh-TW" sz="1400" dirty="0">
                <a:latin typeface="+mj-lt"/>
                <a:ea typeface="+mj-ea"/>
              </a:rPr>
              <a:t>:.</a:t>
            </a:r>
            <a:r>
              <a:rPr lang="en-US" altLang="zh-TW" sz="1400" dirty="0" err="1">
                <a:latin typeface="+mj-lt"/>
                <a:ea typeface="+mj-ea"/>
              </a:rPr>
              <a:t>asciiz</a:t>
            </a:r>
            <a:r>
              <a:rPr lang="en-US" altLang="zh-TW" sz="1400" dirty="0">
                <a:latin typeface="+mj-lt"/>
                <a:ea typeface="+mj-ea"/>
              </a:rPr>
              <a:t> "The GCD is:"</a:t>
            </a:r>
          </a:p>
          <a:p>
            <a:r>
              <a:rPr lang="en-US" altLang="zh-TW" sz="1400" dirty="0" smtClean="0">
                <a:latin typeface="+mj-lt"/>
                <a:ea typeface="+mj-ea"/>
              </a:rPr>
              <a:t>msg_</a:t>
            </a:r>
            <a:r>
              <a:rPr lang="en-US" altLang="zh-TW" sz="1400" dirty="0" err="1" smtClean="0">
                <a:latin typeface="+mj-lt"/>
                <a:ea typeface="+mj-ea"/>
              </a:rPr>
              <a:t>inputa</a:t>
            </a:r>
            <a:r>
              <a:rPr lang="en-US" altLang="zh-TW" sz="1400" dirty="0">
                <a:latin typeface="+mj-lt"/>
                <a:ea typeface="+mj-ea"/>
              </a:rPr>
              <a:t>:.</a:t>
            </a:r>
            <a:r>
              <a:rPr lang="en-US" altLang="zh-TW" sz="1400" dirty="0" err="1">
                <a:latin typeface="+mj-lt"/>
                <a:ea typeface="+mj-ea"/>
              </a:rPr>
              <a:t>asciiz</a:t>
            </a:r>
            <a:r>
              <a:rPr lang="en-US" altLang="zh-TW" sz="1400" dirty="0">
                <a:latin typeface="+mj-lt"/>
                <a:ea typeface="+mj-ea"/>
              </a:rPr>
              <a:t> "The first number="</a:t>
            </a:r>
          </a:p>
          <a:p>
            <a:r>
              <a:rPr lang="en-US" altLang="zh-TW" sz="1400" dirty="0" smtClean="0">
                <a:latin typeface="+mj-lt"/>
                <a:ea typeface="+mj-ea"/>
              </a:rPr>
              <a:t>msg_</a:t>
            </a:r>
            <a:r>
              <a:rPr lang="en-US" altLang="zh-TW" sz="1400" dirty="0" err="1" smtClean="0">
                <a:latin typeface="+mj-lt"/>
                <a:ea typeface="+mj-ea"/>
              </a:rPr>
              <a:t>inputb</a:t>
            </a:r>
            <a:r>
              <a:rPr lang="en-US" altLang="zh-TW" sz="1400" dirty="0">
                <a:latin typeface="+mj-lt"/>
                <a:ea typeface="+mj-ea"/>
              </a:rPr>
              <a:t>:.</a:t>
            </a:r>
            <a:r>
              <a:rPr lang="en-US" altLang="zh-TW" sz="1400" dirty="0" err="1">
                <a:latin typeface="+mj-lt"/>
                <a:ea typeface="+mj-ea"/>
              </a:rPr>
              <a:t>asciiz</a:t>
            </a:r>
            <a:r>
              <a:rPr lang="en-US" altLang="zh-TW" sz="1400" dirty="0">
                <a:latin typeface="+mj-lt"/>
                <a:ea typeface="+mj-ea"/>
              </a:rPr>
              <a:t> "The second </a:t>
            </a:r>
            <a:r>
              <a:rPr lang="en-US" altLang="zh-TW" sz="1400" dirty="0" smtClean="0">
                <a:latin typeface="+mj-lt"/>
                <a:ea typeface="+mj-ea"/>
              </a:rPr>
              <a:t>number</a:t>
            </a:r>
            <a:r>
              <a:rPr lang="en-US" altLang="zh-TW" sz="1400" dirty="0"/>
              <a:t>="</a:t>
            </a:r>
          </a:p>
          <a:p>
            <a:r>
              <a:rPr lang="en-US" altLang="zh-TW" sz="1400" dirty="0" smtClean="0">
                <a:latin typeface="+mj-lt"/>
                <a:ea typeface="+mj-ea"/>
              </a:rPr>
              <a:t>.</a:t>
            </a:r>
            <a:r>
              <a:rPr lang="en-US" altLang="zh-TW" sz="1400" dirty="0">
                <a:latin typeface="+mj-lt"/>
                <a:ea typeface="+mj-ea"/>
              </a:rPr>
              <a:t>text</a:t>
            </a:r>
          </a:p>
          <a:p>
            <a:r>
              <a:rPr lang="en-US" altLang="zh-TW" sz="1400" dirty="0">
                <a:latin typeface="+mj-lt"/>
                <a:ea typeface="+mj-ea"/>
              </a:rPr>
              <a:t>.</a:t>
            </a:r>
            <a:r>
              <a:rPr lang="en-US" altLang="zh-TW" sz="1400" dirty="0" err="1">
                <a:latin typeface="+mj-lt"/>
                <a:ea typeface="+mj-ea"/>
              </a:rPr>
              <a:t>globl</a:t>
            </a:r>
            <a:r>
              <a:rPr lang="en-US" altLang="zh-TW" sz="1400" dirty="0">
                <a:latin typeface="+mj-lt"/>
                <a:ea typeface="+mj-ea"/>
              </a:rPr>
              <a:t> main</a:t>
            </a:r>
          </a:p>
          <a:p>
            <a:r>
              <a:rPr lang="en-US" altLang="zh-TW" sz="1400" dirty="0">
                <a:latin typeface="+mj-lt"/>
                <a:ea typeface="+mj-ea"/>
              </a:rPr>
              <a:t>main</a:t>
            </a:r>
            <a:r>
              <a:rPr lang="en-US" altLang="zh-TW" sz="1400" dirty="0" smtClean="0">
                <a:latin typeface="+mj-lt"/>
                <a:ea typeface="+mj-ea"/>
              </a:rPr>
              <a:t>:</a:t>
            </a:r>
          </a:p>
          <a:p>
            <a:r>
              <a:rPr lang="en-US" altLang="zh-TW" sz="1400" dirty="0"/>
              <a:t>	</a:t>
            </a:r>
            <a:r>
              <a:rPr lang="en-US" altLang="zh-TW" sz="1400" i="1" dirty="0" smtClean="0">
                <a:solidFill>
                  <a:srgbClr val="FF0000"/>
                </a:solidFill>
                <a:latin typeface="+mj-lt"/>
                <a:ea typeface="+mj-ea"/>
              </a:rPr>
              <a:t>#</a:t>
            </a:r>
            <a:r>
              <a:rPr lang="zh-TW" altLang="en-US" sz="1400" i="1" dirty="0" smtClean="0">
                <a:solidFill>
                  <a:srgbClr val="FF0000"/>
                </a:solidFill>
                <a:latin typeface="+mj-lt"/>
                <a:ea typeface="+mj-ea"/>
              </a:rPr>
              <a:t>輸入兩自然數求最大公因數</a:t>
            </a:r>
            <a:endParaRPr lang="en-US" altLang="zh-TW" sz="1400" i="1" dirty="0">
              <a:solidFill>
                <a:srgbClr val="FF0000"/>
              </a:solidFill>
              <a:latin typeface="+mj-lt"/>
              <a:ea typeface="+mj-ea"/>
            </a:endParaRPr>
          </a:p>
          <a:p>
            <a:r>
              <a:rPr lang="en-US" altLang="zh-TW" sz="1400" i="1" dirty="0"/>
              <a:t>	</a:t>
            </a:r>
            <a:r>
              <a:rPr lang="en-US" altLang="zh-TW" sz="1400" i="1" dirty="0" smtClean="0">
                <a:solidFill>
                  <a:srgbClr val="FF0000"/>
                </a:solidFill>
                <a:latin typeface="+mj-lt"/>
                <a:ea typeface="+mj-ea"/>
              </a:rPr>
              <a:t>#</a:t>
            </a:r>
            <a:r>
              <a:rPr lang="zh-TW" altLang="en-US" sz="1400" i="1" dirty="0">
                <a:solidFill>
                  <a:srgbClr val="FF0000"/>
                </a:solidFill>
                <a:latin typeface="+mj-lt"/>
                <a:ea typeface="+mj-ea"/>
              </a:rPr>
              <a:t>讀第一個數到</a:t>
            </a:r>
            <a:r>
              <a:rPr lang="en-US" altLang="zh-TW" sz="1400" i="1" dirty="0">
                <a:solidFill>
                  <a:srgbClr val="FF0000"/>
                </a:solidFill>
                <a:latin typeface="+mj-lt"/>
                <a:ea typeface="+mj-ea"/>
              </a:rPr>
              <a:t>t1</a:t>
            </a:r>
          </a:p>
          <a:p>
            <a:r>
              <a:rPr lang="en-US" altLang="zh-TW" sz="1400" dirty="0"/>
              <a:t>	</a:t>
            </a:r>
            <a:r>
              <a:rPr lang="en-US" altLang="zh-TW" sz="1400" dirty="0" smtClean="0">
                <a:latin typeface="+mj-lt"/>
                <a:ea typeface="+mj-ea"/>
              </a:rPr>
              <a:t>li</a:t>
            </a:r>
            <a:r>
              <a:rPr lang="en-US" altLang="zh-TW" sz="1400" dirty="0">
                <a:latin typeface="+mj-lt"/>
                <a:ea typeface="+mj-ea"/>
              </a:rPr>
              <a:t> $v0, 4		</a:t>
            </a:r>
            <a:r>
              <a:rPr lang="en-US" altLang="zh-TW" sz="1400" i="1" dirty="0" smtClean="0">
                <a:solidFill>
                  <a:srgbClr val="FF0000"/>
                </a:solidFill>
                <a:latin typeface="+mj-lt"/>
                <a:ea typeface="+mj-ea"/>
              </a:rPr>
              <a:t>#</a:t>
            </a:r>
            <a:r>
              <a:rPr lang="en-US" altLang="zh-TW" sz="1400" i="1" dirty="0">
                <a:solidFill>
                  <a:srgbClr val="FF0000"/>
                </a:solidFill>
                <a:latin typeface="+mj-lt"/>
                <a:ea typeface="+mj-ea"/>
              </a:rPr>
              <a:t> load </a:t>
            </a:r>
            <a:r>
              <a:rPr lang="en-US" altLang="zh-TW" sz="1400" i="1" dirty="0" err="1">
                <a:solidFill>
                  <a:srgbClr val="FF0000"/>
                </a:solidFill>
                <a:latin typeface="+mj-lt"/>
                <a:ea typeface="+mj-ea"/>
              </a:rPr>
              <a:t>syscall</a:t>
            </a:r>
            <a:r>
              <a:rPr lang="en-US" altLang="zh-TW" sz="1400" i="1" dirty="0">
                <a:solidFill>
                  <a:srgbClr val="FF0000"/>
                </a:solidFill>
                <a:latin typeface="+mj-lt"/>
                <a:ea typeface="+mj-ea"/>
              </a:rPr>
              <a:t> code (4 : print string)</a:t>
            </a:r>
            <a:r>
              <a:rPr lang="en-US" altLang="zh-TW" sz="1400" i="1" dirty="0">
                <a:latin typeface="+mj-lt"/>
                <a:ea typeface="+mj-ea"/>
              </a:rPr>
              <a:t> </a:t>
            </a:r>
            <a:endParaRPr lang="en-US" altLang="zh-TW" sz="1400" dirty="0">
              <a:latin typeface="+mj-lt"/>
              <a:ea typeface="+mj-ea"/>
            </a:endParaRPr>
          </a:p>
          <a:p>
            <a:r>
              <a:rPr lang="en-US" altLang="zh-TW" sz="1400" dirty="0"/>
              <a:t>	</a:t>
            </a:r>
            <a:r>
              <a:rPr lang="en-US" altLang="zh-TW" sz="1400" dirty="0" smtClean="0">
                <a:latin typeface="+mj-lt"/>
                <a:ea typeface="+mj-ea"/>
              </a:rPr>
              <a:t>la</a:t>
            </a:r>
            <a:r>
              <a:rPr lang="en-US" altLang="zh-TW" sz="1400" dirty="0">
                <a:latin typeface="+mj-lt"/>
                <a:ea typeface="+mj-ea"/>
              </a:rPr>
              <a:t> $a0, </a:t>
            </a:r>
            <a:r>
              <a:rPr lang="en-US" altLang="zh-TW" sz="1400" dirty="0" err="1">
                <a:latin typeface="+mj-lt"/>
                <a:ea typeface="+mj-ea"/>
              </a:rPr>
              <a:t>msg_inputa</a:t>
            </a:r>
            <a:r>
              <a:rPr lang="en-US" altLang="zh-TW" sz="1400" dirty="0">
                <a:latin typeface="+mj-lt"/>
                <a:ea typeface="+mj-ea"/>
              </a:rPr>
              <a:t>	</a:t>
            </a:r>
            <a:r>
              <a:rPr lang="en-US" altLang="zh-TW" sz="1400" i="1" dirty="0">
                <a:solidFill>
                  <a:srgbClr val="FF0000"/>
                </a:solidFill>
                <a:latin typeface="+mj-lt"/>
                <a:ea typeface="+mj-ea"/>
              </a:rPr>
              <a:t># load address of string to be printed into $a0</a:t>
            </a:r>
            <a:r>
              <a:rPr lang="en-US" altLang="zh-TW" sz="1400" i="1" dirty="0">
                <a:latin typeface="+mj-lt"/>
                <a:ea typeface="+mj-ea"/>
              </a:rPr>
              <a:t> </a:t>
            </a:r>
            <a:endParaRPr lang="en-US" altLang="zh-TW" sz="1400" dirty="0">
              <a:latin typeface="+mj-lt"/>
              <a:ea typeface="+mj-ea"/>
            </a:endParaRPr>
          </a:p>
          <a:p>
            <a:r>
              <a:rPr lang="en-US" altLang="zh-TW" sz="1400" dirty="0"/>
              <a:t>	</a:t>
            </a:r>
            <a:r>
              <a:rPr lang="en-US" altLang="zh-TW" sz="1400" dirty="0" err="1" smtClean="0">
                <a:latin typeface="+mj-lt"/>
                <a:ea typeface="+mj-ea"/>
              </a:rPr>
              <a:t>syscall</a:t>
            </a:r>
            <a:r>
              <a:rPr lang="en-US" altLang="zh-TW" sz="1400" dirty="0">
                <a:latin typeface="+mj-lt"/>
                <a:ea typeface="+mj-ea"/>
              </a:rPr>
              <a:t>		</a:t>
            </a:r>
            <a:r>
              <a:rPr lang="en-US" altLang="zh-TW" sz="1400" i="1" dirty="0">
                <a:solidFill>
                  <a:srgbClr val="FF0000"/>
                </a:solidFill>
                <a:latin typeface="+mj-lt"/>
                <a:ea typeface="+mj-ea"/>
              </a:rPr>
              <a:t># print str</a:t>
            </a:r>
            <a:endParaRPr lang="en-US" altLang="zh-TW" sz="1400" dirty="0">
              <a:solidFill>
                <a:srgbClr val="FF0000"/>
              </a:solidFill>
              <a:latin typeface="+mj-lt"/>
              <a:ea typeface="+mj-ea"/>
            </a:endParaRPr>
          </a:p>
          <a:p>
            <a:r>
              <a:rPr lang="en-US" altLang="zh-TW" sz="1400" dirty="0"/>
              <a:t>	</a:t>
            </a:r>
            <a:r>
              <a:rPr lang="en-US" altLang="zh-TW" sz="1400" dirty="0" smtClean="0">
                <a:latin typeface="+mj-lt"/>
                <a:ea typeface="+mj-ea"/>
              </a:rPr>
              <a:t>li</a:t>
            </a:r>
            <a:r>
              <a:rPr lang="en-US" altLang="zh-TW" sz="1400" dirty="0">
                <a:latin typeface="+mj-lt"/>
                <a:ea typeface="+mj-ea"/>
              </a:rPr>
              <a:t> $v0, 5		</a:t>
            </a:r>
            <a:r>
              <a:rPr lang="en-US" altLang="zh-TW" sz="1400" i="1" dirty="0">
                <a:solidFill>
                  <a:srgbClr val="FF0000"/>
                </a:solidFill>
                <a:latin typeface="+mj-lt"/>
                <a:ea typeface="+mj-ea"/>
              </a:rPr>
              <a:t># load </a:t>
            </a:r>
            <a:r>
              <a:rPr lang="en-US" altLang="zh-TW" sz="1400" i="1" dirty="0" err="1">
                <a:solidFill>
                  <a:srgbClr val="FF0000"/>
                </a:solidFill>
                <a:latin typeface="+mj-lt"/>
                <a:ea typeface="+mj-ea"/>
              </a:rPr>
              <a:t>syscall</a:t>
            </a:r>
            <a:r>
              <a:rPr lang="en-US" altLang="zh-TW" sz="1400" i="1" dirty="0">
                <a:solidFill>
                  <a:srgbClr val="FF0000"/>
                </a:solidFill>
                <a:latin typeface="+mj-lt"/>
                <a:ea typeface="+mj-ea"/>
              </a:rPr>
              <a:t> code (5 : read int)</a:t>
            </a:r>
            <a:endParaRPr lang="en-US" altLang="zh-TW" sz="1400" dirty="0">
              <a:solidFill>
                <a:srgbClr val="FF0000"/>
              </a:solidFill>
              <a:latin typeface="+mj-lt"/>
              <a:ea typeface="+mj-ea"/>
            </a:endParaRPr>
          </a:p>
          <a:p>
            <a:r>
              <a:rPr lang="en-US" altLang="zh-TW" sz="1400" dirty="0"/>
              <a:t>	</a:t>
            </a:r>
            <a:r>
              <a:rPr lang="en-US" altLang="zh-TW" sz="1400" dirty="0" err="1" smtClean="0">
                <a:latin typeface="+mj-lt"/>
                <a:ea typeface="+mj-ea"/>
              </a:rPr>
              <a:t>syscall</a:t>
            </a:r>
            <a:r>
              <a:rPr lang="en-US" altLang="zh-TW" sz="1400" dirty="0">
                <a:latin typeface="+mj-lt"/>
                <a:ea typeface="+mj-ea"/>
              </a:rPr>
              <a:t>		</a:t>
            </a:r>
            <a:r>
              <a:rPr lang="en-US" altLang="zh-TW" sz="1400" i="1" dirty="0">
                <a:solidFill>
                  <a:srgbClr val="FF0000"/>
                </a:solidFill>
                <a:latin typeface="+mj-lt"/>
                <a:ea typeface="+mj-ea"/>
              </a:rPr>
              <a:t># read int </a:t>
            </a:r>
            <a:endParaRPr lang="en-US" altLang="zh-TW" sz="1400" dirty="0">
              <a:solidFill>
                <a:srgbClr val="FF0000"/>
              </a:solidFill>
              <a:latin typeface="+mj-lt"/>
              <a:ea typeface="+mj-ea"/>
            </a:endParaRPr>
          </a:p>
          <a:p>
            <a:r>
              <a:rPr lang="en-US" altLang="zh-TW" sz="1400" dirty="0"/>
              <a:t>	</a:t>
            </a:r>
            <a:r>
              <a:rPr lang="en-US" altLang="zh-TW" sz="1400" dirty="0" smtClean="0">
                <a:latin typeface="+mj-lt"/>
                <a:ea typeface="+mj-ea"/>
              </a:rPr>
              <a:t>add</a:t>
            </a:r>
            <a:r>
              <a:rPr lang="en-US" altLang="zh-TW" sz="1400" dirty="0">
                <a:latin typeface="+mj-lt"/>
                <a:ea typeface="+mj-ea"/>
              </a:rPr>
              <a:t> $t1, $zero, $v0</a:t>
            </a:r>
          </a:p>
          <a:p>
            <a:r>
              <a:rPr lang="en-US" altLang="zh-TW" sz="1400" dirty="0"/>
              <a:t>	</a:t>
            </a:r>
            <a:r>
              <a:rPr lang="en-US" altLang="zh-TW" sz="1400" dirty="0">
                <a:latin typeface="+mj-lt"/>
                <a:ea typeface="+mj-ea"/>
              </a:rPr>
              <a:t/>
            </a:r>
            <a:br>
              <a:rPr lang="en-US" altLang="zh-TW" sz="1400" dirty="0">
                <a:latin typeface="+mj-lt"/>
                <a:ea typeface="+mj-ea"/>
              </a:rPr>
            </a:br>
            <a:r>
              <a:rPr lang="en-US" altLang="zh-TW" sz="1400" dirty="0"/>
              <a:t>	</a:t>
            </a:r>
            <a:r>
              <a:rPr lang="en-US" altLang="zh-TW" sz="1400" i="1" dirty="0" smtClean="0">
                <a:solidFill>
                  <a:srgbClr val="FF0000"/>
                </a:solidFill>
                <a:latin typeface="+mj-lt"/>
                <a:ea typeface="+mj-ea"/>
              </a:rPr>
              <a:t>#</a:t>
            </a:r>
            <a:r>
              <a:rPr lang="zh-TW" altLang="en-US" sz="1400" i="1" dirty="0">
                <a:solidFill>
                  <a:srgbClr val="FF0000"/>
                </a:solidFill>
                <a:latin typeface="+mj-lt"/>
                <a:ea typeface="+mj-ea"/>
              </a:rPr>
              <a:t>讀第二個數到</a:t>
            </a:r>
            <a:r>
              <a:rPr lang="en-US" altLang="zh-TW" sz="1400" i="1" dirty="0">
                <a:solidFill>
                  <a:srgbClr val="FF0000"/>
                </a:solidFill>
                <a:latin typeface="+mj-lt"/>
                <a:ea typeface="+mj-ea"/>
              </a:rPr>
              <a:t>t2 </a:t>
            </a:r>
          </a:p>
          <a:p>
            <a:r>
              <a:rPr lang="en-US" altLang="zh-TW" sz="1400" dirty="0"/>
              <a:t>	</a:t>
            </a:r>
            <a:r>
              <a:rPr lang="en-US" altLang="zh-TW" sz="1400" dirty="0" smtClean="0">
                <a:latin typeface="+mj-lt"/>
                <a:ea typeface="+mj-ea"/>
              </a:rPr>
              <a:t>li</a:t>
            </a:r>
            <a:r>
              <a:rPr lang="en-US" altLang="zh-TW" sz="1400" dirty="0">
                <a:latin typeface="+mj-lt"/>
                <a:ea typeface="+mj-ea"/>
              </a:rPr>
              <a:t> $v0,4</a:t>
            </a:r>
          </a:p>
          <a:p>
            <a:r>
              <a:rPr lang="en-US" altLang="zh-TW" sz="1400" dirty="0"/>
              <a:t>	</a:t>
            </a:r>
            <a:r>
              <a:rPr lang="en-US" altLang="zh-TW" sz="1400" dirty="0" smtClean="0">
                <a:latin typeface="+mj-lt"/>
                <a:ea typeface="+mj-ea"/>
              </a:rPr>
              <a:t>la</a:t>
            </a:r>
            <a:r>
              <a:rPr lang="en-US" altLang="zh-TW" sz="1400" dirty="0">
                <a:latin typeface="+mj-lt"/>
                <a:ea typeface="+mj-ea"/>
              </a:rPr>
              <a:t> $a0, </a:t>
            </a:r>
            <a:r>
              <a:rPr lang="en-US" altLang="zh-TW" sz="1400" dirty="0" err="1">
                <a:latin typeface="+mj-lt"/>
                <a:ea typeface="+mj-ea"/>
              </a:rPr>
              <a:t>msg_inputb</a:t>
            </a:r>
            <a:endParaRPr lang="en-US" altLang="zh-TW" sz="1400" dirty="0">
              <a:latin typeface="+mj-lt"/>
              <a:ea typeface="+mj-ea"/>
            </a:endParaRPr>
          </a:p>
          <a:p>
            <a:r>
              <a:rPr lang="en-US" altLang="zh-TW" sz="1400" dirty="0"/>
              <a:t>	</a:t>
            </a:r>
            <a:r>
              <a:rPr lang="en-US" altLang="zh-TW" sz="1400" dirty="0" err="1" smtClean="0">
                <a:latin typeface="+mj-lt"/>
                <a:ea typeface="+mj-ea"/>
              </a:rPr>
              <a:t>syscall</a:t>
            </a:r>
            <a:endParaRPr lang="en-US" altLang="zh-TW" sz="1400" dirty="0">
              <a:latin typeface="+mj-lt"/>
              <a:ea typeface="+mj-ea"/>
            </a:endParaRPr>
          </a:p>
          <a:p>
            <a:r>
              <a:rPr lang="en-US" altLang="zh-TW" sz="1400" dirty="0"/>
              <a:t>	</a:t>
            </a:r>
            <a:r>
              <a:rPr lang="en-US" altLang="zh-TW" sz="1400" dirty="0" smtClean="0">
                <a:latin typeface="+mj-lt"/>
                <a:ea typeface="+mj-ea"/>
              </a:rPr>
              <a:t>li</a:t>
            </a:r>
            <a:r>
              <a:rPr lang="en-US" altLang="zh-TW" sz="1400" dirty="0">
                <a:latin typeface="+mj-lt"/>
                <a:ea typeface="+mj-ea"/>
              </a:rPr>
              <a:t> $v0, </a:t>
            </a:r>
            <a:r>
              <a:rPr lang="en-US" altLang="zh-TW" sz="1400" dirty="0" smtClean="0">
                <a:latin typeface="+mj-lt"/>
                <a:ea typeface="+mj-ea"/>
              </a:rPr>
              <a:t>5</a:t>
            </a:r>
            <a:endParaRPr lang="en-US" altLang="zh-TW" sz="1400" dirty="0">
              <a:latin typeface="+mj-lt"/>
              <a:ea typeface="+mj-ea"/>
            </a:endParaRPr>
          </a:p>
          <a:p>
            <a:r>
              <a:rPr lang="en-US" altLang="zh-TW" sz="1400" dirty="0"/>
              <a:t>	</a:t>
            </a:r>
            <a:r>
              <a:rPr lang="en-US" altLang="zh-TW" sz="1400" dirty="0" err="1" smtClean="0">
                <a:latin typeface="+mj-lt"/>
                <a:ea typeface="+mj-ea"/>
              </a:rPr>
              <a:t>syscall</a:t>
            </a:r>
            <a:endParaRPr lang="en-US" altLang="zh-TW" sz="1400" dirty="0">
              <a:latin typeface="+mj-lt"/>
              <a:ea typeface="+mj-ea"/>
            </a:endParaRPr>
          </a:p>
          <a:p>
            <a:r>
              <a:rPr lang="en-US" altLang="zh-TW" sz="1400" dirty="0"/>
              <a:t>	</a:t>
            </a:r>
            <a:r>
              <a:rPr lang="en-US" altLang="zh-TW" sz="1400" dirty="0" smtClean="0">
                <a:latin typeface="+mj-lt"/>
                <a:ea typeface="+mj-ea"/>
              </a:rPr>
              <a:t>add $t2, $zero, $v0</a:t>
            </a:r>
            <a:endParaRPr lang="en-US" altLang="zh-TW" sz="1400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20555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9591FF-1497-4F79-8615-E1FC9A1BB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範例程式解說 </a:t>
            </a:r>
            <a:r>
              <a:rPr lang="en-US" altLang="zh-TW" dirty="0"/>
              <a:t>– </a:t>
            </a:r>
            <a:r>
              <a:rPr lang="zh-TW" altLang="en-US" dirty="0"/>
              <a:t>找最大公因數</a:t>
            </a:r>
            <a:r>
              <a:rPr lang="zh-TW" altLang="en-US" dirty="0" smtClean="0"/>
              <a:t>（</a:t>
            </a:r>
            <a:r>
              <a:rPr lang="en-US" altLang="zh-TW" dirty="0"/>
              <a:t>2</a:t>
            </a:r>
            <a:r>
              <a:rPr lang="en-US" altLang="zh-TW" dirty="0" smtClean="0"/>
              <a:t>/2</a:t>
            </a:r>
            <a:r>
              <a:rPr lang="zh-TW" altLang="en-US" dirty="0"/>
              <a:t>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39B763C-99A2-4D9A-B995-E515C32F49A2}"/>
              </a:ext>
            </a:extLst>
          </p:cNvPr>
          <p:cNvSpPr/>
          <p:nvPr/>
        </p:nvSpPr>
        <p:spPr>
          <a:xfrm>
            <a:off x="838200" y="1595021"/>
            <a:ext cx="9144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i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	</a:t>
            </a:r>
            <a:r>
              <a:rPr lang="en-US" altLang="zh-TW" sz="1400" i="1" dirty="0" smtClean="0">
                <a:solidFill>
                  <a:srgbClr val="FF0000"/>
                </a:solidFill>
                <a:latin typeface="+mj-lt"/>
              </a:rPr>
              <a:t>#</a:t>
            </a:r>
            <a:r>
              <a:rPr lang="zh-TW" altLang="en-US" sz="1400" i="1" dirty="0">
                <a:solidFill>
                  <a:srgbClr val="FF0000"/>
                </a:solidFill>
                <a:latin typeface="+mj-lt"/>
              </a:rPr>
              <a:t>比對</a:t>
            </a:r>
            <a:r>
              <a:rPr lang="en-US" altLang="zh-TW" sz="1400" i="1" dirty="0">
                <a:solidFill>
                  <a:srgbClr val="FF0000"/>
                </a:solidFill>
                <a:latin typeface="+mj-lt"/>
              </a:rPr>
              <a:t>t1</a:t>
            </a:r>
            <a:r>
              <a:rPr lang="zh-TW" altLang="en-US" sz="1400" i="1" dirty="0">
                <a:solidFill>
                  <a:srgbClr val="FF0000"/>
                </a:solidFill>
                <a:latin typeface="+mj-lt"/>
              </a:rPr>
              <a:t>與</a:t>
            </a:r>
            <a:r>
              <a:rPr lang="en-US" altLang="zh-TW" sz="1400" i="1" dirty="0">
                <a:solidFill>
                  <a:srgbClr val="FF0000"/>
                </a:solidFill>
                <a:latin typeface="+mj-lt"/>
              </a:rPr>
              <a:t>t2</a:t>
            </a:r>
            <a:r>
              <a:rPr lang="zh-TW" altLang="en-US" sz="1400" i="1" dirty="0">
                <a:solidFill>
                  <a:srgbClr val="FF0000"/>
                </a:solidFill>
                <a:latin typeface="+mj-lt"/>
              </a:rPr>
              <a:t>大小，若</a:t>
            </a:r>
            <a:r>
              <a:rPr lang="en-US" altLang="zh-TW" sz="1400" i="1" dirty="0">
                <a:solidFill>
                  <a:srgbClr val="FF0000"/>
                </a:solidFill>
                <a:latin typeface="+mj-lt"/>
              </a:rPr>
              <a:t>t1</a:t>
            </a:r>
            <a:r>
              <a:rPr lang="zh-TW" altLang="en-US" sz="1400" i="1" dirty="0">
                <a:solidFill>
                  <a:srgbClr val="FF0000"/>
                </a:solidFill>
                <a:latin typeface="+mj-lt"/>
              </a:rPr>
              <a:t>大則做減法，若</a:t>
            </a:r>
            <a:r>
              <a:rPr lang="en-US" altLang="zh-TW" sz="1400" i="1" dirty="0">
                <a:solidFill>
                  <a:srgbClr val="FF0000"/>
                </a:solidFill>
                <a:latin typeface="+mj-lt"/>
              </a:rPr>
              <a:t>t1</a:t>
            </a:r>
            <a:r>
              <a:rPr lang="zh-TW" altLang="en-US" sz="1400" i="1" dirty="0">
                <a:solidFill>
                  <a:srgbClr val="FF0000"/>
                </a:solidFill>
                <a:latin typeface="+mj-lt"/>
              </a:rPr>
              <a:t>較小則與</a:t>
            </a:r>
            <a:r>
              <a:rPr lang="en-US" altLang="zh-TW" sz="1400" i="1" dirty="0">
                <a:solidFill>
                  <a:srgbClr val="FF0000"/>
                </a:solidFill>
                <a:latin typeface="+mj-lt"/>
              </a:rPr>
              <a:t>t2</a:t>
            </a:r>
            <a:r>
              <a:rPr lang="zh-TW" altLang="en-US" sz="1400" i="1" dirty="0">
                <a:solidFill>
                  <a:srgbClr val="FF0000"/>
                </a:solidFill>
                <a:latin typeface="+mj-lt"/>
              </a:rPr>
              <a:t>交換 </a:t>
            </a:r>
          </a:p>
          <a:p>
            <a:r>
              <a:rPr lang="en-US" altLang="zh-TW" sz="1400" dirty="0">
                <a:latin typeface="+mj-lt"/>
              </a:rPr>
              <a:t>comp:</a:t>
            </a:r>
          </a:p>
          <a:p>
            <a:r>
              <a:rPr lang="en-US" altLang="zh-TW" sz="1400" dirty="0" smtClean="0">
                <a:latin typeface="+mj-lt"/>
              </a:rPr>
              <a:t>	</a:t>
            </a:r>
            <a:r>
              <a:rPr lang="en-US" altLang="zh-TW" sz="1400" dirty="0" err="1" smtClean="0">
                <a:latin typeface="+mj-lt"/>
              </a:rPr>
              <a:t>slt</a:t>
            </a:r>
            <a:r>
              <a:rPr lang="en-US" altLang="zh-TW" sz="1400" dirty="0" smtClean="0">
                <a:latin typeface="+mj-lt"/>
              </a:rPr>
              <a:t> </a:t>
            </a:r>
            <a:r>
              <a:rPr lang="en-US" altLang="zh-TW" sz="1400" dirty="0">
                <a:latin typeface="+mj-lt"/>
              </a:rPr>
              <a:t>$t0, $t1, $t2	</a:t>
            </a:r>
            <a:r>
              <a:rPr lang="en-US" altLang="zh-TW" sz="1400" i="1" dirty="0" smtClean="0">
                <a:solidFill>
                  <a:srgbClr val="FF0000"/>
                </a:solidFill>
                <a:latin typeface="+mj-lt"/>
              </a:rPr>
              <a:t># if</a:t>
            </a:r>
            <a:r>
              <a:rPr lang="zh-TW" altLang="en-US" sz="1400" i="1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zh-TW" sz="1400" i="1" dirty="0">
                <a:solidFill>
                  <a:srgbClr val="FF0000"/>
                </a:solidFill>
                <a:latin typeface="+mj-lt"/>
              </a:rPr>
              <a:t>t1&lt;t2 then let</a:t>
            </a:r>
            <a:r>
              <a:rPr lang="zh-TW" altLang="en-US" sz="1400" i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zh-TW" sz="1400" i="1" dirty="0">
                <a:solidFill>
                  <a:srgbClr val="FF0000"/>
                </a:solidFill>
                <a:latin typeface="+mj-lt"/>
              </a:rPr>
              <a:t>t1 be 1, else be 0</a:t>
            </a:r>
          </a:p>
          <a:p>
            <a:r>
              <a:rPr lang="en-US" altLang="zh-TW" sz="1400" dirty="0">
                <a:latin typeface="+mj-lt"/>
              </a:rPr>
              <a:t>	</a:t>
            </a:r>
            <a:r>
              <a:rPr lang="en-US" altLang="zh-TW" sz="1400" dirty="0" err="1">
                <a:latin typeface="+mj-lt"/>
              </a:rPr>
              <a:t>beq</a:t>
            </a:r>
            <a:r>
              <a:rPr lang="en-US" altLang="zh-TW" sz="1400" dirty="0">
                <a:latin typeface="+mj-lt"/>
              </a:rPr>
              <a:t> $t0, $zero, </a:t>
            </a:r>
            <a:r>
              <a:rPr lang="en-US" altLang="zh-TW" sz="1400" dirty="0" err="1">
                <a:latin typeface="+mj-lt"/>
              </a:rPr>
              <a:t>subb</a:t>
            </a:r>
            <a:r>
              <a:rPr lang="en-US" altLang="zh-TW" sz="1400" dirty="0">
                <a:latin typeface="+mj-lt"/>
              </a:rPr>
              <a:t>	</a:t>
            </a:r>
            <a:r>
              <a:rPr lang="en-US" altLang="zh-TW" sz="1400" i="1" dirty="0" smtClean="0">
                <a:solidFill>
                  <a:srgbClr val="FF0000"/>
                </a:solidFill>
                <a:latin typeface="+mj-lt"/>
              </a:rPr>
              <a:t># if </a:t>
            </a:r>
            <a:r>
              <a:rPr lang="en-US" altLang="zh-TW" sz="1400" i="1" dirty="0">
                <a:solidFill>
                  <a:srgbClr val="FF0000"/>
                </a:solidFill>
                <a:latin typeface="+mj-lt"/>
              </a:rPr>
              <a:t>t1 is 0 then jump to </a:t>
            </a:r>
            <a:r>
              <a:rPr lang="en-US" altLang="zh-TW" sz="1400" i="1" dirty="0" err="1">
                <a:solidFill>
                  <a:srgbClr val="FF0000"/>
                </a:solidFill>
                <a:latin typeface="+mj-lt"/>
              </a:rPr>
              <a:t>subb</a:t>
            </a:r>
            <a:endParaRPr lang="en-US" altLang="zh-TW" sz="1400" i="1" dirty="0">
              <a:solidFill>
                <a:srgbClr val="FF0000"/>
              </a:solidFill>
              <a:latin typeface="+mj-lt"/>
            </a:endParaRPr>
          </a:p>
          <a:p>
            <a:r>
              <a:rPr lang="en-US" altLang="zh-TW" sz="1400" dirty="0">
                <a:latin typeface="+mj-lt"/>
              </a:rPr>
              <a:t>	</a:t>
            </a:r>
          </a:p>
          <a:p>
            <a:r>
              <a:rPr lang="en-US" altLang="zh-TW" sz="1400" dirty="0">
                <a:latin typeface="+mj-lt"/>
              </a:rPr>
              <a:t>	# swap t1 and t2</a:t>
            </a:r>
          </a:p>
          <a:p>
            <a:r>
              <a:rPr lang="en-US" altLang="zh-TW" sz="1400" dirty="0">
                <a:latin typeface="+mj-lt"/>
              </a:rPr>
              <a:t>	add $t3, $t1, $zero</a:t>
            </a:r>
          </a:p>
          <a:p>
            <a:r>
              <a:rPr lang="en-US" altLang="zh-TW" sz="1400" dirty="0">
                <a:latin typeface="+mj-lt"/>
              </a:rPr>
              <a:t>	add $t1, $t2, $zero</a:t>
            </a:r>
          </a:p>
          <a:p>
            <a:r>
              <a:rPr lang="en-US" altLang="zh-TW" sz="1400" dirty="0">
                <a:latin typeface="+mj-lt"/>
              </a:rPr>
              <a:t>	add $t2, $t3, $zero</a:t>
            </a:r>
          </a:p>
          <a:p>
            <a:endParaRPr lang="en-US" altLang="zh-TW" sz="1400" dirty="0">
              <a:latin typeface="+mj-lt"/>
            </a:endParaRPr>
          </a:p>
          <a:p>
            <a:r>
              <a:rPr lang="en-US" altLang="zh-TW" sz="1400" dirty="0" err="1">
                <a:latin typeface="+mj-lt"/>
              </a:rPr>
              <a:t>subb</a:t>
            </a:r>
            <a:r>
              <a:rPr lang="en-US" altLang="zh-TW" sz="1400" dirty="0">
                <a:latin typeface="+mj-lt"/>
              </a:rPr>
              <a:t>:</a:t>
            </a:r>
          </a:p>
          <a:p>
            <a:r>
              <a:rPr lang="en-US" altLang="zh-TW" sz="1400" dirty="0">
                <a:latin typeface="+mj-lt"/>
              </a:rPr>
              <a:t>	sub $t1,$t1,$t2</a:t>
            </a:r>
          </a:p>
          <a:p>
            <a:r>
              <a:rPr lang="en-US" altLang="zh-TW" sz="1400" dirty="0">
                <a:latin typeface="+mj-lt"/>
              </a:rPr>
              <a:t>	</a:t>
            </a:r>
            <a:r>
              <a:rPr lang="en-US" altLang="zh-TW" sz="1400" dirty="0" err="1">
                <a:latin typeface="+mj-lt"/>
              </a:rPr>
              <a:t>bne</a:t>
            </a:r>
            <a:r>
              <a:rPr lang="en-US" altLang="zh-TW" sz="1400" dirty="0">
                <a:latin typeface="+mj-lt"/>
              </a:rPr>
              <a:t> $t1,$zero, comp</a:t>
            </a:r>
          </a:p>
          <a:p>
            <a:endParaRPr lang="en-US" altLang="zh-TW" sz="1400" dirty="0">
              <a:latin typeface="+mj-lt"/>
            </a:endParaRPr>
          </a:p>
          <a:p>
            <a:r>
              <a:rPr lang="en-US" altLang="zh-TW" sz="1400" i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	</a:t>
            </a:r>
            <a:r>
              <a:rPr lang="en-US" altLang="zh-TW" sz="1400" i="1" dirty="0" smtClean="0">
                <a:solidFill>
                  <a:srgbClr val="FF0000"/>
                </a:solidFill>
                <a:latin typeface="+mj-lt"/>
              </a:rPr>
              <a:t>#</a:t>
            </a:r>
            <a:r>
              <a:rPr lang="zh-TW" altLang="en-US" sz="1400" i="1" dirty="0">
                <a:solidFill>
                  <a:srgbClr val="FF0000"/>
                </a:solidFill>
                <a:latin typeface="+mj-lt"/>
              </a:rPr>
              <a:t>顯示最大公因數 </a:t>
            </a:r>
          </a:p>
          <a:p>
            <a:r>
              <a:rPr lang="zh-TW" altLang="en-US" sz="1400" dirty="0">
                <a:latin typeface="+mj-lt"/>
              </a:rPr>
              <a:t>	</a:t>
            </a:r>
            <a:r>
              <a:rPr lang="en-US" altLang="zh-TW" sz="1400" dirty="0">
                <a:latin typeface="+mj-lt"/>
              </a:rPr>
              <a:t>li $v0,4</a:t>
            </a:r>
          </a:p>
          <a:p>
            <a:r>
              <a:rPr lang="en-US" altLang="zh-TW" sz="1400" dirty="0">
                <a:latin typeface="+mj-lt"/>
              </a:rPr>
              <a:t>	la $a0, </a:t>
            </a:r>
            <a:r>
              <a:rPr lang="en-US" altLang="zh-TW" sz="1400" dirty="0" err="1">
                <a:latin typeface="+mj-lt"/>
              </a:rPr>
              <a:t>msg_beginning</a:t>
            </a:r>
            <a:endParaRPr lang="en-US" altLang="zh-TW" sz="1400" dirty="0">
              <a:latin typeface="+mj-lt"/>
            </a:endParaRPr>
          </a:p>
          <a:p>
            <a:r>
              <a:rPr lang="en-US" altLang="zh-TW" sz="1400" dirty="0">
                <a:latin typeface="+mj-lt"/>
              </a:rPr>
              <a:t>	</a:t>
            </a:r>
            <a:r>
              <a:rPr lang="en-US" altLang="zh-TW" sz="1400" dirty="0" err="1">
                <a:latin typeface="+mj-lt"/>
              </a:rPr>
              <a:t>syscall</a:t>
            </a:r>
            <a:endParaRPr lang="en-US" altLang="zh-TW" sz="1400" dirty="0">
              <a:latin typeface="+mj-lt"/>
            </a:endParaRPr>
          </a:p>
          <a:p>
            <a:r>
              <a:rPr lang="en-US" altLang="zh-TW" sz="1400" dirty="0">
                <a:latin typeface="+mj-lt"/>
              </a:rPr>
              <a:t>	add $a0, $zero, $t2</a:t>
            </a:r>
          </a:p>
          <a:p>
            <a:r>
              <a:rPr lang="en-US" altLang="zh-TW" sz="1400" dirty="0">
                <a:latin typeface="+mj-lt"/>
              </a:rPr>
              <a:t>	li $v0,1</a:t>
            </a:r>
          </a:p>
          <a:p>
            <a:r>
              <a:rPr lang="en-US" altLang="zh-TW" sz="1400" dirty="0">
                <a:latin typeface="+mj-lt"/>
              </a:rPr>
              <a:t>	</a:t>
            </a:r>
            <a:r>
              <a:rPr lang="en-US" altLang="zh-TW" sz="1400" dirty="0" err="1">
                <a:latin typeface="+mj-lt"/>
              </a:rPr>
              <a:t>syscall</a:t>
            </a:r>
            <a:endParaRPr lang="en-US" altLang="zh-TW" sz="1400" dirty="0">
              <a:latin typeface="+mj-lt"/>
            </a:endParaRPr>
          </a:p>
          <a:p>
            <a:endParaRPr lang="en-US" altLang="zh-TW" sz="1400" dirty="0">
              <a:latin typeface="+mj-lt"/>
            </a:endParaRPr>
          </a:p>
          <a:p>
            <a:r>
              <a:rPr lang="en-US" altLang="zh-TW" sz="1400" dirty="0">
                <a:latin typeface="+mj-lt"/>
              </a:rPr>
              <a:t>	li $v0,10</a:t>
            </a:r>
          </a:p>
          <a:p>
            <a:r>
              <a:rPr lang="en-US" altLang="zh-TW" sz="1400" dirty="0">
                <a:latin typeface="+mj-lt"/>
              </a:rPr>
              <a:t>	</a:t>
            </a:r>
            <a:r>
              <a:rPr lang="en-US" altLang="zh-TW" sz="1400" dirty="0" err="1">
                <a:latin typeface="+mj-lt"/>
              </a:rPr>
              <a:t>syscall</a:t>
            </a:r>
            <a:endParaRPr lang="zh-TW" alt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40952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723C66-E9C2-44D0-8873-90EBBFB37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課堂實作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942033-26A9-427E-9197-043F0FFD0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題目一：執行範例程式並輸入兩自然數找出最大公因數 </a:t>
            </a:r>
            <a:endParaRPr lang="en-US" altLang="zh-TW" dirty="0"/>
          </a:p>
          <a:p>
            <a:r>
              <a:rPr lang="zh-TW" altLang="en-US" dirty="0"/>
              <a:t>題目二：參考範例程式與 </a:t>
            </a:r>
            <a:r>
              <a:rPr lang="en-US" altLang="zh-TW" dirty="0"/>
              <a:t>PPT</a:t>
            </a:r>
            <a:r>
              <a:rPr lang="zh-TW" altLang="en-US" dirty="0"/>
              <a:t> 輸入兩自然數做減法 </a:t>
            </a:r>
            <a:endParaRPr lang="en-US" altLang="zh-TW" dirty="0"/>
          </a:p>
          <a:p>
            <a:r>
              <a:rPr lang="zh-TW" altLang="en-US" dirty="0"/>
              <a:t>期限：</a:t>
            </a:r>
            <a:r>
              <a:rPr lang="en-US" altLang="zh-TW" dirty="0"/>
              <a:t>Lab1</a:t>
            </a:r>
            <a:r>
              <a:rPr lang="zh-TW" altLang="en-US" dirty="0"/>
              <a:t> 課堂結束前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6072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80676D-FD02-4792-B983-BF60FD22B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課後作業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99B49B-E886-4506-B848-2DC657333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題目</a:t>
            </a:r>
            <a:r>
              <a:rPr lang="zh-TW" altLang="en-US" dirty="0" smtClean="0"/>
              <a:t>：利用右下方指令，輸入</a:t>
            </a:r>
            <a:r>
              <a:rPr lang="zh-TW" altLang="en-US" dirty="0"/>
              <a:t>一自然數</a:t>
            </a:r>
            <a:r>
              <a:rPr lang="en-US" altLang="zh-TW" dirty="0"/>
              <a:t>X</a:t>
            </a:r>
            <a:r>
              <a:rPr lang="zh-TW" altLang="en-US" dirty="0"/>
              <a:t>，找出最接近的兩</a:t>
            </a:r>
            <a:r>
              <a:rPr lang="zh-TW" altLang="en-US" dirty="0" smtClean="0"/>
              <a:t>質數　</a:t>
            </a:r>
            <a:r>
              <a:rPr lang="en-US" altLang="zh-TW" dirty="0" smtClean="0"/>
              <a:t>	</a:t>
            </a:r>
            <a:r>
              <a:rPr lang="zh-TW" altLang="en-US" dirty="0" smtClean="0"/>
              <a:t>　 </a:t>
            </a:r>
            <a:r>
              <a:rPr lang="en-US" altLang="zh-TW" dirty="0" smtClean="0"/>
              <a:t>A</a:t>
            </a:r>
            <a:r>
              <a:rPr lang="zh-TW" altLang="en-US" dirty="0"/>
              <a:t>與</a:t>
            </a:r>
            <a:r>
              <a:rPr lang="en-US" altLang="zh-TW" dirty="0" smtClean="0"/>
              <a:t>B (</a:t>
            </a:r>
            <a:r>
              <a:rPr lang="en-US" altLang="zh-TW" dirty="0"/>
              <a:t>X&gt;A, X&lt;B) </a:t>
            </a:r>
          </a:p>
          <a:p>
            <a:r>
              <a:rPr lang="zh-TW" altLang="en-US" dirty="0"/>
              <a:t>期限：</a:t>
            </a:r>
            <a:r>
              <a:rPr lang="en-US" altLang="zh-TW" dirty="0"/>
              <a:t>2019/10/14 </a:t>
            </a:r>
          </a:p>
          <a:p>
            <a:r>
              <a:rPr lang="zh-TW" altLang="en-US" dirty="0"/>
              <a:t>繳交：上傳程式碼至</a:t>
            </a:r>
            <a:r>
              <a:rPr lang="en-US" altLang="zh-TW" dirty="0" smtClean="0"/>
              <a:t>E-COURSE 2</a:t>
            </a:r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8A5F6D21-9C07-41C2-AF9A-BD2B209186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2781187"/>
              </p:ext>
            </p:extLst>
          </p:nvPr>
        </p:nvGraphicFramePr>
        <p:xfrm>
          <a:off x="6910754" y="2505809"/>
          <a:ext cx="4684346" cy="4111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574">
                  <a:extLst>
                    <a:ext uri="{9D8B030D-6E8A-4147-A177-3AD203B41FA5}">
                      <a16:colId xmlns:a16="http://schemas.microsoft.com/office/drawing/2014/main" val="3316643006"/>
                    </a:ext>
                  </a:extLst>
                </a:gridCol>
                <a:gridCol w="3581772">
                  <a:extLst>
                    <a:ext uri="{9D8B030D-6E8A-4147-A177-3AD203B41FA5}">
                      <a16:colId xmlns:a16="http://schemas.microsoft.com/office/drawing/2014/main" val="3566858593"/>
                    </a:ext>
                  </a:extLst>
                </a:gridCol>
              </a:tblGrid>
              <a:tr h="37375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指令名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950588"/>
                  </a:ext>
                </a:extLst>
              </a:tr>
              <a:tr h="373753"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lw</a:t>
                      </a:r>
                      <a:endParaRPr lang="zh-TW" alt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把資料從記憶體搬到暫存器 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740498"/>
                  </a:ext>
                </a:extLst>
              </a:tr>
              <a:tr h="373753"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sw</a:t>
                      </a:r>
                      <a:endParaRPr lang="zh-TW" alt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把資料從暫存器搬到記憶體 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660596"/>
                  </a:ext>
                </a:extLst>
              </a:tr>
              <a:tr h="373753"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加法 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96543"/>
                  </a:ext>
                </a:extLst>
              </a:tr>
              <a:tr h="373753"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減法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129739"/>
                  </a:ext>
                </a:extLst>
              </a:tr>
              <a:tr h="373753"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slt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判斷小於 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96188"/>
                  </a:ext>
                </a:extLst>
              </a:tr>
              <a:tr h="373753"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beq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若相等跳躍 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176547"/>
                  </a:ext>
                </a:extLst>
              </a:tr>
              <a:tr h="373753"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bne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若不相等跳躍 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408623"/>
                  </a:ext>
                </a:extLst>
              </a:tr>
              <a:tr h="373753">
                <a:tc>
                  <a:txBody>
                    <a:bodyPr/>
                    <a:lstStyle/>
                    <a:p>
                      <a:r>
                        <a:rPr lang="en-US" altLang="zh-TW" dirty="0"/>
                        <a:t>j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跳躍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564993"/>
                  </a:ext>
                </a:extLst>
              </a:tr>
              <a:tr h="373753"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034561"/>
                  </a:ext>
                </a:extLst>
              </a:tr>
              <a:tr h="373753">
                <a:tc>
                  <a:txBody>
                    <a:bodyPr/>
                    <a:lstStyle/>
                    <a:p>
                      <a:r>
                        <a:rPr lang="en-US" altLang="zh-TW" dirty="0"/>
                        <a:t>and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804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6013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2984AE-7B76-47ED-BDD8-2DA7965AF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評分方法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D77CE6-0BC4-4050-AD21-8D6E5209D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課堂練習</a:t>
            </a:r>
            <a:r>
              <a:rPr lang="zh-TW" altLang="en-US" dirty="0" smtClean="0"/>
              <a:t>：</a:t>
            </a:r>
            <a:r>
              <a:rPr lang="en-US" altLang="zh-TW" dirty="0"/>
              <a:t>4</a:t>
            </a:r>
            <a:r>
              <a:rPr lang="en-US" altLang="zh-TW" dirty="0" smtClean="0"/>
              <a:t>0</a:t>
            </a:r>
            <a:r>
              <a:rPr lang="en-US" altLang="zh-TW" dirty="0"/>
              <a:t>% </a:t>
            </a:r>
          </a:p>
          <a:p>
            <a:r>
              <a:rPr lang="zh-TW" altLang="en-US" dirty="0"/>
              <a:t>課後作業</a:t>
            </a:r>
            <a:r>
              <a:rPr lang="zh-TW" altLang="en-US" dirty="0" smtClean="0"/>
              <a:t>：</a:t>
            </a:r>
            <a:r>
              <a:rPr lang="en-US" altLang="zh-TW" dirty="0" smtClean="0"/>
              <a:t>60% </a:t>
            </a:r>
            <a:endParaRPr lang="en-US" altLang="zh-TW" dirty="0"/>
          </a:p>
          <a:p>
            <a:pPr lvl="1"/>
            <a:r>
              <a:rPr lang="zh-TW" altLang="en-US" dirty="0"/>
              <a:t>功 能 正 常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20%</a:t>
            </a:r>
            <a:endParaRPr lang="zh-TW" altLang="en-US" dirty="0"/>
          </a:p>
          <a:p>
            <a:pPr lvl="1"/>
            <a:r>
              <a:rPr lang="zh-TW" altLang="en-US" dirty="0"/>
              <a:t>降低執行指令數</a:t>
            </a:r>
            <a:endParaRPr lang="en-US" altLang="zh-TW" dirty="0"/>
          </a:p>
          <a:p>
            <a:pPr lvl="2"/>
            <a:r>
              <a:rPr lang="zh-TW" altLang="en-US" dirty="0" smtClean="0"/>
              <a:t> </a:t>
            </a:r>
            <a:r>
              <a:rPr lang="en-US" altLang="zh-TW" dirty="0" smtClean="0"/>
              <a:t>1~5 </a:t>
            </a:r>
            <a:r>
              <a:rPr lang="zh-TW" altLang="en-US" dirty="0" smtClean="0"/>
              <a:t>   名 </a:t>
            </a:r>
            <a:r>
              <a:rPr lang="en-US" altLang="zh-TW" dirty="0" smtClean="0"/>
              <a:t>40% </a:t>
            </a:r>
          </a:p>
          <a:p>
            <a:pPr lvl="2"/>
            <a:r>
              <a:rPr lang="zh-TW" altLang="en-US" dirty="0" smtClean="0"/>
              <a:t> </a:t>
            </a:r>
            <a:r>
              <a:rPr lang="en-US" altLang="zh-TW" dirty="0" smtClean="0"/>
              <a:t>6~10</a:t>
            </a:r>
            <a:r>
              <a:rPr lang="zh-TW" altLang="en-US" dirty="0" smtClean="0"/>
              <a:t>  名 </a:t>
            </a:r>
            <a:r>
              <a:rPr lang="en-US" altLang="zh-TW" dirty="0" smtClean="0"/>
              <a:t>30%</a:t>
            </a:r>
            <a:endParaRPr lang="en-US" altLang="zh-TW" dirty="0"/>
          </a:p>
          <a:p>
            <a:pPr lvl="2"/>
            <a:r>
              <a:rPr lang="zh-TW" altLang="en-US" dirty="0" smtClean="0"/>
              <a:t> </a:t>
            </a:r>
            <a:r>
              <a:rPr lang="en-US" altLang="zh-TW" dirty="0" smtClean="0"/>
              <a:t>11~20</a:t>
            </a:r>
            <a:r>
              <a:rPr lang="zh-TW" altLang="en-US" dirty="0" smtClean="0"/>
              <a:t>名 </a:t>
            </a:r>
            <a:r>
              <a:rPr lang="en-US" altLang="zh-TW" dirty="0" smtClean="0"/>
              <a:t>20%</a:t>
            </a:r>
          </a:p>
          <a:p>
            <a:pPr lvl="2"/>
            <a:r>
              <a:rPr lang="zh-TW" altLang="en-US" dirty="0" smtClean="0"/>
              <a:t> </a:t>
            </a:r>
            <a:r>
              <a:rPr lang="en-US" altLang="zh-TW" dirty="0" smtClean="0"/>
              <a:t>21~30</a:t>
            </a:r>
            <a:r>
              <a:rPr lang="zh-TW" altLang="en-US" dirty="0" smtClean="0"/>
              <a:t>名 </a:t>
            </a:r>
            <a:r>
              <a:rPr lang="en-US" altLang="zh-TW" dirty="0" smtClean="0"/>
              <a:t>10%</a:t>
            </a:r>
          </a:p>
          <a:p>
            <a:pPr lvl="2"/>
            <a:r>
              <a:rPr lang="zh-TW" altLang="en-US" dirty="0" smtClean="0"/>
              <a:t> </a:t>
            </a:r>
            <a:r>
              <a:rPr lang="en-US" altLang="zh-TW" dirty="0" smtClean="0"/>
              <a:t>31</a:t>
            </a:r>
            <a:r>
              <a:rPr lang="zh-TW" altLang="en-US" dirty="0" smtClean="0"/>
              <a:t>名</a:t>
            </a:r>
            <a:r>
              <a:rPr lang="en-US" altLang="zh-TW" dirty="0" smtClean="0"/>
              <a:t>~</a:t>
            </a:r>
            <a:r>
              <a:rPr lang="zh-TW" altLang="en-US" dirty="0" smtClean="0"/>
              <a:t>　 </a:t>
            </a:r>
            <a:r>
              <a:rPr lang="en-US" altLang="zh-TW" dirty="0" smtClean="0"/>
              <a:t>0%</a:t>
            </a:r>
            <a:endParaRPr lang="en-US" altLang="zh-TW" dirty="0"/>
          </a:p>
          <a:p>
            <a:r>
              <a:rPr lang="zh-TW" altLang="en-US" dirty="0"/>
              <a:t>遲交分數打九折，未交者不予計分。 </a:t>
            </a:r>
          </a:p>
        </p:txBody>
      </p:sp>
    </p:spTree>
    <p:extLst>
      <p:ext uri="{BB962C8B-B14F-4D97-AF65-F5344CB8AC3E}">
        <p14:creationId xmlns:p14="http://schemas.microsoft.com/office/powerpoint/2010/main" val="1513989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附錄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MIPS</a:t>
            </a:r>
            <a:r>
              <a:rPr lang="zh-TW" altLang="en-US" dirty="0"/>
              <a:t> 常見指令</a:t>
            </a:r>
            <a:r>
              <a:rPr lang="zh-TW" altLang="en-US" dirty="0" smtClean="0"/>
              <a:t>介紹</a:t>
            </a:r>
            <a:endParaRPr lang="en-US" altLang="zh-TW" dirty="0" smtClean="0"/>
          </a:p>
          <a:p>
            <a:r>
              <a:rPr lang="en-US" altLang="zh-TW" dirty="0"/>
              <a:t>MIPS</a:t>
            </a:r>
            <a:r>
              <a:rPr lang="zh-TW" altLang="en-US" dirty="0"/>
              <a:t> 常用系統呼叫</a:t>
            </a:r>
          </a:p>
        </p:txBody>
      </p:sp>
    </p:spTree>
    <p:extLst>
      <p:ext uri="{BB962C8B-B14F-4D97-AF65-F5344CB8AC3E}">
        <p14:creationId xmlns:p14="http://schemas.microsoft.com/office/powerpoint/2010/main" val="2815143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B82025-9AF2-400D-8005-ABE9D2568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MIPS</a:t>
            </a:r>
            <a:r>
              <a:rPr lang="zh-TW" altLang="en-US" dirty="0"/>
              <a:t> 常見指令介紹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451C0371-C969-4241-B34E-8CE2EB6D2FCF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9867">
                  <a:extLst>
                    <a:ext uri="{9D8B030D-6E8A-4147-A177-3AD203B41FA5}">
                      <a16:colId xmlns:a16="http://schemas.microsoft.com/office/drawing/2014/main" val="968929012"/>
                    </a:ext>
                  </a:extLst>
                </a:gridCol>
                <a:gridCol w="8195733">
                  <a:extLst>
                    <a:ext uri="{9D8B030D-6E8A-4147-A177-3AD203B41FA5}">
                      <a16:colId xmlns:a16="http://schemas.microsoft.com/office/drawing/2014/main" val="1476960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/>
                        <a:t>指令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735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add $t1,</a:t>
                      </a:r>
                      <a:r>
                        <a:rPr lang="zh-TW" altLang="en-US" sz="2000" dirty="0"/>
                        <a:t> </a:t>
                      </a:r>
                      <a:r>
                        <a:rPr lang="en-US" altLang="zh-TW" sz="2000" dirty="0"/>
                        <a:t>$t2,</a:t>
                      </a:r>
                      <a:r>
                        <a:rPr lang="zh-TW" altLang="en-US" sz="2000" dirty="0"/>
                        <a:t> </a:t>
                      </a:r>
                      <a:r>
                        <a:rPr lang="en-US" altLang="zh-TW" sz="2000" dirty="0"/>
                        <a:t>$t3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Addition with overflow : set $t1 to ($t2 plus $t3)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295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err="1"/>
                        <a:t>addi</a:t>
                      </a:r>
                      <a:r>
                        <a:rPr lang="en-US" altLang="zh-TW" sz="2000" dirty="0"/>
                        <a:t> $t1,</a:t>
                      </a:r>
                      <a:r>
                        <a:rPr lang="zh-TW" altLang="en-US" sz="2000" dirty="0"/>
                        <a:t> </a:t>
                      </a:r>
                      <a:r>
                        <a:rPr lang="en-US" altLang="zh-TW" sz="2000" dirty="0"/>
                        <a:t>$t2,</a:t>
                      </a:r>
                      <a:r>
                        <a:rPr lang="zh-TW" altLang="en-US" sz="2000" dirty="0"/>
                        <a:t> </a:t>
                      </a:r>
                      <a:r>
                        <a:rPr lang="en-US" altLang="zh-TW" sz="2000" dirty="0"/>
                        <a:t>-100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Addition immediate with overflow : set $t1 to ($t2 plus signed 16-bit immediate)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341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and $t1,</a:t>
                      </a:r>
                      <a:r>
                        <a:rPr lang="zh-TW" altLang="en-US" sz="2000" dirty="0"/>
                        <a:t> </a:t>
                      </a:r>
                      <a:r>
                        <a:rPr lang="en-US" altLang="zh-TW" sz="2000" dirty="0"/>
                        <a:t>$t2,</a:t>
                      </a:r>
                      <a:r>
                        <a:rPr lang="zh-TW" altLang="en-US" sz="2000" dirty="0"/>
                        <a:t> </a:t>
                      </a:r>
                      <a:r>
                        <a:rPr lang="en-US" altLang="zh-TW" sz="2000" dirty="0"/>
                        <a:t>$t3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Bitwise AND : Set $t1 to bitwise AND of $t2 and $t3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08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err="1"/>
                        <a:t>beq</a:t>
                      </a:r>
                      <a:r>
                        <a:rPr lang="en-US" altLang="zh-TW" sz="2000" dirty="0"/>
                        <a:t> $t1,</a:t>
                      </a:r>
                      <a:r>
                        <a:rPr lang="zh-TW" altLang="en-US" sz="2000" dirty="0"/>
                        <a:t> </a:t>
                      </a:r>
                      <a:r>
                        <a:rPr lang="en-US" altLang="zh-TW" sz="2000" dirty="0"/>
                        <a:t>$t2,</a:t>
                      </a:r>
                      <a:r>
                        <a:rPr lang="zh-TW" altLang="en-US" sz="2000" dirty="0"/>
                        <a:t> </a:t>
                      </a:r>
                      <a:r>
                        <a:rPr lang="en-US" altLang="zh-TW" sz="2000" dirty="0"/>
                        <a:t>label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Branch if equal : Branch to statement at label's address if $t1 and $t2 are equal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276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err="1"/>
                        <a:t>bne</a:t>
                      </a:r>
                      <a:r>
                        <a:rPr lang="en-US" altLang="zh-TW" sz="2000" dirty="0"/>
                        <a:t> $t1,</a:t>
                      </a:r>
                      <a:r>
                        <a:rPr lang="zh-TW" altLang="en-US" sz="2000" dirty="0"/>
                        <a:t> </a:t>
                      </a:r>
                      <a:r>
                        <a:rPr lang="en-US" altLang="zh-TW" sz="2000" dirty="0"/>
                        <a:t>$t2,</a:t>
                      </a:r>
                      <a:r>
                        <a:rPr lang="zh-TW" altLang="en-US" sz="2000" dirty="0"/>
                        <a:t> </a:t>
                      </a:r>
                      <a:r>
                        <a:rPr lang="en-US" altLang="zh-TW" sz="2000" dirty="0"/>
                        <a:t>label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Branch if not equal : Branch to statement at label's address if $t1 and $t2 are not equal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247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sub $t1,</a:t>
                      </a:r>
                      <a:r>
                        <a:rPr lang="zh-TW" altLang="en-US" sz="2000" dirty="0"/>
                        <a:t> </a:t>
                      </a:r>
                      <a:r>
                        <a:rPr lang="en-US" altLang="zh-TW" sz="2000" dirty="0"/>
                        <a:t>$t2,</a:t>
                      </a:r>
                      <a:r>
                        <a:rPr lang="zh-TW" altLang="en-US" sz="2000" dirty="0"/>
                        <a:t> </a:t>
                      </a:r>
                      <a:r>
                        <a:rPr lang="en-US" altLang="zh-TW" sz="2000" dirty="0"/>
                        <a:t>$t3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Subtraction with overflow : set $t1 to ($t2 minus $t3)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216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258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C6159C-453A-4C24-90A1-F4299E35A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MIPS</a:t>
            </a:r>
            <a:r>
              <a:rPr lang="zh-TW" altLang="en-US" dirty="0"/>
              <a:t> 常用系統呼叫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5385032E-0001-4FC8-B53E-5A8946B86D79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333">
                  <a:extLst>
                    <a:ext uri="{9D8B030D-6E8A-4147-A177-3AD203B41FA5}">
                      <a16:colId xmlns:a16="http://schemas.microsoft.com/office/drawing/2014/main" val="35995770"/>
                    </a:ext>
                  </a:extLst>
                </a:gridCol>
                <a:gridCol w="1075267">
                  <a:extLst>
                    <a:ext uri="{9D8B030D-6E8A-4147-A177-3AD203B41FA5}">
                      <a16:colId xmlns:a16="http://schemas.microsoft.com/office/drawing/2014/main" val="2284826459"/>
                    </a:ext>
                  </a:extLst>
                </a:gridCol>
                <a:gridCol w="5003800">
                  <a:extLst>
                    <a:ext uri="{9D8B030D-6E8A-4147-A177-3AD203B41FA5}">
                      <a16:colId xmlns:a16="http://schemas.microsoft.com/office/drawing/2014/main" val="1320381363"/>
                    </a:ext>
                  </a:extLst>
                </a:gridCol>
                <a:gridCol w="2870200">
                  <a:extLst>
                    <a:ext uri="{9D8B030D-6E8A-4147-A177-3AD203B41FA5}">
                      <a16:colId xmlns:a16="http://schemas.microsoft.com/office/drawing/2014/main" val="1161165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Service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Code in</a:t>
                      </a:r>
                    </a:p>
                    <a:p>
                      <a:pPr algn="ctr"/>
                      <a:r>
                        <a:rPr lang="en-US" altLang="zh-TW" sz="2000" dirty="0"/>
                        <a:t>$v0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Arguments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Result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6284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print integer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$a0 = integer to print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6002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print float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2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$f12 = float to print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6079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print double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3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$f12 = double to print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6273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print string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4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$a0 = address of null-terminated string to print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12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read integer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5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$v0 contains integer read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5720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read float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6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$f0 contains float read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80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read double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7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$f0 contains double read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1328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5134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21139D-5AEE-4E33-97AC-A1EA2EC23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課程大綱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69D977-781C-4D51-A409-62D5FA3AC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實驗目的</a:t>
            </a:r>
            <a:endParaRPr lang="en-US" altLang="zh-TW" dirty="0"/>
          </a:p>
          <a:p>
            <a:r>
              <a:rPr lang="en-US" altLang="zh-TW" dirty="0"/>
              <a:t>MIPS</a:t>
            </a:r>
            <a:r>
              <a:rPr lang="zh-TW" altLang="en-US"/>
              <a:t> </a:t>
            </a:r>
            <a:r>
              <a:rPr lang="zh-TW" altLang="en-US" smtClean="0"/>
              <a:t>程式概述</a:t>
            </a:r>
            <a:endParaRPr lang="en-US" altLang="zh-TW" dirty="0"/>
          </a:p>
          <a:p>
            <a:r>
              <a:rPr lang="en-US" altLang="zh-TW" dirty="0"/>
              <a:t>MARS</a:t>
            </a:r>
            <a:r>
              <a:rPr lang="zh-TW" altLang="en-US" dirty="0"/>
              <a:t>（</a:t>
            </a:r>
            <a:r>
              <a:rPr lang="en-US" altLang="zh-TW" dirty="0"/>
              <a:t>MIPS</a:t>
            </a:r>
            <a:r>
              <a:rPr lang="zh-TW" altLang="en-US" dirty="0"/>
              <a:t> </a:t>
            </a:r>
            <a:r>
              <a:rPr lang="en-US" altLang="zh-TW" dirty="0"/>
              <a:t>Assembler and Runtime Simulator</a:t>
            </a:r>
            <a:r>
              <a:rPr lang="zh-TW" altLang="en-US" dirty="0"/>
              <a:t>）介紹</a:t>
            </a:r>
            <a:endParaRPr lang="en-US" altLang="zh-TW" dirty="0"/>
          </a:p>
          <a:p>
            <a:r>
              <a:rPr lang="zh-TW" altLang="en-US" dirty="0"/>
              <a:t>範例程式解說</a:t>
            </a:r>
            <a:endParaRPr lang="en-US" altLang="zh-TW" dirty="0"/>
          </a:p>
          <a:p>
            <a:r>
              <a:rPr lang="zh-TW" altLang="en-US" dirty="0"/>
              <a:t>課堂實作</a:t>
            </a:r>
            <a:endParaRPr lang="en-US" altLang="zh-TW" dirty="0"/>
          </a:p>
          <a:p>
            <a:r>
              <a:rPr lang="zh-TW" altLang="en-US" dirty="0"/>
              <a:t>課後作業</a:t>
            </a:r>
          </a:p>
        </p:txBody>
      </p:sp>
    </p:spTree>
    <p:extLst>
      <p:ext uri="{BB962C8B-B14F-4D97-AF65-F5344CB8AC3E}">
        <p14:creationId xmlns:p14="http://schemas.microsoft.com/office/powerpoint/2010/main" val="49443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255212-8582-49E6-9D06-4A61C6BFE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DB71B3-4F1A-462E-BBDE-C8C127D6F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概述 </a:t>
            </a:r>
            <a:r>
              <a:rPr lang="en-US" altLang="zh-TW" dirty="0" smtClean="0"/>
              <a:t>MIPS </a:t>
            </a:r>
            <a:r>
              <a:rPr lang="zh-TW" altLang="en-US" dirty="0" smtClean="0"/>
              <a:t>組合語言</a:t>
            </a:r>
            <a:endParaRPr lang="en-US" altLang="zh-TW" dirty="0" smtClean="0"/>
          </a:p>
          <a:p>
            <a:r>
              <a:rPr lang="zh-TW" altLang="en-US" dirty="0" smtClean="0"/>
              <a:t>熟悉 </a:t>
            </a:r>
            <a:r>
              <a:rPr lang="en-US" altLang="zh-TW" dirty="0"/>
              <a:t>MIPS</a:t>
            </a:r>
            <a:r>
              <a:rPr lang="zh-TW" altLang="en-US" dirty="0"/>
              <a:t> 組譯工具 </a:t>
            </a:r>
            <a:r>
              <a:rPr lang="en-US" altLang="zh-TW" dirty="0" smtClean="0"/>
              <a:t>MARS</a:t>
            </a:r>
          </a:p>
          <a:p>
            <a:r>
              <a:rPr lang="zh-TW" altLang="en-US" dirty="0" smtClean="0"/>
              <a:t>實作 </a:t>
            </a:r>
            <a:r>
              <a:rPr lang="en-US" altLang="zh-TW" dirty="0" smtClean="0"/>
              <a:t>MIPS</a:t>
            </a:r>
            <a:r>
              <a:rPr lang="zh-TW" altLang="en-US" dirty="0" smtClean="0"/>
              <a:t> 組合語言編成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8964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A439B1-F15F-4FD3-A882-73E815CB9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MIPS</a:t>
            </a:r>
            <a:r>
              <a:rPr lang="zh-TW" altLang="en-US" dirty="0"/>
              <a:t> </a:t>
            </a:r>
            <a:r>
              <a:rPr lang="zh-TW" altLang="en-US" dirty="0" smtClean="0"/>
              <a:t>程式概述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80CAE0-A92E-4E89-8C9A-DE3670C53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程式由 </a:t>
            </a:r>
            <a:r>
              <a:rPr lang="en-US" altLang="zh-TW" dirty="0"/>
              <a:t>data section</a:t>
            </a:r>
            <a:r>
              <a:rPr lang="zh-TW" altLang="en-US" dirty="0"/>
              <a:t> 與 </a:t>
            </a:r>
            <a:r>
              <a:rPr lang="en-US" altLang="zh-TW" dirty="0"/>
              <a:t>text section</a:t>
            </a:r>
            <a:r>
              <a:rPr lang="zh-TW" altLang="en-US" dirty="0"/>
              <a:t> 構成</a:t>
            </a:r>
            <a:endParaRPr lang="en-US" altLang="zh-TW" dirty="0"/>
          </a:p>
          <a:p>
            <a:pPr lvl="1"/>
            <a:r>
              <a:rPr lang="en-US" altLang="zh-TW" dirty="0"/>
              <a:t>data section</a:t>
            </a:r>
            <a:r>
              <a:rPr lang="zh-TW" altLang="en-US" dirty="0"/>
              <a:t>包含</a:t>
            </a:r>
            <a:r>
              <a:rPr lang="en-US" altLang="zh-TW" dirty="0"/>
              <a:t>global data</a:t>
            </a:r>
          </a:p>
          <a:p>
            <a:pPr lvl="1"/>
            <a:r>
              <a:rPr lang="en-US" altLang="zh-TW" dirty="0"/>
              <a:t>text section</a:t>
            </a:r>
            <a:r>
              <a:rPr lang="zh-TW" altLang="en-US" dirty="0"/>
              <a:t>包含組語</a:t>
            </a:r>
            <a:r>
              <a:rPr lang="zh-TW" altLang="en-US" dirty="0" smtClean="0"/>
              <a:t>指令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728" y="2497015"/>
            <a:ext cx="5627634" cy="406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678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A79D5C-391C-4576-BE00-7E726C302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MARS</a:t>
            </a:r>
            <a:r>
              <a:rPr lang="zh-TW" altLang="en-US" dirty="0"/>
              <a:t> 簡介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03F17A-7CF0-414F-88EC-8B66B684B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4508"/>
          </a:xfrm>
        </p:spPr>
        <p:txBody>
          <a:bodyPr>
            <a:normAutofit/>
          </a:bodyPr>
          <a:lstStyle/>
          <a:p>
            <a:r>
              <a:rPr lang="en-US" altLang="zh-TW" dirty="0"/>
              <a:t>MARS is MIPS </a:t>
            </a:r>
            <a:r>
              <a:rPr lang="en-US" altLang="zh-TW" dirty="0" smtClean="0"/>
              <a:t>assembler </a:t>
            </a:r>
            <a:r>
              <a:rPr lang="en-US" altLang="zh-TW" dirty="0"/>
              <a:t>and runtime simulator </a:t>
            </a:r>
          </a:p>
          <a:p>
            <a:r>
              <a:rPr lang="en-US" altLang="zh-TW" dirty="0"/>
              <a:t>GUI with point-and-click control and integrated editor </a:t>
            </a:r>
          </a:p>
          <a:p>
            <a:r>
              <a:rPr lang="en-US" altLang="zh-TW" dirty="0"/>
              <a:t>Easily editable register and memory values, similar to a spreadsheet </a:t>
            </a:r>
          </a:p>
          <a:p>
            <a:r>
              <a:rPr lang="en-US" altLang="zh-TW" dirty="0"/>
              <a:t>Display values in hexadecimal or decimal </a:t>
            </a:r>
          </a:p>
          <a:p>
            <a:r>
              <a:rPr lang="en-US" altLang="zh-TW" dirty="0"/>
              <a:t>Command line mode for instructors to test and evaluate many programs easily </a:t>
            </a:r>
          </a:p>
          <a:p>
            <a:r>
              <a:rPr lang="fr-FR" altLang="zh-TW" dirty="0"/>
              <a:t>MARS website</a:t>
            </a:r>
          </a:p>
          <a:p>
            <a:pPr lvl="1"/>
            <a:r>
              <a:rPr lang="fr-FR" altLang="zh-TW" dirty="0">
                <a:hlinkClick r:id="rId2"/>
              </a:rPr>
              <a:t>http://courses.missouristate.edu/kenvollmar/mars/ </a:t>
            </a:r>
            <a:endParaRPr lang="fr-FR" altLang="zh-TW" dirty="0"/>
          </a:p>
          <a:p>
            <a:r>
              <a:rPr lang="en-US" altLang="zh-TW" dirty="0"/>
              <a:t>Java</a:t>
            </a:r>
          </a:p>
          <a:p>
            <a:pPr lvl="1"/>
            <a:r>
              <a:rPr lang="en-US" altLang="zh-TW" dirty="0">
                <a:hlinkClick r:id="rId3"/>
              </a:rPr>
              <a:t>https://www.java.com/zh_TW/</a:t>
            </a:r>
            <a:r>
              <a:rPr lang="en-US" altLang="zh-TW" dirty="0"/>
              <a:t> 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0262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8389B985-A2FB-4C2D-B777-A3B73D2C8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499" y="1625600"/>
            <a:ext cx="9255947" cy="520647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B512611-071E-464D-BA4A-411106CE6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MARS</a:t>
            </a:r>
            <a:r>
              <a:rPr lang="zh-TW" altLang="en-US" dirty="0"/>
              <a:t> 使用者介面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E4B5062-42BD-4225-B40A-E9CB78A96899}"/>
              </a:ext>
            </a:extLst>
          </p:cNvPr>
          <p:cNvSpPr/>
          <p:nvPr/>
        </p:nvSpPr>
        <p:spPr>
          <a:xfrm>
            <a:off x="1460500" y="1845732"/>
            <a:ext cx="4635500" cy="27093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BD8C0C6-3795-4750-A2FD-939BE83969DB}"/>
              </a:ext>
            </a:extLst>
          </p:cNvPr>
          <p:cNvSpPr/>
          <p:nvPr/>
        </p:nvSpPr>
        <p:spPr>
          <a:xfrm>
            <a:off x="1460500" y="2136242"/>
            <a:ext cx="6794500" cy="341789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2934FA4-B4EF-4457-A1F9-74A5C66F1F4D}"/>
              </a:ext>
            </a:extLst>
          </p:cNvPr>
          <p:cNvSpPr/>
          <p:nvPr/>
        </p:nvSpPr>
        <p:spPr>
          <a:xfrm>
            <a:off x="1460499" y="5582175"/>
            <a:ext cx="6794499" cy="124989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B2A005C-BB90-4EAB-9DEA-9A7CCFE517EE}"/>
              </a:ext>
            </a:extLst>
          </p:cNvPr>
          <p:cNvSpPr/>
          <p:nvPr/>
        </p:nvSpPr>
        <p:spPr>
          <a:xfrm>
            <a:off x="8254998" y="2144707"/>
            <a:ext cx="2476502" cy="468736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BC34DE4-E430-4641-8A8B-34926A23F9EE}"/>
              </a:ext>
            </a:extLst>
          </p:cNvPr>
          <p:cNvSpPr txBox="1"/>
          <p:nvPr/>
        </p:nvSpPr>
        <p:spPr>
          <a:xfrm>
            <a:off x="6096000" y="1796532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工具列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2801B3E-E597-4F6C-A074-B08022478121}"/>
              </a:ext>
            </a:extLst>
          </p:cNvPr>
          <p:cNvSpPr txBox="1"/>
          <p:nvPr/>
        </p:nvSpPr>
        <p:spPr>
          <a:xfrm>
            <a:off x="7175499" y="2165864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編輯區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C006375-2877-42C9-82A7-C18D1660481F}"/>
              </a:ext>
            </a:extLst>
          </p:cNvPr>
          <p:cNvSpPr txBox="1"/>
          <p:nvPr/>
        </p:nvSpPr>
        <p:spPr>
          <a:xfrm>
            <a:off x="6781800" y="5709177"/>
            <a:ext cx="1409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標準輸入與標準輸出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B7FBC27-C9D3-4969-A46E-3A3B09DCC3E8}"/>
              </a:ext>
            </a:extLst>
          </p:cNvPr>
          <p:cNvSpPr txBox="1"/>
          <p:nvPr/>
        </p:nvSpPr>
        <p:spPr>
          <a:xfrm>
            <a:off x="9397996" y="5184801"/>
            <a:ext cx="1333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暫存器訊息</a:t>
            </a:r>
          </a:p>
        </p:txBody>
      </p:sp>
    </p:spTree>
    <p:extLst>
      <p:ext uri="{BB962C8B-B14F-4D97-AF65-F5344CB8AC3E}">
        <p14:creationId xmlns:p14="http://schemas.microsoft.com/office/powerpoint/2010/main" val="531854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02B4CA7-2B4F-48B3-8D40-EF029C24C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499" y="1625600"/>
            <a:ext cx="9255947" cy="520647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67322F8-A5E5-4D03-8D35-D0BD1B36E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MARS</a:t>
            </a:r>
            <a:r>
              <a:rPr lang="zh-TW" altLang="en-US" dirty="0"/>
              <a:t> 編譯與執行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F68D0B-2A4A-42F6-A6BB-6E7371D36CFF}"/>
              </a:ext>
            </a:extLst>
          </p:cNvPr>
          <p:cNvSpPr/>
          <p:nvPr/>
        </p:nvSpPr>
        <p:spPr>
          <a:xfrm>
            <a:off x="1707889" y="1907912"/>
            <a:ext cx="183126" cy="1693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D010F0C-A30E-433E-B9C8-316A8C02A97A}"/>
              </a:ext>
            </a:extLst>
          </p:cNvPr>
          <p:cNvSpPr/>
          <p:nvPr/>
        </p:nvSpPr>
        <p:spPr>
          <a:xfrm>
            <a:off x="3604422" y="1907912"/>
            <a:ext cx="183126" cy="1693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E06CF60-6EE6-4A79-8C13-5CB6DD61DD78}"/>
              </a:ext>
            </a:extLst>
          </p:cNvPr>
          <p:cNvSpPr/>
          <p:nvPr/>
        </p:nvSpPr>
        <p:spPr>
          <a:xfrm>
            <a:off x="3787548" y="1907912"/>
            <a:ext cx="183126" cy="1693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68C3216-9B19-4515-9107-9005AED67783}"/>
              </a:ext>
            </a:extLst>
          </p:cNvPr>
          <p:cNvSpPr txBox="1"/>
          <p:nvPr/>
        </p:nvSpPr>
        <p:spPr>
          <a:xfrm>
            <a:off x="1383015" y="2397665"/>
            <a:ext cx="1123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開啟舊檔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625131E-D419-4346-B5FD-E03667FC78E8}"/>
              </a:ext>
            </a:extLst>
          </p:cNvPr>
          <p:cNvSpPr txBox="1"/>
          <p:nvPr/>
        </p:nvSpPr>
        <p:spPr>
          <a:xfrm>
            <a:off x="3128432" y="2396062"/>
            <a:ext cx="66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組譯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764E2A6-5F1E-4D1B-B1BE-B0ABCD5FBF71}"/>
              </a:ext>
            </a:extLst>
          </p:cNvPr>
          <p:cNvSpPr txBox="1"/>
          <p:nvPr/>
        </p:nvSpPr>
        <p:spPr>
          <a:xfrm>
            <a:off x="3787548" y="2396062"/>
            <a:ext cx="66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執行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1ACFB909-6B16-46A3-AE86-FBB69EFF41B3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799452" y="2077244"/>
            <a:ext cx="0" cy="3188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947E4678-B1ED-4DEE-8806-009D3FB1CDE8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3459917" y="2077244"/>
            <a:ext cx="236068" cy="3188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0A0C00FA-FAAA-4740-BD64-D6BE3BECC52A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flipH="1" flipV="1">
            <a:off x="3879111" y="2077244"/>
            <a:ext cx="239922" cy="3188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187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6DF402-832E-4CD7-8FFA-C4666B6D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MARS </a:t>
            </a:r>
            <a:r>
              <a:rPr lang="zh-TW" altLang="en-US" dirty="0"/>
              <a:t>逐步執行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DB4023C-17BB-4393-920B-514A0B97E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800" y="1652400"/>
            <a:ext cx="9254400" cy="52056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99EE0ACA-74EF-4120-9EB2-D1B10B51F9B2}"/>
              </a:ext>
            </a:extLst>
          </p:cNvPr>
          <p:cNvSpPr/>
          <p:nvPr/>
        </p:nvSpPr>
        <p:spPr>
          <a:xfrm>
            <a:off x="3604422" y="1907912"/>
            <a:ext cx="183126" cy="1693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CF737FB-F0FB-4047-9246-6E6E125DBA99}"/>
              </a:ext>
            </a:extLst>
          </p:cNvPr>
          <p:cNvSpPr/>
          <p:nvPr/>
        </p:nvSpPr>
        <p:spPr>
          <a:xfrm>
            <a:off x="3935907" y="1907912"/>
            <a:ext cx="183126" cy="1693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E016922-4765-4656-B98B-AE5EB41477B2}"/>
              </a:ext>
            </a:extLst>
          </p:cNvPr>
          <p:cNvSpPr txBox="1"/>
          <p:nvPr/>
        </p:nvSpPr>
        <p:spPr>
          <a:xfrm>
            <a:off x="2953869" y="1423861"/>
            <a:ext cx="65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>
                <a:solidFill>
                  <a:srgbClr val="FF0000"/>
                </a:solidFill>
              </a:rPr>
              <a:t>組譯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ADFB78A-A4AB-4E44-BF45-E072BC630951}"/>
              </a:ext>
            </a:extLst>
          </p:cNvPr>
          <p:cNvSpPr txBox="1"/>
          <p:nvPr/>
        </p:nvSpPr>
        <p:spPr>
          <a:xfrm>
            <a:off x="3936025" y="1427364"/>
            <a:ext cx="1597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</a:rPr>
              <a:t>執行一條指令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7DEC6F66-573F-4A1A-96B6-06AEA88F4B55}"/>
              </a:ext>
            </a:extLst>
          </p:cNvPr>
          <p:cNvCxnSpPr>
            <a:cxnSpLocks/>
            <a:stCxn id="12" idx="2"/>
            <a:endCxn id="10" idx="1"/>
          </p:cNvCxnSpPr>
          <p:nvPr/>
        </p:nvCxnSpPr>
        <p:spPr>
          <a:xfrm>
            <a:off x="3278943" y="1793193"/>
            <a:ext cx="325479" cy="1993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C3202B5A-2727-4942-BD49-CD54928C242F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4119151" y="1796696"/>
            <a:ext cx="615500" cy="1897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1902E1B4-066F-459E-9728-F4DD2B51ABF3}"/>
              </a:ext>
            </a:extLst>
          </p:cNvPr>
          <p:cNvSpPr/>
          <p:nvPr/>
        </p:nvSpPr>
        <p:spPr>
          <a:xfrm>
            <a:off x="1468799" y="2271978"/>
            <a:ext cx="6752333" cy="163962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5917812-EBE1-4E87-AF18-91A27F5C1ED7}"/>
              </a:ext>
            </a:extLst>
          </p:cNvPr>
          <p:cNvSpPr/>
          <p:nvPr/>
        </p:nvSpPr>
        <p:spPr>
          <a:xfrm>
            <a:off x="1468799" y="3911600"/>
            <a:ext cx="6752333" cy="163962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A71AF0E9-F4B4-4B6A-9064-D27A8FED02F1}"/>
              </a:ext>
            </a:extLst>
          </p:cNvPr>
          <p:cNvSpPr txBox="1"/>
          <p:nvPr/>
        </p:nvSpPr>
        <p:spPr>
          <a:xfrm>
            <a:off x="7027332" y="2420156"/>
            <a:ext cx="1105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</a:rPr>
              <a:t>指令檢視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36E99EA0-C59F-463B-B0A0-60BD9C22D0CF}"/>
              </a:ext>
            </a:extLst>
          </p:cNvPr>
          <p:cNvSpPr txBox="1"/>
          <p:nvPr/>
        </p:nvSpPr>
        <p:spPr>
          <a:xfrm>
            <a:off x="7027332" y="3892097"/>
            <a:ext cx="1105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</a:rPr>
              <a:t>資料檢視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1DD1D014-42BA-44AD-A572-C1941C78A1B2}"/>
              </a:ext>
            </a:extLst>
          </p:cNvPr>
          <p:cNvSpPr txBox="1"/>
          <p:nvPr/>
        </p:nvSpPr>
        <p:spPr>
          <a:xfrm>
            <a:off x="9313334" y="5119764"/>
            <a:ext cx="139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</a:rPr>
              <a:t>暫存器檢視</a:t>
            </a:r>
          </a:p>
        </p:txBody>
      </p:sp>
    </p:spTree>
    <p:extLst>
      <p:ext uri="{BB962C8B-B14F-4D97-AF65-F5344CB8AC3E}">
        <p14:creationId xmlns:p14="http://schemas.microsoft.com/office/powerpoint/2010/main" val="2385936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E4CB52-FB99-4C67-BF07-EDF04F1DD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MARS</a:t>
            </a:r>
            <a:r>
              <a:rPr lang="zh-TW" altLang="en-US" dirty="0"/>
              <a:t> 相關查詢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AA8C8E6-0642-4248-B3E1-43BED8669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800" y="1652400"/>
            <a:ext cx="9254400" cy="52056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D636736-FEFB-4980-B282-80970DD0E90C}"/>
              </a:ext>
            </a:extLst>
          </p:cNvPr>
          <p:cNvSpPr/>
          <p:nvPr/>
        </p:nvSpPr>
        <p:spPr>
          <a:xfrm>
            <a:off x="4823622" y="1924845"/>
            <a:ext cx="183126" cy="1693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07E8756-0D2E-4B40-94BF-88F1D9912516}"/>
              </a:ext>
            </a:extLst>
          </p:cNvPr>
          <p:cNvSpPr/>
          <p:nvPr/>
        </p:nvSpPr>
        <p:spPr>
          <a:xfrm>
            <a:off x="4214022" y="3685912"/>
            <a:ext cx="609600" cy="1693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A542B28-C0D0-4F9C-AA3E-F7AC05CBA71F}"/>
              </a:ext>
            </a:extLst>
          </p:cNvPr>
          <p:cNvSpPr/>
          <p:nvPr/>
        </p:nvSpPr>
        <p:spPr>
          <a:xfrm>
            <a:off x="6163732" y="3685912"/>
            <a:ext cx="330545" cy="1693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012FC2F-0DBF-4355-B08C-20FC92E9F490}"/>
              </a:ext>
            </a:extLst>
          </p:cNvPr>
          <p:cNvSpPr txBox="1"/>
          <p:nvPr/>
        </p:nvSpPr>
        <p:spPr>
          <a:xfrm>
            <a:off x="4386607" y="1506022"/>
            <a:ext cx="105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>
                <a:solidFill>
                  <a:srgbClr val="FF0000"/>
                </a:solidFill>
              </a:rPr>
              <a:t>點擊</a:t>
            </a:r>
            <a:r>
              <a:rPr lang="en-US" altLang="zh-TW" dirty="0">
                <a:solidFill>
                  <a:srgbClr val="FF0000"/>
                </a:solidFill>
              </a:rPr>
              <a:t>help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3404A5A-ABE2-4F48-AAFE-3F99AAD51826}"/>
              </a:ext>
            </a:extLst>
          </p:cNvPr>
          <p:cNvSpPr txBox="1"/>
          <p:nvPr/>
        </p:nvSpPr>
        <p:spPr>
          <a:xfrm>
            <a:off x="4444936" y="3816956"/>
            <a:ext cx="112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>
                <a:solidFill>
                  <a:srgbClr val="FF0000"/>
                </a:solidFill>
              </a:rPr>
              <a:t>基本指令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C312548-4041-4EC6-965A-E33F919C5517}"/>
              </a:ext>
            </a:extLst>
          </p:cNvPr>
          <p:cNvSpPr txBox="1"/>
          <p:nvPr/>
        </p:nvSpPr>
        <p:spPr>
          <a:xfrm>
            <a:off x="6193663" y="3816956"/>
            <a:ext cx="112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>
                <a:solidFill>
                  <a:srgbClr val="FF0000"/>
                </a:solidFill>
              </a:rPr>
              <a:t>系統呼叫</a:t>
            </a:r>
          </a:p>
        </p:txBody>
      </p:sp>
    </p:spTree>
    <p:extLst>
      <p:ext uri="{BB962C8B-B14F-4D97-AF65-F5344CB8AC3E}">
        <p14:creationId xmlns:p14="http://schemas.microsoft.com/office/powerpoint/2010/main" val="3870871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+標楷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600</Words>
  <Application>Microsoft Office PowerPoint</Application>
  <PresentationFormat>寬螢幕</PresentationFormat>
  <Paragraphs>179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4" baseType="lpstr">
      <vt:lpstr>新細明體</vt:lpstr>
      <vt:lpstr>標楷體</vt:lpstr>
      <vt:lpstr>Arial</vt:lpstr>
      <vt:lpstr>Calibri</vt:lpstr>
      <vt:lpstr>Times New Roman</vt:lpstr>
      <vt:lpstr>Wingdings</vt:lpstr>
      <vt:lpstr>Office 佈景主題</vt:lpstr>
      <vt:lpstr>CO LAB 1  MIPS Assembly Programming</vt:lpstr>
      <vt:lpstr>課程大綱</vt:lpstr>
      <vt:lpstr>實驗目的</vt:lpstr>
      <vt:lpstr>MIPS 程式概述</vt:lpstr>
      <vt:lpstr>MARS 簡介</vt:lpstr>
      <vt:lpstr>MARS 使用者介面</vt:lpstr>
      <vt:lpstr>MARS 編譯與執行</vt:lpstr>
      <vt:lpstr>MARS 逐步執行</vt:lpstr>
      <vt:lpstr>MARS 相關查詢</vt:lpstr>
      <vt:lpstr>範例程式解說 – 找最大公因數（1/2）</vt:lpstr>
      <vt:lpstr>範例程式解說 – 找最大公因數（2/2）</vt:lpstr>
      <vt:lpstr>課堂實作</vt:lpstr>
      <vt:lpstr>課後作業</vt:lpstr>
      <vt:lpstr>評分方法</vt:lpstr>
      <vt:lpstr>附錄</vt:lpstr>
      <vt:lpstr>MIPS 常見指令介紹</vt:lpstr>
      <vt:lpstr>MIPS 常用系統呼叫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 LAB 1  MIPS Assembly Programming</dc:title>
  <dc:creator>SOSO</dc:creator>
  <cp:lastModifiedBy>宗廷 蔣</cp:lastModifiedBy>
  <cp:revision>107</cp:revision>
  <dcterms:created xsi:type="dcterms:W3CDTF">2019-09-25T05:09:16Z</dcterms:created>
  <dcterms:modified xsi:type="dcterms:W3CDTF">2019-10-05T07:12:52Z</dcterms:modified>
</cp:coreProperties>
</file>