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23"/>
  </p:notesMasterIdLst>
  <p:handoutMasterIdLst>
    <p:handoutMasterId r:id="rId24"/>
  </p:handoutMasterIdLst>
  <p:sldIdLst>
    <p:sldId id="423" r:id="rId2"/>
    <p:sldId id="379" r:id="rId3"/>
    <p:sldId id="380" r:id="rId4"/>
    <p:sldId id="381" r:id="rId5"/>
    <p:sldId id="388" r:id="rId6"/>
    <p:sldId id="389" r:id="rId7"/>
    <p:sldId id="390" r:id="rId8"/>
    <p:sldId id="391" r:id="rId9"/>
    <p:sldId id="392" r:id="rId10"/>
    <p:sldId id="393" r:id="rId11"/>
    <p:sldId id="394" r:id="rId12"/>
    <p:sldId id="395" r:id="rId13"/>
    <p:sldId id="397" r:id="rId14"/>
    <p:sldId id="398" r:id="rId15"/>
    <p:sldId id="422" r:id="rId16"/>
    <p:sldId id="411" r:id="rId17"/>
    <p:sldId id="421" r:id="rId18"/>
    <p:sldId id="412" r:id="rId19"/>
    <p:sldId id="414" r:id="rId20"/>
    <p:sldId id="415" r:id="rId21"/>
    <p:sldId id="417" r:id="rId22"/>
  </p:sldIdLst>
  <p:sldSz cx="12192000" cy="6858000"/>
  <p:notesSz cx="9928225" cy="679767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82662" autoAdjust="0"/>
  </p:normalViewPr>
  <p:slideViewPr>
    <p:cSldViewPr snapToGrid="0">
      <p:cViewPr varScale="1">
        <p:scale>
          <a:sx n="95" d="100"/>
          <a:sy n="95" d="100"/>
        </p:scale>
        <p:origin x="1236" y="90"/>
      </p:cViewPr>
      <p:guideLst/>
    </p:cSldViewPr>
  </p:slideViewPr>
  <p:notesTextViewPr>
    <p:cViewPr>
      <p:scale>
        <a:sx n="1" d="1"/>
        <a:sy n="1" d="1"/>
      </p:scale>
      <p:origin x="0" y="0"/>
    </p:cViewPr>
  </p:notesTextViewPr>
  <p:sorterViewPr>
    <p:cViewPr>
      <p:scale>
        <a:sx n="100" d="100"/>
        <a:sy n="100" d="100"/>
      </p:scale>
      <p:origin x="0" y="-1398"/>
    </p:cViewPr>
  </p:sorterViewPr>
  <p:notesViewPr>
    <p:cSldViewPr snapToGrid="0">
      <p:cViewPr varScale="1">
        <p:scale>
          <a:sx n="83" d="100"/>
          <a:sy n="83" d="100"/>
        </p:scale>
        <p:origin x="391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3" y="0"/>
            <a:ext cx="4302231" cy="341065"/>
          </a:xfrm>
          <a:prstGeom prst="rect">
            <a:avLst/>
          </a:prstGeom>
        </p:spPr>
        <p:txBody>
          <a:bodyPr vert="horz" lIns="95259" tIns="47630" rIns="95259" bIns="47630" rtlCol="0"/>
          <a:lstStyle>
            <a:lvl1pPr algn="l">
              <a:defRPr sz="1200"/>
            </a:lvl1pPr>
          </a:lstStyle>
          <a:p>
            <a:endParaRPr lang="zh-TW" altLang="en-US" dirty="0">
              <a:latin typeface="Arial" panose="020B0604020202020204" pitchFamily="34" charset="0"/>
              <a:ea typeface="微軟正黑體" panose="020B0604030504040204" pitchFamily="34" charset="-120"/>
            </a:endParaRPr>
          </a:p>
        </p:txBody>
      </p:sp>
      <p:sp>
        <p:nvSpPr>
          <p:cNvPr id="3" name="日期版面配置區 2"/>
          <p:cNvSpPr>
            <a:spLocks noGrp="1"/>
          </p:cNvSpPr>
          <p:nvPr>
            <p:ph type="dt" sz="quarter" idx="1"/>
          </p:nvPr>
        </p:nvSpPr>
        <p:spPr>
          <a:xfrm>
            <a:off x="5623700" y="0"/>
            <a:ext cx="4302231" cy="341065"/>
          </a:xfrm>
          <a:prstGeom prst="rect">
            <a:avLst/>
          </a:prstGeom>
        </p:spPr>
        <p:txBody>
          <a:bodyPr vert="horz" lIns="95259" tIns="47630" rIns="95259" bIns="47630" rtlCol="0"/>
          <a:lstStyle>
            <a:lvl1pPr algn="r">
              <a:defRPr sz="1200"/>
            </a:lvl1pPr>
          </a:lstStyle>
          <a:p>
            <a:fld id="{3B737475-D3CA-4E44-944C-FC8176045D68}" type="datetimeFigureOut">
              <a:rPr lang="zh-TW" altLang="en-US" smtClean="0">
                <a:latin typeface="Arial" panose="020B0604020202020204" pitchFamily="34" charset="0"/>
                <a:ea typeface="微軟正黑體" panose="020B0604030504040204" pitchFamily="34" charset="-120"/>
              </a:rPr>
              <a:t>2019/12/9</a:t>
            </a:fld>
            <a:endParaRPr lang="zh-TW" altLang="en-US" dirty="0">
              <a:latin typeface="Arial" panose="020B0604020202020204" pitchFamily="34" charset="0"/>
              <a:ea typeface="微軟正黑體" panose="020B0604030504040204" pitchFamily="34" charset="-120"/>
            </a:endParaRPr>
          </a:p>
        </p:txBody>
      </p:sp>
      <p:sp>
        <p:nvSpPr>
          <p:cNvPr id="4" name="頁尾版面配置區 3"/>
          <p:cNvSpPr>
            <a:spLocks noGrp="1"/>
          </p:cNvSpPr>
          <p:nvPr>
            <p:ph type="ftr" sz="quarter" idx="2"/>
          </p:nvPr>
        </p:nvSpPr>
        <p:spPr>
          <a:xfrm>
            <a:off x="3" y="6456613"/>
            <a:ext cx="4302231" cy="341064"/>
          </a:xfrm>
          <a:prstGeom prst="rect">
            <a:avLst/>
          </a:prstGeom>
        </p:spPr>
        <p:txBody>
          <a:bodyPr vert="horz" lIns="95259" tIns="47630" rIns="95259" bIns="47630" rtlCol="0" anchor="b"/>
          <a:lstStyle>
            <a:lvl1pPr algn="l">
              <a:defRPr sz="1200"/>
            </a:lvl1pPr>
          </a:lstStyle>
          <a:p>
            <a:endParaRPr lang="zh-TW" altLang="en-US" dirty="0">
              <a:latin typeface="Arial" panose="020B0604020202020204" pitchFamily="34" charset="0"/>
              <a:ea typeface="微軟正黑體" panose="020B0604030504040204" pitchFamily="34" charset="-120"/>
            </a:endParaRPr>
          </a:p>
        </p:txBody>
      </p:sp>
      <p:sp>
        <p:nvSpPr>
          <p:cNvPr id="5" name="投影片編號版面配置區 4"/>
          <p:cNvSpPr>
            <a:spLocks noGrp="1"/>
          </p:cNvSpPr>
          <p:nvPr>
            <p:ph type="sldNum" sz="quarter" idx="3"/>
          </p:nvPr>
        </p:nvSpPr>
        <p:spPr>
          <a:xfrm>
            <a:off x="5623700" y="6456613"/>
            <a:ext cx="4302231" cy="341064"/>
          </a:xfrm>
          <a:prstGeom prst="rect">
            <a:avLst/>
          </a:prstGeom>
        </p:spPr>
        <p:txBody>
          <a:bodyPr vert="horz" lIns="95259" tIns="47630" rIns="95259" bIns="47630" rtlCol="0" anchor="b"/>
          <a:lstStyle>
            <a:lvl1pPr algn="r">
              <a:defRPr sz="1200"/>
            </a:lvl1pPr>
          </a:lstStyle>
          <a:p>
            <a:fld id="{508E85F1-0AB5-4BC3-950C-15F225FB2480}" type="slidenum">
              <a:rPr lang="zh-TW" altLang="en-US" smtClean="0">
                <a:latin typeface="Arial" panose="020B0604020202020204" pitchFamily="34" charset="0"/>
                <a:ea typeface="微軟正黑體" panose="020B0604030504040204" pitchFamily="34" charset="-120"/>
              </a:rPr>
              <a:t>‹#›</a:t>
            </a:fld>
            <a:endParaRPr lang="zh-TW" altLang="en-US" dirty="0">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1324530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3" y="0"/>
            <a:ext cx="4302231" cy="341065"/>
          </a:xfrm>
          <a:prstGeom prst="rect">
            <a:avLst/>
          </a:prstGeom>
        </p:spPr>
        <p:txBody>
          <a:bodyPr vert="horz" lIns="95259" tIns="47630" rIns="95259" bIns="47630" rtlCol="0"/>
          <a:lstStyle>
            <a:lvl1pPr algn="l">
              <a:defRPr sz="1200">
                <a:latin typeface="Arial" panose="020B0604020202020204" pitchFamily="34" charset="0"/>
                <a:ea typeface="微軟正黑體" panose="020B0604030504040204" pitchFamily="34" charset="-120"/>
              </a:defRPr>
            </a:lvl1pPr>
          </a:lstStyle>
          <a:p>
            <a:endParaRPr lang="zh-TW" altLang="en-US" dirty="0"/>
          </a:p>
        </p:txBody>
      </p:sp>
      <p:sp>
        <p:nvSpPr>
          <p:cNvPr id="3" name="日期版面配置區 2"/>
          <p:cNvSpPr>
            <a:spLocks noGrp="1"/>
          </p:cNvSpPr>
          <p:nvPr>
            <p:ph type="dt" idx="1"/>
          </p:nvPr>
        </p:nvSpPr>
        <p:spPr>
          <a:xfrm>
            <a:off x="5623700" y="0"/>
            <a:ext cx="4302231" cy="341065"/>
          </a:xfrm>
          <a:prstGeom prst="rect">
            <a:avLst/>
          </a:prstGeom>
        </p:spPr>
        <p:txBody>
          <a:bodyPr vert="horz" lIns="95259" tIns="47630" rIns="95259" bIns="47630" rtlCol="0"/>
          <a:lstStyle>
            <a:lvl1pPr algn="r">
              <a:defRPr sz="1200">
                <a:latin typeface="Arial" panose="020B0604020202020204" pitchFamily="34" charset="0"/>
                <a:ea typeface="微軟正黑體" panose="020B0604030504040204" pitchFamily="34" charset="-120"/>
              </a:defRPr>
            </a:lvl1pPr>
          </a:lstStyle>
          <a:p>
            <a:fld id="{B7B1425E-7346-48B2-B3BE-420D5FD37AAA}" type="datetimeFigureOut">
              <a:rPr lang="zh-TW" altLang="en-US" smtClean="0"/>
              <a:pPr/>
              <a:t>2019/12/9</a:t>
            </a:fld>
            <a:endParaRPr lang="zh-TW" altLang="en-US" dirty="0"/>
          </a:p>
        </p:txBody>
      </p:sp>
      <p:sp>
        <p:nvSpPr>
          <p:cNvPr id="4" name="投影片圖像版面配置區 3"/>
          <p:cNvSpPr>
            <a:spLocks noGrp="1" noRot="1" noChangeAspect="1"/>
          </p:cNvSpPr>
          <p:nvPr>
            <p:ph type="sldImg" idx="2"/>
          </p:nvPr>
        </p:nvSpPr>
        <p:spPr>
          <a:xfrm>
            <a:off x="2924175" y="849313"/>
            <a:ext cx="4079875" cy="2295525"/>
          </a:xfrm>
          <a:prstGeom prst="rect">
            <a:avLst/>
          </a:prstGeom>
          <a:noFill/>
          <a:ln w="12700">
            <a:solidFill>
              <a:prstClr val="black"/>
            </a:solidFill>
          </a:ln>
        </p:spPr>
        <p:txBody>
          <a:bodyPr vert="horz" lIns="95259" tIns="47630" rIns="95259" bIns="47630" rtlCol="0" anchor="ctr"/>
          <a:lstStyle/>
          <a:p>
            <a:endParaRPr lang="zh-TW" altLang="en-US" dirty="0"/>
          </a:p>
        </p:txBody>
      </p:sp>
      <p:sp>
        <p:nvSpPr>
          <p:cNvPr id="5" name="備忘稿版面配置區 4"/>
          <p:cNvSpPr>
            <a:spLocks noGrp="1"/>
          </p:cNvSpPr>
          <p:nvPr>
            <p:ph type="body" sz="quarter" idx="3"/>
          </p:nvPr>
        </p:nvSpPr>
        <p:spPr>
          <a:xfrm>
            <a:off x="992823" y="3271381"/>
            <a:ext cx="7942580" cy="2676585"/>
          </a:xfrm>
          <a:prstGeom prst="rect">
            <a:avLst/>
          </a:prstGeom>
        </p:spPr>
        <p:txBody>
          <a:bodyPr vert="horz" lIns="95259" tIns="47630" rIns="95259" bIns="47630" rtlCol="0"/>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版面配置區 5"/>
          <p:cNvSpPr>
            <a:spLocks noGrp="1"/>
          </p:cNvSpPr>
          <p:nvPr>
            <p:ph type="ftr" sz="quarter" idx="4"/>
          </p:nvPr>
        </p:nvSpPr>
        <p:spPr>
          <a:xfrm>
            <a:off x="3" y="6456613"/>
            <a:ext cx="4302231" cy="341064"/>
          </a:xfrm>
          <a:prstGeom prst="rect">
            <a:avLst/>
          </a:prstGeom>
        </p:spPr>
        <p:txBody>
          <a:bodyPr vert="horz" lIns="95259" tIns="47630" rIns="95259" bIns="47630" rtlCol="0" anchor="b"/>
          <a:lstStyle>
            <a:lvl1pPr algn="l">
              <a:defRPr sz="1200">
                <a:latin typeface="Arial" panose="020B0604020202020204" pitchFamily="34" charset="0"/>
                <a:ea typeface="微軟正黑體" panose="020B0604030504040204" pitchFamily="34" charset="-120"/>
              </a:defRPr>
            </a:lvl1pPr>
          </a:lstStyle>
          <a:p>
            <a:endParaRPr lang="zh-TW" altLang="en-US" dirty="0"/>
          </a:p>
        </p:txBody>
      </p:sp>
      <p:sp>
        <p:nvSpPr>
          <p:cNvPr id="7" name="投影片編號版面配置區 6"/>
          <p:cNvSpPr>
            <a:spLocks noGrp="1"/>
          </p:cNvSpPr>
          <p:nvPr>
            <p:ph type="sldNum" sz="quarter" idx="5"/>
          </p:nvPr>
        </p:nvSpPr>
        <p:spPr>
          <a:xfrm>
            <a:off x="5623700" y="6456613"/>
            <a:ext cx="4302231" cy="341064"/>
          </a:xfrm>
          <a:prstGeom prst="rect">
            <a:avLst/>
          </a:prstGeom>
        </p:spPr>
        <p:txBody>
          <a:bodyPr vert="horz" lIns="95259" tIns="47630" rIns="95259" bIns="47630" rtlCol="0" anchor="b"/>
          <a:lstStyle>
            <a:lvl1pPr algn="r">
              <a:defRPr sz="1200">
                <a:latin typeface="Arial" panose="020B0604020202020204" pitchFamily="34" charset="0"/>
                <a:ea typeface="微軟正黑體" panose="020B0604030504040204" pitchFamily="34" charset="-120"/>
              </a:defRPr>
            </a:lvl1pPr>
          </a:lstStyle>
          <a:p>
            <a:fld id="{85C7D117-5251-462C-B224-9C28541001A8}" type="slidenum">
              <a:rPr lang="zh-TW" altLang="en-US" smtClean="0"/>
              <a:pPr/>
              <a:t>‹#›</a:t>
            </a:fld>
            <a:endParaRPr lang="zh-TW" altLang="en-US" dirty="0"/>
          </a:p>
        </p:txBody>
      </p:sp>
    </p:spTree>
    <p:extLst>
      <p:ext uri="{BB962C8B-B14F-4D97-AF65-F5344CB8AC3E}">
        <p14:creationId xmlns:p14="http://schemas.microsoft.com/office/powerpoint/2010/main" val="4145283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微軟正黑體" panose="020B0604030504040204" pitchFamily="34" charset="-120"/>
        <a:cs typeface="+mn-cs"/>
      </a:defRPr>
    </a:lvl1pPr>
    <a:lvl2pPr marL="457200" algn="l" defTabSz="914400" rtl="0" eaLnBrk="1" latinLnBrk="0" hangingPunct="1">
      <a:defRPr sz="1200" kern="1200">
        <a:solidFill>
          <a:schemeClr val="tx1"/>
        </a:solidFill>
        <a:latin typeface="Arial" panose="020B0604020202020204" pitchFamily="34" charset="0"/>
        <a:ea typeface="微軟正黑體" panose="020B0604030504040204" pitchFamily="34" charset="-120"/>
        <a:cs typeface="+mn-cs"/>
      </a:defRPr>
    </a:lvl2pPr>
    <a:lvl3pPr marL="914400" algn="l" defTabSz="914400" rtl="0" eaLnBrk="1" latinLnBrk="0" hangingPunct="1">
      <a:defRPr sz="1200" kern="1200">
        <a:solidFill>
          <a:schemeClr val="tx1"/>
        </a:solidFill>
        <a:latin typeface="Arial" panose="020B0604020202020204" pitchFamily="34" charset="0"/>
        <a:ea typeface="微軟正黑體" panose="020B0604030504040204" pitchFamily="34" charset="-120"/>
        <a:cs typeface="+mn-cs"/>
      </a:defRPr>
    </a:lvl3pPr>
    <a:lvl4pPr marL="1371600" algn="l" defTabSz="914400" rtl="0" eaLnBrk="1" latinLnBrk="0" hangingPunct="1">
      <a:defRPr sz="1200" kern="1200">
        <a:solidFill>
          <a:schemeClr val="tx1"/>
        </a:solidFill>
        <a:latin typeface="Arial" panose="020B0604020202020204" pitchFamily="34" charset="0"/>
        <a:ea typeface="微軟正黑體" panose="020B0604030504040204" pitchFamily="34" charset="-120"/>
        <a:cs typeface="+mn-cs"/>
      </a:defRPr>
    </a:lvl4pPr>
    <a:lvl5pPr marL="1828800" algn="l" defTabSz="914400" rtl="0" eaLnBrk="1" latinLnBrk="0" hangingPunct="1">
      <a:defRPr sz="1200" kern="1200">
        <a:solidFill>
          <a:schemeClr val="tx1"/>
        </a:solidFill>
        <a:latin typeface="Arial" panose="020B0604020202020204" pitchFamily="34" charset="0"/>
        <a:ea typeface="微軟正黑體"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a:t>Cache</a:t>
            </a:r>
          </a:p>
          <a:p>
            <a:r>
              <a:rPr lang="en-US" altLang="zh-TW" dirty="0"/>
              <a:t>This form of memory can be considered as an intermediary between the main physical RAM and the CPU. The cache makes any data frequently used by CPU instantly available. If the required information is not located in the cache, a fetch is made from the main memory.</a:t>
            </a:r>
          </a:p>
          <a:p>
            <a:r>
              <a:rPr lang="en-US" altLang="zh-TW" dirty="0"/>
              <a:t>There are two levels of cache: </a:t>
            </a:r>
            <a:r>
              <a:rPr lang="en-US" altLang="zh-TW" b="1" dirty="0"/>
              <a:t>Level 1 Cache</a:t>
            </a:r>
            <a:r>
              <a:rPr lang="en-US" altLang="zh-TW" dirty="0"/>
              <a:t> (primary cache) and </a:t>
            </a:r>
            <a:r>
              <a:rPr lang="en-US" altLang="zh-TW" b="1" dirty="0"/>
              <a:t>Level 2 Cache</a:t>
            </a:r>
            <a:r>
              <a:rPr lang="en-US" altLang="zh-TW" dirty="0"/>
              <a:t> (secondary cache).</a:t>
            </a:r>
          </a:p>
          <a:p>
            <a:r>
              <a:rPr lang="en-US" altLang="zh-TW" dirty="0"/>
              <a:t>Level 1 cache is built directly on the CPU, just like the registers. It is small in size, ranging anywhere between 2 kilobytes (KB) and 128KB. As this cache is closer to the CPU than level 2 cache, its transfer speeds are much faster as a result.</a:t>
            </a:r>
          </a:p>
          <a:p>
            <a:r>
              <a:rPr lang="en-US" altLang="zh-TW" dirty="0"/>
              <a:t>Level 2 cache is usually situated in close proximity to, but off, the CPU chip. However, there are certain systems where the cache is built directly onto the CPU itself as like the level 1 cache. The size of level 2 cache ranges from 256KB to 2 megabytes (MB). Both levels of cache use </a:t>
            </a:r>
            <a:r>
              <a:rPr lang="en-US" altLang="zh-TW" b="1" dirty="0"/>
              <a:t>Static Random Access Memory (SRAM)</a:t>
            </a:r>
            <a:r>
              <a:rPr lang="en-US" altLang="zh-TW" dirty="0"/>
              <a:t> to hold the data.</a:t>
            </a:r>
          </a:p>
          <a:p>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3</a:t>
            </a:fld>
            <a:endParaRPr lang="zh-TW" altLang="en-US"/>
          </a:p>
        </p:txBody>
      </p:sp>
    </p:spTree>
    <p:extLst>
      <p:ext uri="{BB962C8B-B14F-4D97-AF65-F5344CB8AC3E}">
        <p14:creationId xmlns:p14="http://schemas.microsoft.com/office/powerpoint/2010/main" val="3745328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smtClean="0"/>
              <a:t>Morgan Kaufmann Publishers</a:t>
            </a:r>
          </a:p>
        </p:txBody>
      </p:sp>
      <p:sp>
        <p:nvSpPr>
          <p:cNvPr id="150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A563AF19-FABF-4D5D-B24A-075298489A90}" type="datetime3">
              <a:rPr lang="en-AU" altLang="zh-TW"/>
              <a:pPr/>
              <a:t>9 December, 2019</a:t>
            </a:fld>
            <a:endParaRPr lang="en-AU" altLang="zh-TW" dirty="0"/>
          </a:p>
        </p:txBody>
      </p:sp>
      <p:sp>
        <p:nvSpPr>
          <p:cNvPr id="1505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smtClean="0"/>
              <a:t>Chapter 5 — Large and Fast: Exploiting Memory Hierarchy</a:t>
            </a:r>
          </a:p>
        </p:txBody>
      </p:sp>
      <p:sp>
        <p:nvSpPr>
          <p:cNvPr id="1505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E9135E97-D4FF-4C01-AF5C-5BFE47E21158}" type="slidenum">
              <a:rPr lang="en-AU" altLang="zh-TW"/>
              <a:pPr/>
              <a:t>12</a:t>
            </a:fld>
            <a:endParaRPr lang="en-AU" altLang="zh-TW" dirty="0"/>
          </a:p>
        </p:txBody>
      </p:sp>
      <p:sp>
        <p:nvSpPr>
          <p:cNvPr id="150534" name="Rectangle 2"/>
          <p:cNvSpPr>
            <a:spLocks noGrp="1" noRot="1" noChangeAspect="1" noChangeArrowheads="1" noTextEdit="1"/>
          </p:cNvSpPr>
          <p:nvPr>
            <p:ph type="sldImg"/>
          </p:nvPr>
        </p:nvSpPr>
        <p:spPr>
          <a:ln/>
        </p:spPr>
      </p:sp>
      <p:sp>
        <p:nvSpPr>
          <p:cNvPr id="1505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t>一個</a:t>
            </a:r>
            <a:r>
              <a:rPr lang="en-US" altLang="zh-TW" dirty="0" smtClean="0"/>
              <a:t>block</a:t>
            </a:r>
            <a:r>
              <a:rPr lang="zh-TW" altLang="en-US" dirty="0" smtClean="0"/>
              <a:t>不在是單一個空間  容許</a:t>
            </a:r>
            <a:r>
              <a:rPr lang="en-US" altLang="zh-TW" dirty="0" smtClean="0"/>
              <a:t>index</a:t>
            </a:r>
            <a:r>
              <a:rPr lang="zh-TW" altLang="en-US" dirty="0" smtClean="0"/>
              <a:t>可以存更多筆資料</a:t>
            </a:r>
            <a:endParaRPr lang="en-US" dirty="0" smtClean="0"/>
          </a:p>
        </p:txBody>
      </p:sp>
    </p:spTree>
    <p:extLst>
      <p:ext uri="{BB962C8B-B14F-4D97-AF65-F5344CB8AC3E}">
        <p14:creationId xmlns:p14="http://schemas.microsoft.com/office/powerpoint/2010/main" val="3907381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smtClean="0"/>
              <a:t>Morgan Kaufmann Publishers</a:t>
            </a:r>
          </a:p>
        </p:txBody>
      </p:sp>
      <p:sp>
        <p:nvSpPr>
          <p:cNvPr id="1525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178A70BC-3E48-447D-A59C-A6CD22744547}" type="datetime3">
              <a:rPr lang="en-AU" altLang="zh-TW"/>
              <a:pPr/>
              <a:t>9 December, 2019</a:t>
            </a:fld>
            <a:endParaRPr lang="en-AU" altLang="zh-TW" dirty="0"/>
          </a:p>
        </p:txBody>
      </p:sp>
      <p:sp>
        <p:nvSpPr>
          <p:cNvPr id="1525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smtClean="0"/>
              <a:t>Chapter 5 — Large and Fast: Exploiting Memory Hierarchy</a:t>
            </a:r>
          </a:p>
        </p:txBody>
      </p:sp>
      <p:sp>
        <p:nvSpPr>
          <p:cNvPr id="1525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54673DD3-B932-4FA9-ACBC-7BA6B4A55ED3}" type="slidenum">
              <a:rPr lang="en-AU" altLang="zh-TW"/>
              <a:pPr/>
              <a:t>13</a:t>
            </a:fld>
            <a:endParaRPr lang="en-AU" altLang="zh-TW" dirty="0"/>
          </a:p>
        </p:txBody>
      </p:sp>
      <p:sp>
        <p:nvSpPr>
          <p:cNvPr id="152582" name="Rectangle 2"/>
          <p:cNvSpPr>
            <a:spLocks noGrp="1" noRot="1" noChangeAspect="1" noChangeArrowheads="1" noTextEdit="1"/>
          </p:cNvSpPr>
          <p:nvPr>
            <p:ph type="sldImg"/>
          </p:nvPr>
        </p:nvSpPr>
        <p:spPr>
          <a:ln/>
        </p:spPr>
      </p:sp>
      <p:sp>
        <p:nvSpPr>
          <p:cNvPr id="1525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95867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smtClean="0"/>
              <a:t>Morgan Kaufmann Publishers</a:t>
            </a:r>
          </a:p>
        </p:txBody>
      </p:sp>
      <p:sp>
        <p:nvSpPr>
          <p:cNvPr id="153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0D5CB5DC-DD2F-494A-AF23-0824DDF4BBFD}" type="datetime3">
              <a:rPr lang="en-AU" altLang="zh-TW"/>
              <a:pPr/>
              <a:t>9 December, 2019</a:t>
            </a:fld>
            <a:endParaRPr lang="en-AU" altLang="zh-TW" dirty="0"/>
          </a:p>
        </p:txBody>
      </p:sp>
      <p:sp>
        <p:nvSpPr>
          <p:cNvPr id="1536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smtClean="0"/>
              <a:t>Chapter 5 — Large and Fast: Exploiting Memory Hierarchy</a:t>
            </a:r>
          </a:p>
        </p:txBody>
      </p:sp>
      <p:sp>
        <p:nvSpPr>
          <p:cNvPr id="153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D32EECC6-EFCD-4D3A-8E77-8364D44B7ACB}" type="slidenum">
              <a:rPr lang="en-AU" altLang="zh-TW"/>
              <a:pPr/>
              <a:t>14</a:t>
            </a:fld>
            <a:endParaRPr lang="en-AU" altLang="zh-TW" dirty="0"/>
          </a:p>
        </p:txBody>
      </p:sp>
      <p:sp>
        <p:nvSpPr>
          <p:cNvPr id="153606" name="Rectangle 2"/>
          <p:cNvSpPr>
            <a:spLocks noGrp="1" noRot="1" noChangeAspect="1" noChangeArrowheads="1" noTextEdit="1"/>
          </p:cNvSpPr>
          <p:nvPr>
            <p:ph type="sldImg"/>
          </p:nvPr>
        </p:nvSpPr>
        <p:spPr>
          <a:ln/>
        </p:spPr>
      </p:sp>
      <p:sp>
        <p:nvSpPr>
          <p:cNvPr id="1536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58876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17</a:t>
            </a:fld>
            <a:endParaRPr lang="zh-TW" altLang="en-US"/>
          </a:p>
        </p:txBody>
      </p:sp>
    </p:spTree>
    <p:extLst>
      <p:ext uri="{BB962C8B-B14F-4D97-AF65-F5344CB8AC3E}">
        <p14:creationId xmlns:p14="http://schemas.microsoft.com/office/powerpoint/2010/main" val="786204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18</a:t>
            </a:fld>
            <a:endParaRPr lang="zh-TW" altLang="en-US"/>
          </a:p>
        </p:txBody>
      </p:sp>
    </p:spTree>
    <p:extLst>
      <p:ext uri="{BB962C8B-B14F-4D97-AF65-F5344CB8AC3E}">
        <p14:creationId xmlns:p14="http://schemas.microsoft.com/office/powerpoint/2010/main" val="3333686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19</a:t>
            </a:fld>
            <a:endParaRPr lang="zh-TW" altLang="en-US"/>
          </a:p>
        </p:txBody>
      </p:sp>
    </p:spTree>
    <p:extLst>
      <p:ext uri="{BB962C8B-B14F-4D97-AF65-F5344CB8AC3E}">
        <p14:creationId xmlns:p14="http://schemas.microsoft.com/office/powerpoint/2010/main" val="3063049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i="1" dirty="0"/>
              <a:t>處理器怎麼知道</a:t>
            </a:r>
            <a:r>
              <a:rPr lang="en-US" altLang="zh-TW" i="1" dirty="0"/>
              <a:t>data</a:t>
            </a:r>
            <a:r>
              <a:rPr lang="zh-TW" altLang="en-US" i="1" dirty="0"/>
              <a:t>是否在</a:t>
            </a:r>
            <a:r>
              <a:rPr lang="en-US" altLang="zh-TW" i="1" dirty="0"/>
              <a:t>cache</a:t>
            </a:r>
            <a:r>
              <a:rPr lang="zh-TW" altLang="en-US" i="1" dirty="0"/>
              <a:t>中，並且正確的從</a:t>
            </a:r>
            <a:r>
              <a:rPr lang="en-US" altLang="zh-TW" i="1" dirty="0"/>
              <a:t>cache</a:t>
            </a:r>
            <a:r>
              <a:rPr lang="zh-TW" altLang="en-US" i="1" dirty="0"/>
              <a:t>抓出想要的資料？</a:t>
            </a:r>
            <a:endParaRPr lang="en-US" altLang="zh-TW" i="1" dirty="0"/>
          </a:p>
          <a:p>
            <a:endParaRPr lang="en-US" altLang="zh-TW" i="1" dirty="0"/>
          </a:p>
          <a:p>
            <a:pPr defTabSz="952586">
              <a:defRPr/>
            </a:pPr>
            <a:r>
              <a:rPr lang="zh-TW" altLang="en-US" b="1" dirty="0" smtClean="0">
                <a:solidFill>
                  <a:srgbClr val="595959"/>
                </a:solidFill>
                <a:latin typeface="PT Serif"/>
              </a:rPr>
              <a:t>我們把資料一次從記憶體下層轉移到記體上層的單位定作</a:t>
            </a:r>
            <a:r>
              <a:rPr lang="en-US" altLang="zh-TW" b="1" dirty="0" smtClean="0">
                <a:solidFill>
                  <a:srgbClr val="595959"/>
                </a:solidFill>
                <a:latin typeface="PT Serif"/>
              </a:rPr>
              <a:t>block</a:t>
            </a:r>
            <a:r>
              <a:rPr lang="zh-TW" altLang="en-US" dirty="0" smtClean="0">
                <a:solidFill>
                  <a:srgbClr val="595959"/>
                </a:solidFill>
                <a:latin typeface="PT Serif"/>
              </a:rPr>
              <a:t>。如果處理器要求讀取某個</a:t>
            </a:r>
            <a:r>
              <a:rPr lang="en-US" altLang="zh-TW" dirty="0" smtClean="0">
                <a:solidFill>
                  <a:srgbClr val="595959"/>
                </a:solidFill>
                <a:latin typeface="PT Serif"/>
              </a:rPr>
              <a:t>block</a:t>
            </a:r>
            <a:r>
              <a:rPr lang="zh-TW" altLang="en-US" dirty="0" smtClean="0">
                <a:solidFill>
                  <a:srgbClr val="595959"/>
                </a:solidFill>
                <a:latin typeface="PT Serif"/>
              </a:rPr>
              <a:t>的資料，剛好在上層的記憶體內，那就稱為</a:t>
            </a:r>
            <a:r>
              <a:rPr lang="en-US" altLang="zh-TW" dirty="0" smtClean="0">
                <a:solidFill>
                  <a:srgbClr val="595959"/>
                </a:solidFill>
                <a:latin typeface="PT Serif"/>
              </a:rPr>
              <a:t>hit</a:t>
            </a:r>
            <a:r>
              <a:rPr lang="zh-TW" altLang="en-US" dirty="0" smtClean="0">
                <a:solidFill>
                  <a:srgbClr val="595959"/>
                </a:solidFill>
                <a:latin typeface="PT Serif"/>
              </a:rPr>
              <a:t>。如果不在上層，那就稱為</a:t>
            </a:r>
            <a:r>
              <a:rPr lang="en-US" altLang="zh-TW" dirty="0" smtClean="0">
                <a:solidFill>
                  <a:srgbClr val="595959"/>
                </a:solidFill>
                <a:latin typeface="PT Serif"/>
              </a:rPr>
              <a:t>miss</a:t>
            </a:r>
            <a:r>
              <a:rPr lang="zh-TW" altLang="en-US" dirty="0" smtClean="0">
                <a:solidFill>
                  <a:srgbClr val="595959"/>
                </a:solidFill>
                <a:latin typeface="PT Serif"/>
              </a:rPr>
              <a:t>。</a:t>
            </a:r>
            <a:r>
              <a:rPr lang="en-US" altLang="zh-TW" dirty="0" smtClean="0">
                <a:solidFill>
                  <a:srgbClr val="595959"/>
                </a:solidFill>
                <a:latin typeface="PT Serif"/>
              </a:rPr>
              <a:t>hit rate</a:t>
            </a:r>
            <a:r>
              <a:rPr lang="zh-TW" altLang="en-US" dirty="0" smtClean="0">
                <a:solidFill>
                  <a:srgbClr val="595959"/>
                </a:solidFill>
                <a:latin typeface="PT Serif"/>
              </a:rPr>
              <a:t>就是你成功在上層記憶體就找到你要的資料的次數比例。</a:t>
            </a:r>
            <a:endParaRPr lang="zh-TW" altLang="en-US" dirty="0" smtClean="0"/>
          </a:p>
          <a:p>
            <a:pPr defTabSz="952586">
              <a:defRPr/>
            </a:pPr>
            <a:endParaRPr lang="en-US" altLang="zh-TW" b="1" i="1" dirty="0">
              <a:solidFill>
                <a:srgbClr val="FF0000"/>
              </a:solidFill>
              <a:latin typeface="Arial" panose="020B0604020202020204" pitchFamily="34" charset="0"/>
              <a:cs typeface="Arial" panose="020B0604020202020204" pitchFamily="34" charset="0"/>
            </a:endParaRPr>
          </a:p>
          <a:p>
            <a:pPr defTabSz="952586">
              <a:defRPr/>
            </a:pPr>
            <a:endParaRPr lang="en-US" altLang="zh-TW" b="1" i="1" dirty="0">
              <a:solidFill>
                <a:srgbClr val="FF0000"/>
              </a:solidFill>
              <a:latin typeface="Arial" panose="020B0604020202020204" pitchFamily="34" charset="0"/>
              <a:cs typeface="Arial" panose="020B0604020202020204" pitchFamily="34" charset="0"/>
            </a:endParaRPr>
          </a:p>
          <a:p>
            <a:pPr defTabSz="952586">
              <a:defRPr/>
            </a:pPr>
            <a:r>
              <a:rPr lang="en-US" altLang="zh-TW" b="1" i="1" dirty="0">
                <a:solidFill>
                  <a:srgbClr val="FF0000"/>
                </a:solidFill>
                <a:latin typeface="Arial" panose="020B0604020202020204" pitchFamily="34" charset="0"/>
                <a:cs typeface="Arial" panose="020B0604020202020204" pitchFamily="34" charset="0"/>
              </a:rPr>
              <a:t>Cache block</a:t>
            </a:r>
            <a:r>
              <a:rPr lang="en-US" altLang="zh-TW" dirty="0"/>
              <a:t> :is the basic mapping unit, which usually contains several words</a:t>
            </a:r>
          </a:p>
          <a:p>
            <a:endParaRPr lang="zh-TW" altLang="en-US" dirty="0" smtClean="0"/>
          </a:p>
          <a:p>
            <a:r>
              <a:rPr lang="en-US" altLang="zh-TW" dirty="0"/>
              <a:t>direct-map</a:t>
            </a:r>
            <a:r>
              <a:rPr lang="zh-TW" altLang="en-US" dirty="0"/>
              <a:t>顧名思義，就是直接根據記憶體位置，把所有區塊平均分配給</a:t>
            </a:r>
            <a:r>
              <a:rPr lang="en-US" altLang="zh-TW" dirty="0"/>
              <a:t>cache</a:t>
            </a:r>
            <a:r>
              <a:rPr lang="zh-TW" altLang="en-US" dirty="0"/>
              <a:t>。看圖應該就能理解配置的方法，</a:t>
            </a:r>
            <a:r>
              <a:rPr lang="en-US" altLang="zh-TW" dirty="0"/>
              <a:t>cache</a:t>
            </a:r>
            <a:r>
              <a:rPr lang="zh-TW" altLang="en-US" dirty="0"/>
              <a:t>內有</a:t>
            </a:r>
            <a:r>
              <a:rPr lang="en-US" altLang="zh-TW" dirty="0"/>
              <a:t>000~111 8</a:t>
            </a:r>
            <a:r>
              <a:rPr lang="zh-TW" altLang="en-US" dirty="0"/>
              <a:t>個</a:t>
            </a:r>
            <a:r>
              <a:rPr lang="en-US" altLang="zh-TW" dirty="0"/>
              <a:t>block</a:t>
            </a:r>
            <a:r>
              <a:rPr lang="zh-TW" altLang="en-US" dirty="0"/>
              <a:t>，</a:t>
            </a:r>
            <a:r>
              <a:rPr lang="en-US" altLang="zh-TW" dirty="0"/>
              <a:t>memory</a:t>
            </a:r>
            <a:r>
              <a:rPr lang="zh-TW" altLang="en-US" dirty="0"/>
              <a:t>內有</a:t>
            </a:r>
            <a:r>
              <a:rPr lang="en-US" altLang="zh-TW" dirty="0"/>
              <a:t>00000~11111 32</a:t>
            </a:r>
            <a:r>
              <a:rPr lang="zh-TW" altLang="en-US" dirty="0"/>
              <a:t>個</a:t>
            </a:r>
            <a:r>
              <a:rPr lang="en-US" altLang="zh-TW" dirty="0"/>
              <a:t>block</a:t>
            </a:r>
            <a:r>
              <a:rPr lang="zh-TW" altLang="en-US" dirty="0"/>
              <a:t>，</a:t>
            </a:r>
            <a:r>
              <a:rPr lang="en-US" altLang="zh-TW" dirty="0"/>
              <a:t>memory</a:t>
            </a:r>
            <a:r>
              <a:rPr lang="zh-TW" altLang="en-US" dirty="0"/>
              <a:t>內的</a:t>
            </a:r>
            <a:r>
              <a:rPr lang="en-US" altLang="zh-TW" dirty="0"/>
              <a:t>block index</a:t>
            </a:r>
            <a:r>
              <a:rPr lang="zh-TW" altLang="en-US" dirty="0"/>
              <a:t>結尾只要等於</a:t>
            </a:r>
            <a:r>
              <a:rPr lang="en-US" altLang="zh-TW" dirty="0"/>
              <a:t>cache index</a:t>
            </a:r>
            <a:r>
              <a:rPr lang="zh-TW" altLang="en-US" dirty="0"/>
              <a:t>，就代表該</a:t>
            </a:r>
            <a:r>
              <a:rPr lang="en-US" altLang="zh-TW" dirty="0"/>
              <a:t>block</a:t>
            </a:r>
            <a:r>
              <a:rPr lang="zh-TW" altLang="en-US" dirty="0"/>
              <a:t>可以被放到該</a:t>
            </a:r>
            <a:r>
              <a:rPr lang="en-US" altLang="zh-TW" dirty="0"/>
              <a:t>cache</a:t>
            </a:r>
            <a:r>
              <a:rPr lang="zh-TW" altLang="en-US" dirty="0"/>
              <a:t>的該位置。也就是灰色的部份（</a:t>
            </a:r>
            <a:r>
              <a:rPr lang="en-US" altLang="zh-TW" dirty="0"/>
              <a:t>00001, 01001, 10001, 11001</a:t>
            </a:r>
            <a:r>
              <a:rPr lang="zh-TW" altLang="en-US" dirty="0"/>
              <a:t>）都可以被放到</a:t>
            </a:r>
            <a:r>
              <a:rPr lang="en-US" altLang="zh-TW" dirty="0"/>
              <a:t>cache 001 block</a:t>
            </a:r>
            <a:r>
              <a:rPr lang="zh-TW" altLang="en-US" dirty="0"/>
              <a:t>內。</a:t>
            </a:r>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4</a:t>
            </a:fld>
            <a:endParaRPr lang="zh-TW" altLang="en-US"/>
          </a:p>
        </p:txBody>
      </p:sp>
    </p:spTree>
    <p:extLst>
      <p:ext uri="{BB962C8B-B14F-4D97-AF65-F5344CB8AC3E}">
        <p14:creationId xmlns:p14="http://schemas.microsoft.com/office/powerpoint/2010/main" val="80142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smtClean="0"/>
              <a:t>Morgan Kaufmann Publishers</a:t>
            </a:r>
          </a:p>
        </p:txBody>
      </p:sp>
      <p:sp>
        <p:nvSpPr>
          <p:cNvPr id="1351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F1BF37CC-2E64-44E6-9BA2-505137BC15CB}" type="datetime3">
              <a:rPr lang="en-AU" altLang="zh-TW"/>
              <a:pPr/>
              <a:t>9 December, 2019</a:t>
            </a:fld>
            <a:endParaRPr lang="en-AU" altLang="zh-TW" dirty="0"/>
          </a:p>
        </p:txBody>
      </p:sp>
      <p:sp>
        <p:nvSpPr>
          <p:cNvPr id="1351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smtClean="0"/>
              <a:t>Chapter 5 — Large and Fast: Exploiting Memory Hierarchy</a:t>
            </a:r>
          </a:p>
        </p:txBody>
      </p:sp>
      <p:sp>
        <p:nvSpPr>
          <p:cNvPr id="1351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1A5ABB17-35B9-4DB3-BE6A-F63CB7232F35}" type="slidenum">
              <a:rPr lang="en-AU" altLang="zh-TW"/>
              <a:pPr/>
              <a:t>5</a:t>
            </a:fld>
            <a:endParaRPr lang="en-AU" altLang="zh-TW" dirty="0"/>
          </a:p>
        </p:txBody>
      </p:sp>
      <p:sp>
        <p:nvSpPr>
          <p:cNvPr id="135174" name="Rectangle 2"/>
          <p:cNvSpPr>
            <a:spLocks noGrp="1" noRot="1" noChangeAspect="1" noChangeArrowheads="1" noTextEdit="1"/>
          </p:cNvSpPr>
          <p:nvPr>
            <p:ph type="sldImg"/>
          </p:nvPr>
        </p:nvSpPr>
        <p:spPr>
          <a:ln/>
        </p:spPr>
      </p:sp>
      <p:sp>
        <p:nvSpPr>
          <p:cNvPr id="1351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r>
              <a:rPr lang="zh-TW" altLang="en-US" b="1" dirty="0"/>
              <a:t>一個</a:t>
            </a:r>
            <a:r>
              <a:rPr lang="en-US" altLang="zh-TW" b="1" dirty="0"/>
              <a:t>memory</a:t>
            </a:r>
            <a:r>
              <a:rPr lang="zh-TW" altLang="en-US" b="1" dirty="0"/>
              <a:t>是以</a:t>
            </a:r>
            <a:r>
              <a:rPr lang="en-US" altLang="zh-TW" b="1" dirty="0"/>
              <a:t>1</a:t>
            </a:r>
            <a:r>
              <a:rPr lang="zh-TW" altLang="en-US" b="1" dirty="0"/>
              <a:t> </a:t>
            </a:r>
            <a:r>
              <a:rPr lang="en-US" altLang="zh-TW" b="1" dirty="0"/>
              <a:t>byte</a:t>
            </a:r>
            <a:r>
              <a:rPr lang="zh-TW" altLang="en-US" b="1" dirty="0"/>
              <a:t>為單位，但是</a:t>
            </a:r>
            <a:r>
              <a:rPr lang="en-US" altLang="zh-TW" b="1" dirty="0"/>
              <a:t>cache</a:t>
            </a:r>
            <a:r>
              <a:rPr lang="zh-TW" altLang="en-US" b="1" dirty="0"/>
              <a:t>是以</a:t>
            </a:r>
            <a:r>
              <a:rPr lang="en-US" altLang="zh-TW" b="1" dirty="0"/>
              <a:t>1word</a:t>
            </a:r>
            <a:r>
              <a:rPr lang="zh-TW" altLang="en-US" b="1" dirty="0"/>
              <a:t>為單位 ，</a:t>
            </a:r>
            <a:r>
              <a:rPr lang="en-US" altLang="zh-TW" b="1" dirty="0"/>
              <a:t>1word =4byte</a:t>
            </a:r>
            <a:r>
              <a:rPr lang="zh-TW" altLang="en-US" b="1" dirty="0"/>
              <a:t> 所以需要</a:t>
            </a:r>
            <a:r>
              <a:rPr lang="en-US" altLang="zh-TW" b="1" dirty="0"/>
              <a:t>byte</a:t>
            </a:r>
            <a:r>
              <a:rPr lang="zh-TW" altLang="en-US" b="1" dirty="0"/>
              <a:t> </a:t>
            </a:r>
            <a:r>
              <a:rPr lang="en-US" altLang="zh-TW" b="1" dirty="0"/>
              <a:t>offset</a:t>
            </a:r>
          </a:p>
          <a:p>
            <a:pPr fontAlgn="base"/>
            <a:r>
              <a:rPr lang="en-US" altLang="zh-TW" b="1" dirty="0"/>
              <a:t>100</a:t>
            </a:r>
            <a:r>
              <a:rPr lang="zh-TW" altLang="en-US" b="1" dirty="0"/>
              <a:t> </a:t>
            </a:r>
            <a:r>
              <a:rPr lang="en-US" altLang="zh-TW" b="1" dirty="0"/>
              <a:t>101</a:t>
            </a:r>
            <a:r>
              <a:rPr lang="zh-TW" altLang="en-US" b="1" dirty="0"/>
              <a:t> </a:t>
            </a:r>
            <a:r>
              <a:rPr lang="en-US" altLang="zh-TW" b="1" dirty="0"/>
              <a:t>110</a:t>
            </a:r>
            <a:r>
              <a:rPr lang="zh-TW" altLang="en-US" b="1" dirty="0"/>
              <a:t>  </a:t>
            </a:r>
            <a:r>
              <a:rPr lang="en-US" altLang="zh-TW" b="1" dirty="0"/>
              <a:t>111</a:t>
            </a:r>
          </a:p>
          <a:p>
            <a:pPr fontAlgn="base"/>
            <a:endParaRPr lang="en-US" altLang="zh-TW" b="1" dirty="0"/>
          </a:p>
          <a:p>
            <a:pPr fontAlgn="base"/>
            <a:r>
              <a:rPr lang="en-US" altLang="zh-TW" b="1" dirty="0"/>
              <a:t>tag</a:t>
            </a:r>
          </a:p>
          <a:p>
            <a:pPr fontAlgn="base"/>
            <a:r>
              <a:rPr lang="zh-TW" altLang="en-US" dirty="0"/>
              <a:t>但這樣設計的問題就是，我要怎麼知道我想要的記憶體資料剛好在</a:t>
            </a:r>
            <a:r>
              <a:rPr lang="en-US" altLang="zh-TW" dirty="0"/>
              <a:t>cache</a:t>
            </a:r>
            <a:r>
              <a:rPr lang="zh-TW" altLang="en-US" dirty="0"/>
              <a:t>內？</a:t>
            </a:r>
            <a:br>
              <a:rPr lang="zh-TW" altLang="en-US" dirty="0"/>
            </a:br>
            <a:r>
              <a:rPr lang="zh-TW" altLang="en-US" dirty="0"/>
              <a:t>答案是</a:t>
            </a:r>
            <a:r>
              <a:rPr lang="zh-TW" altLang="en-US" b="1" dirty="0"/>
              <a:t>多設計一個</a:t>
            </a:r>
            <a:r>
              <a:rPr lang="en-US" altLang="zh-TW" b="1" dirty="0"/>
              <a:t>tag</a:t>
            </a:r>
            <a:r>
              <a:rPr lang="zh-TW" altLang="en-US" b="1" dirty="0"/>
              <a:t>欄位</a:t>
            </a:r>
            <a:r>
              <a:rPr lang="zh-TW" altLang="en-US" dirty="0"/>
              <a:t>，讓</a:t>
            </a:r>
            <a:r>
              <a:rPr lang="en-US" altLang="zh-TW" dirty="0"/>
              <a:t>tag</a:t>
            </a:r>
            <a:r>
              <a:rPr lang="zh-TW" altLang="en-US" dirty="0"/>
              <a:t>紀錄該</a:t>
            </a:r>
            <a:r>
              <a:rPr lang="en-US" altLang="zh-TW" dirty="0"/>
              <a:t>cache</a:t>
            </a:r>
            <a:r>
              <a:rPr lang="zh-TW" altLang="en-US" dirty="0"/>
              <a:t>所紀錄的資料在原本記憶體中的位置。</a:t>
            </a:r>
            <a:r>
              <a:rPr lang="en-US" altLang="zh-TW" dirty="0"/>
              <a:t>tag</a:t>
            </a:r>
            <a:r>
              <a:rPr lang="zh-TW" altLang="en-US" dirty="0"/>
              <a:t>不需要完整紀錄該</a:t>
            </a:r>
            <a:r>
              <a:rPr lang="en-US" altLang="zh-TW" dirty="0"/>
              <a:t>cache</a:t>
            </a:r>
            <a:r>
              <a:rPr lang="zh-TW" altLang="en-US" dirty="0"/>
              <a:t>存放內容的記憶體位址，他只要紀錄前面幾個</a:t>
            </a:r>
            <a:r>
              <a:rPr lang="en-US" altLang="zh-TW" dirty="0"/>
              <a:t>bit</a:t>
            </a:r>
            <a:r>
              <a:rPr lang="zh-TW" altLang="en-US" dirty="0"/>
              <a:t>就好了。以上圖為例，我想知道</a:t>
            </a:r>
            <a:r>
              <a:rPr lang="en-US" altLang="zh-TW" dirty="0"/>
              <a:t>cache index 001</a:t>
            </a:r>
            <a:r>
              <a:rPr lang="zh-TW" altLang="en-US" dirty="0"/>
              <a:t>到底是存放（</a:t>
            </a:r>
            <a:r>
              <a:rPr lang="en-US" altLang="zh-TW" dirty="0"/>
              <a:t>00001, 01001, 10001, 11001</a:t>
            </a:r>
            <a:r>
              <a:rPr lang="zh-TW" altLang="en-US" dirty="0"/>
              <a:t>），只要額外紀錄前兩個</a:t>
            </a:r>
            <a:r>
              <a:rPr lang="en-US" altLang="zh-TW" dirty="0"/>
              <a:t>bit</a:t>
            </a:r>
            <a:r>
              <a:rPr lang="zh-TW" altLang="en-US" dirty="0"/>
              <a:t>就好。</a:t>
            </a:r>
            <a:endParaRPr lang="en-US" altLang="zh-TW" dirty="0"/>
          </a:p>
          <a:p>
            <a:pPr fontAlgn="base"/>
            <a:endParaRPr lang="en-US" altLang="zh-TW" dirty="0"/>
          </a:p>
          <a:p>
            <a:pPr fontAlgn="base"/>
            <a:r>
              <a:rPr lang="en-US" altLang="zh-TW" b="1" dirty="0"/>
              <a:t>Valid bit</a:t>
            </a:r>
          </a:p>
          <a:p>
            <a:pPr fontAlgn="base"/>
            <a:r>
              <a:rPr lang="zh-TW" altLang="en-US" dirty="0"/>
              <a:t>另外</a:t>
            </a:r>
            <a:r>
              <a:rPr lang="en-US" altLang="zh-TW" dirty="0"/>
              <a:t>cache</a:t>
            </a:r>
            <a:r>
              <a:rPr lang="zh-TW" altLang="en-US" dirty="0"/>
              <a:t>還需要</a:t>
            </a:r>
            <a:r>
              <a:rPr lang="en-US" altLang="zh-TW" dirty="0"/>
              <a:t>valid bit</a:t>
            </a:r>
            <a:r>
              <a:rPr lang="zh-TW" altLang="en-US" dirty="0"/>
              <a:t>，來紀錄該</a:t>
            </a:r>
            <a:r>
              <a:rPr lang="en-US" altLang="zh-TW" dirty="0"/>
              <a:t>cache</a:t>
            </a:r>
            <a:r>
              <a:rPr lang="zh-TW" altLang="en-US" dirty="0"/>
              <a:t>是否包含有效資訊。例如處理器剛啟動時，</a:t>
            </a:r>
            <a:r>
              <a:rPr lang="en-US" altLang="zh-TW" dirty="0"/>
              <a:t>cache</a:t>
            </a:r>
            <a:r>
              <a:rPr lang="zh-TW" altLang="en-US" dirty="0"/>
              <a:t>內並沒有任何東西，此時</a:t>
            </a:r>
            <a:r>
              <a:rPr lang="en-US" altLang="zh-TW" dirty="0"/>
              <a:t>cache</a:t>
            </a:r>
            <a:r>
              <a:rPr lang="zh-TW" altLang="en-US" dirty="0"/>
              <a:t>內容全是無效的，要經過一段時間才會塞滿內容。</a:t>
            </a:r>
          </a:p>
          <a:p>
            <a:pPr fontAlgn="base"/>
            <a:endParaRPr lang="zh-TW" altLang="en-US" dirty="0"/>
          </a:p>
          <a:p>
            <a:endParaRPr lang="en-US" dirty="0" smtClean="0"/>
          </a:p>
        </p:txBody>
      </p:sp>
    </p:spTree>
    <p:extLst>
      <p:ext uri="{BB962C8B-B14F-4D97-AF65-F5344CB8AC3E}">
        <p14:creationId xmlns:p14="http://schemas.microsoft.com/office/powerpoint/2010/main" val="15848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smtClean="0"/>
              <a:t>Morgan Kaufmann Publishers</a:t>
            </a:r>
          </a:p>
        </p:txBody>
      </p:sp>
      <p:sp>
        <p:nvSpPr>
          <p:cNvPr id="1290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E3170DDA-D730-4664-9CC8-69CE7E497C8B}" type="datetime3">
              <a:rPr lang="en-AU" altLang="zh-TW"/>
              <a:pPr/>
              <a:t>9 December, 2019</a:t>
            </a:fld>
            <a:endParaRPr lang="en-AU" altLang="zh-TW" dirty="0"/>
          </a:p>
        </p:txBody>
      </p:sp>
      <p:sp>
        <p:nvSpPr>
          <p:cNvPr id="1290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smtClean="0"/>
              <a:t>Chapter 5 — Large and Fast: Exploiting Memory Hierarchy</a:t>
            </a:r>
          </a:p>
        </p:txBody>
      </p:sp>
      <p:sp>
        <p:nvSpPr>
          <p:cNvPr id="1290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09050E7F-6663-4BAB-AC36-D906138447B3}" type="slidenum">
              <a:rPr lang="en-AU" altLang="zh-TW"/>
              <a:pPr/>
              <a:t>6</a:t>
            </a:fld>
            <a:endParaRPr lang="en-AU" altLang="zh-TW" dirty="0"/>
          </a:p>
        </p:txBody>
      </p:sp>
      <p:sp>
        <p:nvSpPr>
          <p:cNvPr id="129030" name="Rectangle 2"/>
          <p:cNvSpPr>
            <a:spLocks noGrp="1" noRot="1" noChangeAspect="1" noChangeArrowheads="1" noTextEdit="1"/>
          </p:cNvSpPr>
          <p:nvPr>
            <p:ph type="sldImg"/>
          </p:nvPr>
        </p:nvSpPr>
        <p:spPr>
          <a:ln/>
        </p:spPr>
      </p:sp>
      <p:sp>
        <p:nvSpPr>
          <p:cNvPr id="1290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27694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smtClean="0"/>
              <a:t>Morgan Kaufmann Publishers</a:t>
            </a:r>
          </a:p>
        </p:txBody>
      </p:sp>
      <p:sp>
        <p:nvSpPr>
          <p:cNvPr id="1300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1917DFE3-3CFC-4BF9-82B7-67E9F7675CF2}" type="datetime3">
              <a:rPr lang="en-AU" altLang="zh-TW"/>
              <a:pPr/>
              <a:t>9 December, 2019</a:t>
            </a:fld>
            <a:endParaRPr lang="en-AU" altLang="zh-TW" dirty="0"/>
          </a:p>
        </p:txBody>
      </p:sp>
      <p:sp>
        <p:nvSpPr>
          <p:cNvPr id="1300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smtClean="0"/>
              <a:t>Chapter 5 — Large and Fast: Exploiting Memory Hierarchy</a:t>
            </a:r>
          </a:p>
        </p:txBody>
      </p:sp>
      <p:sp>
        <p:nvSpPr>
          <p:cNvPr id="1300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2B741498-CD7B-4DC8-8E40-CCFA2B72F018}" type="slidenum">
              <a:rPr lang="en-AU" altLang="zh-TW"/>
              <a:pPr/>
              <a:t>7</a:t>
            </a:fld>
            <a:endParaRPr lang="en-AU" altLang="zh-TW" dirty="0"/>
          </a:p>
        </p:txBody>
      </p:sp>
      <p:sp>
        <p:nvSpPr>
          <p:cNvPr id="130054" name="Rectangle 2"/>
          <p:cNvSpPr>
            <a:spLocks noGrp="1" noRot="1" noChangeAspect="1" noChangeArrowheads="1" noTextEdit="1"/>
          </p:cNvSpPr>
          <p:nvPr>
            <p:ph type="sldImg"/>
          </p:nvPr>
        </p:nvSpPr>
        <p:spPr>
          <a:ln/>
        </p:spPr>
      </p:sp>
      <p:sp>
        <p:nvSpPr>
          <p:cNvPr id="1300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09522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smtClean="0"/>
              <a:t>Morgan Kaufmann Publishers</a:t>
            </a:r>
          </a:p>
        </p:txBody>
      </p:sp>
      <p:sp>
        <p:nvSpPr>
          <p:cNvPr id="1310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FAD564C5-2BBC-4C8F-B530-9BA11C2ABA45}" type="datetime3">
              <a:rPr lang="en-AU" altLang="zh-TW"/>
              <a:pPr/>
              <a:t>9 December, 2019</a:t>
            </a:fld>
            <a:endParaRPr lang="en-AU" altLang="zh-TW" dirty="0"/>
          </a:p>
        </p:txBody>
      </p:sp>
      <p:sp>
        <p:nvSpPr>
          <p:cNvPr id="1310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smtClean="0"/>
              <a:t>Chapter 5 — Large and Fast: Exploiting Memory Hierarchy</a:t>
            </a:r>
          </a:p>
        </p:txBody>
      </p:sp>
      <p:sp>
        <p:nvSpPr>
          <p:cNvPr id="1310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5E705474-FAF0-40B5-9BA9-5D21B2BE82E1}" type="slidenum">
              <a:rPr lang="en-AU" altLang="zh-TW"/>
              <a:pPr/>
              <a:t>8</a:t>
            </a:fld>
            <a:endParaRPr lang="en-AU" altLang="zh-TW" dirty="0"/>
          </a:p>
        </p:txBody>
      </p:sp>
      <p:sp>
        <p:nvSpPr>
          <p:cNvPr id="131078" name="Rectangle 2"/>
          <p:cNvSpPr>
            <a:spLocks noGrp="1" noRot="1" noChangeAspect="1" noChangeArrowheads="1" noTextEdit="1"/>
          </p:cNvSpPr>
          <p:nvPr>
            <p:ph type="sldImg"/>
          </p:nvPr>
        </p:nvSpPr>
        <p:spPr>
          <a:ln/>
        </p:spPr>
      </p:sp>
      <p:sp>
        <p:nvSpPr>
          <p:cNvPr id="1310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91271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smtClean="0"/>
              <a:t>Morgan Kaufmann Publishers</a:t>
            </a:r>
          </a:p>
        </p:txBody>
      </p:sp>
      <p:sp>
        <p:nvSpPr>
          <p:cNvPr id="1320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1D84360F-1BF5-492D-A2E6-59E5C8DCFDB1}" type="datetime3">
              <a:rPr lang="en-AU" altLang="zh-TW"/>
              <a:pPr/>
              <a:t>9 December, 2019</a:t>
            </a:fld>
            <a:endParaRPr lang="en-AU" altLang="zh-TW" dirty="0"/>
          </a:p>
        </p:txBody>
      </p:sp>
      <p:sp>
        <p:nvSpPr>
          <p:cNvPr id="1321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smtClean="0"/>
              <a:t>Chapter 5 — Large and Fast: Exploiting Memory Hierarchy</a:t>
            </a:r>
          </a:p>
        </p:txBody>
      </p:sp>
      <p:sp>
        <p:nvSpPr>
          <p:cNvPr id="1321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96808900-F908-4532-B88B-D98D0551311F}" type="slidenum">
              <a:rPr lang="en-AU" altLang="zh-TW"/>
              <a:pPr/>
              <a:t>9</a:t>
            </a:fld>
            <a:endParaRPr lang="en-AU" altLang="zh-TW" dirty="0"/>
          </a:p>
        </p:txBody>
      </p:sp>
      <p:sp>
        <p:nvSpPr>
          <p:cNvPr id="132102" name="Rectangle 2"/>
          <p:cNvSpPr>
            <a:spLocks noGrp="1" noRot="1" noChangeAspect="1" noChangeArrowheads="1" noTextEdit="1"/>
          </p:cNvSpPr>
          <p:nvPr>
            <p:ph type="sldImg"/>
          </p:nvPr>
        </p:nvSpPr>
        <p:spPr>
          <a:ln/>
        </p:spPr>
      </p:sp>
      <p:sp>
        <p:nvSpPr>
          <p:cNvPr id="1321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49410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smtClean="0"/>
              <a:t>Morgan Kaufmann Publishers</a:t>
            </a:r>
          </a:p>
        </p:txBody>
      </p:sp>
      <p:sp>
        <p:nvSpPr>
          <p:cNvPr id="1331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EEAAA6D9-D1B0-45C0-B0DB-0E0E35DBF6B6}" type="datetime3">
              <a:rPr lang="en-AU" altLang="zh-TW"/>
              <a:pPr/>
              <a:t>9 December, 2019</a:t>
            </a:fld>
            <a:endParaRPr lang="en-AU" altLang="zh-TW" dirty="0"/>
          </a:p>
        </p:txBody>
      </p:sp>
      <p:sp>
        <p:nvSpPr>
          <p:cNvPr id="1331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smtClean="0"/>
              <a:t>Chapter 5 — Large and Fast: Exploiting Memory Hierarchy</a:t>
            </a:r>
          </a:p>
        </p:txBody>
      </p:sp>
      <p:sp>
        <p:nvSpPr>
          <p:cNvPr id="1331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9335D132-8E9C-4B70-8032-B8C337FAC097}" type="slidenum">
              <a:rPr lang="en-AU" altLang="zh-TW"/>
              <a:pPr/>
              <a:t>10</a:t>
            </a:fld>
            <a:endParaRPr lang="en-AU" altLang="zh-TW" dirty="0"/>
          </a:p>
        </p:txBody>
      </p:sp>
      <p:sp>
        <p:nvSpPr>
          <p:cNvPr id="133126" name="Rectangle 2"/>
          <p:cNvSpPr>
            <a:spLocks noGrp="1" noRot="1" noChangeAspect="1" noChangeArrowheads="1" noTextEdit="1"/>
          </p:cNvSpPr>
          <p:nvPr>
            <p:ph type="sldImg"/>
          </p:nvPr>
        </p:nvSpPr>
        <p:spPr>
          <a:ln/>
        </p:spPr>
      </p:sp>
      <p:sp>
        <p:nvSpPr>
          <p:cNvPr id="1331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46607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smtClean="0"/>
              <a:t>Morgan Kaufmann Publishers</a:t>
            </a:r>
          </a:p>
        </p:txBody>
      </p:sp>
      <p:sp>
        <p:nvSpPr>
          <p:cNvPr id="1341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D8F67277-99F4-4D0E-9743-6813A58D1577}" type="datetime3">
              <a:rPr lang="en-AU" altLang="zh-TW"/>
              <a:pPr/>
              <a:t>9 December, 2019</a:t>
            </a:fld>
            <a:endParaRPr lang="en-AU" altLang="zh-TW" dirty="0"/>
          </a:p>
        </p:txBody>
      </p:sp>
      <p:sp>
        <p:nvSpPr>
          <p:cNvPr id="1341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smtClean="0"/>
              <a:t>Chapter 5 — Large and Fast: Exploiting Memory Hierarchy</a:t>
            </a:r>
          </a:p>
        </p:txBody>
      </p:sp>
      <p:sp>
        <p:nvSpPr>
          <p:cNvPr id="1341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27D3B461-D355-4012-AE53-BFEA9DD69EC4}" type="slidenum">
              <a:rPr lang="en-AU" altLang="zh-TW"/>
              <a:pPr/>
              <a:t>11</a:t>
            </a:fld>
            <a:endParaRPr lang="en-AU" altLang="zh-TW" dirty="0"/>
          </a:p>
        </p:txBody>
      </p:sp>
      <p:sp>
        <p:nvSpPr>
          <p:cNvPr id="134150" name="Rectangle 2"/>
          <p:cNvSpPr>
            <a:spLocks noGrp="1" noRot="1" noChangeAspect="1" noChangeArrowheads="1" noTextEdit="1"/>
          </p:cNvSpPr>
          <p:nvPr>
            <p:ph type="sldImg"/>
          </p:nvPr>
        </p:nvSpPr>
        <p:spPr>
          <a:ln/>
        </p:spPr>
      </p:sp>
      <p:sp>
        <p:nvSpPr>
          <p:cNvPr id="1341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68094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6AD6EE87-EBD5-4F12-A48A-63ACA297AC8F}" type="datetimeFigureOut">
              <a:rPr lang="en-US" smtClean="0"/>
              <a:t>12/9/2019</a:t>
            </a:fld>
            <a:endParaRPr lang="en-US" dirty="0"/>
          </a:p>
        </p:txBody>
      </p:sp>
      <p:sp>
        <p:nvSpPr>
          <p:cNvPr id="5" name="頁尾版面配置區 4"/>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6" name="投影片編號版面配置區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843456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CD73815-2707-4475-8F1A-B873CB631BB4}" type="datetimeFigureOut">
              <a:rPr lang="en-US" smtClean="0"/>
              <a:t>12/9/2019</a:t>
            </a:fld>
            <a:endParaRPr lang="en-US" dirty="0"/>
          </a:p>
        </p:txBody>
      </p:sp>
      <p:sp>
        <p:nvSpPr>
          <p:cNvPr id="5" name="頁尾版面配置區 4"/>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6" name="投影片編號版面配置區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390327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A4AFB99-0EAB-4182-AFF8-E214C82A68F6}" type="datetimeFigureOut">
              <a:rPr lang="en-US" smtClean="0"/>
              <a:t>12/9/2019</a:t>
            </a:fld>
            <a:endParaRPr lang="en-US" dirty="0"/>
          </a:p>
        </p:txBody>
      </p:sp>
      <p:sp>
        <p:nvSpPr>
          <p:cNvPr id="5" name="頁尾版面配置區 4"/>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6" name="投影片編號版面配置區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30806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矩形 4"/>
          <p:cNvSpPr/>
          <p:nvPr userDrawn="1"/>
        </p:nvSpPr>
        <p:spPr bwMode="auto">
          <a:xfrm>
            <a:off x="-3754" y="5952226"/>
            <a:ext cx="2168984" cy="90577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Arial" charset="0"/>
              <a:ea typeface="微軟正黑體" panose="020B0604030504040204" pitchFamily="34" charset="-120"/>
            </a:endParaRPr>
          </a:p>
        </p:txBody>
      </p:sp>
      <p:sp>
        <p:nvSpPr>
          <p:cNvPr id="6" name="標題 5"/>
          <p:cNvSpPr>
            <a:spLocks noGrp="1"/>
          </p:cNvSpPr>
          <p:nvPr>
            <p:ph type="title"/>
          </p:nvPr>
        </p:nvSpPr>
        <p:spPr/>
        <p:txBody>
          <a:bodyPr/>
          <a:lstStyle/>
          <a:p>
            <a:r>
              <a:rPr lang="zh-TW" altLang="en-US" smtClean="0"/>
              <a:t>按一下以編輯母片標題樣式</a:t>
            </a:r>
            <a:endParaRPr lang="zh-TW" altLang="en-US"/>
          </a:p>
        </p:txBody>
      </p:sp>
      <p:sp>
        <p:nvSpPr>
          <p:cNvPr id="8" name="Rectangle 19"/>
          <p:cNvSpPr>
            <a:spLocks noGrp="1" noChangeArrowheads="1"/>
          </p:cNvSpPr>
          <p:nvPr>
            <p:ph type="ftr" sz="quarter" idx="3"/>
          </p:nvPr>
        </p:nvSpPr>
        <p:spPr bwMode="auto">
          <a:xfrm>
            <a:off x="2256367" y="6381751"/>
            <a:ext cx="9696451"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ea typeface="微軟正黑體" panose="020B0604030504040204" pitchFamily="34" charset="-120"/>
              </a:defRPr>
            </a:lvl1pPr>
          </a:lstStyle>
          <a:p>
            <a:pPr fontAlgn="base">
              <a:spcBef>
                <a:spcPct val="0"/>
              </a:spcBef>
              <a:spcAft>
                <a:spcPct val="0"/>
              </a:spcAft>
            </a:pPr>
            <a:endParaRPr lang="en-AU" altLang="zh-TW" dirty="0">
              <a:solidFill>
                <a:srgbClr val="000000"/>
              </a:solidFill>
            </a:endParaRPr>
          </a:p>
        </p:txBody>
      </p:sp>
    </p:spTree>
    <p:extLst>
      <p:ext uri="{BB962C8B-B14F-4D97-AF65-F5344CB8AC3E}">
        <p14:creationId xmlns:p14="http://schemas.microsoft.com/office/powerpoint/2010/main" val="28764900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ea typeface="微軟正黑體" panose="020B0604030504040204" pitchFamily="34" charset="-120"/>
              </a:defRPr>
            </a:lvl1pPr>
          </a:lstStyle>
          <a:p>
            <a:fld id="{5BBEAD13-0566-4C6C-97E7-55F17F24B09F}" type="datetimeFigureOut">
              <a:rPr lang="zh-TW" altLang="en-US" smtClean="0"/>
              <a:pPr/>
              <a:t>2019/12/9</a:t>
            </a:fld>
            <a:endParaRPr lang="zh-TW" altLang="en-US" dirty="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ea typeface="微軟正黑體" panose="020B0604030504040204" pitchFamily="34" charset="-120"/>
              </a:defRPr>
            </a:lvl1pPr>
          </a:lstStyle>
          <a:p>
            <a:fld id="{73DA0BB7-265A-403C-9275-D587AB510EDC}" type="slidenum">
              <a:rPr lang="zh-TW" altLang="en-US" smtClean="0"/>
              <a:pPr/>
              <a:t>‹#›</a:t>
            </a:fld>
            <a:endParaRPr lang="zh-TW" altLang="en-US" dirty="0"/>
          </a:p>
        </p:txBody>
      </p:sp>
    </p:spTree>
    <p:extLst>
      <p:ext uri="{BB962C8B-B14F-4D97-AF65-F5344CB8AC3E}">
        <p14:creationId xmlns:p14="http://schemas.microsoft.com/office/powerpoint/2010/main" val="2453361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5A61015F-7CC6-4D0A-9D87-873EA4C304CC}" type="datetimeFigureOut">
              <a:rPr lang="en-US" smtClean="0"/>
              <a:t>12/9/2019</a:t>
            </a:fld>
            <a:endParaRPr lang="en-US" dirty="0"/>
          </a:p>
        </p:txBody>
      </p:sp>
      <p:sp>
        <p:nvSpPr>
          <p:cNvPr id="5" name="頁尾版面配置區 4"/>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6" name="投影片編號版面配置區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035222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3C6A301-0538-44EC-B09D-202E1042A48B}" type="datetimeFigureOut">
              <a:rPr lang="en-US" smtClean="0"/>
              <a:t>12/9/2019</a:t>
            </a:fld>
            <a:endParaRPr lang="en-US" dirty="0"/>
          </a:p>
        </p:txBody>
      </p:sp>
      <p:sp>
        <p:nvSpPr>
          <p:cNvPr id="6" name="頁尾版面配置區 5"/>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7" name="投影片編號版面配置區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94661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D789574A-8875-45EF-8EA2-3CAA0F7ABC4C}" type="datetimeFigureOut">
              <a:rPr lang="en-US" smtClean="0"/>
              <a:t>12/9/2019</a:t>
            </a:fld>
            <a:endParaRPr lang="en-US" dirty="0"/>
          </a:p>
        </p:txBody>
      </p:sp>
      <p:sp>
        <p:nvSpPr>
          <p:cNvPr id="8" name="頁尾版面配置區 7"/>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9" name="投影片編號版面配置區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894313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67EF4D4C-5367-4C26-9E2B-D8088D7FCA81}" type="datetimeFigureOut">
              <a:rPr lang="en-US" smtClean="0"/>
              <a:t>12/9/2019</a:t>
            </a:fld>
            <a:endParaRPr lang="en-US" dirty="0"/>
          </a:p>
        </p:txBody>
      </p:sp>
      <p:sp>
        <p:nvSpPr>
          <p:cNvPr id="4" name="頁尾版面配置區 3"/>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5" name="投影片編號版面配置區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0475402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6E91E96-98B0-4413-9547-46F3504108EF}" type="datetimeFigureOut">
              <a:rPr lang="en-US" smtClean="0"/>
              <a:t>12/9/2019</a:t>
            </a:fld>
            <a:endParaRPr lang="en-US" dirty="0"/>
          </a:p>
        </p:txBody>
      </p:sp>
      <p:sp>
        <p:nvSpPr>
          <p:cNvPr id="3" name="頁尾版面配置區 2"/>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4" name="投影片編號版面配置區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200387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05C68B11-C5A8-448C-8CE9-B1A273C79CFC}" type="datetimeFigureOut">
              <a:rPr lang="en-US" smtClean="0"/>
              <a:t>12/9/2019</a:t>
            </a:fld>
            <a:endParaRPr lang="en-US" dirty="0"/>
          </a:p>
        </p:txBody>
      </p:sp>
      <p:sp>
        <p:nvSpPr>
          <p:cNvPr id="6" name="頁尾版面配置區 5"/>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7" name="投影片編號版面配置區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470924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C7616CA0-919D-4A49-9C8A-62FDFB3A5183}" type="datetimeFigureOut">
              <a:rPr lang="en-US" smtClean="0"/>
              <a:t>12/9/2019</a:t>
            </a:fld>
            <a:endParaRPr lang="en-US" dirty="0"/>
          </a:p>
        </p:txBody>
      </p:sp>
      <p:sp>
        <p:nvSpPr>
          <p:cNvPr id="6" name="頁尾版面配置區 5"/>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7" name="投影片編號版面配置區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41910537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90298CD5-6C1E-4009-B41F-6DF62E31D3BE}" type="datetimeFigureOut">
              <a:rPr lang="en-US" smtClean="0"/>
              <a:pPr/>
              <a:t>12/9/2019</a:t>
            </a:fld>
            <a:endParaRPr lang="en-US" dirty="0"/>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軟正黑體" panose="020B0604030504040204" pitchFamily="34" charset="-120"/>
              </a:defRPr>
            </a:lvl1pPr>
          </a:lstStyle>
          <a:p>
            <a:pPr fontAlgn="base">
              <a:spcBef>
                <a:spcPct val="0"/>
              </a:spcBef>
              <a:spcAft>
                <a:spcPct val="0"/>
              </a:spcAft>
            </a:pPr>
            <a:endParaRPr lang="en-AU" altLang="zh-TW" dirty="0">
              <a:solidFill>
                <a:srgbClr val="000000"/>
              </a:solidFill>
            </a:endParaRPr>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4FAB73BC-B049-4115-A692-8D63A059BFB8}" type="slidenum">
              <a:rPr lang="en-US" smtClean="0"/>
              <a:pPr/>
              <a:t>‹#›</a:t>
            </a:fld>
            <a:endParaRPr lang="en-US" dirty="0"/>
          </a:p>
        </p:txBody>
      </p:sp>
      <p:pic>
        <p:nvPicPr>
          <p:cNvPr id="7" name="Picture 7" descr="MK Logo.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270625"/>
            <a:ext cx="2159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userDrawn="1"/>
        </p:nvSpPr>
        <p:spPr bwMode="auto">
          <a:xfrm>
            <a:off x="-3754" y="5952226"/>
            <a:ext cx="2168984" cy="90577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Arial" charset="0"/>
              <a:ea typeface="微軟正黑體" panose="020B0604030504040204" pitchFamily="34" charset="-120"/>
            </a:endParaRPr>
          </a:p>
        </p:txBody>
      </p:sp>
    </p:spTree>
    <p:extLst>
      <p:ext uri="{BB962C8B-B14F-4D97-AF65-F5344CB8AC3E}">
        <p14:creationId xmlns:p14="http://schemas.microsoft.com/office/powerpoint/2010/main" val="116225560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快取行為模擬</a:t>
            </a:r>
            <a:endParaRPr lang="zh-TW" altLang="en-US" dirty="0"/>
          </a:p>
        </p:txBody>
      </p:sp>
      <p:sp>
        <p:nvSpPr>
          <p:cNvPr id="3" name="副標題 2"/>
          <p:cNvSpPr>
            <a:spLocks noGrp="1"/>
          </p:cNvSpPr>
          <p:nvPr>
            <p:ph type="subTitle" idx="1"/>
          </p:nvPr>
        </p:nvSpPr>
        <p:spPr/>
        <p:txBody>
          <a:bodyPr/>
          <a:lstStyle/>
          <a:p>
            <a:r>
              <a:rPr lang="zh-TW" altLang="en-US" dirty="0"/>
              <a:t>計算機組織 </a:t>
            </a:r>
            <a:r>
              <a:rPr lang="en-US" altLang="zh-TW" dirty="0"/>
              <a:t>Lab</a:t>
            </a:r>
            <a:r>
              <a:rPr lang="zh-TW" altLang="en-US" dirty="0"/>
              <a:t> </a:t>
            </a:r>
            <a:r>
              <a:rPr lang="en-US" altLang="zh-TW" dirty="0"/>
              <a:t>5</a:t>
            </a:r>
            <a:endParaRPr lang="zh-TW" altLang="en-US" dirty="0"/>
          </a:p>
        </p:txBody>
      </p:sp>
    </p:spTree>
    <p:extLst>
      <p:ext uri="{BB962C8B-B14F-4D97-AF65-F5344CB8AC3E}">
        <p14:creationId xmlns:p14="http://schemas.microsoft.com/office/powerpoint/2010/main" val="363635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772919" y="622997"/>
            <a:ext cx="9720072" cy="868981"/>
          </a:xfrm>
        </p:spPr>
        <p:txBody>
          <a:bodyPr/>
          <a:lstStyle/>
          <a:p>
            <a:pPr eaLnBrk="1" hangingPunct="1"/>
            <a:r>
              <a:rPr lang="en-US" altLang="zh-TW" dirty="0"/>
              <a:t>Direct-mapped Cache </a:t>
            </a:r>
            <a:r>
              <a:rPr lang="en-US" altLang="zh-TW" dirty="0" smtClean="0"/>
              <a:t>Example (5/6</a:t>
            </a:r>
            <a:r>
              <a:rPr lang="en-US" altLang="zh-TW" dirty="0"/>
              <a:t>)</a:t>
            </a:r>
            <a:endParaRPr lang="en-AU" altLang="zh-TW" dirty="0" smtClean="0"/>
          </a:p>
        </p:txBody>
      </p:sp>
      <p:graphicFrame>
        <p:nvGraphicFramePr>
          <p:cNvPr id="263171" name="Group 3"/>
          <p:cNvGraphicFramePr>
            <a:graphicFrameLocks noGrp="1"/>
          </p:cNvGraphicFramePr>
          <p:nvPr>
            <p:extLst>
              <p:ext uri="{D42A27DB-BD31-4B8C-83A1-F6EECF244321}">
                <p14:modId xmlns:p14="http://schemas.microsoft.com/office/powerpoint/2010/main" val="1319564673"/>
              </p:ext>
            </p:extLst>
          </p:nvPr>
        </p:nvGraphicFramePr>
        <p:xfrm>
          <a:off x="3071813" y="3456738"/>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Index</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V</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Tag</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Data</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chemeClr val="hlink"/>
                          </a:solidFill>
                          <a:effectLst/>
                          <a:latin typeface="Arial" panose="020B0604020202020204" pitchFamily="34" charset="0"/>
                        </a:rPr>
                        <a:t>000</a:t>
                      </a:r>
                      <a:endParaRPr kumimoji="0" lang="en-AU" altLang="zh-TW" sz="1800" b="1" i="0" u="none" strike="noStrike" cap="none" normalizeH="0" baseline="0" dirty="0" smtClean="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chemeClr val="hlink"/>
                          </a:solidFill>
                          <a:effectLst/>
                          <a:latin typeface="Arial" panose="020B0604020202020204" pitchFamily="34" charset="0"/>
                        </a:rPr>
                        <a:t>Y</a:t>
                      </a:r>
                      <a:endParaRPr kumimoji="0" lang="en-AU" altLang="zh-TW" sz="1800" b="1" i="0" u="none" strike="noStrike" cap="none" normalizeH="0" baseline="0" dirty="0" smtClean="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chemeClr val="hlink"/>
                          </a:solidFill>
                          <a:effectLst/>
                          <a:latin typeface="Arial" panose="020B0604020202020204" pitchFamily="34" charset="0"/>
                        </a:rPr>
                        <a:t>10</a:t>
                      </a:r>
                      <a:endParaRPr kumimoji="0" lang="en-AU" altLang="zh-TW" sz="1800" b="1" i="0" u="none" strike="noStrike" cap="none" normalizeH="0" baseline="0" dirty="0" smtClean="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chemeClr val="hlink"/>
                          </a:solidFill>
                          <a:effectLst/>
                          <a:latin typeface="Arial" panose="020B0604020202020204" pitchFamily="34" charset="0"/>
                        </a:rPr>
                        <a:t>Mem[10000]</a:t>
                      </a:r>
                      <a:endParaRPr kumimoji="0" lang="en-AU" altLang="zh-TW" sz="1800" b="1" i="0" u="none" strike="noStrike" cap="none" normalizeH="0" baseline="0" dirty="0" smtClean="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Y</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Mem[11010]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chemeClr val="hlink"/>
                          </a:solidFill>
                          <a:effectLst/>
                          <a:latin typeface="Arial" panose="020B0604020202020204" pitchFamily="34" charset="0"/>
                        </a:rPr>
                        <a:t>011</a:t>
                      </a:r>
                      <a:endParaRPr kumimoji="0" lang="en-AU" altLang="zh-TW" sz="1800" b="1" i="0" u="none" strike="noStrike" cap="none" normalizeH="0" baseline="0" dirty="0" smtClean="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chemeClr val="hlink"/>
                          </a:solidFill>
                          <a:effectLst/>
                          <a:latin typeface="Arial" panose="020B0604020202020204" pitchFamily="34" charset="0"/>
                        </a:rPr>
                        <a:t>Y</a:t>
                      </a:r>
                      <a:endParaRPr kumimoji="0" lang="en-AU" altLang="zh-TW" sz="1800" b="1" i="0" u="none" strike="noStrike" cap="none" normalizeH="0" baseline="0" dirty="0" smtClean="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chemeClr val="hlink"/>
                          </a:solidFill>
                          <a:effectLst/>
                          <a:latin typeface="Arial" panose="020B0604020202020204" pitchFamily="34" charset="0"/>
                        </a:rPr>
                        <a:t>00</a:t>
                      </a:r>
                      <a:endParaRPr kumimoji="0" lang="en-AU" altLang="zh-TW" sz="1800" b="1" i="0" u="none" strike="noStrike" cap="none" normalizeH="0" baseline="0" dirty="0" smtClean="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chemeClr val="hlink"/>
                          </a:solidFill>
                          <a:effectLst/>
                          <a:latin typeface="Arial" panose="020B0604020202020204" pitchFamily="34" charset="0"/>
                        </a:rPr>
                        <a:t>Mem[00011]</a:t>
                      </a:r>
                      <a:endParaRPr kumimoji="0" lang="en-AU" altLang="zh-TW" sz="1800" b="1" i="0" u="none" strike="noStrike" cap="none" normalizeH="0" baseline="0" dirty="0" smtClean="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Y</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Mem[10110]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63223" name="Group 55"/>
          <p:cNvGraphicFramePr>
            <a:graphicFrameLocks noGrp="1"/>
          </p:cNvGraphicFramePr>
          <p:nvPr>
            <p:extLst>
              <p:ext uri="{D42A27DB-BD31-4B8C-83A1-F6EECF244321}">
                <p14:modId xmlns:p14="http://schemas.microsoft.com/office/powerpoint/2010/main" val="2168592962"/>
              </p:ext>
            </p:extLst>
          </p:nvPr>
        </p:nvGraphicFramePr>
        <p:xfrm>
          <a:off x="3071814" y="1853363"/>
          <a:ext cx="6072187" cy="1466852"/>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Binary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Hit/miss</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Cache block</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16</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10 000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Miss</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3</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00 011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Miss</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16</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10 000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Hit</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36298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772920" y="625409"/>
            <a:ext cx="9720072" cy="901940"/>
          </a:xfrm>
        </p:spPr>
        <p:txBody>
          <a:bodyPr/>
          <a:lstStyle/>
          <a:p>
            <a:pPr eaLnBrk="1" hangingPunct="1"/>
            <a:r>
              <a:rPr lang="en-US" altLang="zh-TW" dirty="0"/>
              <a:t>Direct-mapped Cache </a:t>
            </a:r>
            <a:r>
              <a:rPr lang="en-US" altLang="zh-TW" dirty="0" smtClean="0"/>
              <a:t>Example (6/6</a:t>
            </a:r>
            <a:r>
              <a:rPr lang="en-US" altLang="zh-TW" dirty="0"/>
              <a:t>)</a:t>
            </a:r>
            <a:endParaRPr lang="en-AU" altLang="zh-TW" dirty="0" smtClean="0"/>
          </a:p>
        </p:txBody>
      </p:sp>
      <p:graphicFrame>
        <p:nvGraphicFramePr>
          <p:cNvPr id="265219" name="Group 3"/>
          <p:cNvGraphicFramePr>
            <a:graphicFrameLocks noGrp="1"/>
          </p:cNvGraphicFramePr>
          <p:nvPr>
            <p:extLst>
              <p:ext uri="{D42A27DB-BD31-4B8C-83A1-F6EECF244321}">
                <p14:modId xmlns:p14="http://schemas.microsoft.com/office/powerpoint/2010/main" val="607178016"/>
              </p:ext>
            </p:extLst>
          </p:nvPr>
        </p:nvGraphicFramePr>
        <p:xfrm>
          <a:off x="3071813" y="3446690"/>
          <a:ext cx="6096000" cy="3306465"/>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Index</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V</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Tag</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Data</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Y</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Mem[10000]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0241">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rgbClr val="FF0000"/>
                          </a:solidFill>
                          <a:effectLst/>
                          <a:latin typeface="Arial" panose="020B0604020202020204" pitchFamily="34" charset="0"/>
                        </a:rPr>
                        <a:t>010</a:t>
                      </a:r>
                      <a:endParaRPr kumimoji="0" lang="en-AU" altLang="zh-TW" sz="1800" b="1" i="0" u="none" strike="noStrike" cap="none" normalizeH="0" baseline="0" dirty="0" smtClean="0">
                        <a:ln>
                          <a:noFill/>
                        </a:ln>
                        <a:solidFill>
                          <a:srgbClr val="FF0000"/>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rgbClr val="FF0000"/>
                          </a:solidFill>
                          <a:effectLst/>
                          <a:latin typeface="Arial" panose="020B0604020202020204" pitchFamily="34" charset="0"/>
                        </a:rPr>
                        <a:t>Y</a:t>
                      </a:r>
                      <a:endParaRPr kumimoji="0" lang="en-AU" altLang="zh-TW" sz="1800" b="1" i="0" u="none" strike="noStrike" cap="none" normalizeH="0" baseline="0" dirty="0" smtClean="0">
                        <a:ln>
                          <a:noFill/>
                        </a:ln>
                        <a:solidFill>
                          <a:srgbClr val="FF0000"/>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rgbClr val="FF0000"/>
                          </a:solidFill>
                          <a:effectLst/>
                          <a:latin typeface="Arial" panose="020B0604020202020204" pitchFamily="34" charset="0"/>
                        </a:rPr>
                        <a:t>10</a:t>
                      </a:r>
                      <a:endParaRPr kumimoji="0" lang="en-AU" altLang="zh-TW" sz="1800" b="1" i="0" u="none" strike="noStrike" cap="none" normalizeH="0" baseline="0" dirty="0" smtClean="0">
                        <a:ln>
                          <a:noFill/>
                        </a:ln>
                        <a:solidFill>
                          <a:srgbClr val="FF0000"/>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rgbClr val="FF0000"/>
                          </a:solidFill>
                          <a:effectLst/>
                          <a:latin typeface="Arial" panose="020B0604020202020204" pitchFamily="34" charset="0"/>
                        </a:rPr>
                        <a:t>Mem[10010]</a:t>
                      </a:r>
                      <a:endParaRPr kumimoji="0" lang="en-AU" altLang="zh-TW" sz="1800" b="1" i="0" u="none" strike="noStrike" cap="none" normalizeH="0" baseline="0" dirty="0" smtClean="0">
                        <a:ln>
                          <a:noFill/>
                        </a:ln>
                        <a:solidFill>
                          <a:srgbClr val="FF0000"/>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Y</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Mem[00011]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Y</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Mem[10110]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65271" name="Group 55"/>
          <p:cNvGraphicFramePr>
            <a:graphicFrameLocks noGrp="1"/>
          </p:cNvGraphicFramePr>
          <p:nvPr>
            <p:extLst>
              <p:ext uri="{D42A27DB-BD31-4B8C-83A1-F6EECF244321}">
                <p14:modId xmlns:p14="http://schemas.microsoft.com/office/powerpoint/2010/main" val="3820765278"/>
              </p:ext>
            </p:extLst>
          </p:nvPr>
        </p:nvGraphicFramePr>
        <p:xfrm>
          <a:off x="3071814" y="2556748"/>
          <a:ext cx="6072187" cy="733426"/>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Binary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Hit/miss</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Cache block</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18</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10 010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Miss</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7381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5" descr="f05-1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9" y="3120816"/>
            <a:ext cx="77311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2"/>
          <p:cNvSpPr>
            <a:spLocks noGrp="1" noChangeArrowheads="1"/>
          </p:cNvSpPr>
          <p:nvPr>
            <p:ph type="title"/>
          </p:nvPr>
        </p:nvSpPr>
        <p:spPr>
          <a:xfrm>
            <a:off x="781656" y="776325"/>
            <a:ext cx="11013016" cy="762000"/>
          </a:xfrm>
        </p:spPr>
        <p:txBody>
          <a:bodyPr/>
          <a:lstStyle/>
          <a:p>
            <a:pPr eaLnBrk="1" hangingPunct="1"/>
            <a:r>
              <a:rPr lang="en-US" dirty="0" smtClean="0"/>
              <a:t>Associative Cache Example </a:t>
            </a:r>
            <a:r>
              <a:rPr lang="en-US" altLang="zh-TW" dirty="0"/>
              <a:t>(</a:t>
            </a:r>
            <a:r>
              <a:rPr lang="en-US" altLang="zh-TW" dirty="0" smtClean="0"/>
              <a:t>1/3)</a:t>
            </a:r>
            <a:endParaRPr lang="en-AU" altLang="zh-TW" dirty="0" smtClean="0"/>
          </a:p>
        </p:txBody>
      </p:sp>
    </p:spTree>
    <p:extLst>
      <p:ext uri="{BB962C8B-B14F-4D97-AF65-F5344CB8AC3E}">
        <p14:creationId xmlns:p14="http://schemas.microsoft.com/office/powerpoint/2010/main" val="1830306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65"/>
          <p:cNvSpPr>
            <a:spLocks noGrp="1" noChangeArrowheads="1"/>
          </p:cNvSpPr>
          <p:nvPr>
            <p:ph idx="1"/>
          </p:nvPr>
        </p:nvSpPr>
        <p:spPr>
          <a:xfrm>
            <a:off x="760414" y="1778558"/>
            <a:ext cx="11266486" cy="3399889"/>
          </a:xfrm>
        </p:spPr>
        <p:txBody>
          <a:bodyPr>
            <a:normAutofit/>
          </a:bodyPr>
          <a:lstStyle/>
          <a:p>
            <a:pPr defTabSz="914400" fontAlgn="base">
              <a:spcBef>
                <a:spcPct val="20000"/>
              </a:spcBef>
              <a:spcAft>
                <a:spcPct val="0"/>
              </a:spcAft>
              <a:buClr>
                <a:schemeClr val="folHlink"/>
              </a:buClr>
              <a:buSzPct val="60000"/>
              <a:buFont typeface="Wingdings" panose="05000000000000000000" pitchFamily="2" charset="2"/>
              <a:buChar char="n"/>
            </a:pPr>
            <a:r>
              <a:rPr lang="en-US" sz="3200" dirty="0">
                <a:solidFill>
                  <a:schemeClr val="tx1"/>
                </a:solidFill>
              </a:rPr>
              <a:t>Compare 4-block caches</a:t>
            </a:r>
          </a:p>
          <a:p>
            <a:pPr lvl="1" defTabSz="914400" fontAlgn="base">
              <a:spcBef>
                <a:spcPct val="20000"/>
              </a:spcBef>
              <a:spcAft>
                <a:spcPct val="0"/>
              </a:spcAft>
              <a:buClr>
                <a:schemeClr val="hlink"/>
              </a:buClr>
              <a:buSzPct val="55000"/>
              <a:buFont typeface="Wingdings" panose="05000000000000000000" pitchFamily="2" charset="2"/>
              <a:buChar char="n"/>
            </a:pPr>
            <a:r>
              <a:rPr lang="en-US" sz="2800" dirty="0">
                <a:solidFill>
                  <a:schemeClr val="tx1"/>
                </a:solidFill>
              </a:rPr>
              <a:t>Direct mapped, 2-way set associative, fully associative</a:t>
            </a:r>
          </a:p>
          <a:p>
            <a:pPr lvl="1" defTabSz="914400" fontAlgn="base">
              <a:spcBef>
                <a:spcPct val="20000"/>
              </a:spcBef>
              <a:spcAft>
                <a:spcPct val="0"/>
              </a:spcAft>
              <a:buClr>
                <a:schemeClr val="hlink"/>
              </a:buClr>
              <a:buSzPct val="55000"/>
              <a:buFont typeface="Wingdings" panose="05000000000000000000" pitchFamily="2" charset="2"/>
              <a:buChar char="n"/>
            </a:pPr>
            <a:r>
              <a:rPr lang="en-US" sz="2800" dirty="0">
                <a:solidFill>
                  <a:schemeClr val="tx1"/>
                </a:solidFill>
              </a:rPr>
              <a:t>Block access sequence: 0, 8, 0, 6, 8</a:t>
            </a:r>
          </a:p>
          <a:p>
            <a:pPr defTabSz="914400" fontAlgn="base">
              <a:spcBef>
                <a:spcPct val="20000"/>
              </a:spcBef>
              <a:spcAft>
                <a:spcPct val="0"/>
              </a:spcAft>
              <a:buClr>
                <a:schemeClr val="folHlink"/>
              </a:buClr>
              <a:buSzPct val="60000"/>
              <a:buFont typeface="Wingdings" panose="05000000000000000000" pitchFamily="2" charset="2"/>
              <a:buChar char="n"/>
            </a:pPr>
            <a:r>
              <a:rPr lang="en-US" sz="3200" dirty="0">
                <a:solidFill>
                  <a:schemeClr val="tx1"/>
                </a:solidFill>
              </a:rPr>
              <a:t>Direct mapped</a:t>
            </a:r>
          </a:p>
          <a:p>
            <a:pPr lvl="1" defTabSz="914400" fontAlgn="base">
              <a:spcBef>
                <a:spcPct val="20000"/>
              </a:spcBef>
              <a:spcAft>
                <a:spcPct val="0"/>
              </a:spcAft>
              <a:buClr>
                <a:schemeClr val="hlink"/>
              </a:buClr>
              <a:buSzPct val="55000"/>
              <a:buFont typeface="Wingdings" panose="05000000000000000000" pitchFamily="2" charset="2"/>
              <a:buChar char="n"/>
            </a:pPr>
            <a:r>
              <a:rPr lang="en-US" altLang="zh-TW" sz="2800" dirty="0">
                <a:solidFill>
                  <a:schemeClr val="tx1"/>
                </a:solidFill>
              </a:rPr>
              <a:t>Cache index = Block address % block numbers</a:t>
            </a:r>
            <a:endParaRPr lang="zh-TW" altLang="en-US" sz="2800" dirty="0">
              <a:solidFill>
                <a:schemeClr val="tx1"/>
              </a:solidFill>
            </a:endParaRPr>
          </a:p>
          <a:p>
            <a:pPr lvl="1" eaLnBrk="1" hangingPunct="1">
              <a:spcBef>
                <a:spcPct val="50000"/>
              </a:spcBef>
            </a:pPr>
            <a:endParaRPr lang="en-US" dirty="0" smtClean="0"/>
          </a:p>
        </p:txBody>
      </p:sp>
      <p:sp>
        <p:nvSpPr>
          <p:cNvPr id="46083" name="Rectangle 64"/>
          <p:cNvSpPr>
            <a:spLocks noGrp="1" noChangeArrowheads="1"/>
          </p:cNvSpPr>
          <p:nvPr>
            <p:ph type="title"/>
          </p:nvPr>
        </p:nvSpPr>
        <p:spPr>
          <a:xfrm>
            <a:off x="772925" y="693335"/>
            <a:ext cx="9720072" cy="813917"/>
          </a:xfrm>
        </p:spPr>
        <p:txBody>
          <a:bodyPr/>
          <a:lstStyle/>
          <a:p>
            <a:pPr eaLnBrk="1" hangingPunct="1"/>
            <a:r>
              <a:rPr lang="en-US" dirty="0" smtClean="0"/>
              <a:t>Associativity Example </a:t>
            </a:r>
            <a:r>
              <a:rPr lang="en-US" altLang="zh-TW" dirty="0" smtClean="0"/>
              <a:t>(2/3</a:t>
            </a:r>
            <a:r>
              <a:rPr lang="en-US" altLang="zh-TW" dirty="0"/>
              <a:t>)</a:t>
            </a:r>
            <a:endParaRPr lang="en-AU" altLang="zh-TW" dirty="0" smtClean="0"/>
          </a:p>
        </p:txBody>
      </p:sp>
      <p:graphicFrame>
        <p:nvGraphicFramePr>
          <p:cNvPr id="304132" name="Group 4"/>
          <p:cNvGraphicFramePr>
            <a:graphicFrameLocks noGrp="1"/>
          </p:cNvGraphicFramePr>
          <p:nvPr>
            <p:extLst>
              <p:ext uri="{D42A27DB-BD31-4B8C-83A1-F6EECF244321}">
                <p14:modId xmlns:p14="http://schemas.microsoft.com/office/powerpoint/2010/main" val="26396077"/>
              </p:ext>
            </p:extLst>
          </p:nvPr>
        </p:nvGraphicFramePr>
        <p:xfrm>
          <a:off x="1705233" y="5050392"/>
          <a:ext cx="6985000" cy="1655766"/>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Hit/miss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content after access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236538">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1</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2</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3</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miss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smtClean="0">
                          <a:ln>
                            <a:noFill/>
                          </a:ln>
                          <a:solidFill>
                            <a:schemeClr val="hlink"/>
                          </a:solidFill>
                          <a:effectLst/>
                          <a:latin typeface="Arial" panose="020B0604020202020204" pitchFamily="34" charset="0"/>
                        </a:rPr>
                        <a:t>Mem[0]</a:t>
                      </a:r>
                      <a:endParaRPr kumimoji="0" lang="en-AU" altLang="zh-TW" sz="1400" b="1" i="0" u="none" strike="noStrike" cap="none" normalizeH="0" baseline="0" dirty="0" smtClean="0">
                        <a:ln>
                          <a:noFill/>
                        </a:ln>
                        <a:solidFill>
                          <a:schemeClr val="hlink"/>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miss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FF0000"/>
                          </a:solidFill>
                          <a:effectLst/>
                          <a:latin typeface="Arial" panose="020B0604020202020204" pitchFamily="34" charset="0"/>
                        </a:rPr>
                        <a:t>Mem</a:t>
                      </a:r>
                      <a:r>
                        <a:rPr kumimoji="0" lang="en-US" sz="1400" b="1" i="0" u="none" strike="noStrike" cap="none" normalizeH="0" baseline="0" dirty="0" smtClean="0">
                          <a:ln>
                            <a:noFill/>
                          </a:ln>
                          <a:solidFill>
                            <a:srgbClr val="FF0000"/>
                          </a:solidFill>
                          <a:effectLst/>
                          <a:latin typeface="Arial" panose="020B0604020202020204" pitchFamily="34" charset="0"/>
                        </a:rPr>
                        <a:t>[8]</a:t>
                      </a:r>
                      <a:endParaRPr kumimoji="0" lang="en-AU" altLang="zh-TW" sz="1400" b="1" i="0" u="none" strike="noStrike" cap="none" normalizeH="0" baseline="0" dirty="0" smtClean="0">
                        <a:ln>
                          <a:noFill/>
                        </a:ln>
                        <a:solidFill>
                          <a:srgbClr val="FF0000"/>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miss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FF0000"/>
                          </a:solidFill>
                          <a:effectLst/>
                          <a:latin typeface="Arial" panose="020B0604020202020204" pitchFamily="34" charset="0"/>
                        </a:rPr>
                        <a:t>Mem</a:t>
                      </a:r>
                      <a:r>
                        <a:rPr kumimoji="0" lang="en-US" sz="1400" b="1" i="0" u="none" strike="noStrike" cap="none" normalizeH="0" baseline="0" dirty="0" smtClean="0">
                          <a:ln>
                            <a:noFill/>
                          </a:ln>
                          <a:solidFill>
                            <a:srgbClr val="FF0000"/>
                          </a:solidFill>
                          <a:effectLst/>
                          <a:latin typeface="Arial" panose="020B0604020202020204" pitchFamily="34" charset="0"/>
                        </a:rPr>
                        <a:t>[0]</a:t>
                      </a:r>
                      <a:endParaRPr kumimoji="0" lang="en-AU" altLang="zh-TW" sz="1400" b="1" i="0" u="none" strike="noStrike" cap="none" normalizeH="0" baseline="0" dirty="0" smtClean="0">
                        <a:ln>
                          <a:noFill/>
                        </a:ln>
                        <a:solidFill>
                          <a:srgbClr val="FF0000"/>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6</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2</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miss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smtClean="0">
                          <a:ln>
                            <a:noFill/>
                          </a:ln>
                          <a:solidFill>
                            <a:schemeClr val="hlink"/>
                          </a:solidFill>
                          <a:effectLst/>
                          <a:latin typeface="Arial" panose="020B0604020202020204" pitchFamily="34" charset="0"/>
                        </a:rPr>
                        <a:t>Mem[6]</a:t>
                      </a:r>
                      <a:endParaRPr kumimoji="0" lang="en-AU" altLang="zh-TW" sz="1400" b="1" i="0" u="none" strike="noStrike" cap="none" normalizeH="0" baseline="0" dirty="0" smtClean="0">
                        <a:ln>
                          <a:noFill/>
                        </a:ln>
                        <a:solidFill>
                          <a:schemeClr val="hlink"/>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miss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smtClean="0">
                          <a:ln>
                            <a:noFill/>
                          </a:ln>
                          <a:solidFill>
                            <a:srgbClr val="FF0000"/>
                          </a:solidFill>
                          <a:effectLst/>
                          <a:latin typeface="Arial" panose="020B0604020202020204" pitchFamily="34" charset="0"/>
                        </a:rPr>
                        <a:t>Mem[8]</a:t>
                      </a:r>
                      <a:endParaRPr kumimoji="0" lang="en-AU" altLang="zh-TW" sz="1400" b="1" i="0" u="none" strike="noStrike" cap="none" normalizeH="0" baseline="0" dirty="0" smtClean="0">
                        <a:ln>
                          <a:noFill/>
                        </a:ln>
                        <a:solidFill>
                          <a:srgbClr val="FF0000"/>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Mem[6]</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矩形 1"/>
          <p:cNvSpPr/>
          <p:nvPr/>
        </p:nvSpPr>
        <p:spPr bwMode="auto">
          <a:xfrm>
            <a:off x="2708532" y="6230423"/>
            <a:ext cx="1016000" cy="2286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Arial" charset="0"/>
              <a:ea typeface="微軟正黑體" panose="020B0604030504040204" pitchFamily="34" charset="-120"/>
            </a:endParaRPr>
          </a:p>
        </p:txBody>
      </p:sp>
      <p:sp>
        <p:nvSpPr>
          <p:cNvPr id="4" name="文字方塊 3"/>
          <p:cNvSpPr txBox="1"/>
          <p:nvPr/>
        </p:nvSpPr>
        <p:spPr>
          <a:xfrm>
            <a:off x="8639505" y="5225952"/>
            <a:ext cx="1555530" cy="369332"/>
          </a:xfrm>
          <a:prstGeom prst="rect">
            <a:avLst/>
          </a:prstGeom>
          <a:noFill/>
        </p:spPr>
        <p:txBody>
          <a:bodyPr wrap="square" rtlCol="0">
            <a:spAutoFit/>
          </a:bodyPr>
          <a:lstStyle/>
          <a:p>
            <a:r>
              <a:rPr lang="en-US" altLang="zh-TW" dirty="0" smtClean="0">
                <a:latin typeface="Arial" panose="020B0604020202020204" pitchFamily="34" charset="0"/>
                <a:ea typeface="微軟正黑體" panose="020B0604030504040204" pitchFamily="34" charset="-120"/>
              </a:rPr>
              <a:t>Cache index</a:t>
            </a:r>
            <a:endParaRPr lang="zh-TW" altLang="en-US" dirty="0">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2511349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119"/>
          <p:cNvSpPr>
            <a:spLocks noGrp="1" noChangeArrowheads="1"/>
          </p:cNvSpPr>
          <p:nvPr>
            <p:ph idx="1"/>
          </p:nvPr>
        </p:nvSpPr>
        <p:spPr>
          <a:xfrm>
            <a:off x="768542" y="1708344"/>
            <a:ext cx="8270875" cy="719137"/>
          </a:xfrm>
        </p:spPr>
        <p:txBody>
          <a:bodyPr>
            <a:normAutofit/>
          </a:bodyPr>
          <a:lstStyle/>
          <a:p>
            <a:pPr defTabSz="914400">
              <a:lnSpc>
                <a:spcPct val="90000"/>
              </a:lnSpc>
              <a:spcBef>
                <a:spcPct val="20000"/>
              </a:spcBef>
              <a:buClr>
                <a:schemeClr val="folHlink"/>
              </a:buClr>
              <a:buSzPct val="60000"/>
              <a:buFont typeface="Wingdings" panose="05000000000000000000" pitchFamily="2" charset="2"/>
              <a:buChar char="n"/>
            </a:pPr>
            <a:r>
              <a:rPr lang="en-US" sz="3200" dirty="0">
                <a:solidFill>
                  <a:schemeClr val="tx1"/>
                </a:solidFill>
              </a:rPr>
              <a:t>2-way set associative</a:t>
            </a:r>
          </a:p>
        </p:txBody>
      </p:sp>
      <p:sp>
        <p:nvSpPr>
          <p:cNvPr id="47107" name="Rectangle 118"/>
          <p:cNvSpPr>
            <a:spLocks noGrp="1" noChangeArrowheads="1"/>
          </p:cNvSpPr>
          <p:nvPr>
            <p:ph type="title"/>
          </p:nvPr>
        </p:nvSpPr>
        <p:spPr>
          <a:xfrm>
            <a:off x="768541" y="527611"/>
            <a:ext cx="9720072" cy="1128516"/>
          </a:xfrm>
        </p:spPr>
        <p:txBody>
          <a:bodyPr/>
          <a:lstStyle/>
          <a:p>
            <a:pPr eaLnBrk="1" hangingPunct="1"/>
            <a:r>
              <a:rPr lang="en-US" dirty="0" smtClean="0"/>
              <a:t>Associativity Example </a:t>
            </a:r>
            <a:r>
              <a:rPr lang="en-US" altLang="zh-TW" dirty="0" smtClean="0"/>
              <a:t>(3/3</a:t>
            </a:r>
            <a:r>
              <a:rPr lang="en-US" altLang="zh-TW" dirty="0"/>
              <a:t>)</a:t>
            </a:r>
            <a:endParaRPr lang="en-AU" altLang="zh-TW" dirty="0" smtClean="0"/>
          </a:p>
        </p:txBody>
      </p:sp>
      <p:graphicFrame>
        <p:nvGraphicFramePr>
          <p:cNvPr id="306180" name="Group 4"/>
          <p:cNvGraphicFramePr>
            <a:graphicFrameLocks noGrp="1"/>
          </p:cNvGraphicFramePr>
          <p:nvPr>
            <p:extLst>
              <p:ext uri="{D42A27DB-BD31-4B8C-83A1-F6EECF244321}">
                <p14:modId xmlns:p14="http://schemas.microsoft.com/office/powerpoint/2010/main" val="3974054908"/>
              </p:ext>
            </p:extLst>
          </p:nvPr>
        </p:nvGraphicFramePr>
        <p:xfrm>
          <a:off x="1343216" y="2427480"/>
          <a:ext cx="6985000" cy="1655766"/>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Hit/miss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content after access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236538">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Set 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Set 1</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extLst>
                  <a:ext uri="{0D108BD9-81ED-4DB2-BD59-A6C34878D82A}">
                    <a16:rowId xmlns:a16="http://schemas.microsoft.com/office/drawing/2014/main" val="10001"/>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miss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chemeClr val="hlink"/>
                          </a:solidFill>
                          <a:effectLst/>
                          <a:latin typeface="Arial" panose="020B0604020202020204" pitchFamily="34" charset="0"/>
                        </a:rPr>
                        <a:t>Mem</a:t>
                      </a:r>
                      <a:r>
                        <a:rPr kumimoji="0" lang="en-US" sz="1400" b="1" i="0" u="none" strike="noStrike" cap="none" normalizeH="0" baseline="0" dirty="0" smtClean="0">
                          <a:ln>
                            <a:noFill/>
                          </a:ln>
                          <a:solidFill>
                            <a:schemeClr val="hlink"/>
                          </a:solidFill>
                          <a:effectLst/>
                          <a:latin typeface="Arial" panose="020B0604020202020204" pitchFamily="34" charset="0"/>
                        </a:rPr>
                        <a:t>[0]</a:t>
                      </a:r>
                      <a:endParaRPr kumimoji="0" lang="en-AU" altLang="zh-TW" sz="1400" b="1" i="0" u="none" strike="noStrike" cap="none" normalizeH="0" baseline="0" dirty="0" smtClean="0">
                        <a:ln>
                          <a:noFill/>
                        </a:ln>
                        <a:solidFill>
                          <a:schemeClr val="hlink"/>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miss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Mem[0]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smtClean="0">
                          <a:ln>
                            <a:noFill/>
                          </a:ln>
                          <a:solidFill>
                            <a:schemeClr val="hlink"/>
                          </a:solidFill>
                          <a:effectLst/>
                          <a:latin typeface="Arial" panose="020B0604020202020204" pitchFamily="34" charset="0"/>
                        </a:rPr>
                        <a:t>Mem[8]</a:t>
                      </a:r>
                      <a:endParaRPr kumimoji="0" lang="en-AU" altLang="zh-TW" sz="1400" b="1" i="0" u="none" strike="noStrike" cap="none" normalizeH="0" baseline="0" dirty="0" smtClean="0">
                        <a:ln>
                          <a:noFill/>
                        </a:ln>
                        <a:solidFill>
                          <a:schemeClr val="hlink"/>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hit</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smtClean="0">
                          <a:ln>
                            <a:noFill/>
                          </a:ln>
                          <a:solidFill>
                            <a:srgbClr val="008000"/>
                          </a:solidFill>
                          <a:effectLst/>
                          <a:latin typeface="Arial" panose="020B0604020202020204" pitchFamily="34" charset="0"/>
                        </a:rPr>
                        <a:t>Mem[0]</a:t>
                      </a:r>
                      <a:endParaRPr kumimoji="0" lang="en-AU" altLang="zh-TW" sz="1400" b="1" i="0" u="none" strike="noStrike" cap="none" normalizeH="0" baseline="0" dirty="0" smtClean="0">
                        <a:ln>
                          <a:noFill/>
                        </a:ln>
                        <a:solidFill>
                          <a:srgbClr val="008000"/>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Mem[8]</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6</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miss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Mem[0]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smtClean="0">
                          <a:ln>
                            <a:noFill/>
                          </a:ln>
                          <a:solidFill>
                            <a:srgbClr val="FF0000"/>
                          </a:solidFill>
                          <a:effectLst/>
                          <a:latin typeface="Arial" panose="020B0604020202020204" pitchFamily="34" charset="0"/>
                        </a:rPr>
                        <a:t>Mem[6]</a:t>
                      </a:r>
                      <a:endParaRPr kumimoji="0" lang="en-AU" altLang="zh-TW" sz="1400" b="1" i="0" u="none" strike="noStrike" cap="none" normalizeH="0" baseline="0" dirty="0" smtClean="0">
                        <a:ln>
                          <a:noFill/>
                        </a:ln>
                        <a:solidFill>
                          <a:srgbClr val="FF0000"/>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miss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smtClean="0">
                          <a:ln>
                            <a:noFill/>
                          </a:ln>
                          <a:solidFill>
                            <a:srgbClr val="FF0000"/>
                          </a:solidFill>
                          <a:effectLst/>
                          <a:latin typeface="Arial" panose="020B0604020202020204" pitchFamily="34" charset="0"/>
                        </a:rPr>
                        <a:t>Mem[8]</a:t>
                      </a:r>
                      <a:endParaRPr kumimoji="0" lang="en-AU" altLang="zh-TW" sz="1400" b="1" i="0" u="none" strike="noStrike" cap="none" normalizeH="0" baseline="0" dirty="0" smtClean="0">
                        <a:ln>
                          <a:noFill/>
                        </a:ln>
                        <a:solidFill>
                          <a:srgbClr val="FF0000"/>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Mem[6]</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7167" name="Rectangle 62"/>
          <p:cNvSpPr>
            <a:spLocks noChangeArrowheads="1"/>
          </p:cNvSpPr>
          <p:nvPr/>
        </p:nvSpPr>
        <p:spPr bwMode="auto">
          <a:xfrm>
            <a:off x="768541" y="4443606"/>
            <a:ext cx="77724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folHlink"/>
              </a:buClr>
              <a:buSzPct val="60000"/>
              <a:buFont typeface="Wingdings" panose="05000000000000000000" pitchFamily="2" charset="2"/>
              <a:buChar char="n"/>
            </a:pPr>
            <a:r>
              <a:rPr lang="en-US" sz="3200" dirty="0"/>
              <a:t>Fully associative</a:t>
            </a:r>
          </a:p>
        </p:txBody>
      </p:sp>
      <p:graphicFrame>
        <p:nvGraphicFramePr>
          <p:cNvPr id="306239" name="Group 63"/>
          <p:cNvGraphicFramePr>
            <a:graphicFrameLocks noGrp="1"/>
          </p:cNvGraphicFramePr>
          <p:nvPr>
            <p:extLst>
              <p:ext uri="{D42A27DB-BD31-4B8C-83A1-F6EECF244321}">
                <p14:modId xmlns:p14="http://schemas.microsoft.com/office/powerpoint/2010/main" val="4195609558"/>
              </p:ext>
            </p:extLst>
          </p:nvPr>
        </p:nvGraphicFramePr>
        <p:xfrm>
          <a:off x="1343216" y="5091305"/>
          <a:ext cx="6985000" cy="1609728"/>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4270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Hit/miss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content after access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miss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smtClean="0">
                          <a:ln>
                            <a:noFill/>
                          </a:ln>
                          <a:solidFill>
                            <a:schemeClr val="accent1"/>
                          </a:solidFill>
                          <a:effectLst/>
                          <a:latin typeface="Arial" panose="020B0604020202020204" pitchFamily="34" charset="0"/>
                        </a:rPr>
                        <a:t>Mem[0]</a:t>
                      </a:r>
                      <a:endParaRPr kumimoji="0" lang="en-AU" altLang="zh-TW" sz="1400" b="1" i="0" u="none" strike="noStrike" cap="none" normalizeH="0" baseline="0" dirty="0" smtClean="0">
                        <a:ln>
                          <a:noFill/>
                        </a:ln>
                        <a:solidFill>
                          <a:schemeClr val="accent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miss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Mem[0]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smtClean="0">
                          <a:ln>
                            <a:noFill/>
                          </a:ln>
                          <a:solidFill>
                            <a:schemeClr val="accent1"/>
                          </a:solidFill>
                          <a:effectLst/>
                          <a:latin typeface="Arial" panose="020B0604020202020204" pitchFamily="34" charset="0"/>
                        </a:rPr>
                        <a:t>Mem[8]</a:t>
                      </a:r>
                      <a:endParaRPr kumimoji="0" lang="en-AU" altLang="zh-TW" sz="1400" b="1" i="0" u="none" strike="noStrike" cap="none" normalizeH="0" baseline="0" dirty="0" smtClean="0">
                        <a:ln>
                          <a:noFill/>
                        </a:ln>
                        <a:solidFill>
                          <a:schemeClr val="accent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hit</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smtClean="0">
                          <a:ln>
                            <a:noFill/>
                          </a:ln>
                          <a:solidFill>
                            <a:srgbClr val="008000"/>
                          </a:solidFill>
                          <a:effectLst/>
                          <a:latin typeface="Arial" panose="020B0604020202020204" pitchFamily="34" charset="0"/>
                        </a:rPr>
                        <a:t>Mem[0]</a:t>
                      </a:r>
                      <a:endParaRPr kumimoji="0" lang="en-AU" altLang="zh-TW" sz="1400" b="1" i="0" u="none" strike="noStrike" cap="none" normalizeH="0" baseline="0" dirty="0" smtClean="0">
                        <a:ln>
                          <a:noFill/>
                        </a:ln>
                        <a:solidFill>
                          <a:srgbClr val="008000"/>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Mem[8]</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6</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miss</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Mem[0]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Mem[8]</a:t>
                      </a:r>
                      <a:endParaRPr kumimoji="0" lang="en-AU" altLang="zh-TW" sz="1400" b="1" i="0" u="none" strike="noStrike" cap="none" normalizeH="0" baseline="0" dirty="0" smtClean="0">
                        <a:ln>
                          <a:noFill/>
                        </a:ln>
                        <a:solidFill>
                          <a:schemeClr val="hlink"/>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smtClean="0">
                          <a:ln>
                            <a:noFill/>
                          </a:ln>
                          <a:solidFill>
                            <a:schemeClr val="accent1"/>
                          </a:solidFill>
                          <a:effectLst/>
                          <a:latin typeface="Arial" panose="020B0604020202020204" pitchFamily="34" charset="0"/>
                        </a:rPr>
                        <a:t>Mem[6]</a:t>
                      </a:r>
                      <a:endParaRPr kumimoji="0" lang="en-AU" altLang="zh-TW" sz="1400" b="1" i="0" u="none" strike="noStrike" cap="none" normalizeH="0" baseline="0" dirty="0" smtClean="0">
                        <a:ln>
                          <a:noFill/>
                        </a:ln>
                        <a:solidFill>
                          <a:schemeClr val="accent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hit</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Mem[0]</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smtClean="0">
                          <a:ln>
                            <a:noFill/>
                          </a:ln>
                          <a:solidFill>
                            <a:srgbClr val="008000"/>
                          </a:solidFill>
                          <a:effectLst/>
                          <a:latin typeface="Arial" panose="020B0604020202020204" pitchFamily="34" charset="0"/>
                        </a:rPr>
                        <a:t>Mem[8]</a:t>
                      </a:r>
                      <a:endParaRPr kumimoji="0" lang="en-AU" altLang="zh-TW" sz="1400" b="1" i="0" u="none" strike="noStrike" cap="none" normalizeH="0" baseline="0" dirty="0" smtClean="0">
                        <a:ln>
                          <a:noFill/>
                        </a:ln>
                        <a:solidFill>
                          <a:srgbClr val="008000"/>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Mem[6]</a:t>
                      </a:r>
                      <a:endParaRPr kumimoji="0" lang="en-AU" altLang="zh-TW" sz="14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矩形 1"/>
          <p:cNvSpPr/>
          <p:nvPr/>
        </p:nvSpPr>
        <p:spPr>
          <a:xfrm>
            <a:off x="4835716" y="1806920"/>
            <a:ext cx="4339650" cy="369332"/>
          </a:xfrm>
          <a:prstGeom prst="rect">
            <a:avLst/>
          </a:prstGeom>
        </p:spPr>
        <p:txBody>
          <a:bodyPr wrap="none">
            <a:spAutoFit/>
          </a:bodyPr>
          <a:lstStyle/>
          <a:p>
            <a:pPr lvl="1"/>
            <a:r>
              <a:rPr lang="en-US" altLang="zh-TW" dirty="0">
                <a:latin typeface="Arial" panose="020B0604020202020204" pitchFamily="34" charset="0"/>
                <a:ea typeface="微軟正黑體" panose="020B0604030504040204" pitchFamily="34" charset="-120"/>
              </a:rPr>
              <a:t>Block access sequence: 0, 8, 0, 6, 8</a:t>
            </a:r>
          </a:p>
        </p:txBody>
      </p:sp>
      <p:sp>
        <p:nvSpPr>
          <p:cNvPr id="9" name="矩形 8"/>
          <p:cNvSpPr/>
          <p:nvPr/>
        </p:nvSpPr>
        <p:spPr>
          <a:xfrm>
            <a:off x="4752156" y="4511352"/>
            <a:ext cx="4339650" cy="369332"/>
          </a:xfrm>
          <a:prstGeom prst="rect">
            <a:avLst/>
          </a:prstGeom>
        </p:spPr>
        <p:txBody>
          <a:bodyPr wrap="none">
            <a:spAutoFit/>
          </a:bodyPr>
          <a:lstStyle/>
          <a:p>
            <a:pPr lvl="1"/>
            <a:r>
              <a:rPr lang="en-US" altLang="zh-TW" dirty="0">
                <a:latin typeface="Arial" panose="020B0604020202020204" pitchFamily="34" charset="0"/>
                <a:ea typeface="微軟正黑體" panose="020B0604030504040204" pitchFamily="34" charset="-120"/>
              </a:rPr>
              <a:t>Block access sequence: 0, 8, 0, 6, 8</a:t>
            </a:r>
          </a:p>
        </p:txBody>
      </p:sp>
      <p:sp>
        <p:nvSpPr>
          <p:cNvPr id="4" name="矩形 3"/>
          <p:cNvSpPr/>
          <p:nvPr/>
        </p:nvSpPr>
        <p:spPr>
          <a:xfrm>
            <a:off x="1589814" y="4108147"/>
            <a:ext cx="5243743" cy="369332"/>
          </a:xfrm>
          <a:prstGeom prst="rect">
            <a:avLst/>
          </a:prstGeom>
        </p:spPr>
        <p:txBody>
          <a:bodyPr wrap="none">
            <a:spAutoFit/>
          </a:bodyPr>
          <a:lstStyle/>
          <a:p>
            <a:pPr lvl="1">
              <a:spcBef>
                <a:spcPct val="50000"/>
              </a:spcBef>
            </a:pPr>
            <a:r>
              <a:rPr lang="en-US" altLang="zh-TW" dirty="0">
                <a:latin typeface="Arial" panose="020B0604020202020204" pitchFamily="34" charset="0"/>
                <a:ea typeface="微軟正黑體" panose="020B0604030504040204" pitchFamily="34" charset="-120"/>
              </a:rPr>
              <a:t>Cache index = Block address </a:t>
            </a:r>
            <a:r>
              <a:rPr lang="en-US" altLang="zh-TW" dirty="0" smtClean="0">
                <a:latin typeface="Arial" panose="020B0604020202020204" pitchFamily="34" charset="0"/>
                <a:ea typeface="微軟正黑體" panose="020B0604030504040204" pitchFamily="34" charset="-120"/>
              </a:rPr>
              <a:t>% set numbers</a:t>
            </a:r>
            <a:endParaRPr lang="zh-TW" altLang="en-US" dirty="0">
              <a:latin typeface="Arial" panose="020B0604020202020204" pitchFamily="34" charset="0"/>
              <a:ea typeface="微軟正黑體" panose="020B0604030504040204" pitchFamily="34" charset="-120"/>
            </a:endParaRPr>
          </a:p>
        </p:txBody>
      </p:sp>
      <p:cxnSp>
        <p:nvCxnSpPr>
          <p:cNvPr id="6" name="直線單箭頭接點 5"/>
          <p:cNvCxnSpPr/>
          <p:nvPr/>
        </p:nvCxnSpPr>
        <p:spPr bwMode="auto">
          <a:xfrm flipH="1">
            <a:off x="6218428" y="3719410"/>
            <a:ext cx="2322513" cy="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cxnSp>
        <p:nvCxnSpPr>
          <p:cNvPr id="15" name="直線單箭頭接點 14"/>
          <p:cNvCxnSpPr/>
          <p:nvPr/>
        </p:nvCxnSpPr>
        <p:spPr bwMode="auto">
          <a:xfrm flipH="1">
            <a:off x="5148412" y="3991873"/>
            <a:ext cx="3370290" cy="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
        <p:nvSpPr>
          <p:cNvPr id="10" name="矩形 9"/>
          <p:cNvSpPr/>
          <p:nvPr/>
        </p:nvSpPr>
        <p:spPr bwMode="auto">
          <a:xfrm>
            <a:off x="8540941" y="3614976"/>
            <a:ext cx="2127304" cy="493171"/>
          </a:xfrm>
          <a:prstGeom prst="rect">
            <a:avLst/>
          </a:prstGeom>
          <a:solidFill>
            <a:schemeClr val="accent1">
              <a:lumMod val="60000"/>
              <a:lumOff val="40000"/>
            </a:schemeClr>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1200" dirty="0" smtClean="0">
                <a:latin typeface="Arial" charset="0"/>
                <a:ea typeface="微軟正黑體" panose="020B0604030504040204" pitchFamily="34" charset="-120"/>
              </a:rPr>
              <a:t>LRU(least recently used) </a:t>
            </a:r>
          </a:p>
          <a:p>
            <a:pPr marL="0" marR="0" indent="0" algn="ctr" defTabSz="914400" rtl="0" eaLnBrk="0" fontAlgn="base" latinLnBrk="0" hangingPunct="0">
              <a:lnSpc>
                <a:spcPct val="100000"/>
              </a:lnSpc>
              <a:spcBef>
                <a:spcPct val="0"/>
              </a:spcBef>
              <a:spcAft>
                <a:spcPct val="0"/>
              </a:spcAft>
              <a:buClrTx/>
              <a:buSzTx/>
              <a:buFontTx/>
              <a:buNone/>
              <a:tabLst/>
            </a:pPr>
            <a:r>
              <a:rPr lang="en-US" altLang="zh-TW" sz="1200" dirty="0" smtClean="0">
                <a:latin typeface="Arial" charset="0"/>
                <a:ea typeface="微軟正黑體" panose="020B0604030504040204" pitchFamily="34" charset="-120"/>
              </a:rPr>
              <a:t>Policy</a:t>
            </a:r>
            <a:endParaRPr kumimoji="0" lang="zh-TW" altLang="en-US" sz="1200" b="0" i="0" u="none" strike="noStrike" cap="none" normalizeH="0" baseline="0" dirty="0" smtClean="0">
              <a:ln>
                <a:noFill/>
              </a:ln>
              <a:solidFill>
                <a:schemeClr val="tx1"/>
              </a:solidFill>
              <a:effectLst/>
              <a:latin typeface="Arial" charset="0"/>
              <a:ea typeface="微軟正黑體" panose="020B0604030504040204" pitchFamily="34" charset="-120"/>
            </a:endParaRPr>
          </a:p>
        </p:txBody>
      </p:sp>
    </p:spTree>
    <p:extLst>
      <p:ext uri="{BB962C8B-B14F-4D97-AF65-F5344CB8AC3E}">
        <p14:creationId xmlns:p14="http://schemas.microsoft.com/office/powerpoint/2010/main" val="4178998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93016" y="585216"/>
            <a:ext cx="9720072" cy="761263"/>
          </a:xfrm>
        </p:spPr>
        <p:txBody>
          <a:bodyPr>
            <a:normAutofit/>
          </a:bodyPr>
          <a:lstStyle/>
          <a:p>
            <a:r>
              <a:rPr lang="en-US" altLang="zh-TW" dirty="0" smtClean="0"/>
              <a:t>Flow Chart</a:t>
            </a:r>
            <a:endParaRPr lang="zh-TW" altLang="en-US" dirty="0"/>
          </a:p>
        </p:txBody>
      </p:sp>
      <p:pic>
        <p:nvPicPr>
          <p:cNvPr id="1026" name="Picture 2" descr="https://upload.wikimedia.org/wikipedia/commons/thumb/c/c2/Write-back_with_write-allocation.svg/640px-Write-back_with_write-allocation.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93016" y="1320952"/>
            <a:ext cx="4321598" cy="5537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218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2458" y="661022"/>
            <a:ext cx="11013016" cy="1097440"/>
          </a:xfrm>
        </p:spPr>
        <p:txBody>
          <a:bodyPr>
            <a:normAutofit/>
          </a:bodyPr>
          <a:lstStyle/>
          <a:p>
            <a:r>
              <a:rPr lang="en-US" altLang="zh-TW" dirty="0" smtClean="0"/>
              <a:t>Homework</a:t>
            </a:r>
            <a:r>
              <a:rPr lang="zh-TW" altLang="en-US" dirty="0" smtClean="0"/>
              <a:t> </a:t>
            </a:r>
            <a:r>
              <a:rPr lang="en-US" altLang="zh-TW" dirty="0"/>
              <a:t>(Overview</a:t>
            </a:r>
            <a:r>
              <a:rPr lang="en-US" altLang="zh-TW" dirty="0" smtClean="0"/>
              <a:t>)</a:t>
            </a:r>
            <a:endParaRPr lang="zh-TW" altLang="en-US" dirty="0"/>
          </a:p>
        </p:txBody>
      </p:sp>
      <p:sp>
        <p:nvSpPr>
          <p:cNvPr id="3" name="內容版面配置區 2"/>
          <p:cNvSpPr>
            <a:spLocks noGrp="1"/>
          </p:cNvSpPr>
          <p:nvPr>
            <p:ph idx="1"/>
          </p:nvPr>
        </p:nvSpPr>
        <p:spPr>
          <a:xfrm>
            <a:off x="712458" y="1431891"/>
            <a:ext cx="9720071" cy="4023360"/>
          </a:xfrm>
        </p:spPr>
        <p:txBody>
          <a:bodyPr>
            <a:noAutofit/>
          </a:bodyPr>
          <a:lstStyle/>
          <a:p>
            <a:pPr eaLnBrk="0" fontAlgn="base" hangingPunct="0">
              <a:spcBef>
                <a:spcPct val="20000"/>
              </a:spcBef>
              <a:spcAft>
                <a:spcPct val="0"/>
              </a:spcAft>
              <a:buFont typeface="Wingdings" panose="05000000000000000000" pitchFamily="2" charset="2"/>
              <a:buChar char="n"/>
            </a:pPr>
            <a:r>
              <a:rPr lang="en-US" altLang="zh-TW" sz="3200" dirty="0"/>
              <a:t>CO_</a:t>
            </a:r>
            <a:r>
              <a:rPr lang="en-US" altLang="zh-TW" sz="3200" kern="0" dirty="0"/>
              <a:t>Lab5</a:t>
            </a:r>
            <a:r>
              <a:rPr lang="zh-TW" altLang="en-US" sz="3200" kern="0" dirty="0"/>
              <a:t>壓縮包裡面</a:t>
            </a:r>
            <a:r>
              <a:rPr lang="zh-TW" altLang="en-US" sz="3200" kern="0" dirty="0" smtClean="0"/>
              <a:t>有</a:t>
            </a:r>
            <a:r>
              <a:rPr lang="en-US" altLang="zh-TW" sz="3200" kern="0" dirty="0" smtClean="0"/>
              <a:t>2</a:t>
            </a:r>
            <a:r>
              <a:rPr lang="zh-TW" altLang="en-US" sz="3200" kern="0" dirty="0" smtClean="0"/>
              <a:t>個</a:t>
            </a:r>
            <a:r>
              <a:rPr lang="en-US" altLang="zh-TW" sz="3200" kern="0" dirty="0" smtClean="0"/>
              <a:t>din</a:t>
            </a:r>
            <a:r>
              <a:rPr lang="zh-TW" altLang="en-US" sz="3200" kern="0" dirty="0" smtClean="0"/>
              <a:t>檔 </a:t>
            </a:r>
            <a:endParaRPr lang="en-US" altLang="zh-TW" sz="3200" kern="0" dirty="0"/>
          </a:p>
          <a:p>
            <a:pPr lvl="1">
              <a:buFont typeface="Wingdings" panose="05000000000000000000" pitchFamily="2" charset="2"/>
              <a:buChar char="n"/>
            </a:pPr>
            <a:r>
              <a:rPr lang="en-US" altLang="zh-TW" sz="2800" kern="0" dirty="0" err="1"/>
              <a:t>spice.din</a:t>
            </a:r>
            <a:r>
              <a:rPr lang="zh-TW" altLang="en-US" sz="2800" kern="0" dirty="0"/>
              <a:t> </a:t>
            </a:r>
            <a:r>
              <a:rPr lang="en-US" altLang="zh-TW" sz="2800" kern="0" dirty="0"/>
              <a:t>&amp;</a:t>
            </a:r>
            <a:r>
              <a:rPr lang="zh-TW" altLang="en-US" sz="2800" kern="0" dirty="0"/>
              <a:t> </a:t>
            </a:r>
            <a:r>
              <a:rPr lang="en-US" altLang="zh-TW" sz="2800" kern="0" dirty="0" err="1" smtClean="0"/>
              <a:t>gcc.din</a:t>
            </a:r>
            <a:r>
              <a:rPr lang="zh-TW" altLang="en-US" sz="2800" kern="0" dirty="0" smtClean="0"/>
              <a:t> 各自內含</a:t>
            </a:r>
            <a:r>
              <a:rPr lang="zh-TW" altLang="en-US" sz="2800" kern="0" dirty="0"/>
              <a:t>約十萬筆資料</a:t>
            </a:r>
            <a:endParaRPr lang="en-US" altLang="zh-TW" sz="2800" kern="0" dirty="0"/>
          </a:p>
          <a:p>
            <a:pPr lvl="1"/>
            <a:endParaRPr lang="zh-TW" altLang="en-US" sz="2800" kern="0" dirty="0"/>
          </a:p>
          <a:p>
            <a:pPr eaLnBrk="0" fontAlgn="base" hangingPunct="0">
              <a:spcBef>
                <a:spcPct val="20000"/>
              </a:spcBef>
              <a:spcAft>
                <a:spcPct val="0"/>
              </a:spcAft>
              <a:buFont typeface="Wingdings" panose="05000000000000000000" pitchFamily="2" charset="2"/>
              <a:buChar char="n"/>
            </a:pPr>
            <a:r>
              <a:rPr lang="zh-TW" altLang="en-US" sz="3200" kern="0" dirty="0" smtClean="0"/>
              <a:t>作業</a:t>
            </a:r>
            <a:r>
              <a:rPr lang="zh-TW" altLang="en-US" sz="3200" kern="0" dirty="0"/>
              <a:t>內容 </a:t>
            </a:r>
            <a:endParaRPr lang="en-US" altLang="zh-TW" sz="3200" kern="0" dirty="0"/>
          </a:p>
          <a:p>
            <a:pPr lvl="1" eaLnBrk="0" fontAlgn="base" hangingPunct="0">
              <a:spcBef>
                <a:spcPct val="20000"/>
              </a:spcBef>
              <a:spcAft>
                <a:spcPct val="0"/>
              </a:spcAft>
              <a:buFont typeface="Wingdings" panose="05000000000000000000" pitchFamily="2" charset="2"/>
              <a:buChar char="n"/>
            </a:pPr>
            <a:r>
              <a:rPr lang="zh-TW" altLang="en-US" sz="2800" kern="0" dirty="0" smtClean="0"/>
              <a:t>依據前頁的流程圖寫</a:t>
            </a:r>
            <a:r>
              <a:rPr lang="zh-TW" altLang="en-US" sz="2800" kern="0" dirty="0"/>
              <a:t>一個程式讀取並處理</a:t>
            </a:r>
            <a:r>
              <a:rPr lang="en-US" altLang="zh-TW" sz="2800" kern="0" dirty="0"/>
              <a:t>din</a:t>
            </a:r>
            <a:r>
              <a:rPr lang="zh-TW" altLang="en-US" sz="2800" kern="0" dirty="0"/>
              <a:t>檔，</a:t>
            </a:r>
            <a:r>
              <a:rPr lang="zh-TW" altLang="en-US" sz="2800" kern="0" dirty="0" smtClean="0"/>
              <a:t>完成有兩種替換法則</a:t>
            </a:r>
            <a:r>
              <a:rPr lang="en-US" altLang="zh-TW" sz="2800" kern="0" dirty="0" smtClean="0"/>
              <a:t>(FIFO</a:t>
            </a:r>
            <a:r>
              <a:rPr lang="zh-TW" altLang="en-US" sz="2800" kern="0" dirty="0" smtClean="0"/>
              <a:t>、</a:t>
            </a:r>
            <a:r>
              <a:rPr lang="en-US" altLang="zh-TW" sz="2800" kern="0" dirty="0" smtClean="0"/>
              <a:t>LRU)</a:t>
            </a:r>
            <a:r>
              <a:rPr lang="zh-TW" altLang="en-US" sz="2800" kern="0" dirty="0" smtClean="0"/>
              <a:t>的</a:t>
            </a:r>
            <a:r>
              <a:rPr lang="en-US" altLang="zh-TW" sz="2800" kern="0" dirty="0" smtClean="0"/>
              <a:t>Write back Cache</a:t>
            </a:r>
            <a:r>
              <a:rPr lang="zh-TW" altLang="en-US" sz="2800" kern="0" dirty="0" smtClean="0"/>
              <a:t>行為</a:t>
            </a:r>
            <a:r>
              <a:rPr lang="zh-TW" altLang="en-US" sz="2800" kern="0" dirty="0"/>
              <a:t>模擬</a:t>
            </a:r>
            <a:endParaRPr lang="en-US" altLang="zh-TW" sz="2800" kern="0" dirty="0"/>
          </a:p>
          <a:p>
            <a:pPr eaLnBrk="0" fontAlgn="base" hangingPunct="0">
              <a:spcBef>
                <a:spcPct val="20000"/>
              </a:spcBef>
              <a:spcAft>
                <a:spcPct val="0"/>
              </a:spcAft>
              <a:buFont typeface="Wingdings" panose="05000000000000000000" pitchFamily="2" charset="2"/>
              <a:buChar char="n"/>
            </a:pPr>
            <a:endParaRPr lang="zh-TW" altLang="en-US" sz="3200" kern="0" dirty="0"/>
          </a:p>
          <a:p>
            <a:pPr eaLnBrk="0" fontAlgn="base" hangingPunct="0">
              <a:spcBef>
                <a:spcPct val="20000"/>
              </a:spcBef>
              <a:spcAft>
                <a:spcPct val="0"/>
              </a:spcAft>
              <a:buFont typeface="Wingdings" panose="05000000000000000000" pitchFamily="2" charset="2"/>
              <a:buChar char="n"/>
            </a:pPr>
            <a:r>
              <a:rPr lang="zh-TW" altLang="en-US" sz="3200" kern="0" dirty="0"/>
              <a:t>壓縮包</a:t>
            </a:r>
            <a:endParaRPr lang="en-US" altLang="zh-TW" sz="3200" kern="0" dirty="0"/>
          </a:p>
          <a:p>
            <a:pPr lvl="1" eaLnBrk="0" fontAlgn="base" hangingPunct="0">
              <a:spcBef>
                <a:spcPct val="20000"/>
              </a:spcBef>
              <a:spcAft>
                <a:spcPct val="0"/>
              </a:spcAft>
              <a:buFont typeface="Wingdings" panose="05000000000000000000" pitchFamily="2" charset="2"/>
              <a:buChar char="n"/>
            </a:pPr>
            <a:r>
              <a:rPr lang="zh-TW" altLang="en-US" sz="2800" kern="0" dirty="0" smtClean="0"/>
              <a:t>於</a:t>
            </a:r>
            <a:r>
              <a:rPr lang="en-US" altLang="zh-TW" sz="2800" kern="0" dirty="0" smtClean="0"/>
              <a:t>E-Course2</a:t>
            </a:r>
            <a:r>
              <a:rPr lang="zh-TW" altLang="en-US" sz="2800" kern="0" dirty="0" smtClean="0"/>
              <a:t>下載</a:t>
            </a:r>
            <a:endParaRPr lang="zh-TW" altLang="en-US" sz="2800" kern="0" dirty="0"/>
          </a:p>
        </p:txBody>
      </p:sp>
    </p:spTree>
    <p:extLst>
      <p:ext uri="{BB962C8B-B14F-4D97-AF65-F5344CB8AC3E}">
        <p14:creationId xmlns:p14="http://schemas.microsoft.com/office/powerpoint/2010/main" val="2903908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2920" y="462685"/>
            <a:ext cx="9720072" cy="1499616"/>
          </a:xfrm>
        </p:spPr>
        <p:txBody>
          <a:bodyPr/>
          <a:lstStyle/>
          <a:p>
            <a:r>
              <a:rPr lang="en-US" altLang="zh-TW" dirty="0"/>
              <a:t>Homework</a:t>
            </a:r>
            <a:r>
              <a:rPr lang="zh-TW" altLang="en-US" dirty="0" smtClean="0"/>
              <a:t> </a:t>
            </a:r>
            <a:r>
              <a:rPr lang="en-US" altLang="zh-TW" dirty="0" smtClean="0"/>
              <a:t>(din</a:t>
            </a:r>
            <a:r>
              <a:rPr lang="zh-TW" altLang="en-US" dirty="0"/>
              <a:t>檔內容</a:t>
            </a:r>
            <a:r>
              <a:rPr lang="en-US" altLang="zh-TW" dirty="0"/>
              <a:t>)</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653675" y="1791809"/>
                <a:ext cx="9720071" cy="4023360"/>
              </a:xfrm>
            </p:spPr>
            <p:txBody>
              <a:bodyPr>
                <a:normAutofit/>
              </a:bodyPr>
              <a:lstStyle/>
              <a:p>
                <a:pPr>
                  <a:buFont typeface="Wingdings" panose="05000000000000000000" pitchFamily="2" charset="2"/>
                  <a:buChar char="n"/>
                </a:pPr>
                <a:r>
                  <a:rPr lang="en-US" altLang="zh-TW" sz="3200" dirty="0" smtClean="0">
                    <a:latin typeface="微軟正黑體" panose="020B0604030504040204" pitchFamily="34" charset="-120"/>
                  </a:rPr>
                  <a:t>din</a:t>
                </a:r>
                <a:r>
                  <a:rPr lang="zh-TW" altLang="en-US" sz="3200" dirty="0" smtClean="0">
                    <a:latin typeface="微軟正黑體" panose="020B0604030504040204" pitchFamily="34" charset="-120"/>
                  </a:rPr>
                  <a:t>檔內容格式</a:t>
                </a:r>
                <a:endParaRPr lang="en-US" altLang="zh-TW" sz="3200" dirty="0" smtClean="0">
                  <a:latin typeface="微軟正黑體" panose="020B0604030504040204" pitchFamily="34" charset="-120"/>
                </a:endParaRPr>
              </a:p>
              <a:p>
                <a:pPr lvl="1">
                  <a:buFont typeface="Wingdings" panose="05000000000000000000" pitchFamily="2" charset="2"/>
                  <a:buChar char="n"/>
                </a:pPr>
                <a:r>
                  <a:rPr lang="en-US" altLang="zh-TW" sz="2800" dirty="0" smtClean="0">
                    <a:latin typeface="微軟正黑體" panose="020B0604030504040204" pitchFamily="34" charset="-120"/>
                  </a:rPr>
                  <a:t>Label</a:t>
                </a:r>
              </a:p>
              <a:p>
                <a:pPr lvl="2">
                  <a:buFont typeface="Wingdings" panose="05000000000000000000" pitchFamily="2" charset="2"/>
                  <a:buChar char="n"/>
                </a:pPr>
                <a:r>
                  <a:rPr lang="en-US" altLang="zh-TW" sz="2400" dirty="0">
                    <a:latin typeface="微軟正黑體" panose="020B0604030504040204" pitchFamily="34" charset="-120"/>
                  </a:rPr>
                  <a:t>0 : data read</a:t>
                </a:r>
              </a:p>
              <a:p>
                <a:pPr lvl="2">
                  <a:buFont typeface="Wingdings" panose="05000000000000000000" pitchFamily="2" charset="2"/>
                  <a:buChar char="n"/>
                </a:pPr>
                <a:r>
                  <a:rPr lang="en-US" altLang="zh-TW" sz="2400" dirty="0">
                    <a:latin typeface="微軟正黑體" panose="020B0604030504040204" pitchFamily="34" charset="-120"/>
                  </a:rPr>
                  <a:t>1 : data write</a:t>
                </a:r>
              </a:p>
              <a:p>
                <a:pPr lvl="2">
                  <a:buFont typeface="Wingdings" panose="05000000000000000000" pitchFamily="2" charset="2"/>
                  <a:buChar char="n"/>
                </a:pPr>
                <a:r>
                  <a:rPr lang="en-US" altLang="zh-TW" sz="2400" dirty="0">
                    <a:latin typeface="微軟正黑體" panose="020B0604030504040204" pitchFamily="34" charset="-120"/>
                  </a:rPr>
                  <a:t>2 : </a:t>
                </a:r>
                <a:r>
                  <a:rPr lang="en-US" altLang="zh-TW" sz="2400" dirty="0" smtClean="0">
                    <a:latin typeface="微軟正黑體" panose="020B0604030504040204" pitchFamily="34" charset="-120"/>
                  </a:rPr>
                  <a:t>instruction </a:t>
                </a:r>
                <a:r>
                  <a:rPr lang="en-US" altLang="zh-TW" sz="2400" dirty="0">
                    <a:latin typeface="微軟正黑體" panose="020B0604030504040204" pitchFamily="34" charset="-120"/>
                  </a:rPr>
                  <a:t>(</a:t>
                </a:r>
                <a:r>
                  <a:rPr lang="en-US" altLang="zh-TW" sz="2400" dirty="0" smtClean="0">
                    <a:latin typeface="微軟正黑體" panose="020B0604030504040204" pitchFamily="34" charset="-120"/>
                  </a:rPr>
                  <a:t>read)</a:t>
                </a:r>
                <a:endParaRPr lang="en-US" altLang="zh-TW" sz="2400" dirty="0">
                  <a:latin typeface="微軟正黑體" panose="020B0604030504040204" pitchFamily="34" charset="-120"/>
                </a:endParaRPr>
              </a:p>
              <a:p>
                <a:pPr lvl="1">
                  <a:buFont typeface="Wingdings" panose="05000000000000000000" pitchFamily="2" charset="2"/>
                  <a:buChar char="n"/>
                </a:pPr>
                <a:r>
                  <a:rPr lang="en-US" altLang="zh-TW" sz="2800" dirty="0" smtClean="0">
                    <a:latin typeface="微軟正黑體" panose="020B0604030504040204" pitchFamily="34" charset="-120"/>
                  </a:rPr>
                  <a:t>Address</a:t>
                </a:r>
              </a:p>
              <a:p>
                <a:pPr lvl="2">
                  <a:buFont typeface="Wingdings" panose="05000000000000000000" pitchFamily="2" charset="2"/>
                  <a:buChar char="n"/>
                </a:pPr>
                <a:r>
                  <a:rPr lang="zh-TW" altLang="en-US" sz="2400" dirty="0" smtClean="0">
                    <a:latin typeface="微軟正黑體" panose="020B0604030504040204" pitchFamily="34" charset="-120"/>
                  </a:rPr>
                  <a:t>由</a:t>
                </a:r>
                <a:r>
                  <a:rPr lang="en-US" altLang="zh-TW" sz="2400" dirty="0" smtClean="0">
                    <a:solidFill>
                      <a:srgbClr val="FF0000"/>
                    </a:solidFill>
                    <a:latin typeface="微軟正黑體" panose="020B0604030504040204" pitchFamily="34" charset="-120"/>
                  </a:rPr>
                  <a:t>Tag</a:t>
                </a:r>
                <a:r>
                  <a:rPr lang="zh-TW" altLang="en-US" sz="2400" dirty="0" smtClean="0">
                    <a:solidFill>
                      <a:srgbClr val="FF0000"/>
                    </a:solidFill>
                    <a:latin typeface="微軟正黑體" panose="020B0604030504040204" pitchFamily="34" charset="-120"/>
                  </a:rPr>
                  <a:t>、</a:t>
                </a:r>
                <a:r>
                  <a:rPr lang="en-US" altLang="zh-TW" sz="2400" dirty="0" smtClean="0">
                    <a:solidFill>
                      <a:srgbClr val="FF0000"/>
                    </a:solidFill>
                    <a:latin typeface="微軟正黑體" panose="020B0604030504040204" pitchFamily="34" charset="-120"/>
                  </a:rPr>
                  <a:t>Index</a:t>
                </a:r>
                <a:r>
                  <a:rPr lang="zh-TW" altLang="en-US" sz="2400" dirty="0" smtClean="0">
                    <a:solidFill>
                      <a:srgbClr val="FF0000"/>
                    </a:solidFill>
                    <a:latin typeface="微軟正黑體" panose="020B0604030504040204" pitchFamily="34" charset="-120"/>
                  </a:rPr>
                  <a:t>、</a:t>
                </a:r>
                <a:r>
                  <a:rPr lang="en-US" altLang="zh-TW" sz="2400" dirty="0" smtClean="0">
                    <a:solidFill>
                      <a:srgbClr val="FF0000"/>
                    </a:solidFill>
                    <a:latin typeface="微軟正黑體" panose="020B0604030504040204" pitchFamily="34" charset="-120"/>
                  </a:rPr>
                  <a:t>Offset</a:t>
                </a:r>
                <a:r>
                  <a:rPr lang="zh-TW" altLang="en-US" sz="2400" dirty="0" smtClean="0">
                    <a:latin typeface="微軟正黑體" panose="020B0604030504040204" pitchFamily="34" charset="-120"/>
                  </a:rPr>
                  <a:t>所組成且以</a:t>
                </a:r>
                <a:r>
                  <a:rPr lang="en-US" altLang="zh-TW" sz="2400" dirty="0" smtClean="0">
                    <a:latin typeface="微軟正黑體" panose="020B0604030504040204" pitchFamily="34" charset="-120"/>
                  </a:rPr>
                  <a:t>16</a:t>
                </a:r>
                <a:r>
                  <a:rPr lang="zh-TW" altLang="en-US" sz="2400" dirty="0" smtClean="0">
                    <a:latin typeface="微軟正黑體" panose="020B0604030504040204" pitchFamily="34" charset="-120"/>
                  </a:rPr>
                  <a:t>進位表示</a:t>
                </a:r>
                <a:endParaRPr lang="en-US" altLang="zh-TW" sz="2400" dirty="0" smtClean="0">
                  <a:latin typeface="微軟正黑體" panose="020B0604030504040204" pitchFamily="34" charset="-120"/>
                </a:endParaRPr>
              </a:p>
              <a:p>
                <a:pPr lvl="2"/>
                <a:endParaRPr lang="en-US" altLang="zh-TW" dirty="0">
                  <a:latin typeface="微軟正黑體" panose="020B0604030504040204" pitchFamily="34" charset="-120"/>
                </a:endParaRPr>
              </a:p>
              <a:p>
                <a:pPr marL="1371600" lvl="3" indent="0">
                  <a:buNone/>
                </a:pPr>
                <a14:m>
                  <m:oMath xmlns:m="http://schemas.openxmlformats.org/officeDocument/2006/math">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oMath>
                </a14:m>
                <a:r>
                  <a:rPr lang="zh-TW" altLang="en-US" dirty="0" smtClean="0">
                    <a:latin typeface="微軟正黑體" panose="020B0604030504040204" pitchFamily="34" charset="-120"/>
                  </a:rPr>
                  <a:t> </a:t>
                </a:r>
                <a:endParaRPr lang="en-US" altLang="zh-TW" dirty="0">
                  <a:latin typeface="微軟正黑體" panose="020B0604030504040204" pitchFamily="34" charset="-120"/>
                </a:endParaRPr>
              </a:p>
              <a:p>
                <a:pPr lvl="2"/>
                <a:endParaRPr lang="en-US" altLang="zh-TW" dirty="0" smtClean="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653675" y="1791809"/>
                <a:ext cx="9720071" cy="4023360"/>
              </a:xfrm>
              <a:blipFill>
                <a:blip r:embed="rId3"/>
                <a:stretch>
                  <a:fillRect l="-1379" t="-3182"/>
                </a:stretch>
              </a:blipFill>
            </p:spPr>
            <p:txBody>
              <a:bodyPr/>
              <a:lstStyle/>
              <a:p>
                <a:r>
                  <a:rPr lang="zh-TW" altLang="en-US">
                    <a:noFill/>
                  </a:rPr>
                  <a:t> </a:t>
                </a:r>
              </a:p>
            </p:txBody>
          </p:sp>
        </mc:Fallback>
      </mc:AlternateContent>
      <p:grpSp>
        <p:nvGrpSpPr>
          <p:cNvPr id="18" name="群組 17"/>
          <p:cNvGrpSpPr/>
          <p:nvPr/>
        </p:nvGrpSpPr>
        <p:grpSpPr>
          <a:xfrm>
            <a:off x="7583068" y="2600314"/>
            <a:ext cx="3700561" cy="3794172"/>
            <a:chOff x="8481134" y="2938007"/>
            <a:chExt cx="3700561" cy="3794172"/>
          </a:xfrm>
        </p:grpSpPr>
        <p:pic>
          <p:nvPicPr>
            <p:cNvPr id="1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56324"/>
            <a:stretch/>
          </p:blipFill>
          <p:spPr bwMode="auto">
            <a:xfrm>
              <a:off x="9391017" y="3041017"/>
              <a:ext cx="2699047" cy="36911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矩形 3"/>
            <p:cNvSpPr/>
            <p:nvPr/>
          </p:nvSpPr>
          <p:spPr bwMode="auto">
            <a:xfrm>
              <a:off x="9391017" y="3041017"/>
              <a:ext cx="233925" cy="369116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Arial" charset="0"/>
                <a:ea typeface="微軟正黑體" panose="020B0604030504040204" pitchFamily="34" charset="-120"/>
              </a:endParaRPr>
            </a:p>
          </p:txBody>
        </p:sp>
        <p:sp>
          <p:nvSpPr>
            <p:cNvPr id="17" name="矩形 16"/>
            <p:cNvSpPr/>
            <p:nvPr/>
          </p:nvSpPr>
          <p:spPr bwMode="auto">
            <a:xfrm>
              <a:off x="9648764" y="3041017"/>
              <a:ext cx="2441300" cy="3691162"/>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Arial" charset="0"/>
                <a:ea typeface="微軟正黑體" panose="020B0604030504040204" pitchFamily="34" charset="-120"/>
              </a:endParaRPr>
            </a:p>
          </p:txBody>
        </p:sp>
        <p:sp>
          <p:nvSpPr>
            <p:cNvPr id="16" name="文字方塊 15"/>
            <p:cNvSpPr txBox="1"/>
            <p:nvPr/>
          </p:nvSpPr>
          <p:spPr>
            <a:xfrm>
              <a:off x="10740540" y="3010060"/>
              <a:ext cx="1441155" cy="369332"/>
            </a:xfrm>
            <a:prstGeom prst="rect">
              <a:avLst/>
            </a:prstGeom>
            <a:noFill/>
          </p:spPr>
          <p:txBody>
            <a:bodyPr wrap="square" rtlCol="0">
              <a:spAutoFit/>
            </a:bodyPr>
            <a:lstStyle/>
            <a:p>
              <a:r>
                <a:rPr lang="en-US" altLang="zh-TW" dirty="0" smtClean="0">
                  <a:solidFill>
                    <a:srgbClr val="FFC000"/>
                  </a:solidFill>
                  <a:latin typeface="Arial" panose="020B0604020202020204" pitchFamily="34" charset="0"/>
                  <a:ea typeface="微軟正黑體" panose="020B0604030504040204" pitchFamily="34" charset="-120"/>
                </a:rPr>
                <a:t>Addresses</a:t>
              </a:r>
              <a:endParaRPr lang="zh-TW" altLang="en-US" dirty="0">
                <a:solidFill>
                  <a:srgbClr val="FFC000"/>
                </a:solidFill>
                <a:latin typeface="Arial" panose="020B0604020202020204" pitchFamily="34" charset="0"/>
                <a:ea typeface="微軟正黑體" panose="020B0604030504040204" pitchFamily="34" charset="-120"/>
              </a:endParaRPr>
            </a:p>
          </p:txBody>
        </p:sp>
        <p:sp>
          <p:nvSpPr>
            <p:cNvPr id="19" name="文字方塊 18"/>
            <p:cNvSpPr txBox="1"/>
            <p:nvPr/>
          </p:nvSpPr>
          <p:spPr>
            <a:xfrm>
              <a:off x="8481134" y="2938007"/>
              <a:ext cx="1230279" cy="369332"/>
            </a:xfrm>
            <a:prstGeom prst="rect">
              <a:avLst/>
            </a:prstGeom>
            <a:noFill/>
          </p:spPr>
          <p:txBody>
            <a:bodyPr wrap="square" rtlCol="0">
              <a:spAutoFit/>
            </a:bodyPr>
            <a:lstStyle/>
            <a:p>
              <a:r>
                <a:rPr lang="en-US" altLang="zh-TW" dirty="0" smtClean="0">
                  <a:solidFill>
                    <a:srgbClr val="FF0000"/>
                  </a:solidFill>
                  <a:latin typeface="Arial" panose="020B0604020202020204" pitchFamily="34" charset="0"/>
                  <a:ea typeface="微軟正黑體" panose="020B0604030504040204" pitchFamily="34" charset="-120"/>
                </a:rPr>
                <a:t>Label</a:t>
              </a:r>
              <a:endParaRPr lang="zh-TW" altLang="en-US" dirty="0">
                <a:solidFill>
                  <a:srgbClr val="FF0000"/>
                </a:solidFill>
                <a:latin typeface="Arial" panose="020B0604020202020204" pitchFamily="34" charset="0"/>
                <a:ea typeface="微軟正黑體" panose="020B0604030504040204" pitchFamily="34" charset="-120"/>
              </a:endParaRPr>
            </a:p>
          </p:txBody>
        </p:sp>
      </p:grpSp>
      <p:grpSp>
        <p:nvGrpSpPr>
          <p:cNvPr id="34" name="Group 18"/>
          <p:cNvGrpSpPr>
            <a:grpSpLocks/>
          </p:cNvGrpSpPr>
          <p:nvPr/>
        </p:nvGrpSpPr>
        <p:grpSpPr bwMode="auto">
          <a:xfrm>
            <a:off x="2076267" y="5381781"/>
            <a:ext cx="5113338" cy="433388"/>
            <a:chOff x="1247" y="2976"/>
            <a:chExt cx="3221" cy="273"/>
          </a:xfrm>
        </p:grpSpPr>
        <p:sp>
          <p:nvSpPr>
            <p:cNvPr id="35" name="Rectangle 4"/>
            <p:cNvSpPr>
              <a:spLocks noChangeArrowheads="1"/>
            </p:cNvSpPr>
            <p:nvPr/>
          </p:nvSpPr>
          <p:spPr bwMode="auto">
            <a:xfrm>
              <a:off x="1247" y="2976"/>
              <a:ext cx="1724"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dirty="0"/>
                <a:t>Tag</a:t>
              </a:r>
              <a:endParaRPr lang="en-AU" altLang="zh-TW" sz="2400" dirty="0">
                <a:ea typeface="微軟正黑體" panose="020B0604030504040204" pitchFamily="34" charset="-120"/>
              </a:endParaRPr>
            </a:p>
          </p:txBody>
        </p:sp>
        <p:sp>
          <p:nvSpPr>
            <p:cNvPr id="36" name="Rectangle 5"/>
            <p:cNvSpPr>
              <a:spLocks noChangeArrowheads="1"/>
            </p:cNvSpPr>
            <p:nvPr/>
          </p:nvSpPr>
          <p:spPr bwMode="auto">
            <a:xfrm>
              <a:off x="2971" y="2976"/>
              <a:ext cx="862"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dirty="0"/>
                <a:t>Index</a:t>
              </a:r>
              <a:endParaRPr lang="en-AU" altLang="zh-TW" sz="2400" dirty="0">
                <a:ea typeface="微軟正黑體" panose="020B0604030504040204" pitchFamily="34" charset="-120"/>
              </a:endParaRPr>
            </a:p>
          </p:txBody>
        </p:sp>
        <p:sp>
          <p:nvSpPr>
            <p:cNvPr id="37" name="Rectangle 6"/>
            <p:cNvSpPr>
              <a:spLocks noChangeArrowheads="1"/>
            </p:cNvSpPr>
            <p:nvPr/>
          </p:nvSpPr>
          <p:spPr bwMode="auto">
            <a:xfrm>
              <a:off x="3833" y="2976"/>
              <a:ext cx="635"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dirty="0"/>
                <a:t>Offset</a:t>
              </a:r>
              <a:endParaRPr lang="en-AU" altLang="zh-TW" sz="2400" dirty="0">
                <a:ea typeface="微軟正黑體" panose="020B0604030504040204" pitchFamily="34" charset="-120"/>
              </a:endParaRPr>
            </a:p>
          </p:txBody>
        </p:sp>
      </p:grpSp>
    </p:spTree>
    <p:extLst>
      <p:ext uri="{BB962C8B-B14F-4D97-AF65-F5344CB8AC3E}">
        <p14:creationId xmlns:p14="http://schemas.microsoft.com/office/powerpoint/2010/main" val="1762059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4857" y="683289"/>
            <a:ext cx="11013016" cy="1049868"/>
          </a:xfrm>
        </p:spPr>
        <p:txBody>
          <a:bodyPr>
            <a:normAutofit/>
          </a:bodyPr>
          <a:lstStyle/>
          <a:p>
            <a:r>
              <a:rPr lang="en-US" altLang="zh-TW" dirty="0"/>
              <a:t>Homework</a:t>
            </a:r>
            <a:r>
              <a:rPr lang="zh-TW" altLang="en-US" dirty="0" smtClean="0"/>
              <a:t> </a:t>
            </a:r>
            <a:r>
              <a:rPr lang="en-US" altLang="zh-TW" dirty="0" smtClean="0"/>
              <a:t>(</a:t>
            </a:r>
            <a:r>
              <a:rPr lang="zh-TW" altLang="en-US" dirty="0" smtClean="0"/>
              <a:t>輸入格式</a:t>
            </a:r>
            <a:r>
              <a:rPr lang="en-US" altLang="zh-TW" dirty="0" smtClean="0"/>
              <a:t>)</a:t>
            </a:r>
            <a:endParaRPr lang="zh-TW" altLang="en-US" dirty="0"/>
          </a:p>
        </p:txBody>
      </p:sp>
      <p:sp>
        <p:nvSpPr>
          <p:cNvPr id="3" name="內容版面配置區 2"/>
          <p:cNvSpPr>
            <a:spLocks noGrp="1"/>
          </p:cNvSpPr>
          <p:nvPr>
            <p:ph idx="1"/>
          </p:nvPr>
        </p:nvSpPr>
        <p:spPr>
          <a:xfrm>
            <a:off x="714857" y="1577593"/>
            <a:ext cx="9720071" cy="4863401"/>
          </a:xfrm>
        </p:spPr>
        <p:txBody>
          <a:bodyPr>
            <a:normAutofit fontScale="92500" lnSpcReduction="10000"/>
          </a:bodyPr>
          <a:lstStyle/>
          <a:p>
            <a:pPr>
              <a:buFont typeface="Wingdings" panose="05000000000000000000" pitchFamily="2" charset="2"/>
              <a:buChar char="n"/>
            </a:pPr>
            <a:r>
              <a:rPr lang="zh-TW" altLang="en-US" dirty="0" smtClean="0">
                <a:latin typeface="微軟正黑體" panose="020B0604030504040204" pitchFamily="34" charset="-120"/>
              </a:rPr>
              <a:t>把編譯</a:t>
            </a:r>
            <a:r>
              <a:rPr lang="zh-TW" altLang="en-US" dirty="0">
                <a:latin typeface="微軟正黑體" panose="020B0604030504040204" pitchFamily="34" charset="-120"/>
              </a:rPr>
              <a:t>完的執行檔命名為 </a:t>
            </a:r>
            <a:r>
              <a:rPr lang="en-US" altLang="zh-TW" dirty="0">
                <a:latin typeface="微軟正黑體" panose="020B0604030504040204" pitchFamily="34" charset="-120"/>
              </a:rPr>
              <a:t>cache </a:t>
            </a:r>
            <a:endParaRPr lang="en-US" altLang="zh-TW" dirty="0" smtClean="0">
              <a:latin typeface="微軟正黑體" panose="020B0604030504040204" pitchFamily="34" charset="-120"/>
            </a:endParaRPr>
          </a:p>
          <a:p>
            <a:pPr>
              <a:buFont typeface="Wingdings" panose="05000000000000000000" pitchFamily="2" charset="2"/>
              <a:buChar char="n"/>
            </a:pPr>
            <a:r>
              <a:rPr lang="zh-TW" altLang="en-US" dirty="0">
                <a:latin typeface="微軟正黑體" panose="020B0604030504040204" pitchFamily="34" charset="-120"/>
              </a:rPr>
              <a:t>輸入</a:t>
            </a:r>
            <a:r>
              <a:rPr lang="zh-TW" altLang="en-US" dirty="0" smtClean="0">
                <a:latin typeface="微軟正黑體" panose="020B0604030504040204" pitchFamily="34" charset="-120"/>
              </a:rPr>
              <a:t>語法</a:t>
            </a:r>
            <a:endParaRPr lang="en-US" altLang="zh-TW" dirty="0" smtClean="0">
              <a:latin typeface="微軟正黑體" panose="020B0604030504040204" pitchFamily="34" charset="-120"/>
            </a:endParaRPr>
          </a:p>
          <a:p>
            <a:pPr marL="0" indent="0">
              <a:buNone/>
            </a:pPr>
            <a:r>
              <a:rPr lang="en-US" altLang="zh-TW" dirty="0">
                <a:latin typeface="微軟正黑體" panose="020B0604030504040204" pitchFamily="34" charset="-120"/>
              </a:rPr>
              <a:t>cache </a:t>
            </a:r>
            <a:r>
              <a:rPr lang="en-US" altLang="zh-TW" dirty="0" err="1">
                <a:solidFill>
                  <a:schemeClr val="accent4"/>
                </a:solidFill>
                <a:latin typeface="微軟正黑體" panose="020B0604030504040204" pitchFamily="34" charset="-120"/>
              </a:rPr>
              <a:t>cache_size</a:t>
            </a:r>
            <a:r>
              <a:rPr lang="en-US" altLang="zh-TW" dirty="0">
                <a:latin typeface="微軟正黑體" panose="020B0604030504040204" pitchFamily="34" charset="-120"/>
              </a:rPr>
              <a:t> </a:t>
            </a:r>
            <a:r>
              <a:rPr lang="en-US" altLang="zh-TW" dirty="0" err="1">
                <a:solidFill>
                  <a:schemeClr val="accent4"/>
                </a:solidFill>
                <a:latin typeface="微軟正黑體" panose="020B0604030504040204" pitchFamily="34" charset="-120"/>
              </a:rPr>
              <a:t>block_size</a:t>
            </a:r>
            <a:r>
              <a:rPr lang="en-US" altLang="zh-TW" dirty="0">
                <a:latin typeface="微軟正黑體" panose="020B0604030504040204" pitchFamily="34" charset="-120"/>
              </a:rPr>
              <a:t> </a:t>
            </a:r>
            <a:r>
              <a:rPr lang="en-US" altLang="zh-TW" dirty="0">
                <a:solidFill>
                  <a:schemeClr val="accent4"/>
                </a:solidFill>
                <a:latin typeface="微軟正黑體" panose="020B0604030504040204" pitchFamily="34" charset="-120"/>
              </a:rPr>
              <a:t>associativity</a:t>
            </a:r>
            <a:r>
              <a:rPr lang="en-US" altLang="zh-TW" dirty="0">
                <a:latin typeface="微軟正黑體" panose="020B0604030504040204" pitchFamily="34" charset="-120"/>
              </a:rPr>
              <a:t> </a:t>
            </a:r>
            <a:r>
              <a:rPr lang="en-US" altLang="zh-TW" dirty="0" err="1">
                <a:solidFill>
                  <a:schemeClr val="accent4"/>
                </a:solidFill>
                <a:latin typeface="微軟正黑體" panose="020B0604030504040204" pitchFamily="34" charset="-120"/>
              </a:rPr>
              <a:t>replace_policy</a:t>
            </a:r>
            <a:r>
              <a:rPr lang="en-US" altLang="zh-TW" dirty="0">
                <a:latin typeface="微軟正黑體" panose="020B0604030504040204" pitchFamily="34" charset="-120"/>
              </a:rPr>
              <a:t> </a:t>
            </a:r>
            <a:r>
              <a:rPr lang="en-US" altLang="zh-TW" dirty="0">
                <a:solidFill>
                  <a:schemeClr val="accent4"/>
                </a:solidFill>
                <a:latin typeface="微軟正黑體" panose="020B0604030504040204" pitchFamily="34" charset="-120"/>
              </a:rPr>
              <a:t>file</a:t>
            </a:r>
            <a:r>
              <a:rPr lang="en-US" altLang="zh-TW" dirty="0">
                <a:latin typeface="微軟正黑體" panose="020B0604030504040204" pitchFamily="34" charset="-120"/>
              </a:rPr>
              <a:t> </a:t>
            </a:r>
            <a:endParaRPr lang="en-US" altLang="zh-TW" dirty="0" smtClean="0">
              <a:latin typeface="微軟正黑體" panose="020B0604030504040204" pitchFamily="34" charset="-120"/>
            </a:endParaRPr>
          </a:p>
          <a:p>
            <a:pPr>
              <a:buFont typeface="+mj-lt"/>
              <a:buAutoNum type="arabicPeriod"/>
            </a:pPr>
            <a:r>
              <a:rPr lang="en-US" altLang="zh-TW" dirty="0">
                <a:latin typeface="微軟正黑體" panose="020B0604030504040204" pitchFamily="34" charset="-120"/>
              </a:rPr>
              <a:t> </a:t>
            </a:r>
            <a:r>
              <a:rPr lang="en-US" altLang="zh-TW" dirty="0" err="1" smtClean="0">
                <a:latin typeface="微軟正黑體" panose="020B0604030504040204" pitchFamily="34" charset="-120"/>
              </a:rPr>
              <a:t>cache_size</a:t>
            </a:r>
            <a:r>
              <a:rPr lang="en-US" altLang="zh-TW" dirty="0" smtClean="0">
                <a:latin typeface="微軟正黑體" panose="020B0604030504040204" pitchFamily="34" charset="-120"/>
              </a:rPr>
              <a:t>: </a:t>
            </a:r>
            <a:r>
              <a:rPr lang="en-US" altLang="zh-TW" dirty="0">
                <a:latin typeface="微軟正黑體" panose="020B0604030504040204" pitchFamily="34" charset="-120"/>
              </a:rPr>
              <a:t>8, 16, …, 256 (KB) </a:t>
            </a:r>
            <a:endParaRPr lang="en-US" altLang="zh-TW" dirty="0" smtClean="0">
              <a:latin typeface="微軟正黑體" panose="020B0604030504040204" pitchFamily="34" charset="-120"/>
            </a:endParaRPr>
          </a:p>
          <a:p>
            <a:pPr>
              <a:buFont typeface="+mj-lt"/>
              <a:buAutoNum type="arabicPeriod"/>
            </a:pPr>
            <a:r>
              <a:rPr lang="en-US" altLang="zh-TW" dirty="0">
                <a:latin typeface="微軟正黑體" panose="020B0604030504040204" pitchFamily="34" charset="-120"/>
              </a:rPr>
              <a:t> </a:t>
            </a:r>
            <a:r>
              <a:rPr lang="en-US" altLang="zh-TW" dirty="0" err="1">
                <a:latin typeface="微軟正黑體" panose="020B0604030504040204" pitchFamily="34" charset="-120"/>
              </a:rPr>
              <a:t>block_size</a:t>
            </a:r>
            <a:r>
              <a:rPr lang="en-US" altLang="zh-TW" dirty="0">
                <a:latin typeface="微軟正黑體" panose="020B0604030504040204" pitchFamily="34" charset="-120"/>
              </a:rPr>
              <a:t> </a:t>
            </a:r>
            <a:r>
              <a:rPr lang="en-US" altLang="zh-TW" dirty="0" smtClean="0">
                <a:latin typeface="微軟正黑體" panose="020B0604030504040204" pitchFamily="34" charset="-120"/>
              </a:rPr>
              <a:t>:4</a:t>
            </a:r>
            <a:r>
              <a:rPr lang="en-US" altLang="zh-TW" dirty="0">
                <a:latin typeface="微軟正黑體" panose="020B0604030504040204" pitchFamily="34" charset="-120"/>
              </a:rPr>
              <a:t>, 8, 16, …, 128 (B) </a:t>
            </a:r>
            <a:endParaRPr lang="en-US" altLang="zh-TW" dirty="0" smtClean="0">
              <a:latin typeface="微軟正黑體" panose="020B0604030504040204" pitchFamily="34" charset="-120"/>
            </a:endParaRPr>
          </a:p>
          <a:p>
            <a:pPr>
              <a:buFont typeface="+mj-lt"/>
              <a:buAutoNum type="arabicPeriod"/>
            </a:pPr>
            <a:r>
              <a:rPr lang="en-US" altLang="zh-TW" dirty="0">
                <a:latin typeface="微軟正黑體" panose="020B0604030504040204" pitchFamily="34" charset="-120"/>
              </a:rPr>
              <a:t> </a:t>
            </a:r>
            <a:r>
              <a:rPr lang="en-US" altLang="zh-TW" dirty="0" smtClean="0">
                <a:latin typeface="微軟正黑體" panose="020B0604030504040204" pitchFamily="34" charset="-120"/>
              </a:rPr>
              <a:t>associativity: </a:t>
            </a:r>
            <a:r>
              <a:rPr lang="en-US" altLang="zh-TW" dirty="0">
                <a:latin typeface="微軟正黑體" panose="020B0604030504040204" pitchFamily="34" charset="-120"/>
              </a:rPr>
              <a:t>1 (direct-mapped), 2, 4, 8, f (fully associative) </a:t>
            </a:r>
            <a:endParaRPr lang="en-US" altLang="zh-TW" dirty="0" smtClean="0">
              <a:latin typeface="微軟正黑體" panose="020B0604030504040204" pitchFamily="34" charset="-120"/>
            </a:endParaRPr>
          </a:p>
          <a:p>
            <a:pPr>
              <a:buFont typeface="+mj-lt"/>
              <a:buAutoNum type="arabicPeriod"/>
            </a:pPr>
            <a:r>
              <a:rPr lang="en-US" altLang="zh-TW" dirty="0" smtClean="0">
                <a:latin typeface="微軟正黑體" panose="020B0604030504040204" pitchFamily="34" charset="-120"/>
              </a:rPr>
              <a:t>replace-policy: </a:t>
            </a:r>
            <a:r>
              <a:rPr lang="en-US" altLang="zh-TW" dirty="0">
                <a:latin typeface="微軟正黑體" panose="020B0604030504040204" pitchFamily="34" charset="-120"/>
              </a:rPr>
              <a:t>FIFO, </a:t>
            </a:r>
            <a:r>
              <a:rPr lang="en-US" altLang="zh-TW" dirty="0" smtClean="0">
                <a:latin typeface="微軟正黑體" panose="020B0604030504040204" pitchFamily="34" charset="-120"/>
              </a:rPr>
              <a:t>LRU</a:t>
            </a:r>
            <a:endParaRPr lang="en-US" altLang="zh-TW" dirty="0">
              <a:latin typeface="微軟正黑體" panose="020B0604030504040204" pitchFamily="34" charset="-120"/>
            </a:endParaRPr>
          </a:p>
          <a:p>
            <a:pPr>
              <a:buFont typeface="+mj-lt"/>
              <a:buAutoNum type="arabicPeriod"/>
            </a:pPr>
            <a:r>
              <a:rPr lang="en-US" altLang="zh-TW" dirty="0" smtClean="0">
                <a:latin typeface="微軟正黑體" panose="020B0604030504040204" pitchFamily="34" charset="-120"/>
              </a:rPr>
              <a:t> file: </a:t>
            </a:r>
            <a:r>
              <a:rPr lang="en-US" altLang="zh-TW" dirty="0" err="1" smtClean="0">
                <a:latin typeface="微軟正黑體" panose="020B0604030504040204" pitchFamily="34" charset="-120"/>
              </a:rPr>
              <a:t>gcc.din</a:t>
            </a:r>
            <a:r>
              <a:rPr lang="en-US" altLang="zh-TW" dirty="0" smtClean="0">
                <a:latin typeface="微軟正黑體" panose="020B0604030504040204" pitchFamily="34" charset="-120"/>
              </a:rPr>
              <a:t>, </a:t>
            </a:r>
            <a:r>
              <a:rPr lang="en-US" altLang="zh-TW" dirty="0" err="1" smtClean="0">
                <a:latin typeface="微軟正黑體" panose="020B0604030504040204" pitchFamily="34" charset="-120"/>
              </a:rPr>
              <a:t>spice.din</a:t>
            </a:r>
            <a:r>
              <a:rPr lang="zh-TW" altLang="en-US" dirty="0" smtClean="0">
                <a:latin typeface="微軟正黑體" panose="020B0604030504040204" pitchFamily="34" charset="-120"/>
              </a:rPr>
              <a:t> </a:t>
            </a:r>
            <a:endParaRPr lang="en-US" altLang="zh-TW" dirty="0" smtClean="0">
              <a:latin typeface="微軟正黑體" panose="020B0604030504040204" pitchFamily="34" charset="-120"/>
            </a:endParaRPr>
          </a:p>
          <a:p>
            <a:pPr>
              <a:buFont typeface="Wingdings" panose="05000000000000000000" pitchFamily="2" charset="2"/>
              <a:buChar char="n"/>
            </a:pPr>
            <a:endParaRPr lang="en-US" altLang="zh-TW" dirty="0" smtClean="0">
              <a:latin typeface="微軟正黑體" panose="020B0604030504040204" pitchFamily="34" charset="-120"/>
            </a:endParaRPr>
          </a:p>
          <a:p>
            <a:pPr>
              <a:buFont typeface="Wingdings" panose="05000000000000000000" pitchFamily="2" charset="2"/>
              <a:buChar char="n"/>
            </a:pPr>
            <a:r>
              <a:rPr lang="zh-TW" altLang="en-US" dirty="0" smtClean="0">
                <a:latin typeface="微軟正黑體" panose="020B0604030504040204" pitchFamily="34" charset="-120"/>
              </a:rPr>
              <a:t>輸入範例</a:t>
            </a:r>
            <a:endParaRPr lang="en-US" altLang="zh-TW" dirty="0" smtClean="0">
              <a:latin typeface="微軟正黑體" panose="020B0604030504040204" pitchFamily="34" charset="-120"/>
            </a:endParaRPr>
          </a:p>
          <a:p>
            <a:pPr marL="0" indent="0">
              <a:buNone/>
            </a:pPr>
            <a:r>
              <a:rPr lang="zh-TW" altLang="en-US" dirty="0">
                <a:latin typeface="微軟正黑體" panose="020B0604030504040204" pitchFamily="34" charset="-120"/>
              </a:rPr>
              <a:t> </a:t>
            </a:r>
            <a:r>
              <a:rPr lang="zh-TW" altLang="en-US" dirty="0" smtClean="0">
                <a:latin typeface="微軟正黑體" panose="020B0604030504040204" pitchFamily="34" charset="-120"/>
              </a:rPr>
              <a:t>       </a:t>
            </a:r>
            <a:r>
              <a:rPr lang="en-US" altLang="zh-TW" dirty="0">
                <a:latin typeface="微軟正黑體" panose="020B0604030504040204" pitchFamily="34" charset="-120"/>
              </a:rPr>
              <a:t>cache 8 32 </a:t>
            </a:r>
            <a:r>
              <a:rPr lang="en-US" altLang="zh-TW" dirty="0" smtClean="0">
                <a:latin typeface="微軟正黑體" panose="020B0604030504040204" pitchFamily="34" charset="-120"/>
              </a:rPr>
              <a:t>1 FIFO </a:t>
            </a:r>
            <a:r>
              <a:rPr lang="en-US" altLang="zh-TW" dirty="0" err="1" smtClean="0">
                <a:latin typeface="微軟正黑體" panose="020B0604030504040204" pitchFamily="34" charset="-120"/>
              </a:rPr>
              <a:t>gcc.din</a:t>
            </a:r>
            <a:endParaRPr lang="en-US" altLang="zh-TW" dirty="0">
              <a:latin typeface="微軟正黑體" panose="020B0604030504040204" pitchFamily="34" charset="-120"/>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698" y="4582938"/>
            <a:ext cx="5972175" cy="1952625"/>
          </a:xfrm>
          <a:prstGeom prst="rect">
            <a:avLst/>
          </a:prstGeom>
        </p:spPr>
      </p:pic>
    </p:spTree>
    <p:extLst>
      <p:ext uri="{BB962C8B-B14F-4D97-AF65-F5344CB8AC3E}">
        <p14:creationId xmlns:p14="http://schemas.microsoft.com/office/powerpoint/2010/main" val="1848071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6468" y="759380"/>
            <a:ext cx="11013016" cy="887383"/>
          </a:xfrm>
        </p:spPr>
        <p:txBody>
          <a:bodyPr>
            <a:normAutofit/>
          </a:bodyPr>
          <a:lstStyle/>
          <a:p>
            <a:r>
              <a:rPr lang="en-US" altLang="zh-TW" dirty="0"/>
              <a:t>Homework</a:t>
            </a:r>
            <a:r>
              <a:rPr lang="zh-TW" altLang="en-US" dirty="0" smtClean="0"/>
              <a:t> </a:t>
            </a:r>
            <a:r>
              <a:rPr lang="en-US" altLang="zh-TW" dirty="0"/>
              <a:t>(</a:t>
            </a:r>
            <a:r>
              <a:rPr lang="zh-TW" altLang="en-US" dirty="0"/>
              <a:t>輸出格式</a:t>
            </a:r>
            <a:r>
              <a:rPr lang="en-US" altLang="zh-TW" dirty="0" smtClean="0"/>
              <a:t>)</a:t>
            </a:r>
            <a:endParaRPr lang="zh-TW" altLang="en-US" dirty="0"/>
          </a:p>
        </p:txBody>
      </p:sp>
      <p:sp>
        <p:nvSpPr>
          <p:cNvPr id="3" name="內容版面配置區 2"/>
          <p:cNvSpPr>
            <a:spLocks noGrp="1"/>
          </p:cNvSpPr>
          <p:nvPr>
            <p:ph idx="1"/>
          </p:nvPr>
        </p:nvSpPr>
        <p:spPr>
          <a:xfrm>
            <a:off x="836806" y="1646763"/>
            <a:ext cx="9720071" cy="4023360"/>
          </a:xfrm>
        </p:spPr>
        <p:txBody>
          <a:bodyPr>
            <a:normAutofit/>
          </a:bodyPr>
          <a:lstStyle/>
          <a:p>
            <a:pPr>
              <a:buFont typeface="Wingdings" panose="05000000000000000000" pitchFamily="2" charset="2"/>
              <a:buChar char="n"/>
            </a:pPr>
            <a:r>
              <a:rPr lang="zh-TW" altLang="en-US" sz="2400" dirty="0" smtClean="0">
                <a:latin typeface="微軟正黑體" panose="020B0604030504040204" pitchFamily="34" charset="-120"/>
              </a:rPr>
              <a:t>輸出要</a:t>
            </a:r>
            <a:r>
              <a:rPr lang="zh-TW" altLang="en-US" sz="2400" dirty="0">
                <a:latin typeface="微軟正黑體" panose="020B0604030504040204" pitchFamily="34" charset="-120"/>
              </a:rPr>
              <a:t>有</a:t>
            </a:r>
            <a:r>
              <a:rPr lang="zh-TW" altLang="en-US" sz="2400" dirty="0" smtClean="0">
                <a:latin typeface="微軟正黑體" panose="020B0604030504040204" pitchFamily="34" charset="-120"/>
              </a:rPr>
              <a:t>這些項目</a:t>
            </a:r>
            <a:r>
              <a:rPr lang="en-US" altLang="zh-TW" sz="2400" dirty="0" smtClean="0">
                <a:latin typeface="微軟正黑體" panose="020B0604030504040204" pitchFamily="34" charset="-120"/>
              </a:rPr>
              <a:t>(</a:t>
            </a:r>
            <a:r>
              <a:rPr lang="zh-TW" altLang="en-US" sz="2400" dirty="0" smtClean="0">
                <a:latin typeface="微軟正黑體" panose="020B0604030504040204" pitchFamily="34" charset="-120"/>
              </a:rPr>
              <a:t>紅字為評分項目</a:t>
            </a:r>
            <a:r>
              <a:rPr lang="en-US" altLang="zh-TW" sz="2400" dirty="0" smtClean="0">
                <a:latin typeface="微軟正黑體" panose="020B0604030504040204" pitchFamily="34" charset="-120"/>
              </a:rPr>
              <a:t>)</a:t>
            </a:r>
            <a:r>
              <a:rPr lang="zh-TW" altLang="en-US" sz="2400" dirty="0" smtClean="0">
                <a:latin typeface="微軟正黑體" panose="020B0604030504040204" pitchFamily="34" charset="-120"/>
              </a:rPr>
              <a:t> </a:t>
            </a:r>
            <a:endParaRPr lang="en-US" altLang="zh-TW" sz="2400" dirty="0" smtClean="0">
              <a:latin typeface="微軟正黑體" panose="020B0604030504040204" pitchFamily="34" charset="-120"/>
            </a:endParaRPr>
          </a:p>
          <a:p>
            <a:pPr marL="742950" lvl="1" indent="-342900">
              <a:buFont typeface="+mj-lt"/>
              <a:buAutoNum type="arabicPeriod"/>
            </a:pPr>
            <a:r>
              <a:rPr lang="en-US" altLang="zh-TW" sz="2000" dirty="0" smtClean="0">
                <a:latin typeface="微軟正黑體" panose="020B0604030504040204" pitchFamily="34" charset="-120"/>
              </a:rPr>
              <a:t>Input </a:t>
            </a:r>
            <a:r>
              <a:rPr lang="en-US" altLang="zh-TW" sz="2000" dirty="0">
                <a:latin typeface="微軟正黑體" panose="020B0604030504040204" pitchFamily="34" charset="-120"/>
              </a:rPr>
              <a:t>file </a:t>
            </a:r>
            <a:endParaRPr lang="en-US" altLang="zh-TW" sz="2000" dirty="0" smtClean="0">
              <a:latin typeface="微軟正黑體" panose="020B0604030504040204" pitchFamily="34" charset="-120"/>
            </a:endParaRPr>
          </a:p>
          <a:p>
            <a:pPr marL="742950" lvl="1" indent="-342900">
              <a:buFont typeface="+mj-lt"/>
              <a:buAutoNum type="arabicPeriod"/>
            </a:pPr>
            <a:r>
              <a:rPr lang="en-US" altLang="zh-TW" sz="2000" dirty="0" smtClean="0">
                <a:solidFill>
                  <a:srgbClr val="FF0000"/>
                </a:solidFill>
                <a:latin typeface="微軟正黑體" panose="020B0604030504040204" pitchFamily="34" charset="-120"/>
              </a:rPr>
              <a:t>Demand </a:t>
            </a:r>
            <a:r>
              <a:rPr lang="en-US" altLang="zh-TW" sz="2000" dirty="0">
                <a:solidFill>
                  <a:srgbClr val="FF0000"/>
                </a:solidFill>
                <a:latin typeface="微軟正黑體" panose="020B0604030504040204" pitchFamily="34" charset="-120"/>
              </a:rPr>
              <a:t>fetch </a:t>
            </a:r>
            <a:endParaRPr lang="en-US" altLang="zh-TW" sz="2000" dirty="0" smtClean="0">
              <a:solidFill>
                <a:srgbClr val="FF0000"/>
              </a:solidFill>
              <a:latin typeface="微軟正黑體" panose="020B0604030504040204" pitchFamily="34" charset="-120"/>
            </a:endParaRPr>
          </a:p>
          <a:p>
            <a:pPr marL="742950" lvl="1" indent="-342900">
              <a:buFont typeface="+mj-lt"/>
              <a:buAutoNum type="arabicPeriod"/>
            </a:pPr>
            <a:r>
              <a:rPr lang="en-US" altLang="zh-TW" sz="2000" dirty="0" smtClean="0">
                <a:solidFill>
                  <a:srgbClr val="FF0000"/>
                </a:solidFill>
                <a:latin typeface="微軟正黑體" panose="020B0604030504040204" pitchFamily="34" charset="-120"/>
              </a:rPr>
              <a:t>Cache hit</a:t>
            </a:r>
          </a:p>
          <a:p>
            <a:pPr marL="742950" lvl="1" indent="-342900">
              <a:buFont typeface="+mj-lt"/>
              <a:buAutoNum type="arabicPeriod"/>
            </a:pPr>
            <a:r>
              <a:rPr lang="en-US" altLang="zh-TW" sz="2000" dirty="0" smtClean="0">
                <a:solidFill>
                  <a:srgbClr val="FF0000"/>
                </a:solidFill>
                <a:latin typeface="微軟正黑體" panose="020B0604030504040204" pitchFamily="34" charset="-120"/>
              </a:rPr>
              <a:t>Cache </a:t>
            </a:r>
            <a:r>
              <a:rPr lang="en-US" altLang="zh-TW" sz="2000" dirty="0">
                <a:solidFill>
                  <a:srgbClr val="FF0000"/>
                </a:solidFill>
                <a:latin typeface="微軟正黑體" panose="020B0604030504040204" pitchFamily="34" charset="-120"/>
              </a:rPr>
              <a:t>miss </a:t>
            </a:r>
            <a:endParaRPr lang="en-US" altLang="zh-TW" sz="2000" dirty="0" smtClean="0">
              <a:solidFill>
                <a:srgbClr val="FF0000"/>
              </a:solidFill>
              <a:latin typeface="微軟正黑體" panose="020B0604030504040204" pitchFamily="34" charset="-120"/>
            </a:endParaRPr>
          </a:p>
          <a:p>
            <a:pPr marL="742950" lvl="1" indent="-342900">
              <a:buFont typeface="+mj-lt"/>
              <a:buAutoNum type="arabicPeriod"/>
            </a:pPr>
            <a:r>
              <a:rPr lang="en-US" altLang="zh-TW" sz="2000" dirty="0" smtClean="0">
                <a:solidFill>
                  <a:srgbClr val="FF0000"/>
                </a:solidFill>
                <a:latin typeface="微軟正黑體" panose="020B0604030504040204" pitchFamily="34" charset="-120"/>
              </a:rPr>
              <a:t>Miss </a:t>
            </a:r>
            <a:r>
              <a:rPr lang="en-US" altLang="zh-TW" sz="2000" dirty="0">
                <a:solidFill>
                  <a:srgbClr val="FF0000"/>
                </a:solidFill>
                <a:latin typeface="微軟正黑體" panose="020B0604030504040204" pitchFamily="34" charset="-120"/>
              </a:rPr>
              <a:t>rate </a:t>
            </a:r>
            <a:endParaRPr lang="en-US" altLang="zh-TW" sz="2000" dirty="0" smtClean="0">
              <a:solidFill>
                <a:srgbClr val="FF0000"/>
              </a:solidFill>
              <a:latin typeface="微軟正黑體" panose="020B0604030504040204" pitchFamily="34" charset="-120"/>
            </a:endParaRPr>
          </a:p>
          <a:p>
            <a:pPr marL="742950" lvl="1" indent="-342900">
              <a:buFont typeface="+mj-lt"/>
              <a:buAutoNum type="arabicPeriod"/>
            </a:pPr>
            <a:r>
              <a:rPr lang="en-US" altLang="zh-TW" sz="2000" dirty="0" smtClean="0">
                <a:solidFill>
                  <a:srgbClr val="FF0000"/>
                </a:solidFill>
                <a:latin typeface="微軟正黑體" panose="020B0604030504040204" pitchFamily="34" charset="-120"/>
              </a:rPr>
              <a:t>Read </a:t>
            </a:r>
            <a:r>
              <a:rPr lang="en-US" altLang="zh-TW" sz="2000" dirty="0">
                <a:solidFill>
                  <a:srgbClr val="FF0000"/>
                </a:solidFill>
                <a:latin typeface="微軟正黑體" panose="020B0604030504040204" pitchFamily="34" charset="-120"/>
              </a:rPr>
              <a:t>data </a:t>
            </a:r>
          </a:p>
          <a:p>
            <a:pPr marL="742950" lvl="1" indent="-342900">
              <a:buFont typeface="+mj-lt"/>
              <a:buAutoNum type="arabicPeriod"/>
            </a:pPr>
            <a:r>
              <a:rPr lang="en-US" altLang="zh-TW" sz="2000" dirty="0" smtClean="0">
                <a:solidFill>
                  <a:srgbClr val="FF0000"/>
                </a:solidFill>
                <a:latin typeface="微軟正黑體" panose="020B0604030504040204" pitchFamily="34" charset="-120"/>
              </a:rPr>
              <a:t>Write </a:t>
            </a:r>
            <a:r>
              <a:rPr lang="en-US" altLang="zh-TW" sz="2000" dirty="0">
                <a:solidFill>
                  <a:srgbClr val="FF0000"/>
                </a:solidFill>
                <a:latin typeface="微軟正黑體" panose="020B0604030504040204" pitchFamily="34" charset="-120"/>
              </a:rPr>
              <a:t>data </a:t>
            </a:r>
            <a:endParaRPr lang="en-US" altLang="zh-TW" sz="2000" dirty="0" smtClean="0">
              <a:solidFill>
                <a:srgbClr val="FF0000"/>
              </a:solidFill>
              <a:latin typeface="微軟正黑體" panose="020B0604030504040204" pitchFamily="34" charset="-120"/>
            </a:endParaRPr>
          </a:p>
          <a:p>
            <a:pPr marL="742950" lvl="1" indent="-342900">
              <a:buFont typeface="+mj-lt"/>
              <a:buAutoNum type="arabicPeriod"/>
            </a:pPr>
            <a:r>
              <a:rPr lang="en-US" altLang="zh-TW" sz="2000" dirty="0" smtClean="0">
                <a:solidFill>
                  <a:srgbClr val="FF0000"/>
                </a:solidFill>
                <a:latin typeface="微軟正黑體" panose="020B0604030504040204" pitchFamily="34" charset="-120"/>
              </a:rPr>
              <a:t>Bytes </a:t>
            </a:r>
            <a:r>
              <a:rPr lang="en-US" altLang="zh-TW" sz="2000" dirty="0">
                <a:solidFill>
                  <a:srgbClr val="FF0000"/>
                </a:solidFill>
                <a:latin typeface="微軟正黑體" panose="020B0604030504040204" pitchFamily="34" charset="-120"/>
              </a:rPr>
              <a:t>from Memory </a:t>
            </a:r>
            <a:endParaRPr lang="en-US" altLang="zh-TW" sz="2000" dirty="0" smtClean="0">
              <a:solidFill>
                <a:srgbClr val="FF0000"/>
              </a:solidFill>
              <a:latin typeface="微軟正黑體" panose="020B0604030504040204" pitchFamily="34" charset="-120"/>
            </a:endParaRPr>
          </a:p>
          <a:p>
            <a:pPr marL="742950" lvl="1" indent="-342900">
              <a:buFont typeface="+mj-lt"/>
              <a:buAutoNum type="arabicPeriod"/>
            </a:pPr>
            <a:r>
              <a:rPr lang="en-US" altLang="zh-TW" sz="2000" dirty="0" smtClean="0">
                <a:solidFill>
                  <a:srgbClr val="FF0000"/>
                </a:solidFill>
                <a:latin typeface="微軟正黑體" panose="020B0604030504040204" pitchFamily="34" charset="-120"/>
              </a:rPr>
              <a:t>Bytes </a:t>
            </a:r>
            <a:r>
              <a:rPr lang="en-US" altLang="zh-TW" sz="2000" dirty="0">
                <a:solidFill>
                  <a:srgbClr val="FF0000"/>
                </a:solidFill>
                <a:latin typeface="微軟正黑體" panose="020B0604030504040204" pitchFamily="34" charset="-120"/>
              </a:rPr>
              <a:t>to </a:t>
            </a:r>
            <a:r>
              <a:rPr lang="en-US" altLang="zh-TW" sz="2000" dirty="0" smtClean="0">
                <a:solidFill>
                  <a:srgbClr val="FF0000"/>
                </a:solidFill>
                <a:latin typeface="微軟正黑體" panose="020B0604030504040204" pitchFamily="34" charset="-120"/>
              </a:rPr>
              <a:t>memory</a:t>
            </a:r>
            <a:endParaRPr lang="zh-TW" altLang="en-US" sz="2000" dirty="0">
              <a:solidFill>
                <a:srgbClr val="FF0000"/>
              </a:solidFill>
              <a:latin typeface="微軟正黑體" panose="020B0604030504040204" pitchFamily="34" charset="-120"/>
            </a:endParaRPr>
          </a:p>
        </p:txBody>
      </p:sp>
      <p:pic>
        <p:nvPicPr>
          <p:cNvPr id="5" name="圖片 4"/>
          <p:cNvPicPr>
            <a:picLocks noChangeAspect="1"/>
          </p:cNvPicPr>
          <p:nvPr/>
        </p:nvPicPr>
        <p:blipFill>
          <a:blip r:embed="rId3"/>
          <a:stretch>
            <a:fillRect/>
          </a:stretch>
        </p:blipFill>
        <p:spPr>
          <a:xfrm>
            <a:off x="7902203" y="1646763"/>
            <a:ext cx="2941061" cy="1889788"/>
          </a:xfrm>
          <a:prstGeom prst="rect">
            <a:avLst/>
          </a:prstGeom>
        </p:spPr>
      </p:pic>
      <p:sp>
        <p:nvSpPr>
          <p:cNvPr id="7" name="文字方塊 6"/>
          <p:cNvSpPr txBox="1"/>
          <p:nvPr/>
        </p:nvSpPr>
        <p:spPr>
          <a:xfrm>
            <a:off x="7860984" y="1277431"/>
            <a:ext cx="2826415" cy="369332"/>
          </a:xfrm>
          <a:prstGeom prst="rect">
            <a:avLst/>
          </a:prstGeom>
          <a:noFill/>
        </p:spPr>
        <p:txBody>
          <a:bodyPr wrap="none" rtlCol="0">
            <a:spAutoFit/>
          </a:bodyPr>
          <a:lstStyle/>
          <a:p>
            <a:r>
              <a:rPr lang="en-US" altLang="zh-TW" dirty="0">
                <a:latin typeface="Arial" panose="020B0604020202020204" pitchFamily="34" charset="0"/>
                <a:ea typeface="微軟正黑體" panose="020B0604030504040204" pitchFamily="34" charset="-120"/>
              </a:rPr>
              <a:t>cache 8 32 2 LRU </a:t>
            </a:r>
            <a:r>
              <a:rPr lang="en-US" altLang="zh-TW" dirty="0" err="1">
                <a:latin typeface="Arial" panose="020B0604020202020204" pitchFamily="34" charset="0"/>
                <a:ea typeface="微軟正黑體" panose="020B0604030504040204" pitchFamily="34" charset="-120"/>
              </a:rPr>
              <a:t>gcc.din</a:t>
            </a:r>
            <a:endParaRPr lang="zh-TW" altLang="en-US" dirty="0">
              <a:latin typeface="Arial" panose="020B0604020202020204" pitchFamily="34" charset="0"/>
              <a:ea typeface="微軟正黑體" panose="020B0604030504040204" pitchFamily="34" charset="-120"/>
            </a:endParaRPr>
          </a:p>
        </p:txBody>
      </p:sp>
      <p:sp>
        <p:nvSpPr>
          <p:cNvPr id="8" name="文字方塊 7"/>
          <p:cNvSpPr txBox="1"/>
          <p:nvPr/>
        </p:nvSpPr>
        <p:spPr>
          <a:xfrm>
            <a:off x="7860984" y="3984574"/>
            <a:ext cx="3198311" cy="369332"/>
          </a:xfrm>
          <a:prstGeom prst="rect">
            <a:avLst/>
          </a:prstGeom>
          <a:noFill/>
        </p:spPr>
        <p:txBody>
          <a:bodyPr wrap="none" rtlCol="0">
            <a:spAutoFit/>
          </a:bodyPr>
          <a:lstStyle/>
          <a:p>
            <a:r>
              <a:rPr lang="en-US" altLang="zh-TW" dirty="0">
                <a:latin typeface="Arial" panose="020B0604020202020204" pitchFamily="34" charset="0"/>
                <a:ea typeface="微軟正黑體" panose="020B0604030504040204" pitchFamily="34" charset="-120"/>
              </a:rPr>
              <a:t>cache </a:t>
            </a:r>
            <a:r>
              <a:rPr lang="en-US" altLang="zh-TW" dirty="0" smtClean="0">
                <a:latin typeface="Arial" panose="020B0604020202020204" pitchFamily="34" charset="0"/>
                <a:ea typeface="微軟正黑體" panose="020B0604030504040204" pitchFamily="34" charset="-120"/>
              </a:rPr>
              <a:t>16 16 1 FIFO </a:t>
            </a:r>
            <a:r>
              <a:rPr lang="en-US" altLang="zh-TW" dirty="0" err="1" smtClean="0">
                <a:latin typeface="Arial" panose="020B0604020202020204" pitchFamily="34" charset="0"/>
                <a:ea typeface="微軟正黑體" panose="020B0604030504040204" pitchFamily="34" charset="-120"/>
              </a:rPr>
              <a:t>spice.din</a:t>
            </a:r>
            <a:endParaRPr lang="zh-TW" altLang="en-US" dirty="0">
              <a:latin typeface="Arial" panose="020B0604020202020204" pitchFamily="34" charset="0"/>
              <a:ea typeface="微軟正黑體" panose="020B0604030504040204" pitchFamily="34" charset="-120"/>
            </a:endParaRPr>
          </a:p>
        </p:txBody>
      </p:sp>
      <p:pic>
        <p:nvPicPr>
          <p:cNvPr id="9" name="圖片 8"/>
          <p:cNvPicPr>
            <a:picLocks noChangeAspect="1"/>
          </p:cNvPicPr>
          <p:nvPr/>
        </p:nvPicPr>
        <p:blipFill>
          <a:blip r:embed="rId4"/>
          <a:stretch>
            <a:fillRect/>
          </a:stretch>
        </p:blipFill>
        <p:spPr>
          <a:xfrm>
            <a:off x="7911676" y="4405851"/>
            <a:ext cx="3096925" cy="1977868"/>
          </a:xfrm>
          <a:prstGeom prst="rect">
            <a:avLst/>
          </a:prstGeom>
        </p:spPr>
      </p:pic>
    </p:spTree>
    <p:extLst>
      <p:ext uri="{BB962C8B-B14F-4D97-AF65-F5344CB8AC3E}">
        <p14:creationId xmlns:p14="http://schemas.microsoft.com/office/powerpoint/2010/main" val="3526598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4648" y="701316"/>
            <a:ext cx="11013016" cy="769441"/>
          </a:xfrm>
        </p:spPr>
        <p:txBody>
          <a:bodyPr/>
          <a:lstStyle/>
          <a:p>
            <a:r>
              <a:rPr lang="en-US" altLang="zh-TW" dirty="0" smtClean="0"/>
              <a:t>Outline</a:t>
            </a:r>
            <a:endParaRPr lang="zh-TW" altLang="en-US" dirty="0"/>
          </a:p>
        </p:txBody>
      </p:sp>
      <p:sp>
        <p:nvSpPr>
          <p:cNvPr id="5" name="Rectangle 5"/>
          <p:cNvSpPr txBox="1">
            <a:spLocks noChangeArrowheads="1"/>
          </p:cNvSpPr>
          <p:nvPr/>
        </p:nvSpPr>
        <p:spPr>
          <a:xfrm>
            <a:off x="774648" y="1617908"/>
            <a:ext cx="8270875"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altLang="zh-TW" kern="0" dirty="0" smtClean="0">
                <a:latin typeface="Arial" panose="020B0604020202020204" pitchFamily="34" charset="0"/>
                <a:ea typeface="微軟正黑體" panose="020B0604030504040204" pitchFamily="34" charset="-120"/>
              </a:rPr>
              <a:t>Introduction of </a:t>
            </a:r>
            <a:r>
              <a:rPr lang="en-US" altLang="zh-TW" dirty="0" smtClean="0">
                <a:latin typeface="Arial" panose="020B0604020202020204" pitchFamily="34" charset="0"/>
                <a:ea typeface="微軟正黑體" panose="020B0604030504040204" pitchFamily="34" charset="-120"/>
              </a:rPr>
              <a:t>Cache</a:t>
            </a:r>
          </a:p>
          <a:p>
            <a:pPr lvl="1" eaLnBrk="1" hangingPunct="1"/>
            <a:r>
              <a:rPr lang="en-US" altLang="zh-TW" dirty="0">
                <a:latin typeface="Arial" panose="020B0604020202020204" pitchFamily="34" charset="0"/>
                <a:ea typeface="微軟正黑體" panose="020B0604030504040204" pitchFamily="34" charset="-120"/>
              </a:rPr>
              <a:t>Cache Memory</a:t>
            </a:r>
            <a:endParaRPr lang="en-US" altLang="zh-TW" dirty="0" smtClean="0">
              <a:latin typeface="Arial" panose="020B0604020202020204" pitchFamily="34" charset="0"/>
              <a:ea typeface="微軟正黑體" panose="020B0604030504040204" pitchFamily="34" charset="-120"/>
            </a:endParaRPr>
          </a:p>
          <a:p>
            <a:pPr lvl="1" eaLnBrk="1" hangingPunct="1"/>
            <a:r>
              <a:rPr lang="en-US" altLang="zh-TW" dirty="0">
                <a:latin typeface="Arial" panose="020B0604020202020204" pitchFamily="34" charset="0"/>
                <a:ea typeface="微軟正黑體" panose="020B0604030504040204" pitchFamily="34" charset="-120"/>
              </a:rPr>
              <a:t>Direct Mapped </a:t>
            </a:r>
            <a:r>
              <a:rPr lang="en-US" altLang="zh-TW" dirty="0" smtClean="0">
                <a:latin typeface="Arial" panose="020B0604020202020204" pitchFamily="34" charset="0"/>
                <a:ea typeface="微軟正黑體" panose="020B0604030504040204" pitchFamily="34" charset="-120"/>
              </a:rPr>
              <a:t>Cache</a:t>
            </a:r>
          </a:p>
          <a:p>
            <a:pPr lvl="1" eaLnBrk="1" hangingPunct="1"/>
            <a:r>
              <a:rPr lang="en-US" altLang="zh-TW" dirty="0">
                <a:latin typeface="Arial" panose="020B0604020202020204" pitchFamily="34" charset="0"/>
                <a:ea typeface="微軟正黑體" panose="020B0604030504040204" pitchFamily="34" charset="-120"/>
              </a:rPr>
              <a:t>Associative </a:t>
            </a:r>
            <a:r>
              <a:rPr lang="en-US" altLang="zh-TW" dirty="0" smtClean="0">
                <a:latin typeface="Arial" panose="020B0604020202020204" pitchFamily="34" charset="0"/>
                <a:ea typeface="微軟正黑體" panose="020B0604030504040204" pitchFamily="34" charset="-120"/>
              </a:rPr>
              <a:t>Cache</a:t>
            </a:r>
          </a:p>
          <a:p>
            <a:pPr lvl="1" eaLnBrk="1" hangingPunct="1"/>
            <a:r>
              <a:rPr lang="en-US" altLang="zh-TW" dirty="0">
                <a:latin typeface="Arial" panose="020B0604020202020204" pitchFamily="34" charset="0"/>
                <a:ea typeface="微軟正黑體" panose="020B0604030504040204" pitchFamily="34" charset="-120"/>
              </a:rPr>
              <a:t>Replace </a:t>
            </a:r>
            <a:r>
              <a:rPr lang="en-US" altLang="zh-TW" dirty="0" smtClean="0">
                <a:latin typeface="Arial" panose="020B0604020202020204" pitchFamily="34" charset="0"/>
                <a:ea typeface="微軟正黑體" panose="020B0604030504040204" pitchFamily="34" charset="-120"/>
              </a:rPr>
              <a:t>Policy</a:t>
            </a:r>
          </a:p>
          <a:p>
            <a:r>
              <a:rPr lang="en-US" altLang="zh-TW" dirty="0" smtClean="0">
                <a:latin typeface="Arial" panose="020B0604020202020204" pitchFamily="34" charset="0"/>
                <a:ea typeface="微軟正黑體" panose="020B0604030504040204" pitchFamily="34" charset="-120"/>
              </a:rPr>
              <a:t>Homework</a:t>
            </a:r>
            <a:endParaRPr lang="en-US" altLang="zh-TW" dirty="0">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729780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1558" y="793820"/>
            <a:ext cx="11013016" cy="849655"/>
          </a:xfrm>
        </p:spPr>
        <p:txBody>
          <a:bodyPr>
            <a:normAutofit/>
          </a:bodyPr>
          <a:lstStyle/>
          <a:p>
            <a:r>
              <a:rPr lang="en-US" altLang="zh-TW" dirty="0"/>
              <a:t>Homework</a:t>
            </a:r>
            <a:r>
              <a:rPr lang="zh-TW" altLang="en-US" dirty="0" smtClean="0"/>
              <a:t> </a:t>
            </a:r>
            <a:r>
              <a:rPr lang="en-US" altLang="zh-TW" dirty="0"/>
              <a:t>(</a:t>
            </a:r>
            <a:r>
              <a:rPr lang="zh-TW" altLang="en-US" dirty="0"/>
              <a:t>評分標準</a:t>
            </a:r>
            <a:r>
              <a:rPr lang="en-US" altLang="zh-TW" dirty="0" smtClean="0"/>
              <a:t>)</a:t>
            </a:r>
            <a:endParaRPr lang="zh-TW" altLang="en-US" dirty="0"/>
          </a:p>
        </p:txBody>
      </p:sp>
      <p:sp>
        <p:nvSpPr>
          <p:cNvPr id="3" name="內容版面配置區 2"/>
          <p:cNvSpPr>
            <a:spLocks noGrp="1"/>
          </p:cNvSpPr>
          <p:nvPr>
            <p:ph idx="1"/>
          </p:nvPr>
        </p:nvSpPr>
        <p:spPr>
          <a:xfrm>
            <a:off x="761558" y="1803679"/>
            <a:ext cx="9720071" cy="4023360"/>
          </a:xfrm>
        </p:spPr>
        <p:txBody>
          <a:bodyPr>
            <a:normAutofit lnSpcReduction="10000"/>
          </a:bodyPr>
          <a:lstStyle/>
          <a:p>
            <a:pPr>
              <a:buFont typeface="Wingdings" panose="05000000000000000000" pitchFamily="2" charset="2"/>
              <a:buChar char="n"/>
            </a:pPr>
            <a:r>
              <a:rPr lang="zh-TW" altLang="en-US" dirty="0">
                <a:latin typeface="微軟正黑體" panose="020B0604030504040204" pitchFamily="34" charset="-120"/>
              </a:rPr>
              <a:t>作業</a:t>
            </a:r>
            <a:r>
              <a:rPr lang="zh-TW" altLang="en-US" dirty="0" smtClean="0">
                <a:latin typeface="微軟正黑體" panose="020B0604030504040204" pitchFamily="34" charset="-120"/>
              </a:rPr>
              <a:t>總共</a:t>
            </a:r>
            <a:r>
              <a:rPr lang="en-US" altLang="zh-TW" dirty="0" smtClean="0">
                <a:latin typeface="微軟正黑體" panose="020B0604030504040204" pitchFamily="34" charset="-120"/>
              </a:rPr>
              <a:t>100%</a:t>
            </a:r>
          </a:p>
          <a:p>
            <a:pPr>
              <a:buFont typeface="Wingdings" panose="05000000000000000000" pitchFamily="2" charset="2"/>
              <a:buChar char="n"/>
            </a:pPr>
            <a:endParaRPr lang="en-US" altLang="zh-TW" dirty="0" smtClean="0">
              <a:latin typeface="微軟正黑體" panose="020B0604030504040204" pitchFamily="34" charset="-120"/>
            </a:endParaRPr>
          </a:p>
          <a:p>
            <a:pPr>
              <a:buFont typeface="Wingdings" panose="05000000000000000000" pitchFamily="2" charset="2"/>
              <a:buChar char="n"/>
            </a:pPr>
            <a:r>
              <a:rPr lang="zh-TW" altLang="en-US" dirty="0" smtClean="0">
                <a:latin typeface="微軟正黑體" panose="020B0604030504040204" pitchFamily="34" charset="-120"/>
              </a:rPr>
              <a:t>使用</a:t>
            </a:r>
            <a:r>
              <a:rPr lang="en-US" altLang="zh-TW" dirty="0" smtClean="0">
                <a:latin typeface="微軟正黑體" panose="020B0604030504040204" pitchFamily="34" charset="-120"/>
              </a:rPr>
              <a:t>QA</a:t>
            </a:r>
            <a:r>
              <a:rPr lang="zh-TW" altLang="en-US" dirty="0" smtClean="0">
                <a:latin typeface="微軟正黑體" panose="020B0604030504040204" pitchFamily="34" charset="-120"/>
              </a:rPr>
              <a:t>中沒有提</a:t>
            </a:r>
            <a:r>
              <a:rPr lang="zh-TW" altLang="en-US" dirty="0">
                <a:latin typeface="微軟正黑體" panose="020B0604030504040204" pitchFamily="34" charset="-120"/>
              </a:rPr>
              <a:t>供</a:t>
            </a:r>
            <a:r>
              <a:rPr lang="zh-TW" altLang="en-US" dirty="0" smtClean="0">
                <a:latin typeface="微軟正黑體" panose="020B0604030504040204" pitchFamily="34" charset="-120"/>
              </a:rPr>
              <a:t>的參數組合做測試</a:t>
            </a:r>
            <a:r>
              <a:rPr lang="zh-TW" altLang="en-US" dirty="0">
                <a:latin typeface="微軟正黑體" panose="020B0604030504040204" pitchFamily="34" charset="-120"/>
              </a:rPr>
              <a:t>，</a:t>
            </a:r>
            <a:r>
              <a:rPr lang="zh-TW" altLang="en-US" dirty="0" smtClean="0">
                <a:latin typeface="微軟正黑體" panose="020B0604030504040204" pitchFamily="34" charset="-120"/>
              </a:rPr>
              <a:t>檢查</a:t>
            </a:r>
            <a:r>
              <a:rPr lang="en-US" altLang="zh-TW" dirty="0" smtClean="0">
                <a:latin typeface="微軟正黑體" panose="020B0604030504040204" pitchFamily="34" charset="-120"/>
              </a:rPr>
              <a:t>8</a:t>
            </a:r>
            <a:r>
              <a:rPr lang="zh-TW" altLang="en-US" dirty="0" smtClean="0">
                <a:latin typeface="微軟正黑體" panose="020B0604030504040204" pitchFamily="34" charset="-120"/>
              </a:rPr>
              <a:t>個</a:t>
            </a:r>
            <a:r>
              <a:rPr lang="en-US" altLang="zh-TW" dirty="0" smtClean="0">
                <a:latin typeface="微軟正黑體" panose="020B0604030504040204" pitchFamily="34" charset="-120"/>
              </a:rPr>
              <a:t>output</a:t>
            </a:r>
            <a:r>
              <a:rPr lang="zh-TW" altLang="en-US" dirty="0" smtClean="0">
                <a:latin typeface="微軟正黑體" panose="020B0604030504040204" pitchFamily="34" charset="-120"/>
              </a:rPr>
              <a:t>項目個別是否正確</a:t>
            </a:r>
            <a:r>
              <a:rPr lang="en-US" altLang="zh-TW" dirty="0" smtClean="0">
                <a:latin typeface="微軟正黑體" panose="020B0604030504040204" pitchFamily="34" charset="-120"/>
              </a:rPr>
              <a:t>(10%)</a:t>
            </a:r>
          </a:p>
          <a:p>
            <a:pPr>
              <a:buFont typeface="Wingdings" panose="05000000000000000000" pitchFamily="2" charset="2"/>
              <a:buChar char="n"/>
            </a:pPr>
            <a:endParaRPr lang="en-US" altLang="zh-TW" dirty="0">
              <a:latin typeface="微軟正黑體" panose="020B0604030504040204" pitchFamily="34" charset="-120"/>
            </a:endParaRPr>
          </a:p>
          <a:p>
            <a:pPr>
              <a:buFont typeface="Wingdings" panose="05000000000000000000" pitchFamily="2" charset="2"/>
              <a:buChar char="n"/>
            </a:pPr>
            <a:r>
              <a:rPr lang="zh-TW" altLang="en-US" dirty="0" smtClean="0">
                <a:latin typeface="微軟正黑體" panose="020B0604030504040204" pitchFamily="34" charset="-120"/>
              </a:rPr>
              <a:t>全</a:t>
            </a:r>
            <a:r>
              <a:rPr lang="zh-TW" altLang="en-US" dirty="0">
                <a:latin typeface="微軟正黑體" panose="020B0604030504040204" pitchFamily="34" charset="-120"/>
              </a:rPr>
              <a:t>對</a:t>
            </a:r>
            <a:r>
              <a:rPr lang="zh-TW" altLang="en-US" dirty="0" smtClean="0">
                <a:latin typeface="微軟正黑體" panose="020B0604030504040204" pitchFamily="34" charset="-120"/>
              </a:rPr>
              <a:t>的話有另外有</a:t>
            </a:r>
            <a:r>
              <a:rPr lang="en-US" altLang="zh-TW" dirty="0" smtClean="0">
                <a:latin typeface="微軟正黑體" panose="020B0604030504040204" pitchFamily="34" charset="-120"/>
              </a:rPr>
              <a:t>20</a:t>
            </a:r>
            <a:r>
              <a:rPr lang="zh-TW" altLang="en-US" dirty="0" smtClean="0">
                <a:latin typeface="微軟正黑體" panose="020B0604030504040204" pitchFamily="34" charset="-120"/>
              </a:rPr>
              <a:t>分</a:t>
            </a:r>
            <a:r>
              <a:rPr lang="en-US" altLang="zh-TW" dirty="0" smtClean="0">
                <a:latin typeface="微軟正黑體" panose="020B0604030504040204" pitchFamily="34" charset="-120"/>
              </a:rPr>
              <a:t>(20%)</a:t>
            </a:r>
          </a:p>
          <a:p>
            <a:pPr>
              <a:buFont typeface="Wingdings" panose="05000000000000000000" pitchFamily="2" charset="2"/>
              <a:buChar char="n"/>
            </a:pPr>
            <a:endParaRPr lang="en-US" altLang="zh-TW" dirty="0" smtClean="0">
              <a:latin typeface="微軟正黑體" panose="020B0604030504040204" pitchFamily="34" charset="-120"/>
            </a:endParaRPr>
          </a:p>
          <a:p>
            <a:pPr>
              <a:buFont typeface="Wingdings" panose="05000000000000000000" pitchFamily="2" charset="2"/>
              <a:buChar char="n"/>
            </a:pPr>
            <a:r>
              <a:rPr lang="en-US" altLang="zh-TW" dirty="0" smtClean="0">
                <a:latin typeface="微軟正黑體" panose="020B0604030504040204" pitchFamily="34" charset="-120"/>
              </a:rPr>
              <a:t>QA</a:t>
            </a:r>
            <a:r>
              <a:rPr lang="zh-TW" altLang="en-US" dirty="0" smtClean="0">
                <a:latin typeface="微軟正黑體" panose="020B0604030504040204" pitchFamily="34" charset="-120"/>
              </a:rPr>
              <a:t>中有附幾個組合以及其輸出結果。同學可以拿來測試程式執行結果是否與</a:t>
            </a:r>
            <a:r>
              <a:rPr lang="en-US" altLang="zh-TW" dirty="0" smtClean="0">
                <a:latin typeface="微軟正黑體" panose="020B0604030504040204" pitchFamily="34" charset="-120"/>
              </a:rPr>
              <a:t>QA</a:t>
            </a:r>
            <a:r>
              <a:rPr lang="zh-TW" altLang="en-US" dirty="0" smtClean="0">
                <a:latin typeface="微軟正黑體" panose="020B0604030504040204" pitchFamily="34" charset="-120"/>
              </a:rPr>
              <a:t>中附的執行結果一致。</a:t>
            </a:r>
            <a:endParaRPr lang="zh-TW" altLang="en-US" dirty="0">
              <a:latin typeface="微軟正黑體" panose="020B0604030504040204" pitchFamily="34" charset="-120"/>
            </a:endParaRPr>
          </a:p>
          <a:p>
            <a:endParaRPr lang="en-US" altLang="zh-TW" dirty="0">
              <a:latin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537640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4022" y="773723"/>
            <a:ext cx="11013016" cy="925933"/>
          </a:xfrm>
        </p:spPr>
        <p:txBody>
          <a:bodyPr>
            <a:normAutofit/>
          </a:bodyPr>
          <a:lstStyle/>
          <a:p>
            <a:r>
              <a:rPr lang="en-US" altLang="zh-TW" dirty="0"/>
              <a:t>Homework</a:t>
            </a:r>
            <a:r>
              <a:rPr lang="zh-TW" altLang="en-US" dirty="0" smtClean="0"/>
              <a:t> </a:t>
            </a:r>
            <a:r>
              <a:rPr lang="en-US" altLang="zh-TW" dirty="0"/>
              <a:t>(</a:t>
            </a:r>
            <a:r>
              <a:rPr lang="zh-TW" altLang="en-US" dirty="0" smtClean="0"/>
              <a:t>繳交</a:t>
            </a:r>
            <a:r>
              <a:rPr lang="en-US" altLang="zh-TW" dirty="0" smtClean="0"/>
              <a:t>)</a:t>
            </a:r>
            <a:endParaRPr lang="zh-TW" altLang="en-US" dirty="0"/>
          </a:p>
        </p:txBody>
      </p:sp>
      <p:sp>
        <p:nvSpPr>
          <p:cNvPr id="3" name="內容版面配置區 2"/>
          <p:cNvSpPr>
            <a:spLocks noGrp="1"/>
          </p:cNvSpPr>
          <p:nvPr>
            <p:ph idx="1"/>
          </p:nvPr>
        </p:nvSpPr>
        <p:spPr>
          <a:xfrm>
            <a:off x="754022" y="2306097"/>
            <a:ext cx="9720071" cy="4023360"/>
          </a:xfrm>
        </p:spPr>
        <p:txBody>
          <a:bodyPr/>
          <a:lstStyle/>
          <a:p>
            <a:r>
              <a:rPr lang="zh-TW" altLang="en-US" dirty="0" smtClean="0">
                <a:latin typeface="微軟正黑體" panose="020B0604030504040204" pitchFamily="34" charset="-120"/>
              </a:rPr>
              <a:t>上傳包含執行檔及程式</a:t>
            </a:r>
            <a:r>
              <a:rPr lang="zh-TW" altLang="en-US" dirty="0">
                <a:latin typeface="微軟正黑體" panose="020B0604030504040204" pitchFamily="34" charset="-120"/>
              </a:rPr>
              <a:t>原始碼的壓縮檔</a:t>
            </a:r>
            <a:r>
              <a:rPr lang="zh-TW" altLang="en-US" dirty="0" smtClean="0">
                <a:latin typeface="微軟正黑體" panose="020B0604030504040204" pitchFamily="34" charset="-120"/>
              </a:rPr>
              <a:t>到教學平台上</a:t>
            </a:r>
            <a:endParaRPr lang="zh-TW" altLang="en-US" dirty="0">
              <a:latin typeface="微軟正黑體" panose="020B0604030504040204" pitchFamily="34" charset="-120"/>
            </a:endParaRPr>
          </a:p>
          <a:p>
            <a:endParaRPr lang="en-US" altLang="zh-TW" dirty="0" smtClean="0">
              <a:latin typeface="微軟正黑體" panose="020B0604030504040204" pitchFamily="34" charset="-120"/>
            </a:endParaRPr>
          </a:p>
          <a:p>
            <a:r>
              <a:rPr lang="zh-TW" altLang="en-US" dirty="0" smtClean="0">
                <a:latin typeface="微軟正黑體" panose="020B0604030504040204" pitchFamily="34" charset="-120"/>
              </a:rPr>
              <a:t>盡量使用</a:t>
            </a:r>
            <a:r>
              <a:rPr lang="en-US" altLang="zh-TW" dirty="0" smtClean="0">
                <a:latin typeface="微軟正黑體" panose="020B0604030504040204" pitchFamily="34" charset="-120"/>
              </a:rPr>
              <a:t>C/C++</a:t>
            </a:r>
            <a:r>
              <a:rPr lang="zh-TW" altLang="en-US" dirty="0" smtClean="0">
                <a:latin typeface="微軟正黑體" panose="020B0604030504040204" pitchFamily="34" charset="-120"/>
              </a:rPr>
              <a:t>，非</a:t>
            </a:r>
            <a:r>
              <a:rPr lang="en-US" altLang="zh-TW" dirty="0">
                <a:latin typeface="微軟正黑體" panose="020B0604030504040204" pitchFamily="34" charset="-120"/>
              </a:rPr>
              <a:t>C/C</a:t>
            </a:r>
            <a:r>
              <a:rPr lang="en-US" altLang="zh-TW" dirty="0" smtClean="0">
                <a:latin typeface="微軟正黑體" panose="020B0604030504040204" pitchFamily="34" charset="-120"/>
              </a:rPr>
              <a:t>++/Python</a:t>
            </a:r>
            <a:r>
              <a:rPr lang="zh-TW" altLang="en-US" dirty="0" smtClean="0">
                <a:latin typeface="微軟正黑體" panose="020B0604030504040204" pitchFamily="34" charset="-120"/>
              </a:rPr>
              <a:t>請</a:t>
            </a:r>
            <a:r>
              <a:rPr lang="zh-TW" altLang="en-US" dirty="0">
                <a:latin typeface="微軟正黑體" panose="020B0604030504040204" pitchFamily="34" charset="-120"/>
              </a:rPr>
              <a:t>附使用說明文件</a:t>
            </a:r>
          </a:p>
          <a:p>
            <a:endParaRPr lang="en-US" altLang="zh-TW" dirty="0" smtClean="0">
              <a:latin typeface="微軟正黑體" panose="020B0604030504040204" pitchFamily="34" charset="-120"/>
            </a:endParaRPr>
          </a:p>
          <a:p>
            <a:r>
              <a:rPr lang="en-US" altLang="zh-TW" dirty="0" smtClean="0">
                <a:latin typeface="微軟正黑體" panose="020B0604030504040204" pitchFamily="34" charset="-120"/>
              </a:rPr>
              <a:t> </a:t>
            </a:r>
            <a:r>
              <a:rPr lang="en-US" altLang="zh-TW" dirty="0">
                <a:latin typeface="微軟正黑體" panose="020B0604030504040204" pitchFamily="34" charset="-120"/>
              </a:rPr>
              <a:t>Deadline = </a:t>
            </a:r>
            <a:r>
              <a:rPr lang="en-US" altLang="zh-TW" dirty="0" smtClean="0">
                <a:latin typeface="微軟正黑體" panose="020B0604030504040204" pitchFamily="34" charset="-120"/>
              </a:rPr>
              <a:t>12/16</a:t>
            </a:r>
            <a:endParaRPr lang="en-US" altLang="zh-TW" dirty="0">
              <a:latin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744664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7599" y="788029"/>
            <a:ext cx="11013016" cy="769441"/>
          </a:xfrm>
        </p:spPr>
        <p:txBody>
          <a:bodyPr/>
          <a:lstStyle/>
          <a:p>
            <a:r>
              <a:rPr lang="en-US" altLang="zh-TW" dirty="0"/>
              <a:t>Cache </a:t>
            </a:r>
            <a:r>
              <a:rPr lang="en-US" altLang="zh-TW" dirty="0" smtClean="0"/>
              <a:t>Memory</a:t>
            </a:r>
            <a:endParaRPr lang="zh-TW" altLang="en-US" dirty="0"/>
          </a:p>
        </p:txBody>
      </p:sp>
      <p:sp>
        <p:nvSpPr>
          <p:cNvPr id="3" name="Rectangle 5"/>
          <p:cNvSpPr txBox="1">
            <a:spLocks noChangeArrowheads="1"/>
          </p:cNvSpPr>
          <p:nvPr/>
        </p:nvSpPr>
        <p:spPr>
          <a:xfrm>
            <a:off x="684213" y="1808702"/>
            <a:ext cx="9672637" cy="44285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altLang="zh-TW" dirty="0" smtClean="0">
                <a:latin typeface="Arial" panose="020B0604020202020204" pitchFamily="34" charset="0"/>
                <a:ea typeface="微軟正黑體" panose="020B0604030504040204" pitchFamily="34" charset="-120"/>
              </a:rPr>
              <a:t>Cache Memory</a:t>
            </a:r>
          </a:p>
          <a:p>
            <a:pPr lvl="1" eaLnBrk="1" hangingPunct="1"/>
            <a:r>
              <a:rPr lang="en-US" altLang="zh-TW" dirty="0" smtClean="0">
                <a:latin typeface="Arial" panose="020B0604020202020204" pitchFamily="34" charset="0"/>
                <a:ea typeface="微軟正黑體" panose="020B0604030504040204" pitchFamily="34" charset="-120"/>
              </a:rPr>
              <a:t>The level of the memory hierarchy closest to the CPU</a:t>
            </a:r>
          </a:p>
          <a:p>
            <a:pPr eaLnBrk="1" hangingPunct="1"/>
            <a:r>
              <a:rPr lang="en-US" altLang="zh-TW" dirty="0">
                <a:latin typeface="Arial" panose="020B0604020202020204" pitchFamily="34" charset="0"/>
                <a:ea typeface="微軟正黑體" panose="020B0604030504040204" pitchFamily="34" charset="-120"/>
              </a:rPr>
              <a:t>Computer Memory Architecture</a:t>
            </a:r>
          </a:p>
          <a:p>
            <a:pPr lvl="1" eaLnBrk="1" hangingPunct="1"/>
            <a:r>
              <a:rPr lang="zh-TW" altLang="en-US" dirty="0" smtClean="0">
                <a:latin typeface="Arial" panose="020B0604020202020204" pitchFamily="34" charset="0"/>
                <a:ea typeface="微軟正黑體" panose="020B0604030504040204" pitchFamily="34" charset="-120"/>
              </a:rPr>
              <a:t>越往上層，記憶體的速度越快</a:t>
            </a:r>
            <a:r>
              <a:rPr lang="zh-TW" altLang="en-US" dirty="0">
                <a:latin typeface="Arial" panose="020B0604020202020204" pitchFamily="34" charset="0"/>
                <a:ea typeface="微軟正黑體" panose="020B0604030504040204" pitchFamily="34" charset="-120"/>
              </a:rPr>
              <a:t>，容量越</a:t>
            </a:r>
            <a:r>
              <a:rPr lang="zh-TW" altLang="en-US" dirty="0" smtClean="0">
                <a:latin typeface="Arial" panose="020B0604020202020204" pitchFamily="34" charset="0"/>
                <a:ea typeface="微軟正黑體" panose="020B0604030504040204" pitchFamily="34" charset="-120"/>
              </a:rPr>
              <a:t>小。</a:t>
            </a:r>
            <a:endParaRPr lang="en-US" altLang="zh-TW" dirty="0" smtClean="0">
              <a:latin typeface="Arial" panose="020B0604020202020204" pitchFamily="34" charset="0"/>
              <a:ea typeface="微軟正黑體" panose="020B0604030504040204" pitchFamily="34" charset="-120"/>
            </a:endParaRPr>
          </a:p>
          <a:p>
            <a:pPr lvl="1" eaLnBrk="1" hangingPunct="1"/>
            <a:r>
              <a:rPr lang="en-US" altLang="zh-TW" dirty="0" smtClean="0">
                <a:latin typeface="Arial" panose="020B0604020202020204" pitchFamily="34" charset="0"/>
                <a:ea typeface="微軟正黑體" panose="020B0604030504040204" pitchFamily="34" charset="-120"/>
              </a:rPr>
              <a:t>	</a:t>
            </a:r>
            <a:r>
              <a:rPr lang="zh-TW" altLang="en-US" dirty="0" smtClean="0">
                <a:latin typeface="Arial" panose="020B0604020202020204" pitchFamily="34" charset="0"/>
                <a:ea typeface="微軟正黑體" panose="020B0604030504040204" pitchFamily="34" charset="-120"/>
              </a:rPr>
              <a:t>資料只能在相鄰的階層</a:t>
            </a:r>
            <a:r>
              <a:rPr lang="zh-TW" altLang="en-US" dirty="0">
                <a:latin typeface="Arial" panose="020B0604020202020204" pitchFamily="34" charset="0"/>
                <a:ea typeface="微軟正黑體" panose="020B0604030504040204" pitchFamily="34" charset="-120"/>
              </a:rPr>
              <a:t>中</a:t>
            </a:r>
            <a:r>
              <a:rPr lang="zh-TW" altLang="en-US" dirty="0" smtClean="0">
                <a:latin typeface="Arial" panose="020B0604020202020204" pitchFamily="34" charset="0"/>
                <a:ea typeface="微軟正黑體" panose="020B0604030504040204" pitchFamily="34" charset="-120"/>
              </a:rPr>
              <a:t>移動</a:t>
            </a:r>
            <a:r>
              <a:rPr lang="zh-TW" altLang="en-US" dirty="0">
                <a:latin typeface="Arial" panose="020B0604020202020204" pitchFamily="34" charset="0"/>
                <a:ea typeface="微軟正黑體" panose="020B0604030504040204" pitchFamily="34" charset="-120"/>
              </a:rPr>
              <a:t>。</a:t>
            </a:r>
            <a:endParaRPr lang="en-US" altLang="zh-TW" dirty="0">
              <a:latin typeface="Arial" panose="020B0604020202020204" pitchFamily="34" charset="0"/>
              <a:ea typeface="微軟正黑體" panose="020B0604030504040204" pitchFamily="34" charset="-120"/>
            </a:endParaRPr>
          </a:p>
        </p:txBody>
      </p:sp>
      <p:grpSp>
        <p:nvGrpSpPr>
          <p:cNvPr id="24" name="群組 23"/>
          <p:cNvGrpSpPr/>
          <p:nvPr/>
        </p:nvGrpSpPr>
        <p:grpSpPr>
          <a:xfrm>
            <a:off x="8324036" y="3182843"/>
            <a:ext cx="3446579" cy="3305676"/>
            <a:chOff x="2734970" y="2538881"/>
            <a:chExt cx="4449879" cy="3915895"/>
          </a:xfrm>
        </p:grpSpPr>
        <p:pic>
          <p:nvPicPr>
            <p:cNvPr id="1032" name="Picture 8" descr="Memory 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970" y="2538881"/>
              <a:ext cx="4449879" cy="391589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接點 10"/>
            <p:cNvCxnSpPr/>
            <p:nvPr/>
          </p:nvCxnSpPr>
          <p:spPr bwMode="auto">
            <a:xfrm>
              <a:off x="4540867" y="3544232"/>
              <a:ext cx="1061340" cy="928"/>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9" name="直線接點 18"/>
            <p:cNvCxnSpPr/>
            <p:nvPr/>
          </p:nvCxnSpPr>
          <p:spPr bwMode="auto">
            <a:xfrm>
              <a:off x="4034672" y="4420533"/>
              <a:ext cx="2086523" cy="928"/>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1" name="直線接點 20"/>
            <p:cNvCxnSpPr/>
            <p:nvPr/>
          </p:nvCxnSpPr>
          <p:spPr bwMode="auto">
            <a:xfrm>
              <a:off x="5602207" y="3545160"/>
              <a:ext cx="518988" cy="877229"/>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5" name="直線接點 24"/>
            <p:cNvCxnSpPr/>
            <p:nvPr/>
          </p:nvCxnSpPr>
          <p:spPr bwMode="auto">
            <a:xfrm flipH="1">
              <a:off x="4034672" y="3544232"/>
              <a:ext cx="506195" cy="877229"/>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
        <p:nvSpPr>
          <p:cNvPr id="26" name="矩形 25"/>
          <p:cNvSpPr/>
          <p:nvPr/>
        </p:nvSpPr>
        <p:spPr>
          <a:xfrm>
            <a:off x="8342268" y="6488668"/>
            <a:ext cx="3583032" cy="369332"/>
          </a:xfrm>
          <a:prstGeom prst="rect">
            <a:avLst/>
          </a:prstGeom>
        </p:spPr>
        <p:txBody>
          <a:bodyPr wrap="none">
            <a:spAutoFit/>
          </a:bodyPr>
          <a:lstStyle/>
          <a:p>
            <a:r>
              <a:rPr lang="en-US" altLang="zh-TW" b="1" dirty="0" smtClean="0">
                <a:latin typeface="Arial" panose="020B0604020202020204" pitchFamily="34" charset="0"/>
                <a:ea typeface="微軟正黑體" panose="020B0604030504040204" pitchFamily="34" charset="-120"/>
              </a:rPr>
              <a:t>computer</a:t>
            </a:r>
            <a:r>
              <a:rPr lang="en-US" altLang="zh-TW" b="1" dirty="0" smtClean="0">
                <a:solidFill>
                  <a:srgbClr val="000000"/>
                </a:solidFill>
                <a:latin typeface="Arial" panose="020B0604020202020204" pitchFamily="34" charset="0"/>
                <a:ea typeface="微軟正黑體" panose="020B0604030504040204" pitchFamily="34" charset="-120"/>
              </a:rPr>
              <a:t> </a:t>
            </a:r>
            <a:r>
              <a:rPr lang="en-US" altLang="zh-TW" b="1" dirty="0">
                <a:solidFill>
                  <a:srgbClr val="000000"/>
                </a:solidFill>
                <a:latin typeface="Arial" panose="020B0604020202020204" pitchFamily="34" charset="0"/>
                <a:ea typeface="微軟正黑體" panose="020B0604030504040204" pitchFamily="34" charset="-120"/>
              </a:rPr>
              <a:t>memory architecture</a:t>
            </a:r>
            <a:endParaRPr lang="zh-TW" altLang="en-US" dirty="0">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3910672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4552" y="364418"/>
            <a:ext cx="9720072" cy="1499616"/>
          </a:xfrm>
        </p:spPr>
        <p:txBody>
          <a:bodyPr/>
          <a:lstStyle/>
          <a:p>
            <a:r>
              <a:rPr lang="en-US" altLang="zh-TW" dirty="0"/>
              <a:t>Direct Mapped Cache</a:t>
            </a:r>
            <a:endParaRPr lang="zh-TW" altLang="en-US" dirty="0"/>
          </a:p>
        </p:txBody>
      </p:sp>
      <p:pic>
        <p:nvPicPr>
          <p:cNvPr id="4" name="Picture 9" descr="f05-05-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162" y="2199305"/>
            <a:ext cx="6453187" cy="4658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txBox="1">
            <a:spLocks noChangeArrowheads="1"/>
          </p:cNvSpPr>
          <p:nvPr/>
        </p:nvSpPr>
        <p:spPr>
          <a:xfrm>
            <a:off x="684213" y="1125538"/>
            <a:ext cx="8270875"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endParaRPr lang="en-US" kern="0" dirty="0" smtClean="0">
              <a:latin typeface="Arial" panose="020B0604020202020204" pitchFamily="34" charset="0"/>
            </a:endParaRPr>
          </a:p>
        </p:txBody>
      </p:sp>
      <p:sp>
        <p:nvSpPr>
          <p:cNvPr id="7" name="Rectangle 5"/>
          <p:cNvSpPr txBox="1">
            <a:spLocks noChangeArrowheads="1"/>
          </p:cNvSpPr>
          <p:nvPr/>
        </p:nvSpPr>
        <p:spPr>
          <a:xfrm>
            <a:off x="836613" y="1528762"/>
            <a:ext cx="8650287"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zh-TW" altLang="en-US" dirty="0" smtClean="0">
                <a:latin typeface="Arial" panose="020B0604020202020204" pitchFamily="34" charset="0"/>
                <a:ea typeface="微軟正黑體" panose="020B0604030504040204" pitchFamily="34" charset="-120"/>
              </a:rPr>
              <a:t>根據</a:t>
            </a:r>
            <a:r>
              <a:rPr lang="en-US" altLang="zh-TW" dirty="0" smtClean="0">
                <a:latin typeface="Arial" panose="020B0604020202020204" pitchFamily="34" charset="0"/>
                <a:ea typeface="微軟正黑體" panose="020B0604030504040204" pitchFamily="34" charset="-120"/>
              </a:rPr>
              <a:t>Memory</a:t>
            </a:r>
            <a:r>
              <a:rPr lang="zh-TW" altLang="en-US" dirty="0" smtClean="0">
                <a:latin typeface="Arial" panose="020B0604020202020204" pitchFamily="34" charset="0"/>
                <a:ea typeface="微軟正黑體" panose="020B0604030504040204" pitchFamily="34" charset="-120"/>
              </a:rPr>
              <a:t>位置</a:t>
            </a:r>
            <a:r>
              <a:rPr lang="zh-TW" altLang="en-US" dirty="0">
                <a:latin typeface="Arial" panose="020B0604020202020204" pitchFamily="34" charset="0"/>
                <a:ea typeface="微軟正黑體" panose="020B0604030504040204" pitchFamily="34" charset="-120"/>
              </a:rPr>
              <a:t>，把所有區</a:t>
            </a:r>
            <a:r>
              <a:rPr lang="zh-TW" altLang="en-US" dirty="0" smtClean="0">
                <a:latin typeface="Arial" panose="020B0604020202020204" pitchFamily="34" charset="0"/>
                <a:ea typeface="微軟正黑體" panose="020B0604030504040204" pitchFamily="34" charset="-120"/>
              </a:rPr>
              <a:t>塊分</a:t>
            </a:r>
            <a:r>
              <a:rPr lang="zh-TW" altLang="en-US" dirty="0">
                <a:latin typeface="Arial" panose="020B0604020202020204" pitchFamily="34" charset="0"/>
                <a:ea typeface="微軟正黑體" panose="020B0604030504040204" pitchFamily="34" charset="-120"/>
              </a:rPr>
              <a:t>配給</a:t>
            </a:r>
            <a:r>
              <a:rPr lang="en-US" altLang="zh-TW" dirty="0">
                <a:latin typeface="Arial" panose="020B0604020202020204" pitchFamily="34" charset="0"/>
                <a:ea typeface="微軟正黑體" panose="020B0604030504040204" pitchFamily="34" charset="-120"/>
              </a:rPr>
              <a:t>cache</a:t>
            </a:r>
            <a:r>
              <a:rPr lang="zh-TW" altLang="en-US" dirty="0">
                <a:latin typeface="Arial" panose="020B0604020202020204" pitchFamily="34" charset="0"/>
                <a:ea typeface="微軟正黑體" panose="020B0604030504040204" pitchFamily="34" charset="-120"/>
              </a:rPr>
              <a:t>。</a:t>
            </a:r>
            <a:endParaRPr lang="en-US" kern="0" dirty="0" smtClean="0">
              <a:latin typeface="Arial" panose="020B0604020202020204" pitchFamily="34" charset="0"/>
            </a:endParaRPr>
          </a:p>
        </p:txBody>
      </p:sp>
      <p:sp>
        <p:nvSpPr>
          <p:cNvPr id="8" name="矩形 7"/>
          <p:cNvSpPr/>
          <p:nvPr/>
        </p:nvSpPr>
        <p:spPr>
          <a:xfrm>
            <a:off x="6438898" y="2620059"/>
            <a:ext cx="6096000" cy="646331"/>
          </a:xfrm>
          <a:prstGeom prst="rect">
            <a:avLst/>
          </a:prstGeom>
        </p:spPr>
        <p:txBody>
          <a:bodyPr>
            <a:spAutoFit/>
          </a:bodyPr>
          <a:lstStyle/>
          <a:p>
            <a:pPr>
              <a:defRPr/>
            </a:pPr>
            <a:r>
              <a:rPr lang="en-US" altLang="zh-TW" b="1" i="1" dirty="0">
                <a:solidFill>
                  <a:srgbClr val="FF0000"/>
                </a:solidFill>
                <a:latin typeface="Arial" panose="020B0604020202020204" pitchFamily="34" charset="0"/>
                <a:ea typeface="微軟正黑體" panose="020B0604030504040204" pitchFamily="34" charset="-120"/>
                <a:cs typeface="Arial" panose="020B0604020202020204" pitchFamily="34" charset="0"/>
              </a:rPr>
              <a:t>Cache block</a:t>
            </a:r>
            <a:r>
              <a:rPr lang="en-US" altLang="zh-TW" dirty="0">
                <a:latin typeface="Arial" panose="020B0604020202020204" pitchFamily="34" charset="0"/>
                <a:ea typeface="微軟正黑體" panose="020B0604030504040204" pitchFamily="34" charset="-120"/>
              </a:rPr>
              <a:t> :is the basic mapping unit, which usually contains several words</a:t>
            </a:r>
          </a:p>
        </p:txBody>
      </p:sp>
    </p:spTree>
    <p:extLst>
      <p:ext uri="{BB962C8B-B14F-4D97-AF65-F5344CB8AC3E}">
        <p14:creationId xmlns:p14="http://schemas.microsoft.com/office/powerpoint/2010/main" val="3749383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760316" y="663313"/>
            <a:ext cx="9720072" cy="904352"/>
          </a:xfrm>
        </p:spPr>
        <p:txBody>
          <a:bodyPr/>
          <a:lstStyle/>
          <a:p>
            <a:pPr eaLnBrk="1" hangingPunct="1"/>
            <a:r>
              <a:rPr lang="en-US" dirty="0" smtClean="0"/>
              <a:t>Address Subdivision</a:t>
            </a:r>
            <a:endParaRPr lang="en-AU" altLang="zh-TW" dirty="0" smtClean="0"/>
          </a:p>
        </p:txBody>
      </p:sp>
      <p:pic>
        <p:nvPicPr>
          <p:cNvPr id="29700" name="Picture 4" descr="f05-0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5181" y="1791503"/>
            <a:ext cx="5040313" cy="497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txBox="1">
            <a:spLocks noChangeArrowheads="1"/>
          </p:cNvSpPr>
          <p:nvPr/>
        </p:nvSpPr>
        <p:spPr>
          <a:xfrm>
            <a:off x="724407" y="1567665"/>
            <a:ext cx="8270875"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altLang="zh-TW" dirty="0" smtClean="0">
                <a:latin typeface="Arial" panose="020B0604020202020204" pitchFamily="34" charset="0"/>
                <a:ea typeface="微軟正黑體" panose="020B0604030504040204" pitchFamily="34" charset="-120"/>
              </a:rPr>
              <a:t>Tag</a:t>
            </a:r>
          </a:p>
          <a:p>
            <a:pPr lvl="1" eaLnBrk="1" hangingPunct="1"/>
            <a:r>
              <a:rPr lang="en-US" altLang="zh-TW" dirty="0">
                <a:latin typeface="Arial" panose="020B0604020202020204" pitchFamily="34" charset="0"/>
                <a:ea typeface="微軟正黑體" panose="020B0604030504040204" pitchFamily="34" charset="-120"/>
              </a:rPr>
              <a:t>Store block address as well as the </a:t>
            </a:r>
            <a:r>
              <a:rPr lang="en-US" altLang="zh-TW" dirty="0" smtClean="0">
                <a:latin typeface="Arial" panose="020B0604020202020204" pitchFamily="34" charset="0"/>
                <a:ea typeface="微軟正黑體" panose="020B0604030504040204" pitchFamily="34" charset="-120"/>
              </a:rPr>
              <a:t>data</a:t>
            </a:r>
          </a:p>
          <a:p>
            <a:pPr eaLnBrk="1" hangingPunct="1"/>
            <a:r>
              <a:rPr lang="en-US" altLang="zh-TW" kern="0" dirty="0" err="1" smtClean="0">
                <a:latin typeface="Arial" panose="020B0604020202020204" pitchFamily="34" charset="0"/>
                <a:ea typeface="微軟正黑體" panose="020B0604030504040204" pitchFamily="34" charset="-120"/>
              </a:rPr>
              <a:t>Vaild</a:t>
            </a:r>
            <a:r>
              <a:rPr lang="en-US" altLang="zh-TW" kern="0" dirty="0" smtClean="0">
                <a:latin typeface="Arial" panose="020B0604020202020204" pitchFamily="34" charset="0"/>
                <a:ea typeface="微軟正黑體" panose="020B0604030504040204" pitchFamily="34" charset="-120"/>
              </a:rPr>
              <a:t> bit</a:t>
            </a:r>
          </a:p>
          <a:p>
            <a:pPr lvl="1" eaLnBrk="1" hangingPunct="1"/>
            <a:r>
              <a:rPr lang="en-US" altLang="zh-TW" dirty="0" smtClean="0">
                <a:latin typeface="Arial" panose="020B0604020202020204" pitchFamily="34" charset="0"/>
                <a:ea typeface="微軟正黑體" panose="020B0604030504040204" pitchFamily="34" charset="-120"/>
              </a:rPr>
              <a:t>Cache</a:t>
            </a:r>
            <a:r>
              <a:rPr lang="zh-TW" altLang="en-US" dirty="0" smtClean="0">
                <a:latin typeface="Arial" panose="020B0604020202020204" pitchFamily="34" charset="0"/>
                <a:ea typeface="微軟正黑體" panose="020B0604030504040204" pitchFamily="34" charset="-120"/>
              </a:rPr>
              <a:t>中資料是否有效</a:t>
            </a:r>
            <a:endParaRPr lang="en-US" altLang="zh-TW" dirty="0" smtClean="0">
              <a:latin typeface="Arial" panose="020B0604020202020204" pitchFamily="34" charset="0"/>
              <a:ea typeface="微軟正黑體" panose="020B0604030504040204" pitchFamily="34" charset="-120"/>
            </a:endParaRPr>
          </a:p>
          <a:p>
            <a:pPr eaLnBrk="1" hangingPunct="1"/>
            <a:r>
              <a:rPr lang="en-AU" altLang="zh-TW" dirty="0" smtClean="0">
                <a:latin typeface="Arial" panose="020B0604020202020204" pitchFamily="34" charset="0"/>
                <a:ea typeface="微軟正黑體" panose="020B0604030504040204" pitchFamily="34" charset="-120"/>
              </a:rPr>
              <a:t>Block size</a:t>
            </a:r>
          </a:p>
          <a:p>
            <a:pPr lvl="1" eaLnBrk="1" hangingPunct="1"/>
            <a:r>
              <a:rPr lang="en-AU" altLang="zh-TW" dirty="0" smtClean="0">
                <a:latin typeface="Arial" panose="020B0604020202020204" pitchFamily="34" charset="0"/>
                <a:ea typeface="微軟正黑體" panose="020B0604030504040204" pitchFamily="34" charset="-120"/>
              </a:rPr>
              <a:t>1 words</a:t>
            </a:r>
          </a:p>
          <a:p>
            <a:pPr eaLnBrk="1" hangingPunct="1"/>
            <a:r>
              <a:rPr lang="en-AU" altLang="zh-TW" dirty="0" smtClean="0">
                <a:latin typeface="Arial" panose="020B0604020202020204" pitchFamily="34" charset="0"/>
                <a:ea typeface="微軟正黑體" panose="020B0604030504040204" pitchFamily="34" charset="-120"/>
              </a:rPr>
              <a:t>Cache size</a:t>
            </a:r>
          </a:p>
          <a:p>
            <a:pPr lvl="1" eaLnBrk="1" hangingPunct="1"/>
            <a:r>
              <a:rPr lang="en-AU" altLang="zh-TW" dirty="0" smtClean="0">
                <a:latin typeface="Arial" panose="020B0604020202020204" pitchFamily="34" charset="0"/>
                <a:ea typeface="微軟正黑體" panose="020B0604030504040204" pitchFamily="34" charset="-120"/>
              </a:rPr>
              <a:t> 4 </a:t>
            </a:r>
            <a:r>
              <a:rPr lang="en-AU" altLang="zh-TW" dirty="0">
                <a:latin typeface="Arial" panose="020B0604020202020204" pitchFamily="34" charset="0"/>
                <a:ea typeface="微軟正黑體" panose="020B0604030504040204" pitchFamily="34" charset="-120"/>
              </a:rPr>
              <a:t>KB (1024 blocks)</a:t>
            </a:r>
          </a:p>
          <a:p>
            <a:pPr lvl="2" eaLnBrk="1" hangingPunct="1"/>
            <a:r>
              <a:rPr lang="en-US" altLang="zh-TW" dirty="0">
                <a:latin typeface="Arial" panose="020B0604020202020204" pitchFamily="34" charset="0"/>
                <a:ea typeface="微軟正黑體" panose="020B0604030504040204" pitchFamily="34" charset="-120"/>
              </a:rPr>
              <a:t>4</a:t>
            </a:r>
            <a:r>
              <a:rPr lang="en-US" altLang="zh-TW" dirty="0" smtClean="0">
                <a:latin typeface="Arial" panose="020B0604020202020204" pitchFamily="34" charset="0"/>
                <a:ea typeface="微軟正黑體" panose="020B0604030504040204" pitchFamily="34" charset="-120"/>
              </a:rPr>
              <a:t>KB =1Kwords =</a:t>
            </a:r>
            <a:r>
              <a:rPr lang="zh-TW" altLang="en-US" dirty="0" smtClean="0">
                <a:latin typeface="Arial" panose="020B0604020202020204" pitchFamily="34" charset="0"/>
                <a:ea typeface="微軟正黑體" panose="020B0604030504040204" pitchFamily="34" charset="-120"/>
              </a:rPr>
              <a:t> </a:t>
            </a:r>
            <a:r>
              <a:rPr lang="en-US" altLang="zh-TW" dirty="0">
                <a:latin typeface="Arial" panose="020B0604020202020204" pitchFamily="34" charset="0"/>
                <a:ea typeface="微軟正黑體" panose="020B0604030504040204" pitchFamily="34" charset="-120"/>
              </a:rPr>
              <a:t>1</a:t>
            </a:r>
            <a:r>
              <a:rPr lang="en-US" altLang="zh-TW" dirty="0" smtClean="0">
                <a:latin typeface="Arial" panose="020B0604020202020204" pitchFamily="34" charset="0"/>
                <a:ea typeface="微軟正黑體" panose="020B0604030504040204" pitchFamily="34" charset="-120"/>
              </a:rPr>
              <a:t>K blocks </a:t>
            </a:r>
          </a:p>
          <a:p>
            <a:pPr lvl="2" eaLnBrk="1" hangingPunct="1"/>
            <a:endParaRPr lang="en-US" altLang="zh-TW" dirty="0" smtClean="0">
              <a:latin typeface="Arial" panose="020B0604020202020204" pitchFamily="34" charset="0"/>
              <a:ea typeface="微軟正黑體" panose="020B0604030504040204" pitchFamily="34" charset="-120"/>
            </a:endParaRPr>
          </a:p>
          <a:p>
            <a:pPr lvl="2" eaLnBrk="1" hangingPunct="1"/>
            <a:endParaRPr lang="en-US" kern="0" dirty="0" smtClean="0">
              <a:latin typeface="Arial" panose="020B0604020202020204" pitchFamily="34" charset="0"/>
            </a:endParaRPr>
          </a:p>
        </p:txBody>
      </p:sp>
      <p:sp>
        <p:nvSpPr>
          <p:cNvPr id="2" name="矩形 1"/>
          <p:cNvSpPr/>
          <p:nvPr/>
        </p:nvSpPr>
        <p:spPr bwMode="auto">
          <a:xfrm>
            <a:off x="9445337" y="3644233"/>
            <a:ext cx="1326243" cy="17707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Arial" charset="0"/>
                <a:ea typeface="微軟正黑體" panose="020B0604030504040204" pitchFamily="34" charset="-120"/>
              </a:rPr>
              <a:t>Block size</a:t>
            </a:r>
            <a:endParaRPr kumimoji="0" lang="zh-TW" altLang="en-US" sz="1600" b="0" i="0" u="none" strike="noStrike" cap="none" normalizeH="0" baseline="0" dirty="0" smtClean="0">
              <a:ln>
                <a:noFill/>
              </a:ln>
              <a:solidFill>
                <a:schemeClr val="tx1"/>
              </a:solidFill>
              <a:effectLst/>
              <a:latin typeface="Arial" charset="0"/>
              <a:ea typeface="微軟正黑體" panose="020B0604030504040204" pitchFamily="34" charset="-120"/>
            </a:endParaRPr>
          </a:p>
        </p:txBody>
      </p:sp>
    </p:spTree>
    <p:extLst>
      <p:ext uri="{BB962C8B-B14F-4D97-AF65-F5344CB8AC3E}">
        <p14:creationId xmlns:p14="http://schemas.microsoft.com/office/powerpoint/2010/main" val="2711330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57"/>
          <p:cNvSpPr>
            <a:spLocks noGrp="1" noChangeArrowheads="1"/>
          </p:cNvSpPr>
          <p:nvPr>
            <p:ph idx="1"/>
          </p:nvPr>
        </p:nvSpPr>
        <p:spPr>
          <a:xfrm>
            <a:off x="761977" y="1537397"/>
            <a:ext cx="8270875" cy="1338262"/>
          </a:xfrm>
        </p:spPr>
        <p:txBody>
          <a:bodyPr>
            <a:normAutofit/>
          </a:bodyPr>
          <a:lstStyle/>
          <a:p>
            <a:pPr defTabSz="914400" fontAlgn="base">
              <a:spcBef>
                <a:spcPct val="20000"/>
              </a:spcBef>
              <a:spcAft>
                <a:spcPct val="0"/>
              </a:spcAft>
              <a:buClr>
                <a:schemeClr val="folHlink"/>
              </a:buClr>
              <a:buSzPct val="60000"/>
              <a:buFont typeface="Wingdings" panose="05000000000000000000" pitchFamily="2" charset="2"/>
              <a:buChar char="n"/>
            </a:pPr>
            <a:r>
              <a:rPr lang="en-US" sz="3200" dirty="0">
                <a:solidFill>
                  <a:schemeClr val="tx1"/>
                </a:solidFill>
              </a:rPr>
              <a:t>8-blocks, 1 word/block, direct mapped</a:t>
            </a:r>
          </a:p>
          <a:p>
            <a:pPr lvl="1" defTabSz="914400" fontAlgn="base">
              <a:spcBef>
                <a:spcPct val="20000"/>
              </a:spcBef>
              <a:spcAft>
                <a:spcPct val="0"/>
              </a:spcAft>
              <a:buClr>
                <a:schemeClr val="hlink"/>
              </a:buClr>
              <a:buSzPct val="55000"/>
              <a:buFont typeface="Wingdings" panose="05000000000000000000" pitchFamily="2" charset="2"/>
              <a:buChar char="n"/>
            </a:pPr>
            <a:r>
              <a:rPr lang="en-US" sz="2800" dirty="0">
                <a:solidFill>
                  <a:schemeClr val="tx1"/>
                </a:solidFill>
              </a:rPr>
              <a:t>Initial state</a:t>
            </a:r>
            <a:endParaRPr lang="en-AU" altLang="zh-TW" sz="2800" dirty="0">
              <a:solidFill>
                <a:schemeClr val="tx1"/>
              </a:solidFill>
            </a:endParaRPr>
          </a:p>
        </p:txBody>
      </p:sp>
      <p:sp>
        <p:nvSpPr>
          <p:cNvPr id="23555" name="Rectangle 56"/>
          <p:cNvSpPr>
            <a:spLocks noGrp="1" noChangeArrowheads="1"/>
          </p:cNvSpPr>
          <p:nvPr>
            <p:ph type="title"/>
          </p:nvPr>
        </p:nvSpPr>
        <p:spPr>
          <a:xfrm>
            <a:off x="761977" y="615360"/>
            <a:ext cx="9720072" cy="922037"/>
          </a:xfrm>
        </p:spPr>
        <p:txBody>
          <a:bodyPr/>
          <a:lstStyle/>
          <a:p>
            <a:pPr eaLnBrk="1" hangingPunct="1"/>
            <a:r>
              <a:rPr lang="en-US" altLang="zh-TW" dirty="0" smtClean="0"/>
              <a:t>Direct-mapped </a:t>
            </a:r>
            <a:r>
              <a:rPr lang="en-US" dirty="0" smtClean="0"/>
              <a:t>Cache Example (1/6)</a:t>
            </a:r>
            <a:endParaRPr lang="en-AU" altLang="zh-TW" dirty="0" smtClean="0"/>
          </a:p>
        </p:txBody>
      </p:sp>
      <p:graphicFrame>
        <p:nvGraphicFramePr>
          <p:cNvPr id="254980" name="Group 4"/>
          <p:cNvGraphicFramePr>
            <a:graphicFrameLocks noGrp="1"/>
          </p:cNvGraphicFramePr>
          <p:nvPr/>
        </p:nvGraphicFramePr>
        <p:xfrm>
          <a:off x="3071813" y="2924175"/>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Index</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V</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Tag</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Data</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47059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762871" y="643093"/>
            <a:ext cx="9720072" cy="848885"/>
          </a:xfrm>
        </p:spPr>
        <p:txBody>
          <a:bodyPr/>
          <a:lstStyle/>
          <a:p>
            <a:pPr eaLnBrk="1" hangingPunct="1"/>
            <a:r>
              <a:rPr lang="en-US" altLang="zh-TW" dirty="0"/>
              <a:t>Direct-mapped Cache </a:t>
            </a:r>
            <a:r>
              <a:rPr lang="en-US" altLang="zh-TW" dirty="0" smtClean="0"/>
              <a:t>Example (2/6</a:t>
            </a:r>
            <a:r>
              <a:rPr lang="en-US" altLang="zh-TW" dirty="0"/>
              <a:t>)</a:t>
            </a:r>
            <a:endParaRPr lang="en-AU" altLang="zh-TW" dirty="0" smtClean="0"/>
          </a:p>
        </p:txBody>
      </p:sp>
      <p:graphicFrame>
        <p:nvGraphicFramePr>
          <p:cNvPr id="257027" name="Group 3"/>
          <p:cNvGraphicFramePr>
            <a:graphicFrameLocks noGrp="1"/>
          </p:cNvGraphicFramePr>
          <p:nvPr>
            <p:extLst>
              <p:ext uri="{D42A27DB-BD31-4B8C-83A1-F6EECF244321}">
                <p14:modId xmlns:p14="http://schemas.microsoft.com/office/powerpoint/2010/main" val="3535109342"/>
              </p:ext>
            </p:extLst>
          </p:nvPr>
        </p:nvGraphicFramePr>
        <p:xfrm>
          <a:off x="3071814" y="3436641"/>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Index</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V</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Tag</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Data</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chemeClr val="hlink"/>
                          </a:solidFill>
                          <a:effectLst/>
                          <a:latin typeface="Arial" panose="020B0604020202020204" pitchFamily="34" charset="0"/>
                        </a:rPr>
                        <a:t>110</a:t>
                      </a:r>
                      <a:endParaRPr kumimoji="0" lang="en-AU" altLang="zh-TW" sz="1800" b="1" i="0" u="none" strike="noStrike" cap="none" normalizeH="0" baseline="0" dirty="0" smtClean="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chemeClr val="hlink"/>
                          </a:solidFill>
                          <a:effectLst/>
                          <a:latin typeface="Arial" panose="020B0604020202020204" pitchFamily="34" charset="0"/>
                        </a:rPr>
                        <a:t>Y</a:t>
                      </a:r>
                      <a:endParaRPr kumimoji="0" lang="en-AU" altLang="zh-TW" sz="1800" b="1" i="0" u="none" strike="noStrike" cap="none" normalizeH="0" baseline="0" dirty="0" smtClean="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chemeClr val="hlink"/>
                          </a:solidFill>
                          <a:effectLst/>
                          <a:latin typeface="Arial" panose="020B0604020202020204" pitchFamily="34" charset="0"/>
                        </a:rPr>
                        <a:t>10</a:t>
                      </a:r>
                      <a:endParaRPr kumimoji="0" lang="en-AU" altLang="zh-TW" sz="1800" b="1" i="0" u="none" strike="noStrike" cap="none" normalizeH="0" baseline="0" dirty="0" smtClean="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chemeClr val="hlink"/>
                          </a:solidFill>
                          <a:effectLst/>
                          <a:latin typeface="Arial" panose="020B0604020202020204" pitchFamily="34" charset="0"/>
                        </a:rPr>
                        <a:t>Mem[10110]</a:t>
                      </a:r>
                      <a:endParaRPr kumimoji="0" lang="en-AU" altLang="zh-TW" sz="1800" b="1" i="0" u="none" strike="noStrike" cap="none" normalizeH="0" baseline="0" dirty="0" smtClean="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57079" name="Group 55"/>
          <p:cNvGraphicFramePr>
            <a:graphicFrameLocks noGrp="1"/>
          </p:cNvGraphicFramePr>
          <p:nvPr>
            <p:extLst>
              <p:ext uri="{D42A27DB-BD31-4B8C-83A1-F6EECF244321}">
                <p14:modId xmlns:p14="http://schemas.microsoft.com/office/powerpoint/2010/main" val="3221424994"/>
              </p:ext>
            </p:extLst>
          </p:nvPr>
        </p:nvGraphicFramePr>
        <p:xfrm>
          <a:off x="3071814" y="2536651"/>
          <a:ext cx="6072187" cy="733426"/>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Binary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Hit/miss</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Cache block</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22</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10 110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Miss</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02498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772919" y="512466"/>
            <a:ext cx="9720072" cy="1120190"/>
          </a:xfrm>
        </p:spPr>
        <p:txBody>
          <a:bodyPr/>
          <a:lstStyle/>
          <a:p>
            <a:pPr eaLnBrk="1" hangingPunct="1"/>
            <a:r>
              <a:rPr lang="en-US" altLang="zh-TW" dirty="0"/>
              <a:t>Direct-mapped Cache </a:t>
            </a:r>
            <a:r>
              <a:rPr lang="en-US" altLang="zh-TW" dirty="0" smtClean="0"/>
              <a:t>Example (3/6</a:t>
            </a:r>
            <a:r>
              <a:rPr lang="en-US" altLang="zh-TW" dirty="0"/>
              <a:t>)</a:t>
            </a:r>
            <a:endParaRPr lang="en-AU" altLang="zh-TW" dirty="0" smtClean="0"/>
          </a:p>
        </p:txBody>
      </p:sp>
      <p:graphicFrame>
        <p:nvGraphicFramePr>
          <p:cNvPr id="259075" name="Group 3"/>
          <p:cNvGraphicFramePr>
            <a:graphicFrameLocks noGrp="1"/>
          </p:cNvGraphicFramePr>
          <p:nvPr>
            <p:extLst>
              <p:ext uri="{D42A27DB-BD31-4B8C-83A1-F6EECF244321}">
                <p14:modId xmlns:p14="http://schemas.microsoft.com/office/powerpoint/2010/main" val="441785753"/>
              </p:ext>
            </p:extLst>
          </p:nvPr>
        </p:nvGraphicFramePr>
        <p:xfrm>
          <a:off x="3071813" y="3476835"/>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Index</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V</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Tag</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Data</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chemeClr val="hlink"/>
                          </a:solidFill>
                          <a:effectLst/>
                          <a:latin typeface="Arial" panose="020B0604020202020204" pitchFamily="34" charset="0"/>
                        </a:rPr>
                        <a:t>010</a:t>
                      </a:r>
                      <a:endParaRPr kumimoji="0" lang="en-AU" altLang="zh-TW" sz="1800" b="1" i="0" u="none" strike="noStrike" cap="none" normalizeH="0" baseline="0" dirty="0" smtClean="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chemeClr val="hlink"/>
                          </a:solidFill>
                          <a:effectLst/>
                          <a:latin typeface="Arial" panose="020B0604020202020204" pitchFamily="34" charset="0"/>
                        </a:rPr>
                        <a:t>Y</a:t>
                      </a:r>
                      <a:endParaRPr kumimoji="0" lang="en-AU" altLang="zh-TW" sz="1800" b="1" i="0" u="none" strike="noStrike" cap="none" normalizeH="0" baseline="0" dirty="0" smtClean="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chemeClr val="hlink"/>
                          </a:solidFill>
                          <a:effectLst/>
                          <a:latin typeface="Arial" panose="020B0604020202020204" pitchFamily="34" charset="0"/>
                        </a:rPr>
                        <a:t>11</a:t>
                      </a:r>
                      <a:endParaRPr kumimoji="0" lang="en-AU" altLang="zh-TW" sz="1800" b="1" i="0" u="none" strike="noStrike" cap="none" normalizeH="0" baseline="0" dirty="0" smtClean="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smtClean="0">
                          <a:ln>
                            <a:noFill/>
                          </a:ln>
                          <a:solidFill>
                            <a:schemeClr val="hlink"/>
                          </a:solidFill>
                          <a:effectLst/>
                          <a:latin typeface="Arial" panose="020B0604020202020204" pitchFamily="34" charset="0"/>
                        </a:rPr>
                        <a:t>Mem[11010]</a:t>
                      </a:r>
                      <a:endParaRPr kumimoji="0" lang="en-AU" altLang="zh-TW" sz="1800" b="1" i="0" u="none" strike="noStrike" cap="none" normalizeH="0" baseline="0" dirty="0" smtClean="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Y</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Mem[10110]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59127" name="Group 55"/>
          <p:cNvGraphicFramePr>
            <a:graphicFrameLocks noGrp="1"/>
          </p:cNvGraphicFramePr>
          <p:nvPr>
            <p:extLst>
              <p:ext uri="{D42A27DB-BD31-4B8C-83A1-F6EECF244321}">
                <p14:modId xmlns:p14="http://schemas.microsoft.com/office/powerpoint/2010/main" val="1538163732"/>
              </p:ext>
            </p:extLst>
          </p:nvPr>
        </p:nvGraphicFramePr>
        <p:xfrm>
          <a:off x="3071814" y="2576844"/>
          <a:ext cx="6072187" cy="733426"/>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Binary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Hit/miss</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Cache block</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26</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11 010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Miss</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04237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782968" y="622996"/>
            <a:ext cx="9720072" cy="899127"/>
          </a:xfrm>
        </p:spPr>
        <p:txBody>
          <a:bodyPr/>
          <a:lstStyle/>
          <a:p>
            <a:pPr eaLnBrk="1" hangingPunct="1"/>
            <a:r>
              <a:rPr lang="en-US" altLang="zh-TW" dirty="0"/>
              <a:t>Direct-mapped Cache </a:t>
            </a:r>
            <a:r>
              <a:rPr lang="en-US" altLang="zh-TW" dirty="0" smtClean="0"/>
              <a:t>Example (4/6</a:t>
            </a:r>
            <a:r>
              <a:rPr lang="en-US" altLang="zh-TW" dirty="0"/>
              <a:t>)</a:t>
            </a:r>
            <a:endParaRPr lang="en-AU" altLang="zh-TW" dirty="0" smtClean="0"/>
          </a:p>
        </p:txBody>
      </p:sp>
      <p:graphicFrame>
        <p:nvGraphicFramePr>
          <p:cNvPr id="261123" name="Group 3"/>
          <p:cNvGraphicFramePr>
            <a:graphicFrameLocks noGrp="1"/>
          </p:cNvGraphicFramePr>
          <p:nvPr>
            <p:extLst>
              <p:ext uri="{D42A27DB-BD31-4B8C-83A1-F6EECF244321}">
                <p14:modId xmlns:p14="http://schemas.microsoft.com/office/powerpoint/2010/main" val="2949198602"/>
              </p:ext>
            </p:extLst>
          </p:nvPr>
        </p:nvGraphicFramePr>
        <p:xfrm>
          <a:off x="3071813" y="3456737"/>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Index</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V</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Tag</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Data</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Y</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Mem[11010]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Y</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Mem[10110]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111</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N</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61175" name="Group 55"/>
          <p:cNvGraphicFramePr>
            <a:graphicFrameLocks noGrp="1"/>
          </p:cNvGraphicFramePr>
          <p:nvPr>
            <p:extLst>
              <p:ext uri="{D42A27DB-BD31-4B8C-83A1-F6EECF244321}">
                <p14:modId xmlns:p14="http://schemas.microsoft.com/office/powerpoint/2010/main" val="3156302403"/>
              </p:ext>
            </p:extLst>
          </p:nvPr>
        </p:nvGraphicFramePr>
        <p:xfrm>
          <a:off x="3071814" y="2210728"/>
          <a:ext cx="6072187" cy="1097202"/>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Binary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Hit/miss</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Cache block</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22</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10 110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Hit</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26</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11 010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Hit</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altLang="zh-TW" sz="1800" b="0" i="0" u="none" strike="noStrike" cap="none" normalizeH="0" baseline="0" dirty="0" smtClean="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27626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15618</TotalTime>
  <Words>1448</Words>
  <Application>Microsoft Office PowerPoint</Application>
  <PresentationFormat>寬螢幕</PresentationFormat>
  <Paragraphs>467</Paragraphs>
  <Slides>21</Slides>
  <Notes>15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21</vt:i4>
      </vt:variant>
    </vt:vector>
  </HeadingPairs>
  <TitlesOfParts>
    <vt:vector size="28" baseType="lpstr">
      <vt:lpstr>PT Serif</vt:lpstr>
      <vt:lpstr>微軟正黑體</vt:lpstr>
      <vt:lpstr>新細明體</vt:lpstr>
      <vt:lpstr>Arial</vt:lpstr>
      <vt:lpstr>Cambria Math</vt:lpstr>
      <vt:lpstr>Wingdings</vt:lpstr>
      <vt:lpstr>Office 佈景主題</vt:lpstr>
      <vt:lpstr>快取行為模擬</vt:lpstr>
      <vt:lpstr>Outline</vt:lpstr>
      <vt:lpstr>Cache Memory</vt:lpstr>
      <vt:lpstr>Direct Mapped Cache</vt:lpstr>
      <vt:lpstr>Address Subdivision</vt:lpstr>
      <vt:lpstr>Direct-mapped Cache Example (1/6)</vt:lpstr>
      <vt:lpstr>Direct-mapped Cache Example (2/6)</vt:lpstr>
      <vt:lpstr>Direct-mapped Cache Example (3/6)</vt:lpstr>
      <vt:lpstr>Direct-mapped Cache Example (4/6)</vt:lpstr>
      <vt:lpstr>Direct-mapped Cache Example (5/6)</vt:lpstr>
      <vt:lpstr>Direct-mapped Cache Example (6/6)</vt:lpstr>
      <vt:lpstr>Associative Cache Example (1/3)</vt:lpstr>
      <vt:lpstr>Associativity Example (2/3)</vt:lpstr>
      <vt:lpstr>Associativity Example (3/3)</vt:lpstr>
      <vt:lpstr>Flow Chart</vt:lpstr>
      <vt:lpstr>Homework (Overview)</vt:lpstr>
      <vt:lpstr>Homework (din檔內容)</vt:lpstr>
      <vt:lpstr>Homework (輸入格式)</vt:lpstr>
      <vt:lpstr>Homework (輸出格式)</vt:lpstr>
      <vt:lpstr>Homework (評分標準)</vt:lpstr>
      <vt:lpstr>Homework (繳交)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Jason</dc:creator>
  <cp:lastModifiedBy>璽喆 王</cp:lastModifiedBy>
  <cp:revision>175</cp:revision>
  <cp:lastPrinted>2019-12-04T01:35:56Z</cp:lastPrinted>
  <dcterms:created xsi:type="dcterms:W3CDTF">2015-11-03T11:02:10Z</dcterms:created>
  <dcterms:modified xsi:type="dcterms:W3CDTF">2019-12-09T01:16:05Z</dcterms:modified>
</cp:coreProperties>
</file>