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56" r:id="rId2"/>
    <p:sldId id="277" r:id="rId3"/>
    <p:sldId id="257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EDE53-FD19-4895-98BF-707B034D0DC3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065ED-3081-4E0E-9B3A-8AEC0AF92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21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87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3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52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4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88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4A52D4-F4B8-4992-B931-E5970403E768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tepad-plus-plus.org/downloads/v7.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 smtClean="0"/>
              <a:t>Lab2</a:t>
            </a:r>
            <a:br>
              <a:rPr lang="en-US" altLang="zh-TW" sz="5400" dirty="0" smtClean="0"/>
            </a:br>
            <a:r>
              <a:rPr lang="en-US" altLang="zh-TW" sz="5400" dirty="0" smtClean="0"/>
              <a:t>Basic Verilog modeling (Multiplier)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助教：林子淵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384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模擬工具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環境變數 </a:t>
            </a:r>
            <a:r>
              <a:rPr lang="en-US" altLang="zh-TW" dirty="0"/>
              <a:t>(1/2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避免同學將程式全放在</a:t>
            </a:r>
            <a:r>
              <a:rPr lang="en-US" altLang="zh-TW" dirty="0">
                <a:ea typeface="標楷體" panose="03000509000000000000" pitchFamily="65" charset="-120"/>
              </a:rPr>
              <a:t>bin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資料夾編譯、執行，請同學依照下面步驟操作：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打開檔案總管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在本機圖示點擊右鍵，選擇內容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點擊進階系統設定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822" t="31047" r="26816" b="35053"/>
          <a:stretch/>
        </p:blipFill>
        <p:spPr>
          <a:xfrm>
            <a:off x="1573867" y="2844365"/>
            <a:ext cx="2404153" cy="565079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5633815" y="2563011"/>
            <a:ext cx="1599420" cy="2250863"/>
            <a:chOff x="5453009" y="2777767"/>
            <a:chExt cx="2044557" cy="290384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1204" r="29104" b="7336"/>
            <a:stretch/>
          </p:blipFill>
          <p:spPr>
            <a:xfrm>
              <a:off x="5453009" y="2777767"/>
              <a:ext cx="2044557" cy="290384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740685" y="539393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t="8609" r="27029" b="59635"/>
          <a:stretch/>
        </p:blipFill>
        <p:spPr>
          <a:xfrm>
            <a:off x="3881587" y="5005133"/>
            <a:ext cx="2893059" cy="13188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78800" y="5970602"/>
            <a:ext cx="1549316" cy="25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2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模擬工具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環境變數 </a:t>
            </a:r>
            <a:r>
              <a:rPr lang="en-US" altLang="zh-TW" dirty="0"/>
              <a:t>(2/2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點擊環境變數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ea typeface="標楷體" panose="03000509000000000000" pitchFamily="65" charset="-120"/>
              </a:rPr>
              <a:t>點擊</a:t>
            </a:r>
            <a:r>
              <a:rPr lang="en-US" altLang="zh-TW" dirty="0">
                <a:ea typeface="標楷體" panose="03000509000000000000" pitchFamily="65" charset="-120"/>
              </a:rPr>
              <a:t>path</a:t>
            </a:r>
            <a:r>
              <a:rPr lang="zh-TW" altLang="en-US" dirty="0">
                <a:ea typeface="標楷體" panose="03000509000000000000" pitchFamily="65" charset="-120"/>
              </a:rPr>
              <a:t>並按下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ea typeface="標楷體" panose="03000509000000000000" pitchFamily="65" charset="-120"/>
              </a:rPr>
              <a:t>新增並輸入</a:t>
            </a:r>
            <a:r>
              <a:rPr lang="en-US" altLang="zh-TW" dirty="0">
                <a:ea typeface="標楷體" panose="03000509000000000000" pitchFamily="65" charset="-120"/>
              </a:rPr>
              <a:t>bin</a:t>
            </a:r>
            <a:r>
              <a:rPr lang="zh-TW" altLang="en-US" dirty="0">
                <a:ea typeface="標楷體" panose="03000509000000000000" pitchFamily="65" charset="-120"/>
              </a:rPr>
              <a:t>資料夾路徑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，按下確定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661746" y="2162907"/>
            <a:ext cx="3459515" cy="1067683"/>
            <a:chOff x="1413164" y="2353145"/>
            <a:chExt cx="4409933" cy="137393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385" t="60080" r="3929" b="12181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661746" y="3648098"/>
            <a:ext cx="3460689" cy="1364608"/>
            <a:chOff x="6404966" y="3057403"/>
            <a:chExt cx="4524375" cy="180022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544653" y="385880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265221" y="1957004"/>
            <a:ext cx="4621203" cy="4312859"/>
            <a:chOff x="6097578" y="1786136"/>
            <a:chExt cx="4924425" cy="46672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7578" y="1786136"/>
              <a:ext cx="4924425" cy="46672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213764" y="4586676"/>
              <a:ext cx="1506682" cy="259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46339" y="5616183"/>
            <a:ext cx="595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※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路徑為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iverilog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與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gtkwave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下的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bin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資料夾，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　助教已將資料放置同處，同學只需新增一個環境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變數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8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在本實驗中同學將透過 </a:t>
            </a:r>
            <a:r>
              <a:rPr lang="en-US" altLang="zh-TW" dirty="0">
                <a:ea typeface="標楷體" panose="03000509000000000000" pitchFamily="65" charset="-120"/>
              </a:rPr>
              <a:t>lab2.v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的範例，藉由 </a:t>
            </a:r>
            <a:r>
              <a:rPr lang="en-US" altLang="zh-TW" dirty="0">
                <a:ea typeface="標楷體" panose="03000509000000000000" pitchFamily="65" charset="-120"/>
              </a:rPr>
              <a:t>Icarus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Verilog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進行編譯、模擬驗證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ea typeface="標楷體" panose="03000509000000000000" pitchFamily="65" charset="-120"/>
              </a:rPr>
              <a:t>Icarus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 err="1">
                <a:ea typeface="標楷體" panose="03000509000000000000" pitchFamily="65" charset="-120"/>
              </a:rPr>
              <a:t>iverilog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vvp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兩個指令，進行編譯及模擬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在程式檔案路徑欄位打開命令提示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字元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輸入以下指令進行編譯：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a typeface="標楷體" panose="03000509000000000000" pitchFamily="65" charset="-120"/>
              </a:rPr>
              <a:t>iverilog</a:t>
            </a:r>
            <a:r>
              <a:rPr lang="en-US" altLang="zh-TW" dirty="0" smtClean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–o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r>
              <a:rPr lang="en-US" altLang="zh-TW" dirty="0">
                <a:ea typeface="標楷體" panose="03000509000000000000" pitchFamily="65" charset="-120"/>
              </a:rPr>
              <a:t> lab2_mulv1_tb.v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a typeface="標楷體" panose="03000509000000000000" pitchFamily="65" charset="-120"/>
              </a:rPr>
              <a:t>vvp</a:t>
            </a:r>
            <a:r>
              <a:rPr lang="en-US" altLang="zh-TW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a typeface="標楷體" panose="03000509000000000000" pitchFamily="65" charset="-120"/>
              </a:rPr>
              <a:t>mulv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10" r="48881" b="15703"/>
          <a:stretch/>
        </p:blipFill>
        <p:spPr>
          <a:xfrm>
            <a:off x="1586753" y="3123919"/>
            <a:ext cx="3827930" cy="14211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3278"/>
          <a:stretch/>
        </p:blipFill>
        <p:spPr>
          <a:xfrm>
            <a:off x="5904156" y="2615032"/>
            <a:ext cx="5857875" cy="38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 </a:t>
            </a:r>
            <a:r>
              <a:rPr lang="en-US" altLang="zh-TW" dirty="0" smtClean="0"/>
              <a:t>Multiplier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3035" r="2402" b="5569"/>
          <a:stretch/>
        </p:blipFill>
        <p:spPr>
          <a:xfrm>
            <a:off x="316523" y="3112477"/>
            <a:ext cx="5380894" cy="23827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09" y="1995852"/>
            <a:ext cx="5779609" cy="42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依照範例練習之流程跑模擬 </a:t>
            </a:r>
            <a:r>
              <a:rPr lang="en-US" altLang="zh-TW" dirty="0">
                <a:ea typeface="標楷體" panose="03000509000000000000" pitchFamily="65" charset="-120"/>
              </a:rPr>
              <a:t>lab2.v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ea typeface="標楷體" panose="03000509000000000000" pitchFamily="65" charset="-120"/>
              </a:rPr>
              <a:t>lab2_mulv1_tb.v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en-US" altLang="zh-TW" dirty="0">
                <a:ea typeface="標楷體" panose="03000509000000000000" pitchFamily="65" charset="-120"/>
              </a:rPr>
              <a:t>demo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給助教看。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(20%)</a:t>
            </a: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iverilog</a:t>
            </a:r>
            <a:r>
              <a:rPr lang="en-US" altLang="zh-TW" dirty="0">
                <a:ea typeface="標楷體" panose="03000509000000000000" pitchFamily="65" charset="-120"/>
              </a:rPr>
              <a:t> –o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r>
              <a:rPr lang="en-US" altLang="zh-TW" dirty="0">
                <a:ea typeface="標楷體" panose="03000509000000000000" pitchFamily="65" charset="-120"/>
              </a:rPr>
              <a:t> lab2_mulv1_tb.v</a:t>
            </a: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vvp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 </a:t>
            </a:r>
            <a:r>
              <a:rPr lang="en-US" altLang="zh-TW" dirty="0">
                <a:ea typeface="標楷體" panose="03000509000000000000" pitchFamily="65" charset="-120"/>
              </a:rPr>
              <a:t>lab2.v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使其可以在 </a:t>
            </a:r>
            <a:r>
              <a:rPr lang="en-US" altLang="zh-TW" dirty="0">
                <a:ea typeface="標楷體" panose="03000509000000000000" pitchFamily="65" charset="-120"/>
              </a:rPr>
              <a:t>lab2_mulv1_tb.v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做負數運算。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(20%)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判斷 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是否為負數，若為負數則對其做二補數轉換。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補數轉換：</a:t>
            </a:r>
            <a:r>
              <a:rPr lang="en-US" altLang="zh-TW" dirty="0">
                <a:ea typeface="標楷體" panose="03000509000000000000" pitchFamily="65" charset="-120"/>
              </a:rPr>
              <a:t>if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en-US" altLang="zh-TW" dirty="0">
                <a:ea typeface="標楷體" panose="03000509000000000000" pitchFamily="65" charset="-120"/>
              </a:rPr>
              <a:t>[15] ==</a:t>
            </a:r>
            <a:r>
              <a:rPr lang="zh-TW" altLang="en-US" dirty="0">
                <a:ea typeface="標楷體" panose="03000509000000000000" pitchFamily="65" charset="-120"/>
              </a:rPr>
              <a:t> 負數，則 </a:t>
            </a:r>
            <a:r>
              <a:rPr lang="en-US" altLang="zh-TW" dirty="0" err="1">
                <a:ea typeface="標楷體" panose="03000509000000000000" pitchFamily="65" charset="-120"/>
              </a:rPr>
              <a:t>Mplier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&lt;=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~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en-US" altLang="zh-TW" dirty="0">
                <a:ea typeface="標楷體" panose="03000509000000000000" pitchFamily="65" charset="-120"/>
              </a:rPr>
              <a:t> + 1’b1;</a:t>
            </a:r>
            <a:r>
              <a:rPr lang="zh-TW" altLang="en-US" dirty="0">
                <a:ea typeface="標楷體" panose="03000509000000000000" pitchFamily="65" charset="-120"/>
              </a:rPr>
              <a:t>（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zh-TW" altLang="en-US" dirty="0">
                <a:ea typeface="標楷體" panose="03000509000000000000" pitchFamily="65" charset="-120"/>
              </a:rPr>
              <a:t>同理）。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ea typeface="標楷體" panose="03000509000000000000" pitchFamily="65" charset="-120"/>
              </a:rPr>
              <a:t>	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一正一負則結果為負，需要將運算結果做二補數轉換。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對 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 </a:t>
            </a:r>
            <a:r>
              <a:rPr lang="en-US" altLang="zh-TW" dirty="0">
                <a:ea typeface="標楷體" panose="03000509000000000000" pitchFamily="65" charset="-120"/>
              </a:rPr>
              <a:t>XOR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的正負號：</a:t>
            </a:r>
            <a:r>
              <a:rPr lang="en-US" altLang="zh-TW" dirty="0">
                <a:ea typeface="標楷體" panose="03000509000000000000" pitchFamily="65" charset="-120"/>
              </a:rPr>
              <a:t>sign = 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en-US" altLang="zh-TW" dirty="0">
                <a:ea typeface="標楷體" panose="03000509000000000000" pitchFamily="65" charset="-120"/>
              </a:rPr>
              <a:t>[15] ^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en-US" altLang="zh-TW" dirty="0">
                <a:ea typeface="標楷體" panose="03000509000000000000" pitchFamily="65" charset="-120"/>
              </a:rPr>
              <a:t>[15];  (</a:t>
            </a:r>
            <a:r>
              <a:rPr lang="en-US" altLang="zh-TW" dirty="0" err="1">
                <a:ea typeface="標楷體" panose="03000509000000000000" pitchFamily="65" charset="-120"/>
              </a:rPr>
              <a:t>reg</a:t>
            </a:r>
            <a:r>
              <a:rPr lang="en-US" altLang="zh-TW" dirty="0">
                <a:ea typeface="標楷體" panose="03000509000000000000" pitchFamily="65" charset="-120"/>
              </a:rPr>
              <a:t> sign)</a:t>
            </a:r>
          </a:p>
          <a:p>
            <a:pPr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利用</a:t>
            </a:r>
            <a:r>
              <a:rPr lang="en-US" altLang="zh-TW" dirty="0">
                <a:ea typeface="標楷體" panose="03000509000000000000" pitchFamily="65" charset="-120"/>
              </a:rPr>
              <a:t>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決定結果是否需要做二補數轉換：</a:t>
            </a:r>
            <a:r>
              <a:rPr lang="en-US" altLang="zh-TW" dirty="0">
                <a:ea typeface="標楷體" panose="03000509000000000000" pitchFamily="65" charset="-120"/>
              </a:rPr>
              <a:t>if sign ==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負數，則結果</a:t>
            </a:r>
            <a:r>
              <a:rPr lang="en-US" altLang="zh-TW" dirty="0">
                <a:ea typeface="標楷體" panose="03000509000000000000" pitchFamily="65" charset="-120"/>
              </a:rPr>
              <a:t>&lt;=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~(</a:t>
            </a:r>
            <a:r>
              <a:rPr lang="zh-TW" altLang="en-US" dirty="0">
                <a:ea typeface="標楷體" panose="03000509000000000000" pitchFamily="65" charset="-120"/>
              </a:rPr>
              <a:t>結果</a:t>
            </a:r>
            <a:r>
              <a:rPr lang="en-US" altLang="zh-TW" dirty="0">
                <a:ea typeface="標楷體" panose="03000509000000000000" pitchFamily="65" charset="-120"/>
              </a:rPr>
              <a:t>-1’b1)</a:t>
            </a:r>
            <a:endParaRPr lang="zh-TW" altLang="zh-TW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31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Optimized Serial </a:t>
            </a:r>
            <a:r>
              <a:rPr lang="en-US" altLang="zh-TW" dirty="0" smtClean="0"/>
              <a:t>Multiplier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t="7215" r="4839" b="7544"/>
          <a:stretch/>
        </p:blipFill>
        <p:spPr>
          <a:xfrm>
            <a:off x="633047" y="3115367"/>
            <a:ext cx="4931588" cy="20222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1" y="1935367"/>
            <a:ext cx="5920728" cy="43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8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標楷體" panose="03000509000000000000" pitchFamily="65" charset="-120"/>
              </a:rPr>
              <a:t> 修改</a:t>
            </a:r>
            <a:r>
              <a:rPr lang="zh-TW" altLang="en-US" dirty="0">
                <a:ea typeface="標楷體" panose="03000509000000000000" pitchFamily="65" charset="-120"/>
              </a:rPr>
              <a:t>範例程式“</a:t>
            </a:r>
            <a:r>
              <a:rPr lang="en-US" altLang="zh-TW" dirty="0">
                <a:ea typeface="標楷體" panose="03000509000000000000" pitchFamily="65" charset="-120"/>
              </a:rPr>
              <a:t>lab2.v</a:t>
            </a:r>
            <a:r>
              <a:rPr lang="zh-TW" altLang="en-US" dirty="0">
                <a:ea typeface="標楷體" panose="03000509000000000000" pitchFamily="65" charset="-120"/>
              </a:rPr>
              <a:t>”且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使用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14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頁的 </a:t>
            </a:r>
            <a:r>
              <a:rPr lang="en-US" altLang="zh-TW" dirty="0">
                <a:solidFill>
                  <a:srgbClr val="FF0000"/>
                </a:solidFill>
              </a:rPr>
              <a:t>Optimized Serial Multiplier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r>
              <a:rPr lang="zh-TW" altLang="en-US" dirty="0">
                <a:ea typeface="標楷體" panose="03000509000000000000" pitchFamily="65" charset="-120"/>
              </a:rPr>
              <a:t>，使其能</a:t>
            </a:r>
            <a:r>
              <a:rPr lang="zh-TW" altLang="en-US" dirty="0" smtClean="0">
                <a:ea typeface="標楷體" panose="03000509000000000000" pitchFamily="65" charset="-120"/>
              </a:rPr>
              <a:t>執行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    V3</a:t>
            </a:r>
            <a:r>
              <a:rPr lang="zh-TW" altLang="en-US" dirty="0">
                <a:ea typeface="標楷體" panose="03000509000000000000" pitchFamily="65" charset="-120"/>
              </a:rPr>
              <a:t>版本的 </a:t>
            </a:r>
            <a:r>
              <a:rPr lang="en-US" altLang="zh-TW" dirty="0">
                <a:ea typeface="標楷體" panose="03000509000000000000" pitchFamily="65" charset="-120"/>
              </a:rPr>
              <a:t>signed </a:t>
            </a:r>
            <a:r>
              <a:rPr lang="zh-TW" altLang="en-US" dirty="0" smtClean="0">
                <a:ea typeface="標楷體" panose="03000509000000000000" pitchFamily="65" charset="-120"/>
              </a:rPr>
              <a:t>乘法</a:t>
            </a:r>
            <a:r>
              <a:rPr lang="zh-TW" altLang="en-US" dirty="0">
                <a:ea typeface="標楷體" panose="03000509000000000000" pitchFamily="65" charset="-120"/>
              </a:rPr>
              <a:t>運算。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標楷體" panose="03000509000000000000" pitchFamily="65" charset="-120"/>
              </a:rPr>
              <a:t> 在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不更動 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Testbench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程式</a:t>
            </a:r>
            <a:r>
              <a:rPr lang="zh-TW" altLang="en-US" dirty="0">
                <a:ea typeface="標楷體" panose="03000509000000000000" pitchFamily="65" charset="-120"/>
              </a:rPr>
              <a:t>的情況下測試是否</a:t>
            </a:r>
            <a:r>
              <a:rPr lang="zh-TW" altLang="en-US" dirty="0" smtClean="0">
                <a:ea typeface="標楷體" panose="03000509000000000000" pitchFamily="65" charset="-120"/>
              </a:rPr>
              <a:t>正確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err="1" smtClean="0">
                <a:ea typeface="標楷體" panose="03000509000000000000" pitchFamily="65" charset="-120"/>
              </a:rPr>
              <a:t>Testbench</a:t>
            </a:r>
            <a:r>
              <a:rPr lang="zh-TW" altLang="en-US" dirty="0" smtClean="0">
                <a:ea typeface="標楷體" panose="03000509000000000000" pitchFamily="65" charset="-120"/>
              </a:rPr>
              <a:t>分為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TW" sz="1600" dirty="0" smtClean="0">
                <a:ea typeface="標楷體" panose="03000509000000000000" pitchFamily="65" charset="-120"/>
              </a:rPr>
              <a:t>lab2_mulv3_signed.v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TW" sz="1600" dirty="0" smtClean="0">
                <a:ea typeface="標楷體" panose="03000509000000000000" pitchFamily="65" charset="-120"/>
              </a:rPr>
              <a:t>lab2_mulv3_unsigned.v</a:t>
            </a:r>
          </a:p>
          <a:p>
            <a:pPr marL="201168" lvl="1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能夠執行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signed</a:t>
            </a:r>
            <a:r>
              <a:rPr lang="zh-TW" altLang="en-US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就不需要</a:t>
            </a:r>
            <a:r>
              <a:rPr lang="zh-TW" altLang="en-US" sz="2000" dirty="0">
                <a:solidFill>
                  <a:srgbClr val="FF0000"/>
                </a:solidFill>
                <a:ea typeface="標楷體" panose="03000509000000000000" pitchFamily="65" charset="-120"/>
              </a:rPr>
              <a:t>執行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unsigned</a:t>
            </a:r>
            <a:r>
              <a:rPr lang="zh-TW" altLang="en-US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版本</a:t>
            </a:r>
            <a:endParaRPr lang="zh-TW" altLang="zh-TW" sz="20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11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作業上傳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標楷體" panose="03000509000000000000" pitchFamily="65" charset="-120"/>
              </a:rPr>
              <a:t> 將</a:t>
            </a:r>
            <a:r>
              <a:rPr lang="zh-TW" altLang="en-US" dirty="0">
                <a:ea typeface="標楷體" panose="03000509000000000000" pitchFamily="65" charset="-120"/>
              </a:rPr>
              <a:t>三個</a:t>
            </a:r>
            <a:r>
              <a:rPr lang="en-US" altLang="zh-TW" dirty="0">
                <a:ea typeface="標楷體" panose="03000509000000000000" pitchFamily="65" charset="-120"/>
              </a:rPr>
              <a:t>.v</a:t>
            </a:r>
            <a:r>
              <a:rPr lang="zh-TW" altLang="en-US" dirty="0">
                <a:ea typeface="標楷體" panose="03000509000000000000" pitchFamily="65" charset="-120"/>
              </a:rPr>
              <a:t>檔壓縮為一個</a:t>
            </a:r>
            <a:r>
              <a:rPr lang="en-US" altLang="zh-TW" dirty="0">
                <a:ea typeface="標楷體" panose="03000509000000000000" pitchFamily="65" charset="-120"/>
              </a:rPr>
              <a:t>.zip</a:t>
            </a:r>
            <a:r>
              <a:rPr lang="zh-TW" altLang="en-US" dirty="0">
                <a:ea typeface="標楷體" panose="03000509000000000000" pitchFamily="65" charset="-120"/>
              </a:rPr>
              <a:t>壓縮檔上傳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“學號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-mulv3.v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”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 “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lab2_mulv3_signed.v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”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 “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lab2_mulv3_unsigned.v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”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ea typeface="標楷體" panose="03000509000000000000" pitchFamily="65" charset="-120"/>
              </a:rPr>
              <a:t> 以</a:t>
            </a:r>
            <a:r>
              <a:rPr lang="zh-TW" altLang="en-US" dirty="0">
                <a:ea typeface="標楷體" panose="03000509000000000000" pitchFamily="65" charset="-120"/>
              </a:rPr>
              <a:t>學號為命名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補充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請記得修改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testbench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內的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include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檔名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) </a:t>
            </a:r>
            <a:endParaRPr lang="zh-TW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7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評分標準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課堂實作</a:t>
            </a:r>
            <a:r>
              <a:rPr lang="en-US" altLang="zh-TW" dirty="0">
                <a:ea typeface="標楷體" panose="03000509000000000000" pitchFamily="65" charset="-120"/>
              </a:rPr>
              <a:t>-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40%</a:t>
            </a:r>
          </a:p>
          <a:p>
            <a:r>
              <a:rPr lang="zh-TW" altLang="en-US" dirty="0">
                <a:ea typeface="標楷體" panose="03000509000000000000" pitchFamily="65" charset="-120"/>
              </a:rPr>
              <a:t>回家作業</a:t>
            </a:r>
            <a:r>
              <a:rPr lang="en-US" altLang="zh-TW" dirty="0">
                <a:ea typeface="標楷體" panose="03000509000000000000" pitchFamily="65" charset="-120"/>
              </a:rPr>
              <a:t>-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60%</a:t>
            </a:r>
          </a:p>
          <a:p>
            <a:r>
              <a:rPr lang="zh-TW" altLang="en-US" dirty="0">
                <a:ea typeface="標楷體" panose="03000509000000000000" pitchFamily="65" charset="-120"/>
              </a:rPr>
              <a:t>評分標準：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r>
              <a:rPr lang="en-US" altLang="zh-TW" dirty="0" smtClean="0">
                <a:ea typeface="標楷體" panose="03000509000000000000" pitchFamily="65" charset="-120"/>
              </a:rPr>
              <a:t>1.lab2_mulv3_signed.v</a:t>
            </a:r>
            <a:r>
              <a:rPr lang="zh-TW" altLang="en-US" dirty="0">
                <a:ea typeface="標楷體" panose="03000509000000000000" pitchFamily="65" charset="-120"/>
              </a:rPr>
              <a:t>功能正確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(40%)</a:t>
            </a:r>
          </a:p>
          <a:p>
            <a:pPr marL="566928" lvl="3" indent="0">
              <a:buNone/>
            </a:pPr>
            <a:r>
              <a:rPr lang="zh-TW" altLang="en-US" sz="1600" dirty="0" smtClean="0">
                <a:ea typeface="標楷體" panose="03000509000000000000" pitchFamily="65" charset="-120"/>
              </a:rPr>
              <a:t>若僅</a:t>
            </a:r>
            <a:r>
              <a:rPr lang="en-US" altLang="zh-TW" sz="1600" dirty="0">
                <a:ea typeface="標楷體" panose="03000509000000000000" pitchFamily="65" charset="-120"/>
              </a:rPr>
              <a:t>lab2_mulv3_unsigned.v</a:t>
            </a:r>
            <a:r>
              <a:rPr lang="zh-TW" altLang="en-US" sz="1600" dirty="0">
                <a:ea typeface="標楷體" panose="03000509000000000000" pitchFamily="65" charset="-120"/>
              </a:rPr>
              <a:t>功能</a:t>
            </a:r>
            <a:r>
              <a:rPr lang="zh-TW" altLang="en-US" sz="1600" dirty="0" smtClean="0">
                <a:ea typeface="標楷體" panose="03000509000000000000" pitchFamily="65" charset="-120"/>
              </a:rPr>
              <a:t>正確</a:t>
            </a:r>
            <a:r>
              <a:rPr lang="en-US" altLang="zh-TW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(20%)</a:t>
            </a:r>
            <a:endParaRPr lang="en-US" altLang="zh-TW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en-US" altLang="zh-TW" dirty="0" smtClean="0">
                <a:ea typeface="標楷體" panose="03000509000000000000" pitchFamily="65" charset="-120"/>
              </a:rPr>
              <a:t>.</a:t>
            </a:r>
            <a:r>
              <a:rPr lang="zh-TW" altLang="en-US" dirty="0">
                <a:ea typeface="標楷體" panose="03000509000000000000" pitchFamily="65" charset="-120"/>
              </a:rPr>
              <a:t>前</a:t>
            </a:r>
            <a:r>
              <a:rPr lang="en-US" altLang="zh-TW" dirty="0">
                <a:ea typeface="標楷體" panose="03000509000000000000" pitchFamily="65" charset="-120"/>
              </a:rPr>
              <a:t>10</a:t>
            </a:r>
            <a:r>
              <a:rPr lang="zh-TW" altLang="en-US" dirty="0">
                <a:ea typeface="標楷體" panose="03000509000000000000" pitchFamily="65" charset="-120"/>
              </a:rPr>
              <a:t>名上傳</a:t>
            </a:r>
            <a:r>
              <a:rPr lang="en-US" altLang="zh-TW" dirty="0">
                <a:ea typeface="標楷體" panose="03000509000000000000" pitchFamily="65" charset="-120"/>
              </a:rPr>
              <a:t>,</a:t>
            </a:r>
            <a:r>
              <a:rPr lang="zh-TW" altLang="en-US" dirty="0">
                <a:ea typeface="標楷體" panose="03000509000000000000" pitchFamily="65" charset="-120"/>
              </a:rPr>
              <a:t>且前兩點皆正確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(20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%)</a:t>
            </a:r>
          </a:p>
          <a:p>
            <a:pPr marL="201168" lvl="1" indent="0">
              <a:buNone/>
            </a:pPr>
            <a:r>
              <a:rPr lang="en-US" altLang="zh-TW" dirty="0" smtClean="0">
                <a:ea typeface="標楷體" panose="03000509000000000000" pitchFamily="65" charset="-120"/>
              </a:rPr>
              <a:t>3</a:t>
            </a:r>
            <a:r>
              <a:rPr lang="en-US" altLang="zh-TW" dirty="0" smtClean="0">
                <a:ea typeface="標楷體" panose="03000509000000000000" pitchFamily="65" charset="-120"/>
              </a:rPr>
              <a:t>.</a:t>
            </a:r>
            <a:r>
              <a:rPr lang="zh-TW" altLang="en-US" dirty="0">
                <a:ea typeface="標楷體" panose="03000509000000000000" pitchFamily="65" charset="-120"/>
              </a:rPr>
              <a:t>補交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九折</a:t>
            </a:r>
            <a:r>
              <a:rPr lang="zh-TW" altLang="en-US" dirty="0">
                <a:ea typeface="標楷體" panose="03000509000000000000" pitchFamily="65" charset="-120"/>
              </a:rPr>
              <a:t>計算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ea typeface="標楷體" panose="03000509000000000000" pitchFamily="65" charset="-120"/>
              </a:rPr>
              <a:t>.</a:t>
            </a:r>
            <a:r>
              <a:rPr lang="zh-TW" altLang="en-US" dirty="0">
                <a:ea typeface="標楷體" panose="03000509000000000000" pitchFamily="65" charset="-120"/>
              </a:rPr>
              <a:t>未交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零分</a:t>
            </a:r>
            <a:r>
              <a:rPr lang="zh-TW" altLang="en-US" dirty="0">
                <a:ea typeface="標楷體" panose="03000509000000000000" pitchFamily="65" charset="-120"/>
              </a:rPr>
              <a:t>計算</a:t>
            </a:r>
            <a:endParaRPr lang="en-US" altLang="zh-TW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73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課程目的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Verilog</a:t>
            </a:r>
            <a:r>
              <a:rPr lang="zh-TW" altLang="en-US" dirty="0" smtClean="0">
                <a:ea typeface="標楷體" panose="03000509000000000000" pitchFamily="65" charset="-120"/>
              </a:rPr>
              <a:t>簡介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Verilog</a:t>
            </a:r>
            <a:r>
              <a:rPr lang="zh-TW" altLang="en-US" dirty="0" smtClean="0">
                <a:ea typeface="標楷體" panose="03000509000000000000" pitchFamily="65" charset="-120"/>
              </a:rPr>
              <a:t>架構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編輯 </a:t>
            </a:r>
            <a:r>
              <a:rPr lang="en-US" altLang="zh-TW" dirty="0" smtClean="0"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ea typeface="標楷體" panose="03000509000000000000" pitchFamily="65" charset="-120"/>
              </a:rPr>
              <a:t> 模擬工具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範例練習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課堂練習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課後作業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7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>
                <a:ea typeface="標楷體" panose="03000509000000000000" pitchFamily="65" charset="-120"/>
              </a:rPr>
              <a:t> 在</a:t>
            </a:r>
            <a:r>
              <a:rPr lang="zh-TW" altLang="en-US" dirty="0">
                <a:ea typeface="標楷體" panose="03000509000000000000" pitchFamily="65" charset="-120"/>
              </a:rPr>
              <a:t>本課程中將簡介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ea typeface="標楷體" panose="03000509000000000000" pitchFamily="65" charset="-120"/>
              </a:rPr>
              <a:t>，使用</a:t>
            </a:r>
            <a:r>
              <a:rPr lang="en-US" altLang="zh-TW" dirty="0">
                <a:ea typeface="標楷體" panose="03000509000000000000" pitchFamily="65" charset="-120"/>
              </a:rPr>
              <a:t>Icarus Verilog</a:t>
            </a:r>
            <a:r>
              <a:rPr lang="zh-TW" altLang="en-US" dirty="0">
                <a:ea typeface="標楷體" panose="03000509000000000000" pitchFamily="65" charset="-120"/>
              </a:rPr>
              <a:t>中的指令觀察硬體的執行狀況，讓同學更</a:t>
            </a:r>
            <a:r>
              <a:rPr lang="zh-TW" altLang="en-US" dirty="0" smtClean="0">
                <a:ea typeface="標楷體" panose="03000509000000000000" pitchFamily="65" charset="-120"/>
              </a:rPr>
              <a:t>熟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   </a:t>
            </a:r>
            <a:r>
              <a:rPr lang="zh-TW" altLang="en-US" dirty="0" smtClean="0">
                <a:ea typeface="標楷體" panose="03000509000000000000" pitchFamily="65" charset="-120"/>
              </a:rPr>
              <a:t>悉</a:t>
            </a:r>
            <a:r>
              <a:rPr lang="en-US" altLang="zh-TW" dirty="0" smtClean="0">
                <a:ea typeface="標楷體" panose="03000509000000000000" pitchFamily="65" charset="-120"/>
              </a:rPr>
              <a:t>Verilog</a:t>
            </a:r>
            <a:r>
              <a:rPr lang="zh-TW" altLang="en-US" dirty="0" smtClean="0">
                <a:ea typeface="標楷體" panose="03000509000000000000" pitchFamily="65" charset="-120"/>
              </a:rPr>
              <a:t>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599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  <a:cs typeface="Times New Roman"/>
              </a:rPr>
              <a:t>Verilog</a:t>
            </a:r>
            <a:r>
              <a:rPr lang="zh-TW" altLang="en-US" dirty="0">
                <a:ea typeface="標楷體" panose="03000509000000000000" pitchFamily="65" charset="-120"/>
                <a:cs typeface="Times New Roman"/>
              </a:rPr>
              <a:t>是一種硬體描述語言，我們能透過程式碼描述硬體的結構和行為，完成電路設計</a:t>
            </a:r>
            <a:r>
              <a:rPr lang="zh-TW" altLang="en-US" dirty="0" smtClean="0">
                <a:ea typeface="標楷體" panose="03000509000000000000" pitchFamily="65" charset="-120"/>
                <a:cs typeface="Times New Roman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在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中我們建構各個模組</a:t>
            </a:r>
            <a:r>
              <a:rPr lang="en-US" altLang="zh-TW" dirty="0">
                <a:ea typeface="標楷體" panose="03000509000000000000" pitchFamily="65" charset="-120"/>
              </a:rPr>
              <a:t>(module)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，採「由上而下」階層方式設計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硬體。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利用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測試平台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a typeface="標楷體" panose="03000509000000000000" pitchFamily="65" charset="-120"/>
              </a:rPr>
              <a:t>Testbench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驗證設計的功能是否符合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490545" y="3420208"/>
            <a:ext cx="4551742" cy="2862324"/>
            <a:chOff x="3342471" y="3100950"/>
            <a:chExt cx="5185631" cy="3503180"/>
          </a:xfrm>
        </p:grpSpPr>
        <p:grpSp>
          <p:nvGrpSpPr>
            <p:cNvPr id="5" name="群組 4"/>
            <p:cNvGrpSpPr/>
            <p:nvPr/>
          </p:nvGrpSpPr>
          <p:grpSpPr>
            <a:xfrm>
              <a:off x="3342471" y="3100950"/>
              <a:ext cx="5185631" cy="3503180"/>
              <a:chOff x="2136893" y="-641669"/>
              <a:chExt cx="5185631" cy="350318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136893" y="-641669"/>
                <a:ext cx="5185631" cy="349195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6253361" y="2522958"/>
                <a:ext cx="962124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err="1" smtClean="0">
                    <a:solidFill>
                      <a:srgbClr val="FF0000"/>
                    </a:solidFill>
                  </a:rPr>
                  <a:t>testbench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873732" y="3516890"/>
              <a:ext cx="4123111" cy="2660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01184" y="3680600"/>
              <a:ext cx="236678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V="1">
              <a:off x="6303311" y="3994990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026935" y="4555305"/>
              <a:ext cx="1652327" cy="7253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32-bit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multiplier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5319523" y="4001139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5850650" y="5288438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5225769" y="4236895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6195535" y="4196408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V="1">
              <a:off x="5756896" y="5498262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195535" y="3680600"/>
              <a:ext cx="247244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38939" y="5769284"/>
              <a:ext cx="993036" cy="41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product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47815" y="4076642"/>
              <a:ext cx="450407" cy="41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16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320566" y="4037537"/>
              <a:ext cx="450407" cy="41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16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928707" y="5388989"/>
              <a:ext cx="450407" cy="41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32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20695" y="5826117"/>
              <a:ext cx="676488" cy="28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</a:rPr>
                <a:t>module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9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>
                <a:ea typeface="標楷體" panose="03000509000000000000" pitchFamily="65" charset="-120"/>
                <a:cs typeface="標楷體" panose="03000509000000000000" pitchFamily="65" charset="-120"/>
              </a:rPr>
              <a:t>Module(1/2</a:t>
            </a:r>
            <a:r>
              <a:rPr kumimoji="1" lang="en-US" altLang="zh-TW" dirty="0" smtClean="0">
                <a:ea typeface="標楷體" panose="03000509000000000000" pitchFamily="65" charset="-120"/>
                <a:cs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2"/>
          <a:stretch/>
        </p:blipFill>
        <p:spPr>
          <a:xfrm>
            <a:off x="3552091" y="1916601"/>
            <a:ext cx="4202723" cy="41861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44462" y="2444263"/>
            <a:ext cx="404446" cy="18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07069" y="2628899"/>
            <a:ext cx="1107831" cy="931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52091" y="4273183"/>
            <a:ext cx="3710355" cy="413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52090" y="4686301"/>
            <a:ext cx="3710355" cy="299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52090" y="5133927"/>
            <a:ext cx="3912579" cy="96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11616" y="2635939"/>
            <a:ext cx="337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定義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module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名稱及宣告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I/O port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280029" y="4289042"/>
            <a:ext cx="337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定義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input port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62445" y="4658374"/>
            <a:ext cx="337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定義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output port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64669" y="5380579"/>
            <a:ext cx="337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宣告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reg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用作暫存空間</a:t>
            </a:r>
            <a:endParaRPr lang="en-US" altLang="zh-TW" dirty="0" smtClean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[15:0]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表</a:t>
            </a:r>
            <a:r>
              <a:rPr lang="en-US" altLang="zh-TW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16bit</a:t>
            </a:r>
            <a:r>
              <a:rPr lang="zh-TW" altLang="en-US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的</a:t>
            </a:r>
            <a:r>
              <a:rPr lang="en-US" altLang="zh-TW" dirty="0" err="1" smtClean="0">
                <a:solidFill>
                  <a:srgbClr val="FF0000"/>
                </a:solidFill>
                <a:ea typeface="標楷體" panose="03000509000000000000" pitchFamily="65" charset="-120"/>
              </a:rPr>
              <a:t>reg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985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>
                <a:ea typeface="標楷體" panose="03000509000000000000" pitchFamily="65" charset="-120"/>
                <a:cs typeface="標楷體" panose="03000509000000000000" pitchFamily="65" charset="-120"/>
              </a:rPr>
              <a:t>Module(2/2)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0" r="8637"/>
          <a:stretch/>
        </p:blipFill>
        <p:spPr>
          <a:xfrm>
            <a:off x="3578470" y="1846019"/>
            <a:ext cx="3560884" cy="1895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-1" r="41470"/>
          <a:stretch/>
        </p:blipFill>
        <p:spPr>
          <a:xfrm>
            <a:off x="1366221" y="4447895"/>
            <a:ext cx="9388202" cy="11715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12023" y="2241181"/>
            <a:ext cx="111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觸發</a:t>
            </a:r>
            <a:endParaRPr lang="zh-TW" altLang="en-US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25688" y="2249098"/>
            <a:ext cx="111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</a:t>
            </a:r>
            <a:r>
              <a:rPr lang="zh-TW" altLang="en-US" sz="16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緣觸發</a:t>
            </a:r>
            <a:endParaRPr lang="zh-TW" altLang="en-US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41177" y="4109340"/>
            <a:ext cx="111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CLK</a:t>
            </a:r>
            <a:r>
              <a:rPr lang="zh-TW" altLang="en-US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正緣</a:t>
            </a:r>
            <a:endParaRPr lang="zh-TW" altLang="en-US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stCxn id="8" idx="2"/>
          </p:cNvCxnSpPr>
          <p:nvPr/>
        </p:nvCxnSpPr>
        <p:spPr>
          <a:xfrm>
            <a:off x="2796989" y="4447894"/>
            <a:ext cx="107576" cy="3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23646" y="5791205"/>
            <a:ext cx="201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Counter</a:t>
            </a:r>
            <a:r>
              <a:rPr lang="zh-TW" altLang="en-US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逐漸增加</a:t>
            </a:r>
            <a:endParaRPr lang="zh-TW" altLang="en-US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/>
          <p:cNvCxnSpPr>
            <a:stCxn id="14" idx="0"/>
          </p:cNvCxnSpPr>
          <p:nvPr/>
        </p:nvCxnSpPr>
        <p:spPr>
          <a:xfrm flipH="1" flipV="1">
            <a:off x="6281499" y="5217459"/>
            <a:ext cx="152057" cy="5737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1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 err="1" smtClean="0">
                <a:ea typeface="標楷體" panose="03000509000000000000" pitchFamily="65" charset="-120"/>
                <a:cs typeface="標楷體" panose="03000509000000000000" pitchFamily="65" charset="-120"/>
              </a:rPr>
              <a:t>Testbench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7" r="2830"/>
          <a:stretch/>
        </p:blipFill>
        <p:spPr>
          <a:xfrm>
            <a:off x="1290917" y="1998663"/>
            <a:ext cx="4052047" cy="4022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478" t="730" r="5303" b="1230"/>
          <a:stretch/>
        </p:blipFill>
        <p:spPr>
          <a:xfrm>
            <a:off x="6929717" y="1809078"/>
            <a:ext cx="2805954" cy="4630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0917" y="2178424"/>
            <a:ext cx="1846730" cy="116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27293" y="205202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include</a:t>
            </a:r>
            <a:r>
              <a:rPr lang="zh-TW" altLang="en-US" sz="16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欲測試的檔案</a:t>
            </a:r>
            <a:endParaRPr lang="zh-TW" altLang="en-US" sz="16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393ACC-5220-4716-9123-7A8D928516DB}"/>
              </a:ext>
            </a:extLst>
          </p:cNvPr>
          <p:cNvSpPr txBox="1"/>
          <p:nvPr/>
        </p:nvSpPr>
        <p:spPr>
          <a:xfrm>
            <a:off x="3878584" y="3717637"/>
            <a:ext cx="24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宣告為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wire(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接線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，作為硬體傳遞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I/O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用途</a:t>
            </a:r>
          </a:p>
        </p:txBody>
      </p:sp>
      <p:sp>
        <p:nvSpPr>
          <p:cNvPr id="10" name="矩形 9"/>
          <p:cNvSpPr/>
          <p:nvPr/>
        </p:nvSpPr>
        <p:spPr>
          <a:xfrm>
            <a:off x="1238478" y="4015571"/>
            <a:ext cx="2640106" cy="368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B0D0F9-953D-4446-8E1B-F75E92B94640}"/>
              </a:ext>
            </a:extLst>
          </p:cNvPr>
          <p:cNvSpPr/>
          <p:nvPr/>
        </p:nvSpPr>
        <p:spPr>
          <a:xfrm>
            <a:off x="6929717" y="1809078"/>
            <a:ext cx="2877671" cy="463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5C18B7-F1CF-41CE-BE5F-61E8F998781A}"/>
              </a:ext>
            </a:extLst>
          </p:cNvPr>
          <p:cNvSpPr txBox="1"/>
          <p:nvPr/>
        </p:nvSpPr>
        <p:spPr>
          <a:xfrm>
            <a:off x="8889855" y="4184527"/>
            <a:ext cx="268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初始化區域：</a:t>
            </a:r>
            <a:endParaRPr lang="en-US" altLang="zh-TW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僅在硬體通電後，執行一次</a:t>
            </a:r>
          </a:p>
        </p:txBody>
      </p:sp>
    </p:spTree>
    <p:extLst>
      <p:ext uri="{BB962C8B-B14F-4D97-AF65-F5344CB8AC3E}">
        <p14:creationId xmlns:p14="http://schemas.microsoft.com/office/powerpoint/2010/main" val="19469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編輯工具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 smtClean="0">
                <a:ea typeface="標楷體" panose="03000509000000000000" pitchFamily="65" charset="-120"/>
              </a:rPr>
              <a:t>Notepad</a:t>
            </a:r>
            <a:r>
              <a:rPr lang="en-US" altLang="zh-TW" dirty="0">
                <a:ea typeface="標楷體" panose="03000509000000000000" pitchFamily="65" charset="-120"/>
              </a:rPr>
              <a:t>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https://notepad-plus-plus.org/downloads/v7.8/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點選空紅框處下載解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壓縮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dirty="0">
                <a:ea typeface="標楷體" panose="03000509000000000000" pitchFamily="65" charset="-120"/>
              </a:rPr>
              <a:t>notepad++.exe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5414" t="11262" r="16589" b="7023"/>
          <a:stretch/>
        </p:blipFill>
        <p:spPr>
          <a:xfrm>
            <a:off x="3613637" y="2591321"/>
            <a:ext cx="3393831" cy="23739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3" y="5519131"/>
            <a:ext cx="8830737" cy="4922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51031" y="3349869"/>
            <a:ext cx="1547446" cy="121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04036" y="5710831"/>
            <a:ext cx="8696102" cy="300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0ED13F1-BD63-44D1-A0B0-2BA29505B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24" y="2129257"/>
            <a:ext cx="2019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模擬工具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 smtClean="0">
                <a:cs typeface="Times New Roman" panose="02020603050405020304" pitchFamily="18" charset="0"/>
              </a:rPr>
              <a:t>Icarus Verilog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09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本次實驗課，同學將使用 </a:t>
            </a:r>
            <a:r>
              <a:rPr lang="en-US" altLang="zh-TW" dirty="0">
                <a:ea typeface="標楷體" panose="03000509000000000000" pitchFamily="65" charset="-120"/>
              </a:rPr>
              <a:t>Icarus Verilog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 err="1">
                <a:ea typeface="標楷體" panose="03000509000000000000" pitchFamily="65" charset="-120"/>
              </a:rPr>
              <a:t>iverilog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vvp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gtkwave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來模擬及觀</a:t>
            </a:r>
            <a:r>
              <a:rPr lang="zh-TW" altLang="en-US" dirty="0">
                <a:ea typeface="標楷體" panose="03000509000000000000" pitchFamily="65" charset="-120"/>
              </a:rPr>
              <a:t>測 </a:t>
            </a:r>
            <a:r>
              <a:rPr lang="en-US" altLang="zh-TW" dirty="0">
                <a:ea typeface="標楷體" panose="03000509000000000000" pitchFamily="65" charset="-120"/>
              </a:rPr>
              <a:t>8-bit </a:t>
            </a:r>
            <a:r>
              <a:rPr lang="en-US" altLang="zh-TW" dirty="0" smtClean="0">
                <a:ea typeface="標楷體" panose="03000509000000000000" pitchFamily="65" charset="-120"/>
              </a:rPr>
              <a:t>adder</a:t>
            </a:r>
          </a:p>
          <a:p>
            <a:pPr marL="0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的執行結果和波形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將附檔解壓縮後打開</a:t>
            </a:r>
            <a:r>
              <a:rPr lang="en-US" altLang="zh-TW" dirty="0">
                <a:ea typeface="標楷體" panose="03000509000000000000" pitchFamily="65" charset="-120"/>
              </a:rPr>
              <a:t>bin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依序安裝執行檔：</a:t>
            </a:r>
            <a:r>
              <a:rPr lang="en-US" altLang="zh-TW" dirty="0">
                <a:ea typeface="標楷體" panose="03000509000000000000" pitchFamily="65" charset="-120"/>
              </a:rPr>
              <a:t>iverilog.exe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>
                <a:ea typeface="標楷體" panose="03000509000000000000" pitchFamily="65" charset="-120"/>
              </a:rPr>
              <a:t>vvp.exe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>
                <a:ea typeface="標楷體" panose="03000509000000000000" pitchFamily="65" charset="-120"/>
              </a:rPr>
              <a:t>gtkwave.exe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Mac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安裝方式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dirty="0"/>
              <a:t>   </a:t>
            </a:r>
            <a:r>
              <a:rPr lang="en-US" altLang="zh-TW" b="1" dirty="0"/>
              <a:t>	</a:t>
            </a:r>
            <a:r>
              <a:rPr lang="en-US" altLang="zh-TW" dirty="0"/>
              <a:t>http://easonchang.logdown.com/posts/649863</a:t>
            </a:r>
            <a:endParaRPr lang="zh-TW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502998" y="2957094"/>
            <a:ext cx="3911280" cy="656128"/>
            <a:chOff x="1071686" y="3124762"/>
            <a:chExt cx="3911280" cy="65612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r="53443" b="75998"/>
            <a:stretch/>
          </p:blipFill>
          <p:spPr>
            <a:xfrm>
              <a:off x="1071686" y="3124762"/>
              <a:ext cx="3911280" cy="6561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99335" y="3164440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530647" y="4058245"/>
            <a:ext cx="4007618" cy="781711"/>
            <a:chOff x="5290389" y="3064914"/>
            <a:chExt cx="4007618" cy="7817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r="43806" b="561"/>
            <a:stretch/>
          </p:blipFill>
          <p:spPr>
            <a:xfrm>
              <a:off x="5290389" y="3133267"/>
              <a:ext cx="3976902" cy="397803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4"/>
            <a:srcRect r="36347" b="-2018"/>
            <a:stretch/>
          </p:blipFill>
          <p:spPr>
            <a:xfrm>
              <a:off x="5290389" y="3520390"/>
              <a:ext cx="4007618" cy="29151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293759" y="3064914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93759" y="330827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90389" y="355894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Picture 2" descr="Icarus Verilog 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27" y="3562397"/>
            <a:ext cx="1428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067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</TotalTime>
  <Words>656</Words>
  <Application>Microsoft Office PowerPoint</Application>
  <PresentationFormat>寬螢幕</PresentationFormat>
  <Paragraphs>134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</vt:lpstr>
      <vt:lpstr>標楷體</vt:lpstr>
      <vt:lpstr>Calibri</vt:lpstr>
      <vt:lpstr>Calibri Light</vt:lpstr>
      <vt:lpstr>Times New Roman</vt:lpstr>
      <vt:lpstr>Wingdings</vt:lpstr>
      <vt:lpstr>回顧</vt:lpstr>
      <vt:lpstr>Lab2 Basic Verilog modeling (Multiplier)</vt:lpstr>
      <vt:lpstr>課程大綱</vt:lpstr>
      <vt:lpstr>課程目的</vt:lpstr>
      <vt:lpstr>Verilog簡介</vt:lpstr>
      <vt:lpstr>Verilog架構-Module(1/2)</vt:lpstr>
      <vt:lpstr>Verilog架構-Module(2/2)</vt:lpstr>
      <vt:lpstr>Verilog架構-Testbench</vt:lpstr>
      <vt:lpstr>編輯工具-Notepad++</vt:lpstr>
      <vt:lpstr>模擬工具-Icarus Verilog</vt:lpstr>
      <vt:lpstr>模擬工具-設定環境變數 (1/2)</vt:lpstr>
      <vt:lpstr>模擬工具-設定環境變數 (2/2)</vt:lpstr>
      <vt:lpstr>範例練習</vt:lpstr>
      <vt:lpstr>Serial Multiplier</vt:lpstr>
      <vt:lpstr>課堂作業</vt:lpstr>
      <vt:lpstr>Optimized Serial Multiplier</vt:lpstr>
      <vt:lpstr>課後作業</vt:lpstr>
      <vt:lpstr>作業上傳格式</vt:lpstr>
      <vt:lpstr>評分標準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Basic Verilog modeling (Multiplier)</dc:title>
  <dc:creator>zihyuan lin</dc:creator>
  <cp:lastModifiedBy>user</cp:lastModifiedBy>
  <cp:revision>45</cp:revision>
  <cp:lastPrinted>2019-10-15T03:46:10Z</cp:lastPrinted>
  <dcterms:created xsi:type="dcterms:W3CDTF">2019-10-14T12:10:01Z</dcterms:created>
  <dcterms:modified xsi:type="dcterms:W3CDTF">2019-10-22T07:28:08Z</dcterms:modified>
</cp:coreProperties>
</file>