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Source Code Pro"/>
      <p:regular r:id="rId29"/>
      <p:bold r:id="rId30"/>
      <p:italic r:id="rId31"/>
      <p:boldItalic r:id="rId32"/>
    </p:embeddedFont>
    <p:embeddedFont>
      <p:font typeface="Familjen Grotesk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  <p:embeddedFont>
      <p:font typeface="Barlow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90E797-C7E6-4B15-B6DB-87528BD19F9F}">
  <a:tblStyle styleId="{C190E797-C7E6-4B15-B6DB-87528BD19F9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.fntdata"/><Relationship Id="rId20" Type="http://schemas.openxmlformats.org/officeDocument/2006/relationships/slide" Target="slides/slide13.xml"/><Relationship Id="rId42" Type="http://schemas.openxmlformats.org/officeDocument/2006/relationships/font" Target="fonts/Barlow-boldItalic.fntdata"/><Relationship Id="rId41" Type="http://schemas.openxmlformats.org/officeDocument/2006/relationships/font" Target="fonts/Barlow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SourceCodePr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SourceCodePro-italic.fntdata"/><Relationship Id="rId30" Type="http://schemas.openxmlformats.org/officeDocument/2006/relationships/font" Target="fonts/SourceCodePro-bold.fntdata"/><Relationship Id="rId11" Type="http://schemas.openxmlformats.org/officeDocument/2006/relationships/slide" Target="slides/slide4.xml"/><Relationship Id="rId33" Type="http://schemas.openxmlformats.org/officeDocument/2006/relationships/font" Target="fonts/FamiljenGrotesk-regular.fntdata"/><Relationship Id="rId10" Type="http://schemas.openxmlformats.org/officeDocument/2006/relationships/slide" Target="slides/slide3.xml"/><Relationship Id="rId32" Type="http://schemas.openxmlformats.org/officeDocument/2006/relationships/font" Target="fonts/SourceCodePro-boldItalic.fntdata"/><Relationship Id="rId13" Type="http://schemas.openxmlformats.org/officeDocument/2006/relationships/slide" Target="slides/slide6.xml"/><Relationship Id="rId35" Type="http://schemas.openxmlformats.org/officeDocument/2006/relationships/font" Target="fonts/FamiljenGrotesk-italic.fntdata"/><Relationship Id="rId12" Type="http://schemas.openxmlformats.org/officeDocument/2006/relationships/slide" Target="slides/slide5.xml"/><Relationship Id="rId34" Type="http://schemas.openxmlformats.org/officeDocument/2006/relationships/font" Target="fonts/FamiljenGrotesk-bold.fntdata"/><Relationship Id="rId15" Type="http://schemas.openxmlformats.org/officeDocument/2006/relationships/slide" Target="slides/slide8.xml"/><Relationship Id="rId37" Type="http://schemas.openxmlformats.org/officeDocument/2006/relationships/font" Target="fonts/Oswald-regular.fntdata"/><Relationship Id="rId14" Type="http://schemas.openxmlformats.org/officeDocument/2006/relationships/slide" Target="slides/slide7.xml"/><Relationship Id="rId36" Type="http://schemas.openxmlformats.org/officeDocument/2006/relationships/font" Target="fonts/FamiljenGrotesk-boldItalic.fntdata"/><Relationship Id="rId17" Type="http://schemas.openxmlformats.org/officeDocument/2006/relationships/slide" Target="slides/slide10.xml"/><Relationship Id="rId39" Type="http://schemas.openxmlformats.org/officeDocument/2006/relationships/font" Target="fonts/Barlow-regular.fntdata"/><Relationship Id="rId16" Type="http://schemas.openxmlformats.org/officeDocument/2006/relationships/slide" Target="slides/slide9.xml"/><Relationship Id="rId38" Type="http://schemas.openxmlformats.org/officeDocument/2006/relationships/font" Target="fonts/Oswald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90431304b_2_1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90431304b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690431304b_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690431304b_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90431304b_4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690431304b_4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90431304b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690431304b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690431304b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690431304b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90431304b_4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690431304b_4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690431304b_4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690431304b_4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690431304b_4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690431304b_4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90431304b_2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690431304b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90431304b_2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90431304b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90431304b_2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90431304b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90431304b_2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90431304b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90431304b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90431304b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90431304b_4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90431304b_4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90431304b_4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90431304b_4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690431304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690431304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90431304b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690431304b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218175" y="770900"/>
            <a:ext cx="51075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218175" y="3469700"/>
            <a:ext cx="25371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 flipH="1">
            <a:off x="4002974" y="2678400"/>
            <a:ext cx="3732300" cy="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hasCustomPrompt="1" idx="2" type="title"/>
          </p:nvPr>
        </p:nvSpPr>
        <p:spPr>
          <a:xfrm flipH="1">
            <a:off x="4002974" y="1723225"/>
            <a:ext cx="11175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720000" y="1053775"/>
            <a:ext cx="77040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6"/>
          <p:cNvSpPr/>
          <p:nvPr/>
        </p:nvSpPr>
        <p:spPr>
          <a:xfrm>
            <a:off x="-5050" y="4703625"/>
            <a:ext cx="9144000" cy="48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3810245" y="2186251"/>
            <a:ext cx="27243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2" type="subTitle"/>
          </p:nvPr>
        </p:nvSpPr>
        <p:spPr>
          <a:xfrm>
            <a:off x="720000" y="2186251"/>
            <a:ext cx="27243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720000" y="1602700"/>
            <a:ext cx="2724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4" type="subTitle"/>
          </p:nvPr>
        </p:nvSpPr>
        <p:spPr>
          <a:xfrm>
            <a:off x="3810239" y="1602700"/>
            <a:ext cx="2724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7" name="Google Shape;77;p17"/>
          <p:cNvSpPr/>
          <p:nvPr/>
        </p:nvSpPr>
        <p:spPr>
          <a:xfrm>
            <a:off x="-5050" y="4703625"/>
            <a:ext cx="9144000" cy="48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18"/>
          <p:cNvSpPr/>
          <p:nvPr/>
        </p:nvSpPr>
        <p:spPr>
          <a:xfrm>
            <a:off x="-5050" y="4703625"/>
            <a:ext cx="9144000" cy="48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720000" y="445025"/>
            <a:ext cx="4237200" cy="1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720000" y="1863900"/>
            <a:ext cx="4009200" cy="27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4" name="Google Shape;84;p19"/>
          <p:cNvSpPr/>
          <p:nvPr>
            <p:ph idx="2" type="pic"/>
          </p:nvPr>
        </p:nvSpPr>
        <p:spPr>
          <a:xfrm>
            <a:off x="5596300" y="535000"/>
            <a:ext cx="2832600" cy="40689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9"/>
          <p:cNvSpPr/>
          <p:nvPr/>
        </p:nvSpPr>
        <p:spPr>
          <a:xfrm>
            <a:off x="-5050" y="4703625"/>
            <a:ext cx="9144000" cy="48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8" name="Google Shape;88;p20"/>
          <p:cNvSpPr/>
          <p:nvPr/>
        </p:nvSpPr>
        <p:spPr>
          <a:xfrm>
            <a:off x="-2550" y="4703625"/>
            <a:ext cx="9149100" cy="48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" name="Google Shape;92;p21"/>
          <p:cNvSpPr/>
          <p:nvPr/>
        </p:nvSpPr>
        <p:spPr>
          <a:xfrm>
            <a:off x="-5050" y="4703625"/>
            <a:ext cx="9149100" cy="48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hasCustomPrompt="1" type="title"/>
          </p:nvPr>
        </p:nvSpPr>
        <p:spPr>
          <a:xfrm>
            <a:off x="715178" y="914100"/>
            <a:ext cx="39816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715175" y="2970625"/>
            <a:ext cx="3981600" cy="11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hasCustomPrompt="1" idx="2" type="title"/>
          </p:nvPr>
        </p:nvSpPr>
        <p:spPr>
          <a:xfrm>
            <a:off x="720000" y="1557083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4855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25"/>
          <p:cNvSpPr txBox="1"/>
          <p:nvPr>
            <p:ph hasCustomPrompt="1" idx="3" type="title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25"/>
          <p:cNvSpPr txBox="1"/>
          <p:nvPr>
            <p:ph hasCustomPrompt="1" idx="4" type="title"/>
          </p:nvPr>
        </p:nvSpPr>
        <p:spPr>
          <a:xfrm>
            <a:off x="2885875" y="1557083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4855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25"/>
          <p:cNvSpPr txBox="1"/>
          <p:nvPr>
            <p:ph hasCustomPrompt="1" idx="5" type="title"/>
          </p:nvPr>
        </p:nvSpPr>
        <p:spPr>
          <a:xfrm>
            <a:off x="2885875" y="29904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25"/>
          <p:cNvSpPr txBox="1"/>
          <p:nvPr>
            <p:ph hasCustomPrompt="1" idx="6" type="title"/>
          </p:nvPr>
        </p:nvSpPr>
        <p:spPr>
          <a:xfrm>
            <a:off x="5051750" y="1557083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rgbClr val="4855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25"/>
          <p:cNvSpPr txBox="1"/>
          <p:nvPr>
            <p:ph hasCustomPrompt="1" idx="7" type="title"/>
          </p:nvPr>
        </p:nvSpPr>
        <p:spPr>
          <a:xfrm>
            <a:off x="5051750" y="29904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720000" y="2004675"/>
            <a:ext cx="21660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rgbClr val="19203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9" name="Google Shape;109;p25"/>
          <p:cNvSpPr txBox="1"/>
          <p:nvPr>
            <p:ph idx="8" type="subTitle"/>
          </p:nvPr>
        </p:nvSpPr>
        <p:spPr>
          <a:xfrm>
            <a:off x="2885875" y="2004675"/>
            <a:ext cx="21660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rgbClr val="19203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0" name="Google Shape;110;p25"/>
          <p:cNvSpPr txBox="1"/>
          <p:nvPr>
            <p:ph idx="9" type="subTitle"/>
          </p:nvPr>
        </p:nvSpPr>
        <p:spPr>
          <a:xfrm>
            <a:off x="5051750" y="2004675"/>
            <a:ext cx="21660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rgbClr val="19203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13" type="subTitle"/>
          </p:nvPr>
        </p:nvSpPr>
        <p:spPr>
          <a:xfrm>
            <a:off x="720000" y="3438150"/>
            <a:ext cx="21660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rgbClr val="19203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2" name="Google Shape;112;p25"/>
          <p:cNvSpPr txBox="1"/>
          <p:nvPr>
            <p:ph idx="14" type="subTitle"/>
          </p:nvPr>
        </p:nvSpPr>
        <p:spPr>
          <a:xfrm>
            <a:off x="2885875" y="3438150"/>
            <a:ext cx="21660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rgbClr val="19203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15" type="subTitle"/>
          </p:nvPr>
        </p:nvSpPr>
        <p:spPr>
          <a:xfrm>
            <a:off x="5051750" y="3438150"/>
            <a:ext cx="21660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rgbClr val="19203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720000" y="1056882"/>
            <a:ext cx="7704000" cy="11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7" name="Google Shape;117;p26"/>
          <p:cNvSpPr/>
          <p:nvPr/>
        </p:nvSpPr>
        <p:spPr>
          <a:xfrm>
            <a:off x="-5050" y="4703625"/>
            <a:ext cx="9144000" cy="48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hasCustomPrompt="1" type="title"/>
          </p:nvPr>
        </p:nvSpPr>
        <p:spPr>
          <a:xfrm>
            <a:off x="4936301" y="1979039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7"/>
          <p:cNvSpPr txBox="1"/>
          <p:nvPr>
            <p:ph idx="1" type="subTitle"/>
          </p:nvPr>
        </p:nvSpPr>
        <p:spPr>
          <a:xfrm>
            <a:off x="4936301" y="2565661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hasCustomPrompt="1" idx="2" type="title"/>
          </p:nvPr>
        </p:nvSpPr>
        <p:spPr>
          <a:xfrm>
            <a:off x="4936301" y="67109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7"/>
          <p:cNvSpPr txBox="1"/>
          <p:nvPr>
            <p:ph idx="3" type="subTitle"/>
          </p:nvPr>
        </p:nvSpPr>
        <p:spPr>
          <a:xfrm>
            <a:off x="4936301" y="1257717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hasCustomPrompt="1" idx="4" type="title"/>
          </p:nvPr>
        </p:nvSpPr>
        <p:spPr>
          <a:xfrm>
            <a:off x="4936301" y="3286983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7"/>
          <p:cNvSpPr txBox="1"/>
          <p:nvPr>
            <p:ph idx="5" type="subTitle"/>
          </p:nvPr>
        </p:nvSpPr>
        <p:spPr>
          <a:xfrm>
            <a:off x="4936300" y="3873598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" type="subTitle"/>
          </p:nvPr>
        </p:nvSpPr>
        <p:spPr>
          <a:xfrm>
            <a:off x="1993068" y="1608602"/>
            <a:ext cx="61983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b="1" sz="1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8" name="Google Shape;128;p28"/>
          <p:cNvSpPr txBox="1"/>
          <p:nvPr>
            <p:ph idx="2" type="subTitle"/>
          </p:nvPr>
        </p:nvSpPr>
        <p:spPr>
          <a:xfrm>
            <a:off x="1993068" y="2752101"/>
            <a:ext cx="61983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b="1" sz="1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" name="Google Shape;129;p28"/>
          <p:cNvSpPr txBox="1"/>
          <p:nvPr>
            <p:ph idx="3" type="subTitle"/>
          </p:nvPr>
        </p:nvSpPr>
        <p:spPr>
          <a:xfrm>
            <a:off x="1993068" y="3895600"/>
            <a:ext cx="6198300" cy="46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b="1" sz="1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Raleway"/>
              <a:buNone/>
              <a:defRPr sz="240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0" name="Google Shape;130;p28"/>
          <p:cNvSpPr txBox="1"/>
          <p:nvPr>
            <p:ph idx="4" type="subTitle"/>
          </p:nvPr>
        </p:nvSpPr>
        <p:spPr>
          <a:xfrm>
            <a:off x="1985625" y="1211225"/>
            <a:ext cx="61983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5" type="subTitle"/>
          </p:nvPr>
        </p:nvSpPr>
        <p:spPr>
          <a:xfrm>
            <a:off x="1985625" y="2354729"/>
            <a:ext cx="61983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6" type="subTitle"/>
          </p:nvPr>
        </p:nvSpPr>
        <p:spPr>
          <a:xfrm>
            <a:off x="1985625" y="3498232"/>
            <a:ext cx="61983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28"/>
          <p:cNvSpPr/>
          <p:nvPr/>
        </p:nvSpPr>
        <p:spPr>
          <a:xfrm>
            <a:off x="-5050" y="4703625"/>
            <a:ext cx="9144000" cy="48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" type="subTitle"/>
          </p:nvPr>
        </p:nvSpPr>
        <p:spPr>
          <a:xfrm>
            <a:off x="937625" y="2184114"/>
            <a:ext cx="2175300" cy="1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2" type="subTitle"/>
          </p:nvPr>
        </p:nvSpPr>
        <p:spPr>
          <a:xfrm>
            <a:off x="3484347" y="2184114"/>
            <a:ext cx="2175300" cy="1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3" type="subTitle"/>
          </p:nvPr>
        </p:nvSpPr>
        <p:spPr>
          <a:xfrm>
            <a:off x="6031075" y="2184114"/>
            <a:ext cx="2175300" cy="1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4" type="subTitle"/>
          </p:nvPr>
        </p:nvSpPr>
        <p:spPr>
          <a:xfrm>
            <a:off x="937625" y="1730489"/>
            <a:ext cx="2175300" cy="4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0" name="Google Shape;140;p29"/>
          <p:cNvSpPr txBox="1"/>
          <p:nvPr>
            <p:ph idx="5" type="subTitle"/>
          </p:nvPr>
        </p:nvSpPr>
        <p:spPr>
          <a:xfrm>
            <a:off x="3484350" y="1730489"/>
            <a:ext cx="2175300" cy="4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1" name="Google Shape;141;p29"/>
          <p:cNvSpPr txBox="1"/>
          <p:nvPr>
            <p:ph idx="6" type="subTitle"/>
          </p:nvPr>
        </p:nvSpPr>
        <p:spPr>
          <a:xfrm>
            <a:off x="6031075" y="1730489"/>
            <a:ext cx="2175300" cy="4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2" name="Google Shape;142;p29"/>
          <p:cNvSpPr/>
          <p:nvPr/>
        </p:nvSpPr>
        <p:spPr>
          <a:xfrm>
            <a:off x="-5050" y="4703625"/>
            <a:ext cx="9144000" cy="48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1" type="subTitle"/>
          </p:nvPr>
        </p:nvSpPr>
        <p:spPr>
          <a:xfrm>
            <a:off x="720000" y="1306475"/>
            <a:ext cx="31176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6" name="Google Shape;146;p30"/>
          <p:cNvSpPr txBox="1"/>
          <p:nvPr>
            <p:ph idx="2" type="subTitle"/>
          </p:nvPr>
        </p:nvSpPr>
        <p:spPr>
          <a:xfrm>
            <a:off x="720000" y="1756175"/>
            <a:ext cx="3117600" cy="89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3" type="subTitle"/>
          </p:nvPr>
        </p:nvSpPr>
        <p:spPr>
          <a:xfrm>
            <a:off x="4031384" y="1756175"/>
            <a:ext cx="3117600" cy="89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30"/>
          <p:cNvSpPr txBox="1"/>
          <p:nvPr>
            <p:ph idx="4" type="subTitle"/>
          </p:nvPr>
        </p:nvSpPr>
        <p:spPr>
          <a:xfrm>
            <a:off x="720000" y="3371900"/>
            <a:ext cx="3117600" cy="89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5" type="subTitle"/>
          </p:nvPr>
        </p:nvSpPr>
        <p:spPr>
          <a:xfrm>
            <a:off x="4031384" y="3371900"/>
            <a:ext cx="3117600" cy="89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30"/>
          <p:cNvSpPr txBox="1"/>
          <p:nvPr>
            <p:ph idx="6" type="subTitle"/>
          </p:nvPr>
        </p:nvSpPr>
        <p:spPr>
          <a:xfrm>
            <a:off x="720000" y="2922200"/>
            <a:ext cx="31176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1" name="Google Shape;151;p30"/>
          <p:cNvSpPr txBox="1"/>
          <p:nvPr>
            <p:ph idx="7" type="subTitle"/>
          </p:nvPr>
        </p:nvSpPr>
        <p:spPr>
          <a:xfrm>
            <a:off x="4031378" y="1306475"/>
            <a:ext cx="31176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2" name="Google Shape;152;p30"/>
          <p:cNvSpPr txBox="1"/>
          <p:nvPr>
            <p:ph idx="8" type="subTitle"/>
          </p:nvPr>
        </p:nvSpPr>
        <p:spPr>
          <a:xfrm>
            <a:off x="4031378" y="2922200"/>
            <a:ext cx="31176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3" name="Google Shape;153;p30"/>
          <p:cNvSpPr/>
          <p:nvPr/>
        </p:nvSpPr>
        <p:spPr>
          <a:xfrm>
            <a:off x="-5050" y="4703625"/>
            <a:ext cx="9144000" cy="48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idx="1" type="subTitle"/>
          </p:nvPr>
        </p:nvSpPr>
        <p:spPr>
          <a:xfrm>
            <a:off x="720000" y="1749944"/>
            <a:ext cx="21381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31"/>
          <p:cNvSpPr txBox="1"/>
          <p:nvPr>
            <p:ph idx="2" type="subTitle"/>
          </p:nvPr>
        </p:nvSpPr>
        <p:spPr>
          <a:xfrm>
            <a:off x="3502950" y="1749943"/>
            <a:ext cx="21381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3" type="subTitle"/>
          </p:nvPr>
        </p:nvSpPr>
        <p:spPr>
          <a:xfrm>
            <a:off x="720000" y="3364249"/>
            <a:ext cx="21381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31"/>
          <p:cNvSpPr txBox="1"/>
          <p:nvPr>
            <p:ph idx="4" type="subTitle"/>
          </p:nvPr>
        </p:nvSpPr>
        <p:spPr>
          <a:xfrm>
            <a:off x="3502950" y="3364246"/>
            <a:ext cx="21381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5" type="subTitle"/>
          </p:nvPr>
        </p:nvSpPr>
        <p:spPr>
          <a:xfrm>
            <a:off x="6285900" y="1749943"/>
            <a:ext cx="21381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31"/>
          <p:cNvSpPr txBox="1"/>
          <p:nvPr>
            <p:ph idx="6" type="subTitle"/>
          </p:nvPr>
        </p:nvSpPr>
        <p:spPr>
          <a:xfrm>
            <a:off x="6285900" y="3364246"/>
            <a:ext cx="21381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7" type="subTitle"/>
          </p:nvPr>
        </p:nvSpPr>
        <p:spPr>
          <a:xfrm>
            <a:off x="720000" y="1456811"/>
            <a:ext cx="2136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3" name="Google Shape;163;p31"/>
          <p:cNvSpPr txBox="1"/>
          <p:nvPr>
            <p:ph idx="8" type="subTitle"/>
          </p:nvPr>
        </p:nvSpPr>
        <p:spPr>
          <a:xfrm>
            <a:off x="3502950" y="1456811"/>
            <a:ext cx="2136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9" type="subTitle"/>
          </p:nvPr>
        </p:nvSpPr>
        <p:spPr>
          <a:xfrm>
            <a:off x="6287838" y="1456811"/>
            <a:ext cx="2136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5" name="Google Shape;165;p31"/>
          <p:cNvSpPr txBox="1"/>
          <p:nvPr>
            <p:ph idx="13" type="subTitle"/>
          </p:nvPr>
        </p:nvSpPr>
        <p:spPr>
          <a:xfrm>
            <a:off x="720000" y="3069531"/>
            <a:ext cx="2136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6" name="Google Shape;166;p31"/>
          <p:cNvSpPr txBox="1"/>
          <p:nvPr>
            <p:ph idx="14" type="subTitle"/>
          </p:nvPr>
        </p:nvSpPr>
        <p:spPr>
          <a:xfrm>
            <a:off x="3502950" y="3069529"/>
            <a:ext cx="2136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7" name="Google Shape;167;p31"/>
          <p:cNvSpPr txBox="1"/>
          <p:nvPr>
            <p:ph idx="15" type="subTitle"/>
          </p:nvPr>
        </p:nvSpPr>
        <p:spPr>
          <a:xfrm>
            <a:off x="6287700" y="3069534"/>
            <a:ext cx="2136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8" name="Google Shape;168;p31"/>
          <p:cNvSpPr/>
          <p:nvPr/>
        </p:nvSpPr>
        <p:spPr>
          <a:xfrm>
            <a:off x="-5050" y="4703625"/>
            <a:ext cx="9144000" cy="48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ctrTitle"/>
          </p:nvPr>
        </p:nvSpPr>
        <p:spPr>
          <a:xfrm>
            <a:off x="1382675" y="885550"/>
            <a:ext cx="35136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1" name="Google Shape;171;p32"/>
          <p:cNvSpPr txBox="1"/>
          <p:nvPr>
            <p:ph idx="1" type="subTitle"/>
          </p:nvPr>
        </p:nvSpPr>
        <p:spPr>
          <a:xfrm>
            <a:off x="1382675" y="1840075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2" name="Google Shape;172;p32"/>
          <p:cNvSpPr txBox="1"/>
          <p:nvPr/>
        </p:nvSpPr>
        <p:spPr>
          <a:xfrm>
            <a:off x="7151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 includes 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icons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/>
          <p:nvPr/>
        </p:nvSpPr>
        <p:spPr>
          <a:xfrm>
            <a:off x="-5050" y="-23700"/>
            <a:ext cx="516900" cy="519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34"/>
          <p:cNvGrpSpPr/>
          <p:nvPr/>
        </p:nvGrpSpPr>
        <p:grpSpPr>
          <a:xfrm>
            <a:off x="-5050" y="-23700"/>
            <a:ext cx="9149050" cy="5190900"/>
            <a:chOff x="-5050" y="-23700"/>
            <a:chExt cx="9149050" cy="5190900"/>
          </a:xfrm>
        </p:grpSpPr>
        <p:sp>
          <p:nvSpPr>
            <p:cNvPr id="177" name="Google Shape;177;p34"/>
            <p:cNvSpPr/>
            <p:nvPr/>
          </p:nvSpPr>
          <p:spPr>
            <a:xfrm>
              <a:off x="-5050" y="-23700"/>
              <a:ext cx="516900" cy="5190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8" name="Google Shape;178;p34"/>
            <p:cNvSpPr/>
            <p:nvPr/>
          </p:nvSpPr>
          <p:spPr>
            <a:xfrm>
              <a:off x="8627100" y="-23700"/>
              <a:ext cx="516900" cy="5190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amiljen Grotesk"/>
              <a:buNone/>
              <a:defRPr sz="3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miljen Grotesk"/>
              <a:buNone/>
              <a:defRPr sz="3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miljen Grotesk"/>
              <a:buNone/>
              <a:defRPr sz="3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miljen Grotesk"/>
              <a:buNone/>
              <a:defRPr sz="3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miljen Grotesk"/>
              <a:buNone/>
              <a:defRPr sz="3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miljen Grotesk"/>
              <a:buNone/>
              <a:defRPr sz="3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miljen Grotesk"/>
              <a:buNone/>
              <a:defRPr sz="3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miljen Grotesk"/>
              <a:buNone/>
              <a:defRPr sz="3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miljen Grotesk"/>
              <a:buNone/>
              <a:defRPr sz="3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dc.gov/aging/dementia/index.html#:~:text=Dementia%20is%20not%20a%20specific,a%20part%20of%20normal%20aging.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hyperlink" Target="https://slidesgo.com/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kaggle.com/datasets/kaggler2412/dementia-patient-health-and-prescriptions-dataset/data" TargetMode="External"/><Relationship Id="rId4" Type="http://schemas.openxmlformats.org/officeDocument/2006/relationships/hyperlink" Target="https://data.mendeley.com/datasets/tsy6rbc5d4/1" TargetMode="External"/><Relationship Id="rId9" Type="http://schemas.openxmlformats.org/officeDocument/2006/relationships/hyperlink" Target="https://www.eddymens.com/blog/markdown-table-of-contents-toc-how-to-create-one" TargetMode="External"/><Relationship Id="rId5" Type="http://schemas.openxmlformats.org/officeDocument/2006/relationships/hyperlink" Target="https://stackoverflow.com/questions/49188960/how-to-show-all-columns-names-on-a-large-pandas-dataframe" TargetMode="External"/><Relationship Id="rId6" Type="http://schemas.openxmlformats.org/officeDocument/2006/relationships/hyperlink" Target="https://stackoverflow.com/questions/45199047/how-to-save-model-summary-to-file-in-keras" TargetMode="External"/><Relationship Id="rId7" Type="http://schemas.openxmlformats.org/officeDocument/2006/relationships/hyperlink" Target="https://www.tensorflow.org/tutorials/keras/keras_tuner" TargetMode="External"/><Relationship Id="rId8" Type="http://schemas.openxmlformats.org/officeDocument/2006/relationships/hyperlink" Target="https://forecastegy.com/posts/feature-importance-in-random-forest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dc.gov/aging/dementia/index.html#:~:text=Dementia%20is%20not%20a%20specific,a%20part%20of%20normal%20aging.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kaggler2412/dementia-patient-health-and-prescriptions-dataset/data" TargetMode="External"/><Relationship Id="rId4" Type="http://schemas.openxmlformats.org/officeDocument/2006/relationships/hyperlink" Target="https://data.mendeley.com/datasets/tsy6rbc5d4/1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dc.gov/aging/dementia/index.html#:~:text=Dementia%20is%20not%20a%20specific,a%20part%20of%20normal%20aging.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/>
          <p:nvPr/>
        </p:nvSpPr>
        <p:spPr>
          <a:xfrm>
            <a:off x="0" y="3191700"/>
            <a:ext cx="9144000" cy="195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4" name="Google Shape;184;p35"/>
          <p:cNvSpPr txBox="1"/>
          <p:nvPr>
            <p:ph type="ctrTitle"/>
          </p:nvPr>
        </p:nvSpPr>
        <p:spPr>
          <a:xfrm>
            <a:off x="3218175" y="770900"/>
            <a:ext cx="5107500" cy="21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Dementia Prediction Model </a:t>
            </a:r>
            <a:r>
              <a:rPr i="1" lang="en">
                <a:solidFill>
                  <a:schemeClr val="dk2"/>
                </a:solidFill>
              </a:rPr>
              <a:t>Project 4</a:t>
            </a:r>
            <a:endParaRPr i="1">
              <a:solidFill>
                <a:schemeClr val="dk2"/>
              </a:solidFill>
            </a:endParaRPr>
          </a:p>
        </p:txBody>
      </p:sp>
      <p:sp>
        <p:nvSpPr>
          <p:cNvPr id="185" name="Google Shape;185;p35"/>
          <p:cNvSpPr txBox="1"/>
          <p:nvPr>
            <p:ph idx="1" type="subTitle"/>
          </p:nvPr>
        </p:nvSpPr>
        <p:spPr>
          <a:xfrm>
            <a:off x="3218175" y="3469700"/>
            <a:ext cx="25371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E91D63"/>
                </a:solidFill>
                <a:latin typeface="Oswald"/>
                <a:ea typeface="Oswald"/>
                <a:cs typeface="Oswald"/>
                <a:sym typeface="Oswald"/>
              </a:rPr>
              <a:t>Contributors:</a:t>
            </a:r>
            <a:r>
              <a:rPr b="1" lang="en" sz="1700" u="sng">
                <a:solidFill>
                  <a:srgbClr val="E91D63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b="1" sz="1700" u="sng">
              <a:solidFill>
                <a:srgbClr val="E91D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E91D63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E91D63"/>
                </a:solidFill>
                <a:latin typeface="Oswald"/>
                <a:ea typeface="Oswald"/>
                <a:cs typeface="Oswald"/>
                <a:sym typeface="Oswald"/>
              </a:rPr>
              <a:t> Hansle Goh, Dumiduni Geeganage, Noelle Watson</a:t>
            </a:r>
            <a:endParaRPr b="1" sz="1700">
              <a:solidFill>
                <a:srgbClr val="E91D63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41600" y="367900"/>
            <a:ext cx="2393249" cy="440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35"/>
          <p:cNvCxnSpPr/>
          <p:nvPr/>
        </p:nvCxnSpPr>
        <p:spPr>
          <a:xfrm>
            <a:off x="3311150" y="2942825"/>
            <a:ext cx="51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idx="4" type="subTitle"/>
          </p:nvPr>
        </p:nvSpPr>
        <p:spPr>
          <a:xfrm>
            <a:off x="719989" y="1586600"/>
            <a:ext cx="2724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What is Dementia?</a:t>
            </a:r>
            <a:endParaRPr b="1" i="1"/>
          </a:p>
        </p:txBody>
      </p:sp>
      <p:sp>
        <p:nvSpPr>
          <p:cNvPr id="287" name="Google Shape;287;p44"/>
          <p:cNvSpPr txBox="1"/>
          <p:nvPr>
            <p:ph type="title"/>
          </p:nvPr>
        </p:nvSpPr>
        <p:spPr>
          <a:xfrm>
            <a:off x="720000" y="445025"/>
            <a:ext cx="7704000" cy="9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Logistic Regression Model</a:t>
            </a:r>
            <a:endParaRPr b="1" sz="4200"/>
          </a:p>
        </p:txBody>
      </p:sp>
      <p:sp>
        <p:nvSpPr>
          <p:cNvPr id="288" name="Google Shape;288;p44"/>
          <p:cNvSpPr txBox="1"/>
          <p:nvPr>
            <p:ph idx="1" type="subTitle"/>
          </p:nvPr>
        </p:nvSpPr>
        <p:spPr>
          <a:xfrm>
            <a:off x="598475" y="2302625"/>
            <a:ext cx="2845800" cy="20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Dementia is the impaired ability to remember, think, or make decisions that interferes with doing everyday activities.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Alzheimer’s disease is the most common type of dementia. Though dementia mostly affects older adults, it is not a part of normal aging.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9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</a:t>
            </a:r>
            <a:endParaRPr/>
          </a:p>
        </p:txBody>
      </p:sp>
      <p:sp>
        <p:nvSpPr>
          <p:cNvPr id="289" name="Google Shape;289;p44"/>
          <p:cNvSpPr txBox="1"/>
          <p:nvPr>
            <p:ph idx="2" type="subTitle"/>
          </p:nvPr>
        </p:nvSpPr>
        <p:spPr>
          <a:xfrm>
            <a:off x="3874013" y="2302626"/>
            <a:ext cx="27243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Can we use machine learning models such as logistic regression, random forests, and deep learning to predict dementia?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4"/>
          <p:cNvSpPr txBox="1"/>
          <p:nvPr>
            <p:ph idx="3" type="subTitle"/>
          </p:nvPr>
        </p:nvSpPr>
        <p:spPr>
          <a:xfrm>
            <a:off x="3874025" y="1586600"/>
            <a:ext cx="2724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Problem statement</a:t>
            </a:r>
            <a:endParaRPr b="1" i="1"/>
          </a:p>
        </p:txBody>
      </p:sp>
      <p:pic>
        <p:nvPicPr>
          <p:cNvPr id="291" name="Google Shape;29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8925" y="3732948"/>
            <a:ext cx="1713300" cy="13652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44"/>
          <p:cNvCxnSpPr/>
          <p:nvPr/>
        </p:nvCxnSpPr>
        <p:spPr>
          <a:xfrm>
            <a:off x="720000" y="2186250"/>
            <a:ext cx="57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/>
          <p:nvPr/>
        </p:nvSpPr>
        <p:spPr>
          <a:xfrm>
            <a:off x="0" y="0"/>
            <a:ext cx="9144000" cy="29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98" name="Google Shape;29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625" y="367900"/>
            <a:ext cx="2393249" cy="44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5"/>
          <p:cNvSpPr txBox="1"/>
          <p:nvPr/>
        </p:nvSpPr>
        <p:spPr>
          <a:xfrm>
            <a:off x="256400" y="652650"/>
            <a:ext cx="42732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0" name="Google Shape;300;p45"/>
          <p:cNvSpPr txBox="1"/>
          <p:nvPr/>
        </p:nvSpPr>
        <p:spPr>
          <a:xfrm>
            <a:off x="870200" y="3294325"/>
            <a:ext cx="4273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1" name="Google Shape;301;p45"/>
          <p:cNvSpPr/>
          <p:nvPr/>
        </p:nvSpPr>
        <p:spPr>
          <a:xfrm>
            <a:off x="745875" y="3162250"/>
            <a:ext cx="4553100" cy="15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2" name="Google Shape;302;p45"/>
          <p:cNvSpPr txBox="1"/>
          <p:nvPr/>
        </p:nvSpPr>
        <p:spPr>
          <a:xfrm>
            <a:off x="365175" y="528325"/>
            <a:ext cx="4879200" cy="18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Website</a:t>
            </a:r>
            <a:r>
              <a:rPr b="1" lang="en" sz="4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</a:t>
            </a:r>
            <a:endParaRPr b="1" sz="3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3" name="Google Shape;303;p45"/>
          <p:cNvSpPr txBox="1"/>
          <p:nvPr/>
        </p:nvSpPr>
        <p:spPr>
          <a:xfrm>
            <a:off x="365175" y="3698350"/>
            <a:ext cx="32400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Dataset #1</a:t>
            </a:r>
            <a:endParaRPr i="1" sz="3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Dumiduni / Noelle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idx="4" type="subTitle"/>
          </p:nvPr>
        </p:nvSpPr>
        <p:spPr>
          <a:xfrm>
            <a:off x="960925" y="1160325"/>
            <a:ext cx="2465400" cy="4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Dementia Diagnosis</a:t>
            </a:r>
            <a:endParaRPr sz="1700"/>
          </a:p>
        </p:txBody>
      </p:sp>
      <p:sp>
        <p:nvSpPr>
          <p:cNvPr id="309" name="Google Shape;309;p46"/>
          <p:cNvSpPr txBox="1"/>
          <p:nvPr>
            <p:ph idx="5" type="subTitle"/>
          </p:nvPr>
        </p:nvSpPr>
        <p:spPr>
          <a:xfrm>
            <a:off x="3952250" y="1160325"/>
            <a:ext cx="1286100" cy="4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Age Range</a:t>
            </a:r>
            <a:endParaRPr sz="1700"/>
          </a:p>
        </p:txBody>
      </p:sp>
      <p:sp>
        <p:nvSpPr>
          <p:cNvPr id="310" name="Google Shape;310;p46"/>
          <p:cNvSpPr txBox="1"/>
          <p:nvPr>
            <p:ph idx="1" type="subTitle"/>
          </p:nvPr>
        </p:nvSpPr>
        <p:spPr>
          <a:xfrm>
            <a:off x="543875" y="1613950"/>
            <a:ext cx="25923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Does not have dementia: 190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Has dementia: 146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6"/>
          <p:cNvSpPr txBox="1"/>
          <p:nvPr>
            <p:ph idx="2" type="subTitle"/>
          </p:nvPr>
        </p:nvSpPr>
        <p:spPr>
          <a:xfrm>
            <a:off x="3507650" y="1613943"/>
            <a:ext cx="21753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60 - 98 </a:t>
            </a:r>
            <a:endParaRPr/>
          </a:p>
        </p:txBody>
      </p:sp>
      <p:sp>
        <p:nvSpPr>
          <p:cNvPr id="312" name="Google Shape;312;p46"/>
          <p:cNvSpPr txBox="1"/>
          <p:nvPr>
            <p:ph idx="3" type="subTitle"/>
          </p:nvPr>
        </p:nvSpPr>
        <p:spPr>
          <a:xfrm>
            <a:off x="6054375" y="1590518"/>
            <a:ext cx="21753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Female: 147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Male: 189</a:t>
            </a:r>
            <a:endParaRPr/>
          </a:p>
        </p:txBody>
      </p:sp>
      <p:sp>
        <p:nvSpPr>
          <p:cNvPr id="313" name="Google Shape;313;p46"/>
          <p:cNvSpPr txBox="1"/>
          <p:nvPr>
            <p:ph idx="6" type="subTitle"/>
          </p:nvPr>
        </p:nvSpPr>
        <p:spPr>
          <a:xfrm>
            <a:off x="6562700" y="1160325"/>
            <a:ext cx="863400" cy="4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Gender</a:t>
            </a:r>
            <a:endParaRPr sz="1700"/>
          </a:p>
        </p:txBody>
      </p:sp>
      <p:cxnSp>
        <p:nvCxnSpPr>
          <p:cNvPr id="314" name="Google Shape;314;p46"/>
          <p:cNvCxnSpPr/>
          <p:nvPr/>
        </p:nvCxnSpPr>
        <p:spPr>
          <a:xfrm>
            <a:off x="1029475" y="1590514"/>
            <a:ext cx="73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5" name="Google Shape;315;p46"/>
          <p:cNvGrpSpPr/>
          <p:nvPr/>
        </p:nvGrpSpPr>
        <p:grpSpPr>
          <a:xfrm>
            <a:off x="7276550" y="104525"/>
            <a:ext cx="1744314" cy="1457875"/>
            <a:chOff x="283875" y="3732950"/>
            <a:chExt cx="1744314" cy="1457875"/>
          </a:xfrm>
        </p:grpSpPr>
        <p:pic>
          <p:nvPicPr>
            <p:cNvPr id="316" name="Google Shape;316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3875" y="3732950"/>
              <a:ext cx="1577231" cy="145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46"/>
            <p:cNvSpPr/>
            <p:nvPr/>
          </p:nvSpPr>
          <p:spPr>
            <a:xfrm rot="371848">
              <a:off x="1439456" y="4381725"/>
              <a:ext cx="558564" cy="587552"/>
            </a:xfrm>
            <a:prstGeom prst="star10">
              <a:avLst>
                <a:gd fmla="val 17537" name="adj"/>
                <a:gd fmla="val 105146" name="h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318" name="Google Shape;318;p46"/>
          <p:cNvSpPr txBox="1"/>
          <p:nvPr/>
        </p:nvSpPr>
        <p:spPr>
          <a:xfrm>
            <a:off x="1029475" y="178700"/>
            <a:ext cx="7521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Overview</a:t>
            </a:r>
            <a:r>
              <a:rPr b="1" i="1" lang="en" sz="2100" u="sng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(Dataset #2)</a:t>
            </a:r>
            <a:r>
              <a:rPr b="1" lang="en" sz="2100" u="sng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:</a:t>
            </a:r>
            <a:endParaRPr b="1" sz="2100" u="sng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336</a:t>
            </a:r>
            <a:r>
              <a:rPr lang="en" sz="21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records:</a:t>
            </a:r>
            <a:endParaRPr sz="21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pic>
        <p:nvPicPr>
          <p:cNvPr id="319" name="Google Shape;31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24" y="2367687"/>
            <a:ext cx="2352650" cy="248572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2400" y="2367700"/>
            <a:ext cx="2352650" cy="24856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1" name="Google Shape;32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0350" y="2367700"/>
            <a:ext cx="3260075" cy="2485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" name="Google Shape;326;p47"/>
          <p:cNvGraphicFramePr/>
          <p:nvPr/>
        </p:nvGraphicFramePr>
        <p:xfrm>
          <a:off x="459000" y="95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{C190E797-C7E6-4B15-B6DB-87528BD19F9F}</a:tableStyleId>
              </a:tblPr>
              <a:tblGrid>
                <a:gridCol w="1468475"/>
                <a:gridCol w="1103925"/>
              </a:tblGrid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Column Name</a:t>
                      </a:r>
                      <a:endParaRPr sz="1200">
                        <a:solidFill>
                          <a:schemeClr val="lt1"/>
                        </a:solidFill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45700" marB="45700" marR="45700" marL="45700" anchor="b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Details</a:t>
                      </a:r>
                      <a:endParaRPr sz="1200">
                        <a:solidFill>
                          <a:schemeClr val="lt1"/>
                        </a:solidFill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45700" marB="45700" marR="45700" marL="45700" anchor="b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Group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Demented/ Non-Demented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Visit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Which visit the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subject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 was scanned on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MR Delay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Magnetic Resonance Delay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M/F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Male / Female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Hand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Right /Left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Age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60-96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EDUC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Highest grade completed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7" name="Google Shape;327;p47"/>
          <p:cNvSpPr txBox="1"/>
          <p:nvPr>
            <p:ph type="title"/>
          </p:nvPr>
        </p:nvSpPr>
        <p:spPr>
          <a:xfrm>
            <a:off x="720000" y="180875"/>
            <a:ext cx="77040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Data </a:t>
            </a:r>
            <a:r>
              <a:rPr b="1" lang="en" sz="2500"/>
              <a:t>Features (Dataset #2)</a:t>
            </a:r>
            <a:endParaRPr b="1" sz="2500"/>
          </a:p>
        </p:txBody>
      </p:sp>
      <p:pic>
        <p:nvPicPr>
          <p:cNvPr id="328" name="Google Shape;32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677" y="3141048"/>
            <a:ext cx="1931049" cy="1784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9" name="Google Shape;329;p47"/>
          <p:cNvGraphicFramePr/>
          <p:nvPr/>
        </p:nvGraphicFramePr>
        <p:xfrm>
          <a:off x="3285800" y="95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{C190E797-C7E6-4B15-B6DB-87528BD19F9F}</a:tableStyleId>
              </a:tblPr>
              <a:tblGrid>
                <a:gridCol w="1468475"/>
                <a:gridCol w="1103925"/>
              </a:tblGrid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Column Name</a:t>
                      </a:r>
                      <a:endParaRPr sz="1200">
                        <a:solidFill>
                          <a:schemeClr val="lt1"/>
                        </a:solidFill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45700" marB="45700" marR="45700" marL="45700" anchor="b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Details</a:t>
                      </a:r>
                      <a:endParaRPr sz="1200">
                        <a:solidFill>
                          <a:schemeClr val="lt1"/>
                        </a:solidFill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45700" marB="45700" marR="45700" marL="45700" anchor="b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SES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Socioeconomic Status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MMSE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Mini-Mental State Exam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CDR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Clinical Dementia Rating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eTIV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Estimated Total Intracranial Volume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nWBV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Normalized Whole Brain Volume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ASF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Atlas Scaling Factor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/>
          <p:nvPr/>
        </p:nvSpPr>
        <p:spPr>
          <a:xfrm>
            <a:off x="0" y="0"/>
            <a:ext cx="9144000" cy="29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35" name="Google Shape;3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625" y="367900"/>
            <a:ext cx="2393249" cy="44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8"/>
          <p:cNvSpPr txBox="1"/>
          <p:nvPr/>
        </p:nvSpPr>
        <p:spPr>
          <a:xfrm>
            <a:off x="256400" y="652650"/>
            <a:ext cx="42732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7" name="Google Shape;337;p48"/>
          <p:cNvSpPr txBox="1"/>
          <p:nvPr/>
        </p:nvSpPr>
        <p:spPr>
          <a:xfrm>
            <a:off x="870200" y="3294325"/>
            <a:ext cx="4273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8" name="Google Shape;338;p48"/>
          <p:cNvSpPr/>
          <p:nvPr/>
        </p:nvSpPr>
        <p:spPr>
          <a:xfrm>
            <a:off x="745875" y="3162250"/>
            <a:ext cx="4553100" cy="15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9" name="Google Shape;339;p48"/>
          <p:cNvSpPr txBox="1"/>
          <p:nvPr/>
        </p:nvSpPr>
        <p:spPr>
          <a:xfrm>
            <a:off x="365175" y="528325"/>
            <a:ext cx="4879200" cy="18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Predictive Model: </a:t>
            </a:r>
            <a:endParaRPr b="1" sz="3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0" name="Google Shape;340;p48"/>
          <p:cNvSpPr txBox="1"/>
          <p:nvPr/>
        </p:nvSpPr>
        <p:spPr>
          <a:xfrm>
            <a:off x="365175" y="3698350"/>
            <a:ext cx="3240000" cy="1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Dataset #2</a:t>
            </a:r>
            <a:endParaRPr i="1" sz="3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Dumiduni</a:t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720000" y="180875"/>
            <a:ext cx="77040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Predictive Model - Data with Rating Scales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pic>
        <p:nvPicPr>
          <p:cNvPr id="346" name="Google Shape;34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25" y="1434500"/>
            <a:ext cx="4110524" cy="21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9"/>
          <p:cNvPicPr preferRelativeResize="0"/>
          <p:nvPr/>
        </p:nvPicPr>
        <p:blipFill rotWithShape="1">
          <a:blip r:embed="rId4">
            <a:alphaModFix/>
          </a:blip>
          <a:srcRect b="0" l="0" r="5365" t="0"/>
          <a:stretch/>
        </p:blipFill>
        <p:spPr>
          <a:xfrm>
            <a:off x="4324800" y="1023075"/>
            <a:ext cx="4717051" cy="368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25" y="3646225"/>
            <a:ext cx="1569449" cy="1450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720000" y="180875"/>
            <a:ext cx="77040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Predictive Model - Data with Rating Scales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pic>
        <p:nvPicPr>
          <p:cNvPr id="354" name="Google Shape;3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5" y="3646225"/>
            <a:ext cx="1569449" cy="145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68325"/>
            <a:ext cx="4534025" cy="339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725" y="1455151"/>
            <a:ext cx="4331200" cy="21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Resources</a:t>
            </a:r>
            <a:endParaRPr b="1" sz="3200"/>
          </a:p>
        </p:txBody>
      </p:sp>
      <p:sp>
        <p:nvSpPr>
          <p:cNvPr id="362" name="Google Shape;362;p51"/>
          <p:cNvSpPr txBox="1"/>
          <p:nvPr>
            <p:ph idx="1" type="body"/>
          </p:nvPr>
        </p:nvSpPr>
        <p:spPr>
          <a:xfrm>
            <a:off x="720000" y="1061550"/>
            <a:ext cx="3852000" cy="3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Dataset #1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Dataset #2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Show all column names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Save Keras model summary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Keras tuner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8"/>
              </a:rPr>
              <a:t>Feature importance in random forests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9"/>
              </a:rPr>
              <a:t>Markdown-Table of contents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10"/>
              </a:rPr>
              <a:t>Template for slides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63" name="Google Shape;363;p51"/>
          <p:cNvGrpSpPr/>
          <p:nvPr/>
        </p:nvGrpSpPr>
        <p:grpSpPr>
          <a:xfrm>
            <a:off x="7276550" y="104525"/>
            <a:ext cx="1744314" cy="1457875"/>
            <a:chOff x="283875" y="3732950"/>
            <a:chExt cx="1744314" cy="1457875"/>
          </a:xfrm>
        </p:grpSpPr>
        <p:pic>
          <p:nvPicPr>
            <p:cNvPr id="364" name="Google Shape;364;p5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83875" y="3732950"/>
              <a:ext cx="1577231" cy="145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51"/>
            <p:cNvSpPr/>
            <p:nvPr/>
          </p:nvSpPr>
          <p:spPr>
            <a:xfrm rot="371848">
              <a:off x="1439456" y="4381725"/>
              <a:ext cx="558564" cy="587552"/>
            </a:xfrm>
            <a:prstGeom prst="star10">
              <a:avLst>
                <a:gd fmla="val 17537" name="adj"/>
                <a:gd fmla="val 105146" name="h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idx="4" type="subTitle"/>
          </p:nvPr>
        </p:nvSpPr>
        <p:spPr>
          <a:xfrm>
            <a:off x="719989" y="1586600"/>
            <a:ext cx="2724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What is Dementia?</a:t>
            </a:r>
            <a:endParaRPr b="1" i="1"/>
          </a:p>
        </p:txBody>
      </p:sp>
      <p:sp>
        <p:nvSpPr>
          <p:cNvPr id="193" name="Google Shape;193;p36"/>
          <p:cNvSpPr txBox="1"/>
          <p:nvPr>
            <p:ph type="title"/>
          </p:nvPr>
        </p:nvSpPr>
        <p:spPr>
          <a:xfrm>
            <a:off x="720000" y="445025"/>
            <a:ext cx="7704000" cy="9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Purpose</a:t>
            </a:r>
            <a:endParaRPr b="1" sz="4200"/>
          </a:p>
        </p:txBody>
      </p:sp>
      <p:sp>
        <p:nvSpPr>
          <p:cNvPr id="194" name="Google Shape;194;p36"/>
          <p:cNvSpPr txBox="1"/>
          <p:nvPr>
            <p:ph idx="1" type="subTitle"/>
          </p:nvPr>
        </p:nvSpPr>
        <p:spPr>
          <a:xfrm>
            <a:off x="598475" y="2302625"/>
            <a:ext cx="2845800" cy="20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Dementia is the impaired ability to remember, think, or make decisions that interferes with doing everyday activities.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Alzheimer’s disease is the most common type of dementia. Though dementia mostly affects older adults, it is not a part of normal aging.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9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</a:t>
            </a:r>
            <a:endParaRPr/>
          </a:p>
        </p:txBody>
      </p:sp>
      <p:sp>
        <p:nvSpPr>
          <p:cNvPr id="195" name="Google Shape;195;p36"/>
          <p:cNvSpPr txBox="1"/>
          <p:nvPr>
            <p:ph idx="2" type="subTitle"/>
          </p:nvPr>
        </p:nvSpPr>
        <p:spPr>
          <a:xfrm>
            <a:off x="3874013" y="2302626"/>
            <a:ext cx="27243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Can we</a:t>
            </a:r>
            <a:r>
              <a:rPr i="1" lang="en"/>
              <a:t> use machine learning models such as logistic regression, random forests, and deep learning to predict dementia?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6"/>
          <p:cNvSpPr txBox="1"/>
          <p:nvPr>
            <p:ph idx="3" type="subTitle"/>
          </p:nvPr>
        </p:nvSpPr>
        <p:spPr>
          <a:xfrm>
            <a:off x="3874025" y="1586600"/>
            <a:ext cx="2724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Problem statement</a:t>
            </a:r>
            <a:endParaRPr b="1" i="1"/>
          </a:p>
        </p:txBody>
      </p:sp>
      <p:pic>
        <p:nvPicPr>
          <p:cNvPr id="197" name="Google Shape;1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8925" y="3732948"/>
            <a:ext cx="1713300" cy="13652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36"/>
          <p:cNvCxnSpPr/>
          <p:nvPr/>
        </p:nvCxnSpPr>
        <p:spPr>
          <a:xfrm>
            <a:off x="720000" y="2186250"/>
            <a:ext cx="57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idx="2" type="subTitle"/>
          </p:nvPr>
        </p:nvSpPr>
        <p:spPr>
          <a:xfrm>
            <a:off x="720000" y="1970729"/>
            <a:ext cx="31176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Dataset #1</a:t>
            </a:r>
            <a:r>
              <a:rPr lang="en"/>
              <a:t> - </a:t>
            </a:r>
            <a:r>
              <a:rPr lang="en"/>
              <a:t>Dementia Patient Health and Prescription Dataset (</a:t>
            </a:r>
            <a:r>
              <a:rPr i="1" lang="en"/>
              <a:t>Kaggle)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Dataset #2</a:t>
            </a:r>
            <a:r>
              <a:rPr lang="en"/>
              <a:t> - </a:t>
            </a:r>
            <a:r>
              <a:rPr lang="en"/>
              <a:t>Classification and Prediction of Dementia by SVM (</a:t>
            </a:r>
            <a:r>
              <a:rPr i="1" lang="en"/>
              <a:t>Data.Mendeley)</a:t>
            </a:r>
            <a:r>
              <a:rPr lang="en"/>
              <a:t> </a:t>
            </a:r>
            <a:endParaRPr/>
          </a:p>
        </p:txBody>
      </p:sp>
      <p:sp>
        <p:nvSpPr>
          <p:cNvPr id="204" name="Google Shape;204;p37"/>
          <p:cNvSpPr txBox="1"/>
          <p:nvPr>
            <p:ph idx="3" type="subTitle"/>
          </p:nvPr>
        </p:nvSpPr>
        <p:spPr>
          <a:xfrm>
            <a:off x="4031384" y="1970713"/>
            <a:ext cx="3117600" cy="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Pandas and Spark to explore the Data</a:t>
            </a:r>
            <a:endParaRPr/>
          </a:p>
        </p:txBody>
      </p:sp>
      <p:sp>
        <p:nvSpPr>
          <p:cNvPr id="205" name="Google Shape;205;p37"/>
          <p:cNvSpPr txBox="1"/>
          <p:nvPr>
            <p:ph idx="4" type="subTitle"/>
          </p:nvPr>
        </p:nvSpPr>
        <p:spPr>
          <a:xfrm>
            <a:off x="720000" y="3752900"/>
            <a:ext cx="3117600" cy="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06" name="Google Shape;206;p37"/>
          <p:cNvSpPr txBox="1"/>
          <p:nvPr>
            <p:ph idx="5" type="subTitle"/>
          </p:nvPr>
        </p:nvSpPr>
        <p:spPr>
          <a:xfrm>
            <a:off x="4031384" y="3752900"/>
            <a:ext cx="3117600" cy="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Importances</a:t>
            </a:r>
            <a:endParaRPr/>
          </a:p>
        </p:txBody>
      </p:sp>
      <p:sp>
        <p:nvSpPr>
          <p:cNvPr id="207" name="Google Shape;20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Methodology</a:t>
            </a:r>
            <a:endParaRPr b="1" sz="4200"/>
          </a:p>
        </p:txBody>
      </p:sp>
      <p:sp>
        <p:nvSpPr>
          <p:cNvPr id="208" name="Google Shape;208;p37"/>
          <p:cNvSpPr txBox="1"/>
          <p:nvPr>
            <p:ph idx="1" type="subTitle"/>
          </p:nvPr>
        </p:nvSpPr>
        <p:spPr>
          <a:xfrm>
            <a:off x="720000" y="1521013"/>
            <a:ext cx="3117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Data collection</a:t>
            </a:r>
            <a:endParaRPr b="1" i="1"/>
          </a:p>
        </p:txBody>
      </p:sp>
      <p:sp>
        <p:nvSpPr>
          <p:cNvPr id="209" name="Google Shape;209;p37"/>
          <p:cNvSpPr txBox="1"/>
          <p:nvPr>
            <p:ph idx="6" type="subTitle"/>
          </p:nvPr>
        </p:nvSpPr>
        <p:spPr>
          <a:xfrm>
            <a:off x="720000" y="3303200"/>
            <a:ext cx="3117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Predictive Models</a:t>
            </a:r>
            <a:endParaRPr b="1" i="1"/>
          </a:p>
        </p:txBody>
      </p:sp>
      <p:sp>
        <p:nvSpPr>
          <p:cNvPr id="210" name="Google Shape;210;p37"/>
          <p:cNvSpPr txBox="1"/>
          <p:nvPr>
            <p:ph idx="7" type="subTitle"/>
          </p:nvPr>
        </p:nvSpPr>
        <p:spPr>
          <a:xfrm>
            <a:off x="4031378" y="1521013"/>
            <a:ext cx="3117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Exploratory </a:t>
            </a:r>
            <a:r>
              <a:rPr b="1" i="1" lang="en"/>
              <a:t>Data analysis</a:t>
            </a:r>
            <a:endParaRPr b="1" i="1"/>
          </a:p>
        </p:txBody>
      </p:sp>
      <p:sp>
        <p:nvSpPr>
          <p:cNvPr id="211" name="Google Shape;211;p37"/>
          <p:cNvSpPr txBox="1"/>
          <p:nvPr>
            <p:ph idx="8" type="subTitle"/>
          </p:nvPr>
        </p:nvSpPr>
        <p:spPr>
          <a:xfrm>
            <a:off x="4031378" y="3303200"/>
            <a:ext cx="31176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Results validation</a:t>
            </a:r>
            <a:endParaRPr b="1" i="1"/>
          </a:p>
        </p:txBody>
      </p:sp>
      <p:cxnSp>
        <p:nvCxnSpPr>
          <p:cNvPr id="212" name="Google Shape;212;p37"/>
          <p:cNvCxnSpPr/>
          <p:nvPr/>
        </p:nvCxnSpPr>
        <p:spPr>
          <a:xfrm>
            <a:off x="790225" y="2003443"/>
            <a:ext cx="664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7"/>
          <p:cNvCxnSpPr/>
          <p:nvPr/>
        </p:nvCxnSpPr>
        <p:spPr>
          <a:xfrm>
            <a:off x="790225" y="3783131"/>
            <a:ext cx="664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4" name="Google Shape;214;p37"/>
          <p:cNvGrpSpPr/>
          <p:nvPr/>
        </p:nvGrpSpPr>
        <p:grpSpPr>
          <a:xfrm>
            <a:off x="7369750" y="3629576"/>
            <a:ext cx="1713300" cy="1468650"/>
            <a:chOff x="7369750" y="3629576"/>
            <a:chExt cx="1713300" cy="1468650"/>
          </a:xfrm>
        </p:grpSpPr>
        <p:pic>
          <p:nvPicPr>
            <p:cNvPr id="215" name="Google Shape;215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7369750" y="3732948"/>
              <a:ext cx="1713300" cy="13652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37"/>
            <p:cNvSpPr/>
            <p:nvPr/>
          </p:nvSpPr>
          <p:spPr>
            <a:xfrm rot="371848">
              <a:off x="7566356" y="3658000"/>
              <a:ext cx="558564" cy="587552"/>
            </a:xfrm>
            <a:prstGeom prst="star10">
              <a:avLst>
                <a:gd fmla="val 17537" name="adj"/>
                <a:gd fmla="val 105146" name="h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idx="4" type="subTitle"/>
          </p:nvPr>
        </p:nvSpPr>
        <p:spPr>
          <a:xfrm>
            <a:off x="960925" y="1160325"/>
            <a:ext cx="2465400" cy="4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Dementia Diagnosis</a:t>
            </a:r>
            <a:endParaRPr i="1" sz="1700"/>
          </a:p>
        </p:txBody>
      </p:sp>
      <p:sp>
        <p:nvSpPr>
          <p:cNvPr id="222" name="Google Shape;222;p38"/>
          <p:cNvSpPr txBox="1"/>
          <p:nvPr>
            <p:ph idx="5" type="subTitle"/>
          </p:nvPr>
        </p:nvSpPr>
        <p:spPr>
          <a:xfrm>
            <a:off x="3952250" y="1160325"/>
            <a:ext cx="1286100" cy="4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Age Range</a:t>
            </a:r>
            <a:endParaRPr i="1" sz="1700"/>
          </a:p>
        </p:txBody>
      </p:sp>
      <p:sp>
        <p:nvSpPr>
          <p:cNvPr id="223" name="Google Shape;223;p38"/>
          <p:cNvSpPr txBox="1"/>
          <p:nvPr>
            <p:ph idx="1" type="subTitle"/>
          </p:nvPr>
        </p:nvSpPr>
        <p:spPr>
          <a:xfrm>
            <a:off x="543875" y="1613950"/>
            <a:ext cx="2592300" cy="28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Does not have dementia: 515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Has dementia: 485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8"/>
          <p:cNvSpPr txBox="1"/>
          <p:nvPr>
            <p:ph idx="2" type="subTitle"/>
          </p:nvPr>
        </p:nvSpPr>
        <p:spPr>
          <a:xfrm>
            <a:off x="3507647" y="1613939"/>
            <a:ext cx="2175300" cy="1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60 - 90 </a:t>
            </a:r>
            <a:endParaRPr/>
          </a:p>
        </p:txBody>
      </p:sp>
      <p:sp>
        <p:nvSpPr>
          <p:cNvPr id="225" name="Google Shape;225;p38"/>
          <p:cNvSpPr txBox="1"/>
          <p:nvPr>
            <p:ph idx="3" type="subTitle"/>
          </p:nvPr>
        </p:nvSpPr>
        <p:spPr>
          <a:xfrm>
            <a:off x="6054375" y="1590514"/>
            <a:ext cx="2175300" cy="16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Female: 504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Male: 496</a:t>
            </a:r>
            <a:endParaRPr/>
          </a:p>
        </p:txBody>
      </p:sp>
      <p:sp>
        <p:nvSpPr>
          <p:cNvPr id="226" name="Google Shape;226;p38"/>
          <p:cNvSpPr txBox="1"/>
          <p:nvPr>
            <p:ph idx="6" type="subTitle"/>
          </p:nvPr>
        </p:nvSpPr>
        <p:spPr>
          <a:xfrm>
            <a:off x="6562700" y="1160325"/>
            <a:ext cx="863400" cy="4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/>
              <a:t>Gender</a:t>
            </a:r>
            <a:endParaRPr i="1" sz="1700"/>
          </a:p>
        </p:txBody>
      </p:sp>
      <p:cxnSp>
        <p:nvCxnSpPr>
          <p:cNvPr id="227" name="Google Shape;227;p38"/>
          <p:cNvCxnSpPr/>
          <p:nvPr/>
        </p:nvCxnSpPr>
        <p:spPr>
          <a:xfrm>
            <a:off x="1029475" y="1590514"/>
            <a:ext cx="73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8" name="Google Shape;228;p38"/>
          <p:cNvGrpSpPr/>
          <p:nvPr/>
        </p:nvGrpSpPr>
        <p:grpSpPr>
          <a:xfrm>
            <a:off x="7276550" y="104525"/>
            <a:ext cx="1744314" cy="1457875"/>
            <a:chOff x="283875" y="3732950"/>
            <a:chExt cx="1744314" cy="1457875"/>
          </a:xfrm>
        </p:grpSpPr>
        <p:pic>
          <p:nvPicPr>
            <p:cNvPr id="229" name="Google Shape;229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3875" y="3732950"/>
              <a:ext cx="1577231" cy="145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38"/>
            <p:cNvSpPr/>
            <p:nvPr/>
          </p:nvSpPr>
          <p:spPr>
            <a:xfrm rot="371848">
              <a:off x="1439456" y="4381725"/>
              <a:ext cx="558564" cy="587552"/>
            </a:xfrm>
            <a:prstGeom prst="star10">
              <a:avLst>
                <a:gd fmla="val 17537" name="adj"/>
                <a:gd fmla="val 105146" name="hf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31" name="Google Shape;231;p38"/>
          <p:cNvSpPr txBox="1"/>
          <p:nvPr/>
        </p:nvSpPr>
        <p:spPr>
          <a:xfrm>
            <a:off x="1029475" y="178700"/>
            <a:ext cx="75210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Overview</a:t>
            </a:r>
            <a:r>
              <a:rPr b="1" i="1" lang="en" sz="2300" u="sng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(Dataset #1)</a:t>
            </a:r>
            <a:r>
              <a:rPr b="1" lang="en" sz="2300" u="sng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:</a:t>
            </a:r>
            <a:endParaRPr b="1" sz="2300" u="sng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1,000 records:</a:t>
            </a:r>
            <a:endParaRPr sz="21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50" y="2367700"/>
            <a:ext cx="2352647" cy="24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2000" y="2367700"/>
            <a:ext cx="2352650" cy="248570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06925" y="2367700"/>
            <a:ext cx="3070259" cy="248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39"/>
          <p:cNvGraphicFramePr/>
          <p:nvPr/>
        </p:nvGraphicFramePr>
        <p:xfrm>
          <a:off x="459000" y="80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{C190E797-C7E6-4B15-B6DB-87528BD19F9F}</a:tableStyleId>
              </a:tblPr>
              <a:tblGrid>
                <a:gridCol w="1468475"/>
                <a:gridCol w="1103925"/>
              </a:tblGrid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Column Name</a:t>
                      </a:r>
                      <a:endParaRPr sz="1200">
                        <a:solidFill>
                          <a:schemeClr val="lt1"/>
                        </a:solidFill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45700" marB="45700" marR="45700" marL="45700" anchor="b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Details</a:t>
                      </a:r>
                      <a:endParaRPr sz="1200">
                        <a:solidFill>
                          <a:schemeClr val="lt1"/>
                        </a:solidFill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45700" marB="45700" marR="45700" marL="45700" anchor="b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Alcohol Level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Alcohol Consumption Level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Heart Rate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Heartbeats per minute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Blood Oxygen Levels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Saturation of oxygen in the blood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Body Temperature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Celcius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Weight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Kilograms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MRI Delay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Time delay in obtaining an MRI Scan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Age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60-90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0" name="Google Shape;240;p39"/>
          <p:cNvSpPr txBox="1"/>
          <p:nvPr>
            <p:ph type="title"/>
          </p:nvPr>
        </p:nvSpPr>
        <p:spPr>
          <a:xfrm>
            <a:off x="720000" y="132075"/>
            <a:ext cx="77040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Data Features (Dataset #1)</a:t>
            </a:r>
            <a:endParaRPr b="1" sz="2500"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677" y="3293448"/>
            <a:ext cx="1931049" cy="1784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2" name="Google Shape;242;p39"/>
          <p:cNvGraphicFramePr/>
          <p:nvPr/>
        </p:nvGraphicFramePr>
        <p:xfrm>
          <a:off x="6112600" y="80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{C190E797-C7E6-4B15-B6DB-87528BD19F9F}</a:tableStyleId>
              </a:tblPr>
              <a:tblGrid>
                <a:gridCol w="1468475"/>
                <a:gridCol w="1103925"/>
              </a:tblGrid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Column Name</a:t>
                      </a:r>
                      <a:endParaRPr sz="1200">
                        <a:solidFill>
                          <a:schemeClr val="lt1"/>
                        </a:solidFill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45700" marB="45700" marR="45700" marL="45700" anchor="b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Details</a:t>
                      </a:r>
                      <a:endParaRPr sz="1200">
                        <a:solidFill>
                          <a:schemeClr val="lt1"/>
                        </a:solidFill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45700" marB="45700" marR="45700" marL="45700" anchor="b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Cognitive Test Scores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Scores from Cognitive Tests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Medication History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History or medication use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Sleep Quality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Patient quality of sleep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Chronic Health Conditions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Lists any chronic health conditions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Dementia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Demented / Not Demented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3" name="Google Shape;243;p39"/>
          <p:cNvGraphicFramePr/>
          <p:nvPr/>
        </p:nvGraphicFramePr>
        <p:xfrm>
          <a:off x="3285800" y="80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{C190E797-C7E6-4B15-B6DB-87528BD19F9F}</a:tableStyleId>
              </a:tblPr>
              <a:tblGrid>
                <a:gridCol w="1468475"/>
                <a:gridCol w="1103925"/>
              </a:tblGrid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Column Name</a:t>
                      </a:r>
                      <a:endParaRPr sz="1200">
                        <a:solidFill>
                          <a:schemeClr val="lt1"/>
                        </a:solidFill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45700" marB="45700" marR="45700" marL="45700" anchor="b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Details</a:t>
                      </a:r>
                      <a:endParaRPr sz="1200">
                        <a:solidFill>
                          <a:schemeClr val="lt1"/>
                        </a:solidFill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45700" marB="45700" marR="45700" marL="45700" anchor="b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Education Level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Highest level completed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Dominant Hand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Right / Left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Gender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Male / Female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Family History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C4043"/>
                          </a:solidFill>
                          <a:highlight>
                            <a:srgbClr val="FFFFFF"/>
                          </a:highlight>
                          <a:latin typeface="Barlow"/>
                          <a:ea typeface="Barlow"/>
                          <a:cs typeface="Barlow"/>
                          <a:sym typeface="Barlow"/>
                        </a:rPr>
                        <a:t>Family history of dementia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Smoking Status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Smoker / Non-Smoker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APOE e4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Presence of a gene variant associated with Alzheimer’s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Physical Activity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Level of physical activity in patient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Depression Status</a:t>
                      </a:r>
                      <a:endParaRPr b="1"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Depressed / Not Depressed</a:t>
                      </a:r>
                      <a:endParaRPr sz="1000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925" y="3732948"/>
            <a:ext cx="1713300" cy="1365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762900"/>
            <a:ext cx="2475225" cy="2194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0" name="Google Shape;25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1100" y="100475"/>
            <a:ext cx="3521700" cy="2424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Google Shape;25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1100" y="2762900"/>
            <a:ext cx="4187825" cy="21940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2" name="Google Shape;252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4000" y="100475"/>
            <a:ext cx="2312075" cy="2142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p40"/>
          <p:cNvSpPr txBox="1"/>
          <p:nvPr/>
        </p:nvSpPr>
        <p:spPr>
          <a:xfrm>
            <a:off x="215012" y="289866"/>
            <a:ext cx="24753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Data Exploration</a:t>
            </a:r>
            <a:endParaRPr b="1" sz="3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/>
          <p:nvPr/>
        </p:nvSpPr>
        <p:spPr>
          <a:xfrm>
            <a:off x="0" y="0"/>
            <a:ext cx="5797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900" y="367900"/>
            <a:ext cx="2393249" cy="44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1"/>
          <p:cNvSpPr txBox="1"/>
          <p:nvPr/>
        </p:nvSpPr>
        <p:spPr>
          <a:xfrm>
            <a:off x="870200" y="3294325"/>
            <a:ext cx="4273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1" name="Google Shape;261;p41"/>
          <p:cNvSpPr txBox="1"/>
          <p:nvPr/>
        </p:nvSpPr>
        <p:spPr>
          <a:xfrm>
            <a:off x="288975" y="375925"/>
            <a:ext cx="50550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Attempted Models: </a:t>
            </a:r>
            <a:endParaRPr b="1" sz="34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62" name="Google Shape;262;p41"/>
          <p:cNvSpPr txBox="1"/>
          <p:nvPr/>
        </p:nvSpPr>
        <p:spPr>
          <a:xfrm>
            <a:off x="288975" y="1691025"/>
            <a:ext cx="5055000" cy="29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Deep Learning Model</a:t>
            </a:r>
            <a:endParaRPr sz="2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Random Forest Model</a:t>
            </a:r>
            <a:endParaRPr sz="2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Logistic Regression Model</a:t>
            </a:r>
            <a:endParaRPr sz="2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110400" y="64025"/>
            <a:ext cx="7704000" cy="9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Deep Learning Model</a:t>
            </a:r>
            <a:endParaRPr b="1" sz="4200"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925" y="3732948"/>
            <a:ext cx="1713300" cy="136527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2"/>
          <p:cNvSpPr txBox="1"/>
          <p:nvPr/>
        </p:nvSpPr>
        <p:spPr>
          <a:xfrm>
            <a:off x="240950" y="1080700"/>
            <a:ext cx="3985800" cy="3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Model: "sequential"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_________________________________________________________________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Layer (type)                Output Shape              Param #   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=================================================================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dense (Dense)               (None, 436)               13952     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                                                               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dense_1 (Dense)             (None, 271)               118427    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                                                               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dense_2 (Dense)             (None, 151)               41072     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                                                               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dense_3 (Dense)             (None, 66)                10032     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                                                               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dense_4 (Dense)             (None, 181)               12127     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                                                               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dense_5 (Dense)             (None, 271)               49322     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                                                               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dense_6 (Dense)             (None, 121)               32912     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                                                               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dense_7 (Dense)             (None, 1)                 122       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                                                               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dense_8 (Dense)             (None, 1)                 2         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                                                                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=================================================================</a:t>
            </a:r>
            <a:endParaRPr sz="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0" name="Google Shape;270;p42"/>
          <p:cNvSpPr txBox="1"/>
          <p:nvPr/>
        </p:nvSpPr>
        <p:spPr>
          <a:xfrm>
            <a:off x="5455550" y="1456950"/>
            <a:ext cx="2934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Accuracy: 99.20%</a:t>
            </a:r>
            <a:endParaRPr b="1"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Loss: 0.024</a:t>
            </a:r>
            <a:endParaRPr b="1" sz="2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idx="4" type="subTitle"/>
          </p:nvPr>
        </p:nvSpPr>
        <p:spPr>
          <a:xfrm>
            <a:off x="719989" y="1586600"/>
            <a:ext cx="2724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What is Dementia?</a:t>
            </a:r>
            <a:endParaRPr b="1" i="1"/>
          </a:p>
        </p:txBody>
      </p:sp>
      <p:sp>
        <p:nvSpPr>
          <p:cNvPr id="276" name="Google Shape;276;p43"/>
          <p:cNvSpPr txBox="1"/>
          <p:nvPr>
            <p:ph type="title"/>
          </p:nvPr>
        </p:nvSpPr>
        <p:spPr>
          <a:xfrm>
            <a:off x="720000" y="445025"/>
            <a:ext cx="7704000" cy="9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Random Forest Model</a:t>
            </a:r>
            <a:endParaRPr b="1" sz="4200"/>
          </a:p>
        </p:txBody>
      </p:sp>
      <p:sp>
        <p:nvSpPr>
          <p:cNvPr id="277" name="Google Shape;277;p43"/>
          <p:cNvSpPr txBox="1"/>
          <p:nvPr>
            <p:ph idx="1" type="subTitle"/>
          </p:nvPr>
        </p:nvSpPr>
        <p:spPr>
          <a:xfrm>
            <a:off x="598475" y="2302625"/>
            <a:ext cx="2845800" cy="20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Dementia is the impaired ability to remember, think, or make decisions that interferes with doing everyday activities.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Alzheimer’s disease is the most common type of dementia. Though dementia mostly affects older adults, it is not a part of normal aging.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9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Source</a:t>
            </a:r>
            <a:endParaRPr/>
          </a:p>
        </p:txBody>
      </p:sp>
      <p:sp>
        <p:nvSpPr>
          <p:cNvPr id="278" name="Google Shape;278;p43"/>
          <p:cNvSpPr txBox="1"/>
          <p:nvPr>
            <p:ph idx="2" type="subTitle"/>
          </p:nvPr>
        </p:nvSpPr>
        <p:spPr>
          <a:xfrm>
            <a:off x="3874013" y="2302626"/>
            <a:ext cx="27243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Can we use machine learning models such as logistic regression, random forests, and deep learning to predict dementia?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3"/>
          <p:cNvSpPr txBox="1"/>
          <p:nvPr>
            <p:ph idx="3" type="subTitle"/>
          </p:nvPr>
        </p:nvSpPr>
        <p:spPr>
          <a:xfrm>
            <a:off x="3874025" y="1586600"/>
            <a:ext cx="2724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Problem statement</a:t>
            </a:r>
            <a:endParaRPr b="1" i="1"/>
          </a:p>
        </p:txBody>
      </p:sp>
      <p:pic>
        <p:nvPicPr>
          <p:cNvPr id="280" name="Google Shape;28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8925" y="3732948"/>
            <a:ext cx="1713300" cy="13652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43"/>
          <p:cNvCxnSpPr/>
          <p:nvPr/>
        </p:nvCxnSpPr>
        <p:spPr>
          <a:xfrm>
            <a:off x="720000" y="2186250"/>
            <a:ext cx="57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rebrovascular Accident Recovery Breakthrough by Slidesgo">
  <a:themeElements>
    <a:clrScheme name="Simple Light">
      <a:dk1>
        <a:srgbClr val="333333"/>
      </a:dk1>
      <a:lt1>
        <a:srgbClr val="FFFFFF"/>
      </a:lt1>
      <a:dk2>
        <a:srgbClr val="49557B"/>
      </a:dk2>
      <a:lt2>
        <a:srgbClr val="7F8BAE"/>
      </a:lt2>
      <a:accent1>
        <a:srgbClr val="D2E0EC"/>
      </a:accent1>
      <a:accent2>
        <a:srgbClr val="DBD2A4"/>
      </a:accent2>
      <a:accent3>
        <a:srgbClr val="EE6067"/>
      </a:accent3>
      <a:accent4>
        <a:srgbClr val="EF9E9E"/>
      </a:accent4>
      <a:accent5>
        <a:srgbClr val="F8CCCA"/>
      </a:accent5>
      <a:accent6>
        <a:srgbClr val="FFCACA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