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embeddedFontLst>
    <p:embeddedFont>
      <p:font typeface="Century Gothic" panose="020B0502020202020204" pitchFamily="34" charset="0"/>
      <p:regular r:id="rId20"/>
      <p:bold r:id="rId21"/>
      <p:italic r:id="rId22"/>
      <p:boldItalic r:id="rId23"/>
    </p:embeddedFont>
  </p:embeddedFontLst>
  <p:custDataLst>
    <p:tags r:id="rId2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276" y="10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2.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Brandon Hollada</a:t>
            </a:r>
            <a:endParaRPr sz="1850" i="1"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a:t>[Explain the DevSecOps pipeline.]</a:t>
            </a:r>
            <a:endParaRPr sz="1600"/>
          </a:p>
          <a:p>
            <a:pPr marL="685800" lvl="1" indent="-228600" algn="l" rtl="0">
              <a:lnSpc>
                <a:spcPct val="90000"/>
              </a:lnSpc>
              <a:spcBef>
                <a:spcPts val="500"/>
              </a:spcBef>
              <a:spcAft>
                <a:spcPts val="0"/>
              </a:spcAft>
              <a:buClr>
                <a:schemeClr val="lt1"/>
              </a:buClr>
              <a:buSzPts val="2000"/>
              <a:buChar char="•"/>
            </a:pPr>
            <a:r>
              <a:rPr lang="en-US"/>
              <a:t>[Summarize the external tools and where and how they are used in the context of the diagram.]</a:t>
            </a:r>
            <a:endParaRPr sz="1600"/>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a:t>[Describe the problems, the solutions, and the risks or benefits involved if you act now or wait. Where is the strategy lacking? What are the risks of using this strategy? Which steps should be taken?]</a:t>
            </a:r>
            <a:endParaRPr/>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90000"/>
              </a:lnSpc>
              <a:spcBef>
                <a:spcPts val="0"/>
              </a:spcBef>
              <a:spcAft>
                <a:spcPts val="0"/>
              </a:spcAft>
              <a:buClr>
                <a:schemeClr val="lt1"/>
              </a:buClr>
              <a:buSzPts val="1800"/>
              <a:buChar char="•"/>
            </a:pPr>
            <a:r>
              <a:rPr lang="en-US"/>
              <a:t>[Identify gaps in the security policy.]</a:t>
            </a:r>
            <a:endParaRPr sz="140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a:t>[Identify standards that should be adopted to prevent future problems.]</a:t>
            </a:r>
            <a:endParaRPr sz="1800"/>
          </a:p>
          <a:p>
            <a:pPr marL="228600" lvl="0" indent="-88900" algn="l" rtl="0">
              <a:lnSpc>
                <a:spcPct val="90000"/>
              </a:lnSpc>
              <a:spcBef>
                <a:spcPts val="1000"/>
              </a:spcBef>
              <a:spcAft>
                <a:spcPts val="0"/>
              </a:spcAft>
              <a:buClr>
                <a:schemeClr val="lt1"/>
              </a:buClr>
              <a:buSzPts val="2200"/>
              <a:buNone/>
            </a:pPr>
            <a:endParaRP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a:t>[Provide APA-style references with links to resources, articles, and videos that you used in your presentation.]</a:t>
            </a:r>
            <a:endParaRP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327801" y="2181860"/>
            <a:ext cx="5440398"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2200"/>
              <a:buNone/>
            </a:pPr>
            <a:r>
              <a:rPr lang="en-US" dirty="0"/>
              <a:t>The purpose of this security policy is to create protection of our systems and data.  </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6202476" y="1889556"/>
            <a:ext cx="5768199" cy="3550970"/>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THREATS MATRIX</a:t>
            </a:r>
            <a:endParaRPr/>
          </a:p>
        </p:txBody>
      </p:sp>
      <p:sp>
        <p:nvSpPr>
          <p:cNvPr id="160" name="Google Shape;160;p4"/>
          <p:cNvSpPr txBox="1">
            <a:spLocks noGrp="1"/>
          </p:cNvSpPr>
          <p:nvPr>
            <p:ph type="body" idx="1"/>
          </p:nvPr>
        </p:nvSpPr>
        <p:spPr>
          <a:xfrm>
            <a:off x="685800" y="2194550"/>
            <a:ext cx="2486100" cy="4024200"/>
          </a:xfrm>
          <a:prstGeom prst="rect">
            <a:avLst/>
          </a:prstGeom>
          <a:noFill/>
          <a:ln>
            <a:noFill/>
          </a:ln>
        </p:spPr>
        <p:txBody>
          <a:bodyPr spcFirstLastPara="1" wrap="square" lIns="91425" tIns="45700" rIns="91425" bIns="45700" anchor="t" anchorCtr="0">
            <a:normAutofit/>
          </a:bodyPr>
          <a:lstStyle/>
          <a:p>
            <a:pPr marL="228600" lvl="0" indent="0" algn="l" rtl="0">
              <a:lnSpc>
                <a:spcPct val="107916"/>
              </a:lnSpc>
              <a:spcBef>
                <a:spcPts val="0"/>
              </a:spcBef>
              <a:spcAft>
                <a:spcPts val="0"/>
              </a:spcAft>
              <a:buSzPts val="1800"/>
              <a:buNone/>
            </a:pPr>
            <a:r>
              <a:rPr lang="en-US" sz="2000">
                <a:solidFill>
                  <a:srgbClr val="FFFFFF"/>
                </a:solidFill>
              </a:rPr>
              <a:t>[Populate the Threats Matrix table and provide explanations to summarize of all of your security risks.]</a:t>
            </a:r>
            <a:endParaRPr sz="2000"/>
          </a:p>
          <a:p>
            <a:pPr marL="228600" lvl="0" indent="-88900" algn="l" rtl="0">
              <a:lnSpc>
                <a:spcPct val="90000"/>
              </a:lnSpc>
              <a:spcBef>
                <a:spcPts val="1000"/>
              </a:spcBef>
              <a:spcAft>
                <a:spcPts val="0"/>
              </a:spcAft>
              <a:buClr>
                <a:schemeClr val="lt1"/>
              </a:buClr>
              <a:buSzPts val="2200"/>
              <a:buNone/>
            </a:pPr>
            <a:endParaRPr/>
          </a:p>
        </p:txBody>
      </p:sp>
      <p:graphicFrame>
        <p:nvGraphicFramePr>
          <p:cNvPr id="161" name="Google Shape;161;p4" descr="Alt text required"/>
          <p:cNvGraphicFramePr/>
          <p:nvPr>
            <p:extLst>
              <p:ext uri="{D42A27DB-BD31-4B8C-83A1-F6EECF244321}">
                <p14:modId xmlns:p14="http://schemas.microsoft.com/office/powerpoint/2010/main" val="4404453"/>
              </p:ext>
            </p:extLst>
          </p:nvPr>
        </p:nvGraphicFramePr>
        <p:xfrm>
          <a:off x="3171900" y="2561050"/>
          <a:ext cx="7835225" cy="3538650"/>
        </p:xfrm>
        <a:graphic>
          <a:graphicData uri="http://schemas.openxmlformats.org/drawingml/2006/table">
            <a:tbl>
              <a:tblPr firstRow="1" firstCol="1">
                <a:noFill/>
                <a:tableStyleId>{802198C4-3087-4945-87E3-76CBB3509B7E}</a:tableStyleId>
              </a:tblPr>
              <a:tblGrid>
                <a:gridCol w="4030425">
                  <a:extLst>
                    <a:ext uri="{9D8B030D-6E8A-4147-A177-3AD203B41FA5}">
                      <a16:colId xmlns:a16="http://schemas.microsoft.com/office/drawing/2014/main" val="20000"/>
                    </a:ext>
                  </a:extLst>
                </a:gridCol>
                <a:gridCol w="3804800">
                  <a:extLst>
                    <a:ext uri="{9D8B030D-6E8A-4147-A177-3AD203B41FA5}">
                      <a16:colId xmlns:a16="http://schemas.microsoft.com/office/drawing/2014/main" val="20001"/>
                    </a:ext>
                  </a:extLst>
                </a:gridCol>
              </a:tblGrid>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[Insert text here.]</a:t>
                      </a:r>
                      <a:endParaRPr sz="3600" u="none" strike="noStrike" cap="none" dirty="0">
                        <a:solidFill>
                          <a:srgbClr val="FFD966"/>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[Insert text here.]</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769325">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Low priority</a:t>
                      </a:r>
                      <a:endParaRPr sz="1400" u="none" strike="noStrike" cap="none"/>
                    </a:p>
                    <a:p>
                      <a:pPr marL="0" marR="0" lvl="0" indent="0" algn="ctr" rtl="0">
                        <a:lnSpc>
                          <a:spcPct val="100000"/>
                        </a:lnSpc>
                        <a:spcBef>
                          <a:spcPts val="0"/>
                        </a:spcBef>
                        <a:spcAft>
                          <a:spcPts val="0"/>
                        </a:spcAft>
                        <a:buClr>
                          <a:srgbClr val="000000"/>
                        </a:buClr>
                        <a:buSzPts val="3600"/>
                        <a:buFont typeface="Arial"/>
                        <a:buNone/>
                      </a:pPr>
                      <a:r>
                        <a:rPr lang="en-US" sz="3600" u="none" strike="noStrike" cap="none">
                          <a:solidFill>
                            <a:srgbClr val="FFD966"/>
                          </a:solidFill>
                        </a:rPr>
                        <a:t>[Insert text here.]</a:t>
                      </a:r>
                      <a:endParaRPr sz="1400" u="none" strike="noStrike" cap="none"/>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[Insert text here.]</a:t>
                      </a: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10 PRINCIPLES</a:t>
            </a:r>
            <a:endParaRPr/>
          </a:p>
        </p:txBody>
      </p:sp>
      <p:sp>
        <p:nvSpPr>
          <p:cNvPr id="168" name="Google Shape;168;p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a:t>[L</a:t>
            </a:r>
            <a:r>
              <a:rPr lang="en-US">
                <a:solidFill>
                  <a:srgbClr val="FFFFFF"/>
                </a:solidFill>
              </a:rPr>
              <a:t>ist the 10 principles. List the coding standards that apply to each principle. This should demonstrate the alignment between principles and standards.]</a:t>
            </a:r>
            <a:endParaRP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sp>
        <p:nvSpPr>
          <p:cNvPr id="175" name="Google Shape;175;p6"/>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a:t>[List the 10 coding standards. Explain your own ranking system for vulnerabilities, using specific details from the coding standards in your security policy.]</a:t>
            </a:r>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000"/>
              <a:buChar char="•"/>
            </a:pPr>
            <a:r>
              <a:rPr lang="en-US" sz="2000"/>
              <a:t>[Explain the policies for encryption in flight, at rest, and in use.]</a:t>
            </a:r>
            <a:endParaRPr sz="1600"/>
          </a:p>
          <a:p>
            <a:pPr marL="0" lvl="0" indent="0" algn="l" rtl="0">
              <a:lnSpc>
                <a:spcPct val="90000"/>
              </a:lnSpc>
              <a:spcBef>
                <a:spcPts val="1000"/>
              </a:spcBef>
              <a:spcAft>
                <a:spcPts val="0"/>
              </a:spcAft>
              <a:buClr>
                <a:schemeClr val="lt1"/>
              </a:buClr>
              <a:buSzPts val="1600"/>
              <a:buNone/>
            </a:pPr>
            <a:endParaRPr sz="1600"/>
          </a:p>
          <a:p>
            <a:pPr marL="228600" lvl="0" indent="-88900" algn="l" rtl="0">
              <a:lnSpc>
                <a:spcPct val="90000"/>
              </a:lnSpc>
              <a:spcBef>
                <a:spcPts val="1000"/>
              </a:spcBef>
              <a:spcAft>
                <a:spcPts val="0"/>
              </a:spcAft>
              <a:buClr>
                <a:schemeClr val="lt1"/>
              </a:buClr>
              <a:buSzPts val="2200"/>
              <a:buNone/>
            </a:pPr>
            <a:endParaRPr/>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400"/>
              <a:buChar char="•"/>
            </a:pPr>
            <a:r>
              <a:rPr lang="en-US" sz="2400"/>
              <a:t>[Explain the policies that support authentication, authorization, and accounting.]</a:t>
            </a:r>
            <a:endParaRPr/>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895600" y="764373"/>
            <a:ext cx="8610600" cy="1293000"/>
          </a:xfrm>
          <a:prstGeom prst="rect">
            <a:avLst/>
          </a:prstGeom>
          <a:noFill/>
          <a:ln>
            <a:noFill/>
          </a:ln>
        </p:spPr>
        <p:txBody>
          <a:bodyPr spcFirstLastPara="1" wrap="square" lIns="91425" tIns="45700" rIns="91425" bIns="45700" anchor="ctr" anchorCtr="0">
            <a:noAutofit/>
          </a:bodyPr>
          <a:lstStyle/>
          <a:p>
            <a:pPr marL="0" lvl="0" indent="0" algn="r" rtl="0">
              <a:lnSpc>
                <a:spcPct val="90000"/>
              </a:lnSpc>
              <a:spcBef>
                <a:spcPts val="0"/>
              </a:spcBef>
              <a:spcAft>
                <a:spcPts val="0"/>
              </a:spcAft>
              <a:buSzPts val="1800"/>
              <a:buNone/>
            </a:pPr>
            <a:r>
              <a:rPr lang="en-US"/>
              <a:t>Unit Testing</a:t>
            </a:r>
            <a:endParaRPr/>
          </a:p>
        </p:txBody>
      </p:sp>
      <p:sp>
        <p:nvSpPr>
          <p:cNvPr id="196" name="Google Shape;196;g9504e29505_0_0"/>
          <p:cNvSpPr txBox="1">
            <a:spLocks noGrp="1"/>
          </p:cNvSpPr>
          <p:nvPr>
            <p:ph type="body" idx="1"/>
          </p:nvPr>
        </p:nvSpPr>
        <p:spPr>
          <a:xfrm>
            <a:off x="685800" y="2194560"/>
            <a:ext cx="10820400" cy="4024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1000"/>
              </a:spcBef>
              <a:spcAft>
                <a:spcPts val="0"/>
              </a:spcAft>
              <a:buSzPts val="1800"/>
              <a:buNone/>
            </a:pPr>
            <a:r>
              <a:rPr lang="en-US"/>
              <a:t>[Identify the coding vulnerability you chose to test. Include four to six mixed tests for positive and negative results. Include a slide for each test. Use the question for the test as the title. Show the results.]</a:t>
            </a:r>
            <a:endParaRPr/>
          </a:p>
        </p:txBody>
      </p:sp>
      <p:pic>
        <p:nvPicPr>
          <p:cNvPr id="197" name="Google Shape;197;g9504e29505_0_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252</TotalTime>
  <Words>326</Words>
  <Application>Microsoft Office PowerPoint</Application>
  <PresentationFormat>Widescreen</PresentationFormat>
  <Paragraphs>37</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Century Gothic</vt:lpstr>
      <vt:lpstr>Vapor Trail</vt:lpstr>
      <vt:lpstr>Green Pace</vt:lpstr>
      <vt:lpstr>OVERVIEW: DEFENSE IN DEPTH</vt:lpstr>
      <vt:lpstr>THREATS MATRIX</vt:lpstr>
      <vt:lpstr>10 PRINCIPLES</vt:lpstr>
      <vt:lpstr>CODING STANDARDS</vt:lpstr>
      <vt:lpstr>ENCRYPTION POLICIES</vt:lpstr>
      <vt:lpstr>TRIPLE-A POLICIES</vt:lpstr>
      <vt:lpstr>Unit Testing</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brandon hollada</cp:lastModifiedBy>
  <cp:revision>5</cp:revision>
  <dcterms:created xsi:type="dcterms:W3CDTF">2020-08-19T17:59:24Z</dcterms:created>
  <dcterms:modified xsi:type="dcterms:W3CDTF">2025-06-29T23:12:04Z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