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3"/>
  </p:notesMasterIdLst>
  <p:sldIdLst>
    <p:sldId id="256" r:id="rId5"/>
    <p:sldId id="257" r:id="rId6"/>
    <p:sldId id="258" r:id="rId7"/>
    <p:sldId id="259" r:id="rId8"/>
    <p:sldId id="260" r:id="rId9"/>
    <p:sldId id="261" r:id="rId10"/>
    <p:sldId id="262" r:id="rId11"/>
    <p:sldId id="263" r:id="rId12"/>
    <p:sldId id="273" r:id="rId13"/>
    <p:sldId id="272" r:id="rId14"/>
    <p:sldId id="271" r:id="rId15"/>
    <p:sldId id="270" r:id="rId16"/>
    <p:sldId id="264" r:id="rId17"/>
    <p:sldId id="265" r:id="rId18"/>
    <p:sldId id="266" r:id="rId19"/>
    <p:sldId id="267" r:id="rId20"/>
    <p:sldId id="268" r:id="rId21"/>
    <p:sldId id="269" r:id="rId22"/>
  </p:sldIdLst>
  <p:sldSz cx="12192000" cy="6858000"/>
  <p:notesSz cx="6858000" cy="9144000"/>
  <p:embeddedFontLst>
    <p:embeddedFont>
      <p:font typeface="Century Gothic" panose="020B0502020202020204" pitchFamily="34" charset="0"/>
      <p:regular r:id="rId24"/>
      <p:bold r:id="rId25"/>
      <p:italic r:id="rId26"/>
      <p:boldItalic r:id="rId27"/>
    </p:embeddedFont>
  </p:embeddedFontLst>
  <p:custDataLst>
    <p:tags r:id="rId2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84" autoAdjust="0"/>
  </p:normalViewPr>
  <p:slideViewPr>
    <p:cSldViewPr snapToGrid="0">
      <p:cViewPr varScale="1">
        <p:scale>
          <a:sx n="105" d="100"/>
          <a:sy n="105" d="100"/>
        </p:scale>
        <p:origin x="798"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customschemas.google.com/relationships/presentationmetadata" Target="meta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Brandon Hollada</a:t>
            </a: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4746F-D3B2-81F4-F8D4-B9E76D0E101D}"/>
              </a:ext>
            </a:extLst>
          </p:cNvPr>
          <p:cNvSpPr>
            <a:spLocks noGrp="1"/>
          </p:cNvSpPr>
          <p:nvPr>
            <p:ph type="title"/>
          </p:nvPr>
        </p:nvSpPr>
        <p:spPr/>
        <p:txBody>
          <a:bodyPr/>
          <a:lstStyle/>
          <a:p>
            <a:r>
              <a:rPr lang="en-US" dirty="0"/>
              <a:t>Unit Testing </a:t>
            </a:r>
            <a:br>
              <a:rPr lang="en-US" dirty="0"/>
            </a:br>
            <a:r>
              <a:rPr lang="en-US" dirty="0" err="1"/>
              <a:t>CanAddToEmptyVector</a:t>
            </a:r>
            <a:endParaRPr lang="en-US" dirty="0"/>
          </a:p>
        </p:txBody>
      </p:sp>
      <p:sp>
        <p:nvSpPr>
          <p:cNvPr id="3" name="Text Placeholder 2">
            <a:extLst>
              <a:ext uri="{FF2B5EF4-FFF2-40B4-BE49-F238E27FC236}">
                <a16:creationId xmlns:a16="http://schemas.microsoft.com/office/drawing/2014/main" id="{EF6855E8-1FCD-2498-AC4E-6E12C9DB06D8}"/>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2A0DEB81-7631-BA1B-9069-06CF223E1054}"/>
              </a:ext>
            </a:extLst>
          </p:cNvPr>
          <p:cNvPicPr>
            <a:picLocks noChangeAspect="1"/>
          </p:cNvPicPr>
          <p:nvPr/>
        </p:nvPicPr>
        <p:blipFill>
          <a:blip r:embed="rId2"/>
          <a:stretch>
            <a:fillRect/>
          </a:stretch>
        </p:blipFill>
        <p:spPr>
          <a:xfrm>
            <a:off x="2235468" y="2367815"/>
            <a:ext cx="8620923" cy="3904724"/>
          </a:xfrm>
          <a:prstGeom prst="rect">
            <a:avLst/>
          </a:prstGeom>
        </p:spPr>
      </p:pic>
    </p:spTree>
    <p:extLst>
      <p:ext uri="{BB962C8B-B14F-4D97-AF65-F5344CB8AC3E}">
        <p14:creationId xmlns:p14="http://schemas.microsoft.com/office/powerpoint/2010/main" val="415470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DC1A-3BBD-56F3-4545-8CA9645BD54E}"/>
              </a:ext>
            </a:extLst>
          </p:cNvPr>
          <p:cNvSpPr>
            <a:spLocks noGrp="1"/>
          </p:cNvSpPr>
          <p:nvPr>
            <p:ph type="title"/>
          </p:nvPr>
        </p:nvSpPr>
        <p:spPr/>
        <p:txBody>
          <a:bodyPr/>
          <a:lstStyle/>
          <a:p>
            <a:r>
              <a:rPr lang="en-US" dirty="0"/>
              <a:t>Unit Testing </a:t>
            </a:r>
            <a:br>
              <a:rPr lang="en-US" dirty="0"/>
            </a:br>
            <a:r>
              <a:rPr lang="en-US" dirty="0" err="1"/>
              <a:t>EraseToEmptyColection</a:t>
            </a:r>
            <a:endParaRPr lang="en-US" dirty="0"/>
          </a:p>
        </p:txBody>
      </p:sp>
      <p:sp>
        <p:nvSpPr>
          <p:cNvPr id="3" name="Text Placeholder 2">
            <a:extLst>
              <a:ext uri="{FF2B5EF4-FFF2-40B4-BE49-F238E27FC236}">
                <a16:creationId xmlns:a16="http://schemas.microsoft.com/office/drawing/2014/main" id="{D9467A1C-AA50-5332-B56D-1CA6988A02B0}"/>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0F534558-3AAE-4FA4-4324-FB619F54DF80}"/>
              </a:ext>
            </a:extLst>
          </p:cNvPr>
          <p:cNvPicPr>
            <a:picLocks noChangeAspect="1"/>
          </p:cNvPicPr>
          <p:nvPr/>
        </p:nvPicPr>
        <p:blipFill>
          <a:blip r:embed="rId2"/>
          <a:stretch>
            <a:fillRect/>
          </a:stretch>
        </p:blipFill>
        <p:spPr>
          <a:xfrm>
            <a:off x="1270535" y="2652962"/>
            <a:ext cx="10156537" cy="3107319"/>
          </a:xfrm>
          <a:prstGeom prst="rect">
            <a:avLst/>
          </a:prstGeom>
        </p:spPr>
      </p:pic>
    </p:spTree>
    <p:extLst>
      <p:ext uri="{BB962C8B-B14F-4D97-AF65-F5344CB8AC3E}">
        <p14:creationId xmlns:p14="http://schemas.microsoft.com/office/powerpoint/2010/main" val="3123156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96568-EA48-12FF-014F-7F221E262514}"/>
              </a:ext>
            </a:extLst>
          </p:cNvPr>
          <p:cNvSpPr>
            <a:spLocks noGrp="1"/>
          </p:cNvSpPr>
          <p:nvPr>
            <p:ph type="title"/>
          </p:nvPr>
        </p:nvSpPr>
        <p:spPr/>
        <p:txBody>
          <a:bodyPr/>
          <a:lstStyle/>
          <a:p>
            <a:r>
              <a:rPr lang="en-US" dirty="0"/>
              <a:t>Unit Testing </a:t>
            </a:r>
            <a:br>
              <a:rPr lang="en-US" dirty="0"/>
            </a:br>
            <a:r>
              <a:rPr lang="en-US" dirty="0" err="1"/>
              <a:t>PopBackDecreasesSize</a:t>
            </a:r>
            <a:endParaRPr lang="en-US" dirty="0"/>
          </a:p>
        </p:txBody>
      </p:sp>
      <p:sp>
        <p:nvSpPr>
          <p:cNvPr id="3" name="Text Placeholder 2">
            <a:extLst>
              <a:ext uri="{FF2B5EF4-FFF2-40B4-BE49-F238E27FC236}">
                <a16:creationId xmlns:a16="http://schemas.microsoft.com/office/drawing/2014/main" id="{D8582759-6D7A-2999-54B4-DC36BA426D94}"/>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D13F4367-A2CF-AE27-F08A-1B9CECC2F698}"/>
              </a:ext>
            </a:extLst>
          </p:cNvPr>
          <p:cNvPicPr>
            <a:picLocks noChangeAspect="1"/>
          </p:cNvPicPr>
          <p:nvPr/>
        </p:nvPicPr>
        <p:blipFill>
          <a:blip r:embed="rId2"/>
          <a:stretch>
            <a:fillRect/>
          </a:stretch>
        </p:blipFill>
        <p:spPr>
          <a:xfrm>
            <a:off x="1924151" y="2431816"/>
            <a:ext cx="9154527" cy="3661811"/>
          </a:xfrm>
          <a:prstGeom prst="rect">
            <a:avLst/>
          </a:prstGeom>
        </p:spPr>
      </p:pic>
    </p:spTree>
    <p:extLst>
      <p:ext uri="{BB962C8B-B14F-4D97-AF65-F5344CB8AC3E}">
        <p14:creationId xmlns:p14="http://schemas.microsoft.com/office/powerpoint/2010/main" val="1658660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sz="1800" dirty="0"/>
              <a:t>The </a:t>
            </a:r>
            <a:r>
              <a:rPr lang="en-US" sz="1800" dirty="0" err="1"/>
              <a:t>DevSecOps</a:t>
            </a:r>
            <a:r>
              <a:rPr lang="en-US" sz="1800" dirty="0"/>
              <a:t> pipeline is the integration of security into every phase of the DevOps lifecycle. This includes the stages of design to the deployment. This is to ensure that security is not an afterthought but implemented throughout development.</a:t>
            </a:r>
          </a:p>
          <a:p>
            <a:r>
              <a:rPr lang="en-US" sz="1800" dirty="0"/>
              <a:t>In the preproduction portion, tools such as plugins can be used to scan for vulnerabilities. These are to ensure that OWASP is met. In the build portions, static analysis tools like </a:t>
            </a:r>
            <a:r>
              <a:rPr lang="en-US" sz="1800" dirty="0" err="1"/>
              <a:t>Cppcheck</a:t>
            </a:r>
            <a:r>
              <a:rPr lang="en-US" sz="1800" dirty="0"/>
              <a:t> can be used to flag noncompliant builds. In the test portion, dynamic testing can be used to trigger security issues before production.</a:t>
            </a:r>
          </a:p>
          <a:p>
            <a:r>
              <a:rPr lang="en-US" sz="1800" dirty="0"/>
              <a:t>During the production stage, automated monitoring tools can be utilized to find suspicious activity. They will log the activity and allow for developers to track vulnerabilities. Tools can also be used to rollback changes and backup previous versions. In selecting the tools, it is important to have overlap in vulnerability protection and to ensure a wide coverage.</a:t>
            </a:r>
          </a:p>
          <a:p>
            <a:pPr marL="457200" lvl="1" indent="0" algn="l" rtl="0">
              <a:lnSpc>
                <a:spcPct val="90000"/>
              </a:lnSpc>
              <a:spcBef>
                <a:spcPts val="0"/>
              </a:spcBef>
              <a:spcAft>
                <a:spcPts val="0"/>
              </a:spcAft>
              <a:buClr>
                <a:schemeClr val="lt1"/>
              </a:buClr>
              <a:buSzPts val="2000"/>
              <a:buNone/>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868680" y="2245586"/>
            <a:ext cx="10820400" cy="4024125"/>
          </a:xfrm>
          <a:prstGeom prst="rect">
            <a:avLst/>
          </a:prstGeom>
          <a:noFill/>
          <a:ln>
            <a:noFill/>
          </a:ln>
        </p:spPr>
        <p:txBody>
          <a:bodyPr spcFirstLastPara="1" wrap="square" lIns="91425" tIns="45700" rIns="91425" bIns="45700" anchor="t" anchorCtr="0">
            <a:normAutofit/>
          </a:bodyPr>
          <a:lstStyle/>
          <a:p>
            <a:r>
              <a:rPr lang="en-US" sz="1800" dirty="0"/>
              <a:t>Vulnerabilities in code occur when security is saved until the end. The policies above are suggestions and implementations that can help mitigate some of these risks. Allowing SQL injections can allow attackers to retrieve the data from entire databases. Ignoring input validations can allow for these attacks. Not protecting against overflows can allow for unintended behaviors or crashes. Not allocating the correct amount of data for objects and storage allows for this. The risks are clear and need addressed, which I feel this policy can provide the benefit of preventing these.</a:t>
            </a:r>
          </a:p>
          <a:p>
            <a:r>
              <a:rPr lang="en-US" sz="1800" dirty="0"/>
              <a:t>The area that this policy is lacking is that it does not address response and recovery mechanisms. These should be determined to assist in limiting the damages that a vulnerability causes.</a:t>
            </a:r>
            <a:br>
              <a:rPr lang="en-US" sz="1800" dirty="0"/>
            </a:br>
            <a:endParaRPr lang="en-US" sz="18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sz="1800" dirty="0"/>
              <a:t>Utilize this guide as a foundation for a policy.</a:t>
            </a:r>
          </a:p>
          <a:p>
            <a:r>
              <a:rPr lang="en-US" sz="1800" dirty="0"/>
              <a:t>Expanded standards and checks should be addressed with specific tools determined.</a:t>
            </a:r>
          </a:p>
          <a:p>
            <a:r>
              <a:rPr lang="en-US" sz="1800" dirty="0"/>
              <a:t>Have checks to ensure that policies are being followed.</a:t>
            </a:r>
          </a:p>
          <a:p>
            <a:r>
              <a:rPr lang="en-US" sz="1800" dirty="0"/>
              <a:t>Add a response section to address how vulnerabilities should be addressed.</a:t>
            </a:r>
          </a:p>
          <a:p>
            <a:r>
              <a:rPr lang="en-US" sz="1800" dirty="0"/>
              <a:t>Ensure that vulnerabilities are constantly re-evaluated.</a:t>
            </a:r>
          </a:p>
          <a:p>
            <a:r>
              <a:rPr lang="en-US" sz="1800" dirty="0"/>
              <a:t>Provide training on policies and tool usage.</a:t>
            </a:r>
            <a:endParaRPr sz="14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342900">
              <a:spcBef>
                <a:spcPts val="0"/>
              </a:spcBef>
              <a:buSzPts val="2200"/>
            </a:pPr>
            <a:r>
              <a:rPr lang="en-US" dirty="0"/>
              <a:t>Security should not be saved for the end as an afterthought.</a:t>
            </a:r>
          </a:p>
          <a:p>
            <a:pPr marL="342900">
              <a:spcBef>
                <a:spcPts val="0"/>
              </a:spcBef>
              <a:buSzPts val="2200"/>
            </a:pPr>
            <a:r>
              <a:rPr lang="en-US" dirty="0"/>
              <a:t>This policy should not only be followed but expanded upon.</a:t>
            </a:r>
          </a:p>
          <a:p>
            <a:pPr marL="342900">
              <a:spcBef>
                <a:spcPts val="0"/>
              </a:spcBef>
              <a:buSzPts val="2200"/>
            </a:pPr>
            <a:r>
              <a:rPr lang="en-US" dirty="0"/>
              <a:t>Once implemented, checks and testing should be constantly applied to ensure it is being followed effectively.</a:t>
            </a:r>
          </a:p>
          <a:p>
            <a:pPr marL="342900">
              <a:spcBef>
                <a:spcPts val="0"/>
              </a:spcBef>
              <a:buSzPts val="2200"/>
            </a:pPr>
            <a:r>
              <a:rPr lang="en-US" dirty="0"/>
              <a:t>Defense-in-Depth should be applied across all systems. This means that each layer has overlapping protections.</a:t>
            </a:r>
          </a:p>
          <a:p>
            <a:pPr marL="342900">
              <a:spcBef>
                <a:spcPts val="0"/>
              </a:spcBef>
              <a:buSzPts val="2200"/>
            </a:pPr>
            <a:r>
              <a:rPr lang="en-US" dirty="0"/>
              <a:t>Monitoring and documentation is key. Monitoring helps track vulnerabilities, and documentation ensures that they are understood and addressed.</a:t>
            </a: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spcBef>
                <a:spcPts val="0"/>
              </a:spcBef>
              <a:buSzPts val="2200"/>
            </a:pPr>
            <a:r>
              <a:rPr lang="en-US" dirty="0"/>
              <a:t>Seacord, R. C. (2013). </a:t>
            </a:r>
            <a:r>
              <a:rPr lang="en-US" i="1" dirty="0"/>
              <a:t>Secure coding in C and C++</a:t>
            </a:r>
            <a:r>
              <a:rPr lang="en-US" dirty="0"/>
              <a:t> (2nd ed.). </a:t>
            </a:r>
            <a:r>
              <a:rPr lang="en-US"/>
              <a:t>Pearson Technology Group.</a:t>
            </a: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327801" y="2181860"/>
            <a:ext cx="5440398" cy="4024125"/>
          </a:xfrm>
          <a:prstGeom prst="rect">
            <a:avLst/>
          </a:prstGeom>
          <a:noFill/>
          <a:ln>
            <a:noFill/>
          </a:ln>
        </p:spPr>
        <p:txBody>
          <a:bodyPr spcFirstLastPara="1" wrap="square" lIns="91425" tIns="45700" rIns="91425" bIns="45700" anchor="t" anchorCtr="0">
            <a:normAutofit/>
          </a:bodyPr>
          <a:lstStyle/>
          <a:p>
            <a:r>
              <a:rPr lang="en-US" dirty="0"/>
              <a:t>The purpose of this security policy is to protect Green Pace systems and data with a well-defined security policy. With the daily increase in the number of ransomware, inside threats and vulnerable API’s a Defense-in-Depth method is needed. This will provide multiple layers of defense that utilize coding standards, Triple-A policies, appropriate risk analysis, and mitigation methods.</a:t>
            </a:r>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6202476" y="1889556"/>
            <a:ext cx="5768199" cy="3550970"/>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nSpc>
                <a:spcPct val="107916"/>
              </a:lnSpc>
              <a:spcBef>
                <a:spcPts val="0"/>
              </a:spcBef>
              <a:buNone/>
            </a:pPr>
            <a:r>
              <a:rPr lang="en-US" sz="1600" dirty="0"/>
              <a:t>The following table analyzes a selection of common coding standards and places them within it. The right side of the matrix means that the threat is a priority with the left being a low priority. The top of the matrix is likely to happen with the bottom being unlikely.</a:t>
            </a:r>
            <a:endParaRPr sz="1600" dirty="0"/>
          </a:p>
        </p:txBody>
      </p:sp>
      <p:graphicFrame>
        <p:nvGraphicFramePr>
          <p:cNvPr id="161" name="Google Shape;161;p4" descr="Alt text required"/>
          <p:cNvGraphicFramePr/>
          <p:nvPr>
            <p:extLst>
              <p:ext uri="{D42A27DB-BD31-4B8C-83A1-F6EECF244321}">
                <p14:modId xmlns:p14="http://schemas.microsoft.com/office/powerpoint/2010/main" val="3191918233"/>
              </p:ext>
            </p:extLst>
          </p:nvPr>
        </p:nvGraphicFramePr>
        <p:xfrm>
          <a:off x="3283287" y="1879941"/>
          <a:ext cx="7835225" cy="393186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4">
                              <a:lumMod val="75000"/>
                            </a:schemeClr>
                          </a:solidFill>
                        </a:rPr>
                        <a:t>Likely</a:t>
                      </a:r>
                      <a:endParaRPr sz="1400" u="none" strike="noStrike" cap="none" dirty="0">
                        <a:solidFill>
                          <a:schemeClr val="accent4">
                            <a:lumMod val="75000"/>
                          </a:schemeClr>
                        </a:solidFill>
                      </a:endParaRPr>
                    </a:p>
                    <a:p>
                      <a:r>
                        <a:rPr lang="en-US" sz="1800" b="1" dirty="0">
                          <a:solidFill>
                            <a:schemeClr val="accent4">
                              <a:lumMod val="75000"/>
                            </a:schemeClr>
                          </a:solidFill>
                          <a:latin typeface="Century Gothic" panose="020B0502020202020204" pitchFamily="34" charset="0"/>
                          <a:cs typeface="Arial" panose="020B0604020202020204" pitchFamily="34" charset="0"/>
                        </a:rPr>
                        <a:t>STD-003-CPP</a:t>
                      </a:r>
                      <a:r>
                        <a:rPr lang="en-US" sz="1800" dirty="0">
                          <a:solidFill>
                            <a:schemeClr val="accent4">
                              <a:lumMod val="75000"/>
                            </a:schemeClr>
                          </a:solidFill>
                          <a:latin typeface="Century Gothic" panose="020B0502020202020204" pitchFamily="34" charset="0"/>
                          <a:cs typeface="Arial" panose="020B0604020202020204" pitchFamily="34" charset="0"/>
                        </a:rPr>
                        <a:t> (Improper string size)</a:t>
                      </a:r>
                    </a:p>
                    <a:p>
                      <a:r>
                        <a:rPr lang="en-US" sz="1800" b="1" dirty="0">
                          <a:solidFill>
                            <a:schemeClr val="accent4">
                              <a:lumMod val="75000"/>
                            </a:schemeClr>
                          </a:solidFill>
                          <a:latin typeface="Century Gothic" panose="020B0502020202020204" pitchFamily="34" charset="0"/>
                          <a:cs typeface="Arial" panose="020B0604020202020204" pitchFamily="34" charset="0"/>
                        </a:rPr>
                        <a:t>STD-005-CPP</a:t>
                      </a:r>
                      <a:r>
                        <a:rPr lang="en-US" sz="1800" dirty="0">
                          <a:solidFill>
                            <a:schemeClr val="accent4">
                              <a:lumMod val="75000"/>
                            </a:schemeClr>
                          </a:solidFill>
                          <a:latin typeface="Century Gothic" panose="020B0502020202020204" pitchFamily="34" charset="0"/>
                          <a:cs typeface="Arial" panose="020B0604020202020204" pitchFamily="34" charset="0"/>
                        </a:rPr>
                        <a:t> (Improper memory allocation)</a:t>
                      </a:r>
                    </a:p>
                    <a:p>
                      <a:r>
                        <a:rPr lang="en-US" sz="1800" b="1" dirty="0">
                          <a:solidFill>
                            <a:schemeClr val="accent4">
                              <a:lumMod val="75000"/>
                            </a:schemeClr>
                          </a:solidFill>
                          <a:latin typeface="Century Gothic" panose="020B0502020202020204" pitchFamily="34" charset="0"/>
                          <a:cs typeface="Arial" panose="020B0604020202020204" pitchFamily="34" charset="0"/>
                        </a:rPr>
                        <a:t>STD-008-CPP</a:t>
                      </a:r>
                      <a:r>
                        <a:rPr lang="en-US" sz="1800" dirty="0">
                          <a:solidFill>
                            <a:schemeClr val="accent4">
                              <a:lumMod val="75000"/>
                            </a:schemeClr>
                          </a:solidFill>
                          <a:latin typeface="Century Gothic" panose="020B0502020202020204" pitchFamily="34" charset="0"/>
                          <a:cs typeface="Arial" panose="020B0604020202020204" pitchFamily="34" charset="0"/>
                        </a:rPr>
                        <a:t> (Improper signal handling)</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4">
                              <a:lumMod val="75000"/>
                            </a:schemeClr>
                          </a:solidFill>
                        </a:rPr>
                        <a:t>Priority</a:t>
                      </a:r>
                      <a:endParaRPr sz="1400" u="none" strike="noStrike" cap="none" dirty="0">
                        <a:solidFill>
                          <a:schemeClr val="accent4">
                            <a:lumMod val="75000"/>
                          </a:schemeClr>
                        </a:solidFill>
                      </a:endParaRPr>
                    </a:p>
                    <a:p>
                      <a:r>
                        <a:rPr lang="en-US" sz="1800" b="1" dirty="0">
                          <a:solidFill>
                            <a:schemeClr val="accent4">
                              <a:lumMod val="75000"/>
                            </a:schemeClr>
                          </a:solidFill>
                          <a:latin typeface="Century Gothic" panose="020B0502020202020204" pitchFamily="34" charset="0"/>
                        </a:rPr>
                        <a:t>STD-002-CPP</a:t>
                      </a:r>
                      <a:r>
                        <a:rPr lang="en-US" sz="1800" dirty="0">
                          <a:solidFill>
                            <a:schemeClr val="accent4">
                              <a:lumMod val="75000"/>
                            </a:schemeClr>
                          </a:solidFill>
                          <a:latin typeface="Century Gothic" panose="020B0502020202020204" pitchFamily="34" charset="0"/>
                        </a:rPr>
                        <a:t> (Uninitialized variables)</a:t>
                      </a:r>
                    </a:p>
                    <a:p>
                      <a:r>
                        <a:rPr lang="en-US" sz="1800" b="1" dirty="0">
                          <a:solidFill>
                            <a:schemeClr val="accent4">
                              <a:lumMod val="75000"/>
                            </a:schemeClr>
                          </a:solidFill>
                          <a:latin typeface="Century Gothic" panose="020B0502020202020204" pitchFamily="34" charset="0"/>
                        </a:rPr>
                        <a:t>STD-004-CPP</a:t>
                      </a:r>
                      <a:r>
                        <a:rPr lang="en-US" sz="1800" dirty="0">
                          <a:solidFill>
                            <a:schemeClr val="accent4">
                              <a:lumMod val="75000"/>
                            </a:schemeClr>
                          </a:solidFill>
                          <a:latin typeface="Century Gothic" panose="020B0502020202020204" pitchFamily="34" charset="0"/>
                        </a:rPr>
                        <a:t> (SQL Injection Risk)</a:t>
                      </a:r>
                    </a:p>
                    <a:p>
                      <a:r>
                        <a:rPr lang="en-US" sz="1800" b="1" dirty="0">
                          <a:solidFill>
                            <a:schemeClr val="accent4">
                              <a:lumMod val="75000"/>
                            </a:schemeClr>
                          </a:solidFill>
                          <a:latin typeface="Century Gothic" panose="020B0502020202020204" pitchFamily="34" charset="0"/>
                        </a:rPr>
                        <a:t>STD-009-CPP</a:t>
                      </a:r>
                      <a:r>
                        <a:rPr lang="en-US" sz="1800" dirty="0">
                          <a:solidFill>
                            <a:schemeClr val="accent4">
                              <a:lumMod val="75000"/>
                            </a:schemeClr>
                          </a:solidFill>
                          <a:latin typeface="Century Gothic" panose="020B0502020202020204" pitchFamily="34" charset="0"/>
                        </a:rPr>
                        <a:t> (Null pointer deference)</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4">
                              <a:lumMod val="75000"/>
                            </a:schemeClr>
                          </a:solidFill>
                        </a:rPr>
                        <a:t>Low priority</a:t>
                      </a:r>
                      <a:endParaRPr sz="1400" u="none" strike="noStrike" cap="none" dirty="0">
                        <a:solidFill>
                          <a:schemeClr val="accent4">
                            <a:lumMod val="75000"/>
                          </a:schemeClr>
                        </a:solidFill>
                      </a:endParaRPr>
                    </a:p>
                    <a:p>
                      <a:r>
                        <a:rPr lang="en-US" sz="1800" b="1" dirty="0">
                          <a:solidFill>
                            <a:schemeClr val="accent4">
                              <a:lumMod val="75000"/>
                            </a:schemeClr>
                          </a:solidFill>
                          <a:latin typeface="Century Gothic" panose="020B0502020202020204" pitchFamily="34" charset="0"/>
                        </a:rPr>
                        <a:t>STD-006-CPP</a:t>
                      </a:r>
                      <a:r>
                        <a:rPr lang="en-US" sz="1800" dirty="0">
                          <a:solidFill>
                            <a:schemeClr val="accent4">
                              <a:lumMod val="75000"/>
                            </a:schemeClr>
                          </a:solidFill>
                          <a:latin typeface="Century Gothic" panose="020B0502020202020204" pitchFamily="34" charset="0"/>
                        </a:rPr>
                        <a:t> (Input-based assertions)</a:t>
                      </a:r>
                    </a:p>
                    <a:p>
                      <a:r>
                        <a:rPr lang="en-US" sz="1800" b="1" dirty="0">
                          <a:solidFill>
                            <a:schemeClr val="accent4">
                              <a:lumMod val="75000"/>
                            </a:schemeClr>
                          </a:solidFill>
                          <a:latin typeface="Century Gothic" panose="020B0502020202020204" pitchFamily="34" charset="0"/>
                        </a:rPr>
                        <a:t>STD-007-CPP</a:t>
                      </a:r>
                      <a:r>
                        <a:rPr lang="en-US" sz="1800" dirty="0">
                          <a:solidFill>
                            <a:schemeClr val="accent4">
                              <a:lumMod val="75000"/>
                            </a:schemeClr>
                          </a:solidFill>
                          <a:latin typeface="Century Gothic" panose="020B0502020202020204" pitchFamily="34" charset="0"/>
                        </a:rPr>
                        <a:t> (Unsafe exception handling)</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chemeClr val="accent4">
                              <a:lumMod val="75000"/>
                            </a:schemeClr>
                          </a:solidFill>
                        </a:rPr>
                        <a:t>Unlikely</a:t>
                      </a:r>
                      <a:endParaRPr sz="1400" u="none" strike="noStrike" cap="none" dirty="0">
                        <a:solidFill>
                          <a:schemeClr val="accent4">
                            <a:lumMod val="75000"/>
                          </a:schemeClr>
                        </a:solidFill>
                      </a:endParaRPr>
                    </a:p>
                    <a:p>
                      <a:r>
                        <a:rPr lang="en-US" sz="1800" b="1" dirty="0">
                          <a:solidFill>
                            <a:schemeClr val="accent4">
                              <a:lumMod val="75000"/>
                            </a:schemeClr>
                          </a:solidFill>
                          <a:latin typeface="Century Gothic" panose="020B0502020202020204" pitchFamily="34" charset="0"/>
                        </a:rPr>
                        <a:t>STD-001-CPP</a:t>
                      </a:r>
                      <a:r>
                        <a:rPr lang="en-US" sz="1800" dirty="0">
                          <a:solidFill>
                            <a:schemeClr val="accent4">
                              <a:lumMod val="75000"/>
                            </a:schemeClr>
                          </a:solidFill>
                          <a:latin typeface="Century Gothic" panose="020B0502020202020204" pitchFamily="34" charset="0"/>
                        </a:rPr>
                        <a:t> (Incompatible declarations)</a:t>
                      </a:r>
                    </a:p>
                    <a:p>
                      <a:r>
                        <a:rPr lang="en-US" sz="1800" b="1" dirty="0">
                          <a:solidFill>
                            <a:schemeClr val="accent4">
                              <a:lumMod val="75000"/>
                            </a:schemeClr>
                          </a:solidFill>
                          <a:latin typeface="Century Gothic" panose="020B0502020202020204" pitchFamily="34" charset="0"/>
                        </a:rPr>
                        <a:t>STD-010-CPP</a:t>
                      </a:r>
                      <a:r>
                        <a:rPr lang="en-US" sz="1800" dirty="0">
                          <a:solidFill>
                            <a:schemeClr val="accent4">
                              <a:lumMod val="75000"/>
                            </a:schemeClr>
                          </a:solidFill>
                          <a:latin typeface="Century Gothic" panose="020B0502020202020204" pitchFamily="34" charset="0"/>
                        </a:rPr>
                        <a:t> (Ignoring function errors)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 Placeholder 1">
            <a:extLst>
              <a:ext uri="{FF2B5EF4-FFF2-40B4-BE49-F238E27FC236}">
                <a16:creationId xmlns:a16="http://schemas.microsoft.com/office/drawing/2014/main" id="{A4929A51-D161-3D6A-B01A-9A2FBC613EE0}"/>
              </a:ext>
            </a:extLst>
          </p:cNvPr>
          <p:cNvSpPr>
            <a:spLocks noGrp="1" noChangeArrowheads="1"/>
          </p:cNvSpPr>
          <p:nvPr>
            <p:ph type="body" idx="1"/>
          </p:nvPr>
        </p:nvSpPr>
        <p:spPr bwMode="auto">
          <a:xfrm>
            <a:off x="685800" y="2082423"/>
            <a:ext cx="53671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bg1"/>
                </a:solidFill>
                <a:effectLst/>
                <a:latin typeface="Century Gothic" panose="020B0502020202020204" pitchFamily="34" charset="0"/>
              </a:rPr>
              <a:t>Validate Input Data</a:t>
            </a:r>
          </a:p>
          <a:p>
            <a:pPr marL="342900"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bg1"/>
                </a:solidFill>
                <a:effectLst/>
                <a:latin typeface="Century Gothic" panose="020B0502020202020204" pitchFamily="34" charset="0"/>
              </a:rPr>
              <a:t>Heed Compiler Warnings</a:t>
            </a:r>
          </a:p>
          <a:p>
            <a:pPr marL="342900"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bg1"/>
                </a:solidFill>
                <a:effectLst/>
                <a:latin typeface="Century Gothic" panose="020B0502020202020204" pitchFamily="34" charset="0"/>
              </a:rPr>
              <a:t>Architect and Design for Security Policies</a:t>
            </a:r>
          </a:p>
          <a:p>
            <a:pPr marL="342900"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bg1"/>
                </a:solidFill>
                <a:effectLst/>
                <a:latin typeface="Century Gothic" panose="020B0502020202020204" pitchFamily="34" charset="0"/>
              </a:rPr>
              <a:t>Keep It Simple</a:t>
            </a:r>
          </a:p>
          <a:p>
            <a:pPr marL="342900"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bg1"/>
                </a:solidFill>
                <a:effectLst/>
                <a:latin typeface="Century Gothic" panose="020B0502020202020204" pitchFamily="34" charset="0"/>
              </a:rPr>
              <a:t>Default Deny</a:t>
            </a:r>
          </a:p>
          <a:p>
            <a:pPr marL="342900"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bg1"/>
                </a:solidFill>
                <a:effectLst/>
                <a:latin typeface="Century Gothic" panose="020B0502020202020204" pitchFamily="34" charset="0"/>
              </a:rPr>
              <a:t>Adhere to the Principle of Least Privilege</a:t>
            </a:r>
          </a:p>
          <a:p>
            <a:pPr marL="342900"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bg1"/>
                </a:solidFill>
                <a:effectLst/>
                <a:latin typeface="Century Gothic" panose="020B0502020202020204" pitchFamily="34" charset="0"/>
              </a:rPr>
              <a:t>Sanitize Data Sent to Other Systems</a:t>
            </a:r>
          </a:p>
          <a:p>
            <a:pPr marL="342900"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bg1"/>
                </a:solidFill>
                <a:effectLst/>
                <a:latin typeface="Century Gothic" panose="020B0502020202020204" pitchFamily="34" charset="0"/>
              </a:rPr>
              <a:t>Practice Defense in Depth</a:t>
            </a:r>
          </a:p>
          <a:p>
            <a:pPr marL="342900"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bg1"/>
                </a:solidFill>
                <a:effectLst/>
                <a:latin typeface="Century Gothic" panose="020B0502020202020204" pitchFamily="34" charset="0"/>
              </a:rPr>
              <a:t>Use Effective Quality Assurance Techniques</a:t>
            </a:r>
          </a:p>
          <a:p>
            <a:pPr marL="342900"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bg1"/>
                </a:solidFill>
                <a:effectLst/>
                <a:latin typeface="Century Gothic" panose="020B0502020202020204" pitchFamily="34" charset="0"/>
              </a:rPr>
              <a:t>Adopt a Secure Coding Standard</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br>
              <a:rPr lang="en-US" dirty="0"/>
            </a:br>
            <a:r>
              <a:rPr lang="en-US" sz="3200" dirty="0"/>
              <a:t>(Ordered by priority)</a:t>
            </a:r>
            <a:endParaRPr sz="3200"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Text Placeholder 2">
            <a:extLst>
              <a:ext uri="{FF2B5EF4-FFF2-40B4-BE49-F238E27FC236}">
                <a16:creationId xmlns:a16="http://schemas.microsoft.com/office/drawing/2014/main" id="{55766DC4-F0D2-5823-A9AA-FA8FADD2237D}"/>
              </a:ext>
            </a:extLst>
          </p:cNvPr>
          <p:cNvSpPr>
            <a:spLocks noGrp="1" noChangeArrowheads="1"/>
          </p:cNvSpPr>
          <p:nvPr>
            <p:ph type="body" idx="1"/>
          </p:nvPr>
        </p:nvSpPr>
        <p:spPr bwMode="auto">
          <a:xfrm>
            <a:off x="685800" y="2313255"/>
            <a:ext cx="940994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Century Gothic" panose="020B0502020202020204" pitchFamily="34" charset="0"/>
              </a:rPr>
              <a:t>Prevent SQL injection</a:t>
            </a:r>
            <a:r>
              <a:rPr kumimoji="0" lang="en-US" altLang="en-US" sz="1600" b="0" i="0" u="none" strike="noStrike" cap="none" normalizeH="0" baseline="0" dirty="0">
                <a:ln>
                  <a:noFill/>
                </a:ln>
                <a:solidFill>
                  <a:schemeClr val="bg1"/>
                </a:solidFill>
                <a:effectLst/>
                <a:latin typeface="Century Gothic" panose="020B0502020202020204" pitchFamily="34" charset="0"/>
              </a:rPr>
              <a:t> – Apply input restrictions to prevent SQL injections</a:t>
            </a:r>
          </a:p>
          <a:p>
            <a:pPr marL="342900"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Century Gothic" panose="020B0502020202020204" pitchFamily="34" charset="0"/>
              </a:rPr>
              <a:t>Uninitialized variables</a:t>
            </a:r>
            <a:r>
              <a:rPr kumimoji="0" lang="en-US" altLang="en-US" sz="1600" b="0" i="0" u="none" strike="noStrike" cap="none" normalizeH="0" baseline="0" dirty="0">
                <a:ln>
                  <a:noFill/>
                </a:ln>
                <a:solidFill>
                  <a:schemeClr val="bg1"/>
                </a:solidFill>
                <a:effectLst/>
                <a:latin typeface="Century Gothic" panose="020B0502020202020204" pitchFamily="34" charset="0"/>
              </a:rPr>
              <a:t> – Do not read uninitialized variables</a:t>
            </a:r>
          </a:p>
          <a:p>
            <a:pPr marL="342900"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Century Gothic" panose="020B0502020202020204" pitchFamily="34" charset="0"/>
              </a:rPr>
              <a:t>Null pointer dereference</a:t>
            </a:r>
            <a:r>
              <a:rPr kumimoji="0" lang="en-US" altLang="en-US" sz="1600" b="0" i="0" u="none" strike="noStrike" cap="none" normalizeH="0" baseline="0" dirty="0">
                <a:ln>
                  <a:noFill/>
                </a:ln>
                <a:solidFill>
                  <a:schemeClr val="bg1"/>
                </a:solidFill>
                <a:effectLst/>
                <a:latin typeface="Century Gothic" panose="020B0502020202020204" pitchFamily="34" charset="0"/>
              </a:rPr>
              <a:t> – Do not access invalid memory</a:t>
            </a:r>
          </a:p>
          <a:p>
            <a:pPr marL="342900"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Century Gothic" panose="020B0502020202020204" pitchFamily="34" charset="0"/>
              </a:rPr>
              <a:t>Check function errors</a:t>
            </a:r>
            <a:r>
              <a:rPr kumimoji="0" lang="en-US" altLang="en-US" sz="1600" b="0" i="0" u="none" strike="noStrike" cap="none" normalizeH="0" baseline="0" dirty="0">
                <a:ln>
                  <a:noFill/>
                </a:ln>
                <a:solidFill>
                  <a:schemeClr val="bg1"/>
                </a:solidFill>
                <a:effectLst/>
                <a:latin typeface="Century Gothic" panose="020B0502020202020204" pitchFamily="34" charset="0"/>
              </a:rPr>
              <a:t> – Preventable errors</a:t>
            </a:r>
          </a:p>
          <a:p>
            <a:pPr marL="342900"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Century Gothic" panose="020B0502020202020204" pitchFamily="34" charset="0"/>
              </a:rPr>
              <a:t>Incompatible declarations</a:t>
            </a:r>
            <a:r>
              <a:rPr kumimoji="0" lang="en-US" altLang="en-US" sz="1600" b="0" i="0" u="none" strike="noStrike" cap="none" normalizeH="0" baseline="0" dirty="0">
                <a:ln>
                  <a:noFill/>
                </a:ln>
                <a:solidFill>
                  <a:schemeClr val="bg1"/>
                </a:solidFill>
                <a:effectLst/>
                <a:latin typeface="Century Gothic" panose="020B0502020202020204" pitchFamily="34" charset="0"/>
              </a:rPr>
              <a:t> – Do not create incompatible declarations of the same object</a:t>
            </a:r>
          </a:p>
          <a:p>
            <a:pPr marL="342900"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Century Gothic" panose="020B0502020202020204" pitchFamily="34" charset="0"/>
              </a:rPr>
              <a:t>Buffer overflows</a:t>
            </a:r>
            <a:r>
              <a:rPr kumimoji="0" lang="en-US" altLang="en-US" sz="1600" b="0" i="0" u="none" strike="noStrike" cap="none" normalizeH="0" baseline="0" dirty="0">
                <a:ln>
                  <a:noFill/>
                </a:ln>
                <a:solidFill>
                  <a:schemeClr val="bg1"/>
                </a:solidFill>
                <a:effectLst/>
                <a:latin typeface="Century Gothic" panose="020B0502020202020204" pitchFamily="34" charset="0"/>
              </a:rPr>
              <a:t> – Guarantee storage for strings is sufficient</a:t>
            </a:r>
          </a:p>
          <a:p>
            <a:pPr marL="342900"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Century Gothic" panose="020B0502020202020204" pitchFamily="34" charset="0"/>
              </a:rPr>
              <a:t>Memory protection</a:t>
            </a:r>
            <a:r>
              <a:rPr kumimoji="0" lang="en-US" altLang="en-US" sz="1600" b="0" i="0" u="none" strike="noStrike" cap="none" normalizeH="0" baseline="0" dirty="0">
                <a:ln>
                  <a:noFill/>
                </a:ln>
                <a:solidFill>
                  <a:schemeClr val="bg1"/>
                </a:solidFill>
                <a:effectLst/>
                <a:latin typeface="Century Gothic" panose="020B0502020202020204" pitchFamily="34" charset="0"/>
              </a:rPr>
              <a:t> – Ensure objects have sufficient memory</a:t>
            </a:r>
          </a:p>
          <a:p>
            <a:pPr marL="342900"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Century Gothic" panose="020B0502020202020204" pitchFamily="34" charset="0"/>
              </a:rPr>
              <a:t>Signal Handling</a:t>
            </a:r>
            <a:r>
              <a:rPr kumimoji="0" lang="en-US" altLang="en-US" sz="1600" b="0" i="0" u="none" strike="noStrike" cap="none" normalizeH="0" baseline="0" dirty="0">
                <a:ln>
                  <a:noFill/>
                </a:ln>
                <a:solidFill>
                  <a:schemeClr val="bg1"/>
                </a:solidFill>
                <a:effectLst/>
                <a:latin typeface="Century Gothic" panose="020B0502020202020204" pitchFamily="34" charset="0"/>
              </a:rPr>
              <a:t> – Utilize volatile for signal handler variables</a:t>
            </a:r>
          </a:p>
          <a:p>
            <a:pPr marL="342900"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Century Gothic" panose="020B0502020202020204" pitchFamily="34" charset="0"/>
              </a:rPr>
              <a:t>Assertions</a:t>
            </a:r>
            <a:r>
              <a:rPr kumimoji="0" lang="en-US" altLang="en-US" sz="1600" b="0" i="0" u="none" strike="noStrike" cap="none" normalizeH="0" baseline="0" dirty="0">
                <a:ln>
                  <a:noFill/>
                </a:ln>
                <a:solidFill>
                  <a:schemeClr val="bg1"/>
                </a:solidFill>
                <a:effectLst/>
                <a:latin typeface="Century Gothic" panose="020B0502020202020204" pitchFamily="34" charset="0"/>
              </a:rPr>
              <a:t> – Avoid input data for assertions</a:t>
            </a:r>
          </a:p>
          <a:p>
            <a:pPr marL="342900"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bg1"/>
                </a:solidFill>
                <a:effectLst/>
                <a:latin typeface="Century Gothic" panose="020B0502020202020204" pitchFamily="34" charset="0"/>
              </a:rPr>
              <a:t>Avoid </a:t>
            </a:r>
            <a:r>
              <a:rPr kumimoji="0" lang="en-US" altLang="en-US" sz="1600" b="1" i="0" u="none" strike="noStrike" cap="none" normalizeH="0" baseline="0" dirty="0" err="1">
                <a:ln>
                  <a:noFill/>
                </a:ln>
                <a:solidFill>
                  <a:schemeClr val="bg1"/>
                </a:solidFill>
                <a:effectLst/>
                <a:latin typeface="Century Gothic" panose="020B0502020202020204" pitchFamily="34" charset="0"/>
              </a:rPr>
              <a:t>longjmp</a:t>
            </a:r>
            <a:r>
              <a:rPr kumimoji="0" lang="en-US" altLang="en-US" sz="1600" b="1" i="0" u="none" strike="noStrike" cap="none" normalizeH="0" baseline="0" dirty="0">
                <a:ln>
                  <a:noFill/>
                </a:ln>
                <a:solidFill>
                  <a:schemeClr val="bg1"/>
                </a:solidFill>
                <a:effectLst/>
                <a:latin typeface="Century Gothic" panose="020B0502020202020204" pitchFamily="34" charset="0"/>
              </a:rPr>
              <a:t>/</a:t>
            </a:r>
            <a:r>
              <a:rPr kumimoji="0" lang="en-US" altLang="en-US" sz="1600" b="1" i="0" u="none" strike="noStrike" cap="none" normalizeH="0" baseline="0" dirty="0" err="1">
                <a:ln>
                  <a:noFill/>
                </a:ln>
                <a:solidFill>
                  <a:schemeClr val="bg1"/>
                </a:solidFill>
                <a:effectLst/>
                <a:latin typeface="Century Gothic" panose="020B0502020202020204" pitchFamily="34" charset="0"/>
              </a:rPr>
              <a:t>setjmp</a:t>
            </a:r>
            <a:r>
              <a:rPr kumimoji="0" lang="en-US" altLang="en-US" sz="1600" b="0" i="0" u="none" strike="noStrike" cap="none" normalizeH="0" baseline="0" dirty="0">
                <a:ln>
                  <a:noFill/>
                </a:ln>
                <a:solidFill>
                  <a:schemeClr val="bg1"/>
                </a:solidFill>
                <a:effectLst/>
                <a:latin typeface="Century Gothic" panose="020B0502020202020204" pitchFamily="34" charset="0"/>
              </a:rPr>
              <a:t> – Do not use these</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0000" lnSpcReduction="20000"/>
          </a:bodyPr>
          <a:lstStyle/>
          <a:p>
            <a:pPr marL="114300" indent="0">
              <a:buNone/>
            </a:pPr>
            <a:r>
              <a:rPr lang="en-US" b="1" dirty="0"/>
              <a:t>Encryption at rest:</a:t>
            </a:r>
          </a:p>
          <a:p>
            <a:r>
              <a:rPr lang="en-US" dirty="0"/>
              <a:t>This is the protection of data stored at physical locations.</a:t>
            </a:r>
          </a:p>
          <a:p>
            <a:r>
              <a:rPr lang="en-US" dirty="0"/>
              <a:t>Helps secure data even if the physical storage is compromised.</a:t>
            </a:r>
          </a:p>
          <a:p>
            <a:r>
              <a:rPr lang="en-US" dirty="0"/>
              <a:t>The policy is to ensure that physical data is encrypted in storage.</a:t>
            </a:r>
          </a:p>
          <a:p>
            <a:r>
              <a:rPr lang="en-US" dirty="0"/>
              <a:t>Access to physical locations is limited and monitored.</a:t>
            </a:r>
          </a:p>
          <a:p>
            <a:pPr marL="114300" indent="0">
              <a:buNone/>
            </a:pPr>
            <a:r>
              <a:rPr lang="en-US" b="1" dirty="0"/>
              <a:t>Encryption at flight:</a:t>
            </a:r>
          </a:p>
          <a:p>
            <a:r>
              <a:rPr lang="en-US" dirty="0"/>
              <a:t>This is the protection of data that is being transferred across a network.</a:t>
            </a:r>
          </a:p>
          <a:p>
            <a:r>
              <a:rPr lang="en-US" dirty="0"/>
              <a:t>This is to prevent packets of data from being grabbed in transit and used.</a:t>
            </a:r>
          </a:p>
          <a:p>
            <a:r>
              <a:rPr lang="en-US" dirty="0"/>
              <a:t>The policy for this would be for data transferring across a network to use encryption.</a:t>
            </a:r>
          </a:p>
          <a:p>
            <a:pPr marL="114300" indent="0">
              <a:buNone/>
            </a:pPr>
            <a:r>
              <a:rPr lang="en-US" b="1" dirty="0"/>
              <a:t>Encryption in use:</a:t>
            </a:r>
          </a:p>
          <a:p>
            <a:r>
              <a:rPr lang="en-US" dirty="0"/>
              <a:t>This is the protection of data that is being processed.</a:t>
            </a:r>
          </a:p>
          <a:p>
            <a:r>
              <a:rPr lang="en-US" dirty="0"/>
              <a:t>This is to prevent data from being used by a compromised system.</a:t>
            </a:r>
          </a:p>
          <a:p>
            <a:r>
              <a:rPr lang="en-US" dirty="0"/>
              <a:t>The policy for this would be to keep data isolated and contained to ensure only the necessary systems can utilize it.</a:t>
            </a:r>
          </a:p>
          <a:p>
            <a:endParaRPr lang="en-US"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fontScale="70000" lnSpcReduction="20000"/>
          </a:bodyPr>
          <a:lstStyle/>
          <a:p>
            <a:pPr marL="114300" indent="0">
              <a:buNone/>
            </a:pPr>
            <a:r>
              <a:rPr lang="en-US" sz="2400" b="1" dirty="0"/>
              <a:t>Authentication:</a:t>
            </a:r>
          </a:p>
          <a:p>
            <a:r>
              <a:rPr lang="en-US" sz="2400" dirty="0"/>
              <a:t>This is the process of verifying the user's identity.</a:t>
            </a:r>
          </a:p>
          <a:p>
            <a:r>
              <a:rPr lang="en-US" sz="2400" dirty="0"/>
              <a:t>The policy to ensure this would be for the user to use a unique identifier such as a fingerprint, password, or multifactor authenticators.</a:t>
            </a:r>
          </a:p>
          <a:p>
            <a:pPr marL="114300" indent="0">
              <a:buNone/>
            </a:pPr>
            <a:r>
              <a:rPr lang="en-US" sz="2400" b="1" dirty="0"/>
              <a:t>Authorization:</a:t>
            </a:r>
          </a:p>
          <a:p>
            <a:r>
              <a:rPr lang="en-US" sz="2400" dirty="0"/>
              <a:t>This is the control that determines what the user has access to.</a:t>
            </a:r>
          </a:p>
          <a:p>
            <a:r>
              <a:rPr lang="en-US" sz="2400" dirty="0"/>
              <a:t>The policy for this would be to apply a least privileges policy. This policy means that users would only have access to the minimal resources that they need to complete their task.</a:t>
            </a:r>
          </a:p>
          <a:p>
            <a:pPr marL="114300" indent="0">
              <a:buNone/>
            </a:pPr>
            <a:r>
              <a:rPr lang="en-US" sz="2400" b="1" dirty="0"/>
              <a:t>Accounting:</a:t>
            </a:r>
          </a:p>
          <a:p>
            <a:r>
              <a:rPr lang="en-US" sz="2400" dirty="0"/>
              <a:t>This is the process of tracking activities of users within a system.</a:t>
            </a:r>
          </a:p>
          <a:p>
            <a:r>
              <a:rPr lang="en-US" sz="2400" dirty="0"/>
              <a:t>This is to assist with tracking down errors and vulnerabilities.</a:t>
            </a:r>
          </a:p>
          <a:p>
            <a:r>
              <a:rPr lang="en-US" sz="2400" dirty="0"/>
              <a:t>The policy for this would be to log identifiers of the users and system interactions. These logs would also need to limit access to prevent modifications.</a:t>
            </a:r>
          </a:p>
          <a:p>
            <a:pPr marL="114300" indent="0">
              <a:buNone/>
            </a:pPr>
            <a:endParaRPr lang="en-US" sz="24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testing should be robust and provide a variety of protection testing. The next few slides provide examples of what unit tests could be utilized.</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A5A9E-C42E-999C-C801-D4E667CB18E1}"/>
              </a:ext>
            </a:extLst>
          </p:cNvPr>
          <p:cNvSpPr>
            <a:spLocks noGrp="1"/>
          </p:cNvSpPr>
          <p:nvPr>
            <p:ph type="title"/>
          </p:nvPr>
        </p:nvSpPr>
        <p:spPr/>
        <p:txBody>
          <a:bodyPr/>
          <a:lstStyle/>
          <a:p>
            <a:r>
              <a:rPr lang="en-US" dirty="0"/>
              <a:t>Unit Testing</a:t>
            </a:r>
            <a:br>
              <a:rPr lang="en-US" dirty="0"/>
            </a:br>
            <a:r>
              <a:rPr lang="en-US" dirty="0" err="1"/>
              <a:t>IsEmptyOnCreate</a:t>
            </a:r>
            <a:endParaRPr lang="en-US" dirty="0"/>
          </a:p>
        </p:txBody>
      </p:sp>
      <p:sp>
        <p:nvSpPr>
          <p:cNvPr id="3" name="Text Placeholder 2">
            <a:extLst>
              <a:ext uri="{FF2B5EF4-FFF2-40B4-BE49-F238E27FC236}">
                <a16:creationId xmlns:a16="http://schemas.microsoft.com/office/drawing/2014/main" id="{692448EB-6E80-8C51-27EF-F8677AB1DFAE}"/>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52BAA82C-227D-57CE-69D6-802BFAD79EE7}"/>
              </a:ext>
            </a:extLst>
          </p:cNvPr>
          <p:cNvPicPr>
            <a:picLocks noChangeAspect="1"/>
          </p:cNvPicPr>
          <p:nvPr/>
        </p:nvPicPr>
        <p:blipFill>
          <a:blip r:embed="rId2"/>
          <a:stretch>
            <a:fillRect/>
          </a:stretch>
        </p:blipFill>
        <p:spPr>
          <a:xfrm>
            <a:off x="2013385" y="2372627"/>
            <a:ext cx="8506810" cy="3667990"/>
          </a:xfrm>
          <a:prstGeom prst="rect">
            <a:avLst/>
          </a:prstGeom>
        </p:spPr>
      </p:pic>
    </p:spTree>
    <p:extLst>
      <p:ext uri="{BB962C8B-B14F-4D97-AF65-F5344CB8AC3E}">
        <p14:creationId xmlns:p14="http://schemas.microsoft.com/office/powerpoint/2010/main" val="38372458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273</TotalTime>
  <Words>1142</Words>
  <Application>Microsoft Office PowerPoint</Application>
  <PresentationFormat>Widescreen</PresentationFormat>
  <Paragraphs>97</Paragraphs>
  <Slides>18</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Century Gothic</vt:lpstr>
      <vt:lpstr>Vapor Trail</vt:lpstr>
      <vt:lpstr>Green Pace</vt:lpstr>
      <vt:lpstr>OVERVIEW: DEFENSE IN DEPTH</vt:lpstr>
      <vt:lpstr>THREATS MATRIX</vt:lpstr>
      <vt:lpstr>10 PRINCIPLES</vt:lpstr>
      <vt:lpstr>CODING STANDARDS (Ordered by priority)</vt:lpstr>
      <vt:lpstr>ENCRYPTION POLICIES</vt:lpstr>
      <vt:lpstr>TRIPLE-A POLICIES</vt:lpstr>
      <vt:lpstr>Unit Testing</vt:lpstr>
      <vt:lpstr>Unit Testing IsEmptyOnCreate</vt:lpstr>
      <vt:lpstr>Unit Testing  CanAddToEmptyVector</vt:lpstr>
      <vt:lpstr>Unit Testing  EraseToEmptyColection</vt:lpstr>
      <vt:lpstr>Unit Testing  PopBackDecreasesSize</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brandon hollada</cp:lastModifiedBy>
  <cp:revision>6</cp:revision>
  <dcterms:created xsi:type="dcterms:W3CDTF">2020-08-19T17:59:24Z</dcterms:created>
  <dcterms:modified xsi:type="dcterms:W3CDTF">2025-06-30T04:20:43Z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