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3" r:id="rId10"/>
    <p:sldId id="260" r:id="rId11"/>
    <p:sldId id="264" r:id="rId12"/>
    <p:sldId id="261" r:id="rId13"/>
    <p:sldId id="26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9966"/>
    <a:srgbClr val="0EE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6C6B3-EBD1-4037-B94A-FDCC847E9A0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9F20F-3D8B-4FC4-AA87-B6C6213E2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9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9F20F-3D8B-4FC4-AA87-B6C6213E21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9F20F-3D8B-4FC4-AA87-B6C6213E21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7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9F20F-3D8B-4FC4-AA87-B6C6213E21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6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9F20F-3D8B-4FC4-AA87-B6C6213E21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58A-D60B-4BEB-ACC9-781DA1EF877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657-601C-4DF7-A920-D4D8B22D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6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58A-D60B-4BEB-ACC9-781DA1EF877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657-601C-4DF7-A920-D4D8B22D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58A-D60B-4BEB-ACC9-781DA1EF877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657-601C-4DF7-A920-D4D8B22D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7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58A-D60B-4BEB-ACC9-781DA1EF877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657-601C-4DF7-A920-D4D8B22D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58A-D60B-4BEB-ACC9-781DA1EF877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657-601C-4DF7-A920-D4D8B22D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3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58A-D60B-4BEB-ACC9-781DA1EF877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657-601C-4DF7-A920-D4D8B22D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1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58A-D60B-4BEB-ACC9-781DA1EF877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657-601C-4DF7-A920-D4D8B22D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58A-D60B-4BEB-ACC9-781DA1EF877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657-601C-4DF7-A920-D4D8B22D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0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58A-D60B-4BEB-ACC9-781DA1EF877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657-601C-4DF7-A920-D4D8B22D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58A-D60B-4BEB-ACC9-781DA1EF877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657-601C-4DF7-A920-D4D8B22D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1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58A-D60B-4BEB-ACC9-781DA1EF877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F7657-601C-4DF7-A920-D4D8B22D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0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B258A-D60B-4BEB-ACC9-781DA1EF877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7657-601C-4DF7-A920-D4D8B22D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2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5151" y="228209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Адресное пространство Линукс и формат </a:t>
            </a:r>
            <a:r>
              <a:rPr lang="ru-RU" dirty="0"/>
              <a:t>файла </a:t>
            </a:r>
            <a:r>
              <a:rPr lang="en-US" dirty="0"/>
              <a:t>ELF</a:t>
            </a:r>
          </a:p>
        </p:txBody>
      </p:sp>
    </p:spTree>
    <p:extLst>
      <p:ext uri="{BB962C8B-B14F-4D97-AF65-F5344CB8AC3E}">
        <p14:creationId xmlns:p14="http://schemas.microsoft.com/office/powerpoint/2010/main" val="28467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 сегмента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77073"/>
              </p:ext>
            </p:extLst>
          </p:nvPr>
        </p:nvGraphicFramePr>
        <p:xfrm>
          <a:off x="444738" y="1918738"/>
          <a:ext cx="1130443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09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сегмента (</a:t>
                      </a:r>
                      <a:r>
                        <a:rPr lang="en-US" baseline="0" dirty="0"/>
                        <a:t>0x1 - </a:t>
                      </a:r>
                      <a:r>
                        <a:rPr lang="en-US" dirty="0"/>
                        <a:t>PT_LOAD,</a:t>
                      </a:r>
                      <a:r>
                        <a:rPr lang="en-US" baseline="0" dirty="0"/>
                        <a:t> 0x2 - </a:t>
                      </a:r>
                      <a:r>
                        <a:rPr lang="en-US" dirty="0"/>
                        <a:t>PT_DYNAMIC, 0x3 - PT_INTERP</a:t>
                      </a:r>
                      <a:r>
                        <a:rPr lang="ru-RU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p_flags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Флаги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Смещение</a:t>
                      </a:r>
                      <a:r>
                        <a:rPr lang="ru-RU" baseline="0" dirty="0"/>
                        <a:t> данных сегмента относительно начала файла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p_vaddr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Виртуальный</a:t>
                      </a:r>
                      <a:r>
                        <a:rPr lang="ru-RU" baseline="0" dirty="0"/>
                        <a:t> адрес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p_paddr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Физический</a:t>
                      </a:r>
                      <a:r>
                        <a:rPr lang="ru-RU" baseline="0" dirty="0"/>
                        <a:t> адрес (обычно не используется)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p_filesz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</a:t>
                      </a:r>
                      <a:r>
                        <a:rPr lang="ru-RU" baseline="0" dirty="0"/>
                        <a:t> данных в файле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допустимо 0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p_memsz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Размер</a:t>
                      </a:r>
                      <a:r>
                        <a:rPr lang="ru-RU" baseline="0" dirty="0"/>
                        <a:t> данных в памяти</a:t>
                      </a:r>
                      <a:r>
                        <a:rPr lang="en-US" baseline="0" dirty="0"/>
                        <a:t>(</a:t>
                      </a:r>
                      <a:r>
                        <a:rPr lang="ru-RU" baseline="0" dirty="0"/>
                        <a:t>допустимо 0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p_align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Выравнивание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308498-381B-4E20-BBAD-C6376607A4AD}"/>
              </a:ext>
            </a:extLst>
          </p:cNvPr>
          <p:cNvSpPr/>
          <p:nvPr/>
        </p:nvSpPr>
        <p:spPr>
          <a:xfrm>
            <a:off x="976544" y="2581275"/>
            <a:ext cx="8062678" cy="4950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CAD90B-1575-4E63-96A3-E20BB67E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сегмента с атрибутом </a:t>
            </a:r>
            <a:r>
              <a:rPr lang="en-US" dirty="0"/>
              <a:t>PT_LOAD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3FDAE9C-8091-4F72-9941-22B1ED47F69E}"/>
              </a:ext>
            </a:extLst>
          </p:cNvPr>
          <p:cNvSpPr/>
          <p:nvPr/>
        </p:nvSpPr>
        <p:spPr>
          <a:xfrm>
            <a:off x="1344088" y="2666534"/>
            <a:ext cx="1122885" cy="329075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Phdr</a:t>
            </a:r>
            <a:r>
              <a:rPr lang="ru-RU" dirty="0"/>
              <a:t> </a:t>
            </a:r>
            <a:r>
              <a:rPr lang="en-US" dirty="0"/>
              <a:t>X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3FF7D12D-6D6E-448D-AFDD-E7211083CE83}"/>
              </a:ext>
            </a:extLst>
          </p:cNvPr>
          <p:cNvGrpSpPr/>
          <p:nvPr/>
        </p:nvGrpSpPr>
        <p:grpSpPr>
          <a:xfrm>
            <a:off x="838200" y="1711868"/>
            <a:ext cx="9041929" cy="515050"/>
            <a:chOff x="838200" y="2144303"/>
            <a:chExt cx="9041929" cy="51505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9BADA142-EB45-4751-A145-3716419C87EB}"/>
                </a:ext>
              </a:extLst>
            </p:cNvPr>
            <p:cNvCxnSpPr>
              <a:cxnSpLocks/>
            </p:cNvCxnSpPr>
            <p:nvPr/>
          </p:nvCxnSpPr>
          <p:spPr>
            <a:xfrm>
              <a:off x="976544" y="2627716"/>
              <a:ext cx="8062678" cy="316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0013338-683A-40DE-96DC-641BA87F5BC0}"/>
                </a:ext>
              </a:extLst>
            </p:cNvPr>
            <p:cNvSpPr txBox="1"/>
            <p:nvPr/>
          </p:nvSpPr>
          <p:spPr>
            <a:xfrm>
              <a:off x="5066968" y="2290021"/>
              <a:ext cx="20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Смещение в файле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BB7BD75-0A8D-4FA0-82C4-596B1C8B0907}"/>
                </a:ext>
              </a:extLst>
            </p:cNvPr>
            <p:cNvSpPr txBox="1"/>
            <p:nvPr/>
          </p:nvSpPr>
          <p:spPr>
            <a:xfrm>
              <a:off x="838200" y="220135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3B4E95C-6FEF-4CD8-B1CD-FDEC92C3E976}"/>
                </a:ext>
              </a:extLst>
            </p:cNvPr>
            <p:cNvSpPr txBox="1"/>
            <p:nvPr/>
          </p:nvSpPr>
          <p:spPr>
            <a:xfrm>
              <a:off x="8198315" y="2144303"/>
              <a:ext cx="1681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Размер</a:t>
              </a:r>
              <a:r>
                <a:rPr lang="en-US" dirty="0"/>
                <a:t> </a:t>
              </a:r>
              <a:r>
                <a:rPr lang="ru-RU" dirty="0"/>
                <a:t>файла</a:t>
              </a:r>
              <a:endParaRPr lang="en-US" dirty="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DCEE8973-6D58-4C58-AB22-980F26474D0E}"/>
              </a:ext>
            </a:extLst>
          </p:cNvPr>
          <p:cNvCxnSpPr>
            <a:cxnSpLocks/>
          </p:cNvCxnSpPr>
          <p:nvPr/>
        </p:nvCxnSpPr>
        <p:spPr>
          <a:xfrm flipV="1">
            <a:off x="979343" y="2101216"/>
            <a:ext cx="0" cy="4705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5B050669-543C-45AC-B1E9-0C3EC17BED2D}"/>
              </a:ext>
            </a:extLst>
          </p:cNvPr>
          <p:cNvCxnSpPr>
            <a:cxnSpLocks/>
          </p:cNvCxnSpPr>
          <p:nvPr/>
        </p:nvCxnSpPr>
        <p:spPr>
          <a:xfrm flipV="1">
            <a:off x="9039222" y="2138247"/>
            <a:ext cx="0" cy="4622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109E5B8-A568-4A39-BE73-494176510C83}"/>
              </a:ext>
            </a:extLst>
          </p:cNvPr>
          <p:cNvSpPr/>
          <p:nvPr/>
        </p:nvSpPr>
        <p:spPr>
          <a:xfrm>
            <a:off x="3223641" y="2664995"/>
            <a:ext cx="5727319" cy="3297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E263542-2D4B-4BD1-8F21-6710C85B6ABD}"/>
              </a:ext>
            </a:extLst>
          </p:cNvPr>
          <p:cNvSpPr/>
          <p:nvPr/>
        </p:nvSpPr>
        <p:spPr>
          <a:xfrm>
            <a:off x="1344089" y="3305725"/>
            <a:ext cx="1122885" cy="322276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p_offset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701C28B-A7B5-4013-865E-CF85FD944CDA}"/>
              </a:ext>
            </a:extLst>
          </p:cNvPr>
          <p:cNvSpPr/>
          <p:nvPr/>
        </p:nvSpPr>
        <p:spPr>
          <a:xfrm>
            <a:off x="1344088" y="3628001"/>
            <a:ext cx="1122885" cy="322276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p_vaddr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0BC674D-8DD7-46E7-90AA-33A64B3C10FD}"/>
              </a:ext>
            </a:extLst>
          </p:cNvPr>
          <p:cNvSpPr/>
          <p:nvPr/>
        </p:nvSpPr>
        <p:spPr>
          <a:xfrm>
            <a:off x="1344088" y="3950277"/>
            <a:ext cx="1122885" cy="322276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p_filesz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FEB6771C-2277-4620-924B-86655763A028}"/>
              </a:ext>
            </a:extLst>
          </p:cNvPr>
          <p:cNvSpPr/>
          <p:nvPr/>
        </p:nvSpPr>
        <p:spPr>
          <a:xfrm>
            <a:off x="1344088" y="4272553"/>
            <a:ext cx="1122885" cy="322276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p_memsz</a:t>
            </a: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E5709FE-4477-4331-81AB-29ABEF9E2388}"/>
              </a:ext>
            </a:extLst>
          </p:cNvPr>
          <p:cNvGrpSpPr/>
          <p:nvPr/>
        </p:nvGrpSpPr>
        <p:grpSpPr>
          <a:xfrm>
            <a:off x="1905530" y="5644528"/>
            <a:ext cx="9851964" cy="1034086"/>
            <a:chOff x="976543" y="5796928"/>
            <a:chExt cx="10910655" cy="103408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4B131FF9-E9B8-487E-AF24-FFF33E18BA4D}"/>
                </a:ext>
              </a:extLst>
            </p:cNvPr>
            <p:cNvSpPr/>
            <p:nvPr/>
          </p:nvSpPr>
          <p:spPr>
            <a:xfrm>
              <a:off x="976543" y="5796928"/>
              <a:ext cx="10910655" cy="5905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A272D9E9-0353-4D5C-AE24-0FD67E5142DE}"/>
                </a:ext>
              </a:extLst>
            </p:cNvPr>
            <p:cNvSpPr txBox="1"/>
            <p:nvPr/>
          </p:nvSpPr>
          <p:spPr>
            <a:xfrm>
              <a:off x="2632753" y="6461682"/>
              <a:ext cx="846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Образ памяти процесса (для приложений) или физической </a:t>
              </a:r>
              <a:r>
                <a:rPr lang="ru-RU" dirty="0" smtClean="0"/>
                <a:t>памяти </a:t>
              </a:r>
              <a:r>
                <a:rPr lang="ru-RU" dirty="0"/>
                <a:t>(для ОС)</a:t>
              </a:r>
              <a:endParaRPr lang="en-US" dirty="0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297DD3F4-A8D1-415A-AF3F-5B2DBD453978}"/>
              </a:ext>
            </a:extLst>
          </p:cNvPr>
          <p:cNvCxnSpPr/>
          <p:nvPr/>
        </p:nvCxnSpPr>
        <p:spPr>
          <a:xfrm>
            <a:off x="4648200" y="3670708"/>
            <a:ext cx="14478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788A42A0-9A28-4159-A2A3-3C304B1ABE46}"/>
              </a:ext>
            </a:extLst>
          </p:cNvPr>
          <p:cNvCxnSpPr/>
          <p:nvPr/>
        </p:nvCxnSpPr>
        <p:spPr>
          <a:xfrm flipV="1">
            <a:off x="4648200" y="3019352"/>
            <a:ext cx="0" cy="930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5B21E53D-642D-4FED-A108-96C692F26B67}"/>
              </a:ext>
            </a:extLst>
          </p:cNvPr>
          <p:cNvCxnSpPr/>
          <p:nvPr/>
        </p:nvCxnSpPr>
        <p:spPr>
          <a:xfrm flipV="1">
            <a:off x="6096000" y="3010925"/>
            <a:ext cx="0" cy="930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139A05B-2E47-40CA-ACAB-0DEC9C4BB7C2}"/>
              </a:ext>
            </a:extLst>
          </p:cNvPr>
          <p:cNvSpPr txBox="1"/>
          <p:nvPr/>
        </p:nvSpPr>
        <p:spPr>
          <a:xfrm>
            <a:off x="4925727" y="3315267"/>
            <a:ext cx="89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p_filesz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F2EFCEE6-F728-4D71-861E-DCA242291833}"/>
              </a:ext>
            </a:extLst>
          </p:cNvPr>
          <p:cNvCxnSpPr/>
          <p:nvPr/>
        </p:nvCxnSpPr>
        <p:spPr>
          <a:xfrm flipH="1">
            <a:off x="3057525" y="3019352"/>
            <a:ext cx="1590675" cy="262517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A3E1427E-FEF8-4EAD-943A-07E3B07943A1}"/>
              </a:ext>
            </a:extLst>
          </p:cNvPr>
          <p:cNvCxnSpPr/>
          <p:nvPr/>
        </p:nvCxnSpPr>
        <p:spPr>
          <a:xfrm flipH="1">
            <a:off x="4505325" y="3009827"/>
            <a:ext cx="1590675" cy="262517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47BA14AD-9415-45A2-9951-EA1D00C1F0D2}"/>
              </a:ext>
            </a:extLst>
          </p:cNvPr>
          <p:cNvCxnSpPr>
            <a:stCxn id="39" idx="3"/>
          </p:cNvCxnSpPr>
          <p:nvPr/>
        </p:nvCxnSpPr>
        <p:spPr>
          <a:xfrm flipV="1">
            <a:off x="2466974" y="3019352"/>
            <a:ext cx="2181226" cy="4475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CF0B8FBB-AE5E-4B83-B7C7-0A1A0C953422}"/>
              </a:ext>
            </a:extLst>
          </p:cNvPr>
          <p:cNvCxnSpPr/>
          <p:nvPr/>
        </p:nvCxnSpPr>
        <p:spPr>
          <a:xfrm flipV="1">
            <a:off x="3057525" y="4704078"/>
            <a:ext cx="0" cy="930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1B69AD39-3704-4911-8E98-34E755F189F9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466973" y="3789139"/>
            <a:ext cx="590552" cy="18791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0587F688-0441-42C3-B194-15956060203D}"/>
              </a:ext>
            </a:extLst>
          </p:cNvPr>
          <p:cNvCxnSpPr>
            <a:cxnSpLocks/>
          </p:cNvCxnSpPr>
          <p:nvPr/>
        </p:nvCxnSpPr>
        <p:spPr>
          <a:xfrm flipV="1">
            <a:off x="4505325" y="5334000"/>
            <a:ext cx="0" cy="3256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3806866D-DAE2-4714-9984-A4ECA9E9F87F}"/>
              </a:ext>
            </a:extLst>
          </p:cNvPr>
          <p:cNvCxnSpPr/>
          <p:nvPr/>
        </p:nvCxnSpPr>
        <p:spPr>
          <a:xfrm>
            <a:off x="3057525" y="5438548"/>
            <a:ext cx="14478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72F013C-ABF5-4499-8CD1-D3AB67BB5FC3}"/>
              </a:ext>
            </a:extLst>
          </p:cNvPr>
          <p:cNvSpPr txBox="1"/>
          <p:nvPr/>
        </p:nvSpPr>
        <p:spPr>
          <a:xfrm>
            <a:off x="3335052" y="5076769"/>
            <a:ext cx="89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p_filesz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E098F0A3-47DE-4D2C-9919-1CA765C14849}"/>
              </a:ext>
            </a:extLst>
          </p:cNvPr>
          <p:cNvCxnSpPr/>
          <p:nvPr/>
        </p:nvCxnSpPr>
        <p:spPr>
          <a:xfrm flipV="1">
            <a:off x="5643245" y="4737346"/>
            <a:ext cx="0" cy="930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6185F570-57CA-4D4F-BC1B-F9A676938487}"/>
              </a:ext>
            </a:extLst>
          </p:cNvPr>
          <p:cNvCxnSpPr>
            <a:cxnSpLocks/>
          </p:cNvCxnSpPr>
          <p:nvPr/>
        </p:nvCxnSpPr>
        <p:spPr>
          <a:xfrm>
            <a:off x="3057525" y="4930548"/>
            <a:ext cx="25857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C3310F4-7D4D-4080-A660-5F336DC36AD7}"/>
              </a:ext>
            </a:extLst>
          </p:cNvPr>
          <p:cNvSpPr txBox="1"/>
          <p:nvPr/>
        </p:nvSpPr>
        <p:spPr>
          <a:xfrm>
            <a:off x="3807832" y="4546113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p_memsz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3057526" y="5770797"/>
            <a:ext cx="1447800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 data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A5AE2CE2-6D83-453A-9D1A-9097630B48D9}"/>
              </a:ext>
            </a:extLst>
          </p:cNvPr>
          <p:cNvSpPr/>
          <p:nvPr/>
        </p:nvSpPr>
        <p:spPr>
          <a:xfrm>
            <a:off x="4505325" y="5770797"/>
            <a:ext cx="1137917" cy="37656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40513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 секции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24871"/>
              </p:ext>
            </p:extLst>
          </p:nvPr>
        </p:nvGraphicFramePr>
        <p:xfrm>
          <a:off x="444738" y="1918738"/>
          <a:ext cx="113044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09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Смещение</a:t>
                      </a:r>
                      <a:r>
                        <a:rPr lang="ru-RU" baseline="0" dirty="0"/>
                        <a:t> имени секции (находится в секции </a:t>
                      </a:r>
                      <a:r>
                        <a:rPr lang="en-US" baseline="0" dirty="0"/>
                        <a:t>.</a:t>
                      </a:r>
                      <a:r>
                        <a:rPr lang="en-US" baseline="0" dirty="0" err="1"/>
                        <a:t>shstrtab</a:t>
                      </a:r>
                      <a:r>
                        <a:rPr lang="ru-RU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sh_flags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Флаги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sh_addr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Виртуальный адрес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sh_offset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Смещение относительно</a:t>
                      </a:r>
                      <a:r>
                        <a:rPr lang="ru-RU" baseline="0" dirty="0"/>
                        <a:t> начала файла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4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Загрузка сегментов в память (</a:t>
            </a:r>
            <a:r>
              <a:rPr lang="en-US"/>
              <a:t>libelf</a:t>
            </a:r>
            <a:r>
              <a:rPr lang="ru-RU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elf_begin</a:t>
            </a:r>
            <a:r>
              <a:rPr lang="ru-RU" dirty="0"/>
              <a:t> – создает</a:t>
            </a:r>
            <a:r>
              <a:rPr lang="en-US" dirty="0"/>
              <a:t> </a:t>
            </a:r>
            <a:r>
              <a:rPr lang="ru-RU" dirty="0"/>
              <a:t>структуру для работы с </a:t>
            </a:r>
            <a:r>
              <a:rPr lang="en-US" dirty="0"/>
              <a:t>ELF </a:t>
            </a:r>
            <a:r>
              <a:rPr lang="ru-RU" dirty="0"/>
              <a:t>файлом</a:t>
            </a:r>
          </a:p>
          <a:p>
            <a:r>
              <a:rPr lang="en-US" dirty="0" err="1"/>
              <a:t>elf_kind</a:t>
            </a:r>
            <a:r>
              <a:rPr lang="en-US" dirty="0"/>
              <a:t> </a:t>
            </a:r>
            <a:r>
              <a:rPr lang="ru-RU" dirty="0"/>
              <a:t> - тип файла (должен быть </a:t>
            </a:r>
            <a:r>
              <a:rPr lang="en-US" dirty="0"/>
              <a:t>ELF_K_ELF</a:t>
            </a:r>
            <a:r>
              <a:rPr lang="ru-RU" dirty="0"/>
              <a:t>)</a:t>
            </a:r>
          </a:p>
          <a:p>
            <a:r>
              <a:rPr lang="en-US" dirty="0" err="1"/>
              <a:t>elf_getphdrnum</a:t>
            </a:r>
            <a:r>
              <a:rPr lang="ru-RU" dirty="0"/>
              <a:t> – возвращает число сегментов</a:t>
            </a:r>
          </a:p>
          <a:p>
            <a:r>
              <a:rPr lang="en-US" dirty="0" err="1"/>
              <a:t>gelf_getphdr</a:t>
            </a:r>
            <a:r>
              <a:rPr lang="ru-RU" dirty="0"/>
              <a:t> – возвращает структуру заголовка (</a:t>
            </a:r>
            <a:r>
              <a:rPr lang="en-US" dirty="0" err="1"/>
              <a:t>GElf_Phdr</a:t>
            </a:r>
            <a:r>
              <a:rPr lang="ru-RU" dirty="0"/>
              <a:t>)</a:t>
            </a:r>
          </a:p>
          <a:p>
            <a:r>
              <a:rPr lang="ru-RU" dirty="0"/>
              <a:t>Загружаются только сегменты типа </a:t>
            </a:r>
            <a:r>
              <a:rPr lang="en-US" dirty="0"/>
              <a:t>PT_LOAD</a:t>
            </a:r>
            <a:r>
              <a:rPr lang="ru-RU" dirty="0"/>
              <a:t> (</a:t>
            </a:r>
            <a:r>
              <a:rPr lang="en-US" dirty="0" err="1"/>
              <a:t>Gelf_Phdr.p_type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FD0A4-46B7-4603-ADCE-BB91E729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F3CA3F8-1CFB-4DAA-B8DB-D03A1A93F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1321"/>
            <a:ext cx="2225980" cy="113299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7AF8B01F-6FA0-459D-B939-81050CCDACC8}"/>
              </a:ext>
            </a:extLst>
          </p:cNvPr>
          <p:cNvSpPr/>
          <p:nvPr/>
        </p:nvSpPr>
        <p:spPr>
          <a:xfrm>
            <a:off x="3251200" y="3003034"/>
            <a:ext cx="1686560" cy="1029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GCC 7.2.0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303E6FD-6DAD-4BC1-90C8-904FBA5385BE}"/>
              </a:ext>
            </a:extLst>
          </p:cNvPr>
          <p:cNvSpPr/>
          <p:nvPr/>
        </p:nvSpPr>
        <p:spPr>
          <a:xfrm>
            <a:off x="7564120" y="2951321"/>
            <a:ext cx="3688080" cy="1132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$ </a:t>
            </a:r>
            <a:r>
              <a:rPr lang="en-US" sz="3600" b="1" dirty="0" err="1">
                <a:solidFill>
                  <a:srgbClr val="002060"/>
                </a:solidFill>
              </a:rPr>
              <a:t>readelf</a:t>
            </a:r>
            <a:r>
              <a:rPr lang="en-US" sz="3600" b="1" dirty="0">
                <a:solidFill>
                  <a:srgbClr val="002060"/>
                </a:solidFill>
              </a:rPr>
              <a:t> -a </a:t>
            </a:r>
            <a:r>
              <a:rPr lang="en-US" sz="3600" b="1" dirty="0" err="1">
                <a:solidFill>
                  <a:srgbClr val="002060"/>
                </a:solidFill>
              </a:rPr>
              <a:t>a.out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8E23E0B-7394-404F-A86F-E456C0A25A40}"/>
              </a:ext>
            </a:extLst>
          </p:cNvPr>
          <p:cNvSpPr/>
          <p:nvPr/>
        </p:nvSpPr>
        <p:spPr>
          <a:xfrm>
            <a:off x="5029200" y="2913300"/>
            <a:ext cx="1686560" cy="1209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a.out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6EA9E084-5B41-4A61-A053-0DE118CDB9F6}"/>
              </a:ext>
            </a:extLst>
          </p:cNvPr>
          <p:cNvSpPr/>
          <p:nvPr/>
        </p:nvSpPr>
        <p:spPr>
          <a:xfrm>
            <a:off x="6807200" y="3216017"/>
            <a:ext cx="650240" cy="60360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B444E-ECC6-4FB2-B870-ED1A4A6C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ELF Header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C9DCC5D-1683-41BE-82FB-B465FC9FE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952" y="1541144"/>
            <a:ext cx="8838096" cy="48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A27A6-6174-4C88-BEAA-47E3DFE3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  <a:r>
              <a:rPr lang="en-US"/>
              <a:t>:</a:t>
            </a:r>
            <a:r>
              <a:rPr lang="ru-RU"/>
              <a:t> Таблица сегментов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B4B9647-A966-453F-AA50-73C8CC6B8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101" y="1531440"/>
            <a:ext cx="8931798" cy="49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0444165" y="931418"/>
            <a:ext cx="1094517" cy="3898763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3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Адресное пространство процесса в Линукс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4B131FF9-E9B8-487E-AF24-FFF33E18BA4D}"/>
              </a:ext>
            </a:extLst>
          </p:cNvPr>
          <p:cNvSpPr/>
          <p:nvPr/>
        </p:nvSpPr>
        <p:spPr>
          <a:xfrm>
            <a:off x="1686718" y="1467930"/>
            <a:ext cx="9851964" cy="590515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874765" y="1042922"/>
            <a:ext cx="644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Карта виртуальной памяти в Линукс для 64-х битных процессов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14344" y="1578521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Процесс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44165" y="1467930"/>
            <a:ext cx="1094517" cy="5905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812703" y="1467930"/>
            <a:ext cx="968532" cy="590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4B131FF9-E9B8-487E-AF24-FFF33E18BA4D}"/>
              </a:ext>
            </a:extLst>
          </p:cNvPr>
          <p:cNvSpPr/>
          <p:nvPr/>
        </p:nvSpPr>
        <p:spPr>
          <a:xfrm>
            <a:off x="1686718" y="2585543"/>
            <a:ext cx="9851964" cy="590515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0444165" y="2585543"/>
            <a:ext cx="1094517" cy="5905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12703" y="2585543"/>
            <a:ext cx="968532" cy="590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4B131FF9-E9B8-487E-AF24-FFF33E18BA4D}"/>
              </a:ext>
            </a:extLst>
          </p:cNvPr>
          <p:cNvSpPr/>
          <p:nvPr/>
        </p:nvSpPr>
        <p:spPr>
          <a:xfrm>
            <a:off x="1686718" y="3703156"/>
            <a:ext cx="9851964" cy="590515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0444165" y="3703156"/>
            <a:ext cx="1094517" cy="5905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812703" y="3703156"/>
            <a:ext cx="968532" cy="590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14344" y="2696134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Процесс 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14344" y="3813747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Процесс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10791" y="20584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ru-RU" baseline="30000" dirty="0" smtClean="0"/>
              <a:t>64</a:t>
            </a:r>
            <a:r>
              <a:rPr lang="ru-RU" dirty="0" smtClean="0"/>
              <a:t>-1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1510791" y="3149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ru-RU" baseline="30000" dirty="0" smtClean="0"/>
              <a:t>64</a:t>
            </a:r>
            <a:r>
              <a:rPr lang="ru-RU" dirty="0" smtClean="0"/>
              <a:t>-1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510790" y="4241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r>
              <a:rPr lang="ru-RU" baseline="30000" dirty="0" smtClean="0"/>
              <a:t>64</a:t>
            </a:r>
            <a:r>
              <a:rPr lang="ru-RU" dirty="0" smtClean="0"/>
              <a:t>-1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535875" y="4241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535875" y="3149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535875" y="203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4B131FF9-E9B8-487E-AF24-FFF33E18BA4D}"/>
              </a:ext>
            </a:extLst>
          </p:cNvPr>
          <p:cNvSpPr/>
          <p:nvPr/>
        </p:nvSpPr>
        <p:spPr>
          <a:xfrm>
            <a:off x="7134263" y="6276975"/>
            <a:ext cx="2335785" cy="255150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Запрещённые адреса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4703037" y="6276975"/>
            <a:ext cx="2335785" cy="255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Память процесса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565489" y="6276975"/>
            <a:ext cx="2335785" cy="255150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Память ядра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6038" y="4942318"/>
            <a:ext cx="431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Единое пространство для всех процессов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083" y="5523882"/>
            <a:ext cx="105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правило в 32-х битных системах нет запрещённых адресов между памятью процесса и памятью ядра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686965" y="3045310"/>
            <a:ext cx="0" cy="771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3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Адресное пространство процесса в Линукс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B131FF9-E9B8-487E-AF24-FFF33E18BA4D}"/>
              </a:ext>
            </a:extLst>
          </p:cNvPr>
          <p:cNvSpPr/>
          <p:nvPr/>
        </p:nvSpPr>
        <p:spPr>
          <a:xfrm>
            <a:off x="1284755" y="2761903"/>
            <a:ext cx="9851964" cy="590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2360810" y="2880941"/>
            <a:ext cx="634692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3011659" y="2880941"/>
            <a:ext cx="980195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33912" y="3360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36183" y="33609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endParaRPr lang="en-US" baseline="30000" dirty="0"/>
          </a:p>
        </p:txBody>
      </p:sp>
      <p:sp>
        <p:nvSpPr>
          <p:cNvPr id="31" name="Rectangle 30"/>
          <p:cNvSpPr/>
          <p:nvPr/>
        </p:nvSpPr>
        <p:spPr>
          <a:xfrm>
            <a:off x="1284755" y="2761902"/>
            <a:ext cx="402210" cy="5905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10069911" y="2880940"/>
            <a:ext cx="807226" cy="376563"/>
          </a:xfrm>
          <a:prstGeom prst="rect">
            <a:avLst/>
          </a:prstGeom>
          <a:solidFill>
            <a:schemeClr val="accent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36058" y="3332899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Образ приложения (</a:t>
            </a:r>
            <a:r>
              <a:rPr lang="en-US" sz="1200" dirty="0" smtClean="0"/>
              <a:t>ELF-file</a:t>
            </a:r>
            <a:r>
              <a:rPr lang="ru-RU" sz="1200" dirty="0" smtClean="0"/>
              <a:t>)</a:t>
            </a:r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4008011" y="2880940"/>
            <a:ext cx="685465" cy="3765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686965" y="1050174"/>
            <a:ext cx="899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Карта виртуальной памяти в Линукс для 64-х битного процесса</a:t>
            </a:r>
            <a:r>
              <a:rPr lang="en-US" dirty="0" smtClean="0"/>
              <a:t>. </a:t>
            </a:r>
            <a:r>
              <a:rPr lang="ru-RU" dirty="0" smtClean="0"/>
              <a:t>Статическое приложение</a:t>
            </a:r>
          </a:p>
          <a:p>
            <a:pPr algn="ctr"/>
            <a:r>
              <a:rPr lang="ru-RU" dirty="0" smtClean="0"/>
              <a:t>(без </a:t>
            </a:r>
            <a:r>
              <a:rPr lang="ru-RU" dirty="0"/>
              <a:t>поддержки динамических библиотек</a:t>
            </a:r>
            <a:r>
              <a:rPr lang="en-US" dirty="0"/>
              <a:t>: </a:t>
            </a:r>
            <a:r>
              <a:rPr lang="ru-RU" dirty="0"/>
              <a:t>опция </a:t>
            </a:r>
            <a:r>
              <a:rPr lang="en-US" dirty="0"/>
              <a:t>-static </a:t>
            </a:r>
            <a:r>
              <a:rPr lang="ru-RU" dirty="0"/>
              <a:t>компилятора </a:t>
            </a:r>
            <a:r>
              <a:rPr lang="en-US" dirty="0" err="1" smtClean="0"/>
              <a:t>gcc</a:t>
            </a:r>
            <a:r>
              <a:rPr lang="ru-RU" dirty="0"/>
              <a:t>)</a:t>
            </a:r>
            <a:endParaRPr lang="en-US" dirty="0"/>
          </a:p>
        </p:txBody>
      </p:sp>
      <p:cxnSp>
        <p:nvCxnSpPr>
          <p:cNvPr id="6" name="Straight Connector 5"/>
          <p:cNvCxnSpPr>
            <a:stCxn id="31" idx="0"/>
            <a:endCxn id="8" idx="2"/>
          </p:cNvCxnSpPr>
          <p:nvPr/>
        </p:nvCxnSpPr>
        <p:spPr>
          <a:xfrm flipH="1" flipV="1">
            <a:off x="1087119" y="2238511"/>
            <a:ext cx="398741" cy="523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7014" y="1869179"/>
            <a:ext cx="17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Запретная зона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3" idx="3"/>
          </p:cNvCxnSpPr>
          <p:nvPr/>
        </p:nvCxnSpPr>
        <p:spPr>
          <a:xfrm flipV="1">
            <a:off x="4693476" y="3053831"/>
            <a:ext cx="753242" cy="153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0"/>
            <a:endCxn id="43" idx="2"/>
          </p:cNvCxnSpPr>
          <p:nvPr/>
        </p:nvCxnSpPr>
        <p:spPr>
          <a:xfrm flipV="1">
            <a:off x="2678156" y="2238511"/>
            <a:ext cx="1023589" cy="642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" idx="0"/>
            <a:endCxn id="43" idx="2"/>
          </p:cNvCxnSpPr>
          <p:nvPr/>
        </p:nvCxnSpPr>
        <p:spPr>
          <a:xfrm flipV="1">
            <a:off x="3501757" y="2238511"/>
            <a:ext cx="199988" cy="642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37223" y="1869179"/>
            <a:ext cx="35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Сегменты из </a:t>
            </a:r>
            <a:r>
              <a:rPr lang="en-US" dirty="0" smtClean="0"/>
              <a:t>ELF-</a:t>
            </a:r>
            <a:r>
              <a:rPr lang="ru-RU" dirty="0" smtClean="0"/>
              <a:t>файла с </a:t>
            </a:r>
            <a:r>
              <a:rPr lang="en-US" dirty="0" smtClean="0"/>
              <a:t>PT_LOAD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40118" y="4031902"/>
            <a:ext cx="102370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Запретная зона</a:t>
            </a:r>
            <a:r>
              <a:rPr lang="en-US" dirty="0" smtClean="0"/>
              <a:t>: </a:t>
            </a:r>
            <a:r>
              <a:rPr lang="ru-RU" dirty="0" smtClean="0"/>
              <a:t>Исторически используется для  детектирования нулевых указателей</a:t>
            </a:r>
            <a:r>
              <a:rPr lang="ru-RU" dirty="0"/>
              <a:t> (</a:t>
            </a:r>
            <a:r>
              <a:rPr lang="en-US" dirty="0"/>
              <a:t>NULL, </a:t>
            </a:r>
            <a:r>
              <a:rPr lang="en-US" dirty="0" err="1"/>
              <a:t>nullptr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 64-хбитной системе – 0</a:t>
            </a:r>
            <a:r>
              <a:rPr lang="en-US" dirty="0" smtClean="0"/>
              <a:t>x0 … 0x3FFFFF (</a:t>
            </a:r>
            <a:r>
              <a:rPr lang="ru-RU" dirty="0" smtClean="0"/>
              <a:t>первые </a:t>
            </a:r>
            <a:r>
              <a:rPr lang="en-US" dirty="0" smtClean="0"/>
              <a:t>4MB</a:t>
            </a:r>
            <a:r>
              <a:rPr lang="ru-RU" dirty="0" smtClean="0"/>
              <a:t> памяти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en-US" dirty="0" smtClean="0"/>
              <a:t>32</a:t>
            </a:r>
            <a:r>
              <a:rPr lang="ru-RU" dirty="0" smtClean="0"/>
              <a:t>-хбитной </a:t>
            </a:r>
            <a:r>
              <a:rPr lang="ru-RU" dirty="0"/>
              <a:t>системе – 0</a:t>
            </a:r>
            <a:r>
              <a:rPr lang="en-US" dirty="0"/>
              <a:t>x0 … </a:t>
            </a:r>
            <a:r>
              <a:rPr lang="en-US" dirty="0" smtClean="0"/>
              <a:t>0x3FFFF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Куча растёт в сторону стека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Стек имеет предопределённый размер (растёт)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Линукс </a:t>
            </a:r>
            <a:r>
              <a:rPr lang="ru-RU" dirty="0"/>
              <a:t>– приложение грузится по фикс. </a:t>
            </a:r>
            <a:r>
              <a:rPr lang="ru-RU" dirty="0" smtClean="0"/>
              <a:t>адресу – как правило </a:t>
            </a:r>
            <a:r>
              <a:rPr lang="en-US" dirty="0" smtClean="0"/>
              <a:t>0x</a:t>
            </a:r>
            <a:r>
              <a:rPr lang="ru-RU" dirty="0" smtClean="0"/>
              <a:t>400000, </a:t>
            </a:r>
            <a:r>
              <a:rPr lang="ru-RU" dirty="0"/>
              <a:t>библиотеки по </a:t>
            </a:r>
            <a:r>
              <a:rPr lang="ru-RU" dirty="0" smtClean="0"/>
              <a:t>динамическому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Андроид - приложение и библиотеки загружаются по дин. </a:t>
            </a:r>
            <a:r>
              <a:rPr lang="ru-RU" dirty="0" smtClean="0"/>
              <a:t>адресам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87103" y="1869179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Куча (</a:t>
            </a:r>
            <a:r>
              <a:rPr lang="en-US" dirty="0" smtClean="0"/>
              <a:t>BRK</a:t>
            </a:r>
            <a:r>
              <a:rPr lang="ru-RU" dirty="0" smtClean="0"/>
              <a:t>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0069911" y="660400"/>
            <a:ext cx="20239" cy="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3" idx="0"/>
            <a:endCxn id="25" idx="2"/>
          </p:cNvCxnSpPr>
          <p:nvPr/>
        </p:nvCxnSpPr>
        <p:spPr>
          <a:xfrm flipV="1">
            <a:off x="4350744" y="2238511"/>
            <a:ext cx="1832580" cy="642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3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Адресное пространство процесса в Линукс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B131FF9-E9B8-487E-AF24-FFF33E18BA4D}"/>
              </a:ext>
            </a:extLst>
          </p:cNvPr>
          <p:cNvSpPr/>
          <p:nvPr/>
        </p:nvSpPr>
        <p:spPr>
          <a:xfrm>
            <a:off x="1284755" y="2507721"/>
            <a:ext cx="9851964" cy="590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72D9E9-0353-4D5C-AE24-0FD67E5142DE}"/>
              </a:ext>
            </a:extLst>
          </p:cNvPr>
          <p:cNvSpPr txBox="1"/>
          <p:nvPr/>
        </p:nvSpPr>
        <p:spPr>
          <a:xfrm>
            <a:off x="2082359" y="1094781"/>
            <a:ext cx="760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Образ памяти процесса (для приложений) или физической </a:t>
            </a:r>
            <a:r>
              <a:rPr lang="ru-RU" dirty="0" smtClean="0"/>
              <a:t>памят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/>
              <a:t>(для ОС)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2360810" y="2626759"/>
            <a:ext cx="634692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3011660" y="2626759"/>
            <a:ext cx="709262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33912" y="31067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36183" y="31067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endParaRPr lang="en-US" baseline="30000" dirty="0"/>
          </a:p>
        </p:txBody>
      </p:sp>
      <p:sp>
        <p:nvSpPr>
          <p:cNvPr id="31" name="Rectangle 30"/>
          <p:cNvSpPr/>
          <p:nvPr/>
        </p:nvSpPr>
        <p:spPr>
          <a:xfrm>
            <a:off x="1284755" y="2507720"/>
            <a:ext cx="402210" cy="5905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6982732" y="2633990"/>
            <a:ext cx="412883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7395615" y="2633990"/>
            <a:ext cx="312853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" y="5539829"/>
            <a:ext cx="830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Линукс – приложение грузится по фикс. адресу, библиотеки по динамическому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Андроид - </a:t>
            </a:r>
            <a:r>
              <a:rPr lang="ru-RU" dirty="0"/>
              <a:t>приложение </a:t>
            </a:r>
            <a:r>
              <a:rPr lang="ru-RU" dirty="0" smtClean="0"/>
              <a:t>и библиотеки загружаются по дин. адресам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10199451" y="2633990"/>
            <a:ext cx="807226" cy="376563"/>
          </a:xfrm>
          <a:prstGeom prst="rect">
            <a:avLst/>
          </a:prstGeom>
          <a:solidFill>
            <a:schemeClr val="accent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80082" y="1932541"/>
            <a:ext cx="815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Загрузка динамически собранного приложения</a:t>
            </a:r>
            <a:r>
              <a:rPr lang="en-US" dirty="0" smtClean="0"/>
              <a:t> </a:t>
            </a:r>
            <a:r>
              <a:rPr lang="ru-RU" dirty="0" smtClean="0"/>
              <a:t>через системный вызов </a:t>
            </a:r>
            <a:r>
              <a:rPr lang="en-US" dirty="0" err="1" smtClean="0"/>
              <a:t>execve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72471" y="3106755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Образ приложения (</a:t>
            </a:r>
            <a:r>
              <a:rPr lang="en-US" sz="1200" dirty="0" smtClean="0"/>
              <a:t>ELF-file</a:t>
            </a:r>
            <a:r>
              <a:rPr lang="ru-RU" sz="1200" dirty="0" smtClean="0"/>
              <a:t>)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279059" y="3106754"/>
            <a:ext cx="223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Образ дин. загрузчика (</a:t>
            </a:r>
            <a:r>
              <a:rPr lang="en-US" sz="1200" dirty="0" smtClean="0"/>
              <a:t>ELF-file</a:t>
            </a:r>
            <a:r>
              <a:rPr lang="ru-RU" sz="1200" dirty="0" smtClean="0"/>
              <a:t>)</a:t>
            </a:r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3737080" y="2626759"/>
            <a:ext cx="685465" cy="3765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636058" y="1626606"/>
            <a:ext cx="644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Карта виртуальной памяти в Линукс для 64-х битных процессов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B131FF9-E9B8-487E-AF24-FFF33E18BA4D}"/>
              </a:ext>
            </a:extLst>
          </p:cNvPr>
          <p:cNvSpPr/>
          <p:nvPr/>
        </p:nvSpPr>
        <p:spPr>
          <a:xfrm>
            <a:off x="1284755" y="4420237"/>
            <a:ext cx="9851964" cy="590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2360810" y="4539275"/>
            <a:ext cx="634692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Seg1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3011660" y="4539275"/>
            <a:ext cx="709262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33912" y="5019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36183" y="501927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endParaRPr lang="en-US" baseline="30000" dirty="0"/>
          </a:p>
        </p:txBody>
      </p:sp>
      <p:sp>
        <p:nvSpPr>
          <p:cNvPr id="41" name="Rectangle 40"/>
          <p:cNvSpPr/>
          <p:nvPr/>
        </p:nvSpPr>
        <p:spPr>
          <a:xfrm>
            <a:off x="1284755" y="4420236"/>
            <a:ext cx="402210" cy="5905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6982732" y="4546506"/>
            <a:ext cx="412883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7395615" y="4546506"/>
            <a:ext cx="312853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10199451" y="4546506"/>
            <a:ext cx="807226" cy="376563"/>
          </a:xfrm>
          <a:prstGeom prst="rect">
            <a:avLst/>
          </a:prstGeom>
          <a:solidFill>
            <a:schemeClr val="accent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00141" y="5034876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Приложения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883755" y="4998521"/>
            <a:ext cx="824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Загрузчик</a:t>
            </a:r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8454418" y="4546506"/>
            <a:ext cx="217517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8671936" y="4546506"/>
            <a:ext cx="251196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9058712" y="4546506"/>
            <a:ext cx="186752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9245464" y="4546506"/>
            <a:ext cx="270447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42156" y="4998521"/>
            <a:ext cx="223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Образ дин. загрузчика (</a:t>
            </a:r>
            <a:r>
              <a:rPr lang="en-US" sz="1200" dirty="0" smtClean="0"/>
              <a:t>ELF-file</a:t>
            </a:r>
            <a:r>
              <a:rPr lang="ru-RU" sz="1200" dirty="0" smtClean="0"/>
              <a:t>)</a:t>
            </a: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3726220" y="4538885"/>
            <a:ext cx="685465" cy="37656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47589" y="3852382"/>
            <a:ext cx="969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Карта виртуальной памяти в Линукс после работы загрузчика до передачи управления процессу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3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Адресное пространство процесса в Линукс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72D9E9-0353-4D5C-AE24-0FD67E5142DE}"/>
              </a:ext>
            </a:extLst>
          </p:cNvPr>
          <p:cNvSpPr txBox="1"/>
          <p:nvPr/>
        </p:nvSpPr>
        <p:spPr>
          <a:xfrm>
            <a:off x="2082359" y="1094781"/>
            <a:ext cx="760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Образ памяти процесса (для приложений) или физической </a:t>
            </a:r>
            <a:r>
              <a:rPr lang="ru-RU" dirty="0" smtClean="0"/>
              <a:t>памят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/>
              <a:t>(для ОС)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4B131FF9-E9B8-487E-AF24-FFF33E18BA4D}"/>
              </a:ext>
            </a:extLst>
          </p:cNvPr>
          <p:cNvSpPr/>
          <p:nvPr/>
        </p:nvSpPr>
        <p:spPr>
          <a:xfrm>
            <a:off x="989043" y="1718368"/>
            <a:ext cx="9851964" cy="590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2065098" y="1837406"/>
            <a:ext cx="634692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Seg1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2715948" y="1837406"/>
            <a:ext cx="709262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38200" y="2317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640471" y="231740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endParaRPr lang="en-US" baseline="30000" dirty="0"/>
          </a:p>
        </p:txBody>
      </p:sp>
      <p:sp>
        <p:nvSpPr>
          <p:cNvPr id="65" name="Rectangle 64"/>
          <p:cNvSpPr/>
          <p:nvPr/>
        </p:nvSpPr>
        <p:spPr>
          <a:xfrm>
            <a:off x="989043" y="1718367"/>
            <a:ext cx="402210" cy="5905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6687020" y="1844637"/>
            <a:ext cx="412883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7099903" y="1844637"/>
            <a:ext cx="312853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9903739" y="1844637"/>
            <a:ext cx="807226" cy="376563"/>
          </a:xfrm>
          <a:prstGeom prst="rect">
            <a:avLst/>
          </a:prstGeom>
          <a:solidFill>
            <a:schemeClr val="accent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204429" y="2333007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Приложения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588043" y="2296652"/>
            <a:ext cx="824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Загрузчик</a:t>
            </a:r>
            <a:endParaRPr lang="en-US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8158706" y="1844637"/>
            <a:ext cx="217517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8376224" y="1844637"/>
            <a:ext cx="251196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8763000" y="1844637"/>
            <a:ext cx="186752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8949752" y="1844637"/>
            <a:ext cx="270447" cy="3765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39211" y="2296652"/>
            <a:ext cx="223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Образ дин.библиотеки(</a:t>
            </a:r>
            <a:r>
              <a:rPr lang="en-US" sz="1200" dirty="0" smtClean="0"/>
              <a:t>ELF-file</a:t>
            </a:r>
            <a:r>
              <a:rPr lang="ru-RU" sz="1200" dirty="0" smtClean="0"/>
              <a:t>)</a:t>
            </a:r>
            <a:endParaRPr lang="en-US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3441128" y="1835759"/>
            <a:ext cx="685465" cy="37656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5320977" y="1847609"/>
            <a:ext cx="1032975" cy="3765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mmap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7548336" y="1844637"/>
            <a:ext cx="297517" cy="3765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6C0191E-56D2-4723-AE90-2ABCBB6A468E}"/>
              </a:ext>
            </a:extLst>
          </p:cNvPr>
          <p:cNvSpPr/>
          <p:nvPr/>
        </p:nvSpPr>
        <p:spPr>
          <a:xfrm>
            <a:off x="9352961" y="1844637"/>
            <a:ext cx="297517" cy="3765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272D9E9-0353-4D5C-AE24-0FD67E5142DE}"/>
              </a:ext>
            </a:extLst>
          </p:cNvPr>
          <p:cNvSpPr txBox="1"/>
          <p:nvPr/>
        </p:nvSpPr>
        <p:spPr>
          <a:xfrm>
            <a:off x="838200" y="2824587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процессе работы программы может вызываться системный вызов </a:t>
            </a:r>
            <a:r>
              <a:rPr lang="en-US" dirty="0" err="1" smtClean="0"/>
              <a:t>mmap</a:t>
            </a:r>
            <a:r>
              <a:rPr lang="ru-RU" dirty="0" smtClean="0"/>
              <a:t>, который может выделять/освобождать память. 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1834433" y="5230007"/>
            <a:ext cx="216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memory-mapped file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569062" y="4957491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обычные файлы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569062" y="5541404"/>
            <a:ext cx="687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периферийные устройства (побочные действия при чтении/записи)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13741" y="4537472"/>
            <a:ext cx="262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эксклюзивное состояние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375877" y="5057409"/>
            <a:ext cx="286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неэксклюзивное состояние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3" idx="3"/>
            <a:endCxn id="84" idx="1"/>
          </p:cNvCxnSpPr>
          <p:nvPr/>
        </p:nvCxnSpPr>
        <p:spPr>
          <a:xfrm flipV="1">
            <a:off x="4001565" y="5142157"/>
            <a:ext cx="567497" cy="27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3" idx="3"/>
            <a:endCxn id="85" idx="1"/>
          </p:cNvCxnSpPr>
          <p:nvPr/>
        </p:nvCxnSpPr>
        <p:spPr>
          <a:xfrm>
            <a:off x="4001565" y="5414673"/>
            <a:ext cx="567497" cy="31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4" idx="3"/>
            <a:endCxn id="86" idx="1"/>
          </p:cNvCxnSpPr>
          <p:nvPr/>
        </p:nvCxnSpPr>
        <p:spPr>
          <a:xfrm flipV="1">
            <a:off x="6358334" y="4722138"/>
            <a:ext cx="1055407" cy="42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4" idx="3"/>
            <a:endCxn id="87" idx="1"/>
          </p:cNvCxnSpPr>
          <p:nvPr/>
        </p:nvCxnSpPr>
        <p:spPr>
          <a:xfrm>
            <a:off x="6358334" y="5142157"/>
            <a:ext cx="1017543" cy="9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46989" y="458815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mmap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92" idx="3"/>
            <a:endCxn id="83" idx="1"/>
          </p:cNvCxnSpPr>
          <p:nvPr/>
        </p:nvCxnSpPr>
        <p:spPr>
          <a:xfrm>
            <a:off x="1532782" y="4772825"/>
            <a:ext cx="301651" cy="64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974885" y="4526803"/>
            <a:ext cx="17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cxnSp>
        <p:nvCxnSpPr>
          <p:cNvPr id="95" name="Straight Arrow Connector 94"/>
          <p:cNvCxnSpPr>
            <a:stCxn id="92" idx="3"/>
            <a:endCxn id="94" idx="1"/>
          </p:cNvCxnSpPr>
          <p:nvPr/>
        </p:nvCxnSpPr>
        <p:spPr>
          <a:xfrm flipV="1">
            <a:off x="1532782" y="4711469"/>
            <a:ext cx="442103" cy="6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974885" y="3922541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анонимная память</a:t>
            </a:r>
            <a:r>
              <a:rPr lang="en-US" dirty="0" smtClean="0"/>
              <a:t> (</a:t>
            </a:r>
            <a:r>
              <a:rPr lang="ru-RU" dirty="0" smtClean="0"/>
              <a:t>обычная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92" idx="3"/>
            <a:endCxn id="96" idx="1"/>
          </p:cNvCxnSpPr>
          <p:nvPr/>
        </p:nvCxnSpPr>
        <p:spPr>
          <a:xfrm flipV="1">
            <a:off x="1532782" y="4107207"/>
            <a:ext cx="442103" cy="66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</a:t>
            </a:r>
            <a:r>
              <a:rPr lang="en-US" dirty="0"/>
              <a:t>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Что можно представить в формате </a:t>
            </a:r>
            <a:r>
              <a:rPr lang="en-US" dirty="0"/>
              <a:t>ELF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Исполняемые файлы(</a:t>
            </a:r>
            <a:r>
              <a:rPr lang="en-US" dirty="0"/>
              <a:t>relocatable objects</a:t>
            </a:r>
            <a:r>
              <a:rPr lang="ru-RU" dirty="0"/>
              <a:t>) и разделяемые объекты (библиотеки)</a:t>
            </a:r>
          </a:p>
          <a:p>
            <a:pPr lvl="1"/>
            <a:r>
              <a:rPr lang="ru-RU" dirty="0"/>
              <a:t>Объектные файлы</a:t>
            </a:r>
          </a:p>
          <a:p>
            <a:r>
              <a:rPr lang="ru-RU" dirty="0"/>
              <a:t>2 представления </a:t>
            </a:r>
            <a:r>
              <a:rPr lang="en-US" dirty="0"/>
              <a:t>ELF</a:t>
            </a:r>
            <a:r>
              <a:rPr lang="ru-RU" dirty="0"/>
              <a:t>-файла:</a:t>
            </a:r>
          </a:p>
          <a:p>
            <a:pPr lvl="1"/>
            <a:r>
              <a:rPr lang="ru-RU" dirty="0"/>
              <a:t>в виде секций –для средств разработки (ассемблер, линкер, отладчик)</a:t>
            </a:r>
          </a:p>
          <a:p>
            <a:pPr lvl="2"/>
            <a:r>
              <a:rPr lang="ru-RU" dirty="0"/>
              <a:t>Секции кода, данных, отладочные секции</a:t>
            </a:r>
          </a:p>
          <a:p>
            <a:pPr lvl="1"/>
            <a:r>
              <a:rPr lang="ru-RU" dirty="0"/>
              <a:t>В виде сегментов – для ОС. </a:t>
            </a:r>
          </a:p>
          <a:p>
            <a:r>
              <a:rPr lang="ru-RU" dirty="0"/>
              <a:t>Сегментное представление позволяет максимально оптимизировать время загрузки в ОС. Загружаются в память только сегменты помеченные специальным флагом.</a:t>
            </a:r>
          </a:p>
        </p:txBody>
      </p:sp>
    </p:spTree>
    <p:extLst>
      <p:ext uri="{BB962C8B-B14F-4D97-AF65-F5344CB8AC3E}">
        <p14:creationId xmlns:p14="http://schemas.microsoft.com/office/powerpoint/2010/main" val="30166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Составные части </a:t>
            </a:r>
            <a:r>
              <a:rPr lang="en-US" dirty="0"/>
              <a:t>ELF-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Заголовок файла</a:t>
            </a:r>
          </a:p>
          <a:p>
            <a:r>
              <a:rPr lang="ru-RU" dirty="0"/>
              <a:t>Данные </a:t>
            </a:r>
            <a:r>
              <a:rPr lang="en-US" dirty="0"/>
              <a:t>ELF-</a:t>
            </a:r>
            <a:r>
              <a:rPr lang="ru-RU" dirty="0"/>
              <a:t>файла</a:t>
            </a:r>
          </a:p>
          <a:p>
            <a:pPr lvl="1"/>
            <a:r>
              <a:rPr lang="ru-RU" dirty="0"/>
              <a:t>Таблица заголовков сегментов (</a:t>
            </a:r>
            <a:r>
              <a:rPr lang="en-US" dirty="0"/>
              <a:t>“Program header”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Таблица заголовков секций (</a:t>
            </a:r>
            <a:r>
              <a:rPr lang="en-US" dirty="0"/>
              <a:t>“Section header”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Данные. На данные имеются ссылки в заголовках сегментов и</a:t>
            </a:r>
            <a:r>
              <a:rPr lang="en-US" dirty="0"/>
              <a:t>/</a:t>
            </a:r>
            <a:r>
              <a:rPr lang="ru-RU" dirty="0"/>
              <a:t>или заголовках секций.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Заголовок файла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27694"/>
              </p:ext>
            </p:extLst>
          </p:nvPr>
        </p:nvGraphicFramePr>
        <p:xfrm>
          <a:off x="903376" y="994289"/>
          <a:ext cx="10450424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2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771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e_indent</a:t>
                      </a:r>
                      <a:r>
                        <a:rPr lang="en-US" dirty="0"/>
                        <a:t>[EI_MAG0:EI_MAG3]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Магическое число </a:t>
                      </a:r>
                      <a:r>
                        <a:rPr lang="en-US" dirty="0"/>
                        <a:t>0x7F</a:t>
                      </a:r>
                      <a:r>
                        <a:rPr lang="ru-RU" dirty="0"/>
                        <a:t>, за</a:t>
                      </a:r>
                      <a:r>
                        <a:rPr lang="ru-RU" baseline="0" dirty="0"/>
                        <a:t> которым идет</a:t>
                      </a:r>
                      <a:r>
                        <a:rPr lang="en-US" dirty="0"/>
                        <a:t> 0x45 0x4c 0x46 (“ELF”)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e_indent</a:t>
                      </a:r>
                      <a:r>
                        <a:rPr lang="en-US" dirty="0"/>
                        <a:t>[EI_CLASS]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Разрядность</a:t>
                      </a:r>
                      <a:r>
                        <a:rPr lang="ru-RU" baseline="0" dirty="0"/>
                        <a:t> 32(1) или 64(2)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e_indent</a:t>
                      </a:r>
                      <a:r>
                        <a:rPr lang="en-US" dirty="0"/>
                        <a:t>[EI_DATA]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Порядок</a:t>
                      </a:r>
                      <a:r>
                        <a:rPr lang="ru-RU" baseline="0" dirty="0"/>
                        <a:t> байтов </a:t>
                      </a:r>
                      <a:r>
                        <a:rPr lang="en-US" baseline="0" dirty="0"/>
                        <a:t>– little-endian(1) </a:t>
                      </a:r>
                      <a:r>
                        <a:rPr lang="ru-RU" baseline="0" dirty="0"/>
                        <a:t>или </a:t>
                      </a:r>
                      <a:r>
                        <a:rPr lang="en-US" baseline="0" dirty="0"/>
                        <a:t>big-endian(2)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e_indent</a:t>
                      </a:r>
                      <a:r>
                        <a:rPr lang="en-US" dirty="0"/>
                        <a:t>[EI_OSABI]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 </a:t>
                      </a:r>
                      <a:r>
                        <a:rPr lang="ru-RU" dirty="0"/>
                        <a:t>используемая</a:t>
                      </a:r>
                      <a:r>
                        <a:rPr lang="ru-RU" baseline="0" dirty="0"/>
                        <a:t> ОС (</a:t>
                      </a:r>
                      <a:r>
                        <a:rPr lang="en-US" dirty="0"/>
                        <a:t>0x3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–</a:t>
                      </a:r>
                      <a:r>
                        <a:rPr lang="ru-RU" baseline="0" dirty="0"/>
                        <a:t> </a:t>
                      </a:r>
                      <a:r>
                        <a:rPr lang="en-US" dirty="0"/>
                        <a:t>Linux</a:t>
                      </a:r>
                      <a:r>
                        <a:rPr lang="ru-RU" dirty="0"/>
                        <a:t>,</a:t>
                      </a:r>
                      <a:r>
                        <a:rPr lang="ru-RU" baseline="0" dirty="0"/>
                        <a:t> 0</a:t>
                      </a:r>
                      <a:r>
                        <a:rPr lang="en-US" baseline="0" dirty="0"/>
                        <a:t>x0 – System V, 0x9 – FreeBSD, …)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</a:t>
                      </a:r>
                      <a:r>
                        <a:rPr lang="ru-RU" dirty="0"/>
                        <a:t>перемещаемый, 2 – исполняемый, 3</a:t>
                      </a:r>
                      <a:r>
                        <a:rPr lang="ru-RU" baseline="0" dirty="0"/>
                        <a:t> – общий, 4 – дамп памяти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0xF3</a:t>
                      </a:r>
                      <a:r>
                        <a:rPr lang="en-US" baseline="0" dirty="0"/>
                        <a:t> – RISC-V, 0x3E – x86_64, 0x08 – MIPS, 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Точка входа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e_phoff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Смещение в файле начала</a:t>
                      </a:r>
                      <a:r>
                        <a:rPr lang="ru-RU" baseline="0" dirty="0"/>
                        <a:t> таблицы заголовков сегментов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e_shoff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Смещение в файле начала</a:t>
                      </a:r>
                      <a:r>
                        <a:rPr lang="ru-RU" baseline="0" dirty="0"/>
                        <a:t> таблицы заголовков секций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e_flags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Флаги</a:t>
                      </a:r>
                      <a:r>
                        <a:rPr lang="ru-RU" baseline="0" dirty="0"/>
                        <a:t> (зависят от архитектуры)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e_phnum</a:t>
                      </a:r>
                      <a:r>
                        <a:rPr lang="ru-RU" dirty="0"/>
                        <a:t> и </a:t>
                      </a:r>
                      <a:r>
                        <a:rPr lang="en-US" dirty="0" err="1"/>
                        <a:t>e_shnum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</a:t>
                      </a:r>
                      <a:r>
                        <a:rPr lang="ru-RU" baseline="0" dirty="0"/>
                        <a:t> заголовков в таблице сегментов и таблице секций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e_phentsize</a:t>
                      </a:r>
                      <a:r>
                        <a:rPr lang="ru-RU" dirty="0"/>
                        <a:t> и </a:t>
                      </a:r>
                      <a:r>
                        <a:rPr lang="en-US" dirty="0" err="1"/>
                        <a:t>e_shentsize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Размер заголовков в таблице сегментов и таблице секций</a:t>
                      </a: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Внимание</a:t>
                      </a:r>
                      <a:r>
                        <a:rPr lang="en-US" baseline="0" dirty="0"/>
                        <a:t>: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“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libelf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Example”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ошибка – пропущен </a:t>
                      </a:r>
                      <a:r>
                        <a:rPr lang="en-US" dirty="0" err="1"/>
                        <a:t>e_shentsize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e_shstrndx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  <a:r>
                        <a:rPr lang="ru-RU" baseline="0" dirty="0"/>
                        <a:t> секции в таблице секций в которой содержатся имена секций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8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308498-381B-4E20-BBAD-C6376607A4AD}"/>
              </a:ext>
            </a:extLst>
          </p:cNvPr>
          <p:cNvSpPr/>
          <p:nvPr/>
        </p:nvSpPr>
        <p:spPr>
          <a:xfrm>
            <a:off x="976544" y="3595456"/>
            <a:ext cx="10093910" cy="7368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CAD90B-1575-4E63-96A3-E20BB67E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файла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A01BABA-9E11-4DAC-B89B-D55188B7A6AE}"/>
              </a:ext>
            </a:extLst>
          </p:cNvPr>
          <p:cNvSpPr/>
          <p:nvPr/>
        </p:nvSpPr>
        <p:spPr>
          <a:xfrm>
            <a:off x="1047565" y="3662038"/>
            <a:ext cx="683580" cy="603681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EHdr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6F8BB4-15E8-4F78-BD0F-B2D996E3D013}"/>
              </a:ext>
            </a:extLst>
          </p:cNvPr>
          <p:cNvSpPr/>
          <p:nvPr/>
        </p:nvSpPr>
        <p:spPr>
          <a:xfrm>
            <a:off x="2388094" y="3662038"/>
            <a:ext cx="683580" cy="603681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Phdr</a:t>
            </a:r>
            <a:r>
              <a:rPr lang="ru-RU" dirty="0"/>
              <a:t> 0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3FDAE9C-8091-4F72-9941-22B1ED47F69E}"/>
              </a:ext>
            </a:extLst>
          </p:cNvPr>
          <p:cNvSpPr/>
          <p:nvPr/>
        </p:nvSpPr>
        <p:spPr>
          <a:xfrm>
            <a:off x="3120501" y="3662038"/>
            <a:ext cx="683580" cy="603681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Phdr</a:t>
            </a:r>
            <a:r>
              <a:rPr lang="ru-RU" dirty="0"/>
              <a:t> 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76A284C-9B48-4F8C-BEA6-8361A92C8EF5}"/>
              </a:ext>
            </a:extLst>
          </p:cNvPr>
          <p:cNvSpPr/>
          <p:nvPr/>
        </p:nvSpPr>
        <p:spPr>
          <a:xfrm>
            <a:off x="4165850" y="3662037"/>
            <a:ext cx="683580" cy="603681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Phdr</a:t>
            </a:r>
            <a:r>
              <a:rPr lang="ru-RU" dirty="0"/>
              <a:t> </a:t>
            </a:r>
            <a:r>
              <a:rPr lang="en-US" dirty="0"/>
              <a:t>N-2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91FA281-9D07-485F-A8BE-64BE81E71972}"/>
              </a:ext>
            </a:extLst>
          </p:cNvPr>
          <p:cNvSpPr/>
          <p:nvPr/>
        </p:nvSpPr>
        <p:spPr>
          <a:xfrm>
            <a:off x="4898257" y="3662351"/>
            <a:ext cx="683580" cy="603681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Phdr</a:t>
            </a:r>
            <a:r>
              <a:rPr lang="ru-RU" dirty="0"/>
              <a:t> </a:t>
            </a:r>
            <a:r>
              <a:rPr lang="en-US" dirty="0"/>
              <a:t>N-1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798618E-8867-4CAE-B067-D171C053B6F9}"/>
              </a:ext>
            </a:extLst>
          </p:cNvPr>
          <p:cNvCxnSpPr>
            <a:cxnSpLocks/>
          </p:cNvCxnSpPr>
          <p:nvPr/>
        </p:nvCxnSpPr>
        <p:spPr>
          <a:xfrm>
            <a:off x="2388094" y="4741119"/>
            <a:ext cx="3193743" cy="221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CFD3380-6FC8-4E8D-8E1A-1660218258F8}"/>
              </a:ext>
            </a:extLst>
          </p:cNvPr>
          <p:cNvCxnSpPr/>
          <p:nvPr/>
        </p:nvCxnSpPr>
        <p:spPr>
          <a:xfrm flipV="1">
            <a:off x="2388094" y="4265718"/>
            <a:ext cx="0" cy="682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9A4C17A-9405-4DB8-96A2-BF3D7BE4F16F}"/>
              </a:ext>
            </a:extLst>
          </p:cNvPr>
          <p:cNvCxnSpPr/>
          <p:nvPr/>
        </p:nvCxnSpPr>
        <p:spPr>
          <a:xfrm flipV="1">
            <a:off x="5581837" y="4265718"/>
            <a:ext cx="0" cy="682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295B8B2-A91D-4CA7-A09A-681D633F0784}"/>
              </a:ext>
            </a:extLst>
          </p:cNvPr>
          <p:cNvSpPr txBox="1"/>
          <p:nvPr/>
        </p:nvSpPr>
        <p:spPr>
          <a:xfrm>
            <a:off x="2819872" y="4422153"/>
            <a:ext cx="233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e_phnum</a:t>
            </a:r>
            <a:r>
              <a:rPr lang="ru-RU" dirty="0"/>
              <a:t>*</a:t>
            </a:r>
            <a:r>
              <a:rPr lang="en-US" dirty="0" err="1"/>
              <a:t>e_phentsize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7A7D33B-440B-4922-9CB7-A7F6A0858F44}"/>
              </a:ext>
            </a:extLst>
          </p:cNvPr>
          <p:cNvSpPr/>
          <p:nvPr/>
        </p:nvSpPr>
        <p:spPr>
          <a:xfrm>
            <a:off x="5885674" y="3662038"/>
            <a:ext cx="683580" cy="603681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Shdr</a:t>
            </a:r>
            <a:r>
              <a:rPr lang="ru-RU" dirty="0"/>
              <a:t> 0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D6AF214-5800-43CF-8DF3-48966DDE378D}"/>
              </a:ext>
            </a:extLst>
          </p:cNvPr>
          <p:cNvSpPr/>
          <p:nvPr/>
        </p:nvSpPr>
        <p:spPr>
          <a:xfrm>
            <a:off x="6618081" y="3662038"/>
            <a:ext cx="683580" cy="603681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Shdr</a:t>
            </a:r>
            <a:r>
              <a:rPr lang="ru-RU" dirty="0"/>
              <a:t> 1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4890F14-0260-446B-B16C-E203760B213B}"/>
              </a:ext>
            </a:extLst>
          </p:cNvPr>
          <p:cNvSpPr/>
          <p:nvPr/>
        </p:nvSpPr>
        <p:spPr>
          <a:xfrm>
            <a:off x="7663430" y="3662037"/>
            <a:ext cx="683580" cy="603681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Shdr</a:t>
            </a:r>
            <a:r>
              <a:rPr lang="ru-RU" dirty="0"/>
              <a:t> </a:t>
            </a:r>
            <a:r>
              <a:rPr lang="en-US" dirty="0"/>
              <a:t>N-2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7306338-AFE8-4873-B556-35F74A0254E0}"/>
              </a:ext>
            </a:extLst>
          </p:cNvPr>
          <p:cNvSpPr/>
          <p:nvPr/>
        </p:nvSpPr>
        <p:spPr>
          <a:xfrm>
            <a:off x="8395837" y="3662351"/>
            <a:ext cx="683580" cy="603681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Shdr</a:t>
            </a:r>
            <a:r>
              <a:rPr lang="ru-RU" dirty="0"/>
              <a:t> </a:t>
            </a:r>
            <a:r>
              <a:rPr lang="en-US" dirty="0"/>
              <a:t>N-1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797C8A2-5149-449E-B930-9D2C7D021B43}"/>
              </a:ext>
            </a:extLst>
          </p:cNvPr>
          <p:cNvCxnSpPr>
            <a:cxnSpLocks/>
          </p:cNvCxnSpPr>
          <p:nvPr/>
        </p:nvCxnSpPr>
        <p:spPr>
          <a:xfrm>
            <a:off x="5885674" y="4741119"/>
            <a:ext cx="3193743" cy="221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5EC2722-6269-4CC0-BAE3-EE795254355C}"/>
              </a:ext>
            </a:extLst>
          </p:cNvPr>
          <p:cNvCxnSpPr/>
          <p:nvPr/>
        </p:nvCxnSpPr>
        <p:spPr>
          <a:xfrm flipV="1">
            <a:off x="5890754" y="4265718"/>
            <a:ext cx="0" cy="682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1B153A9D-BE02-4C63-9C13-EEEDAF2E615E}"/>
              </a:ext>
            </a:extLst>
          </p:cNvPr>
          <p:cNvCxnSpPr/>
          <p:nvPr/>
        </p:nvCxnSpPr>
        <p:spPr>
          <a:xfrm flipV="1">
            <a:off x="9079417" y="4265718"/>
            <a:ext cx="0" cy="682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25DBC71-2FB0-4BC7-A82B-7DDFCCC0DEBB}"/>
              </a:ext>
            </a:extLst>
          </p:cNvPr>
          <p:cNvSpPr txBox="1"/>
          <p:nvPr/>
        </p:nvSpPr>
        <p:spPr>
          <a:xfrm>
            <a:off x="6295008" y="4398884"/>
            <a:ext cx="23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e_shnum</a:t>
            </a:r>
            <a:r>
              <a:rPr lang="en-US" dirty="0"/>
              <a:t> * </a:t>
            </a:r>
            <a:r>
              <a:rPr lang="en-US" dirty="0" err="1"/>
              <a:t>e_shentsize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3FF7D12D-6D6E-448D-AFDD-E7211083CE83}"/>
              </a:ext>
            </a:extLst>
          </p:cNvPr>
          <p:cNvGrpSpPr/>
          <p:nvPr/>
        </p:nvGrpSpPr>
        <p:grpSpPr>
          <a:xfrm>
            <a:off x="896722" y="1532624"/>
            <a:ext cx="10665240" cy="694294"/>
            <a:chOff x="896722" y="1965059"/>
            <a:chExt cx="10665240" cy="694294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9BADA142-EB45-4751-A145-3716419C87EB}"/>
                </a:ext>
              </a:extLst>
            </p:cNvPr>
            <p:cNvCxnSpPr>
              <a:cxnSpLocks/>
            </p:cNvCxnSpPr>
            <p:nvPr/>
          </p:nvCxnSpPr>
          <p:spPr>
            <a:xfrm>
              <a:off x="976544" y="2627716"/>
              <a:ext cx="100939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0013338-683A-40DE-96DC-641BA87F5BC0}"/>
                </a:ext>
              </a:extLst>
            </p:cNvPr>
            <p:cNvSpPr txBox="1"/>
            <p:nvPr/>
          </p:nvSpPr>
          <p:spPr>
            <a:xfrm>
              <a:off x="5066968" y="2290021"/>
              <a:ext cx="20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Смещение в файле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BB7BD75-0A8D-4FA0-82C4-596B1C8B0907}"/>
                </a:ext>
              </a:extLst>
            </p:cNvPr>
            <p:cNvSpPr txBox="1"/>
            <p:nvPr/>
          </p:nvSpPr>
          <p:spPr>
            <a:xfrm>
              <a:off x="896722" y="2290021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3B4E95C-6FEF-4CD8-B1CD-FDEC92C3E976}"/>
                </a:ext>
              </a:extLst>
            </p:cNvPr>
            <p:cNvSpPr txBox="1"/>
            <p:nvPr/>
          </p:nvSpPr>
          <p:spPr>
            <a:xfrm>
              <a:off x="10578946" y="1965059"/>
              <a:ext cx="983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Размер</a:t>
              </a:r>
            </a:p>
            <a:p>
              <a:pPr algn="ctr"/>
              <a:r>
                <a:rPr lang="ru-RU" dirty="0"/>
                <a:t>файла</a:t>
              </a:r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E2FC85BB-129D-49C2-AD97-18FBB802A1B3}"/>
              </a:ext>
            </a:extLst>
          </p:cNvPr>
          <p:cNvGrpSpPr/>
          <p:nvPr/>
        </p:nvGrpSpPr>
        <p:grpSpPr>
          <a:xfrm>
            <a:off x="976544" y="3001974"/>
            <a:ext cx="1411550" cy="369332"/>
            <a:chOff x="976544" y="3001974"/>
            <a:chExt cx="1411550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B6D71D97-FC04-4F58-B18E-05D60BE46918}"/>
                </a:ext>
              </a:extLst>
            </p:cNvPr>
            <p:cNvCxnSpPr>
              <a:cxnSpLocks/>
            </p:cNvCxnSpPr>
            <p:nvPr/>
          </p:nvCxnSpPr>
          <p:spPr>
            <a:xfrm>
              <a:off x="976544" y="3337560"/>
              <a:ext cx="14115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CB3AF8B4-9A9B-47F2-B1B7-3AD12DFFB23C}"/>
                </a:ext>
              </a:extLst>
            </p:cNvPr>
            <p:cNvSpPr txBox="1"/>
            <p:nvPr/>
          </p:nvSpPr>
          <p:spPr>
            <a:xfrm>
              <a:off x="1222417" y="3001974"/>
              <a:ext cx="919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e_phoff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17427D21-221D-4C45-A2D5-1F9DBFE95931}"/>
              </a:ext>
            </a:extLst>
          </p:cNvPr>
          <p:cNvGrpSpPr/>
          <p:nvPr/>
        </p:nvGrpSpPr>
        <p:grpSpPr>
          <a:xfrm>
            <a:off x="976544" y="2595592"/>
            <a:ext cx="4909130" cy="369332"/>
            <a:chOff x="976544" y="3027937"/>
            <a:chExt cx="4909130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0A555DBA-96DF-4DF1-B6A7-FBA91357B910}"/>
                </a:ext>
              </a:extLst>
            </p:cNvPr>
            <p:cNvCxnSpPr>
              <a:cxnSpLocks/>
            </p:cNvCxnSpPr>
            <p:nvPr/>
          </p:nvCxnSpPr>
          <p:spPr>
            <a:xfrm>
              <a:off x="976544" y="3337560"/>
              <a:ext cx="490913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A1F60F3-8C2F-426E-ADB3-F481A019F088}"/>
                </a:ext>
              </a:extLst>
            </p:cNvPr>
            <p:cNvSpPr txBox="1"/>
            <p:nvPr/>
          </p:nvSpPr>
          <p:spPr>
            <a:xfrm>
              <a:off x="3018419" y="3027937"/>
              <a:ext cx="88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e_shoff</a:t>
              </a:r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46264262-374E-46B2-82BA-ADD157AD1A2F}"/>
              </a:ext>
            </a:extLst>
          </p:cNvPr>
          <p:cNvCxnSpPr>
            <a:cxnSpLocks/>
          </p:cNvCxnSpPr>
          <p:nvPr/>
        </p:nvCxnSpPr>
        <p:spPr>
          <a:xfrm flipV="1">
            <a:off x="2388588" y="3232828"/>
            <a:ext cx="0" cy="4211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DCEE8973-6D58-4C58-AB22-980F26474D0E}"/>
              </a:ext>
            </a:extLst>
          </p:cNvPr>
          <p:cNvCxnSpPr>
            <a:cxnSpLocks/>
          </p:cNvCxnSpPr>
          <p:nvPr/>
        </p:nvCxnSpPr>
        <p:spPr>
          <a:xfrm flipV="1">
            <a:off x="979343" y="2101215"/>
            <a:ext cx="0" cy="14860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5B050669-543C-45AC-B1E9-0C3EC17BED2D}"/>
              </a:ext>
            </a:extLst>
          </p:cNvPr>
          <p:cNvCxnSpPr>
            <a:cxnSpLocks/>
          </p:cNvCxnSpPr>
          <p:nvPr/>
        </p:nvCxnSpPr>
        <p:spPr>
          <a:xfrm flipV="1">
            <a:off x="11067394" y="2109451"/>
            <a:ext cx="0" cy="14860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A41E20D9-83A8-4087-809C-D8D750AB6D96}"/>
              </a:ext>
            </a:extLst>
          </p:cNvPr>
          <p:cNvCxnSpPr>
            <a:cxnSpLocks/>
          </p:cNvCxnSpPr>
          <p:nvPr/>
        </p:nvCxnSpPr>
        <p:spPr>
          <a:xfrm flipV="1">
            <a:off x="5885674" y="2844217"/>
            <a:ext cx="0" cy="8178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109E5B8-A568-4A39-BE73-494176510C83}"/>
              </a:ext>
            </a:extLst>
          </p:cNvPr>
          <p:cNvSpPr/>
          <p:nvPr/>
        </p:nvSpPr>
        <p:spPr>
          <a:xfrm>
            <a:off x="9224511" y="3662037"/>
            <a:ext cx="1694943" cy="60368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329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2777</TotalTime>
  <Words>881</Words>
  <Application>Microsoft Office PowerPoint</Application>
  <PresentationFormat>Widescreen</PresentationFormat>
  <Paragraphs>228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Адресное пространство Линукс и формат файла ELF</vt:lpstr>
      <vt:lpstr>Адресное пространство процесса в Линукс</vt:lpstr>
      <vt:lpstr>Адресное пространство процесса в Линукс</vt:lpstr>
      <vt:lpstr>Адресное пространство процесса в Линукс</vt:lpstr>
      <vt:lpstr>Адресное пространство процесса в Линукс</vt:lpstr>
      <vt:lpstr>Формат ELF</vt:lpstr>
      <vt:lpstr>Составные части ELF-файла</vt:lpstr>
      <vt:lpstr>Заголовок файла</vt:lpstr>
      <vt:lpstr>Структура файла</vt:lpstr>
      <vt:lpstr>Заголовок сегмента</vt:lpstr>
      <vt:lpstr>Загрузка сегмента с атрибутом PT_LOAD</vt:lpstr>
      <vt:lpstr>Заголовок секции</vt:lpstr>
      <vt:lpstr>Загрузка сегментов в память (libelf)</vt:lpstr>
      <vt:lpstr>Пример</vt:lpstr>
      <vt:lpstr>Пример: ELF Header</vt:lpstr>
      <vt:lpstr>Пример: Таблица сегментов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libELF</dc:title>
  <dc:creator>Petushkov, Igor</dc:creator>
  <cp:keywords>CTPClassification=CTP_NT</cp:keywords>
  <cp:lastModifiedBy>Petushkov Igor</cp:lastModifiedBy>
  <cp:revision>81</cp:revision>
  <dcterms:created xsi:type="dcterms:W3CDTF">2018-02-15T11:41:43Z</dcterms:created>
  <dcterms:modified xsi:type="dcterms:W3CDTF">2020-11-11T12:36:39Z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fb94bca4-18ea-4125-b4ec-122d887dd77a</vt:lpwstr>
  </property>
  <property fmtid="{D5CDD505-2E9C-101B-9397-08002B2CF9AE}" pid="3" name="CTP_TimeStamp">
    <vt:lpwstr>2019-09-25 09:21:22Z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2015_ms_pID_725343">
    <vt:lpwstr>(3)1jrGGZU7FHZyrFt+maKjCL3SZ9EFET2YNlF/526crIB0SGFu8wA926zixqbOc0dV/0sbOWJl
ieXiX+Z5oMBhXj+Gdc4WGbA91yTaNwF3scwqupp+k7NTocHkU17SP8p7lych40VAI8YZISAm
Ma0pRiAySq7uibO5sLE1Y5UPL9Sh2sNjSLKM+K2+zaQ/IPcmN49Pssij5es1hpN3kmrDyi3h
XBcdr73gtzBLT0N0yY</vt:lpwstr>
  </property>
  <property fmtid="{D5CDD505-2E9C-101B-9397-08002B2CF9AE}" pid="9" name="_2015_ms_pID_7253431">
    <vt:lpwstr>+Ix5I5hNLx/OjxBaBKC73ZKshkZwZx396OaO3a87NLhZwBV3JTmUu9
GA383efZSBiWE57Azv95Y1l+Xv7NoeGPnRFM8rigdRjSmGDBrfY9GXKaMbnnJOl9D+9rSx3+
kvTTwPWbJ40GXJ0QbK8PCySCQa788cWyrF47xZkHHuWxdSUdexY1RV6JnXri5yLQsneEqduA
HG/YDTdXxskO1hTkI4WbyqcY1w5Bx52h9vU2</vt:lpwstr>
  </property>
  <property fmtid="{D5CDD505-2E9C-101B-9397-08002B2CF9AE}" pid="10" name="_2015_ms_pID_7253432">
    <vt:lpwstr>kg==</vt:lpwstr>
  </property>
  <property fmtid="{D5CDD505-2E9C-101B-9397-08002B2CF9AE}" pid="11" name="_readonly">
    <vt:lpwstr/>
  </property>
  <property fmtid="{D5CDD505-2E9C-101B-9397-08002B2CF9AE}" pid="12" name="_change">
    <vt:lpwstr/>
  </property>
  <property fmtid="{D5CDD505-2E9C-101B-9397-08002B2CF9AE}" pid="13" name="_full-control">
    <vt:lpwstr/>
  </property>
  <property fmtid="{D5CDD505-2E9C-101B-9397-08002B2CF9AE}" pid="14" name="sflag">
    <vt:lpwstr>1605076641</vt:lpwstr>
  </property>
</Properties>
</file>