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479" r:id="rId2"/>
    <p:sldId id="1490" r:id="rId3"/>
    <p:sldId id="350" r:id="rId4"/>
    <p:sldId id="1482" r:id="rId5"/>
    <p:sldId id="1481" r:id="rId6"/>
    <p:sldId id="1492" r:id="rId7"/>
    <p:sldId id="1487" r:id="rId8"/>
    <p:sldId id="1488" r:id="rId9"/>
    <p:sldId id="1493" r:id="rId10"/>
    <p:sldId id="1494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yang Zhang" initials="JZ" lastIdx="1" clrIdx="0">
    <p:extLst>
      <p:ext uri="{19B8F6BF-5375-455C-9EA6-DF929625EA0E}">
        <p15:presenceInfo xmlns:p15="http://schemas.microsoft.com/office/powerpoint/2012/main" userId="S::jz288@duke.edu::7ae8116d-4962-43f0-9a2f-154766911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A"/>
    <a:srgbClr val="40AA46"/>
    <a:srgbClr val="0000FF"/>
    <a:srgbClr val="FE7F4F"/>
    <a:srgbClr val="00B1F0"/>
    <a:srgbClr val="FF804F"/>
    <a:srgbClr val="EE82EF"/>
    <a:srgbClr val="AED8E6"/>
    <a:srgbClr val="EF82EE"/>
    <a:srgbClr val="AE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 autoAdjust="0"/>
    <p:restoredTop sz="84810" autoAdjust="0"/>
  </p:normalViewPr>
  <p:slideViewPr>
    <p:cSldViewPr snapToGrid="0">
      <p:cViewPr varScale="1">
        <p:scale>
          <a:sx n="91" d="100"/>
          <a:sy n="91" d="100"/>
        </p:scale>
        <p:origin x="2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7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34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D033F27F-039A-4D15-882A-296F87F46E30}" type="datetime1">
              <a:rPr lang="en-US"/>
              <a:pPr>
                <a:defRPr/>
              </a:pPr>
              <a:t>7/5/22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0DE9A855-000F-4F6A-BD1E-19C18B134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7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F327BF36-92D5-42C2-B356-1CAA2C03927E}" type="datetime1">
              <a:rPr lang="en-US"/>
              <a:pPr>
                <a:defRPr/>
              </a:pPr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7DC2704C-97F3-4DB5-B8D3-4FBF23AAF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A158D-FB52-4C1F-8D7E-6B30A1DE4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Transformers? </a:t>
            </a:r>
            <a:r>
              <a:rPr lang="en-US"/>
              <a:t>CNNs?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2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45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4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54" y="8344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55" y="20949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755" y="2734714"/>
            <a:ext cx="4040188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580" y="20949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8580" y="2734714"/>
            <a:ext cx="4041775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1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5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4" y="91644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95" y="916446"/>
            <a:ext cx="5111750" cy="5048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44" y="2078497"/>
            <a:ext cx="3008313" cy="40462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5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35847"/>
            <a:ext cx="5486400" cy="37917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55" y="185320"/>
            <a:ext cx="7734300" cy="5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471" y="1207247"/>
            <a:ext cx="8613588" cy="520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on text regions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46540" y="862822"/>
            <a:ext cx="7551615" cy="45719"/>
          </a:xfrm>
          <a:prstGeom prst="rect">
            <a:avLst/>
          </a:prstGeom>
          <a:gradFill flip="none" rotWithShape="1">
            <a:gsLst>
              <a:gs pos="0">
                <a:srgbClr val="0F0055"/>
              </a:gs>
              <a:gs pos="100000">
                <a:srgbClr val="BFC88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594876" y="6504554"/>
            <a:ext cx="154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DEAAC98-3EFF-6E42-86C7-4F75B09B8F66}" type="slidenum">
              <a:rPr lang="en-US" sz="1200" b="1" smtClean="0">
                <a:latin typeface="Cambria"/>
                <a:cs typeface="Cambria"/>
              </a:rPr>
              <a:pPr algn="r"/>
              <a:t>‹#›</a:t>
            </a:fld>
            <a:endParaRPr lang="en-US" sz="1200" b="1" dirty="0">
              <a:latin typeface="Cambria"/>
              <a:cs typeface="Cambr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0" r:id="rId5"/>
    <p:sldLayoutId id="2147485901" r:id="rId6"/>
    <p:sldLayoutId id="2147485902" r:id="rId7"/>
    <p:sldLayoutId id="2147485903" r:id="rId8"/>
    <p:sldLayoutId id="2147485904" r:id="rId9"/>
    <p:sldLayoutId id="2147485905" r:id="rId10"/>
    <p:sldLayoutId id="21474859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mbri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Tx/>
        <a:buChar char="•"/>
        <a:defRPr sz="3200">
          <a:solidFill>
            <a:srgbClr val="000000"/>
          </a:solidFill>
          <a:latin typeface="Cambria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Tx/>
        <a:buChar char="–"/>
        <a:defRPr sz="2800">
          <a:solidFill>
            <a:srgbClr val="000000"/>
          </a:solidFill>
          <a:latin typeface="Cambria"/>
          <a:ea typeface="+mn-ea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Tx/>
        <a:buChar char="•"/>
        <a:defRPr sz="2400">
          <a:solidFill>
            <a:srgbClr val="000000"/>
          </a:solidFill>
          <a:latin typeface="Cambri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ts val="1200"/>
        </a:spcAft>
        <a:buClrTx/>
        <a:buChar char="–"/>
        <a:defRPr sz="2000">
          <a:solidFill>
            <a:srgbClr val="000000"/>
          </a:solidFill>
          <a:latin typeface="Cambri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Tx/>
        <a:buChar char="»"/>
        <a:defRPr sz="2000">
          <a:solidFill>
            <a:srgbClr val="000000"/>
          </a:solidFill>
          <a:latin typeface="Cambri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54" y="3629247"/>
            <a:ext cx="8586236" cy="1589818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CEI summer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11242"/>
            <a:ext cx="7315200" cy="1371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Jingyang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Zhang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/28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33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B3A3-1325-0A4E-8433-C74AD32D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71" y="1191749"/>
            <a:ext cx="8613588" cy="5202518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I have my own internship, but should be available most times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I’m happy to discuss </a:t>
            </a:r>
            <a:r>
              <a:rPr lang="en-US" sz="2400" i="1" dirty="0">
                <a:latin typeface="+mn-lt"/>
              </a:rPr>
              <a:t>anything</a:t>
            </a:r>
          </a:p>
          <a:p>
            <a:pPr lvl="1"/>
            <a:r>
              <a:rPr lang="en-US" sz="2000" dirty="0">
                <a:latin typeface="+mn-lt"/>
              </a:rPr>
              <a:t>Code details, experiments, new ideas…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Authorship</a:t>
            </a:r>
          </a:p>
          <a:p>
            <a:pPr lvl="1"/>
            <a:r>
              <a:rPr lang="en-US" sz="2000" dirty="0">
                <a:latin typeface="+mn-lt"/>
              </a:rPr>
              <a:t>I will take the lead when writing the paper</a:t>
            </a:r>
          </a:p>
          <a:p>
            <a:pPr lvl="1"/>
            <a:r>
              <a:rPr lang="en-US" sz="2000" dirty="0">
                <a:latin typeface="+mn-lt"/>
              </a:rPr>
              <a:t>Equal contribution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94FC24-3352-8943-BFCC-2D317024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My involvement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676F85-25ED-F542-94D5-8C55A404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8F88C-BB35-8C4C-9D09-6540F7BE3A9F}"/>
              </a:ext>
            </a:extLst>
          </p:cNvPr>
          <p:cNvSpPr txBox="1"/>
          <p:nvPr/>
        </p:nvSpPr>
        <p:spPr>
          <a:xfrm>
            <a:off x="319814" y="1034741"/>
            <a:ext cx="850437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Federated Learning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Jingwei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Tunhou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OOD detection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Jingyang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Randy, (Matt)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Just to go through projects for OOD detection on my side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Feel free to reach out to other students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Think carefully before you start on any project</a:t>
            </a:r>
          </a:p>
          <a:p>
            <a:pPr lvl="1">
              <a:spcAft>
                <a:spcPts val="3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6DF0-DF1F-BC4A-B8EF-4DE6C62F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0" y="1152560"/>
            <a:ext cx="4566722" cy="52869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Suppose we have a classifier that knows about animals</a:t>
            </a:r>
          </a:p>
          <a:p>
            <a:pPr lvl="1"/>
            <a:r>
              <a:rPr lang="en-US" dirty="0"/>
              <a:t>When inputs are animals: accurate classification, nice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if the inputs are not animals?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world</a:t>
            </a:r>
          </a:p>
          <a:p>
            <a:pPr lvl="1"/>
            <a:r>
              <a:rPr lang="en-US" dirty="0"/>
              <a:t>In-distribution (ID) samples</a:t>
            </a:r>
          </a:p>
          <a:p>
            <a:pPr lvl="1"/>
            <a:r>
              <a:rPr lang="en-US" dirty="0"/>
              <a:t>Out-of-distribution (OOD) samples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OOD detection is crucial for reliable/trustworthy operation!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78A97-5561-6844-9905-DD85201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852717-2108-4D5A-8785-0A14B9EA6F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CCBCD4-7104-7F4F-AC13-00CC370C5843}"/>
              </a:ext>
            </a:extLst>
          </p:cNvPr>
          <p:cNvSpPr txBox="1"/>
          <p:nvPr/>
        </p:nvSpPr>
        <p:spPr>
          <a:xfrm>
            <a:off x="5246864" y="1507947"/>
            <a:ext cx="28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Without OOD detector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F54423-2CB4-2D41-BEFA-5C8847B04B4E}"/>
              </a:ext>
            </a:extLst>
          </p:cNvPr>
          <p:cNvSpPr/>
          <p:nvPr/>
        </p:nvSpPr>
        <p:spPr>
          <a:xfrm>
            <a:off x="6033385" y="2663791"/>
            <a:ext cx="1131806" cy="779525"/>
          </a:xfrm>
          <a:prstGeom prst="rect">
            <a:avLst/>
          </a:prstGeom>
          <a:solidFill>
            <a:srgbClr val="00B050">
              <a:alpha val="652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Classifier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543404-4F4A-1F4E-9C90-66DCCDC4125B}"/>
              </a:ext>
            </a:extLst>
          </p:cNvPr>
          <p:cNvCxnSpPr>
            <a:cxnSpLocks/>
          </p:cNvCxnSpPr>
          <p:nvPr/>
        </p:nvCxnSpPr>
        <p:spPr>
          <a:xfrm>
            <a:off x="5461232" y="2604119"/>
            <a:ext cx="572154" cy="231426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43D95E-0D87-234E-97BF-72DCB65422F4}"/>
              </a:ext>
            </a:extLst>
          </p:cNvPr>
          <p:cNvSpPr txBox="1"/>
          <p:nvPr/>
        </p:nvSpPr>
        <p:spPr>
          <a:xfrm>
            <a:off x="7666741" y="2422226"/>
            <a:ext cx="58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dog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D7B5551-FA2F-D046-A2B8-F0965C81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09" y="2401819"/>
            <a:ext cx="41148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3CE128-351A-E048-8A35-1D89E43A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89" y="3289245"/>
            <a:ext cx="411480" cy="41148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362791-F4FE-F64D-8A07-4D98266B5967}"/>
              </a:ext>
            </a:extLst>
          </p:cNvPr>
          <p:cNvCxnSpPr>
            <a:cxnSpLocks/>
            <a:stCxn id="36" idx="3"/>
            <a:endCxn id="27" idx="1"/>
          </p:cNvCxnSpPr>
          <p:nvPr/>
        </p:nvCxnSpPr>
        <p:spPr>
          <a:xfrm>
            <a:off x="5487390" y="3053554"/>
            <a:ext cx="545996" cy="0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D968C2-B0EB-5847-AB23-E379552F61CF}"/>
              </a:ext>
            </a:extLst>
          </p:cNvPr>
          <p:cNvSpPr txBox="1"/>
          <p:nvPr/>
        </p:nvSpPr>
        <p:spPr>
          <a:xfrm>
            <a:off x="7666741" y="2888135"/>
            <a:ext cx="7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bird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B85530-661C-DF4B-BD3A-0503EB02A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909" y="2847814"/>
            <a:ext cx="411480" cy="41148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E02174-6D62-614B-B48C-5F715FBEE446}"/>
              </a:ext>
            </a:extLst>
          </p:cNvPr>
          <p:cNvCxnSpPr>
            <a:cxnSpLocks/>
          </p:cNvCxnSpPr>
          <p:nvPr/>
        </p:nvCxnSpPr>
        <p:spPr>
          <a:xfrm flipV="1">
            <a:off x="5506626" y="3300175"/>
            <a:ext cx="519001" cy="190511"/>
          </a:xfrm>
          <a:prstGeom prst="straightConnector1">
            <a:avLst/>
          </a:prstGeom>
          <a:ln w="12700">
            <a:solidFill>
              <a:srgbClr val="33339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334FDF-7D28-C547-9FD7-AA49A7891529}"/>
              </a:ext>
            </a:extLst>
          </p:cNvPr>
          <p:cNvSpPr txBox="1"/>
          <p:nvPr/>
        </p:nvSpPr>
        <p:spPr>
          <a:xfrm>
            <a:off x="7697943" y="3346771"/>
            <a:ext cx="12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dog?bird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8064-EEFB-0447-A5A6-B00E03F47392}"/>
              </a:ext>
            </a:extLst>
          </p:cNvPr>
          <p:cNvCxnSpPr>
            <a:cxnSpLocks/>
          </p:cNvCxnSpPr>
          <p:nvPr/>
        </p:nvCxnSpPr>
        <p:spPr>
          <a:xfrm>
            <a:off x="7165191" y="3304514"/>
            <a:ext cx="540512" cy="237334"/>
          </a:xfrm>
          <a:prstGeom prst="straightConnector1">
            <a:avLst/>
          </a:prstGeom>
          <a:ln w="12700">
            <a:solidFill>
              <a:srgbClr val="33339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7486BB-0CB3-3D42-AD5D-9E7A11D5C728}"/>
              </a:ext>
            </a:extLst>
          </p:cNvPr>
          <p:cNvCxnSpPr>
            <a:cxnSpLocks/>
          </p:cNvCxnSpPr>
          <p:nvPr/>
        </p:nvCxnSpPr>
        <p:spPr>
          <a:xfrm>
            <a:off x="7159653" y="3061259"/>
            <a:ext cx="545996" cy="0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3A3389-A742-2348-B1B5-B32DE8794794}"/>
              </a:ext>
            </a:extLst>
          </p:cNvPr>
          <p:cNvCxnSpPr>
            <a:cxnSpLocks/>
          </p:cNvCxnSpPr>
          <p:nvPr/>
        </p:nvCxnSpPr>
        <p:spPr>
          <a:xfrm flipV="1">
            <a:off x="7154724" y="2612409"/>
            <a:ext cx="543220" cy="231284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55F46-04BB-344D-9F35-E99822EB360F}"/>
              </a:ext>
            </a:extLst>
          </p:cNvPr>
          <p:cNvSpPr/>
          <p:nvPr/>
        </p:nvSpPr>
        <p:spPr>
          <a:xfrm>
            <a:off x="5591945" y="4591541"/>
            <a:ext cx="1131806" cy="779525"/>
          </a:xfrm>
          <a:prstGeom prst="rect">
            <a:avLst/>
          </a:prstGeom>
          <a:solidFill>
            <a:srgbClr val="40AA46">
              <a:alpha val="652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Classifier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6A98A-5588-A542-BC0D-80D208E12ED2}"/>
              </a:ext>
            </a:extLst>
          </p:cNvPr>
          <p:cNvCxnSpPr>
            <a:cxnSpLocks/>
          </p:cNvCxnSpPr>
          <p:nvPr/>
        </p:nvCxnSpPr>
        <p:spPr>
          <a:xfrm>
            <a:off x="5019791" y="4531868"/>
            <a:ext cx="572154" cy="231426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419371-E300-204D-AC01-75143955DC7D}"/>
              </a:ext>
            </a:extLst>
          </p:cNvPr>
          <p:cNvSpPr txBox="1"/>
          <p:nvPr/>
        </p:nvSpPr>
        <p:spPr>
          <a:xfrm>
            <a:off x="8419666" y="4349976"/>
            <a:ext cx="58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dog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CB601C7-3BF3-C84D-84E4-2C63FAF9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69" y="4329569"/>
            <a:ext cx="411480" cy="4114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5849346-C9C4-7442-B0A7-1FA7528BB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48" y="5224700"/>
            <a:ext cx="411480" cy="41148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064E0-761C-B74A-B1F8-95CF94D22B89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>
            <a:off x="5045950" y="4981304"/>
            <a:ext cx="545996" cy="0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BBBC44-4E46-AE42-BEDD-B6E3A247F3B0}"/>
              </a:ext>
            </a:extLst>
          </p:cNvPr>
          <p:cNvSpPr txBox="1"/>
          <p:nvPr/>
        </p:nvSpPr>
        <p:spPr>
          <a:xfrm>
            <a:off x="8419666" y="4815884"/>
            <a:ext cx="6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bird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AD6E15-8A90-8F43-B801-D70767BF5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469" y="4775564"/>
            <a:ext cx="411480" cy="41148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37B9F02-A49C-1948-9F31-DD45600399C3}"/>
              </a:ext>
            </a:extLst>
          </p:cNvPr>
          <p:cNvCxnSpPr>
            <a:cxnSpLocks/>
          </p:cNvCxnSpPr>
          <p:nvPr/>
        </p:nvCxnSpPr>
        <p:spPr>
          <a:xfrm flipV="1">
            <a:off x="5065185" y="5227924"/>
            <a:ext cx="519001" cy="190511"/>
          </a:xfrm>
          <a:prstGeom prst="straightConnector1">
            <a:avLst/>
          </a:prstGeom>
          <a:ln w="12700">
            <a:solidFill>
              <a:srgbClr val="33339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F2635D-B326-7A43-B1D0-7407586F28F3}"/>
              </a:ext>
            </a:extLst>
          </p:cNvPr>
          <p:cNvCxnSpPr>
            <a:cxnSpLocks/>
          </p:cNvCxnSpPr>
          <p:nvPr/>
        </p:nvCxnSpPr>
        <p:spPr>
          <a:xfrm>
            <a:off x="7904872" y="5004420"/>
            <a:ext cx="545996" cy="0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CD98C-FA79-5E47-AAB6-39A2E27B6BAB}"/>
              </a:ext>
            </a:extLst>
          </p:cNvPr>
          <p:cNvCxnSpPr>
            <a:cxnSpLocks/>
          </p:cNvCxnSpPr>
          <p:nvPr/>
        </p:nvCxnSpPr>
        <p:spPr>
          <a:xfrm flipV="1">
            <a:off x="7907649" y="4540159"/>
            <a:ext cx="543220" cy="231284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CFB804-DDB6-0E40-BC63-C11487959A0F}"/>
              </a:ext>
            </a:extLst>
          </p:cNvPr>
          <p:cNvSpPr txBox="1"/>
          <p:nvPr/>
        </p:nvSpPr>
        <p:spPr>
          <a:xfrm>
            <a:off x="5339686" y="3958227"/>
            <a:ext cx="227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With OOD detector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574EB0-FAC6-6043-8F13-1133AE8C2197}"/>
              </a:ext>
            </a:extLst>
          </p:cNvPr>
          <p:cNvSpPr/>
          <p:nvPr/>
        </p:nvSpPr>
        <p:spPr>
          <a:xfrm>
            <a:off x="7149610" y="4666442"/>
            <a:ext cx="756757" cy="704621"/>
          </a:xfrm>
          <a:prstGeom prst="rect">
            <a:avLst/>
          </a:prstGeom>
          <a:solidFill>
            <a:schemeClr val="accent2">
              <a:lumMod val="75000"/>
              <a:alpha val="6524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OOD detector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4C5D76-F2F6-0A4D-B672-21198438E5F6}"/>
              </a:ext>
            </a:extLst>
          </p:cNvPr>
          <p:cNvCxnSpPr>
            <a:cxnSpLocks/>
          </p:cNvCxnSpPr>
          <p:nvPr/>
        </p:nvCxnSpPr>
        <p:spPr>
          <a:xfrm>
            <a:off x="6713283" y="4771132"/>
            <a:ext cx="451908" cy="311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26C693-331C-9C44-80EE-31DBD7E00DE7}"/>
              </a:ext>
            </a:extLst>
          </p:cNvPr>
          <p:cNvCxnSpPr>
            <a:cxnSpLocks/>
          </p:cNvCxnSpPr>
          <p:nvPr/>
        </p:nvCxnSpPr>
        <p:spPr>
          <a:xfrm>
            <a:off x="6712001" y="4993309"/>
            <a:ext cx="451908" cy="311"/>
          </a:xfrm>
          <a:prstGeom prst="straightConnector1">
            <a:avLst/>
          </a:prstGeom>
          <a:ln w="12700">
            <a:solidFill>
              <a:srgbClr val="333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3F6C22-F887-E247-8852-5093B10A5E3A}"/>
              </a:ext>
            </a:extLst>
          </p:cNvPr>
          <p:cNvCxnSpPr>
            <a:cxnSpLocks/>
          </p:cNvCxnSpPr>
          <p:nvPr/>
        </p:nvCxnSpPr>
        <p:spPr>
          <a:xfrm>
            <a:off x="6716045" y="5223639"/>
            <a:ext cx="451908" cy="311"/>
          </a:xfrm>
          <a:prstGeom prst="straightConnector1">
            <a:avLst/>
          </a:prstGeom>
          <a:ln w="12700">
            <a:solidFill>
              <a:srgbClr val="33339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E03DBB-AA77-9544-98B1-3B97A731D21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527989" y="5371063"/>
            <a:ext cx="10920" cy="249707"/>
          </a:xfrm>
          <a:prstGeom prst="straightConnector1">
            <a:avLst/>
          </a:prstGeom>
          <a:ln w="12700">
            <a:solidFill>
              <a:srgbClr val="33339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5157365-1C9E-2749-B2AD-A205A6F1BBA4}"/>
              </a:ext>
            </a:extLst>
          </p:cNvPr>
          <p:cNvSpPr txBox="1"/>
          <p:nvPr/>
        </p:nvSpPr>
        <p:spPr>
          <a:xfrm>
            <a:off x="6859516" y="5564028"/>
            <a:ext cx="15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 don’t know!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D43CA29-238F-3547-8DB6-92E8AD7F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OOD detection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0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FFD8-E5AC-2F4B-88C5-B1465ABF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54" y="959045"/>
            <a:ext cx="8613588" cy="25868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Inspired by adversarial robustness research and DVERGE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Non-robust features are easier to learn and generalize, but cause adversarial vulnerability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an ensemble to learn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diverse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non-robust features to gain robustness without hurting clean accuracy</a:t>
            </a: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Outlier exposure hurts ID accuracy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is because the removal of spurious features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Spurious features: Useful but not truly correlated with the ID semantics, so they can be activated by OOD samples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Similarly, we can use ensemble to learn diverse spurious features to mitigate ID accuracy loss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401682-C7DB-1C4F-A33B-5686ADCD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Topic 1: Ensem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ble for better OOD-accuracy trade-off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BE1C0E-7108-8444-A081-3D9496A5646F}"/>
              </a:ext>
            </a:extLst>
          </p:cNvPr>
          <p:cNvGrpSpPr/>
          <p:nvPr/>
        </p:nvGrpSpPr>
        <p:grpSpPr>
          <a:xfrm>
            <a:off x="2856327" y="4870679"/>
            <a:ext cx="3855100" cy="1802001"/>
            <a:chOff x="2633691" y="1072096"/>
            <a:chExt cx="3855100" cy="18020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2C1A71-1E2F-7741-B967-425CFB97FF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12326" y="2568266"/>
              <a:ext cx="22422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5021031-4CE9-5B4E-9394-3F2549AFFA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12326" y="1072096"/>
              <a:ext cx="0" cy="14961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8775C8-0489-0A4B-838B-EBFE56A976CC}"/>
                </a:ext>
              </a:extLst>
            </p:cNvPr>
            <p:cNvSpPr txBox="1"/>
            <p:nvPr/>
          </p:nvSpPr>
          <p:spPr>
            <a:xfrm>
              <a:off x="3916017" y="2535543"/>
              <a:ext cx="564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Acc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C7ACB7-1994-2848-8DCE-DB7E6A4400F8}"/>
                </a:ext>
              </a:extLst>
            </p:cNvPr>
            <p:cNvSpPr txBox="1"/>
            <p:nvPr/>
          </p:nvSpPr>
          <p:spPr>
            <a:xfrm rot="16200000">
              <a:off x="2264463" y="1530115"/>
              <a:ext cx="1323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OOD performance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001265-B368-D54F-B60D-F54F225459B6}"/>
                </a:ext>
              </a:extLst>
            </p:cNvPr>
            <p:cNvSpPr/>
            <p:nvPr/>
          </p:nvSpPr>
          <p:spPr bwMode="auto">
            <a:xfrm>
              <a:off x="4375583" y="2296889"/>
              <a:ext cx="91440" cy="10058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38FC675-F7A2-A548-B8A2-2630C187596B}"/>
                </a:ext>
              </a:extLst>
            </p:cNvPr>
            <p:cNvSpPr/>
            <p:nvPr/>
          </p:nvSpPr>
          <p:spPr bwMode="auto">
            <a:xfrm>
              <a:off x="3988293" y="1863379"/>
              <a:ext cx="91440" cy="10058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29A17FF-999C-BE41-B530-94B5AFCD9CFD}"/>
                </a:ext>
              </a:extLst>
            </p:cNvPr>
            <p:cNvSpPr/>
            <p:nvPr/>
          </p:nvSpPr>
          <p:spPr bwMode="auto">
            <a:xfrm>
              <a:off x="4225835" y="1992403"/>
              <a:ext cx="91440" cy="10058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0D7D55-05F2-5B45-88DD-B8195A0E7E66}"/>
                </a:ext>
              </a:extLst>
            </p:cNvPr>
            <p:cNvSpPr/>
            <p:nvPr/>
          </p:nvSpPr>
          <p:spPr bwMode="auto">
            <a:xfrm>
              <a:off x="3726234" y="1762795"/>
              <a:ext cx="91440" cy="10058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B3D4EB-7363-5846-A358-73D7B52863D6}"/>
                </a:ext>
              </a:extLst>
            </p:cNvPr>
            <p:cNvSpPr/>
            <p:nvPr/>
          </p:nvSpPr>
          <p:spPr bwMode="auto">
            <a:xfrm>
              <a:off x="3448607" y="1701834"/>
              <a:ext cx="91440" cy="10058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C03AC8-D56C-2148-A1A9-45CEFDB02E5B}"/>
                </a:ext>
              </a:extLst>
            </p:cNvPr>
            <p:cNvSpPr/>
            <p:nvPr/>
          </p:nvSpPr>
          <p:spPr bwMode="auto">
            <a:xfrm>
              <a:off x="4375583" y="1827894"/>
              <a:ext cx="91440" cy="100584"/>
            </a:xfrm>
            <a:prstGeom prst="ellipse">
              <a:avLst/>
            </a:prstGeom>
            <a:solidFill>
              <a:srgbClr val="FE7F4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E6D10EF-0539-B749-8B53-F8649CB608DC}"/>
                </a:ext>
              </a:extLst>
            </p:cNvPr>
            <p:cNvSpPr/>
            <p:nvPr/>
          </p:nvSpPr>
          <p:spPr bwMode="auto">
            <a:xfrm>
              <a:off x="4180115" y="1651542"/>
              <a:ext cx="91440" cy="100584"/>
            </a:xfrm>
            <a:prstGeom prst="ellipse">
              <a:avLst/>
            </a:prstGeom>
            <a:solidFill>
              <a:srgbClr val="FE7F4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BA4BF19-B29E-CC40-B65C-555301231004}"/>
                </a:ext>
              </a:extLst>
            </p:cNvPr>
            <p:cNvSpPr/>
            <p:nvPr/>
          </p:nvSpPr>
          <p:spPr bwMode="auto">
            <a:xfrm>
              <a:off x="3896853" y="1525156"/>
              <a:ext cx="91440" cy="100584"/>
            </a:xfrm>
            <a:prstGeom prst="ellipse">
              <a:avLst/>
            </a:prstGeom>
            <a:solidFill>
              <a:srgbClr val="FE7F4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FA7600-9FE8-A34A-AD6B-29C4E8BF2395}"/>
                </a:ext>
              </a:extLst>
            </p:cNvPr>
            <p:cNvSpPr/>
            <p:nvPr/>
          </p:nvSpPr>
          <p:spPr bwMode="auto">
            <a:xfrm>
              <a:off x="3558207" y="1464486"/>
              <a:ext cx="91440" cy="100584"/>
            </a:xfrm>
            <a:prstGeom prst="ellipse">
              <a:avLst/>
            </a:prstGeom>
            <a:solidFill>
              <a:srgbClr val="FE7F4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DAD7083-A761-DE40-96B6-F8C62E45A1AE}"/>
                </a:ext>
              </a:extLst>
            </p:cNvPr>
            <p:cNvSpPr/>
            <p:nvPr/>
          </p:nvSpPr>
          <p:spPr bwMode="auto">
            <a:xfrm>
              <a:off x="4534055" y="2082448"/>
              <a:ext cx="91440" cy="100584"/>
            </a:xfrm>
            <a:prstGeom prst="ellipse">
              <a:avLst/>
            </a:prstGeom>
            <a:solidFill>
              <a:srgbClr val="FE7F4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36607D-AA5A-AD4E-8D3D-2EE1FBF6A3F7}"/>
                </a:ext>
              </a:extLst>
            </p:cNvPr>
            <p:cNvSpPr/>
            <p:nvPr/>
          </p:nvSpPr>
          <p:spPr bwMode="auto">
            <a:xfrm>
              <a:off x="5108429" y="1250011"/>
              <a:ext cx="91440" cy="10058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4FB3A6-4344-0944-A11B-183DA99E44AC}"/>
                </a:ext>
              </a:extLst>
            </p:cNvPr>
            <p:cNvSpPr txBox="1"/>
            <p:nvPr/>
          </p:nvSpPr>
          <p:spPr>
            <a:xfrm>
              <a:off x="5199869" y="1124606"/>
              <a:ext cx="875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baseline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A71E47A-065A-0D4B-A0B3-DC967D12225A}"/>
                </a:ext>
              </a:extLst>
            </p:cNvPr>
            <p:cNvSpPr/>
            <p:nvPr/>
          </p:nvSpPr>
          <p:spPr bwMode="auto">
            <a:xfrm>
              <a:off x="5108429" y="1542656"/>
              <a:ext cx="91440" cy="10058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77E342C-4CC1-FD48-AE04-885F7572185C}"/>
                </a:ext>
              </a:extLst>
            </p:cNvPr>
            <p:cNvSpPr txBox="1"/>
            <p:nvPr/>
          </p:nvSpPr>
          <p:spPr>
            <a:xfrm>
              <a:off x="5193244" y="1420127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OE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21D7740-C602-E84E-9FA6-52E48D34FC62}"/>
                </a:ext>
              </a:extLst>
            </p:cNvPr>
            <p:cNvSpPr/>
            <p:nvPr/>
          </p:nvSpPr>
          <p:spPr bwMode="auto">
            <a:xfrm>
              <a:off x="5107874" y="1829334"/>
              <a:ext cx="91440" cy="100584"/>
            </a:xfrm>
            <a:prstGeom prst="ellipse">
              <a:avLst/>
            </a:prstGeom>
            <a:solidFill>
              <a:srgbClr val="FE7F4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A0298F-6D2B-0647-B137-CDB6CF00837A}"/>
                </a:ext>
              </a:extLst>
            </p:cNvPr>
            <p:cNvSpPr txBox="1"/>
            <p:nvPr/>
          </p:nvSpPr>
          <p:spPr>
            <a:xfrm>
              <a:off x="5193244" y="1714785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Ensemble-OE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9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DF24D9-9FD8-CD45-ADA6-E0C73FD49181}"/>
              </a:ext>
            </a:extLst>
          </p:cNvPr>
          <p:cNvCxnSpPr>
            <a:cxnSpLocks/>
          </p:cNvCxnSpPr>
          <p:nvPr/>
        </p:nvCxnSpPr>
        <p:spPr bwMode="auto">
          <a:xfrm>
            <a:off x="4205429" y="1687120"/>
            <a:ext cx="176680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60DAEE-16F1-DB4F-9E44-AC969E95081D}"/>
              </a:ext>
            </a:extLst>
          </p:cNvPr>
          <p:cNvSpPr/>
          <p:nvPr/>
        </p:nvSpPr>
        <p:spPr bwMode="auto">
          <a:xfrm>
            <a:off x="4360412" y="1266733"/>
            <a:ext cx="144657" cy="411480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7A342-A01E-E640-92F4-7D486566C303}"/>
              </a:ext>
            </a:extLst>
          </p:cNvPr>
          <p:cNvSpPr txBox="1"/>
          <p:nvPr/>
        </p:nvSpPr>
        <p:spPr>
          <a:xfrm>
            <a:off x="4205429" y="1648375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CD35C-928C-DF40-9272-C40B14B5D8B3}"/>
              </a:ext>
            </a:extLst>
          </p:cNvPr>
          <p:cNvSpPr txBox="1"/>
          <p:nvPr/>
        </p:nvSpPr>
        <p:spPr>
          <a:xfrm>
            <a:off x="4660043" y="1653544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CBDC4-656B-5A4B-8DBA-6F6AFF57E18F}"/>
              </a:ext>
            </a:extLst>
          </p:cNvPr>
          <p:cNvSpPr txBox="1"/>
          <p:nvPr/>
        </p:nvSpPr>
        <p:spPr>
          <a:xfrm>
            <a:off x="5050079" y="1658712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6D8F5-A794-8145-8B2E-8E49ADA2B7D0}"/>
              </a:ext>
            </a:extLst>
          </p:cNvPr>
          <p:cNvSpPr txBox="1"/>
          <p:nvPr/>
        </p:nvSpPr>
        <p:spPr>
          <a:xfrm>
            <a:off x="5499530" y="1666460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fruit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436AB-429F-1E44-BC98-78366228B92C}"/>
              </a:ext>
            </a:extLst>
          </p:cNvPr>
          <p:cNvSpPr/>
          <p:nvPr/>
        </p:nvSpPr>
        <p:spPr bwMode="auto">
          <a:xfrm>
            <a:off x="2495513" y="1508626"/>
            <a:ext cx="1100380" cy="76622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itchFamily="-108" charset="-128"/>
                <a:cs typeface="Calibri" panose="020F0502020204030204" pitchFamily="34" charset="0"/>
              </a:rPr>
              <a:t>DNN-1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9C74E9-89E4-BA4C-9D59-4DE4F9FD376E}"/>
              </a:ext>
            </a:extLst>
          </p:cNvPr>
          <p:cNvSpPr/>
          <p:nvPr/>
        </p:nvSpPr>
        <p:spPr bwMode="auto">
          <a:xfrm>
            <a:off x="4786729" y="1655052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9EB13-77C9-0E4F-8B5E-AA1FC1013248}"/>
              </a:ext>
            </a:extLst>
          </p:cNvPr>
          <p:cNvSpPr/>
          <p:nvPr/>
        </p:nvSpPr>
        <p:spPr bwMode="auto">
          <a:xfrm>
            <a:off x="5201347" y="1652807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783B2-F075-9A4E-A78C-87F58614C900}"/>
              </a:ext>
            </a:extLst>
          </p:cNvPr>
          <p:cNvSpPr/>
          <p:nvPr/>
        </p:nvSpPr>
        <p:spPr bwMode="auto">
          <a:xfrm>
            <a:off x="5665273" y="1652805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11FE34-64C6-B544-AE0F-A980BDB6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94" y="1861235"/>
            <a:ext cx="508000" cy="50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512184-75B5-D646-A911-26E8D80F58C7}"/>
              </a:ext>
            </a:extLst>
          </p:cNvPr>
          <p:cNvSpPr txBox="1"/>
          <p:nvPr/>
        </p:nvSpPr>
        <p:spPr>
          <a:xfrm>
            <a:off x="1303143" y="1599144"/>
            <a:ext cx="59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1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0F006-4573-CB4A-BBA7-0C37A7DF0C02}"/>
              </a:ext>
            </a:extLst>
          </p:cNvPr>
          <p:cNvSpPr/>
          <p:nvPr/>
        </p:nvSpPr>
        <p:spPr bwMode="auto">
          <a:xfrm>
            <a:off x="2499185" y="3245698"/>
            <a:ext cx="1100380" cy="76622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itchFamily="-108" charset="-128"/>
                <a:cs typeface="Calibri" panose="020F0502020204030204" pitchFamily="34" charset="0"/>
              </a:rPr>
              <a:t>DNN-n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DBA42-D4A3-514D-AE11-A61A015B1412}"/>
              </a:ext>
            </a:extLst>
          </p:cNvPr>
          <p:cNvSpPr txBox="1"/>
          <p:nvPr/>
        </p:nvSpPr>
        <p:spPr>
          <a:xfrm rot="5400000">
            <a:off x="3004543" y="2446309"/>
            <a:ext cx="29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06C2AF-7BE6-9648-B967-6604CDE359ED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 flipV="1">
            <a:off x="1730994" y="1891740"/>
            <a:ext cx="764519" cy="22349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1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8330C-EF73-E443-9448-9C238E1C41DB}"/>
              </a:ext>
            </a:extLst>
          </p:cNvPr>
          <p:cNvCxnSpPr>
            <a:cxnSpLocks/>
          </p:cNvCxnSpPr>
          <p:nvPr/>
        </p:nvCxnSpPr>
        <p:spPr bwMode="auto">
          <a:xfrm>
            <a:off x="3595893" y="1666460"/>
            <a:ext cx="57749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1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85847-F819-804A-95D2-637C9D531BA4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 bwMode="auto">
          <a:xfrm>
            <a:off x="1730994" y="2115235"/>
            <a:ext cx="768191" cy="151357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1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AB6B063-F675-4B41-9240-67E2E161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94" y="2948129"/>
            <a:ext cx="508000" cy="50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23AB7E-E78B-2D4C-9289-BA56E8137CDE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 bwMode="auto">
          <a:xfrm>
            <a:off x="1730994" y="3202129"/>
            <a:ext cx="768191" cy="42668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D8F11-AB62-4443-B5C9-ABC6A856EFCB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 bwMode="auto">
          <a:xfrm flipV="1">
            <a:off x="1730994" y="1891740"/>
            <a:ext cx="764519" cy="131038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ACF149-1E0A-5E4E-8AF5-A702CE8E9FED}"/>
              </a:ext>
            </a:extLst>
          </p:cNvPr>
          <p:cNvCxnSpPr>
            <a:cxnSpLocks/>
          </p:cNvCxnSpPr>
          <p:nvPr/>
        </p:nvCxnSpPr>
        <p:spPr bwMode="auto">
          <a:xfrm>
            <a:off x="3595892" y="3422194"/>
            <a:ext cx="57749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1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9B44DA-CDEF-C843-B1AF-FCD71518FC5F}"/>
              </a:ext>
            </a:extLst>
          </p:cNvPr>
          <p:cNvCxnSpPr>
            <a:cxnSpLocks/>
          </p:cNvCxnSpPr>
          <p:nvPr/>
        </p:nvCxnSpPr>
        <p:spPr bwMode="auto">
          <a:xfrm>
            <a:off x="4209907" y="3439727"/>
            <a:ext cx="176680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88659A-85B0-BF4A-B2D5-C98B269AE376}"/>
              </a:ext>
            </a:extLst>
          </p:cNvPr>
          <p:cNvSpPr/>
          <p:nvPr/>
        </p:nvSpPr>
        <p:spPr bwMode="auto">
          <a:xfrm>
            <a:off x="4364890" y="2992450"/>
            <a:ext cx="144657" cy="439527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4C0910-0375-5C41-B9A3-A8854EF20F96}"/>
              </a:ext>
            </a:extLst>
          </p:cNvPr>
          <p:cNvSpPr txBox="1"/>
          <p:nvPr/>
        </p:nvSpPr>
        <p:spPr>
          <a:xfrm>
            <a:off x="4209907" y="3400982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66B36-12BD-1840-A1EF-75158F299426}"/>
              </a:ext>
            </a:extLst>
          </p:cNvPr>
          <p:cNvSpPr txBox="1"/>
          <p:nvPr/>
        </p:nvSpPr>
        <p:spPr>
          <a:xfrm>
            <a:off x="4664521" y="3406151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D9580-83FF-2940-9806-53FEBE4DF974}"/>
              </a:ext>
            </a:extLst>
          </p:cNvPr>
          <p:cNvSpPr txBox="1"/>
          <p:nvPr/>
        </p:nvSpPr>
        <p:spPr>
          <a:xfrm>
            <a:off x="5054557" y="3411319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E74AE7-7BFA-E048-8E23-E94249A2A3A7}"/>
              </a:ext>
            </a:extLst>
          </p:cNvPr>
          <p:cNvSpPr txBox="1"/>
          <p:nvPr/>
        </p:nvSpPr>
        <p:spPr>
          <a:xfrm>
            <a:off x="5504008" y="3419067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fruit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746DDB-418B-A747-91FA-8ED4A3AEF746}"/>
              </a:ext>
            </a:extLst>
          </p:cNvPr>
          <p:cNvSpPr/>
          <p:nvPr/>
        </p:nvSpPr>
        <p:spPr bwMode="auto">
          <a:xfrm>
            <a:off x="4791207" y="3398867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B8F226-DFC7-5344-90F9-B6A716A1E147}"/>
              </a:ext>
            </a:extLst>
          </p:cNvPr>
          <p:cNvSpPr/>
          <p:nvPr/>
        </p:nvSpPr>
        <p:spPr bwMode="auto">
          <a:xfrm>
            <a:off x="5205825" y="3405414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9A6149-850D-7141-A821-EF6701FECE90}"/>
              </a:ext>
            </a:extLst>
          </p:cNvPr>
          <p:cNvSpPr/>
          <p:nvPr/>
        </p:nvSpPr>
        <p:spPr bwMode="auto">
          <a:xfrm>
            <a:off x="5669751" y="3405412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23C3FA-73C3-E041-8FB8-DDEDE4D6C932}"/>
              </a:ext>
            </a:extLst>
          </p:cNvPr>
          <p:cNvCxnSpPr>
            <a:cxnSpLocks/>
          </p:cNvCxnSpPr>
          <p:nvPr/>
        </p:nvCxnSpPr>
        <p:spPr bwMode="auto">
          <a:xfrm>
            <a:off x="3592221" y="3868378"/>
            <a:ext cx="2278058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79AEF1-F1EA-3043-82A9-30BDE021DA59}"/>
              </a:ext>
            </a:extLst>
          </p:cNvPr>
          <p:cNvCxnSpPr>
            <a:cxnSpLocks/>
          </p:cNvCxnSpPr>
          <p:nvPr/>
        </p:nvCxnSpPr>
        <p:spPr bwMode="auto">
          <a:xfrm>
            <a:off x="3599565" y="2123519"/>
            <a:ext cx="227071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07E203-5AE7-054E-947A-DC83284B736F}"/>
              </a:ext>
            </a:extLst>
          </p:cNvPr>
          <p:cNvCxnSpPr>
            <a:cxnSpLocks/>
          </p:cNvCxnSpPr>
          <p:nvPr/>
        </p:nvCxnSpPr>
        <p:spPr bwMode="auto">
          <a:xfrm>
            <a:off x="5907858" y="2134397"/>
            <a:ext cx="176680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F63230-1145-A04E-B51B-DBF65928560F}"/>
              </a:ext>
            </a:extLst>
          </p:cNvPr>
          <p:cNvSpPr/>
          <p:nvPr/>
        </p:nvSpPr>
        <p:spPr bwMode="auto">
          <a:xfrm>
            <a:off x="6062841" y="2095201"/>
            <a:ext cx="144657" cy="2743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4BE4D5-2010-5A42-8F62-D6F04EEC3984}"/>
              </a:ext>
            </a:extLst>
          </p:cNvPr>
          <p:cNvSpPr txBox="1"/>
          <p:nvPr/>
        </p:nvSpPr>
        <p:spPr>
          <a:xfrm>
            <a:off x="5907858" y="2104444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1E31E3-DF70-344D-9409-D7E665FC8559}"/>
              </a:ext>
            </a:extLst>
          </p:cNvPr>
          <p:cNvSpPr txBox="1"/>
          <p:nvPr/>
        </p:nvSpPr>
        <p:spPr>
          <a:xfrm>
            <a:off x="6362472" y="2100821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456108-8333-7D49-BC05-03B6204C768B}"/>
              </a:ext>
            </a:extLst>
          </p:cNvPr>
          <p:cNvSpPr txBox="1"/>
          <p:nvPr/>
        </p:nvSpPr>
        <p:spPr>
          <a:xfrm>
            <a:off x="6752508" y="2105989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2E3B54-B880-EA47-A551-BC66FABA145A}"/>
              </a:ext>
            </a:extLst>
          </p:cNvPr>
          <p:cNvSpPr txBox="1"/>
          <p:nvPr/>
        </p:nvSpPr>
        <p:spPr>
          <a:xfrm>
            <a:off x="7201959" y="2113737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fruit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D134A8-37A4-DB42-8D57-FCD607779D9D}"/>
              </a:ext>
            </a:extLst>
          </p:cNvPr>
          <p:cNvSpPr/>
          <p:nvPr/>
        </p:nvSpPr>
        <p:spPr bwMode="auto">
          <a:xfrm>
            <a:off x="6489158" y="2017247"/>
            <a:ext cx="144657" cy="10972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0E4CD1-9482-0845-919D-AC7CBEA52ACA}"/>
              </a:ext>
            </a:extLst>
          </p:cNvPr>
          <p:cNvSpPr/>
          <p:nvPr/>
        </p:nvSpPr>
        <p:spPr bwMode="auto">
          <a:xfrm>
            <a:off x="6910500" y="2058046"/>
            <a:ext cx="144657" cy="6400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DD0204-1480-6740-B485-BE1CE0353C7D}"/>
              </a:ext>
            </a:extLst>
          </p:cNvPr>
          <p:cNvSpPr/>
          <p:nvPr/>
        </p:nvSpPr>
        <p:spPr bwMode="auto">
          <a:xfrm>
            <a:off x="7367702" y="1853643"/>
            <a:ext cx="144657" cy="27432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7CADB1-930B-104D-9D99-8D31A4155DE8}"/>
              </a:ext>
            </a:extLst>
          </p:cNvPr>
          <p:cNvSpPr/>
          <p:nvPr/>
        </p:nvSpPr>
        <p:spPr bwMode="auto">
          <a:xfrm>
            <a:off x="6047153" y="3836423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D8B378-B20D-7A45-8090-183B110847EA}"/>
              </a:ext>
            </a:extLst>
          </p:cNvPr>
          <p:cNvSpPr txBox="1"/>
          <p:nvPr/>
        </p:nvSpPr>
        <p:spPr>
          <a:xfrm>
            <a:off x="5892170" y="3828082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389FA-C091-CD4C-9069-2F4C2FEF733D}"/>
              </a:ext>
            </a:extLst>
          </p:cNvPr>
          <p:cNvSpPr txBox="1"/>
          <p:nvPr/>
        </p:nvSpPr>
        <p:spPr>
          <a:xfrm>
            <a:off x="6346784" y="3833251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5998E-AECB-0047-96B9-E27777EB18FF}"/>
              </a:ext>
            </a:extLst>
          </p:cNvPr>
          <p:cNvSpPr txBox="1"/>
          <p:nvPr/>
        </p:nvSpPr>
        <p:spPr>
          <a:xfrm>
            <a:off x="6736820" y="3838419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A7D9A-045A-CA42-A93D-2BC785D0F90D}"/>
              </a:ext>
            </a:extLst>
          </p:cNvPr>
          <p:cNvSpPr txBox="1"/>
          <p:nvPr/>
        </p:nvSpPr>
        <p:spPr>
          <a:xfrm>
            <a:off x="7186271" y="3846167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fruit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FDA38D-5BD7-304C-BEE8-0C6B3A9FA3F8}"/>
              </a:ext>
            </a:extLst>
          </p:cNvPr>
          <p:cNvSpPr/>
          <p:nvPr/>
        </p:nvSpPr>
        <p:spPr bwMode="auto">
          <a:xfrm>
            <a:off x="6473470" y="3780449"/>
            <a:ext cx="144657" cy="7315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C3E0FF-CD9D-9244-AFE6-2BDC1FCE7DBA}"/>
              </a:ext>
            </a:extLst>
          </p:cNvPr>
          <p:cNvSpPr/>
          <p:nvPr/>
        </p:nvSpPr>
        <p:spPr bwMode="auto">
          <a:xfrm>
            <a:off x="6894812" y="3805618"/>
            <a:ext cx="144657" cy="6400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6FE688-265E-AA49-B8D8-773F394F21B9}"/>
              </a:ext>
            </a:extLst>
          </p:cNvPr>
          <p:cNvSpPr/>
          <p:nvPr/>
        </p:nvSpPr>
        <p:spPr bwMode="auto">
          <a:xfrm>
            <a:off x="6047153" y="3396917"/>
            <a:ext cx="144657" cy="4572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7BD7DE-BCAB-9749-BAD7-7DB20713CF65}"/>
              </a:ext>
            </a:extLst>
          </p:cNvPr>
          <p:cNvCxnSpPr>
            <a:cxnSpLocks/>
          </p:cNvCxnSpPr>
          <p:nvPr/>
        </p:nvCxnSpPr>
        <p:spPr bwMode="auto">
          <a:xfrm>
            <a:off x="5905499" y="3863801"/>
            <a:ext cx="176680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70C2DD0-9455-3243-8145-8303795A6C30}"/>
              </a:ext>
            </a:extLst>
          </p:cNvPr>
          <p:cNvSpPr/>
          <p:nvPr/>
        </p:nvSpPr>
        <p:spPr bwMode="auto">
          <a:xfrm>
            <a:off x="7343877" y="3721128"/>
            <a:ext cx="144657" cy="13716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4D7078-15F6-8542-8229-B07CF29BF228}"/>
              </a:ext>
            </a:extLst>
          </p:cNvPr>
          <p:cNvSpPr txBox="1"/>
          <p:nvPr/>
        </p:nvSpPr>
        <p:spPr>
          <a:xfrm>
            <a:off x="1188842" y="2679046"/>
            <a:ext cx="59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OOD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E5B716A7-187D-1243-9AA4-D5E6D7F1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Topic 1: Ensem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ble for better OOD-accuracy trade-off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89A100-417E-E64B-93F4-A8C6051BFB77}"/>
              </a:ext>
            </a:extLst>
          </p:cNvPr>
          <p:cNvCxnSpPr>
            <a:cxnSpLocks/>
          </p:cNvCxnSpPr>
          <p:nvPr/>
        </p:nvCxnSpPr>
        <p:spPr bwMode="auto">
          <a:xfrm>
            <a:off x="2234830" y="4729953"/>
            <a:ext cx="176680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958B58F-95D9-A44A-9704-C2B2AEA72D94}"/>
              </a:ext>
            </a:extLst>
          </p:cNvPr>
          <p:cNvSpPr/>
          <p:nvPr/>
        </p:nvSpPr>
        <p:spPr bwMode="auto">
          <a:xfrm>
            <a:off x="2389813" y="4309566"/>
            <a:ext cx="144657" cy="411480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365F8D-0EEB-B84A-90FF-DF7B9C4B1AFF}"/>
              </a:ext>
            </a:extLst>
          </p:cNvPr>
          <p:cNvSpPr txBox="1"/>
          <p:nvPr/>
        </p:nvSpPr>
        <p:spPr>
          <a:xfrm>
            <a:off x="2234830" y="4691208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12F0FD-25BA-2E4B-9D48-E0A41E5F3115}"/>
              </a:ext>
            </a:extLst>
          </p:cNvPr>
          <p:cNvSpPr txBox="1"/>
          <p:nvPr/>
        </p:nvSpPr>
        <p:spPr>
          <a:xfrm>
            <a:off x="2689444" y="4696377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F71A63-D4BF-134E-A3FD-D736226534B6}"/>
              </a:ext>
            </a:extLst>
          </p:cNvPr>
          <p:cNvSpPr txBox="1"/>
          <p:nvPr/>
        </p:nvSpPr>
        <p:spPr>
          <a:xfrm>
            <a:off x="3079480" y="4701545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DD3DCC-8A98-D342-8214-D82673B08E50}"/>
              </a:ext>
            </a:extLst>
          </p:cNvPr>
          <p:cNvSpPr txBox="1"/>
          <p:nvPr/>
        </p:nvSpPr>
        <p:spPr>
          <a:xfrm>
            <a:off x="3528931" y="4709293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fruit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85E2BE-CF25-D743-94CE-79360F2014DF}"/>
              </a:ext>
            </a:extLst>
          </p:cNvPr>
          <p:cNvSpPr/>
          <p:nvPr/>
        </p:nvSpPr>
        <p:spPr bwMode="auto">
          <a:xfrm>
            <a:off x="2816130" y="4697885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B5850F-1E53-E24F-8A97-FFBBAE6D7589}"/>
              </a:ext>
            </a:extLst>
          </p:cNvPr>
          <p:cNvSpPr/>
          <p:nvPr/>
        </p:nvSpPr>
        <p:spPr bwMode="auto">
          <a:xfrm>
            <a:off x="3230748" y="4695640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98E23F-C408-F74E-9F2F-72B2EB1FD8AC}"/>
              </a:ext>
            </a:extLst>
          </p:cNvPr>
          <p:cNvSpPr/>
          <p:nvPr/>
        </p:nvSpPr>
        <p:spPr bwMode="auto">
          <a:xfrm>
            <a:off x="3694674" y="4695638"/>
            <a:ext cx="144657" cy="27432"/>
          </a:xfrm>
          <a:prstGeom prst="rect">
            <a:avLst/>
          </a:prstGeom>
          <a:solidFill>
            <a:srgbClr val="00B1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E6DB55-0447-A745-B95E-2DDCB83AF757}"/>
              </a:ext>
            </a:extLst>
          </p:cNvPr>
          <p:cNvCxnSpPr>
            <a:cxnSpLocks/>
          </p:cNvCxnSpPr>
          <p:nvPr/>
        </p:nvCxnSpPr>
        <p:spPr bwMode="auto">
          <a:xfrm>
            <a:off x="5124992" y="4716429"/>
            <a:ext cx="176680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9CE7C5F-E389-9340-9976-9FB8165589E1}"/>
              </a:ext>
            </a:extLst>
          </p:cNvPr>
          <p:cNvSpPr txBox="1"/>
          <p:nvPr/>
        </p:nvSpPr>
        <p:spPr>
          <a:xfrm>
            <a:off x="5130155" y="4687107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E3BC96-7B52-9740-A468-9333BA2E8909}"/>
              </a:ext>
            </a:extLst>
          </p:cNvPr>
          <p:cNvSpPr txBox="1"/>
          <p:nvPr/>
        </p:nvSpPr>
        <p:spPr>
          <a:xfrm>
            <a:off x="5579606" y="4682853"/>
            <a:ext cx="46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633973-A30F-DF4C-A907-075C006E43D2}"/>
              </a:ext>
            </a:extLst>
          </p:cNvPr>
          <p:cNvSpPr txBox="1"/>
          <p:nvPr/>
        </p:nvSpPr>
        <p:spPr>
          <a:xfrm>
            <a:off x="5969642" y="4688021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2ECD55-07D2-184B-B8A0-1A5236E95237}"/>
              </a:ext>
            </a:extLst>
          </p:cNvPr>
          <p:cNvSpPr txBox="1"/>
          <p:nvPr/>
        </p:nvSpPr>
        <p:spPr>
          <a:xfrm>
            <a:off x="6419093" y="4695769"/>
            <a:ext cx="5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fruit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13F4EEF-2D61-9C49-840F-2221081F9C3C}"/>
              </a:ext>
            </a:extLst>
          </p:cNvPr>
          <p:cNvSpPr/>
          <p:nvPr/>
        </p:nvSpPr>
        <p:spPr bwMode="auto">
          <a:xfrm>
            <a:off x="5706292" y="4591328"/>
            <a:ext cx="144657" cy="10972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916B29-67EE-3248-86C2-DE5A0A8867F8}"/>
              </a:ext>
            </a:extLst>
          </p:cNvPr>
          <p:cNvSpPr/>
          <p:nvPr/>
        </p:nvSpPr>
        <p:spPr bwMode="auto">
          <a:xfrm>
            <a:off x="5283405" y="4588176"/>
            <a:ext cx="144657" cy="10972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A832ED-BC7F-6342-ADD9-43C6E4953EE1}"/>
              </a:ext>
            </a:extLst>
          </p:cNvPr>
          <p:cNvSpPr/>
          <p:nvPr/>
        </p:nvSpPr>
        <p:spPr bwMode="auto">
          <a:xfrm>
            <a:off x="6129034" y="4584702"/>
            <a:ext cx="144657" cy="10972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65FBFC4-0D5B-4943-92BB-8FB6A15A3B3E}"/>
              </a:ext>
            </a:extLst>
          </p:cNvPr>
          <p:cNvSpPr/>
          <p:nvPr/>
        </p:nvSpPr>
        <p:spPr bwMode="auto">
          <a:xfrm>
            <a:off x="6590213" y="4584705"/>
            <a:ext cx="144657" cy="10972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79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E5B716A7-187D-1243-9AA4-D5E6D7F1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Topic 1’s plan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EE86D-7375-E144-9D58-FE1DAC4515D3}"/>
              </a:ext>
            </a:extLst>
          </p:cNvPr>
          <p:cNvSpPr txBox="1"/>
          <p:nvPr/>
        </p:nvSpPr>
        <p:spPr>
          <a:xfrm>
            <a:off x="216976" y="1053885"/>
            <a:ext cx="86558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Literature review on ensemble-based OOD detection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 this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Evaluation on multiple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Output goal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Second-tier conference/workshop if stick to this idea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Everything is possible if you add new components/ideas</a:t>
            </a:r>
          </a:p>
        </p:txBody>
      </p:sp>
    </p:spTree>
    <p:extLst>
      <p:ext uri="{BB962C8B-B14F-4D97-AF65-F5344CB8AC3E}">
        <p14:creationId xmlns:p14="http://schemas.microsoft.com/office/powerpoint/2010/main" val="408363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3A51-853D-2845-A739-15BEC94F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81" y="997697"/>
            <a:ext cx="8613588" cy="5646408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 seminal work in 2017, there are probably several tens of papers on OOD detection in top-ML conferences (ICLR, CVPR, ICML, ECCV/ICCV,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AAAI)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Despite the efforts, the progress is hard to track because: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 popular/common benchmarks have significant shortcomings without being sufficiently recognized (still people continue to use them)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Many papers use (partially) different or their own proposed benchmarks (double-check)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are no standard setup for training details (e.g., architecture, training budget,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schedule, augmentation, etc.), which can affect a lot (double-check) (as an example, the adversarial robustness community does have standards on this)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Towards detecting semantic anomalies (semantic / non-semantic)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images within a stable operational environment may have little non-semantic variations (have citation on this)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Also, ultimately/ideally we want models to recognize semantics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we really making progress on this? (also the relationship with Open-set Recognition)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384289-F7EB-CB47-873E-D34EC6C4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781015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Topic 2: A comprehensive evaluation/benchmarking idea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4E68F-0F33-C747-B8F8-29869405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58" y="1805554"/>
            <a:ext cx="2505042" cy="8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3A51-853D-2845-A739-15BEC94F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81" y="997697"/>
            <a:ext cx="8613588" cy="5646408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Therefore, a work that comprehensively evaluates existing works using a unified benchmark/training setup/etc. is necessary to review/track recent progress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Also helps identify challenges and opportunities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Anticipated datasets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ID: CIFAR-10,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TinyImageNet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ImageNet, fine-grained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OOD: non-semantic (used by current papers); semantic (e.g., CIFAR-10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v.s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CIFAR-100)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also explore the effect of architecture/training setup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Provide our findings and recommend a setup for future works to follow for benchmarking purposes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384289-F7EB-CB47-873E-D34EC6C4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781015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Topic 2: A comprehensive evaluation/benchmarking idea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E5B716A7-187D-1243-9AA4-D5E6D7F1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4" y="185320"/>
            <a:ext cx="8017399" cy="57668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Topic 2’s plan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EE86D-7375-E144-9D58-FE1DAC4515D3}"/>
              </a:ext>
            </a:extLst>
          </p:cNvPr>
          <p:cNvSpPr txBox="1"/>
          <p:nvPr/>
        </p:nvSpPr>
        <p:spPr>
          <a:xfrm>
            <a:off x="216976" y="1053885"/>
            <a:ext cx="86558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Create a chronological list of OOD detection/open-set recognition papers in ML top-tier conferences (2017-2022)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Reproduce/implement all these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Evaluate them in a controlled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Output goal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Top-tier conference (e.g., ICLR)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8603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207636</TotalTime>
  <Words>682</Words>
  <Application>Microsoft Macintosh PowerPoint</Application>
  <PresentationFormat>On-screen Show (4:3)</PresentationFormat>
  <Paragraphs>129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Georgia</vt:lpstr>
      <vt:lpstr>Blank Presentation</vt:lpstr>
      <vt:lpstr>CEI summer internship</vt:lpstr>
      <vt:lpstr>Overview</vt:lpstr>
      <vt:lpstr>OOD detection</vt:lpstr>
      <vt:lpstr>Topic 1: Ensemble for better OOD-accuracy trade-off</vt:lpstr>
      <vt:lpstr>Topic 1: Ensemble for better OOD-accuracy trade-off</vt:lpstr>
      <vt:lpstr>Topic 1’s plan</vt:lpstr>
      <vt:lpstr>Topic 2: A comprehensive evaluation/benchmarking idea</vt:lpstr>
      <vt:lpstr>Topic 2: A comprehensive evaluation/benchmarking idea</vt:lpstr>
      <vt:lpstr>Topic 2’s plan</vt:lpstr>
      <vt:lpstr>My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Ongoing Research</dc:title>
  <dc:creator>Jingyang Zhang</dc:creator>
  <cp:lastModifiedBy>Jingyang Zhang</cp:lastModifiedBy>
  <cp:revision>2516</cp:revision>
  <dcterms:created xsi:type="dcterms:W3CDTF">2020-09-11T15:44:35Z</dcterms:created>
  <dcterms:modified xsi:type="dcterms:W3CDTF">2022-07-06T00:48:47Z</dcterms:modified>
</cp:coreProperties>
</file>