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B936-C322-4040-95AA-2EB6947A1FD2}" type="datetimeFigureOut">
              <a:rPr lang="es-ES_tradnl" smtClean="0"/>
              <a:t>10/12/2018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A324-7EE9-4C2B-B51A-C56427EC91C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70251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B936-C322-4040-95AA-2EB6947A1FD2}" type="datetimeFigureOut">
              <a:rPr lang="es-ES_tradnl" smtClean="0"/>
              <a:t>10/12/2018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A324-7EE9-4C2B-B51A-C56427EC91C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85037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B936-C322-4040-95AA-2EB6947A1FD2}" type="datetimeFigureOut">
              <a:rPr lang="es-ES_tradnl" smtClean="0"/>
              <a:t>10/12/2018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A324-7EE9-4C2B-B51A-C56427EC91C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47815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B936-C322-4040-95AA-2EB6947A1FD2}" type="datetimeFigureOut">
              <a:rPr lang="es-ES_tradnl" smtClean="0"/>
              <a:t>10/12/2018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A324-7EE9-4C2B-B51A-C56427EC91C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95749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B936-C322-4040-95AA-2EB6947A1FD2}" type="datetimeFigureOut">
              <a:rPr lang="es-ES_tradnl" smtClean="0"/>
              <a:t>10/12/2018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A324-7EE9-4C2B-B51A-C56427EC91C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442300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B936-C322-4040-95AA-2EB6947A1FD2}" type="datetimeFigureOut">
              <a:rPr lang="es-ES_tradnl" smtClean="0"/>
              <a:t>10/12/2018</a:t>
            </a:fld>
            <a:endParaRPr lang="es-ES_tradn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A324-7EE9-4C2B-B51A-C56427EC91C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38296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B936-C322-4040-95AA-2EB6947A1FD2}" type="datetimeFigureOut">
              <a:rPr lang="es-ES_tradnl" smtClean="0"/>
              <a:t>10/12/2018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A324-7EE9-4C2B-B51A-C56427EC91C3}" type="slidenum">
              <a:rPr lang="es-ES_tradnl" smtClean="0"/>
              <a:t>‹Nº›</a:t>
            </a:fld>
            <a:endParaRPr lang="es-ES_tradn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223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B936-C322-4040-95AA-2EB6947A1FD2}" type="datetimeFigureOut">
              <a:rPr lang="es-ES_tradnl" smtClean="0"/>
              <a:t>10/12/2018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A324-7EE9-4C2B-B51A-C56427EC91C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0819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B936-C322-4040-95AA-2EB6947A1FD2}" type="datetimeFigureOut">
              <a:rPr lang="es-ES_tradnl" smtClean="0"/>
              <a:t>10/12/2018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A324-7EE9-4C2B-B51A-C56427EC91C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76896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B936-C322-4040-95AA-2EB6947A1FD2}" type="datetimeFigureOut">
              <a:rPr lang="es-ES_tradnl" smtClean="0"/>
              <a:t>10/12/2018</a:t>
            </a:fld>
            <a:endParaRPr lang="es-ES_tradnl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A324-7EE9-4C2B-B51A-C56427EC91C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66011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795B936-C322-4040-95AA-2EB6947A1FD2}" type="datetimeFigureOut">
              <a:rPr lang="es-ES_tradnl" smtClean="0"/>
              <a:t>10/12/2018</a:t>
            </a:fld>
            <a:endParaRPr lang="es-ES_tradn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A324-7EE9-4C2B-B51A-C56427EC91C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07975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795B936-C322-4040-95AA-2EB6947A1FD2}" type="datetimeFigureOut">
              <a:rPr lang="es-ES_tradnl" smtClean="0"/>
              <a:t>10/12/2018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D87A324-7EE9-4C2B-B51A-C56427EC91C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4750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C78A98-4C9C-423B-A0C6-B1CFD21445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SEGURIDAD EN LAS TRANSACIONES CON TARJETAS DE CREDITO</a:t>
            </a:r>
            <a:endParaRPr lang="es-ES_tradn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24DCD7-ACE0-4BB9-B89A-F11D1B1B1B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Por </a:t>
            </a:r>
            <a:r>
              <a:rPr lang="es-ES" dirty="0" err="1"/>
              <a:t>Adrian</a:t>
            </a:r>
            <a:r>
              <a:rPr lang="es-ES" dirty="0"/>
              <a:t> Tendero Lara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859991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62211C0-EF39-44CE-BEFE-561F520A5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Historia de las tarjetas de Crédito</a:t>
            </a:r>
            <a:endParaRPr lang="es-ES_tradnl" dirty="0"/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8B02E76E-C226-4E48-A317-CD20904FA1D2}"/>
              </a:ext>
            </a:extLst>
          </p:cNvPr>
          <p:cNvSpPr/>
          <p:nvPr/>
        </p:nvSpPr>
        <p:spPr>
          <a:xfrm>
            <a:off x="1491450" y="3826276"/>
            <a:ext cx="8464816" cy="7368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7" name="Imagen 6" descr="Imagen que contiene texto&#10;&#10;Descripción generada con confianza muy alta">
            <a:extLst>
              <a:ext uri="{FF2B5EF4-FFF2-40B4-BE49-F238E27FC236}">
                <a16:creationId xmlns:a16="http://schemas.microsoft.com/office/drawing/2014/main" id="{7683DF45-136A-4706-A9DF-1F3785B1B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4716719"/>
            <a:ext cx="2362558" cy="1482978"/>
          </a:xfrm>
          <a:prstGeom prst="rect">
            <a:avLst/>
          </a:prstGeom>
        </p:spPr>
      </p:pic>
      <p:sp>
        <p:nvSpPr>
          <p:cNvPr id="8" name="Flecha: doblada 7">
            <a:extLst>
              <a:ext uri="{FF2B5EF4-FFF2-40B4-BE49-F238E27FC236}">
                <a16:creationId xmlns:a16="http://schemas.microsoft.com/office/drawing/2014/main" id="{336CEE62-F922-43AC-A25F-4E934379ADED}"/>
              </a:ext>
            </a:extLst>
          </p:cNvPr>
          <p:cNvSpPr/>
          <p:nvPr/>
        </p:nvSpPr>
        <p:spPr>
          <a:xfrm rot="16200000">
            <a:off x="1491449" y="4563123"/>
            <a:ext cx="639192" cy="47051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170A4889-A1C8-4F03-BA29-8156DAD56443}"/>
              </a:ext>
            </a:extLst>
          </p:cNvPr>
          <p:cNvCxnSpPr>
            <a:cxnSpLocks/>
          </p:cNvCxnSpPr>
          <p:nvPr/>
        </p:nvCxnSpPr>
        <p:spPr>
          <a:xfrm flipV="1">
            <a:off x="1642369" y="3497802"/>
            <a:ext cx="0" cy="506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E1C1C954-E616-479D-966C-D6411A5DAEE5}"/>
              </a:ext>
            </a:extLst>
          </p:cNvPr>
          <p:cNvSpPr/>
          <p:nvPr/>
        </p:nvSpPr>
        <p:spPr>
          <a:xfrm>
            <a:off x="1287262" y="3187083"/>
            <a:ext cx="759041" cy="310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1914</a:t>
            </a:r>
            <a:endParaRPr lang="es-ES_tradnl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142D729F-3A90-4E65-9221-D4B293C496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833" y="2307008"/>
            <a:ext cx="2368180" cy="1449378"/>
          </a:xfrm>
          <a:prstGeom prst="rect">
            <a:avLst/>
          </a:prstGeom>
        </p:spPr>
      </p:pic>
      <p:sp>
        <p:nvSpPr>
          <p:cNvPr id="15" name="Flecha: doblada 14">
            <a:extLst>
              <a:ext uri="{FF2B5EF4-FFF2-40B4-BE49-F238E27FC236}">
                <a16:creationId xmlns:a16="http://schemas.microsoft.com/office/drawing/2014/main" id="{506645E3-23CB-4DF0-9871-EE7B07A6014E}"/>
              </a:ext>
            </a:extLst>
          </p:cNvPr>
          <p:cNvSpPr/>
          <p:nvPr/>
        </p:nvSpPr>
        <p:spPr>
          <a:xfrm rot="5400000">
            <a:off x="4726785" y="3402026"/>
            <a:ext cx="674020" cy="39949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AEED6E70-B729-42A1-BE07-4F56F119DDD2}"/>
              </a:ext>
            </a:extLst>
          </p:cNvPr>
          <p:cNvCxnSpPr>
            <a:cxnSpLocks/>
          </p:cNvCxnSpPr>
          <p:nvPr/>
        </p:nvCxnSpPr>
        <p:spPr>
          <a:xfrm>
            <a:off x="5175681" y="4323426"/>
            <a:ext cx="0" cy="506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60782DFD-0EBF-4312-9547-9824F8D27F62}"/>
              </a:ext>
            </a:extLst>
          </p:cNvPr>
          <p:cNvSpPr/>
          <p:nvPr/>
        </p:nvSpPr>
        <p:spPr>
          <a:xfrm>
            <a:off x="4713050" y="4826681"/>
            <a:ext cx="759041" cy="310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1949</a:t>
            </a:r>
            <a:endParaRPr lang="es-ES_tradnl" dirty="0"/>
          </a:p>
        </p:txBody>
      </p:sp>
      <p:pic>
        <p:nvPicPr>
          <p:cNvPr id="22" name="Imagen 21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302C03E9-2CDF-497A-9AAE-451E7CB125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302" y="4753009"/>
            <a:ext cx="2362558" cy="1482978"/>
          </a:xfrm>
          <a:prstGeom prst="rect">
            <a:avLst/>
          </a:prstGeom>
        </p:spPr>
      </p:pic>
      <p:sp>
        <p:nvSpPr>
          <p:cNvPr id="23" name="Flecha: doblada 22">
            <a:extLst>
              <a:ext uri="{FF2B5EF4-FFF2-40B4-BE49-F238E27FC236}">
                <a16:creationId xmlns:a16="http://schemas.microsoft.com/office/drawing/2014/main" id="{6E5051EC-FCB2-4CD8-9260-D4A93436918A}"/>
              </a:ext>
            </a:extLst>
          </p:cNvPr>
          <p:cNvSpPr/>
          <p:nvPr/>
        </p:nvSpPr>
        <p:spPr>
          <a:xfrm rot="16200000">
            <a:off x="5550024" y="4517751"/>
            <a:ext cx="639192" cy="47051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1569290F-66EF-4CB7-AB6F-446DF5986737}"/>
              </a:ext>
            </a:extLst>
          </p:cNvPr>
          <p:cNvCxnSpPr>
            <a:cxnSpLocks/>
          </p:cNvCxnSpPr>
          <p:nvPr/>
        </p:nvCxnSpPr>
        <p:spPr>
          <a:xfrm flipV="1">
            <a:off x="5782088" y="3506680"/>
            <a:ext cx="0" cy="506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92C85EDE-EDDF-412B-BEDB-4DF56973F2CA}"/>
              </a:ext>
            </a:extLst>
          </p:cNvPr>
          <p:cNvSpPr/>
          <p:nvPr/>
        </p:nvSpPr>
        <p:spPr>
          <a:xfrm>
            <a:off x="5426981" y="3195961"/>
            <a:ext cx="759041" cy="310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1962</a:t>
            </a:r>
            <a:endParaRPr lang="es-ES_tradnl" dirty="0"/>
          </a:p>
        </p:txBody>
      </p:sp>
      <p:pic>
        <p:nvPicPr>
          <p:cNvPr id="29" name="Imagen 28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C1EFA05A-07E6-4C25-BEED-3641C77E20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944" y="2369043"/>
            <a:ext cx="2209800" cy="1390650"/>
          </a:xfrm>
          <a:prstGeom prst="rect">
            <a:avLst/>
          </a:prstGeom>
        </p:spPr>
      </p:pic>
      <p:sp>
        <p:nvSpPr>
          <p:cNvPr id="30" name="Flecha: doblada 29">
            <a:extLst>
              <a:ext uri="{FF2B5EF4-FFF2-40B4-BE49-F238E27FC236}">
                <a16:creationId xmlns:a16="http://schemas.microsoft.com/office/drawing/2014/main" id="{0DAC451A-696A-408E-BC75-9D6D1168F6C4}"/>
              </a:ext>
            </a:extLst>
          </p:cNvPr>
          <p:cNvSpPr/>
          <p:nvPr/>
        </p:nvSpPr>
        <p:spPr>
          <a:xfrm rot="5400000">
            <a:off x="8445362" y="3473393"/>
            <a:ext cx="674020" cy="461633"/>
          </a:xfrm>
          <a:prstGeom prst="bentArrow">
            <a:avLst>
              <a:gd name="adj1" fmla="val 29444"/>
              <a:gd name="adj2" fmla="val 22115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4CE2B4CA-0FA2-475B-92E7-FEB0A536F235}"/>
              </a:ext>
            </a:extLst>
          </p:cNvPr>
          <p:cNvCxnSpPr>
            <a:cxnSpLocks/>
          </p:cNvCxnSpPr>
          <p:nvPr/>
        </p:nvCxnSpPr>
        <p:spPr>
          <a:xfrm>
            <a:off x="8922973" y="4252959"/>
            <a:ext cx="0" cy="506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CB5A8CA0-E829-43A0-8AC0-A1DEE5DEC3A7}"/>
              </a:ext>
            </a:extLst>
          </p:cNvPr>
          <p:cNvSpPr/>
          <p:nvPr/>
        </p:nvSpPr>
        <p:spPr>
          <a:xfrm>
            <a:off x="8601467" y="4761886"/>
            <a:ext cx="759041" cy="310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1996</a:t>
            </a:r>
            <a:endParaRPr lang="es-ES_tradnl" dirty="0"/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FC5DEA91-83E2-4945-A424-D78BF4D56D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265" y="3479990"/>
            <a:ext cx="2248129" cy="1211648"/>
          </a:xfrm>
          <a:prstGeom prst="rect">
            <a:avLst/>
          </a:prstGeom>
        </p:spPr>
      </p:pic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54281FC8-3665-44C0-B1AA-66160532B131}"/>
              </a:ext>
            </a:extLst>
          </p:cNvPr>
          <p:cNvCxnSpPr>
            <a:cxnSpLocks/>
          </p:cNvCxnSpPr>
          <p:nvPr/>
        </p:nvCxnSpPr>
        <p:spPr>
          <a:xfrm flipV="1">
            <a:off x="9899236" y="3420123"/>
            <a:ext cx="0" cy="832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5803081F-602D-4A00-B20F-BC71AEDA1568}"/>
              </a:ext>
            </a:extLst>
          </p:cNvPr>
          <p:cNvSpPr/>
          <p:nvPr/>
        </p:nvSpPr>
        <p:spPr>
          <a:xfrm>
            <a:off x="9544129" y="3109403"/>
            <a:ext cx="759041" cy="310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1460712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772FD485-C81D-4723-ACB6-404E58FD0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Tarjetas con Banda magnética</a:t>
            </a:r>
            <a:endParaRPr lang="es-ES_tradnl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15BD297-227A-4977-96F6-863E5F7D3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La información se guarda en la banda magnética</a:t>
            </a:r>
          </a:p>
          <a:p>
            <a:r>
              <a:rPr lang="es-ES" dirty="0"/>
              <a:t>Dicha información incluye el Numero Aleatorio y Parámetro de Autentificación</a:t>
            </a:r>
          </a:p>
          <a:p>
            <a:r>
              <a:rPr lang="es-ES" dirty="0"/>
              <a:t>La protección de la tarjeta se basa en el código PIN secreto</a:t>
            </a:r>
          </a:p>
          <a:p>
            <a:r>
              <a:rPr lang="es-ES" dirty="0"/>
              <a:t>El Numero aleatorio se genera en el momento de expedirse la tarjeta</a:t>
            </a:r>
          </a:p>
          <a:p>
            <a:r>
              <a:rPr lang="es-ES" dirty="0"/>
              <a:t>El parámetro de Autentificación se genera aplicando DES a la concatenación del numero aleatorio y el PIN.</a:t>
            </a:r>
          </a:p>
          <a:p>
            <a:r>
              <a:rPr lang="es-ES" dirty="0"/>
              <a:t>El PIN nunca se encuentra en las bandas magnéticas de la tarjeta, en las bandas solo aparece el </a:t>
            </a:r>
            <a:r>
              <a:rPr lang="es-ES" dirty="0" err="1"/>
              <a:t>Parametro</a:t>
            </a:r>
            <a:r>
              <a:rPr lang="es-ES" dirty="0"/>
              <a:t> de </a:t>
            </a:r>
            <a:r>
              <a:rPr lang="es-ES" dirty="0" err="1"/>
              <a:t>Autentificacion</a:t>
            </a:r>
            <a:r>
              <a:rPr lang="es-ES" dirty="0"/>
              <a:t> y el Numero Aleatorio</a:t>
            </a:r>
          </a:p>
          <a:p>
            <a:r>
              <a:rPr lang="es-ES" dirty="0"/>
              <a:t>Facilidad para obtener el PIN si se consigue el </a:t>
            </a:r>
            <a:r>
              <a:rPr lang="es-ES" dirty="0" err="1"/>
              <a:t>Parametro</a:t>
            </a:r>
            <a:r>
              <a:rPr lang="es-ES" dirty="0"/>
              <a:t> de </a:t>
            </a:r>
            <a:r>
              <a:rPr lang="es-ES" dirty="0" err="1"/>
              <a:t>Autentificacion</a:t>
            </a:r>
            <a:r>
              <a:rPr lang="es-ES" dirty="0"/>
              <a:t> y el numero Aleatorio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996659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BBF15A-BEC5-4D34-8C5B-A800DD276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Validación de una tarjeta Magnética</a:t>
            </a:r>
            <a:endParaRPr lang="es-ES_tradnl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98DFA15-4FD3-4F80-955E-686598548DA6}"/>
              </a:ext>
            </a:extLst>
          </p:cNvPr>
          <p:cNvSpPr/>
          <p:nvPr/>
        </p:nvSpPr>
        <p:spPr>
          <a:xfrm>
            <a:off x="1074198" y="2618913"/>
            <a:ext cx="1633491" cy="810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Tarjeta Magnética</a:t>
            </a:r>
            <a:endParaRPr lang="es-ES_tradnl" dirty="0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68C86601-1FE9-44FE-A0AE-BB0553322368}"/>
              </a:ext>
            </a:extLst>
          </p:cNvPr>
          <p:cNvCxnSpPr/>
          <p:nvPr/>
        </p:nvCxnSpPr>
        <p:spPr>
          <a:xfrm>
            <a:off x="2707689" y="2805344"/>
            <a:ext cx="1180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CA82307C-3AC9-4BBD-B143-A1DCC3CEE0C5}"/>
              </a:ext>
            </a:extLst>
          </p:cNvPr>
          <p:cNvCxnSpPr/>
          <p:nvPr/>
        </p:nvCxnSpPr>
        <p:spPr>
          <a:xfrm>
            <a:off x="2707689" y="3187083"/>
            <a:ext cx="1180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A4412A97-1CD2-40B3-BE03-C22CDAABA822}"/>
              </a:ext>
            </a:extLst>
          </p:cNvPr>
          <p:cNvSpPr/>
          <p:nvPr/>
        </p:nvSpPr>
        <p:spPr>
          <a:xfrm>
            <a:off x="3888419" y="2618913"/>
            <a:ext cx="1411550" cy="810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Terminal de la tienda</a:t>
            </a:r>
            <a:endParaRPr lang="es-ES_tradnl" dirty="0"/>
          </a:p>
        </p:txBody>
      </p:sp>
      <p:sp>
        <p:nvSpPr>
          <p:cNvPr id="11" name="Globo: flecha hacia abajo 10">
            <a:extLst>
              <a:ext uri="{FF2B5EF4-FFF2-40B4-BE49-F238E27FC236}">
                <a16:creationId xmlns:a16="http://schemas.microsoft.com/office/drawing/2014/main" id="{458EC2AB-5C20-43DD-97C8-26F1DCC842CD}"/>
              </a:ext>
            </a:extLst>
          </p:cNvPr>
          <p:cNvSpPr/>
          <p:nvPr/>
        </p:nvSpPr>
        <p:spPr>
          <a:xfrm>
            <a:off x="2965142" y="2299317"/>
            <a:ext cx="745724" cy="506013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NA</a:t>
            </a:r>
            <a:endParaRPr lang="es-ES_tradnl" dirty="0"/>
          </a:p>
        </p:txBody>
      </p:sp>
      <p:sp>
        <p:nvSpPr>
          <p:cNvPr id="12" name="Globo: flecha hacia arriba 11">
            <a:extLst>
              <a:ext uri="{FF2B5EF4-FFF2-40B4-BE49-F238E27FC236}">
                <a16:creationId xmlns:a16="http://schemas.microsoft.com/office/drawing/2014/main" id="{49EDE5AB-3018-43D6-9E08-F392E4423F8A}"/>
              </a:ext>
            </a:extLst>
          </p:cNvPr>
          <p:cNvSpPr/>
          <p:nvPr/>
        </p:nvSpPr>
        <p:spPr>
          <a:xfrm>
            <a:off x="2956264" y="3187075"/>
            <a:ext cx="683582" cy="550421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PA</a:t>
            </a:r>
            <a:endParaRPr lang="es-ES_tradnl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41BE21B5-039A-4E1A-9A6E-3C21D2A7F1A8}"/>
              </a:ext>
            </a:extLst>
          </p:cNvPr>
          <p:cNvSpPr/>
          <p:nvPr/>
        </p:nvSpPr>
        <p:spPr>
          <a:xfrm>
            <a:off x="8500367" y="2625627"/>
            <a:ext cx="1411550" cy="810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Usuario Autorizado</a:t>
            </a:r>
            <a:endParaRPr lang="es-ES_tradnl" dirty="0"/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3526F282-9E08-48C3-9AB6-F0E4D7CB2D21}"/>
              </a:ext>
            </a:extLst>
          </p:cNvPr>
          <p:cNvCxnSpPr>
            <a:stCxn id="13" idx="1"/>
            <a:endCxn id="9" idx="3"/>
          </p:cNvCxnSpPr>
          <p:nvPr/>
        </p:nvCxnSpPr>
        <p:spPr>
          <a:xfrm flipH="1" flipV="1">
            <a:off x="5299969" y="3023929"/>
            <a:ext cx="3200398" cy="6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lobo: flecha hacia abajo 15">
            <a:extLst>
              <a:ext uri="{FF2B5EF4-FFF2-40B4-BE49-F238E27FC236}">
                <a16:creationId xmlns:a16="http://schemas.microsoft.com/office/drawing/2014/main" id="{D775F48A-DEC7-4390-BAA9-6194E3BF6319}"/>
              </a:ext>
            </a:extLst>
          </p:cNvPr>
          <p:cNvSpPr/>
          <p:nvPr/>
        </p:nvSpPr>
        <p:spPr>
          <a:xfrm>
            <a:off x="6480699" y="2430822"/>
            <a:ext cx="745724" cy="60031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PIN</a:t>
            </a:r>
            <a:endParaRPr lang="es-ES_tradnl" dirty="0"/>
          </a:p>
        </p:txBody>
      </p:sp>
      <p:sp>
        <p:nvSpPr>
          <p:cNvPr id="18" name="Flecha: hacia abajo 17">
            <a:extLst>
              <a:ext uri="{FF2B5EF4-FFF2-40B4-BE49-F238E27FC236}">
                <a16:creationId xmlns:a16="http://schemas.microsoft.com/office/drawing/2014/main" id="{A33DB7E2-798E-402F-95D3-C0997EDC157B}"/>
              </a:ext>
            </a:extLst>
          </p:cNvPr>
          <p:cNvSpPr/>
          <p:nvPr/>
        </p:nvSpPr>
        <p:spPr>
          <a:xfrm>
            <a:off x="4390007" y="3428944"/>
            <a:ext cx="408374" cy="12584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6443E99B-78A9-4B54-87DD-6A859F6CEABA}"/>
              </a:ext>
            </a:extLst>
          </p:cNvPr>
          <p:cNvSpPr/>
          <p:nvPr/>
        </p:nvSpPr>
        <p:spPr>
          <a:xfrm>
            <a:off x="3710866" y="4687410"/>
            <a:ext cx="1899821" cy="1127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Y = DES( NA + PIN) </a:t>
            </a:r>
            <a:endParaRPr lang="es-ES_tradnl" dirty="0"/>
          </a:p>
        </p:txBody>
      </p:sp>
      <p:sp>
        <p:nvSpPr>
          <p:cNvPr id="20" name="Flecha: a la derecha 19">
            <a:extLst>
              <a:ext uri="{FF2B5EF4-FFF2-40B4-BE49-F238E27FC236}">
                <a16:creationId xmlns:a16="http://schemas.microsoft.com/office/drawing/2014/main" id="{21A84D6B-A09A-4E8D-8610-EF0B8774A555}"/>
              </a:ext>
            </a:extLst>
          </p:cNvPr>
          <p:cNvSpPr/>
          <p:nvPr/>
        </p:nvSpPr>
        <p:spPr>
          <a:xfrm>
            <a:off x="5610687" y="5113538"/>
            <a:ext cx="1313895" cy="3639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22" name="Conector: angular 21">
            <a:extLst>
              <a:ext uri="{FF2B5EF4-FFF2-40B4-BE49-F238E27FC236}">
                <a16:creationId xmlns:a16="http://schemas.microsoft.com/office/drawing/2014/main" id="{448D1BB8-047B-4DE1-93E5-D1505393624D}"/>
              </a:ext>
            </a:extLst>
          </p:cNvPr>
          <p:cNvCxnSpPr/>
          <p:nvPr/>
        </p:nvCxnSpPr>
        <p:spPr>
          <a:xfrm>
            <a:off x="5095783" y="3428944"/>
            <a:ext cx="1704512" cy="13383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lobo: flecha izquierda 23">
            <a:extLst>
              <a:ext uri="{FF2B5EF4-FFF2-40B4-BE49-F238E27FC236}">
                <a16:creationId xmlns:a16="http://schemas.microsoft.com/office/drawing/2014/main" id="{5BCA06A7-B854-4827-9FD8-95B98A129AF1}"/>
              </a:ext>
            </a:extLst>
          </p:cNvPr>
          <p:cNvSpPr/>
          <p:nvPr/>
        </p:nvSpPr>
        <p:spPr>
          <a:xfrm>
            <a:off x="5948039" y="3775173"/>
            <a:ext cx="828582" cy="541538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PA</a:t>
            </a:r>
            <a:endParaRPr lang="es-ES_tradnl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E0F52567-AFDB-4FAD-BC22-5AD9C2FEBF40}"/>
              </a:ext>
            </a:extLst>
          </p:cNvPr>
          <p:cNvSpPr/>
          <p:nvPr/>
        </p:nvSpPr>
        <p:spPr>
          <a:xfrm>
            <a:off x="6924582" y="4767309"/>
            <a:ext cx="1411550" cy="994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PA = Y</a:t>
            </a:r>
            <a:endParaRPr lang="es-ES_tradnl" dirty="0"/>
          </a:p>
        </p:txBody>
      </p:sp>
      <p:sp>
        <p:nvSpPr>
          <p:cNvPr id="27" name="Globo: flecha hacia arriba 26">
            <a:extLst>
              <a:ext uri="{FF2B5EF4-FFF2-40B4-BE49-F238E27FC236}">
                <a16:creationId xmlns:a16="http://schemas.microsoft.com/office/drawing/2014/main" id="{EF1A0A89-8C52-4679-8D44-575CC0712C7C}"/>
              </a:ext>
            </a:extLst>
          </p:cNvPr>
          <p:cNvSpPr/>
          <p:nvPr/>
        </p:nvSpPr>
        <p:spPr>
          <a:xfrm>
            <a:off x="5837066" y="5370977"/>
            <a:ext cx="683582" cy="550421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Y</a:t>
            </a:r>
            <a:endParaRPr lang="es-ES_tradnl" dirty="0"/>
          </a:p>
        </p:txBody>
      </p:sp>
      <p:sp>
        <p:nvSpPr>
          <p:cNvPr id="29" name="Globo: flecha izquierda 28">
            <a:extLst>
              <a:ext uri="{FF2B5EF4-FFF2-40B4-BE49-F238E27FC236}">
                <a16:creationId xmlns:a16="http://schemas.microsoft.com/office/drawing/2014/main" id="{1A1EDFE7-867E-4968-9873-AC5986C021E9}"/>
              </a:ext>
            </a:extLst>
          </p:cNvPr>
          <p:cNvSpPr/>
          <p:nvPr/>
        </p:nvSpPr>
        <p:spPr>
          <a:xfrm>
            <a:off x="7696939" y="3663703"/>
            <a:ext cx="1784413" cy="541538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Autorizar</a:t>
            </a:r>
            <a:endParaRPr lang="es-ES_tradnl" dirty="0"/>
          </a:p>
        </p:txBody>
      </p:sp>
      <p:sp>
        <p:nvSpPr>
          <p:cNvPr id="33" name="Flecha: a la derecha 32">
            <a:extLst>
              <a:ext uri="{FF2B5EF4-FFF2-40B4-BE49-F238E27FC236}">
                <a16:creationId xmlns:a16="http://schemas.microsoft.com/office/drawing/2014/main" id="{1429D866-1A99-4757-8D2D-04493C1D488D}"/>
              </a:ext>
            </a:extLst>
          </p:cNvPr>
          <p:cNvSpPr/>
          <p:nvPr/>
        </p:nvSpPr>
        <p:spPr>
          <a:xfrm>
            <a:off x="8318383" y="5082472"/>
            <a:ext cx="1313895" cy="3639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4" name="Triángulo isósceles 33">
            <a:extLst>
              <a:ext uri="{FF2B5EF4-FFF2-40B4-BE49-F238E27FC236}">
                <a16:creationId xmlns:a16="http://schemas.microsoft.com/office/drawing/2014/main" id="{38EA4D77-9F06-4FE1-9A96-81A0D565678E}"/>
              </a:ext>
            </a:extLst>
          </p:cNvPr>
          <p:cNvSpPr/>
          <p:nvPr/>
        </p:nvSpPr>
        <p:spPr>
          <a:xfrm rot="5400000">
            <a:off x="8375547" y="5096316"/>
            <a:ext cx="284085" cy="39841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</a:t>
            </a:r>
            <a:endParaRPr lang="es-ES_tradnl" dirty="0"/>
          </a:p>
        </p:txBody>
      </p:sp>
      <p:sp>
        <p:nvSpPr>
          <p:cNvPr id="37" name="Flecha: doblada hacia arriba 36">
            <a:extLst>
              <a:ext uri="{FF2B5EF4-FFF2-40B4-BE49-F238E27FC236}">
                <a16:creationId xmlns:a16="http://schemas.microsoft.com/office/drawing/2014/main" id="{E51567AF-8AC9-4F09-A714-1662377D7312}"/>
              </a:ext>
            </a:extLst>
          </p:cNvPr>
          <p:cNvSpPr/>
          <p:nvPr/>
        </p:nvSpPr>
        <p:spPr>
          <a:xfrm rot="16200000">
            <a:off x="6602800" y="3704168"/>
            <a:ext cx="1587560" cy="553371"/>
          </a:xfrm>
          <a:prstGeom prst="bentUpArrow">
            <a:avLst>
              <a:gd name="adj1" fmla="val 25000"/>
              <a:gd name="adj2" fmla="val 25000"/>
              <a:gd name="adj3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8" name="Flecha: hacia la izquierda 37">
            <a:extLst>
              <a:ext uri="{FF2B5EF4-FFF2-40B4-BE49-F238E27FC236}">
                <a16:creationId xmlns:a16="http://schemas.microsoft.com/office/drawing/2014/main" id="{32DDC3DB-743F-4BDC-AF05-0553E3FEB630}"/>
              </a:ext>
            </a:extLst>
          </p:cNvPr>
          <p:cNvSpPr/>
          <p:nvPr/>
        </p:nvSpPr>
        <p:spPr>
          <a:xfrm>
            <a:off x="5299970" y="3187075"/>
            <a:ext cx="1819924" cy="27714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9" name="Triángulo isósceles 38">
            <a:extLst>
              <a:ext uri="{FF2B5EF4-FFF2-40B4-BE49-F238E27FC236}">
                <a16:creationId xmlns:a16="http://schemas.microsoft.com/office/drawing/2014/main" id="{F8056B94-35EA-4583-8070-1469564B68FD}"/>
              </a:ext>
            </a:extLst>
          </p:cNvPr>
          <p:cNvSpPr/>
          <p:nvPr/>
        </p:nvSpPr>
        <p:spPr>
          <a:xfrm>
            <a:off x="7488314" y="4376220"/>
            <a:ext cx="284085" cy="398414"/>
          </a:xfrm>
          <a:prstGeom prst="triangle">
            <a:avLst>
              <a:gd name="adj" fmla="val 531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706801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9C0CC8B-2456-40E7-82AC-00C7AFBBB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Tarjetas Inteligentes</a:t>
            </a:r>
            <a:endParaRPr lang="es-ES_tradnl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E044090-C991-4DAE-BDCD-EFACB8087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Las tarjetas inteligentes son llamadas también tarjetas con chips</a:t>
            </a:r>
          </a:p>
          <a:p>
            <a:r>
              <a:rPr lang="es-ES" dirty="0"/>
              <a:t>Los Chips no solo almacenan información sino que también pueden interactuar con el terminal</a:t>
            </a:r>
          </a:p>
          <a:p>
            <a:r>
              <a:rPr lang="es-ES" dirty="0"/>
              <a:t>La siguen el estándar EMV que contempla el uso del RSA para la seguridad.</a:t>
            </a:r>
          </a:p>
          <a:p>
            <a:r>
              <a:rPr lang="es-ES" dirty="0"/>
              <a:t>Hay dos modos de autentificación disponibles Online y offline</a:t>
            </a:r>
          </a:p>
          <a:p>
            <a:r>
              <a:rPr lang="es-ES" dirty="0"/>
              <a:t>El modo Offline no necesita conexión con la entidad bancaria y se puede realizar entre el terminal y el usuario sin interferencias</a:t>
            </a:r>
          </a:p>
          <a:p>
            <a:r>
              <a:rPr lang="es-ES" dirty="0"/>
              <a:t>El modo Online se utiliza para identificar tanto a la tarjeta como al terminal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658924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70DF6A-7D7C-427A-8997-FE7CD9B58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Autentificacion</a:t>
            </a:r>
            <a:r>
              <a:rPr lang="es-ES" dirty="0"/>
              <a:t> OFFLINE</a:t>
            </a:r>
            <a:endParaRPr lang="es-ES_tradn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01E2D4-DB99-4D45-A9DF-0792DEB08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Hay tres modos de realizar la autentificación offline:</a:t>
            </a:r>
          </a:p>
          <a:p>
            <a:pPr lvl="1"/>
            <a:r>
              <a:rPr lang="es-ES" dirty="0"/>
              <a:t>SDA (</a:t>
            </a:r>
            <a:r>
              <a:rPr lang="es-ES" dirty="0" err="1"/>
              <a:t>Static</a:t>
            </a:r>
            <a:r>
              <a:rPr lang="es-ES" dirty="0"/>
              <a:t> Data </a:t>
            </a:r>
            <a:r>
              <a:rPr lang="es-ES" dirty="0" err="1"/>
              <a:t>Authentification</a:t>
            </a:r>
            <a:r>
              <a:rPr lang="es-ES" dirty="0"/>
              <a:t>)</a:t>
            </a:r>
          </a:p>
          <a:p>
            <a:pPr lvl="1"/>
            <a:r>
              <a:rPr lang="es-ES" dirty="0"/>
              <a:t>DDA (</a:t>
            </a:r>
            <a:r>
              <a:rPr lang="es-ES" dirty="0" err="1"/>
              <a:t>Dinamic</a:t>
            </a:r>
            <a:r>
              <a:rPr lang="es-ES" dirty="0"/>
              <a:t> Data </a:t>
            </a:r>
            <a:r>
              <a:rPr lang="es-ES" dirty="0" err="1"/>
              <a:t>Authentification</a:t>
            </a:r>
            <a:r>
              <a:rPr lang="es-ES" dirty="0"/>
              <a:t>)</a:t>
            </a:r>
          </a:p>
          <a:p>
            <a:pPr lvl="1"/>
            <a:r>
              <a:rPr lang="es-ES" dirty="0"/>
              <a:t>CDA (</a:t>
            </a:r>
            <a:r>
              <a:rPr lang="es-ES" dirty="0" err="1"/>
              <a:t>Combined</a:t>
            </a:r>
            <a:r>
              <a:rPr lang="es-ES" dirty="0"/>
              <a:t> Data </a:t>
            </a:r>
            <a:r>
              <a:rPr lang="es-ES" dirty="0" err="1"/>
              <a:t>Authentification</a:t>
            </a:r>
            <a:r>
              <a:rPr lang="es-ES" dirty="0"/>
              <a:t>)</a:t>
            </a:r>
          </a:p>
          <a:p>
            <a:r>
              <a:rPr lang="es-ES" dirty="0"/>
              <a:t>De los tres casos voy ha desarrollar el SDA por motivos de brevedad.</a:t>
            </a:r>
          </a:p>
          <a:p>
            <a:r>
              <a:rPr lang="es-ES" dirty="0"/>
              <a:t>El DDA genera un criptograma usando la clave privada del la tarjeta nuevo en cada transición generalmente ha partir del numero de transacciones realizadas que después se comprueba en el terminal,</a:t>
            </a:r>
          </a:p>
          <a:p>
            <a:r>
              <a:rPr lang="es-ES" dirty="0"/>
              <a:t>El CDA es una combinación entre el SDA y el DDA</a:t>
            </a:r>
          </a:p>
          <a:p>
            <a:endParaRPr lang="es-ES" dirty="0"/>
          </a:p>
          <a:p>
            <a:pPr marL="228600" lvl="1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2812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6FCB6-FA14-411E-B929-761532151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Autentificación Offline SDA</a:t>
            </a:r>
            <a:endParaRPr lang="es-ES_tradn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2D8D0B-A272-495A-B93E-19BE33F35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necesita que una autoridad certificadora certifique la clave publica de la tarjeta así como que otorga su propia clave publica.</a:t>
            </a:r>
          </a:p>
          <a:p>
            <a:r>
              <a:rPr lang="es-ES" dirty="0"/>
              <a:t>La certificación de la clave se encripta con la clave privada del certificador</a:t>
            </a:r>
          </a:p>
          <a:p>
            <a:r>
              <a:rPr lang="es-ES" dirty="0"/>
              <a:t>En la tarjeta con microchip se graba tanto la clave publica de la tarjeta (banco) certificada como la clave publica del certificado.</a:t>
            </a:r>
          </a:p>
          <a:p>
            <a:r>
              <a:rPr lang="es-ES" dirty="0"/>
              <a:t>Los datos de pasan encriptados con la clave privada del banco de la tarjeta a la terminal de operaciones.</a:t>
            </a:r>
          </a:p>
          <a:p>
            <a:r>
              <a:rPr lang="es-ES" dirty="0"/>
              <a:t>El terminal desencripta la información con la clave publica del banco y comprueba el certificado para validar la información.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562242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CC06EF-AD3D-41F2-8952-B3F52207D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Autentificación Online (Tarjeta)</a:t>
            </a:r>
            <a:endParaRPr lang="es-ES_tradn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274CEB-6894-4A85-865F-B666443D8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 la autentificación Online solo se comprueba la originalidad de la tarjeta</a:t>
            </a:r>
          </a:p>
          <a:p>
            <a:r>
              <a:rPr lang="es-ES" dirty="0"/>
              <a:t>La tarjeta genera un ARQC de 8 bytes (</a:t>
            </a:r>
            <a:r>
              <a:rPr lang="es-ES" dirty="0" err="1"/>
              <a:t>Autorizacion</a:t>
            </a:r>
            <a:r>
              <a:rPr lang="es-ES" dirty="0"/>
              <a:t> de solicitud de autorización del criptograma)</a:t>
            </a:r>
          </a:p>
          <a:p>
            <a:r>
              <a:rPr lang="es-ES" dirty="0"/>
              <a:t>El ARQC se genera ha partir de  una función MAC (</a:t>
            </a:r>
            <a:r>
              <a:rPr lang="es-ES" dirty="0" err="1"/>
              <a:t>Message</a:t>
            </a:r>
            <a:r>
              <a:rPr lang="es-ES" dirty="0"/>
              <a:t> </a:t>
            </a:r>
            <a:r>
              <a:rPr lang="es-ES" dirty="0" err="1"/>
              <a:t>Authentication</a:t>
            </a:r>
            <a:r>
              <a:rPr lang="es-ES" dirty="0"/>
              <a:t> Codes) cifrando con Triple DES con la clave de la sesión Actual y los datos seleccionados.</a:t>
            </a:r>
          </a:p>
          <a:p>
            <a:r>
              <a:rPr lang="es-ES" dirty="0"/>
              <a:t>ARQC:= MAC: = MAC (Clave de Sesión)[Z</a:t>
            </a:r>
          </a:p>
        </p:txBody>
      </p:sp>
    </p:spTree>
    <p:extLst>
      <p:ext uri="{BB962C8B-B14F-4D97-AF65-F5344CB8AC3E}">
        <p14:creationId xmlns:p14="http://schemas.microsoft.com/office/powerpoint/2010/main" val="4133398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FCB45B-A57E-414D-B0A6-CC385FDBF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Autentificación Online (Terminal)</a:t>
            </a:r>
            <a:endParaRPr lang="es-ES_tradn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161B6D-84FB-408B-B619-FCB80F507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El terminal recibe el ARQC enviado por la tarjeta a lo que responde enviando el ARPC</a:t>
            </a:r>
          </a:p>
          <a:p>
            <a:r>
              <a:rPr lang="es-ES" dirty="0"/>
              <a:t>El ARPC se genera ha partir del código ARQC recibido y un código de respuesta de autorización (ARC) de 2 bits que contiene el terminal.</a:t>
            </a:r>
          </a:p>
          <a:p>
            <a:r>
              <a:rPr lang="es-ES" dirty="0"/>
              <a:t>El ARC se extiende añadiendo 0 hasta que sea de 8 bits</a:t>
            </a:r>
          </a:p>
          <a:p>
            <a:r>
              <a:rPr lang="es-ES" dirty="0"/>
              <a:t>Después se aplica XOR (ARC extendido, con el ARQC)</a:t>
            </a:r>
          </a:p>
          <a:p>
            <a:r>
              <a:rPr lang="es-ES" dirty="0"/>
              <a:t>Finalmente se obtiene el ARPC realizando Triple DES con la clave de la sesión (obtenido ha partir del ARQC) y el resultado de la XOR Anterior.</a:t>
            </a:r>
          </a:p>
          <a:p>
            <a:pPr marL="0" indent="0">
              <a:buNone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140161760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quet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quet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que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TM10001115[[fn=Paquete]]</Template>
  <TotalTime>87</TotalTime>
  <Words>614</Words>
  <Application>Microsoft Office PowerPoint</Application>
  <PresentationFormat>Panorámica</PresentationFormat>
  <Paragraphs>62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Paquete</vt:lpstr>
      <vt:lpstr>SEGURIDAD EN LAS TRANSACIONES CON TARJETAS DE CREDITO</vt:lpstr>
      <vt:lpstr>Historia de las tarjetas de Crédito</vt:lpstr>
      <vt:lpstr>Tarjetas con Banda magnética</vt:lpstr>
      <vt:lpstr>Validación de una tarjeta Magnética</vt:lpstr>
      <vt:lpstr>Tarjetas Inteligentes</vt:lpstr>
      <vt:lpstr>Autentificacion OFFLINE</vt:lpstr>
      <vt:lpstr>Autentificación Offline SDA</vt:lpstr>
      <vt:lpstr>Autentificación Online (Tarjeta)</vt:lpstr>
      <vt:lpstr>Autentificación Online (Terminal)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SEGURIDAD EN LAS TRANSACIONES CON TARJETAS DE CREDITO</dc:title>
  <dc:creator>ADRIAN TENDERO LARA</dc:creator>
  <cp:lastModifiedBy>ADRIAN TENDERO LARA</cp:lastModifiedBy>
  <cp:revision>10</cp:revision>
  <dcterms:created xsi:type="dcterms:W3CDTF">2018-12-10T20:54:25Z</dcterms:created>
  <dcterms:modified xsi:type="dcterms:W3CDTF">2018-12-10T22:40:24Z</dcterms:modified>
</cp:coreProperties>
</file>