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>
  <p:sldMasterIdLst>
    <p:sldMasterId id="2147483648" r:id="rId1"/>
  </p:sldMasterIdLst>
  <p:notesMasterIdLst>
    <p:notesMasterId r:id="rId23"/>
  </p:notesMasterIdLst>
  <p:sldIdLst>
    <p:sldId id="256" r:id="rId2"/>
    <p:sldId id="300" r:id="rId3"/>
    <p:sldId id="301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4" r:id="rId14"/>
    <p:sldId id="303" r:id="rId15"/>
    <p:sldId id="296" r:id="rId16"/>
    <p:sldId id="297" r:id="rId17"/>
    <p:sldId id="304" r:id="rId18"/>
    <p:sldId id="298" r:id="rId19"/>
    <p:sldId id="299" r:id="rId20"/>
    <p:sldId id="302" r:id="rId21"/>
    <p:sldId id="257" r:id="rId22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0" d="100"/>
          <a:sy n="50" d="100"/>
        </p:scale>
        <p:origin x="141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fontAlgn="base"/>
            <a:endParaRPr lang="en-US" altLang="zh-CN" sz="1200" strike="noStrike" noProof="1"/>
          </a:p>
        </p:txBody>
      </p:sp>
      <p:sp>
        <p:nvSpPr>
          <p:cNvPr id="3076" name="幻灯片图像占位符 30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zh-CN" sz="1200" strike="noStrike" noProof="1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56" name="标题 2055"/>
          <p:cNvSpPr>
            <a:spLocks noGrp="1"/>
          </p:cNvSpPr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 fontAlgn="t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057" name="副标题 2056"/>
          <p:cNvSpPr>
            <a:spLocks noGrp="1"/>
          </p:cNvSpPr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058" name="日期占位符 2057"/>
          <p:cNvSpPr>
            <a:spLocks noGrp="1"/>
          </p:cNvSpPr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fontAlgn="base">
              <a:buFont typeface="Times New Roman" panose="02020603050405020304" pitchFamily="18" charset="0"/>
            </a:pPr>
            <a:endParaRPr lang="en-US" altLang="zh-CN" strike="noStrike" noProof="1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fontAlgn="base">
              <a:buFont typeface="Times New Roman" panose="02020603050405020304" pitchFamily="18" charset="0"/>
            </a:pPr>
            <a:endParaRPr lang="en-US" altLang="zh-CN" strike="noStrike" noProof="1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fontAlgn="base">
              <a:buFont typeface="Times New Roman" panose="02020603050405020304" pitchFamily="18" charset="0"/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pPr fontAlgn="t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t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t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t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标题 1030"/>
          <p:cNvSpPr>
            <a:spLocks noGrp="1"/>
          </p:cNvSpPr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2" name="文本占位符 1031"/>
          <p:cNvSpPr>
            <a:spLocks noGrp="1"/>
          </p:cNvSpPr>
          <p:nvPr>
            <p:ph type="body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33" name="日期占位符 1032"/>
          <p:cNvSpPr>
            <a:spLocks noGrp="1"/>
          </p:cNvSpPr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4" name="页脚占位符 1033"/>
          <p:cNvSpPr>
            <a:spLocks noGrp="1"/>
          </p:cNvSpPr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5" name="灯片编号占位符 1034"/>
          <p:cNvSpPr>
            <a:spLocks noGrp="1"/>
          </p:cNvSpPr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PMingLiU" pitchFamily="18" charset="-120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3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4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3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4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 sz="quarter"/>
          </p:nvPr>
        </p:nvSpPr>
        <p:spPr>
          <a:xfrm>
            <a:off x="1005117" y="2204864"/>
            <a:ext cx="7772400" cy="1314611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zh-CN" altLang="en-US" dirty="0">
                <a:solidFill>
                  <a:srgbClr val="92D05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智能自行车车桩</a:t>
            </a:r>
            <a:endParaRPr lang="zh-CN" altLang="en-US" kern="1200" baseline="0" dirty="0">
              <a:solidFill>
                <a:srgbClr val="92D05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副标题 4098"/>
          <p:cNvSpPr>
            <a:spLocks noGrp="1"/>
          </p:cNvSpPr>
          <p:nvPr>
            <p:ph type="subTitle" sz="quarter" idx="1"/>
          </p:nvPr>
        </p:nvSpPr>
        <p:spPr>
          <a:xfrm>
            <a:off x="1187624" y="3933056"/>
            <a:ext cx="7750175" cy="2783309"/>
          </a:xfrm>
        </p:spPr>
        <p:txBody>
          <a:bodyPr anchor="ctr"/>
          <a:lstStyle/>
          <a:p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Hollow Man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000" kern="1200" baseline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         信息科学与工程学院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buSzPct val="110000"/>
              <a:buNone/>
            </a:pPr>
            <a:r>
              <a:rPr lang="en-US" altLang="zh-CN" sz="2000" kern="1200" baseline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		</a:t>
            </a:r>
            <a:endParaRPr lang="zh-CN" altLang="en-US" sz="2000" kern="1200" baseline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92D402-0D7A-40C8-824F-3D7C0B6C6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-6575"/>
            <a:ext cx="1320349" cy="13203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672893-A24A-4EE0-849C-66A2A91E56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92972"/>
            <a:ext cx="1562100" cy="9829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3E3D9A-79C0-4E2D-B64E-3D7D245000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53" b="8097"/>
          <a:stretch/>
        </p:blipFill>
        <p:spPr>
          <a:xfrm>
            <a:off x="5062711" y="-6575"/>
            <a:ext cx="1735531" cy="13334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ADF72B4-236A-492D-A4CF-988B7990FB44}"/>
              </a:ext>
            </a:extLst>
          </p:cNvPr>
          <p:cNvSpPr/>
          <p:nvPr/>
        </p:nvSpPr>
        <p:spPr>
          <a:xfrm>
            <a:off x="6228184" y="3443591"/>
            <a:ext cx="3041217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zh-CN" altLang="en-US" sz="28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</a:rPr>
              <a:t>需求</a:t>
            </a:r>
            <a:endParaRPr lang="en-US" altLang="zh-CN" sz="2800" b="1" dirty="0">
              <a:ln w="22225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zh-CN" altLang="en-US" sz="28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</a:rPr>
              <a:t>参考模型分析</a:t>
            </a:r>
            <a:endParaRPr lang="en-US" altLang="zh-CN" sz="28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zh-CN" altLang="en-US" sz="28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</a:rPr>
              <a:t>设计</a:t>
            </a:r>
            <a:endParaRPr lang="en-US" altLang="zh-CN" sz="2800" b="1" dirty="0">
              <a:ln w="22225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zh-CN" altLang="en-US" sz="2800" b="1" cap="none" spc="0" dirty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使用指南</a:t>
            </a:r>
            <a:endParaRPr lang="en-US" altLang="zh-CN" sz="28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zh-CN" altLang="en-US" sz="28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chemeClr val="bg1"/>
                </a:solidFill>
              </a:rPr>
              <a:t>总结</a:t>
            </a:r>
            <a:endParaRPr lang="zh-CN" altLang="en-US" sz="2800" b="1" cap="none" spc="0" dirty="0">
              <a:ln w="22225">
                <a:solidFill>
                  <a:srgbClr val="C00000"/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FB0D69-65B0-47D2-BA72-29CF3CDC5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17" y="28803"/>
            <a:ext cx="3963509" cy="22278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45B5737-16E5-491A-A01F-6F2CA480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设计得出</a:t>
            </a:r>
            <a:r>
              <a:rPr lang="en-US" altLang="zh-CN" dirty="0"/>
              <a:t>——</a:t>
            </a:r>
            <a:r>
              <a:rPr lang="zh-CN" altLang="en-US" dirty="0"/>
              <a:t>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071C2-046B-4D5B-8D73-026D372E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根据以上分析，我们可以得出适用于学校的的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智能自行车车桩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模型。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锁将在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Wingdings 2" panose="05020102010507070707" pitchFamily="18" charset="2"/>
              </a:rPr>
              <a:t>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处以有线的方式和终端连接在一起。</a:t>
            </a: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自动弹出装置将集成在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Wingdings 2" panose="05020102010507070707" pitchFamily="18" charset="2"/>
              </a:rPr>
              <a:t>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处，在指纹符合的情况下，锁端收到用户终端指令，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Wingdings 2" panose="05020102010507070707" pitchFamily="18" charset="2"/>
              </a:rPr>
              <a:t>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Wingdings 2" panose="05020102010507070707" pitchFamily="18" charset="2"/>
              </a:rPr>
              <a:t>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将会</a:t>
            </a:r>
            <a:r>
              <a:rPr lang="zh-CN" altLang="zh-CN" dirty="0">
                <a:solidFill>
                  <a:srgbClr val="FF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自动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分离。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B0CEF5B-653E-48AE-AA9A-FA6E981B3DB2}"/>
              </a:ext>
            </a:extLst>
          </p:cNvPr>
          <p:cNvSpPr/>
          <p:nvPr/>
        </p:nvSpPr>
        <p:spPr>
          <a:xfrm>
            <a:off x="7468277" y="549201"/>
            <a:ext cx="864096" cy="863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A7115C-F318-439E-994B-4269A4DC86CA}"/>
              </a:ext>
            </a:extLst>
          </p:cNvPr>
          <p:cNvSpPr/>
          <p:nvPr/>
        </p:nvSpPr>
        <p:spPr>
          <a:xfrm>
            <a:off x="6156176" y="836612"/>
            <a:ext cx="432048" cy="863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68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B5737-16E5-491A-A01F-6F2CA480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设计得出</a:t>
            </a:r>
            <a:r>
              <a:rPr lang="en-US" altLang="zh-CN" dirty="0"/>
              <a:t>——</a:t>
            </a:r>
            <a:r>
              <a:rPr lang="zh-CN" altLang="en-US" dirty="0"/>
              <a:t>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071C2-046B-4D5B-8D73-026D372E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210"/>
            <a:ext cx="8001000" cy="44656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采用纺织材料同时锁带内嵌一根电线，将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Wingdings 2" panose="05020102010507070707" pitchFamily="18" charset="2"/>
              </a:rPr>
              <a:t>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Wingdings 2" panose="05020102010507070707" pitchFamily="18" charset="2"/>
              </a:rPr>
              <a:t>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连接在一起。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如果锁带被恶意破坏，那么电路将由通路变为断路，此时用户终端将会发出响声报警，来震慑犯罪嫌疑人，并且自动联系学校保卫处进行情况核实。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zh-CN" dirty="0"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锁带检测到频繁地伸缩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，这说明车受到移动，有人可能想将车的部分零部件偷走，此时</a:t>
            </a:r>
            <a:r>
              <a:rPr lang="zh-CN" altLang="zh-CN" dirty="0"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也会智能报警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F1BA42-34F8-4178-AB8E-E8185FEAC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17" y="28803"/>
            <a:ext cx="3963509" cy="2227811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490C374A-B2BC-4187-8BB5-07551FDFBEAA}"/>
              </a:ext>
            </a:extLst>
          </p:cNvPr>
          <p:cNvSpPr/>
          <p:nvPr/>
        </p:nvSpPr>
        <p:spPr>
          <a:xfrm>
            <a:off x="7468277" y="549201"/>
            <a:ext cx="864096" cy="863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554FB6-4D1B-4ED3-BE19-8D798A3290A4}"/>
              </a:ext>
            </a:extLst>
          </p:cNvPr>
          <p:cNvSpPr/>
          <p:nvPr/>
        </p:nvSpPr>
        <p:spPr>
          <a:xfrm>
            <a:off x="6156176" y="836612"/>
            <a:ext cx="432048" cy="863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87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B5737-16E5-491A-A01F-6F2CA480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设计得出</a:t>
            </a:r>
            <a:r>
              <a:rPr lang="en-US" altLang="zh-CN" dirty="0"/>
              <a:t>——</a:t>
            </a:r>
            <a:r>
              <a:rPr lang="zh-CN" altLang="en-US" dirty="0"/>
              <a:t>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071C2-046B-4D5B-8D73-026D372E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48" y="1916832"/>
            <a:ext cx="8001000" cy="446563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这样设计的锁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可以在原有车桩的基础上加以改造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，如图所示，只要将锁绑定在原桩杆上，就可以方便快捷地进行改造。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CC6118-6A6F-4DE6-8FB4-E6FE1A1B70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28" y="3941985"/>
            <a:ext cx="5569943" cy="27905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CB1684-1446-4EC9-97E4-1A450B0EB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17" y="28803"/>
            <a:ext cx="3963509" cy="2227811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5A699C2F-F2A5-4323-A602-55E51F244BFF}"/>
              </a:ext>
            </a:extLst>
          </p:cNvPr>
          <p:cNvSpPr/>
          <p:nvPr/>
        </p:nvSpPr>
        <p:spPr>
          <a:xfrm>
            <a:off x="7468277" y="549201"/>
            <a:ext cx="864096" cy="863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07253-3F6B-4A88-9C45-0FF419FF572F}"/>
              </a:ext>
            </a:extLst>
          </p:cNvPr>
          <p:cNvSpPr/>
          <p:nvPr/>
        </p:nvSpPr>
        <p:spPr>
          <a:xfrm>
            <a:off x="6156176" y="836612"/>
            <a:ext cx="432048" cy="863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197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26E17-E637-4E7F-ACA2-3B1A936B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设计得出</a:t>
            </a:r>
            <a:r>
              <a:rPr lang="en-US" altLang="zh-CN" dirty="0"/>
              <a:t>——</a:t>
            </a:r>
            <a:r>
              <a:rPr lang="zh-CN" altLang="en-US" dirty="0"/>
              <a:t>车桩用户终端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0C801C0-1DDA-4C66-A071-BF2AD8AE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车桩用户终端将搭配指纹解锁模块，同时连接电源与网络实现远程控制。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用户界面上将显示可用车位数，并且提供给用户车位占用功能，用户可以直接刷校园卡，输入设定的密码，并且录入指纹，将车位暂时绑定到自己的名下，从而实现实名制停车和安全停车。</a:t>
            </a:r>
          </a:p>
        </p:txBody>
      </p:sp>
    </p:spTree>
    <p:extLst>
      <p:ext uri="{BB962C8B-B14F-4D97-AF65-F5344CB8AC3E}">
        <p14:creationId xmlns:p14="http://schemas.microsoft.com/office/powerpoint/2010/main" val="2954198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26E17-E637-4E7F-ACA2-3B1A936B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设计得出</a:t>
            </a:r>
            <a:r>
              <a:rPr lang="en-US" altLang="zh-CN" dirty="0"/>
              <a:t>——</a:t>
            </a:r>
            <a:r>
              <a:rPr lang="zh-CN" altLang="en-US" dirty="0"/>
              <a:t>车桩用户终端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0C801C0-1DDA-4C66-A071-BF2AD8AE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如果有同学长时间占用车位（比如一个月停放不动），那么终端将会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将占用的车位和停车人信息提供给后勤部门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，让后勤部门决定是否清理此车辆或者和停车的同学联系。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终端上还将装有</a:t>
            </a:r>
            <a:r>
              <a:rPr lang="zh-CN" altLang="zh-CN" dirty="0"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摄像头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，如果有人恶意破坏终端，或者破坏锁与终端的连接，摄像头就会</a:t>
            </a:r>
            <a:r>
              <a:rPr lang="zh-CN" altLang="zh-CN" dirty="0"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记录下犯罪现场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。并且，如终端检测到异常就会立刻联系保卫处人员前来处理。</a:t>
            </a:r>
          </a:p>
        </p:txBody>
      </p:sp>
    </p:spTree>
    <p:extLst>
      <p:ext uri="{BB962C8B-B14F-4D97-AF65-F5344CB8AC3E}">
        <p14:creationId xmlns:p14="http://schemas.microsoft.com/office/powerpoint/2010/main" val="13445179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C2C01C-C4CF-42DD-B011-FD1EC5548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931069"/>
            <a:ext cx="3810000" cy="5715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CD26E17-E637-4E7F-ACA2-3B1A936B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设计得出</a:t>
            </a:r>
            <a:r>
              <a:rPr lang="en-US" altLang="zh-CN" dirty="0"/>
              <a:t>——</a:t>
            </a:r>
            <a:r>
              <a:rPr lang="zh-CN" altLang="en-US" dirty="0"/>
              <a:t>车桩用户终端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B1066C-FD6F-49AA-85A3-86FE81BE112E}"/>
              </a:ext>
            </a:extLst>
          </p:cNvPr>
          <p:cNvSpPr/>
          <p:nvPr/>
        </p:nvSpPr>
        <p:spPr>
          <a:xfrm>
            <a:off x="2915816" y="1797701"/>
            <a:ext cx="1015663" cy="3631764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设想样式</a:t>
            </a:r>
          </a:p>
        </p:txBody>
      </p:sp>
    </p:spTree>
    <p:extLst>
      <p:ext uri="{BB962C8B-B14F-4D97-AF65-F5344CB8AC3E}">
        <p14:creationId xmlns:p14="http://schemas.microsoft.com/office/powerpoint/2010/main" val="13785604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E9EBB-C406-49F0-9358-0025EFC9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设计得出</a:t>
            </a:r>
            <a:r>
              <a:rPr lang="en-US" altLang="zh-CN" dirty="0"/>
              <a:t>——</a:t>
            </a:r>
            <a:r>
              <a:rPr lang="zh-CN" altLang="en-US" dirty="0"/>
              <a:t>用户端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76A8-FBFC-4054-BE8A-A028CC4E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181"/>
            <a:ext cx="8001000" cy="4465638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类似于此共享单车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APP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，智能自行车车桩将会实时把剩余车位信息反馈到用户端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APP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上，方便用户利用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GPS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定位功能</a:t>
            </a:r>
            <a:r>
              <a:rPr lang="zh-CN" altLang="en-US" dirty="0"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定位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到离自己最近的停车桩。</a:t>
            </a: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APP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将有</a:t>
            </a:r>
            <a:r>
              <a:rPr lang="zh-CN" altLang="en-US" dirty="0"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车位预约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功能，在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分钟内保留车位。</a:t>
            </a: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如果该同学停了车，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APP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将会</a:t>
            </a:r>
            <a:r>
              <a:rPr lang="zh-CN" altLang="zh-CN" dirty="0"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显示停车时间和车辆状态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，并结合实时天气情况，智能温馨地给用户提供出行小贴士。</a:t>
            </a:r>
          </a:p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如果车辆有</a:t>
            </a:r>
            <a:r>
              <a:rPr lang="zh-CN" altLang="zh-CN" dirty="0">
                <a:solidFill>
                  <a:srgbClr val="FF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异常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情况，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APP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也会向用户</a:t>
            </a:r>
            <a:r>
              <a:rPr lang="zh-CN" altLang="zh-CN" dirty="0"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发送通知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，提醒用户保卫自己的爱车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030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B5CBAA-E710-40F8-8FD5-41C451FBD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77951"/>
            <a:ext cx="3048000" cy="54152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0E9EBB-C406-49F0-9358-0025EFC9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设计得出</a:t>
            </a:r>
            <a:r>
              <a:rPr lang="en-US" altLang="zh-CN" dirty="0"/>
              <a:t>——</a:t>
            </a:r>
            <a:r>
              <a:rPr lang="zh-CN" altLang="en-US" dirty="0"/>
              <a:t>用户端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F9C58B-EC8B-4980-86C1-7D81E785B4E8}"/>
              </a:ext>
            </a:extLst>
          </p:cNvPr>
          <p:cNvSpPr/>
          <p:nvPr/>
        </p:nvSpPr>
        <p:spPr>
          <a:xfrm>
            <a:off x="3059832" y="1869710"/>
            <a:ext cx="1015663" cy="3631764"/>
          </a:xfrm>
          <a:prstGeom prst="rect">
            <a:avLst/>
          </a:prstGeom>
          <a:noFill/>
        </p:spPr>
        <p:txBody>
          <a:bodyPr vert="eaVert"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设想样式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7869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ADE97-7E93-4BCF-961A-15C1A7C0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使用指南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C6CB9-FB38-4C1C-9A6B-4BB3BF7FC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停车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用户需要提前用自己的校园邮箱和密码登录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APP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，然后在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APP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上找到离自己最近的有剩余车位的车桩。在车桩终端上选择自己想要停的车位，刷校园卡，输入密码，并且录入指纹，就可以将车停到指定车位，绑上锁。听到“嘀嘀”声后，并且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APP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显示车辆已经停好，则停车成功。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4CCB5D-EE41-4AAF-A07D-4561A765E9A9}"/>
              </a:ext>
            </a:extLst>
          </p:cNvPr>
          <p:cNvSpPr/>
          <p:nvPr/>
        </p:nvSpPr>
        <p:spPr>
          <a:xfrm>
            <a:off x="6300192" y="525264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rgbClr val="C00000"/>
                </a:solidFill>
                <a:effectLst/>
              </a:rPr>
              <a:t>方便！</a:t>
            </a:r>
          </a:p>
        </p:txBody>
      </p:sp>
    </p:spTree>
    <p:extLst>
      <p:ext uri="{BB962C8B-B14F-4D97-AF65-F5344CB8AC3E}">
        <p14:creationId xmlns:p14="http://schemas.microsoft.com/office/powerpoint/2010/main" val="12155590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ADE97-7E93-4BCF-961A-15C1A7C0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使用指南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C6CB9-FB38-4C1C-9A6B-4BB3BF7FC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取车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用户到车桩对应终端处录入指纹，系统自动匹配指纹，自动弹开对应车位的锁。此时用户将绑在自己车上的锁解下，就可以实现自由骑行了。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2A197A-B489-44EA-BF4D-F925C504BC9E}"/>
              </a:ext>
            </a:extLst>
          </p:cNvPr>
          <p:cNvSpPr/>
          <p:nvPr/>
        </p:nvSpPr>
        <p:spPr>
          <a:xfrm>
            <a:off x="6300193" y="525264"/>
            <a:ext cx="2271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5400" b="1" cap="none" spc="0" dirty="0">
                <a:ln/>
                <a:solidFill>
                  <a:srgbClr val="C00000"/>
                </a:solidFill>
                <a:effectLst/>
              </a:rPr>
              <a:t>快捷！</a:t>
            </a:r>
          </a:p>
        </p:txBody>
      </p:sp>
    </p:spTree>
    <p:extLst>
      <p:ext uri="{BB962C8B-B14F-4D97-AF65-F5344CB8AC3E}">
        <p14:creationId xmlns:p14="http://schemas.microsoft.com/office/powerpoint/2010/main" val="30088129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BCC09-143B-4124-8025-6DFDDFE7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8E00F-D72D-4B5E-A132-86DD5EF9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750"/>
            <a:ext cx="5101952" cy="4465638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今年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日，兰州大学榆中校区保卫科破获了一起多次夜间盗窃自行车的案件。犯罪嫌疑人之所以能够频繁得手，根本原因在于</a:t>
            </a:r>
            <a:r>
              <a:rPr lang="zh-CN" altLang="en-US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自行车的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防盗措施</a:t>
            </a:r>
            <a:r>
              <a:rPr lang="zh-CN" altLang="en-US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没有做好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2F8D82-E7DF-4F2D-9E58-CC7B2924D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09" y="1555750"/>
            <a:ext cx="3096491" cy="30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298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0BEC0-0D13-45DD-A50F-E9F34BAB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简而言之：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B98DE-2EB1-49DE-AC20-FB6D6839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我们的项目立足于现实，利用创造性想法与最新的物联网技术，解决了同学们停车乱，停车难与车辆安全得不到保证的问题。</a:t>
            </a:r>
          </a:p>
        </p:txBody>
      </p:sp>
    </p:spTree>
    <p:extLst>
      <p:ext uri="{BB962C8B-B14F-4D97-AF65-F5344CB8AC3E}">
        <p14:creationId xmlns:p14="http://schemas.microsoft.com/office/powerpoint/2010/main" val="29445296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1C165C-008F-4F45-8AD8-5FA6399226EE}"/>
              </a:ext>
            </a:extLst>
          </p:cNvPr>
          <p:cNvSpPr/>
          <p:nvPr/>
        </p:nvSpPr>
        <p:spPr>
          <a:xfrm>
            <a:off x="2979715" y="2001369"/>
            <a:ext cx="4031874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 dirty="0">
                <a:ln w="19050" cmpd="sng">
                  <a:gradFill>
                    <a:gsLst>
                      <a:gs pos="30000">
                        <a:srgbClr val="DBEEC0"/>
                      </a:gs>
                      <a:gs pos="22000">
                        <a:srgbClr val="2F8B93">
                          <a:alpha val="100000"/>
                        </a:srgbClr>
                      </a:gs>
                      <a:gs pos="63000">
                        <a:srgbClr val="3088B5"/>
                      </a:gs>
                      <a:gs pos="81000">
                        <a:srgbClr val="2D8E70"/>
                      </a:gs>
                    </a:gsLst>
                    <a:lin ang="5400000"/>
                  </a:gradFill>
                  <a:prstDash val="solid"/>
                </a:ln>
                <a:blipFill>
                  <a:blip r:embed="rId2">
                    <a:alphaModFix amt="80000"/>
                  </a:blip>
                  <a:tile tx="0" ty="0" sx="82000" sy="72000" flip="none" algn="bl"/>
                </a:blipFill>
                <a:effectLst>
                  <a:glow rad="50800">
                    <a:srgbClr val="C5E499">
                      <a:alpha val="49000"/>
                    </a:srgbClr>
                  </a:glow>
                </a:effectLst>
              </a:rPr>
              <a:t>THANKS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EF4394-DF9A-4765-8FFA-5FD705B90FE2}"/>
              </a:ext>
            </a:extLst>
          </p:cNvPr>
          <p:cNvSpPr/>
          <p:nvPr/>
        </p:nvSpPr>
        <p:spPr>
          <a:xfrm>
            <a:off x="4325069" y="3212976"/>
            <a:ext cx="170142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405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谢谢！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01E99B-4336-4337-898A-D6D8A21AAD51}"/>
              </a:ext>
            </a:extLst>
          </p:cNvPr>
          <p:cNvSpPr/>
          <p:nvPr/>
        </p:nvSpPr>
        <p:spPr>
          <a:xfrm>
            <a:off x="7258437" y="6237312"/>
            <a:ext cx="20517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敬请批评指正！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BAE2BBAC-2EC5-4A96-A53A-CE44D7C81553}"/>
              </a:ext>
            </a:extLst>
          </p:cNvPr>
          <p:cNvSpPr txBox="1">
            <a:spLocks/>
          </p:cNvSpPr>
          <p:nvPr/>
        </p:nvSpPr>
        <p:spPr>
          <a:xfrm>
            <a:off x="2083051" y="4160017"/>
            <a:ext cx="5825202" cy="982980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35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zh-CN" altLang="en-US" sz="3375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蒋嵩林</a:t>
            </a:r>
            <a:endParaRPr lang="en-US" altLang="zh-CN" sz="3375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en-US" altLang="zh-CN" sz="2550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jiangsl18@lzu.edu.cn </a:t>
            </a:r>
            <a:endParaRPr lang="en-US" altLang="zh-CN" sz="255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3418C7-68B7-4E65-95D5-0D6A3CB0FFE5}"/>
              </a:ext>
            </a:extLst>
          </p:cNvPr>
          <p:cNvSpPr/>
          <p:nvPr/>
        </p:nvSpPr>
        <p:spPr>
          <a:xfrm>
            <a:off x="7258437" y="5637351"/>
            <a:ext cx="1587294" cy="600164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lvl="1" algn="ctr" defTabSz="685800"/>
            <a:r>
              <a:rPr lang="en-US" altLang="zh-CN" sz="3300" b="1" dirty="0"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</a:rPr>
              <a:t>Q&amp;A</a:t>
            </a:r>
          </a:p>
        </p:txBody>
      </p:sp>
      <p:sp>
        <p:nvSpPr>
          <p:cNvPr id="13" name="标题 4097">
            <a:extLst>
              <a:ext uri="{FF2B5EF4-FFF2-40B4-BE49-F238E27FC236}">
                <a16:creationId xmlns:a16="http://schemas.microsoft.com/office/drawing/2014/main" id="{B0D47332-E693-469B-A123-1A4EDF7B88AD}"/>
              </a:ext>
            </a:extLst>
          </p:cNvPr>
          <p:cNvSpPr txBox="1">
            <a:spLocks/>
          </p:cNvSpPr>
          <p:nvPr/>
        </p:nvSpPr>
        <p:spPr>
          <a:xfrm>
            <a:off x="2411760" y="814537"/>
            <a:ext cx="7772400" cy="131461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t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4400" b="1" i="0" u="none" kern="1200" baseline="0">
                <a:solidFill>
                  <a:srgbClr val="07488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         </a:t>
            </a:r>
            <a:r>
              <a:rPr lang="zh-CN" altLang="en-US" dirty="0">
                <a:solidFill>
                  <a:srgbClr val="92D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智能自行车车桩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9564E7E-19E3-4652-B6C0-A1CED7F619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05" y="894519"/>
            <a:ext cx="1562100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3D232-EEFD-47E0-A935-6363E264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12BB4-F71F-4E43-AC64-98B4A139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现在同学们纷纷购买自行车，经调查发现，主要是为了方便校园出行。校园虽然存在有人值守的自行车棚，但是距离大部分学生宿舍太远，所以安全的自行车棚得不到大部分同学的青睐。同学们大多</a:t>
            </a:r>
            <a:r>
              <a:rPr lang="zh-CN" altLang="en-US" sz="28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喜欢把自己的自行车停在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宿舍楼</a:t>
            </a:r>
            <a:r>
              <a:rPr lang="zh-CN" altLang="en-US" sz="28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下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。自行车的安全因此得不到保障。</a:t>
            </a: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此外，宿舍楼下常常出现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自行车乱停乱放，堵住通道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的现象，也能时常看到长时间不用的自行车无人认领，占用场地的现象出现。</a:t>
            </a: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所以，拥有安全的，便于管理的智能自行车车桩成为现在的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当务之急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3097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03CC0-5F7C-4359-B20C-81481841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设计参考模型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CECFE-667E-42A7-9451-344FCCD18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750"/>
            <a:ext cx="8001000" cy="4465638"/>
          </a:xfrm>
        </p:spPr>
        <p:txBody>
          <a:bodyPr/>
          <a:lstStyle/>
          <a:p>
            <a:endParaRPr lang="en-US" altLang="zh-CN" kern="100" dirty="0">
              <a:latin typeface="Calibri" panose="020F0502020204030204" pitchFamily="34" charset="0"/>
              <a:ea typeface="仿宋_GB2312"/>
              <a:cs typeface="Times New Roman" panose="02020603050405020304" pitchFamily="18" charset="0"/>
            </a:endParaRPr>
          </a:p>
          <a:p>
            <a:endParaRPr lang="en-US" altLang="zh-CN" kern="100" dirty="0">
              <a:latin typeface="Calibri" panose="020F0502020204030204" pitchFamily="34" charset="0"/>
              <a:ea typeface="仿宋_GB2312"/>
              <a:cs typeface="Times New Roman" panose="02020603050405020304" pitchFamily="18" charset="0"/>
            </a:endParaRPr>
          </a:p>
          <a:p>
            <a:endParaRPr lang="en-US" altLang="zh-CN" b="1" kern="100" dirty="0">
              <a:latin typeface="仿宋_GB2312"/>
              <a:cs typeface="Times New Roman" panose="02020603050405020304" pitchFamily="18" charset="0"/>
            </a:endParaRPr>
          </a:p>
          <a:p>
            <a:endParaRPr lang="en-US" altLang="zh-CN" b="1" kern="100" dirty="0">
              <a:latin typeface="仿宋_GB2312"/>
              <a:cs typeface="Times New Roman" panose="02020603050405020304" pitchFamily="18" charset="0"/>
            </a:endParaRPr>
          </a:p>
          <a:p>
            <a:endParaRPr lang="en-US" altLang="zh-CN" b="1" kern="100" dirty="0">
              <a:latin typeface="仿宋_GB2312"/>
              <a:cs typeface="Times New Roman" panose="02020603050405020304" pitchFamily="18" charset="0"/>
            </a:endParaRPr>
          </a:p>
        </p:txBody>
      </p:sp>
      <p:sp>
        <p:nvSpPr>
          <p:cNvPr id="4" name="任意多边形 30">
            <a:extLst>
              <a:ext uri="{FF2B5EF4-FFF2-40B4-BE49-F238E27FC236}">
                <a16:creationId xmlns:a16="http://schemas.microsoft.com/office/drawing/2014/main" id="{5DB248F3-3D90-424B-8675-CD4812068DE8}"/>
              </a:ext>
            </a:extLst>
          </p:cNvPr>
          <p:cNvSpPr>
            <a:spLocks/>
          </p:cNvSpPr>
          <p:nvPr/>
        </p:nvSpPr>
        <p:spPr bwMode="auto">
          <a:xfrm rot="5400000">
            <a:off x="8371067" y="2582261"/>
            <a:ext cx="1321296" cy="3878871"/>
          </a:xfrm>
          <a:custGeom>
            <a:avLst/>
            <a:gdLst>
              <a:gd name="connsiteX0" fmla="*/ 0 w 1253008"/>
              <a:gd name="connsiteY0" fmla="*/ 3081115 h 3678400"/>
              <a:gd name="connsiteX1" fmla="*/ 0 w 1253008"/>
              <a:gd name="connsiteY1" fmla="*/ 103674 h 3678400"/>
              <a:gd name="connsiteX2" fmla="*/ 103675 w 1253008"/>
              <a:gd name="connsiteY2" fmla="*/ 0 h 3678400"/>
              <a:gd name="connsiteX3" fmla="*/ 325621 w 1253008"/>
              <a:gd name="connsiteY3" fmla="*/ 0 h 3678400"/>
              <a:gd name="connsiteX4" fmla="*/ 429296 w 1253008"/>
              <a:gd name="connsiteY4" fmla="*/ 103674 h 3678400"/>
              <a:gd name="connsiteX5" fmla="*/ 429296 w 1253008"/>
              <a:gd name="connsiteY5" fmla="*/ 3020727 h 3678400"/>
              <a:gd name="connsiteX6" fmla="*/ 435077 w 1253008"/>
              <a:gd name="connsiteY6" fmla="*/ 3028006 h 3678400"/>
              <a:gd name="connsiteX7" fmla="*/ 629745 w 1253008"/>
              <a:gd name="connsiteY7" fmla="*/ 3047864 h 3678400"/>
              <a:gd name="connsiteX8" fmla="*/ 629745 w 1253008"/>
              <a:gd name="connsiteY8" fmla="*/ 3046873 h 3678400"/>
              <a:gd name="connsiteX9" fmla="*/ 1224810 w 1253008"/>
              <a:gd name="connsiteY9" fmla="*/ 3505788 h 3678400"/>
              <a:gd name="connsiteX10" fmla="*/ 919535 w 1253008"/>
              <a:gd name="connsiteY10" fmla="*/ 3675675 h 3678400"/>
              <a:gd name="connsiteX11" fmla="*/ 824413 w 1253008"/>
              <a:gd name="connsiteY11" fmla="*/ 3496963 h 3678400"/>
              <a:gd name="connsiteX12" fmla="*/ 629745 w 1253008"/>
              <a:gd name="connsiteY12" fmla="*/ 3477106 h 3678400"/>
              <a:gd name="connsiteX13" fmla="*/ 629745 w 1253008"/>
              <a:gd name="connsiteY13" fmla="*/ 3478097 h 3678400"/>
              <a:gd name="connsiteX14" fmla="*/ 9137 w 1253008"/>
              <a:gd name="connsiteY14" fmla="*/ 3138358 h 3678400"/>
              <a:gd name="connsiteX15" fmla="*/ 9348 w 1253008"/>
              <a:gd name="connsiteY15" fmla="*/ 3123250 h 3678400"/>
              <a:gd name="connsiteX16" fmla="*/ 8147 w 1253008"/>
              <a:gd name="connsiteY16" fmla="*/ 3121470 h 3678400"/>
              <a:gd name="connsiteX17" fmla="*/ 0 w 1253008"/>
              <a:gd name="connsiteY17" fmla="*/ 3081115 h 367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3008" h="3678400">
                <a:moveTo>
                  <a:pt x="0" y="3081115"/>
                </a:moveTo>
                <a:lnTo>
                  <a:pt x="0" y="103674"/>
                </a:lnTo>
                <a:cubicBezTo>
                  <a:pt x="0" y="46416"/>
                  <a:pt x="46417" y="0"/>
                  <a:pt x="103675" y="0"/>
                </a:cubicBezTo>
                <a:lnTo>
                  <a:pt x="325621" y="0"/>
                </a:lnTo>
                <a:cubicBezTo>
                  <a:pt x="382879" y="0"/>
                  <a:pt x="429296" y="46416"/>
                  <a:pt x="429296" y="103674"/>
                </a:cubicBezTo>
                <a:lnTo>
                  <a:pt x="429296" y="3020727"/>
                </a:lnTo>
                <a:lnTo>
                  <a:pt x="435077" y="3028006"/>
                </a:lnTo>
                <a:cubicBezTo>
                  <a:pt x="457198" y="3054483"/>
                  <a:pt x="525774" y="3047864"/>
                  <a:pt x="629745" y="3047864"/>
                </a:cubicBezTo>
                <a:lnTo>
                  <a:pt x="629745" y="3046873"/>
                </a:lnTo>
                <a:cubicBezTo>
                  <a:pt x="1187204" y="3046873"/>
                  <a:pt x="1319932" y="3393266"/>
                  <a:pt x="1224810" y="3505788"/>
                </a:cubicBezTo>
                <a:cubicBezTo>
                  <a:pt x="1162870" y="3580803"/>
                  <a:pt x="999172" y="3697739"/>
                  <a:pt x="919535" y="3675675"/>
                </a:cubicBezTo>
                <a:cubicBezTo>
                  <a:pt x="866444" y="3658025"/>
                  <a:pt x="901838" y="3578597"/>
                  <a:pt x="824413" y="3496963"/>
                </a:cubicBezTo>
                <a:cubicBezTo>
                  <a:pt x="802292" y="3470487"/>
                  <a:pt x="733716" y="3477106"/>
                  <a:pt x="629745" y="3477106"/>
                </a:cubicBezTo>
                <a:lnTo>
                  <a:pt x="629745" y="3478097"/>
                </a:lnTo>
                <a:cubicBezTo>
                  <a:pt x="211651" y="3478097"/>
                  <a:pt x="32468" y="3283251"/>
                  <a:pt x="9137" y="3138358"/>
                </a:cubicBezTo>
                <a:lnTo>
                  <a:pt x="9348" y="3123250"/>
                </a:lnTo>
                <a:lnTo>
                  <a:pt x="8147" y="3121470"/>
                </a:lnTo>
                <a:cubicBezTo>
                  <a:pt x="2901" y="3109066"/>
                  <a:pt x="0" y="3095429"/>
                  <a:pt x="0" y="3081115"/>
                </a:cubicBezTo>
                <a:close/>
              </a:path>
            </a:pathLst>
          </a:custGeom>
          <a:solidFill>
            <a:srgbClr val="43CAE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en-US" sz="2001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2544C0C-86CA-4B8C-B484-8713E5C1E865}"/>
              </a:ext>
            </a:extLst>
          </p:cNvPr>
          <p:cNvGrpSpPr/>
          <p:nvPr/>
        </p:nvGrpSpPr>
        <p:grpSpPr>
          <a:xfrm>
            <a:off x="6013099" y="2817025"/>
            <a:ext cx="1231915" cy="2415821"/>
            <a:chOff x="4635171" y="2666353"/>
            <a:chExt cx="1168246" cy="2290964"/>
          </a:xfrm>
          <a:solidFill>
            <a:srgbClr val="43CAE5"/>
          </a:solidFill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D5C36FF8-2592-41A9-8CF3-45114D0A84C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26876" y="3374648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31AC215D-2618-47B8-AF60-DC75F2A4C2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503756" y="3567630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8" name="Rectangle 55">
            <a:extLst>
              <a:ext uri="{FF2B5EF4-FFF2-40B4-BE49-F238E27FC236}">
                <a16:creationId xmlns:a16="http://schemas.microsoft.com/office/drawing/2014/main" id="{37121806-2455-4754-B3ED-832F6373AC8E}"/>
              </a:ext>
            </a:extLst>
          </p:cNvPr>
          <p:cNvSpPr/>
          <p:nvPr/>
        </p:nvSpPr>
        <p:spPr>
          <a:xfrm>
            <a:off x="1357465" y="2021167"/>
            <a:ext cx="2000335" cy="45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b="1" dirty="0">
                <a:ea typeface="微软雅黑" panose="020B0503020204020204" pitchFamily="34" charset="-122"/>
                <a:sym typeface="Arial" panose="020B0604020202020204" pitchFamily="34" charset="0"/>
              </a:rPr>
              <a:t>公共自行车车桩</a:t>
            </a:r>
          </a:p>
        </p:txBody>
      </p:sp>
      <p:sp>
        <p:nvSpPr>
          <p:cNvPr id="9" name="TextBox 54">
            <a:extLst>
              <a:ext uri="{FF2B5EF4-FFF2-40B4-BE49-F238E27FC236}">
                <a16:creationId xmlns:a16="http://schemas.microsoft.com/office/drawing/2014/main" id="{3AA4BB26-6C18-433E-A777-1EFAA70730F9}"/>
              </a:ext>
            </a:extLst>
          </p:cNvPr>
          <p:cNvSpPr txBox="1"/>
          <p:nvPr/>
        </p:nvSpPr>
        <p:spPr>
          <a:xfrm>
            <a:off x="2846228" y="5195423"/>
            <a:ext cx="18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微软雅黑" panose="020B0503020204020204" pitchFamily="34" charset="-122"/>
              </a:rPr>
              <a:t>普通车锁</a:t>
            </a:r>
          </a:p>
        </p:txBody>
      </p:sp>
      <p:sp>
        <p:nvSpPr>
          <p:cNvPr id="10" name="TextBox 54">
            <a:extLst>
              <a:ext uri="{FF2B5EF4-FFF2-40B4-BE49-F238E27FC236}">
                <a16:creationId xmlns:a16="http://schemas.microsoft.com/office/drawing/2014/main" id="{A024C066-5690-4EBA-85E2-8515A106A2C8}"/>
              </a:ext>
            </a:extLst>
          </p:cNvPr>
          <p:cNvSpPr txBox="1"/>
          <p:nvPr/>
        </p:nvSpPr>
        <p:spPr>
          <a:xfrm>
            <a:off x="3931110" y="2089745"/>
            <a:ext cx="186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微软雅黑" panose="020B0503020204020204" pitchFamily="34" charset="-122"/>
              </a:rPr>
              <a:t>汽车安全带</a:t>
            </a:r>
          </a:p>
        </p:txBody>
      </p:sp>
      <p:sp>
        <p:nvSpPr>
          <p:cNvPr id="11" name="TextBox 54">
            <a:extLst>
              <a:ext uri="{FF2B5EF4-FFF2-40B4-BE49-F238E27FC236}">
                <a16:creationId xmlns:a16="http://schemas.microsoft.com/office/drawing/2014/main" id="{0A6DFD53-5576-4412-8350-0B4B582CEBD5}"/>
              </a:ext>
            </a:extLst>
          </p:cNvPr>
          <p:cNvSpPr txBox="1"/>
          <p:nvPr/>
        </p:nvSpPr>
        <p:spPr>
          <a:xfrm>
            <a:off x="4775672" y="5247103"/>
            <a:ext cx="200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微软雅黑" panose="020B0503020204020204" pitchFamily="34" charset="-122"/>
              </a:rPr>
              <a:t>学校原有车桩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A062194-F032-4D70-8D32-32CC5614D2F0}"/>
              </a:ext>
            </a:extLst>
          </p:cNvPr>
          <p:cNvGrpSpPr/>
          <p:nvPr/>
        </p:nvGrpSpPr>
        <p:grpSpPr>
          <a:xfrm>
            <a:off x="-1230232" y="2652592"/>
            <a:ext cx="4105073" cy="2249019"/>
            <a:chOff x="-38987" y="2729334"/>
            <a:chExt cx="3892912" cy="2132784"/>
          </a:xfrm>
          <a:solidFill>
            <a:srgbClr val="43CAE5"/>
          </a:solidFill>
        </p:grpSpPr>
        <p:sp>
          <p:nvSpPr>
            <p:cNvPr id="13" name="任意多边形 28">
              <a:extLst>
                <a:ext uri="{FF2B5EF4-FFF2-40B4-BE49-F238E27FC236}">
                  <a16:creationId xmlns:a16="http://schemas.microsoft.com/office/drawing/2014/main" id="{95F2D2DE-0EAE-46C6-ACE7-087F028D9E8C}"/>
                </a:ext>
              </a:extLst>
            </p:cNvPr>
            <p:cNvSpPr/>
            <p:nvPr/>
          </p:nvSpPr>
          <p:spPr>
            <a:xfrm rot="16200000">
              <a:off x="1127315" y="1563032"/>
              <a:ext cx="1245336" cy="3577940"/>
            </a:xfrm>
            <a:custGeom>
              <a:avLst/>
              <a:gdLst>
                <a:gd name="connsiteX0" fmla="*/ 1242568 w 1245336"/>
                <a:gd name="connsiteY0" fmla="*/ 3285554 h 3577940"/>
                <a:gd name="connsiteX1" fmla="*/ 1217336 w 1245336"/>
                <a:gd name="connsiteY1" fmla="*/ 3404574 h 3577940"/>
                <a:gd name="connsiteX2" fmla="*/ 912061 w 1245336"/>
                <a:gd name="connsiteY2" fmla="*/ 3574731 h 3577940"/>
                <a:gd name="connsiteX3" fmla="*/ 816939 w 1245336"/>
                <a:gd name="connsiteY3" fmla="*/ 3395735 h 3577940"/>
                <a:gd name="connsiteX4" fmla="*/ 622271 w 1245336"/>
                <a:gd name="connsiteY4" fmla="*/ 3375846 h 3577940"/>
                <a:gd name="connsiteX5" fmla="*/ 622271 w 1245336"/>
                <a:gd name="connsiteY5" fmla="*/ 3374366 h 3577940"/>
                <a:gd name="connsiteX6" fmla="*/ 1973 w 1245336"/>
                <a:gd name="connsiteY6" fmla="*/ 3035950 h 3577940"/>
                <a:gd name="connsiteX7" fmla="*/ 2017 w 1245336"/>
                <a:gd name="connsiteY7" fmla="*/ 3031859 h 3577940"/>
                <a:gd name="connsiteX8" fmla="*/ 0 w 1245336"/>
                <a:gd name="connsiteY8" fmla="*/ 3031859 h 3577940"/>
                <a:gd name="connsiteX9" fmla="*/ 0 w 1245336"/>
                <a:gd name="connsiteY9" fmla="*/ 0 h 3577940"/>
                <a:gd name="connsiteX10" fmla="*/ 429296 w 1245336"/>
                <a:gd name="connsiteY10" fmla="*/ 0 h 3577940"/>
                <a:gd name="connsiteX11" fmla="*/ 429296 w 1245336"/>
                <a:gd name="connsiteY11" fmla="*/ 2926627 h 3577940"/>
                <a:gd name="connsiteX12" fmla="*/ 453975 w 1245336"/>
                <a:gd name="connsiteY12" fmla="*/ 2939132 h 3577940"/>
                <a:gd name="connsiteX13" fmla="*/ 622271 w 1245336"/>
                <a:gd name="connsiteY13" fmla="*/ 2945658 h 3577940"/>
                <a:gd name="connsiteX14" fmla="*/ 622271 w 1245336"/>
                <a:gd name="connsiteY14" fmla="*/ 2947139 h 3577940"/>
                <a:gd name="connsiteX15" fmla="*/ 1242568 w 1245336"/>
                <a:gd name="connsiteY15" fmla="*/ 3285554 h 357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45336" h="3577940">
                  <a:moveTo>
                    <a:pt x="1242568" y="3285554"/>
                  </a:moveTo>
                  <a:cubicBezTo>
                    <a:pt x="1250518" y="3333721"/>
                    <a:pt x="1241116" y="3376399"/>
                    <a:pt x="1217336" y="3404574"/>
                  </a:cubicBezTo>
                  <a:cubicBezTo>
                    <a:pt x="1153184" y="3479709"/>
                    <a:pt x="989486" y="3599040"/>
                    <a:pt x="912061" y="3574731"/>
                  </a:cubicBezTo>
                  <a:cubicBezTo>
                    <a:pt x="856757" y="3559263"/>
                    <a:pt x="894364" y="3477499"/>
                    <a:pt x="816939" y="3395735"/>
                  </a:cubicBezTo>
                  <a:cubicBezTo>
                    <a:pt x="792605" y="3371427"/>
                    <a:pt x="724029" y="3375846"/>
                    <a:pt x="622271" y="3375846"/>
                  </a:cubicBezTo>
                  <a:lnTo>
                    <a:pt x="622271" y="3374366"/>
                  </a:lnTo>
                  <a:cubicBezTo>
                    <a:pt x="205836" y="3374366"/>
                    <a:pt x="25823" y="3180453"/>
                    <a:pt x="1973" y="3035950"/>
                  </a:cubicBezTo>
                  <a:lnTo>
                    <a:pt x="2017" y="3031859"/>
                  </a:lnTo>
                  <a:lnTo>
                    <a:pt x="0" y="3031859"/>
                  </a:lnTo>
                  <a:lnTo>
                    <a:pt x="0" y="0"/>
                  </a:lnTo>
                  <a:lnTo>
                    <a:pt x="429296" y="0"/>
                  </a:lnTo>
                  <a:lnTo>
                    <a:pt x="429296" y="2926627"/>
                  </a:lnTo>
                  <a:lnTo>
                    <a:pt x="453975" y="2939132"/>
                  </a:lnTo>
                  <a:cubicBezTo>
                    <a:pt x="488298" y="2948144"/>
                    <a:pt x="545952" y="2945658"/>
                    <a:pt x="622271" y="2945658"/>
                  </a:cubicBezTo>
                  <a:lnTo>
                    <a:pt x="622271" y="2947139"/>
                  </a:lnTo>
                  <a:cubicBezTo>
                    <a:pt x="1038705" y="2947139"/>
                    <a:pt x="1218718" y="3141052"/>
                    <a:pt x="1242568" y="328555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E63ACCB-0271-438F-B117-EF71423D9D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554781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7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42FFB19-CD01-4F72-B9E1-8809D393DB72}"/>
              </a:ext>
            </a:extLst>
          </p:cNvPr>
          <p:cNvGrpSpPr/>
          <p:nvPr/>
        </p:nvGrpSpPr>
        <p:grpSpPr>
          <a:xfrm>
            <a:off x="4933918" y="2772180"/>
            <a:ext cx="1231915" cy="2418003"/>
            <a:chOff x="3659390" y="2662213"/>
            <a:chExt cx="1168246" cy="2293034"/>
          </a:xfrm>
          <a:solidFill>
            <a:srgbClr val="92D050"/>
          </a:solidFill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4ABB1BA-3652-4897-B7B3-BCCF0804FE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50060" y="3371543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FEFC0DC-185E-4A2A-844A-2BBCFA8A1CB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528492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C587B6B-EF07-4D3F-8A5F-EDE441CCBE29}"/>
              </a:ext>
            </a:extLst>
          </p:cNvPr>
          <p:cNvGrpSpPr/>
          <p:nvPr/>
        </p:nvGrpSpPr>
        <p:grpSpPr>
          <a:xfrm>
            <a:off x="3853645" y="2734756"/>
            <a:ext cx="1231914" cy="2415821"/>
            <a:chOff x="4635172" y="2666353"/>
            <a:chExt cx="1168245" cy="2290964"/>
          </a:xfrm>
          <a:solidFill>
            <a:srgbClr val="43CAE5"/>
          </a:solidFill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F55AC9D-F421-4CFE-BAEB-6DCD3625C9E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926877" y="3374648"/>
              <a:ext cx="2290964" cy="874374"/>
            </a:xfrm>
            <a:custGeom>
              <a:avLst/>
              <a:gdLst>
                <a:gd name="T0" fmla="*/ 724 w 1036"/>
                <a:gd name="T1" fmla="*/ 101 h 396"/>
                <a:gd name="T2" fmla="*/ 724 w 1036"/>
                <a:gd name="T3" fmla="*/ 101 h 396"/>
                <a:gd name="T4" fmla="*/ 312 w 1036"/>
                <a:gd name="T5" fmla="*/ 101 h 396"/>
                <a:gd name="T6" fmla="*/ 312 w 1036"/>
                <a:gd name="T7" fmla="*/ 101 h 396"/>
                <a:gd name="T8" fmla="*/ 312 w 1036"/>
                <a:gd name="T9" fmla="*/ 101 h 396"/>
                <a:gd name="T10" fmla="*/ 311 w 1036"/>
                <a:gd name="T11" fmla="*/ 101 h 396"/>
                <a:gd name="T12" fmla="*/ 311 w 1036"/>
                <a:gd name="T13" fmla="*/ 101 h 396"/>
                <a:gd name="T14" fmla="*/ 224 w 1036"/>
                <a:gd name="T15" fmla="*/ 92 h 396"/>
                <a:gd name="T16" fmla="*/ 181 w 1036"/>
                <a:gd name="T17" fmla="*/ 11 h 396"/>
                <a:gd name="T18" fmla="*/ 43 w 1036"/>
                <a:gd name="T19" fmla="*/ 88 h 396"/>
                <a:gd name="T20" fmla="*/ 310 w 1036"/>
                <a:gd name="T21" fmla="*/ 295 h 396"/>
                <a:gd name="T22" fmla="*/ 310 w 1036"/>
                <a:gd name="T23" fmla="*/ 295 h 396"/>
                <a:gd name="T24" fmla="*/ 312 w 1036"/>
                <a:gd name="T25" fmla="*/ 295 h 396"/>
                <a:gd name="T26" fmla="*/ 312 w 1036"/>
                <a:gd name="T27" fmla="*/ 295 h 396"/>
                <a:gd name="T28" fmla="*/ 312 w 1036"/>
                <a:gd name="T29" fmla="*/ 295 h 396"/>
                <a:gd name="T30" fmla="*/ 724 w 1036"/>
                <a:gd name="T31" fmla="*/ 295 h 396"/>
                <a:gd name="T32" fmla="*/ 724 w 1036"/>
                <a:gd name="T33" fmla="*/ 295 h 396"/>
                <a:gd name="T34" fmla="*/ 812 w 1036"/>
                <a:gd name="T35" fmla="*/ 305 h 396"/>
                <a:gd name="T36" fmla="*/ 855 w 1036"/>
                <a:gd name="T37" fmla="*/ 386 h 396"/>
                <a:gd name="T38" fmla="*/ 993 w 1036"/>
                <a:gd name="T39" fmla="*/ 309 h 396"/>
                <a:gd name="T40" fmla="*/ 724 w 1036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6" h="396">
                  <a:moveTo>
                    <a:pt x="724" y="101"/>
                  </a:moveTo>
                  <a:cubicBezTo>
                    <a:pt x="724" y="101"/>
                    <a:pt x="724" y="101"/>
                    <a:pt x="724" y="101"/>
                  </a:cubicBezTo>
                  <a:cubicBezTo>
                    <a:pt x="724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4" y="103"/>
                    <a:pt x="224" y="92"/>
                  </a:cubicBezTo>
                  <a:cubicBezTo>
                    <a:pt x="189" y="55"/>
                    <a:pt x="205" y="18"/>
                    <a:pt x="181" y="11"/>
                  </a:cubicBezTo>
                  <a:cubicBezTo>
                    <a:pt x="145" y="0"/>
                    <a:pt x="71" y="54"/>
                    <a:pt x="43" y="88"/>
                  </a:cubicBezTo>
                  <a:cubicBezTo>
                    <a:pt x="0" y="139"/>
                    <a:pt x="60" y="295"/>
                    <a:pt x="310" y="295"/>
                  </a:cubicBezTo>
                  <a:cubicBezTo>
                    <a:pt x="310" y="295"/>
                    <a:pt x="310" y="295"/>
                    <a:pt x="310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312" y="295"/>
                    <a:pt x="312" y="295"/>
                    <a:pt x="312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24" y="295"/>
                    <a:pt x="724" y="295"/>
                    <a:pt x="724" y="295"/>
                  </a:cubicBezTo>
                  <a:cubicBezTo>
                    <a:pt x="771" y="295"/>
                    <a:pt x="802" y="293"/>
                    <a:pt x="812" y="305"/>
                  </a:cubicBezTo>
                  <a:cubicBezTo>
                    <a:pt x="847" y="342"/>
                    <a:pt x="831" y="378"/>
                    <a:pt x="855" y="386"/>
                  </a:cubicBezTo>
                  <a:cubicBezTo>
                    <a:pt x="891" y="396"/>
                    <a:pt x="965" y="342"/>
                    <a:pt x="993" y="309"/>
                  </a:cubicBezTo>
                  <a:cubicBezTo>
                    <a:pt x="1036" y="257"/>
                    <a:pt x="976" y="101"/>
                    <a:pt x="724" y="101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44EA71E7-3374-438A-AF6C-C5B0F5363FC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503756" y="3567630"/>
              <a:ext cx="2109880" cy="489442"/>
            </a:xfrm>
            <a:custGeom>
              <a:avLst/>
              <a:gdLst>
                <a:gd name="T0" fmla="*/ 918 w 954"/>
                <a:gd name="T1" fmla="*/ 14 h 222"/>
                <a:gd name="T2" fmla="*/ 221 w 954"/>
                <a:gd name="T3" fmla="*/ 14 h 222"/>
                <a:gd name="T4" fmla="*/ 179 w 954"/>
                <a:gd name="T5" fmla="*/ 33 h 222"/>
                <a:gd name="T6" fmla="*/ 175 w 954"/>
                <a:gd name="T7" fmla="*/ 37 h 222"/>
                <a:gd name="T8" fmla="*/ 0 w 954"/>
                <a:gd name="T9" fmla="*/ 222 h 222"/>
                <a:gd name="T10" fmla="*/ 36 w 954"/>
                <a:gd name="T11" fmla="*/ 208 h 222"/>
                <a:gd name="T12" fmla="*/ 733 w 954"/>
                <a:gd name="T13" fmla="*/ 208 h 222"/>
                <a:gd name="T14" fmla="*/ 775 w 954"/>
                <a:gd name="T15" fmla="*/ 189 h 222"/>
                <a:gd name="T16" fmla="*/ 779 w 954"/>
                <a:gd name="T17" fmla="*/ 185 h 222"/>
                <a:gd name="T18" fmla="*/ 954 w 954"/>
                <a:gd name="T19" fmla="*/ 0 h 222"/>
                <a:gd name="T20" fmla="*/ 918 w 954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4" h="222">
                  <a:moveTo>
                    <a:pt x="918" y="14"/>
                  </a:moveTo>
                  <a:cubicBezTo>
                    <a:pt x="221" y="14"/>
                    <a:pt x="221" y="14"/>
                    <a:pt x="221" y="14"/>
                  </a:cubicBezTo>
                  <a:cubicBezTo>
                    <a:pt x="213" y="14"/>
                    <a:pt x="195" y="16"/>
                    <a:pt x="179" y="33"/>
                  </a:cubicBezTo>
                  <a:cubicBezTo>
                    <a:pt x="178" y="34"/>
                    <a:pt x="176" y="35"/>
                    <a:pt x="175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3" y="220"/>
                    <a:pt x="17" y="208"/>
                    <a:pt x="36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1" y="208"/>
                    <a:pt x="759" y="206"/>
                    <a:pt x="775" y="189"/>
                  </a:cubicBezTo>
                  <a:cubicBezTo>
                    <a:pt x="776" y="188"/>
                    <a:pt x="778" y="186"/>
                    <a:pt x="779" y="185"/>
                  </a:cubicBezTo>
                  <a:cubicBezTo>
                    <a:pt x="954" y="0"/>
                    <a:pt x="954" y="0"/>
                    <a:pt x="954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7" tIns="48208" rIns="96417" bIns="482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31AF91C-7CCF-448B-9599-3EEF31AEC680}"/>
              </a:ext>
            </a:extLst>
          </p:cNvPr>
          <p:cNvGrpSpPr/>
          <p:nvPr/>
        </p:nvGrpSpPr>
        <p:grpSpPr>
          <a:xfrm>
            <a:off x="2728146" y="2637643"/>
            <a:ext cx="1231915" cy="2418003"/>
            <a:chOff x="3659390" y="2662213"/>
            <a:chExt cx="1168246" cy="2293034"/>
          </a:xfrm>
          <a:solidFill>
            <a:srgbClr val="92D050"/>
          </a:solidFill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505F3CA9-2EA9-4973-BA83-4C2982D81D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950060" y="3371543"/>
              <a:ext cx="2293034" cy="874374"/>
            </a:xfrm>
            <a:custGeom>
              <a:avLst/>
              <a:gdLst>
                <a:gd name="T0" fmla="*/ 725 w 1037"/>
                <a:gd name="T1" fmla="*/ 101 h 396"/>
                <a:gd name="T2" fmla="*/ 725 w 1037"/>
                <a:gd name="T3" fmla="*/ 101 h 396"/>
                <a:gd name="T4" fmla="*/ 312 w 1037"/>
                <a:gd name="T5" fmla="*/ 101 h 396"/>
                <a:gd name="T6" fmla="*/ 312 w 1037"/>
                <a:gd name="T7" fmla="*/ 101 h 396"/>
                <a:gd name="T8" fmla="*/ 312 w 1037"/>
                <a:gd name="T9" fmla="*/ 101 h 396"/>
                <a:gd name="T10" fmla="*/ 311 w 1037"/>
                <a:gd name="T11" fmla="*/ 101 h 396"/>
                <a:gd name="T12" fmla="*/ 311 w 1037"/>
                <a:gd name="T13" fmla="*/ 101 h 396"/>
                <a:gd name="T14" fmla="*/ 224 w 1037"/>
                <a:gd name="T15" fmla="*/ 92 h 396"/>
                <a:gd name="T16" fmla="*/ 181 w 1037"/>
                <a:gd name="T17" fmla="*/ 11 h 396"/>
                <a:gd name="T18" fmla="*/ 43 w 1037"/>
                <a:gd name="T19" fmla="*/ 88 h 396"/>
                <a:gd name="T20" fmla="*/ 310 w 1037"/>
                <a:gd name="T21" fmla="*/ 296 h 396"/>
                <a:gd name="T22" fmla="*/ 310 w 1037"/>
                <a:gd name="T23" fmla="*/ 296 h 396"/>
                <a:gd name="T24" fmla="*/ 312 w 1037"/>
                <a:gd name="T25" fmla="*/ 296 h 396"/>
                <a:gd name="T26" fmla="*/ 312 w 1037"/>
                <a:gd name="T27" fmla="*/ 296 h 396"/>
                <a:gd name="T28" fmla="*/ 312 w 1037"/>
                <a:gd name="T29" fmla="*/ 296 h 396"/>
                <a:gd name="T30" fmla="*/ 725 w 1037"/>
                <a:gd name="T31" fmla="*/ 295 h 396"/>
                <a:gd name="T32" fmla="*/ 725 w 1037"/>
                <a:gd name="T33" fmla="*/ 296 h 396"/>
                <a:gd name="T34" fmla="*/ 813 w 1037"/>
                <a:gd name="T35" fmla="*/ 305 h 396"/>
                <a:gd name="T36" fmla="*/ 856 w 1037"/>
                <a:gd name="T37" fmla="*/ 386 h 396"/>
                <a:gd name="T38" fmla="*/ 994 w 1037"/>
                <a:gd name="T39" fmla="*/ 309 h 396"/>
                <a:gd name="T40" fmla="*/ 725 w 1037"/>
                <a:gd name="T41" fmla="*/ 10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7" h="396">
                  <a:moveTo>
                    <a:pt x="725" y="101"/>
                  </a:moveTo>
                  <a:cubicBezTo>
                    <a:pt x="725" y="101"/>
                    <a:pt x="725" y="101"/>
                    <a:pt x="725" y="101"/>
                  </a:cubicBezTo>
                  <a:cubicBezTo>
                    <a:pt x="725" y="101"/>
                    <a:pt x="343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2" y="101"/>
                  </a:cubicBezTo>
                  <a:cubicBezTo>
                    <a:pt x="312" y="101"/>
                    <a:pt x="312" y="101"/>
                    <a:pt x="311" y="101"/>
                  </a:cubicBezTo>
                  <a:cubicBezTo>
                    <a:pt x="311" y="101"/>
                    <a:pt x="311" y="101"/>
                    <a:pt x="311" y="101"/>
                  </a:cubicBezTo>
                  <a:cubicBezTo>
                    <a:pt x="265" y="101"/>
                    <a:pt x="235" y="103"/>
                    <a:pt x="224" y="92"/>
                  </a:cubicBezTo>
                  <a:cubicBezTo>
                    <a:pt x="189" y="55"/>
                    <a:pt x="206" y="19"/>
                    <a:pt x="181" y="11"/>
                  </a:cubicBezTo>
                  <a:cubicBezTo>
                    <a:pt x="146" y="0"/>
                    <a:pt x="72" y="54"/>
                    <a:pt x="43" y="88"/>
                  </a:cubicBezTo>
                  <a:cubicBezTo>
                    <a:pt x="0" y="139"/>
                    <a:pt x="60" y="295"/>
                    <a:pt x="310" y="296"/>
                  </a:cubicBezTo>
                  <a:cubicBezTo>
                    <a:pt x="310" y="296"/>
                    <a:pt x="310" y="296"/>
                    <a:pt x="310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312" y="296"/>
                    <a:pt x="312" y="296"/>
                    <a:pt x="312" y="296"/>
                  </a:cubicBezTo>
                  <a:cubicBezTo>
                    <a:pt x="725" y="295"/>
                    <a:pt x="725" y="295"/>
                    <a:pt x="725" y="295"/>
                  </a:cubicBezTo>
                  <a:cubicBezTo>
                    <a:pt x="725" y="296"/>
                    <a:pt x="725" y="296"/>
                    <a:pt x="725" y="296"/>
                  </a:cubicBezTo>
                  <a:cubicBezTo>
                    <a:pt x="771" y="296"/>
                    <a:pt x="802" y="293"/>
                    <a:pt x="813" y="305"/>
                  </a:cubicBezTo>
                  <a:cubicBezTo>
                    <a:pt x="848" y="342"/>
                    <a:pt x="831" y="378"/>
                    <a:pt x="856" y="386"/>
                  </a:cubicBezTo>
                  <a:cubicBezTo>
                    <a:pt x="891" y="396"/>
                    <a:pt x="965" y="342"/>
                    <a:pt x="994" y="309"/>
                  </a:cubicBezTo>
                  <a:cubicBezTo>
                    <a:pt x="1037" y="257"/>
                    <a:pt x="976" y="101"/>
                    <a:pt x="725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2638D299-AAAD-4003-840C-E0919741CC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528492" y="3562974"/>
              <a:ext cx="2107811" cy="490477"/>
            </a:xfrm>
            <a:custGeom>
              <a:avLst/>
              <a:gdLst>
                <a:gd name="T0" fmla="*/ 918 w 953"/>
                <a:gd name="T1" fmla="*/ 14 h 222"/>
                <a:gd name="T2" fmla="*/ 220 w 953"/>
                <a:gd name="T3" fmla="*/ 14 h 222"/>
                <a:gd name="T4" fmla="*/ 179 w 953"/>
                <a:gd name="T5" fmla="*/ 33 h 222"/>
                <a:gd name="T6" fmla="*/ 174 w 953"/>
                <a:gd name="T7" fmla="*/ 37 h 222"/>
                <a:gd name="T8" fmla="*/ 0 w 953"/>
                <a:gd name="T9" fmla="*/ 222 h 222"/>
                <a:gd name="T10" fmla="*/ 35 w 953"/>
                <a:gd name="T11" fmla="*/ 208 h 222"/>
                <a:gd name="T12" fmla="*/ 733 w 953"/>
                <a:gd name="T13" fmla="*/ 208 h 222"/>
                <a:gd name="T14" fmla="*/ 774 w 953"/>
                <a:gd name="T15" fmla="*/ 189 h 222"/>
                <a:gd name="T16" fmla="*/ 779 w 953"/>
                <a:gd name="T17" fmla="*/ 185 h 222"/>
                <a:gd name="T18" fmla="*/ 953 w 953"/>
                <a:gd name="T19" fmla="*/ 0 h 222"/>
                <a:gd name="T20" fmla="*/ 918 w 953"/>
                <a:gd name="T21" fmla="*/ 1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222">
                  <a:moveTo>
                    <a:pt x="918" y="14"/>
                  </a:moveTo>
                  <a:cubicBezTo>
                    <a:pt x="220" y="14"/>
                    <a:pt x="220" y="14"/>
                    <a:pt x="220" y="14"/>
                  </a:cubicBezTo>
                  <a:cubicBezTo>
                    <a:pt x="213" y="14"/>
                    <a:pt x="194" y="16"/>
                    <a:pt x="179" y="33"/>
                  </a:cubicBezTo>
                  <a:cubicBezTo>
                    <a:pt x="177" y="34"/>
                    <a:pt x="176" y="35"/>
                    <a:pt x="174" y="37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2" y="220"/>
                    <a:pt x="16" y="208"/>
                    <a:pt x="35" y="208"/>
                  </a:cubicBezTo>
                  <a:cubicBezTo>
                    <a:pt x="733" y="208"/>
                    <a:pt x="733" y="208"/>
                    <a:pt x="733" y="208"/>
                  </a:cubicBezTo>
                  <a:cubicBezTo>
                    <a:pt x="740" y="208"/>
                    <a:pt x="758" y="206"/>
                    <a:pt x="774" y="189"/>
                  </a:cubicBezTo>
                  <a:cubicBezTo>
                    <a:pt x="776" y="188"/>
                    <a:pt x="777" y="186"/>
                    <a:pt x="779" y="185"/>
                  </a:cubicBezTo>
                  <a:cubicBezTo>
                    <a:pt x="953" y="0"/>
                    <a:pt x="953" y="0"/>
                    <a:pt x="953" y="0"/>
                  </a:cubicBezTo>
                  <a:cubicBezTo>
                    <a:pt x="951" y="2"/>
                    <a:pt x="937" y="14"/>
                    <a:pt x="91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8564" tIns="64282" rIns="128564" bIns="64282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en-US" sz="33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TextBox 54">
            <a:extLst>
              <a:ext uri="{FF2B5EF4-FFF2-40B4-BE49-F238E27FC236}">
                <a16:creationId xmlns:a16="http://schemas.microsoft.com/office/drawing/2014/main" id="{11C72081-9C67-48CA-8D31-AA0A5E02935D}"/>
              </a:ext>
            </a:extLst>
          </p:cNvPr>
          <p:cNvSpPr txBox="1"/>
          <p:nvPr/>
        </p:nvSpPr>
        <p:spPr>
          <a:xfrm>
            <a:off x="5934958" y="2089745"/>
            <a:ext cx="200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a typeface="微软雅黑" panose="020B0503020204020204" pitchFamily="34" charset="-122"/>
              </a:rPr>
              <a:t>共享单车</a:t>
            </a:r>
            <a:r>
              <a:rPr lang="en-US" altLang="zh-CN" sz="2000" b="1" dirty="0">
                <a:ea typeface="微软雅黑" panose="020B0503020204020204" pitchFamily="34" charset="-122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610735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/>
      <p:bldP spid="9" grpId="0"/>
      <p:bldP spid="10" grpId="0"/>
      <p:bldP spid="1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501D5-0BA9-4860-B4F2-4E7BB29C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——</a:t>
            </a:r>
            <a:r>
              <a:rPr lang="zh-CN" altLang="en-US" dirty="0"/>
              <a:t>公共自行车车桩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E1C5D7-04AC-4E31-BFD3-314CEBE6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25" y="1499314"/>
            <a:ext cx="8001000" cy="5103812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优点：一桩一车，自动锁住设计成熟，结构良好，安全性能高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缺点：需要统一的车型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占地面积大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BD18C2-4575-4FE0-AADB-1B7A330D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01008"/>
            <a:ext cx="4389120" cy="29726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BEC305-A213-46DD-A510-5D4F3F047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88" y="3501008"/>
            <a:ext cx="3290512" cy="29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178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79B6F6-077C-4756-95C1-870D8AD53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924944"/>
            <a:ext cx="3505200" cy="35585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A7A79E3-A29E-465C-A9DB-6F87DBEF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——</a:t>
            </a:r>
            <a:r>
              <a:rPr lang="zh-CN" altLang="en-US" dirty="0"/>
              <a:t>普通车锁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CC1AD-F02E-48DB-B503-A252E0B2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优点：结构简单，价格便宜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一把钥匙开一把锁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不足：钥匙被偷，暴力开锁，束手无策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082939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0AE40C-5FFF-4BC0-BB16-714803F1C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10" y="2204864"/>
            <a:ext cx="7431579" cy="417714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12CB0E5-135B-4C63-A0DE-9DD2B605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——</a:t>
            </a:r>
            <a:r>
              <a:rPr lang="zh-CN" altLang="en-US" dirty="0"/>
              <a:t>汽车安全带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121C0-38C6-4765-A334-F898A977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285" y="1412776"/>
            <a:ext cx="8001000" cy="4465638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带有伸缩功能，贴合了不同体型的乘客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2037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54F8F-1049-4AEB-8277-765F8063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——</a:t>
            </a:r>
            <a:r>
              <a:rPr lang="zh-CN" altLang="en-US" dirty="0"/>
              <a:t>学校原有车桩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94927-C44A-420B-B7D0-19DBB904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排列紧凑，节约空间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B0BE69-7774-41D8-B2ED-73566EAE9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21492"/>
            <a:ext cx="8045473" cy="40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103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52E8B-2F49-48FC-B238-3BF44B0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——</a:t>
            </a:r>
            <a:r>
              <a:rPr lang="zh-CN" altLang="en-US" dirty="0"/>
              <a:t>共享单车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59254-7DF0-4C4F-836D-C48360A0A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65" y="1196181"/>
            <a:ext cx="8001000" cy="4465638"/>
          </a:xfrm>
        </p:spPr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GPS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定位，方便找车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预约用车，畅享出行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DE77D-6DCD-41AD-AF44-19297440F7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40756"/>
            <a:ext cx="2564606" cy="46172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E99242-42A4-420A-9DBA-005E68FC75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29840"/>
            <a:ext cx="2438400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058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1606</Words>
  <Application>Microsoft Office PowerPoint</Application>
  <PresentationFormat>On-screen Show (4:3)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仿宋_GB2312</vt:lpstr>
      <vt:lpstr>华文楷体</vt:lpstr>
      <vt:lpstr>楷体</vt:lpstr>
      <vt:lpstr>隶书</vt:lpstr>
      <vt:lpstr>宋体</vt:lpstr>
      <vt:lpstr>Arial</vt:lpstr>
      <vt:lpstr>Calibri</vt:lpstr>
      <vt:lpstr>Times New Roman</vt:lpstr>
      <vt:lpstr>Wingdings</vt:lpstr>
      <vt:lpstr>Wingdings 3</vt:lpstr>
      <vt:lpstr>通用_汇报</vt:lpstr>
      <vt:lpstr>         智能自行车车桩</vt:lpstr>
      <vt:lpstr>需求</vt:lpstr>
      <vt:lpstr>需求</vt:lpstr>
      <vt:lpstr>设计参考模型</vt:lpstr>
      <vt:lpstr>分析——公共自行车车桩</vt:lpstr>
      <vt:lpstr>分析——普通车锁</vt:lpstr>
      <vt:lpstr>分析——汽车安全带</vt:lpstr>
      <vt:lpstr>分析——学校原有车桩</vt:lpstr>
      <vt:lpstr>分析——共享单车APP</vt:lpstr>
      <vt:lpstr>设计得出——锁</vt:lpstr>
      <vt:lpstr>设计得出——锁</vt:lpstr>
      <vt:lpstr>设计得出——锁</vt:lpstr>
      <vt:lpstr>设计得出——车桩用户终端</vt:lpstr>
      <vt:lpstr>设计得出——车桩用户终端</vt:lpstr>
      <vt:lpstr>设计得出——车桩用户终端</vt:lpstr>
      <vt:lpstr>设计得出——用户端APP</vt:lpstr>
      <vt:lpstr>设计得出——用户端APP</vt:lpstr>
      <vt:lpstr>使用指南</vt:lpstr>
      <vt:lpstr>使用指南</vt:lpstr>
      <vt:lpstr>简而言之：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mys</dc:creator>
  <cp:lastModifiedBy>Songlin Jiang</cp:lastModifiedBy>
  <cp:revision>74</cp:revision>
  <dcterms:created xsi:type="dcterms:W3CDTF">2009-03-03T10:06:00Z</dcterms:created>
  <dcterms:modified xsi:type="dcterms:W3CDTF">2019-12-21T17:33:10Z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