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63AC4-AE25-4F36-A801-187F1D753AA3}"/>
              </a:ext>
            </a:extLst>
          </p:cNvPr>
          <p:cNvSpPr>
            <a:spLocks noGrp="1"/>
          </p:cNvSpPr>
          <p:nvPr>
            <p:ph type="ctrTitle"/>
          </p:nvPr>
        </p:nvSpPr>
        <p:spPr>
          <a:xfrm>
            <a:off x="2212532" y="2331148"/>
            <a:ext cx="7766936" cy="1646302"/>
          </a:xfrm>
        </p:spPr>
        <p:txBody>
          <a:bodyPr/>
          <a:lstStyle/>
          <a:p>
            <a:pPr algn="ctr"/>
            <a:r>
              <a:rPr lang="zh-CN" altLang="en-US" sz="3600" dirty="0">
                <a:solidFill>
                  <a:srgbClr val="C00000"/>
                </a:solidFill>
              </a:rPr>
              <a:t>“医带医路”医疗公益服务中心</a:t>
            </a:r>
            <a:br>
              <a:rPr lang="en-US" altLang="zh-CN" sz="3600" dirty="0">
                <a:solidFill>
                  <a:srgbClr val="C00000"/>
                </a:solidFill>
              </a:rPr>
            </a:br>
            <a:r>
              <a:rPr lang="zh-CN" altLang="en-US" sz="1600" dirty="0">
                <a:solidFill>
                  <a:srgbClr val="C00000"/>
                </a:solidFill>
              </a:rPr>
              <a:t>（本项目获得第四届互联网＋大学生创新创业大赛银奖）</a:t>
            </a:r>
            <a:br>
              <a:rPr lang="en-US" altLang="zh-CN" sz="3600" dirty="0"/>
            </a:br>
            <a:endParaRPr lang="zh-CN" altLang="en-US" sz="3600" dirty="0"/>
          </a:p>
        </p:txBody>
      </p:sp>
      <p:sp>
        <p:nvSpPr>
          <p:cNvPr id="3" name="副标题 2">
            <a:extLst>
              <a:ext uri="{FF2B5EF4-FFF2-40B4-BE49-F238E27FC236}">
                <a16:creationId xmlns:a16="http://schemas.microsoft.com/office/drawing/2014/main" id="{B8C0CFA7-006C-43EF-A77D-4A1920203F44}"/>
              </a:ext>
            </a:extLst>
          </p:cNvPr>
          <p:cNvSpPr>
            <a:spLocks noGrp="1"/>
          </p:cNvSpPr>
          <p:nvPr>
            <p:ph type="subTitle" idx="1"/>
          </p:nvPr>
        </p:nvSpPr>
        <p:spPr>
          <a:xfrm>
            <a:off x="2007487" y="3703701"/>
            <a:ext cx="7766936" cy="1096899"/>
          </a:xfrm>
        </p:spPr>
        <p:txBody>
          <a:bodyPr>
            <a:normAutofit fontScale="25000" lnSpcReduction="20000"/>
          </a:bodyPr>
          <a:lstStyle/>
          <a:p>
            <a:endParaRPr lang="en-US" altLang="zh-CN" dirty="0">
              <a:solidFill>
                <a:schemeClr val="tx1"/>
              </a:solidFill>
            </a:endParaRPr>
          </a:p>
          <a:p>
            <a:pPr algn="ctr"/>
            <a:r>
              <a:rPr lang="en-US" altLang="zh-CN" sz="112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Hollow Man</a:t>
            </a:r>
            <a:r>
              <a:rPr lang="en-US" altLang="zh-CN" sz="11200" dirty="0">
                <a:solidFill>
                  <a:srgbClr val="00B0F0"/>
                </a:solidFill>
                <a:latin typeface="Arial" panose="020B0604020202020204" pitchFamily="34" charset="0"/>
                <a:ea typeface="宋体" panose="02010600030101010101" pitchFamily="2" charset="-122"/>
              </a:rPr>
              <a:t>  </a:t>
            </a:r>
            <a:endParaRPr lang="en-US" altLang="zh-CN" sz="11200" dirty="0">
              <a:latin typeface="Arial" panose="020B0604020202020204" pitchFamily="34" charset="0"/>
              <a:ea typeface="宋体" panose="02010600030101010101" pitchFamily="2" charset="-122"/>
            </a:endParaRPr>
          </a:p>
          <a:p>
            <a:r>
              <a:rPr lang="zh-CN" altLang="en-US" sz="7200" dirty="0">
                <a:latin typeface="Arial" panose="020B0604020202020204" pitchFamily="34" charset="0"/>
                <a:ea typeface="宋体" panose="02010600030101010101" pitchFamily="2" charset="-122"/>
              </a:rPr>
              <a:t>                                                                     </a:t>
            </a:r>
            <a:endParaRPr lang="en-US" altLang="zh-CN" sz="7200" dirty="0">
              <a:latin typeface="Arial" panose="020B0604020202020204" pitchFamily="34" charset="0"/>
              <a:ea typeface="宋体" panose="02010600030101010101" pitchFamily="2" charset="-122"/>
            </a:endParaRPr>
          </a:p>
          <a:p>
            <a:endParaRPr lang="en-US" altLang="zh-CN" sz="7200" dirty="0">
              <a:solidFill>
                <a:schemeClr val="tx1"/>
              </a:solidFill>
              <a:latin typeface="Arial" panose="020B0604020202020204" pitchFamily="34" charset="0"/>
              <a:ea typeface="宋体" panose="02010600030101010101" pitchFamily="2" charset="-122"/>
            </a:endParaRPr>
          </a:p>
          <a:p>
            <a:pPr algn="ctr"/>
            <a:r>
              <a:rPr lang="zh-CN" altLang="en-US" sz="7200" dirty="0">
                <a:solidFill>
                  <a:schemeClr val="tx1"/>
                </a:solidFill>
                <a:latin typeface="Arial" panose="020B0604020202020204" pitchFamily="34" charset="0"/>
                <a:ea typeface="宋体" panose="02010600030101010101" pitchFamily="2" charset="-122"/>
              </a:rPr>
              <a:t>                                                                      信息科学与工程学院</a:t>
            </a:r>
            <a:endParaRPr lang="en-US" altLang="zh-CN" sz="7200" dirty="0">
              <a:solidFill>
                <a:schemeClr val="tx1"/>
              </a:solidFill>
              <a:latin typeface="Arial" panose="020B0604020202020204" pitchFamily="34" charset="0"/>
              <a:ea typeface="宋体" panose="02010600030101010101" pitchFamily="2" charset="-122"/>
            </a:endParaRPr>
          </a:p>
          <a:p>
            <a:pPr defTabSz="914400">
              <a:buSzPct val="110000"/>
            </a:pPr>
            <a:r>
              <a:rPr lang="zh-CN" altLang="en-US" sz="7200" dirty="0">
                <a:latin typeface="Arial" panose="020B0604020202020204" pitchFamily="34" charset="0"/>
                <a:ea typeface="宋体" panose="02010600030101010101" pitchFamily="2" charset="-122"/>
              </a:rPr>
              <a:t>                                                                    </a:t>
            </a:r>
            <a:endParaRPr lang="en-US" altLang="zh-CN" sz="7200" dirty="0">
              <a:latin typeface="Arial" panose="020B060402020202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FCD92CAB-C96F-45F3-AAF1-A561B2574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855" y="58134"/>
            <a:ext cx="1467055" cy="1467055"/>
          </a:xfrm>
          <a:prstGeom prst="rect">
            <a:avLst/>
          </a:prstGeom>
        </p:spPr>
      </p:pic>
      <p:pic>
        <p:nvPicPr>
          <p:cNvPr id="6" name="图片 5">
            <a:extLst>
              <a:ext uri="{FF2B5EF4-FFF2-40B4-BE49-F238E27FC236}">
                <a16:creationId xmlns:a16="http://schemas.microsoft.com/office/drawing/2014/main" id="{2EAB4517-A018-430B-A486-DAFDEF09F349}"/>
              </a:ext>
            </a:extLst>
          </p:cNvPr>
          <p:cNvPicPr>
            <a:picLocks noChangeAspect="1"/>
          </p:cNvPicPr>
          <p:nvPr/>
        </p:nvPicPr>
        <p:blipFill>
          <a:blip r:embed="rId3"/>
          <a:stretch>
            <a:fillRect/>
          </a:stretch>
        </p:blipFill>
        <p:spPr>
          <a:xfrm>
            <a:off x="1206672" y="1911583"/>
            <a:ext cx="1778000" cy="1778000"/>
          </a:xfrm>
          <a:prstGeom prst="rect">
            <a:avLst/>
          </a:prstGeom>
        </p:spPr>
      </p:pic>
      <p:pic>
        <p:nvPicPr>
          <p:cNvPr id="8" name="图片 7">
            <a:extLst>
              <a:ext uri="{FF2B5EF4-FFF2-40B4-BE49-F238E27FC236}">
                <a16:creationId xmlns:a16="http://schemas.microsoft.com/office/drawing/2014/main" id="{0719A05A-9D61-427E-81BC-95CED4377FD4}"/>
              </a:ext>
            </a:extLst>
          </p:cNvPr>
          <p:cNvPicPr>
            <a:picLocks noChangeAspect="1"/>
          </p:cNvPicPr>
          <p:nvPr/>
        </p:nvPicPr>
        <p:blipFill rotWithShape="1">
          <a:blip r:embed="rId4"/>
          <a:srcRect t="11053" b="8097"/>
          <a:stretch/>
        </p:blipFill>
        <p:spPr>
          <a:xfrm>
            <a:off x="5890955" y="73623"/>
            <a:ext cx="1869034" cy="1436075"/>
          </a:xfrm>
          <a:prstGeom prst="rect">
            <a:avLst/>
          </a:prstGeom>
        </p:spPr>
      </p:pic>
      <p:sp>
        <p:nvSpPr>
          <p:cNvPr id="5" name="矩形 4">
            <a:extLst>
              <a:ext uri="{FF2B5EF4-FFF2-40B4-BE49-F238E27FC236}">
                <a16:creationId xmlns:a16="http://schemas.microsoft.com/office/drawing/2014/main" id="{E02C66D1-FD1A-4C0F-B599-921D291BBA07}"/>
              </a:ext>
            </a:extLst>
          </p:cNvPr>
          <p:cNvSpPr/>
          <p:nvPr/>
        </p:nvSpPr>
        <p:spPr>
          <a:xfrm>
            <a:off x="9545785" y="73623"/>
            <a:ext cx="2723823" cy="2862322"/>
          </a:xfrm>
          <a:prstGeom prst="rect">
            <a:avLst/>
          </a:prstGeom>
          <a:noFill/>
        </p:spPr>
        <p:txBody>
          <a:bodyPr wrap="none" lIns="91440" tIns="45720" rIns="91440" bIns="45720">
            <a:spAutoFit/>
          </a:bodyPr>
          <a:lstStyle/>
          <a:p>
            <a:pPr marL="685800" indent="-685800">
              <a:buFont typeface="Wingdings" panose="05000000000000000000" pitchFamily="2" charset="2"/>
              <a:buChar char="ü"/>
            </a:pPr>
            <a:r>
              <a:rPr lang="zh-CN" altLang="en-US" sz="3600" b="1" cap="none" spc="0" dirty="0">
                <a:ln w="22225">
                  <a:solidFill>
                    <a:srgbClr val="C00000"/>
                  </a:solidFill>
                  <a:prstDash val="solid"/>
                </a:ln>
                <a:solidFill>
                  <a:schemeClr val="accent2">
                    <a:lumMod val="40000"/>
                    <a:lumOff val="60000"/>
                  </a:schemeClr>
                </a:solidFill>
                <a:effectLst/>
              </a:rPr>
              <a:t>项目简介</a:t>
            </a:r>
            <a:endParaRPr lang="en-US" altLang="zh-CN" sz="3600" b="1" cap="none" spc="0" dirty="0">
              <a:ln w="22225">
                <a:solidFill>
                  <a:srgbClr val="C00000"/>
                </a:solidFill>
                <a:prstDash val="solid"/>
              </a:ln>
              <a:solidFill>
                <a:schemeClr val="accent2">
                  <a:lumMod val="40000"/>
                  <a:lumOff val="60000"/>
                </a:schemeClr>
              </a:solidFill>
              <a:effectLst/>
            </a:endParaRPr>
          </a:p>
          <a:p>
            <a:pPr marL="685800" indent="-685800">
              <a:buFont typeface="Wingdings" panose="05000000000000000000" pitchFamily="2" charset="2"/>
              <a:buChar char="ü"/>
            </a:pPr>
            <a:r>
              <a:rPr lang="zh-CN" altLang="en-US" sz="3600" b="1" dirty="0">
                <a:ln w="22225">
                  <a:solidFill>
                    <a:srgbClr val="C00000"/>
                  </a:solidFill>
                  <a:prstDash val="solid"/>
                </a:ln>
                <a:solidFill>
                  <a:schemeClr val="accent2">
                    <a:lumMod val="40000"/>
                    <a:lumOff val="60000"/>
                  </a:schemeClr>
                </a:solidFill>
              </a:rPr>
              <a:t>功能</a:t>
            </a:r>
            <a:endParaRPr lang="en-US" altLang="zh-CN" sz="3600" b="1" dirty="0">
              <a:ln w="22225">
                <a:solidFill>
                  <a:srgbClr val="C00000"/>
                </a:solidFill>
                <a:prstDash val="solid"/>
              </a:ln>
              <a:solidFill>
                <a:schemeClr val="accent2">
                  <a:lumMod val="40000"/>
                  <a:lumOff val="60000"/>
                </a:schemeClr>
              </a:solidFill>
            </a:endParaRPr>
          </a:p>
          <a:p>
            <a:pPr marL="685800" indent="-685800">
              <a:buFont typeface="Wingdings" panose="05000000000000000000" pitchFamily="2" charset="2"/>
              <a:buChar char="ü"/>
            </a:pPr>
            <a:r>
              <a:rPr lang="zh-CN" altLang="en-US" sz="3600" b="1" dirty="0">
                <a:ln w="22225">
                  <a:solidFill>
                    <a:srgbClr val="C00000"/>
                  </a:solidFill>
                  <a:prstDash val="solid"/>
                </a:ln>
                <a:solidFill>
                  <a:schemeClr val="accent2">
                    <a:lumMod val="40000"/>
                    <a:lumOff val="60000"/>
                  </a:schemeClr>
                </a:solidFill>
              </a:rPr>
              <a:t>运营模式</a:t>
            </a:r>
            <a:endParaRPr lang="en-US" altLang="zh-CN" sz="3600" b="1" dirty="0">
              <a:ln w="22225">
                <a:solidFill>
                  <a:srgbClr val="C00000"/>
                </a:solidFill>
                <a:prstDash val="solid"/>
              </a:ln>
              <a:solidFill>
                <a:schemeClr val="accent2">
                  <a:lumMod val="40000"/>
                  <a:lumOff val="60000"/>
                </a:schemeClr>
              </a:solidFill>
            </a:endParaRPr>
          </a:p>
          <a:p>
            <a:pPr marL="685800" indent="-685800">
              <a:buFont typeface="Wingdings" panose="05000000000000000000" pitchFamily="2" charset="2"/>
              <a:buChar char="ü"/>
            </a:pPr>
            <a:r>
              <a:rPr lang="zh-CN" altLang="en-US" sz="3600" b="1" cap="none" spc="0" dirty="0">
                <a:ln w="22225">
                  <a:solidFill>
                    <a:srgbClr val="C00000"/>
                  </a:solidFill>
                  <a:prstDash val="solid"/>
                </a:ln>
                <a:solidFill>
                  <a:schemeClr val="accent2">
                    <a:lumMod val="40000"/>
                    <a:lumOff val="60000"/>
                  </a:schemeClr>
                </a:solidFill>
                <a:effectLst/>
              </a:rPr>
              <a:t>运营现状</a:t>
            </a:r>
            <a:endParaRPr lang="en-US" altLang="zh-CN" sz="3600" b="1" cap="none" spc="0" dirty="0">
              <a:ln w="22225">
                <a:solidFill>
                  <a:srgbClr val="C00000"/>
                </a:solidFill>
                <a:prstDash val="solid"/>
              </a:ln>
              <a:solidFill>
                <a:schemeClr val="accent2">
                  <a:lumMod val="40000"/>
                  <a:lumOff val="60000"/>
                </a:schemeClr>
              </a:solidFill>
              <a:effectLst/>
            </a:endParaRPr>
          </a:p>
          <a:p>
            <a:pPr marL="685800" indent="-685800">
              <a:buFont typeface="Wingdings" panose="05000000000000000000" pitchFamily="2" charset="2"/>
              <a:buChar char="ü"/>
            </a:pPr>
            <a:r>
              <a:rPr lang="zh-CN" altLang="en-US" sz="3600" b="1" dirty="0">
                <a:ln w="22225">
                  <a:solidFill>
                    <a:srgbClr val="C00000"/>
                  </a:solidFill>
                  <a:prstDash val="solid"/>
                </a:ln>
                <a:solidFill>
                  <a:schemeClr val="accent2">
                    <a:lumMod val="40000"/>
                    <a:lumOff val="60000"/>
                  </a:schemeClr>
                </a:solidFill>
              </a:rPr>
              <a:t>总结</a:t>
            </a:r>
            <a:endParaRPr lang="zh-CN" altLang="en-US" sz="3600" b="1" cap="none" spc="0" dirty="0">
              <a:ln w="22225">
                <a:solidFill>
                  <a:srgbClr val="C00000"/>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367825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5">
                                            <p:txEl>
                                              <p:pRg st="1" end="1"/>
                                            </p:txEl>
                                          </p:spTgt>
                                        </p:tgtEl>
                                      </p:cBhvr>
                                    </p:animEffect>
                                    <p:animScale>
                                      <p:cBhvr>
                                        <p:cTn id="10" dur="250" autoRev="1" fill="hold"/>
                                        <p:tgtEl>
                                          <p:spTgt spid="5">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5">
                                            <p:txEl>
                                              <p:pRg st="2" end="2"/>
                                            </p:txEl>
                                          </p:spTgt>
                                        </p:tgtEl>
                                      </p:cBhvr>
                                    </p:animEffect>
                                    <p:animScale>
                                      <p:cBhvr>
                                        <p:cTn id="13" dur="250" autoRev="1" fill="hold"/>
                                        <p:tgtEl>
                                          <p:spTgt spid="5">
                                            <p:txEl>
                                              <p:pRg st="2" end="2"/>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5">
                                            <p:txEl>
                                              <p:pRg st="3" end="3"/>
                                            </p:txEl>
                                          </p:spTgt>
                                        </p:tgtEl>
                                      </p:cBhvr>
                                    </p:animEffect>
                                    <p:animScale>
                                      <p:cBhvr>
                                        <p:cTn id="16" dur="250" autoRev="1" fill="hold"/>
                                        <p:tgtEl>
                                          <p:spTgt spid="5">
                                            <p:txEl>
                                              <p:pRg st="3" end="3"/>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5">
                                            <p:txEl>
                                              <p:pRg st="4" end="4"/>
                                            </p:txEl>
                                          </p:spTgt>
                                        </p:tgtEl>
                                      </p:cBhvr>
                                    </p:animEffect>
                                    <p:animScale>
                                      <p:cBhvr>
                                        <p:cTn id="19" dur="250" autoRev="1" fill="hold"/>
                                        <p:tgtEl>
                                          <p:spTgt spid="5">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69DAC2-0E80-4E7D-A260-30D5766AF1A5}"/>
              </a:ext>
            </a:extLst>
          </p:cNvPr>
          <p:cNvSpPr>
            <a:spLocks noGrp="1"/>
          </p:cNvSpPr>
          <p:nvPr>
            <p:ph idx="1"/>
          </p:nvPr>
        </p:nvSpPr>
        <p:spPr>
          <a:xfrm>
            <a:off x="677334" y="1162051"/>
            <a:ext cx="9057216" cy="4879312"/>
          </a:xfrm>
        </p:spPr>
        <p:txBody>
          <a:bodyPr>
            <a:normAutofit/>
          </a:bodyPr>
          <a:lstStyle/>
          <a:p>
            <a:r>
              <a:rPr lang="zh-CN" altLang="en-US" sz="2800" dirty="0"/>
              <a:t>这是我们</a:t>
            </a:r>
            <a:r>
              <a:rPr lang="en-US" altLang="zh-CN" sz="2800" dirty="0"/>
              <a:t>APP</a:t>
            </a:r>
            <a:r>
              <a:rPr lang="zh-CN" altLang="en-US" sz="2800" dirty="0"/>
              <a:t>的</a:t>
            </a:r>
            <a:r>
              <a:rPr lang="zh-CN" altLang="en-US" sz="2800" dirty="0">
                <a:highlight>
                  <a:srgbClr val="FF0000"/>
                </a:highlight>
              </a:rPr>
              <a:t>又一大特色功能</a:t>
            </a:r>
            <a:r>
              <a:rPr lang="zh-CN" altLang="en-US" sz="2800" dirty="0"/>
              <a:t>。在此功能区，使用我们</a:t>
            </a:r>
            <a:r>
              <a:rPr lang="en-US" altLang="zh-CN" sz="2800" dirty="0"/>
              <a:t>APP</a:t>
            </a:r>
            <a:r>
              <a:rPr lang="zh-CN" altLang="en-US" sz="2800" dirty="0"/>
              <a:t>的用户可以相互之间进行</a:t>
            </a:r>
            <a:r>
              <a:rPr lang="zh-CN" altLang="en-US" sz="2800" dirty="0">
                <a:solidFill>
                  <a:schemeClr val="tx1"/>
                </a:solidFill>
                <a:highlight>
                  <a:srgbClr val="FFFF00"/>
                </a:highlight>
              </a:rPr>
              <a:t>交流</a:t>
            </a:r>
            <a:r>
              <a:rPr lang="zh-CN" altLang="en-US" sz="2800" dirty="0"/>
              <a:t>。这个功能起到了</a:t>
            </a:r>
            <a:r>
              <a:rPr lang="en-US" altLang="zh-CN" sz="2800" dirty="0"/>
              <a:t>APP</a:t>
            </a:r>
            <a:r>
              <a:rPr lang="zh-CN" altLang="en-US" sz="2800" dirty="0"/>
              <a:t>的</a:t>
            </a:r>
            <a:r>
              <a:rPr lang="zh-CN" altLang="en-US" sz="2800" dirty="0">
                <a:highlight>
                  <a:srgbClr val="FFFF00"/>
                </a:highlight>
              </a:rPr>
              <a:t>平台监督功能</a:t>
            </a:r>
            <a:r>
              <a:rPr lang="zh-CN" altLang="en-US" sz="2800" dirty="0"/>
              <a:t>，用户有不满的地方可以在这个区域表达。同时，患同种病的病友之间还可以进行</a:t>
            </a:r>
            <a:r>
              <a:rPr lang="zh-CN" altLang="en-US" sz="2800" dirty="0">
                <a:highlight>
                  <a:srgbClr val="FFFF00"/>
                </a:highlight>
              </a:rPr>
              <a:t>相互交流，以增长知识</a:t>
            </a:r>
            <a:r>
              <a:rPr lang="zh-CN" altLang="en-US" sz="2800" dirty="0"/>
              <a:t>，</a:t>
            </a:r>
            <a:r>
              <a:rPr lang="zh-CN" altLang="en-US" sz="2800" dirty="0">
                <a:highlight>
                  <a:srgbClr val="FFFF00"/>
                </a:highlight>
              </a:rPr>
              <a:t>相互鼓励克服难关</a:t>
            </a:r>
            <a:r>
              <a:rPr lang="zh-CN" altLang="en-US" sz="2800" dirty="0"/>
              <a:t>，</a:t>
            </a:r>
            <a:r>
              <a:rPr lang="zh-CN" altLang="en-US" sz="2800" dirty="0">
                <a:highlight>
                  <a:srgbClr val="FFFF00"/>
                </a:highlight>
              </a:rPr>
              <a:t>并且</a:t>
            </a:r>
            <a:r>
              <a:rPr lang="zh-CN" altLang="en-US" sz="2800" dirty="0">
                <a:solidFill>
                  <a:srgbClr val="FF0000"/>
                </a:solidFill>
                <a:highlight>
                  <a:srgbClr val="FFFF00"/>
                </a:highlight>
              </a:rPr>
              <a:t>减少误诊的发生</a:t>
            </a:r>
            <a:r>
              <a:rPr lang="zh-CN" altLang="en-US" sz="2800" dirty="0"/>
              <a:t>。</a:t>
            </a:r>
          </a:p>
          <a:p>
            <a:r>
              <a:rPr lang="en-US" altLang="zh-CN" sz="2800" dirty="0"/>
              <a:t>APP</a:t>
            </a:r>
            <a:r>
              <a:rPr lang="zh-CN" altLang="en-US" sz="2800" dirty="0"/>
              <a:t>还将与社会各大医院合作，邀请资深医学专家为</a:t>
            </a:r>
            <a:r>
              <a:rPr lang="en-US" altLang="zh-CN" sz="2800" dirty="0"/>
              <a:t>APP</a:t>
            </a:r>
            <a:r>
              <a:rPr lang="zh-CN" altLang="en-US" sz="2800" dirty="0"/>
              <a:t>编写</a:t>
            </a:r>
            <a:r>
              <a:rPr lang="zh-CN" altLang="en-US" sz="2800" dirty="0">
                <a:highlight>
                  <a:srgbClr val="FF0000"/>
                </a:highlight>
              </a:rPr>
              <a:t>专栏</a:t>
            </a:r>
            <a:r>
              <a:rPr lang="zh-CN" altLang="en-US" sz="2800" dirty="0"/>
              <a:t>，以</a:t>
            </a:r>
            <a:r>
              <a:rPr lang="zh-CN" altLang="en-US" sz="2800" dirty="0">
                <a:highlight>
                  <a:srgbClr val="FFFF00"/>
                </a:highlight>
              </a:rPr>
              <a:t>科普医学知识</a:t>
            </a:r>
            <a:r>
              <a:rPr lang="zh-CN" altLang="en-US" sz="2800" dirty="0"/>
              <a:t>，</a:t>
            </a:r>
            <a:r>
              <a:rPr lang="zh-CN" altLang="en-US" sz="2800" dirty="0">
                <a:highlight>
                  <a:srgbClr val="FFFF00"/>
                </a:highlight>
              </a:rPr>
              <a:t>破除谣言迷信</a:t>
            </a:r>
            <a:r>
              <a:rPr lang="zh-CN" altLang="en-US" sz="2800" dirty="0"/>
              <a:t>，</a:t>
            </a:r>
            <a:r>
              <a:rPr lang="zh-CN" altLang="en-US" sz="2800" dirty="0">
                <a:highlight>
                  <a:srgbClr val="FFFF00"/>
                </a:highlight>
              </a:rPr>
              <a:t>开启民智</a:t>
            </a:r>
            <a:r>
              <a:rPr lang="zh-CN" altLang="en-US" sz="2800" dirty="0"/>
              <a:t>。</a:t>
            </a:r>
          </a:p>
          <a:p>
            <a:endParaRPr lang="zh-CN" altLang="en-US" dirty="0"/>
          </a:p>
        </p:txBody>
      </p:sp>
      <p:sp>
        <p:nvSpPr>
          <p:cNvPr id="4" name="标题 1">
            <a:extLst>
              <a:ext uri="{FF2B5EF4-FFF2-40B4-BE49-F238E27FC236}">
                <a16:creationId xmlns:a16="http://schemas.microsoft.com/office/drawing/2014/main" id="{B3C4EA9D-D5CD-45CA-8BE5-BD72CEC8F67F}"/>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功能</a:t>
            </a:r>
            <a:r>
              <a:rPr lang="en-US" altLang="zh-CN" dirty="0">
                <a:solidFill>
                  <a:srgbClr val="C00000"/>
                </a:solidFill>
              </a:rPr>
              <a:t>——</a:t>
            </a:r>
            <a:r>
              <a:rPr lang="zh-CN" altLang="en-US" dirty="0">
                <a:solidFill>
                  <a:srgbClr val="00B050"/>
                </a:solidFill>
              </a:rPr>
              <a:t>病友交流 专栏讲座</a:t>
            </a:r>
          </a:p>
        </p:txBody>
      </p:sp>
    </p:spTree>
    <p:extLst>
      <p:ext uri="{BB962C8B-B14F-4D97-AF65-F5344CB8AC3E}">
        <p14:creationId xmlns:p14="http://schemas.microsoft.com/office/powerpoint/2010/main" val="2898846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4FED63-C1F1-4BE0-B7AC-72E82A0604CB}"/>
              </a:ext>
            </a:extLst>
          </p:cNvPr>
          <p:cNvSpPr>
            <a:spLocks noGrp="1"/>
          </p:cNvSpPr>
          <p:nvPr>
            <p:ph idx="1"/>
          </p:nvPr>
        </p:nvSpPr>
        <p:spPr>
          <a:xfrm>
            <a:off x="848784" y="1227139"/>
            <a:ext cx="8596668" cy="3880773"/>
          </a:xfrm>
        </p:spPr>
        <p:txBody>
          <a:bodyPr>
            <a:noAutofit/>
          </a:bodyPr>
          <a:lstStyle/>
          <a:p>
            <a:r>
              <a:rPr lang="zh-CN" altLang="en-US" sz="2800" dirty="0"/>
              <a:t>我们将与各大医院合作，共同实现医疗公益服务中心的运营。</a:t>
            </a:r>
            <a:endParaRPr lang="en-US" altLang="zh-CN" sz="2800" dirty="0"/>
          </a:p>
          <a:p>
            <a:r>
              <a:rPr lang="zh-CN" altLang="en-US" sz="2800" dirty="0"/>
              <a:t>除了咨询功能等</a:t>
            </a:r>
            <a:r>
              <a:rPr lang="zh-CN" altLang="en-US" sz="2800" dirty="0">
                <a:highlight>
                  <a:srgbClr val="FFFF00"/>
                </a:highlight>
              </a:rPr>
              <a:t>增值业务</a:t>
            </a:r>
            <a:r>
              <a:rPr lang="zh-CN" altLang="en-US" sz="2800" dirty="0"/>
              <a:t>，以及投放一定数量的医学类</a:t>
            </a:r>
            <a:r>
              <a:rPr lang="zh-CN" altLang="en-US" sz="2800" dirty="0">
                <a:highlight>
                  <a:srgbClr val="FFFF00"/>
                </a:highlight>
              </a:rPr>
              <a:t>定向广告</a:t>
            </a:r>
            <a:r>
              <a:rPr lang="zh-CN" altLang="en-US" sz="2800" dirty="0"/>
              <a:t>来</a:t>
            </a:r>
            <a:r>
              <a:rPr lang="zh-CN" altLang="en-US" sz="2800" dirty="0">
                <a:highlight>
                  <a:srgbClr val="FFFF00"/>
                </a:highlight>
              </a:rPr>
              <a:t>获取必要运营成本</a:t>
            </a:r>
            <a:r>
              <a:rPr lang="zh-CN" altLang="en-US" sz="2800" dirty="0"/>
              <a:t>外，同时，我们还将形成一种</a:t>
            </a:r>
            <a:r>
              <a:rPr lang="zh-CN" altLang="en-US" sz="2800" dirty="0">
                <a:highlight>
                  <a:srgbClr val="FF0000"/>
                </a:highlight>
              </a:rPr>
              <a:t>集医疗保险和医疗服务于一体的商业体系</a:t>
            </a:r>
            <a:r>
              <a:rPr lang="zh-CN" altLang="en-US" sz="2800" dirty="0"/>
              <a:t>来更好地体现“</a:t>
            </a:r>
            <a:r>
              <a:rPr lang="zh-CN" altLang="en-US" sz="2800" dirty="0">
                <a:solidFill>
                  <a:srgbClr val="FF0000"/>
                </a:solidFill>
              </a:rPr>
              <a:t>公益性</a:t>
            </a:r>
            <a:r>
              <a:rPr lang="zh-CN" altLang="en-US" sz="2800" dirty="0"/>
              <a:t>”。</a:t>
            </a:r>
            <a:endParaRPr lang="en-US" altLang="zh-CN" sz="2800" dirty="0"/>
          </a:p>
          <a:p>
            <a:r>
              <a:rPr lang="zh-CN" altLang="en-US" sz="2800" dirty="0"/>
              <a:t>这种模式所追求的是</a:t>
            </a:r>
            <a:r>
              <a:rPr lang="zh-CN" altLang="en-US" sz="2800" dirty="0">
                <a:solidFill>
                  <a:srgbClr val="FF0000"/>
                </a:solidFill>
                <a:highlight>
                  <a:srgbClr val="FFFF00"/>
                </a:highlight>
              </a:rPr>
              <a:t>对患者、医生、医疗机构和保险机构的整合</a:t>
            </a:r>
            <a:r>
              <a:rPr lang="zh-CN" altLang="en-US" sz="2800" dirty="0"/>
              <a:t>。在这种模式下，参保人通过总额预付的方式将资金交给中心成为</a:t>
            </a:r>
            <a:r>
              <a:rPr lang="zh-CN" altLang="en-US" sz="2800" dirty="0">
                <a:solidFill>
                  <a:schemeClr val="tx1"/>
                </a:solidFill>
                <a:highlight>
                  <a:srgbClr val="FFFF00"/>
                </a:highlight>
              </a:rPr>
              <a:t>会员</a:t>
            </a:r>
            <a:r>
              <a:rPr lang="zh-CN" altLang="en-US" sz="2800" dirty="0"/>
              <a:t>，并根据</a:t>
            </a:r>
            <a:r>
              <a:rPr lang="zh-CN" altLang="en-US" sz="2800" dirty="0">
                <a:highlight>
                  <a:srgbClr val="FFFF00"/>
                </a:highlight>
              </a:rPr>
              <a:t>不同的</a:t>
            </a:r>
            <a:r>
              <a:rPr lang="zh-CN" altLang="en-US" sz="2800" dirty="0">
                <a:solidFill>
                  <a:srgbClr val="FF0000"/>
                </a:solidFill>
                <a:highlight>
                  <a:srgbClr val="FFFF00"/>
                </a:highlight>
              </a:rPr>
              <a:t>保险等级</a:t>
            </a:r>
            <a:r>
              <a:rPr lang="zh-CN" altLang="en-US" sz="2800" dirty="0">
                <a:highlight>
                  <a:srgbClr val="FFFF00"/>
                </a:highlight>
              </a:rPr>
              <a:t>享受相应的医疗保健服务直至</a:t>
            </a:r>
            <a:r>
              <a:rPr lang="zh-CN" altLang="en-US" sz="2800" dirty="0">
                <a:highlight>
                  <a:srgbClr val="FF0000"/>
                </a:highlight>
              </a:rPr>
              <a:t>费用全免</a:t>
            </a:r>
            <a:r>
              <a:rPr lang="zh-CN" altLang="en-US" sz="2800" dirty="0"/>
              <a:t>。</a:t>
            </a:r>
          </a:p>
        </p:txBody>
      </p:sp>
      <p:sp>
        <p:nvSpPr>
          <p:cNvPr id="5" name="标题 1">
            <a:extLst>
              <a:ext uri="{FF2B5EF4-FFF2-40B4-BE49-F238E27FC236}">
                <a16:creationId xmlns:a16="http://schemas.microsoft.com/office/drawing/2014/main" id="{0A64275C-71C4-4F1A-8ED5-E52C92F6B5B9}"/>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运营模式</a:t>
            </a:r>
          </a:p>
        </p:txBody>
      </p:sp>
    </p:spTree>
    <p:extLst>
      <p:ext uri="{BB962C8B-B14F-4D97-AF65-F5344CB8AC3E}">
        <p14:creationId xmlns:p14="http://schemas.microsoft.com/office/powerpoint/2010/main" val="1229626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5FF583-0972-4E2D-BDC4-59A5D42E05D3}"/>
              </a:ext>
            </a:extLst>
          </p:cNvPr>
          <p:cNvSpPr>
            <a:spLocks noGrp="1"/>
          </p:cNvSpPr>
          <p:nvPr>
            <p:ph idx="1"/>
          </p:nvPr>
        </p:nvSpPr>
        <p:spPr>
          <a:xfrm>
            <a:off x="677334" y="1123949"/>
            <a:ext cx="8596668" cy="4917413"/>
          </a:xfrm>
        </p:spPr>
        <p:txBody>
          <a:bodyPr>
            <a:normAutofit lnSpcReduction="10000"/>
          </a:bodyPr>
          <a:lstStyle/>
          <a:p>
            <a:r>
              <a:rPr lang="zh-CN" altLang="zh-CN" sz="2400" dirty="0"/>
              <a:t>目前该项目还处于</a:t>
            </a:r>
            <a:r>
              <a:rPr lang="zh-CN" altLang="zh-CN" sz="2400" dirty="0">
                <a:solidFill>
                  <a:srgbClr val="FF0000"/>
                </a:solidFill>
              </a:rPr>
              <a:t>初期起步</a:t>
            </a:r>
            <a:r>
              <a:rPr lang="zh-CN" altLang="zh-CN" sz="2400" dirty="0"/>
              <a:t>阶段。</a:t>
            </a:r>
            <a:endParaRPr lang="en-US" altLang="zh-CN" sz="2400" dirty="0"/>
          </a:p>
          <a:p>
            <a:r>
              <a:rPr lang="zh-CN" altLang="zh-CN" sz="2400" dirty="0"/>
              <a:t>但纵观整个互联网平台，一大批同类</a:t>
            </a:r>
            <a:r>
              <a:rPr lang="en-US" altLang="zh-CN" sz="2400" dirty="0"/>
              <a:t>APP</a:t>
            </a:r>
            <a:r>
              <a:rPr lang="zh-CN" altLang="zh-CN" sz="2400" dirty="0"/>
              <a:t>发展正在</a:t>
            </a:r>
            <a:r>
              <a:rPr lang="zh-CN" altLang="zh-CN" sz="2400" dirty="0">
                <a:highlight>
                  <a:srgbClr val="FFFF00"/>
                </a:highlight>
              </a:rPr>
              <a:t>蒸蒸日上</a:t>
            </a:r>
            <a:r>
              <a:rPr lang="zh-CN" altLang="zh-CN" sz="2400" dirty="0"/>
              <a:t>。</a:t>
            </a:r>
            <a:r>
              <a:rPr lang="en-US" altLang="zh-CN" sz="2400" dirty="0"/>
              <a:t>2017</a:t>
            </a:r>
            <a:r>
              <a:rPr lang="zh-CN" altLang="zh-CN" sz="2400" dirty="0"/>
              <a:t>年</a:t>
            </a:r>
            <a:r>
              <a:rPr lang="en-US" altLang="zh-CN" sz="2400" dirty="0"/>
              <a:t>3</a:t>
            </a:r>
            <a:r>
              <a:rPr lang="zh-CN" altLang="zh-CN" sz="2400" dirty="0"/>
              <a:t>月</a:t>
            </a:r>
            <a:r>
              <a:rPr lang="en-US" altLang="zh-CN" sz="2400" dirty="0"/>
              <a:t>19</a:t>
            </a:r>
            <a:r>
              <a:rPr lang="zh-CN" altLang="zh-CN" sz="2400" dirty="0"/>
              <a:t>日，银川市一口气签下</a:t>
            </a:r>
            <a:r>
              <a:rPr lang="en-US" altLang="zh-CN" sz="2400" dirty="0"/>
              <a:t>15</a:t>
            </a:r>
            <a:r>
              <a:rPr lang="zh-CN" altLang="zh-CN" sz="2400" dirty="0"/>
              <a:t>家互联网医院的新闻瞬间引爆了舆论，至此，包括好大夫在线、微医、丁香园、春雨医生等在内的</a:t>
            </a:r>
            <a:r>
              <a:rPr lang="en-US" altLang="zh-CN" sz="2400" dirty="0"/>
              <a:t>17</a:t>
            </a:r>
            <a:r>
              <a:rPr lang="zh-CN" altLang="zh-CN" sz="2400" dirty="0"/>
              <a:t>家互联网医疗企业先后获得银川市政府颁布的互联网医院“牌照”，而银川则一举确立了国内首个互联网医院基地的地位。</a:t>
            </a:r>
            <a:r>
              <a:rPr lang="zh-CN" altLang="zh-CN" sz="2400" dirty="0">
                <a:highlight>
                  <a:srgbClr val="FF0000"/>
                </a:highlight>
              </a:rPr>
              <a:t>早在</a:t>
            </a:r>
            <a:r>
              <a:rPr lang="en-US" altLang="zh-CN" sz="2400" dirty="0"/>
              <a:t>2014</a:t>
            </a:r>
            <a:r>
              <a:rPr lang="zh-CN" altLang="zh-CN" sz="2400" dirty="0"/>
              <a:t>年</a:t>
            </a:r>
            <a:r>
              <a:rPr lang="en-US" altLang="zh-CN" sz="2400" dirty="0"/>
              <a:t>8</a:t>
            </a:r>
            <a:r>
              <a:rPr lang="zh-CN" altLang="zh-CN" sz="2400" dirty="0"/>
              <a:t>月，春雨医生宣布完成</a:t>
            </a:r>
            <a:r>
              <a:rPr lang="en-US" altLang="zh-CN" sz="2400" dirty="0"/>
              <a:t>C</a:t>
            </a:r>
            <a:r>
              <a:rPr lang="zh-CN" altLang="zh-CN" sz="2400" dirty="0"/>
              <a:t>轮融资，所融金额达</a:t>
            </a:r>
            <a:r>
              <a:rPr lang="en-US" altLang="zh-CN" sz="2400" dirty="0">
                <a:highlight>
                  <a:srgbClr val="FF0000"/>
                </a:highlight>
              </a:rPr>
              <a:t>5000</a:t>
            </a:r>
            <a:r>
              <a:rPr lang="zh-CN" altLang="zh-CN" sz="2400" dirty="0">
                <a:highlight>
                  <a:srgbClr val="FF0000"/>
                </a:highlight>
              </a:rPr>
              <a:t>万美元</a:t>
            </a:r>
            <a:r>
              <a:rPr lang="zh-CN" altLang="zh-CN" sz="2400" dirty="0"/>
              <a:t>；</a:t>
            </a:r>
            <a:r>
              <a:rPr lang="en-US" altLang="zh-CN" sz="2400" dirty="0"/>
              <a:t>2015</a:t>
            </a:r>
            <a:r>
              <a:rPr lang="zh-CN" altLang="zh-CN" sz="2400" dirty="0"/>
              <a:t>年</a:t>
            </a:r>
            <a:r>
              <a:rPr lang="en-US" altLang="zh-CN" sz="2400" dirty="0"/>
              <a:t>6</a:t>
            </a:r>
            <a:r>
              <a:rPr lang="zh-CN" altLang="zh-CN" sz="2400" dirty="0"/>
              <a:t>月，好大夫在线宣布完成金额为</a:t>
            </a:r>
            <a:r>
              <a:rPr lang="en-US" altLang="zh-CN" sz="2400" dirty="0">
                <a:highlight>
                  <a:srgbClr val="FF0000"/>
                </a:highlight>
              </a:rPr>
              <a:t>6000</a:t>
            </a:r>
            <a:r>
              <a:rPr lang="zh-CN" altLang="zh-CN" sz="2400" dirty="0">
                <a:highlight>
                  <a:srgbClr val="FF0000"/>
                </a:highlight>
              </a:rPr>
              <a:t>万美元</a:t>
            </a:r>
            <a:r>
              <a:rPr lang="zh-CN" altLang="zh-CN" sz="2400" dirty="0"/>
              <a:t>的</a:t>
            </a:r>
            <a:r>
              <a:rPr lang="en-US" altLang="zh-CN" sz="2400" dirty="0"/>
              <a:t>C</a:t>
            </a:r>
            <a:r>
              <a:rPr lang="zh-CN" altLang="zh-CN" sz="2400" dirty="0"/>
              <a:t>轮融资；同年</a:t>
            </a:r>
            <a:r>
              <a:rPr lang="en-US" altLang="zh-CN" sz="2400" dirty="0"/>
              <a:t>11</a:t>
            </a:r>
            <a:r>
              <a:rPr lang="zh-CN" altLang="zh-CN" sz="2400" dirty="0"/>
              <a:t>月，微医宣布完成</a:t>
            </a:r>
            <a:r>
              <a:rPr lang="en-US" altLang="zh-CN" sz="2400" dirty="0"/>
              <a:t>E</a:t>
            </a:r>
            <a:r>
              <a:rPr lang="zh-CN" altLang="zh-CN" sz="2400" dirty="0"/>
              <a:t>轮融资，金额更是达到了</a:t>
            </a:r>
            <a:r>
              <a:rPr lang="en-US" altLang="zh-CN" sz="2400" dirty="0">
                <a:highlight>
                  <a:srgbClr val="FF0000"/>
                </a:highlight>
              </a:rPr>
              <a:t>3</a:t>
            </a:r>
            <a:r>
              <a:rPr lang="zh-CN" altLang="zh-CN" sz="2400" dirty="0">
                <a:highlight>
                  <a:srgbClr val="FF0000"/>
                </a:highlight>
              </a:rPr>
              <a:t>亿美元</a:t>
            </a:r>
            <a:r>
              <a:rPr lang="zh-CN" altLang="zh-CN" sz="2400" dirty="0"/>
              <a:t>之巨。</a:t>
            </a:r>
            <a:endParaRPr lang="en-US" altLang="zh-CN" sz="2400" dirty="0"/>
          </a:p>
          <a:p>
            <a:r>
              <a:rPr lang="zh-CN" altLang="zh-CN" sz="2400" dirty="0"/>
              <a:t>更进一步，</a:t>
            </a:r>
            <a:r>
              <a:rPr lang="zh-CN" altLang="zh-CN" sz="2400" dirty="0">
                <a:highlight>
                  <a:srgbClr val="FFFF00"/>
                </a:highlight>
              </a:rPr>
              <a:t>我们的这个项目拥有</a:t>
            </a:r>
            <a:r>
              <a:rPr lang="zh-CN" altLang="zh-CN" sz="2400" dirty="0">
                <a:highlight>
                  <a:srgbClr val="FF0000"/>
                </a:highlight>
              </a:rPr>
              <a:t>最先进的商业模式</a:t>
            </a:r>
            <a:r>
              <a:rPr lang="zh-CN" altLang="zh-CN" sz="2400" dirty="0">
                <a:highlight>
                  <a:srgbClr val="FFFF00"/>
                </a:highlight>
              </a:rPr>
              <a:t>和</a:t>
            </a:r>
            <a:r>
              <a:rPr lang="zh-CN" altLang="zh-CN" sz="2400" dirty="0">
                <a:highlight>
                  <a:srgbClr val="FF0000"/>
                </a:highlight>
              </a:rPr>
              <a:t>设计理念</a:t>
            </a:r>
            <a:r>
              <a:rPr lang="zh-CN" altLang="zh-CN" sz="2400" dirty="0">
                <a:highlight>
                  <a:srgbClr val="FFFF00"/>
                </a:highlight>
              </a:rPr>
              <a:t>，面世</a:t>
            </a:r>
            <a:r>
              <a:rPr lang="zh-CN" altLang="en-US" sz="2400" dirty="0">
                <a:highlight>
                  <a:srgbClr val="FFFF00"/>
                </a:highlight>
              </a:rPr>
              <a:t>时</a:t>
            </a:r>
            <a:r>
              <a:rPr lang="zh-CN" altLang="zh-CN" sz="2400" dirty="0">
                <a:highlight>
                  <a:srgbClr val="FFFF00"/>
                </a:highlight>
              </a:rPr>
              <a:t>一定会受到用户热捧。所以，我敢说，我们的项目前景将会是</a:t>
            </a:r>
            <a:r>
              <a:rPr lang="zh-CN" altLang="zh-CN" sz="2400" dirty="0">
                <a:highlight>
                  <a:srgbClr val="FF0000"/>
                </a:highlight>
              </a:rPr>
              <a:t>一片光明</a:t>
            </a:r>
            <a:r>
              <a:rPr lang="zh-CN" altLang="zh-CN" sz="2400" dirty="0">
                <a:highlight>
                  <a:srgbClr val="FFFF00"/>
                </a:highlight>
              </a:rPr>
              <a:t>。</a:t>
            </a:r>
          </a:p>
          <a:p>
            <a:endParaRPr lang="zh-CN" altLang="en-US" dirty="0"/>
          </a:p>
        </p:txBody>
      </p:sp>
      <p:sp>
        <p:nvSpPr>
          <p:cNvPr id="4" name="标题 1">
            <a:extLst>
              <a:ext uri="{FF2B5EF4-FFF2-40B4-BE49-F238E27FC236}">
                <a16:creationId xmlns:a16="http://schemas.microsoft.com/office/drawing/2014/main" id="{B8065F61-61E1-4DEA-8D0C-6F8A7C57BFB8}"/>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运营现状</a:t>
            </a:r>
          </a:p>
        </p:txBody>
      </p:sp>
    </p:spTree>
    <p:extLst>
      <p:ext uri="{BB962C8B-B14F-4D97-AF65-F5344CB8AC3E}">
        <p14:creationId xmlns:p14="http://schemas.microsoft.com/office/powerpoint/2010/main" val="1927492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6"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263CE6-7F4B-4E32-91E1-BDB9FB6F5E82}"/>
              </a:ext>
            </a:extLst>
          </p:cNvPr>
          <p:cNvSpPr>
            <a:spLocks noGrp="1"/>
          </p:cNvSpPr>
          <p:nvPr>
            <p:ph idx="1"/>
          </p:nvPr>
        </p:nvSpPr>
        <p:spPr>
          <a:xfrm>
            <a:off x="677334" y="1477037"/>
            <a:ext cx="9609666" cy="4564325"/>
          </a:xfrm>
        </p:spPr>
        <p:txBody>
          <a:bodyPr>
            <a:normAutofit fontScale="92500"/>
          </a:bodyPr>
          <a:lstStyle/>
          <a:p>
            <a:r>
              <a:rPr lang="zh-CN" altLang="en-US" sz="4800" dirty="0"/>
              <a:t>我们的项目立志改变现状，利用最新的科学技术与创造性想法，解决了对于目前同类项目浮于表面的问题，响应了党和国家关于“将科学技术用于改善民生”的号召。同时也创新了运营模式，为广大病友服务。</a:t>
            </a:r>
          </a:p>
        </p:txBody>
      </p:sp>
      <p:sp>
        <p:nvSpPr>
          <p:cNvPr id="4" name="标题 1">
            <a:extLst>
              <a:ext uri="{FF2B5EF4-FFF2-40B4-BE49-F238E27FC236}">
                <a16:creationId xmlns:a16="http://schemas.microsoft.com/office/drawing/2014/main" id="{712F31E7-1387-4A80-B878-2314035B765D}"/>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6600" dirty="0">
                <a:solidFill>
                  <a:srgbClr val="C00000"/>
                </a:solidFill>
              </a:rPr>
              <a:t>简而言之：</a:t>
            </a:r>
          </a:p>
        </p:txBody>
      </p:sp>
    </p:spTree>
    <p:extLst>
      <p:ext uri="{BB962C8B-B14F-4D97-AF65-F5344CB8AC3E}">
        <p14:creationId xmlns:p14="http://schemas.microsoft.com/office/powerpoint/2010/main" val="20330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81C165C-008F-4F45-8AD8-5FA6399226EE}"/>
              </a:ext>
            </a:extLst>
          </p:cNvPr>
          <p:cNvSpPr/>
          <p:nvPr/>
        </p:nvSpPr>
        <p:spPr>
          <a:xfrm>
            <a:off x="2994356" y="2820243"/>
            <a:ext cx="5264150" cy="1568450"/>
          </a:xfrm>
          <a:prstGeom prst="rect">
            <a:avLst/>
          </a:prstGeom>
          <a:noFill/>
          <a:ln>
            <a:noFill/>
          </a:ln>
        </p:spPr>
        <p:txBody>
          <a:bodyPr wrap="none" rtlCol="0" anchor="t">
            <a:spAutoFit/>
          </a:bodyPr>
          <a:lstStyle/>
          <a:p>
            <a:pPr algn="ctr"/>
            <a:r>
              <a:rPr lang="en-US" altLang="zh-CN" sz="9600" b="1" dirty="0">
                <a:ln w="19050" cmpd="sng">
                  <a:gradFill>
                    <a:gsLst>
                      <a:gs pos="30000">
                        <a:srgbClr val="DBEEC0"/>
                      </a:gs>
                      <a:gs pos="22000">
                        <a:srgbClr val="2F8B93">
                          <a:alpha val="100000"/>
                        </a:srgbClr>
                      </a:gs>
                      <a:gs pos="63000">
                        <a:srgbClr val="3088B5"/>
                      </a:gs>
                      <a:gs pos="81000">
                        <a:srgbClr val="2D8E70"/>
                      </a:gs>
                    </a:gsLst>
                    <a:lin ang="5400000"/>
                  </a:gradFill>
                  <a:prstDash val="solid"/>
                </a:ln>
                <a:blipFill>
                  <a:blip r:embed="rId2">
                    <a:alphaModFix amt="80000"/>
                  </a:blip>
                  <a:tile tx="0" ty="0" sx="82000" sy="72000" flip="none" algn="bl"/>
                </a:blipFill>
                <a:effectLst>
                  <a:glow rad="50800">
                    <a:srgbClr val="C5E499">
                      <a:alpha val="49000"/>
                    </a:srgbClr>
                  </a:glow>
                </a:effectLst>
              </a:rPr>
              <a:t>THANKS</a:t>
            </a:r>
          </a:p>
        </p:txBody>
      </p:sp>
      <p:sp>
        <p:nvSpPr>
          <p:cNvPr id="5" name="矩形 4">
            <a:extLst>
              <a:ext uri="{FF2B5EF4-FFF2-40B4-BE49-F238E27FC236}">
                <a16:creationId xmlns:a16="http://schemas.microsoft.com/office/drawing/2014/main" id="{C3EF4394-DF9A-4765-8FFA-5FD705B90FE2}"/>
              </a:ext>
            </a:extLst>
          </p:cNvPr>
          <p:cNvSpPr/>
          <p:nvPr/>
        </p:nvSpPr>
        <p:spPr>
          <a:xfrm>
            <a:off x="4895402" y="4379217"/>
            <a:ext cx="2262159" cy="923330"/>
          </a:xfrm>
          <a:prstGeom prst="rect">
            <a:avLst/>
          </a:prstGeom>
          <a:noFill/>
        </p:spPr>
        <p:txBody>
          <a:bodyPr wrap="none" lIns="91440" tIns="45720" rIns="91440" bIns="45720">
            <a:spAutoFit/>
          </a:bodyPr>
          <a:lstStyle/>
          <a:p>
            <a:pPr algn="ctr"/>
            <a:r>
              <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谢谢！</a:t>
            </a:r>
          </a:p>
        </p:txBody>
      </p:sp>
      <p:sp>
        <p:nvSpPr>
          <p:cNvPr id="6" name="标题 1">
            <a:extLst>
              <a:ext uri="{FF2B5EF4-FFF2-40B4-BE49-F238E27FC236}">
                <a16:creationId xmlns:a16="http://schemas.microsoft.com/office/drawing/2014/main" id="{0F3B2C44-E3AC-4497-B96A-CF8C61B8DC1B}"/>
              </a:ext>
            </a:extLst>
          </p:cNvPr>
          <p:cNvSpPr txBox="1">
            <a:spLocks/>
          </p:cNvSpPr>
          <p:nvPr/>
        </p:nvSpPr>
        <p:spPr>
          <a:xfrm>
            <a:off x="2794331" y="907722"/>
            <a:ext cx="7766936" cy="164630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“医带医路”医疗公益服务中心</a:t>
            </a:r>
            <a:br>
              <a:rPr lang="en-US" altLang="zh-CN" dirty="0">
                <a:solidFill>
                  <a:srgbClr val="C00000"/>
                </a:solidFill>
              </a:rPr>
            </a:br>
            <a:br>
              <a:rPr lang="en-US" altLang="zh-CN" dirty="0"/>
            </a:br>
            <a:endParaRPr lang="zh-CN" altLang="en-US" dirty="0"/>
          </a:p>
        </p:txBody>
      </p:sp>
      <p:pic>
        <p:nvPicPr>
          <p:cNvPr id="7" name="图片 6">
            <a:extLst>
              <a:ext uri="{FF2B5EF4-FFF2-40B4-BE49-F238E27FC236}">
                <a16:creationId xmlns:a16="http://schemas.microsoft.com/office/drawing/2014/main" id="{4299D512-885D-492D-A51C-E3BF75817247}"/>
              </a:ext>
            </a:extLst>
          </p:cNvPr>
          <p:cNvPicPr>
            <a:picLocks noChangeAspect="1"/>
          </p:cNvPicPr>
          <p:nvPr/>
        </p:nvPicPr>
        <p:blipFill>
          <a:blip r:embed="rId3"/>
          <a:stretch>
            <a:fillRect/>
          </a:stretch>
        </p:blipFill>
        <p:spPr>
          <a:xfrm>
            <a:off x="1320813" y="267495"/>
            <a:ext cx="1778000" cy="1778000"/>
          </a:xfrm>
          <a:prstGeom prst="rect">
            <a:avLst/>
          </a:prstGeom>
        </p:spPr>
      </p:pic>
      <p:sp>
        <p:nvSpPr>
          <p:cNvPr id="9" name="矩形 8">
            <a:extLst>
              <a:ext uri="{FF2B5EF4-FFF2-40B4-BE49-F238E27FC236}">
                <a16:creationId xmlns:a16="http://schemas.microsoft.com/office/drawing/2014/main" id="{DE01E99B-4336-4337-898A-D6D8A21AAD51}"/>
              </a:ext>
            </a:extLst>
          </p:cNvPr>
          <p:cNvSpPr/>
          <p:nvPr/>
        </p:nvSpPr>
        <p:spPr>
          <a:xfrm>
            <a:off x="9856196" y="6191110"/>
            <a:ext cx="2335804" cy="523220"/>
          </a:xfrm>
          <a:prstGeom prst="rect">
            <a:avLst/>
          </a:prstGeom>
        </p:spPr>
        <p:txBody>
          <a:bodyPr wrap="square">
            <a:spAutoFit/>
          </a:bodyPr>
          <a:lstStyle/>
          <a:p>
            <a:pPr algn="ctr"/>
            <a:r>
              <a:rPr lang="zh-CN" altLang="en-US" sz="2800" b="1" dirty="0">
                <a:ln w="9525">
                  <a:solidFill>
                    <a:schemeClr val="bg1"/>
                  </a:solidFill>
                  <a:prstDash val="solid"/>
                </a:ln>
                <a:effectLst>
                  <a:outerShdw blurRad="12700" dist="38100" dir="2700000" algn="tl" rotWithShape="0">
                    <a:schemeClr val="bg1">
                      <a:lumMod val="50000"/>
                    </a:schemeClr>
                  </a:outerShdw>
                </a:effectLst>
              </a:rPr>
              <a:t>敬请批评指正！</a:t>
            </a:r>
          </a:p>
        </p:txBody>
      </p:sp>
      <p:sp>
        <p:nvSpPr>
          <p:cNvPr id="10" name="副标题 2">
            <a:extLst>
              <a:ext uri="{FF2B5EF4-FFF2-40B4-BE49-F238E27FC236}">
                <a16:creationId xmlns:a16="http://schemas.microsoft.com/office/drawing/2014/main" id="{BAE2BBAC-2EC5-4A96-A53A-CE44D7C81553}"/>
              </a:ext>
            </a:extLst>
          </p:cNvPr>
          <p:cNvSpPr txBox="1">
            <a:spLocks/>
          </p:cNvSpPr>
          <p:nvPr/>
        </p:nvSpPr>
        <p:spPr>
          <a:xfrm>
            <a:off x="1742963" y="1732820"/>
            <a:ext cx="7766936" cy="1096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CN" dirty="0">
              <a:solidFill>
                <a:schemeClr val="tx1"/>
              </a:solidFill>
            </a:endParaRPr>
          </a:p>
          <a:p>
            <a:pPr marL="0" indent="0" algn="ctr">
              <a:buNone/>
            </a:pPr>
            <a:r>
              <a:rPr lang="zh-CN" altLang="en-US" sz="45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蒋嵩林</a:t>
            </a:r>
            <a:endParaRPr lang="en-US" altLang="zh-CN" sz="4500" dirty="0">
              <a:solidFill>
                <a:schemeClr val="tx1"/>
              </a:solidFill>
              <a:latin typeface="Arial" panose="020B0604020202020204" pitchFamily="34" charset="0"/>
              <a:ea typeface="宋体" panose="02010600030101010101" pitchFamily="2" charset="-122"/>
            </a:endParaRPr>
          </a:p>
          <a:p>
            <a:pPr marL="0" indent="0" algn="ctr">
              <a:buNone/>
            </a:pPr>
            <a:r>
              <a:rPr lang="en-US" altLang="zh-CN" sz="3400" dirty="0">
                <a:solidFill>
                  <a:srgbClr val="00B0F0"/>
                </a:solidFill>
                <a:latin typeface="Arial" panose="020B0604020202020204" pitchFamily="34" charset="0"/>
                <a:ea typeface="宋体" panose="02010600030101010101" pitchFamily="2" charset="-122"/>
              </a:rPr>
              <a:t>jiangsl18@lzu.edu.cn </a:t>
            </a:r>
            <a:endParaRPr lang="en-US" altLang="zh-CN" sz="3400" dirty="0">
              <a:latin typeface="Arial" panose="020B060402020202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E33418C7-68B7-4E65-95D5-0D6A3CB0FFE5}"/>
              </a:ext>
            </a:extLst>
          </p:cNvPr>
          <p:cNvSpPr/>
          <p:nvPr/>
        </p:nvSpPr>
        <p:spPr>
          <a:xfrm>
            <a:off x="9758482" y="5565557"/>
            <a:ext cx="1899879" cy="769441"/>
          </a:xfrm>
          <a:prstGeom prst="rect">
            <a:avLst/>
          </a:prstGeom>
          <a:noFill/>
          <a:ln>
            <a:noFill/>
          </a:ln>
        </p:spPr>
        <p:txBody>
          <a:bodyPr wrap="none" rtlCol="0" anchor="t">
            <a:spAutoFit/>
          </a:bodyPr>
          <a:lstStyle/>
          <a:p>
            <a:pPr lvl="1" algn="ctr" defTabSz="914400" fontAlgn="base">
              <a:spcBef>
                <a:spcPct val="0"/>
              </a:spcBef>
              <a:spcAft>
                <a:spcPct val="0"/>
              </a:spcAft>
              <a:buSzPct val="100000"/>
              <a:buFont typeface="Arial" panose="020B0604020202020204" pitchFamily="34" charset="0"/>
              <a:buNone/>
            </a:pPr>
            <a:r>
              <a:rPr lang="en-US" altLang="zh-CN" sz="4400" b="1" dirty="0">
                <a:blipFill>
                  <a:blip r:embed="rId4"/>
                  <a:stretch>
                    <a:fillRect/>
                  </a:stretch>
                </a:blipFill>
                <a:effectLst>
                  <a:outerShdw blurRad="38100" dist="19050" dir="2700000" algn="tl" rotWithShape="0">
                    <a:srgbClr val="000000">
                      <a:alpha val="40000"/>
                    </a:srgbClr>
                  </a:outerShdw>
                </a:effectLst>
                <a:latin typeface="Arial" panose="020B0604020202020204" pitchFamily="34" charset="0"/>
                <a:ea typeface="宋体" panose="02010600030101010101" pitchFamily="2" charset="-122"/>
              </a:rPr>
              <a:t>Q&amp;A</a:t>
            </a:r>
          </a:p>
        </p:txBody>
      </p:sp>
    </p:spTree>
    <p:extLst>
      <p:ext uri="{BB962C8B-B14F-4D97-AF65-F5344CB8AC3E}">
        <p14:creationId xmlns:p14="http://schemas.microsoft.com/office/powerpoint/2010/main" val="1920944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5E085-E948-41DD-BEA2-07CC4B1D406C}"/>
              </a:ext>
            </a:extLst>
          </p:cNvPr>
          <p:cNvSpPr>
            <a:spLocks noGrp="1"/>
          </p:cNvSpPr>
          <p:nvPr>
            <p:ph type="title"/>
          </p:nvPr>
        </p:nvSpPr>
        <p:spPr>
          <a:xfrm>
            <a:off x="677334" y="156237"/>
            <a:ext cx="8596668" cy="1320800"/>
          </a:xfrm>
        </p:spPr>
        <p:txBody>
          <a:bodyPr/>
          <a:lstStyle/>
          <a:p>
            <a:r>
              <a:rPr lang="zh-CN" altLang="zh-CN" dirty="0">
                <a:solidFill>
                  <a:srgbClr val="C00000"/>
                </a:solidFill>
              </a:rPr>
              <a:t>项目简介</a:t>
            </a:r>
            <a:r>
              <a:rPr lang="en-US" altLang="zh-CN" dirty="0">
                <a:solidFill>
                  <a:srgbClr val="C00000"/>
                </a:solidFill>
              </a:rPr>
              <a:t>——</a:t>
            </a:r>
            <a:r>
              <a:rPr lang="zh-CN" altLang="en-US" dirty="0">
                <a:solidFill>
                  <a:srgbClr val="00B050"/>
                </a:solidFill>
              </a:rPr>
              <a:t>传统互联网医疗</a:t>
            </a:r>
          </a:p>
        </p:txBody>
      </p:sp>
      <p:sp>
        <p:nvSpPr>
          <p:cNvPr id="3" name="内容占位符 2">
            <a:extLst>
              <a:ext uri="{FF2B5EF4-FFF2-40B4-BE49-F238E27FC236}">
                <a16:creationId xmlns:a16="http://schemas.microsoft.com/office/drawing/2014/main" id="{377F7086-9645-4A4D-AA63-1F1DAF0FAC30}"/>
              </a:ext>
            </a:extLst>
          </p:cNvPr>
          <p:cNvSpPr>
            <a:spLocks noGrp="1"/>
          </p:cNvSpPr>
          <p:nvPr>
            <p:ph idx="1"/>
          </p:nvPr>
        </p:nvSpPr>
        <p:spPr>
          <a:xfrm>
            <a:off x="839259" y="1333501"/>
            <a:ext cx="8596668" cy="5107912"/>
          </a:xfrm>
        </p:spPr>
        <p:txBody>
          <a:bodyPr>
            <a:noAutofit/>
          </a:bodyPr>
          <a:lstStyle/>
          <a:p>
            <a:r>
              <a:rPr lang="zh-CN" altLang="en-US" sz="2800" dirty="0"/>
              <a:t>随着信息技术的发展，</a:t>
            </a:r>
            <a:r>
              <a:rPr lang="zh-CN" altLang="zh-CN" sz="2800" dirty="0"/>
              <a:t>“互联网</a:t>
            </a:r>
            <a:r>
              <a:rPr lang="en-US" altLang="zh-CN" sz="2800" dirty="0"/>
              <a:t> + </a:t>
            </a:r>
            <a:r>
              <a:rPr lang="zh-CN" altLang="zh-CN" sz="2800" dirty="0"/>
              <a:t>传统行业”成为社会和业界关注的热点</a:t>
            </a:r>
            <a:r>
              <a:rPr lang="zh-CN" altLang="en-US" sz="2800" dirty="0"/>
              <a:t>。</a:t>
            </a:r>
            <a:r>
              <a:rPr lang="zh-CN" altLang="en-US" sz="2800" b="1" u="sng" dirty="0"/>
              <a:t>现行医疗服务模式存在的弊端是</a:t>
            </a:r>
            <a:r>
              <a:rPr lang="zh-CN" altLang="en-US" sz="2800" b="1" u="sng" dirty="0">
                <a:highlight>
                  <a:srgbClr val="FF0000"/>
                </a:highlight>
              </a:rPr>
              <a:t>显而易见</a:t>
            </a:r>
            <a:r>
              <a:rPr lang="zh-CN" altLang="en-US" sz="2800" b="1" u="sng" dirty="0"/>
              <a:t>的，由于诊疗技术、设施、设备的限制，医患双方的诊疗、就医行为大多</a:t>
            </a:r>
            <a:r>
              <a:rPr lang="zh-CN" altLang="en-US" sz="2800" b="1" u="sng" dirty="0">
                <a:solidFill>
                  <a:srgbClr val="FF0000"/>
                </a:solidFill>
                <a:highlight>
                  <a:srgbClr val="FFFF00"/>
                </a:highlight>
              </a:rPr>
              <a:t>局限于医疗机构内部</a:t>
            </a:r>
            <a:r>
              <a:rPr lang="zh-CN" altLang="en-US" sz="2800" b="1" u="sng" dirty="0"/>
              <a:t>，造成了医患双方的不便。</a:t>
            </a:r>
          </a:p>
          <a:p>
            <a:r>
              <a:rPr lang="zh-CN" altLang="en-US" sz="2800" dirty="0"/>
              <a:t>所以，作为与民生息息相关的传统行业之一</a:t>
            </a:r>
            <a:r>
              <a:rPr lang="en-US" altLang="zh-CN" sz="2800" dirty="0"/>
              <a:t>——</a:t>
            </a:r>
            <a:r>
              <a:rPr lang="zh-CN" altLang="en-US" sz="2800" dirty="0"/>
              <a:t>“医疗”成为其中关注和投资的重点。</a:t>
            </a:r>
            <a:endParaRPr lang="en-US" altLang="zh-CN" sz="2800" dirty="0"/>
          </a:p>
          <a:p>
            <a:r>
              <a:rPr lang="zh-CN" altLang="zh-CN" sz="2800" dirty="0"/>
              <a:t>然而，此轮“互联网</a:t>
            </a:r>
            <a:r>
              <a:rPr lang="en-US" altLang="zh-CN" sz="2800" dirty="0"/>
              <a:t> + </a:t>
            </a:r>
            <a:r>
              <a:rPr lang="zh-CN" altLang="zh-CN" sz="2800" dirty="0"/>
              <a:t>医疗”概念热与投资热并未深入到医疗机构的核心业务—诊疗服务，</a:t>
            </a:r>
            <a:r>
              <a:rPr lang="zh-CN" altLang="en-US" sz="2800" b="1" u="sng" dirty="0">
                <a:highlight>
                  <a:srgbClr val="FFFF00"/>
                </a:highlight>
              </a:rPr>
              <a:t>只是局限于网上预约挂号、</a:t>
            </a:r>
            <a:r>
              <a:rPr lang="zh-CN" altLang="zh-CN" sz="2800" b="1" u="sng" dirty="0">
                <a:highlight>
                  <a:srgbClr val="FFFF00"/>
                </a:highlight>
              </a:rPr>
              <a:t>网上医疗服务咨询、网上药店等</a:t>
            </a:r>
            <a:r>
              <a:rPr lang="zh-CN" altLang="en-US" sz="2800" b="1" u="sng" dirty="0">
                <a:highlight>
                  <a:srgbClr val="FFFF00"/>
                </a:highlight>
              </a:rPr>
              <a:t>。</a:t>
            </a:r>
            <a:endParaRPr lang="en-US" altLang="zh-CN" sz="2800" b="1" u="sng" dirty="0">
              <a:highlight>
                <a:srgbClr val="FFFF00"/>
              </a:highlight>
            </a:endParaRPr>
          </a:p>
        </p:txBody>
      </p:sp>
    </p:spTree>
    <p:extLst>
      <p:ext uri="{BB962C8B-B14F-4D97-AF65-F5344CB8AC3E}">
        <p14:creationId xmlns:p14="http://schemas.microsoft.com/office/powerpoint/2010/main" val="3795701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F7C93FDC-F992-487A-93F0-6633C1D1CD9C}"/>
              </a:ext>
            </a:extLst>
          </p:cNvPr>
          <p:cNvPicPr>
            <a:picLocks noGrp="1" noChangeAspect="1"/>
          </p:cNvPicPr>
          <p:nvPr>
            <p:ph idx="1"/>
          </p:nvPr>
        </p:nvPicPr>
        <p:blipFill>
          <a:blip r:embed="rId2"/>
          <a:stretch>
            <a:fillRect/>
          </a:stretch>
        </p:blipFill>
        <p:spPr>
          <a:xfrm>
            <a:off x="1645728" y="1190625"/>
            <a:ext cx="6659880" cy="4762500"/>
          </a:xfrm>
        </p:spPr>
      </p:pic>
      <p:sp>
        <p:nvSpPr>
          <p:cNvPr id="14" name="标题 1">
            <a:extLst>
              <a:ext uri="{FF2B5EF4-FFF2-40B4-BE49-F238E27FC236}">
                <a16:creationId xmlns:a16="http://schemas.microsoft.com/office/drawing/2014/main" id="{CDA5EB67-3F2A-47D7-886F-3FA6AC9DB7E0}"/>
              </a:ext>
            </a:extLst>
          </p:cNvPr>
          <p:cNvSpPr>
            <a:spLocks noGrp="1"/>
          </p:cNvSpPr>
          <p:nvPr>
            <p:ph type="title"/>
          </p:nvPr>
        </p:nvSpPr>
        <p:spPr>
          <a:xfrm>
            <a:off x="677334" y="156237"/>
            <a:ext cx="8596668" cy="1320800"/>
          </a:xfrm>
        </p:spPr>
        <p:txBody>
          <a:bodyPr/>
          <a:lstStyle/>
          <a:p>
            <a:r>
              <a:rPr lang="zh-CN" altLang="zh-CN" dirty="0">
                <a:solidFill>
                  <a:srgbClr val="C00000"/>
                </a:solidFill>
              </a:rPr>
              <a:t>项目简介</a:t>
            </a:r>
            <a:r>
              <a:rPr lang="en-US" altLang="zh-CN" dirty="0">
                <a:solidFill>
                  <a:srgbClr val="C00000"/>
                </a:solidFill>
              </a:rPr>
              <a:t>——</a:t>
            </a:r>
            <a:r>
              <a:rPr lang="zh-CN" altLang="en-US" dirty="0">
                <a:solidFill>
                  <a:srgbClr val="00B050"/>
                </a:solidFill>
              </a:rPr>
              <a:t>传统互联网医疗</a:t>
            </a:r>
          </a:p>
        </p:txBody>
      </p:sp>
    </p:spTree>
    <p:extLst>
      <p:ext uri="{BB962C8B-B14F-4D97-AF65-F5344CB8AC3E}">
        <p14:creationId xmlns:p14="http://schemas.microsoft.com/office/powerpoint/2010/main" val="1360343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D76FA1-2017-4072-B26F-99E07AC1EF35}"/>
              </a:ext>
            </a:extLst>
          </p:cNvPr>
          <p:cNvSpPr>
            <a:spLocks noGrp="1"/>
          </p:cNvSpPr>
          <p:nvPr>
            <p:ph idx="1"/>
          </p:nvPr>
        </p:nvSpPr>
        <p:spPr>
          <a:xfrm>
            <a:off x="677334" y="1122364"/>
            <a:ext cx="8596668" cy="3880773"/>
          </a:xfrm>
        </p:spPr>
        <p:txBody>
          <a:bodyPr>
            <a:noAutofit/>
          </a:bodyPr>
          <a:lstStyle/>
          <a:p>
            <a:r>
              <a:rPr lang="zh-CN" altLang="en-US" sz="2800" dirty="0"/>
              <a:t>我们的服务模式能够有效地破解这一难题，极大地改善医疗服务的提供模式和患者接受医疗健康服务的模式。通过</a:t>
            </a:r>
            <a:r>
              <a:rPr lang="zh-CN" altLang="en-US" sz="2800" dirty="0">
                <a:highlight>
                  <a:srgbClr val="FFFF00"/>
                </a:highlight>
              </a:rPr>
              <a:t>互联网和“医疗专业云”</a:t>
            </a:r>
            <a:r>
              <a:rPr lang="zh-CN" altLang="en-US" sz="2800" dirty="0"/>
              <a:t>，可以有效拓展并延伸医疗机构的服务能力。</a:t>
            </a:r>
            <a:endParaRPr lang="en-US" altLang="zh-CN" sz="2800" dirty="0"/>
          </a:p>
          <a:p>
            <a:r>
              <a:rPr lang="zh-CN" altLang="en-US" sz="2800" dirty="0"/>
              <a:t>如患者</a:t>
            </a:r>
            <a:r>
              <a:rPr lang="zh-CN" altLang="en-US" sz="2800" dirty="0">
                <a:highlight>
                  <a:srgbClr val="FFFF00"/>
                </a:highlight>
              </a:rPr>
              <a:t>网上就医</a:t>
            </a:r>
            <a:r>
              <a:rPr lang="zh-CN" altLang="en-US" sz="2800" dirty="0"/>
              <a:t>、</a:t>
            </a:r>
            <a:r>
              <a:rPr lang="zh-CN" altLang="en-US" sz="2800" dirty="0">
                <a:highlight>
                  <a:srgbClr val="FFFF00"/>
                </a:highlight>
              </a:rPr>
              <a:t>就近抽血</a:t>
            </a:r>
            <a:r>
              <a:rPr lang="zh-CN" altLang="en-US" sz="2800" dirty="0"/>
              <a:t>、</a:t>
            </a:r>
            <a:r>
              <a:rPr lang="zh-CN" altLang="en-US" sz="2800" dirty="0">
                <a:highlight>
                  <a:srgbClr val="FFFF00"/>
                </a:highlight>
              </a:rPr>
              <a:t>集中检验</a:t>
            </a:r>
            <a:r>
              <a:rPr lang="zh-CN" altLang="en-US" sz="2800" dirty="0"/>
              <a:t>、</a:t>
            </a:r>
            <a:r>
              <a:rPr lang="zh-CN" altLang="en-US" sz="2800" dirty="0">
                <a:highlight>
                  <a:srgbClr val="FFFF00"/>
                </a:highlight>
              </a:rPr>
              <a:t>远程提供诊疗建议</a:t>
            </a:r>
            <a:r>
              <a:rPr lang="zh-CN" altLang="en-US" sz="2800" dirty="0"/>
              <a:t>、</a:t>
            </a:r>
            <a:r>
              <a:rPr lang="zh-CN" altLang="en-US" sz="2800" dirty="0">
                <a:highlight>
                  <a:srgbClr val="FFFF00"/>
                </a:highlight>
              </a:rPr>
              <a:t>个性化健康管理</a:t>
            </a:r>
            <a:r>
              <a:rPr lang="zh-CN" altLang="en-US" sz="2800" dirty="0"/>
              <a:t>，为社区医院提供</a:t>
            </a:r>
            <a:r>
              <a:rPr lang="zh-CN" altLang="en-US" sz="2800" dirty="0">
                <a:highlight>
                  <a:srgbClr val="FFFF00"/>
                </a:highlight>
              </a:rPr>
              <a:t>远程手术指导等</a:t>
            </a:r>
            <a:r>
              <a:rPr lang="zh-CN" altLang="en-US" sz="2800" dirty="0"/>
              <a:t>，从根本上变革现有的医疗服务模式。而随着技术的进步，医学影像电子化，诊疗设备的微型化、可穿戴，以及交互式高清视频都为“互联网 </a:t>
            </a:r>
            <a:r>
              <a:rPr lang="en-US" altLang="zh-CN" sz="2800" dirty="0"/>
              <a:t>+</a:t>
            </a:r>
            <a:r>
              <a:rPr lang="zh-CN" altLang="en-US" sz="2800" dirty="0"/>
              <a:t>医疗”模式扫清了技术障碍。 </a:t>
            </a:r>
          </a:p>
        </p:txBody>
      </p:sp>
      <p:sp>
        <p:nvSpPr>
          <p:cNvPr id="6" name="标题 1">
            <a:extLst>
              <a:ext uri="{FF2B5EF4-FFF2-40B4-BE49-F238E27FC236}">
                <a16:creationId xmlns:a16="http://schemas.microsoft.com/office/drawing/2014/main" id="{AF3D3AC3-907E-45E9-80F3-FF64B3E5340C}"/>
              </a:ext>
            </a:extLst>
          </p:cNvPr>
          <p:cNvSpPr>
            <a:spLocks noGrp="1"/>
          </p:cNvSpPr>
          <p:nvPr>
            <p:ph type="title"/>
          </p:nvPr>
        </p:nvSpPr>
        <p:spPr>
          <a:xfrm>
            <a:off x="677334" y="156237"/>
            <a:ext cx="8596668" cy="1320800"/>
          </a:xfrm>
        </p:spPr>
        <p:txBody>
          <a:bodyPr/>
          <a:lstStyle/>
          <a:p>
            <a:r>
              <a:rPr lang="zh-CN" altLang="zh-CN" dirty="0">
                <a:solidFill>
                  <a:srgbClr val="C00000"/>
                </a:solidFill>
              </a:rPr>
              <a:t>项目简介</a:t>
            </a:r>
            <a:r>
              <a:rPr lang="en-US" altLang="zh-CN" dirty="0">
                <a:solidFill>
                  <a:srgbClr val="C00000"/>
                </a:solidFill>
              </a:rPr>
              <a:t>——</a:t>
            </a:r>
            <a:r>
              <a:rPr lang="zh-CN" altLang="en-US" dirty="0">
                <a:solidFill>
                  <a:srgbClr val="00B050"/>
                </a:solidFill>
              </a:rPr>
              <a:t>我们的优势</a:t>
            </a:r>
          </a:p>
        </p:txBody>
      </p:sp>
      <p:pic>
        <p:nvPicPr>
          <p:cNvPr id="4" name="图片 3">
            <a:extLst>
              <a:ext uri="{FF2B5EF4-FFF2-40B4-BE49-F238E27FC236}">
                <a16:creationId xmlns:a16="http://schemas.microsoft.com/office/drawing/2014/main" id="{95A4FCB7-5FD3-44A5-A234-E527A1DF4148}"/>
              </a:ext>
            </a:extLst>
          </p:cNvPr>
          <p:cNvPicPr>
            <a:picLocks noChangeAspect="1"/>
          </p:cNvPicPr>
          <p:nvPr/>
        </p:nvPicPr>
        <p:blipFill>
          <a:blip r:embed="rId2"/>
          <a:stretch>
            <a:fillRect/>
          </a:stretch>
        </p:blipFill>
        <p:spPr>
          <a:xfrm>
            <a:off x="9344025" y="50673"/>
            <a:ext cx="2847975" cy="2066925"/>
          </a:xfrm>
          <a:prstGeom prst="rect">
            <a:avLst/>
          </a:prstGeom>
        </p:spPr>
      </p:pic>
      <p:pic>
        <p:nvPicPr>
          <p:cNvPr id="7" name="图片 6">
            <a:extLst>
              <a:ext uri="{FF2B5EF4-FFF2-40B4-BE49-F238E27FC236}">
                <a16:creationId xmlns:a16="http://schemas.microsoft.com/office/drawing/2014/main" id="{AA555754-5F6E-4BDC-B994-5C6786F4AE79}"/>
              </a:ext>
            </a:extLst>
          </p:cNvPr>
          <p:cNvPicPr>
            <a:picLocks noChangeAspect="1"/>
          </p:cNvPicPr>
          <p:nvPr/>
        </p:nvPicPr>
        <p:blipFill>
          <a:blip r:embed="rId3"/>
          <a:stretch>
            <a:fillRect/>
          </a:stretch>
        </p:blipFill>
        <p:spPr>
          <a:xfrm>
            <a:off x="9269690" y="4585561"/>
            <a:ext cx="2909164" cy="2016252"/>
          </a:xfrm>
          <a:prstGeom prst="rect">
            <a:avLst/>
          </a:prstGeom>
        </p:spPr>
      </p:pic>
      <p:pic>
        <p:nvPicPr>
          <p:cNvPr id="9" name="图片 8">
            <a:extLst>
              <a:ext uri="{FF2B5EF4-FFF2-40B4-BE49-F238E27FC236}">
                <a16:creationId xmlns:a16="http://schemas.microsoft.com/office/drawing/2014/main" id="{C06529AA-5E2B-4078-928E-47582DC51D55}"/>
              </a:ext>
            </a:extLst>
          </p:cNvPr>
          <p:cNvPicPr>
            <a:picLocks noChangeAspect="1"/>
          </p:cNvPicPr>
          <p:nvPr/>
        </p:nvPicPr>
        <p:blipFill>
          <a:blip r:embed="rId4"/>
          <a:stretch>
            <a:fillRect/>
          </a:stretch>
        </p:blipFill>
        <p:spPr>
          <a:xfrm rot="16200000">
            <a:off x="9808939" y="1908828"/>
            <a:ext cx="1905000" cy="2834829"/>
          </a:xfrm>
          <a:prstGeom prst="rect">
            <a:avLst/>
          </a:prstGeom>
        </p:spPr>
      </p:pic>
    </p:spTree>
    <p:extLst>
      <p:ext uri="{BB962C8B-B14F-4D97-AF65-F5344CB8AC3E}">
        <p14:creationId xmlns:p14="http://schemas.microsoft.com/office/powerpoint/2010/main" val="96752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98CB708-2D3B-41C1-B7AC-3CCFE9EF0B58}"/>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dirty="0">
                <a:solidFill>
                  <a:srgbClr val="C00000"/>
                </a:solidFill>
              </a:rPr>
              <a:t>项目</a:t>
            </a:r>
            <a:r>
              <a:rPr lang="zh-CN" altLang="en-US" dirty="0">
                <a:solidFill>
                  <a:srgbClr val="C00000"/>
                </a:solidFill>
              </a:rPr>
              <a:t>说明</a:t>
            </a:r>
            <a:r>
              <a:rPr lang="en-US" altLang="zh-CN" dirty="0">
                <a:solidFill>
                  <a:srgbClr val="C00000"/>
                </a:solidFill>
              </a:rPr>
              <a:t>——</a:t>
            </a:r>
            <a:r>
              <a:rPr lang="en-US" altLang="zh-CN" dirty="0">
                <a:solidFill>
                  <a:srgbClr val="00B050"/>
                </a:solidFill>
              </a:rPr>
              <a:t>APP</a:t>
            </a:r>
            <a:r>
              <a:rPr lang="zh-CN" altLang="en-US" dirty="0">
                <a:solidFill>
                  <a:srgbClr val="00B050"/>
                </a:solidFill>
              </a:rPr>
              <a:t>具体功能</a:t>
            </a:r>
          </a:p>
        </p:txBody>
      </p:sp>
      <p:sp>
        <p:nvSpPr>
          <p:cNvPr id="6" name="任意多边形 30">
            <a:extLst>
              <a:ext uri="{FF2B5EF4-FFF2-40B4-BE49-F238E27FC236}">
                <a16:creationId xmlns:a16="http://schemas.microsoft.com/office/drawing/2014/main" id="{DED08708-10AE-4DC9-A470-7413EC9AEDE5}"/>
              </a:ext>
            </a:extLst>
          </p:cNvPr>
          <p:cNvSpPr>
            <a:spLocks/>
          </p:cNvSpPr>
          <p:nvPr/>
        </p:nvSpPr>
        <p:spPr bwMode="auto">
          <a:xfrm rot="5400000">
            <a:off x="9601299" y="2685109"/>
            <a:ext cx="1321296" cy="3878871"/>
          </a:xfrm>
          <a:custGeom>
            <a:avLst/>
            <a:gdLst>
              <a:gd name="connsiteX0" fmla="*/ 0 w 1253008"/>
              <a:gd name="connsiteY0" fmla="*/ 3081115 h 3678400"/>
              <a:gd name="connsiteX1" fmla="*/ 0 w 1253008"/>
              <a:gd name="connsiteY1" fmla="*/ 103674 h 3678400"/>
              <a:gd name="connsiteX2" fmla="*/ 103675 w 1253008"/>
              <a:gd name="connsiteY2" fmla="*/ 0 h 3678400"/>
              <a:gd name="connsiteX3" fmla="*/ 325621 w 1253008"/>
              <a:gd name="connsiteY3" fmla="*/ 0 h 3678400"/>
              <a:gd name="connsiteX4" fmla="*/ 429296 w 1253008"/>
              <a:gd name="connsiteY4" fmla="*/ 103674 h 3678400"/>
              <a:gd name="connsiteX5" fmla="*/ 429296 w 1253008"/>
              <a:gd name="connsiteY5" fmla="*/ 3020727 h 3678400"/>
              <a:gd name="connsiteX6" fmla="*/ 435077 w 1253008"/>
              <a:gd name="connsiteY6" fmla="*/ 3028006 h 3678400"/>
              <a:gd name="connsiteX7" fmla="*/ 629745 w 1253008"/>
              <a:gd name="connsiteY7" fmla="*/ 3047864 h 3678400"/>
              <a:gd name="connsiteX8" fmla="*/ 629745 w 1253008"/>
              <a:gd name="connsiteY8" fmla="*/ 3046873 h 3678400"/>
              <a:gd name="connsiteX9" fmla="*/ 1224810 w 1253008"/>
              <a:gd name="connsiteY9" fmla="*/ 3505788 h 3678400"/>
              <a:gd name="connsiteX10" fmla="*/ 919535 w 1253008"/>
              <a:gd name="connsiteY10" fmla="*/ 3675675 h 3678400"/>
              <a:gd name="connsiteX11" fmla="*/ 824413 w 1253008"/>
              <a:gd name="connsiteY11" fmla="*/ 3496963 h 3678400"/>
              <a:gd name="connsiteX12" fmla="*/ 629745 w 1253008"/>
              <a:gd name="connsiteY12" fmla="*/ 3477106 h 3678400"/>
              <a:gd name="connsiteX13" fmla="*/ 629745 w 1253008"/>
              <a:gd name="connsiteY13" fmla="*/ 3478097 h 3678400"/>
              <a:gd name="connsiteX14" fmla="*/ 9137 w 1253008"/>
              <a:gd name="connsiteY14" fmla="*/ 3138358 h 3678400"/>
              <a:gd name="connsiteX15" fmla="*/ 9348 w 1253008"/>
              <a:gd name="connsiteY15" fmla="*/ 3123250 h 3678400"/>
              <a:gd name="connsiteX16" fmla="*/ 8147 w 1253008"/>
              <a:gd name="connsiteY16" fmla="*/ 3121470 h 3678400"/>
              <a:gd name="connsiteX17" fmla="*/ 0 w 1253008"/>
              <a:gd name="connsiteY17" fmla="*/ 3081115 h 367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3008" h="3678400">
                <a:moveTo>
                  <a:pt x="0" y="3081115"/>
                </a:moveTo>
                <a:lnTo>
                  <a:pt x="0" y="103674"/>
                </a:lnTo>
                <a:cubicBezTo>
                  <a:pt x="0" y="46416"/>
                  <a:pt x="46417" y="0"/>
                  <a:pt x="103675" y="0"/>
                </a:cubicBezTo>
                <a:lnTo>
                  <a:pt x="325621" y="0"/>
                </a:lnTo>
                <a:cubicBezTo>
                  <a:pt x="382879" y="0"/>
                  <a:pt x="429296" y="46416"/>
                  <a:pt x="429296" y="103674"/>
                </a:cubicBezTo>
                <a:lnTo>
                  <a:pt x="429296" y="3020727"/>
                </a:lnTo>
                <a:lnTo>
                  <a:pt x="435077" y="3028006"/>
                </a:lnTo>
                <a:cubicBezTo>
                  <a:pt x="457198" y="3054483"/>
                  <a:pt x="525774" y="3047864"/>
                  <a:pt x="629745" y="3047864"/>
                </a:cubicBezTo>
                <a:lnTo>
                  <a:pt x="629745" y="3046873"/>
                </a:lnTo>
                <a:cubicBezTo>
                  <a:pt x="1187204" y="3046873"/>
                  <a:pt x="1319932" y="3393266"/>
                  <a:pt x="1224810" y="3505788"/>
                </a:cubicBezTo>
                <a:cubicBezTo>
                  <a:pt x="1162870" y="3580803"/>
                  <a:pt x="999172" y="3697739"/>
                  <a:pt x="919535" y="3675675"/>
                </a:cubicBezTo>
                <a:cubicBezTo>
                  <a:pt x="866444" y="3658025"/>
                  <a:pt x="901838" y="3578597"/>
                  <a:pt x="824413" y="3496963"/>
                </a:cubicBezTo>
                <a:cubicBezTo>
                  <a:pt x="802292" y="3470487"/>
                  <a:pt x="733716" y="3477106"/>
                  <a:pt x="629745" y="3477106"/>
                </a:cubicBezTo>
                <a:lnTo>
                  <a:pt x="629745" y="3478097"/>
                </a:lnTo>
                <a:cubicBezTo>
                  <a:pt x="211651" y="3478097"/>
                  <a:pt x="32468" y="3283251"/>
                  <a:pt x="9137" y="3138358"/>
                </a:cubicBezTo>
                <a:lnTo>
                  <a:pt x="9348" y="3123250"/>
                </a:lnTo>
                <a:lnTo>
                  <a:pt x="8147" y="3121470"/>
                </a:lnTo>
                <a:cubicBezTo>
                  <a:pt x="2901" y="3109066"/>
                  <a:pt x="0" y="3095429"/>
                  <a:pt x="0" y="3081115"/>
                </a:cubicBezTo>
                <a:close/>
              </a:path>
            </a:pathLst>
          </a:custGeom>
          <a:solidFill>
            <a:srgbClr val="43CAE5"/>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a:extLst>
              <a:ext uri="{FF2B5EF4-FFF2-40B4-BE49-F238E27FC236}">
                <a16:creationId xmlns:a16="http://schemas.microsoft.com/office/drawing/2014/main" id="{45F441C5-5A68-451A-A40F-3755E6ED0B94}"/>
              </a:ext>
            </a:extLst>
          </p:cNvPr>
          <p:cNvGrpSpPr/>
          <p:nvPr/>
        </p:nvGrpSpPr>
        <p:grpSpPr>
          <a:xfrm>
            <a:off x="7243331" y="2919873"/>
            <a:ext cx="1231915" cy="2415821"/>
            <a:chOff x="4635171" y="2666353"/>
            <a:chExt cx="1168246" cy="2290964"/>
          </a:xfrm>
          <a:solidFill>
            <a:srgbClr val="43CAE5"/>
          </a:solidFill>
        </p:grpSpPr>
        <p:sp>
          <p:nvSpPr>
            <p:cNvPr id="11" name="Freeform 7">
              <a:extLst>
                <a:ext uri="{FF2B5EF4-FFF2-40B4-BE49-F238E27FC236}">
                  <a16:creationId xmlns:a16="http://schemas.microsoft.com/office/drawing/2014/main" id="{8036662C-2114-4B47-8F60-2D1F11F62930}"/>
                </a:ext>
              </a:extLst>
            </p:cNvPr>
            <p:cNvSpPr>
              <a:spLocks/>
            </p:cNvSpPr>
            <p:nvPr/>
          </p:nvSpPr>
          <p:spPr bwMode="auto">
            <a:xfrm rot="5400000">
              <a:off x="3926876" y="3374648"/>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8">
              <a:extLst>
                <a:ext uri="{FF2B5EF4-FFF2-40B4-BE49-F238E27FC236}">
                  <a16:creationId xmlns:a16="http://schemas.microsoft.com/office/drawing/2014/main" id="{050AE4B1-FB26-4642-AB8B-C703A7E5949D}"/>
                </a:ext>
              </a:extLst>
            </p:cNvPr>
            <p:cNvSpPr>
              <a:spLocks/>
            </p:cNvSpPr>
            <p:nvPr/>
          </p:nvSpPr>
          <p:spPr bwMode="auto">
            <a:xfrm rot="5400000">
              <a:off x="4503756" y="3567630"/>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Rectangle 55">
            <a:extLst>
              <a:ext uri="{FF2B5EF4-FFF2-40B4-BE49-F238E27FC236}">
                <a16:creationId xmlns:a16="http://schemas.microsoft.com/office/drawing/2014/main" id="{CB7FB923-0433-4CCF-8A5A-4FFE8D07D594}"/>
              </a:ext>
            </a:extLst>
          </p:cNvPr>
          <p:cNvSpPr/>
          <p:nvPr/>
        </p:nvSpPr>
        <p:spPr>
          <a:xfrm>
            <a:off x="2587697" y="1928720"/>
            <a:ext cx="2000335" cy="853054"/>
          </a:xfrm>
          <a:prstGeom prst="rect">
            <a:avLst/>
          </a:prstGeom>
        </p:spPr>
        <p:txBody>
          <a:bodyPr wrap="square">
            <a:spAutoFit/>
          </a:bodyPr>
          <a:lstStyle/>
          <a:p>
            <a:pPr algn="ctr">
              <a:lnSpc>
                <a:spcPct val="130000"/>
              </a:lnSpc>
            </a:pPr>
            <a:r>
              <a:rPr lang="zh-CN" altLang="en-US" sz="2000" b="1" dirty="0">
                <a:latin typeface="Arial" panose="020B0604020202020204" pitchFamily="34" charset="0"/>
                <a:ea typeface="微软雅黑" panose="020B0503020204020204" pitchFamily="34" charset="-122"/>
                <a:sym typeface="Arial" panose="020B0604020202020204" pitchFamily="34" charset="0"/>
              </a:rPr>
              <a:t>常见症状</a:t>
            </a:r>
            <a:endParaRPr lang="en-US" altLang="zh-CN" sz="2000" b="1" dirty="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2000" b="1" dirty="0">
                <a:latin typeface="Arial" panose="020B0604020202020204" pitchFamily="34" charset="0"/>
                <a:ea typeface="微软雅黑" panose="020B0503020204020204" pitchFamily="34" charset="-122"/>
                <a:sym typeface="Arial" panose="020B0604020202020204" pitchFamily="34" charset="0"/>
              </a:rPr>
              <a:t>药品分析</a:t>
            </a:r>
          </a:p>
        </p:txBody>
      </p:sp>
      <p:sp>
        <p:nvSpPr>
          <p:cNvPr id="17" name="TextBox 54">
            <a:extLst>
              <a:ext uri="{FF2B5EF4-FFF2-40B4-BE49-F238E27FC236}">
                <a16:creationId xmlns:a16="http://schemas.microsoft.com/office/drawing/2014/main" id="{79D0FA63-3AC6-451B-AB0C-96765FACB01B}"/>
              </a:ext>
            </a:extLst>
          </p:cNvPr>
          <p:cNvSpPr txBox="1"/>
          <p:nvPr/>
        </p:nvSpPr>
        <p:spPr>
          <a:xfrm>
            <a:off x="3738426" y="5350027"/>
            <a:ext cx="1869316" cy="400110"/>
          </a:xfrm>
          <a:prstGeom prst="rect">
            <a:avLst/>
          </a:prstGeom>
          <a:noFill/>
        </p:spPr>
        <p:txBody>
          <a:bodyPr wrap="square" rtlCol="0">
            <a:spAutoFit/>
          </a:bodyPr>
          <a:lstStyle/>
          <a:p>
            <a:r>
              <a:rPr lang="zh-CN" altLang="en-US" sz="2000" b="1" dirty="0">
                <a:ea typeface="微软雅黑" panose="020B0503020204020204" pitchFamily="34" charset="-122"/>
              </a:rPr>
              <a:t>医院信息查询</a:t>
            </a:r>
          </a:p>
        </p:txBody>
      </p:sp>
      <p:sp>
        <p:nvSpPr>
          <p:cNvPr id="18" name="TextBox 54">
            <a:extLst>
              <a:ext uri="{FF2B5EF4-FFF2-40B4-BE49-F238E27FC236}">
                <a16:creationId xmlns:a16="http://schemas.microsoft.com/office/drawing/2014/main" id="{B9AB462B-11FA-4D9C-9B19-D9A9DD513198}"/>
              </a:ext>
            </a:extLst>
          </p:cNvPr>
          <p:cNvSpPr txBox="1"/>
          <p:nvPr/>
        </p:nvSpPr>
        <p:spPr>
          <a:xfrm>
            <a:off x="5161342" y="2192593"/>
            <a:ext cx="1869316" cy="400110"/>
          </a:xfrm>
          <a:prstGeom prst="rect">
            <a:avLst/>
          </a:prstGeom>
          <a:noFill/>
        </p:spPr>
        <p:txBody>
          <a:bodyPr wrap="square" rtlCol="0">
            <a:spAutoFit/>
          </a:bodyPr>
          <a:lstStyle/>
          <a:p>
            <a:r>
              <a:rPr lang="zh-CN" altLang="en-US" sz="2000" b="1" dirty="0">
                <a:ea typeface="微软雅黑" panose="020B0503020204020204" pitchFamily="34" charset="-122"/>
              </a:rPr>
              <a:t>在线求医</a:t>
            </a:r>
          </a:p>
        </p:txBody>
      </p:sp>
      <p:sp>
        <p:nvSpPr>
          <p:cNvPr id="19" name="TextBox 54">
            <a:extLst>
              <a:ext uri="{FF2B5EF4-FFF2-40B4-BE49-F238E27FC236}">
                <a16:creationId xmlns:a16="http://schemas.microsoft.com/office/drawing/2014/main" id="{54089764-4B04-4E52-8B0D-24C7CF3A14C2}"/>
              </a:ext>
            </a:extLst>
          </p:cNvPr>
          <p:cNvSpPr txBox="1"/>
          <p:nvPr/>
        </p:nvSpPr>
        <p:spPr>
          <a:xfrm>
            <a:off x="6322176" y="5350027"/>
            <a:ext cx="2000335" cy="400110"/>
          </a:xfrm>
          <a:prstGeom prst="rect">
            <a:avLst/>
          </a:prstGeom>
          <a:noFill/>
        </p:spPr>
        <p:txBody>
          <a:bodyPr wrap="square" rtlCol="0">
            <a:spAutoFit/>
          </a:bodyPr>
          <a:lstStyle/>
          <a:p>
            <a:r>
              <a:rPr lang="zh-CN" altLang="en-US" sz="2000" b="1" dirty="0">
                <a:ea typeface="微软雅黑" panose="020B0503020204020204" pitchFamily="34" charset="-122"/>
              </a:rPr>
              <a:t>电子病历</a:t>
            </a:r>
          </a:p>
        </p:txBody>
      </p:sp>
      <p:grpSp>
        <p:nvGrpSpPr>
          <p:cNvPr id="20" name="组合 19">
            <a:extLst>
              <a:ext uri="{FF2B5EF4-FFF2-40B4-BE49-F238E27FC236}">
                <a16:creationId xmlns:a16="http://schemas.microsoft.com/office/drawing/2014/main" id="{2EAB45F0-7B42-4F88-A326-6960EA0E0709}"/>
              </a:ext>
            </a:extLst>
          </p:cNvPr>
          <p:cNvGrpSpPr/>
          <p:nvPr/>
        </p:nvGrpSpPr>
        <p:grpSpPr>
          <a:xfrm>
            <a:off x="0" y="2755440"/>
            <a:ext cx="4105073" cy="2249019"/>
            <a:chOff x="-38987" y="2729334"/>
            <a:chExt cx="3892912" cy="2132784"/>
          </a:xfrm>
          <a:solidFill>
            <a:srgbClr val="43CAE5"/>
          </a:solidFill>
        </p:grpSpPr>
        <p:sp>
          <p:nvSpPr>
            <p:cNvPr id="21" name="任意多边形 28">
              <a:extLst>
                <a:ext uri="{FF2B5EF4-FFF2-40B4-BE49-F238E27FC236}">
                  <a16:creationId xmlns:a16="http://schemas.microsoft.com/office/drawing/2014/main" id="{EFDF4F44-3C07-4FB5-9E88-C387484FE653}"/>
                </a:ext>
              </a:extLst>
            </p:cNvPr>
            <p:cNvSpPr/>
            <p:nvPr/>
          </p:nvSpPr>
          <p:spPr>
            <a:xfrm rot="16200000">
              <a:off x="1127315" y="1563032"/>
              <a:ext cx="1245336" cy="3577940"/>
            </a:xfrm>
            <a:custGeom>
              <a:avLst/>
              <a:gdLst>
                <a:gd name="connsiteX0" fmla="*/ 1242568 w 1245336"/>
                <a:gd name="connsiteY0" fmla="*/ 3285554 h 3577940"/>
                <a:gd name="connsiteX1" fmla="*/ 1217336 w 1245336"/>
                <a:gd name="connsiteY1" fmla="*/ 3404574 h 3577940"/>
                <a:gd name="connsiteX2" fmla="*/ 912061 w 1245336"/>
                <a:gd name="connsiteY2" fmla="*/ 3574731 h 3577940"/>
                <a:gd name="connsiteX3" fmla="*/ 816939 w 1245336"/>
                <a:gd name="connsiteY3" fmla="*/ 3395735 h 3577940"/>
                <a:gd name="connsiteX4" fmla="*/ 622271 w 1245336"/>
                <a:gd name="connsiteY4" fmla="*/ 3375846 h 3577940"/>
                <a:gd name="connsiteX5" fmla="*/ 622271 w 1245336"/>
                <a:gd name="connsiteY5" fmla="*/ 3374366 h 3577940"/>
                <a:gd name="connsiteX6" fmla="*/ 1973 w 1245336"/>
                <a:gd name="connsiteY6" fmla="*/ 3035950 h 3577940"/>
                <a:gd name="connsiteX7" fmla="*/ 2017 w 1245336"/>
                <a:gd name="connsiteY7" fmla="*/ 3031859 h 3577940"/>
                <a:gd name="connsiteX8" fmla="*/ 0 w 1245336"/>
                <a:gd name="connsiteY8" fmla="*/ 3031859 h 3577940"/>
                <a:gd name="connsiteX9" fmla="*/ 0 w 1245336"/>
                <a:gd name="connsiteY9" fmla="*/ 0 h 3577940"/>
                <a:gd name="connsiteX10" fmla="*/ 429296 w 1245336"/>
                <a:gd name="connsiteY10" fmla="*/ 0 h 3577940"/>
                <a:gd name="connsiteX11" fmla="*/ 429296 w 1245336"/>
                <a:gd name="connsiteY11" fmla="*/ 2926627 h 3577940"/>
                <a:gd name="connsiteX12" fmla="*/ 453975 w 1245336"/>
                <a:gd name="connsiteY12" fmla="*/ 2939132 h 3577940"/>
                <a:gd name="connsiteX13" fmla="*/ 622271 w 1245336"/>
                <a:gd name="connsiteY13" fmla="*/ 2945658 h 3577940"/>
                <a:gd name="connsiteX14" fmla="*/ 622271 w 1245336"/>
                <a:gd name="connsiteY14" fmla="*/ 2947139 h 3577940"/>
                <a:gd name="connsiteX15" fmla="*/ 1242568 w 1245336"/>
                <a:gd name="connsiteY15" fmla="*/ 3285554 h 357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5336" h="3577940">
                  <a:moveTo>
                    <a:pt x="1242568" y="3285554"/>
                  </a:moveTo>
                  <a:cubicBezTo>
                    <a:pt x="1250518" y="3333721"/>
                    <a:pt x="1241116" y="3376399"/>
                    <a:pt x="1217336" y="3404574"/>
                  </a:cubicBezTo>
                  <a:cubicBezTo>
                    <a:pt x="1153184" y="3479709"/>
                    <a:pt x="989486" y="3599040"/>
                    <a:pt x="912061" y="3574731"/>
                  </a:cubicBezTo>
                  <a:cubicBezTo>
                    <a:pt x="856757" y="3559263"/>
                    <a:pt x="894364" y="3477499"/>
                    <a:pt x="816939" y="3395735"/>
                  </a:cubicBezTo>
                  <a:cubicBezTo>
                    <a:pt x="792605" y="3371427"/>
                    <a:pt x="724029" y="3375846"/>
                    <a:pt x="622271" y="3375846"/>
                  </a:cubicBezTo>
                  <a:lnTo>
                    <a:pt x="622271" y="3374366"/>
                  </a:lnTo>
                  <a:cubicBezTo>
                    <a:pt x="205836" y="3374366"/>
                    <a:pt x="25823" y="3180453"/>
                    <a:pt x="1973" y="3035950"/>
                  </a:cubicBezTo>
                  <a:lnTo>
                    <a:pt x="2017" y="3031859"/>
                  </a:lnTo>
                  <a:lnTo>
                    <a:pt x="0" y="3031859"/>
                  </a:lnTo>
                  <a:lnTo>
                    <a:pt x="0" y="0"/>
                  </a:lnTo>
                  <a:lnTo>
                    <a:pt x="429296" y="0"/>
                  </a:lnTo>
                  <a:lnTo>
                    <a:pt x="429296" y="2926627"/>
                  </a:lnTo>
                  <a:lnTo>
                    <a:pt x="453975" y="2939132"/>
                  </a:lnTo>
                  <a:cubicBezTo>
                    <a:pt x="488298" y="2948144"/>
                    <a:pt x="545952" y="2945658"/>
                    <a:pt x="622271" y="2945658"/>
                  </a:cubicBezTo>
                  <a:lnTo>
                    <a:pt x="622271" y="2947139"/>
                  </a:lnTo>
                  <a:cubicBezTo>
                    <a:pt x="1038705" y="2947139"/>
                    <a:pt x="1218718" y="3141052"/>
                    <a:pt x="1242568" y="328555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0">
              <a:extLst>
                <a:ext uri="{FF2B5EF4-FFF2-40B4-BE49-F238E27FC236}">
                  <a16:creationId xmlns:a16="http://schemas.microsoft.com/office/drawing/2014/main" id="{6C7B1864-AD90-423B-8EC2-5DBD69003F87}"/>
                </a:ext>
              </a:extLst>
            </p:cNvPr>
            <p:cNvSpPr>
              <a:spLocks/>
            </p:cNvSpPr>
            <p:nvPr/>
          </p:nvSpPr>
          <p:spPr bwMode="auto">
            <a:xfrm rot="5400000">
              <a:off x="2554781"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a:extLst>
              <a:ext uri="{FF2B5EF4-FFF2-40B4-BE49-F238E27FC236}">
                <a16:creationId xmlns:a16="http://schemas.microsoft.com/office/drawing/2014/main" id="{965C081F-736F-4B2C-9809-E1A801DF4DE0}"/>
              </a:ext>
            </a:extLst>
          </p:cNvPr>
          <p:cNvGrpSpPr/>
          <p:nvPr/>
        </p:nvGrpSpPr>
        <p:grpSpPr>
          <a:xfrm>
            <a:off x="6164150" y="2875028"/>
            <a:ext cx="1231915" cy="2418003"/>
            <a:chOff x="3659390" y="2662213"/>
            <a:chExt cx="1168246" cy="2293034"/>
          </a:xfrm>
          <a:solidFill>
            <a:srgbClr val="92D050"/>
          </a:solidFill>
        </p:grpSpPr>
        <p:sp>
          <p:nvSpPr>
            <p:cNvPr id="24" name="Freeform 9">
              <a:extLst>
                <a:ext uri="{FF2B5EF4-FFF2-40B4-BE49-F238E27FC236}">
                  <a16:creationId xmlns:a16="http://schemas.microsoft.com/office/drawing/2014/main" id="{D6BB2BC3-0E4C-4FD4-A8AC-8EDE09A3F3B5}"/>
                </a:ext>
              </a:extLst>
            </p:cNvPr>
            <p:cNvSpPr>
              <a:spLocks/>
            </p:cNvSpPr>
            <p:nvPr/>
          </p:nvSpPr>
          <p:spPr bwMode="auto">
            <a:xfrm rot="5400000">
              <a:off x="2950060" y="3371543"/>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64" tIns="64282" rIns="128564" bIns="64282" numCol="1" anchor="t" anchorCtr="0" compatLnSpc="1">
              <a:prstTxWarp prst="textNoShape">
                <a:avLst/>
              </a:prstTxWarp>
            </a:bodyPr>
            <a:lstStyle/>
            <a:p>
              <a:pPr>
                <a:lnSpc>
                  <a:spcPct val="130000"/>
                </a:lnSpc>
              </a:pPr>
              <a:endParaRPr lang="en-US" sz="3375"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a:extLst>
                <a:ext uri="{FF2B5EF4-FFF2-40B4-BE49-F238E27FC236}">
                  <a16:creationId xmlns:a16="http://schemas.microsoft.com/office/drawing/2014/main" id="{C0C9C15F-EE77-460E-B43C-C43D6A6AB4AA}"/>
                </a:ext>
              </a:extLst>
            </p:cNvPr>
            <p:cNvSpPr>
              <a:spLocks/>
            </p:cNvSpPr>
            <p:nvPr/>
          </p:nvSpPr>
          <p:spPr bwMode="auto">
            <a:xfrm rot="5400000">
              <a:off x="3528492"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a:noFill/>
            </a:ln>
          </p:spPr>
          <p:txBody>
            <a:bodyPr vert="horz" wrap="square" lIns="128564" tIns="64282" rIns="128564" bIns="64282" numCol="1" anchor="t" anchorCtr="0" compatLnSpc="1">
              <a:prstTxWarp prst="textNoShape">
                <a:avLst/>
              </a:prstTxWarp>
            </a:bodyPr>
            <a:lstStyle/>
            <a:p>
              <a:pPr>
                <a:lnSpc>
                  <a:spcPct val="130000"/>
                </a:lnSpc>
              </a:pPr>
              <a:endParaRPr lang="en-US" sz="33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a:extLst>
              <a:ext uri="{FF2B5EF4-FFF2-40B4-BE49-F238E27FC236}">
                <a16:creationId xmlns:a16="http://schemas.microsoft.com/office/drawing/2014/main" id="{EB9BAD3B-4403-4F6B-8757-341359139DE5}"/>
              </a:ext>
            </a:extLst>
          </p:cNvPr>
          <p:cNvGrpSpPr/>
          <p:nvPr/>
        </p:nvGrpSpPr>
        <p:grpSpPr>
          <a:xfrm>
            <a:off x="5083877" y="2837604"/>
            <a:ext cx="1231914" cy="2415821"/>
            <a:chOff x="4635172" y="2666353"/>
            <a:chExt cx="1168245" cy="2290964"/>
          </a:xfrm>
          <a:solidFill>
            <a:srgbClr val="43CAE5"/>
          </a:solidFill>
        </p:grpSpPr>
        <p:sp>
          <p:nvSpPr>
            <p:cNvPr id="27" name="Freeform 7">
              <a:extLst>
                <a:ext uri="{FF2B5EF4-FFF2-40B4-BE49-F238E27FC236}">
                  <a16:creationId xmlns:a16="http://schemas.microsoft.com/office/drawing/2014/main" id="{525B21A7-47E4-4956-8189-F7263BD6E3B7}"/>
                </a:ext>
              </a:extLst>
            </p:cNvPr>
            <p:cNvSpPr>
              <a:spLocks/>
            </p:cNvSpPr>
            <p:nvPr/>
          </p:nvSpPr>
          <p:spPr bwMode="auto">
            <a:xfrm rot="5400000">
              <a:off x="3926877" y="3374648"/>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8">
              <a:extLst>
                <a:ext uri="{FF2B5EF4-FFF2-40B4-BE49-F238E27FC236}">
                  <a16:creationId xmlns:a16="http://schemas.microsoft.com/office/drawing/2014/main" id="{5E1618DF-ABC4-46C5-96A2-3281CFD8081A}"/>
                </a:ext>
              </a:extLst>
            </p:cNvPr>
            <p:cNvSpPr>
              <a:spLocks/>
            </p:cNvSpPr>
            <p:nvPr/>
          </p:nvSpPr>
          <p:spPr bwMode="auto">
            <a:xfrm rot="5400000">
              <a:off x="4503756" y="3567630"/>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en-US" sz="200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a:extLst>
              <a:ext uri="{FF2B5EF4-FFF2-40B4-BE49-F238E27FC236}">
                <a16:creationId xmlns:a16="http://schemas.microsoft.com/office/drawing/2014/main" id="{BD61F6D4-C559-4B12-8A1D-2E679941E486}"/>
              </a:ext>
            </a:extLst>
          </p:cNvPr>
          <p:cNvGrpSpPr/>
          <p:nvPr/>
        </p:nvGrpSpPr>
        <p:grpSpPr>
          <a:xfrm>
            <a:off x="3958378" y="2740491"/>
            <a:ext cx="1231915" cy="2418003"/>
            <a:chOff x="3659390" y="2662213"/>
            <a:chExt cx="1168246" cy="2293034"/>
          </a:xfrm>
          <a:solidFill>
            <a:srgbClr val="92D050"/>
          </a:solidFill>
        </p:grpSpPr>
        <p:sp>
          <p:nvSpPr>
            <p:cNvPr id="33" name="Freeform 9">
              <a:extLst>
                <a:ext uri="{FF2B5EF4-FFF2-40B4-BE49-F238E27FC236}">
                  <a16:creationId xmlns:a16="http://schemas.microsoft.com/office/drawing/2014/main" id="{FD287B6D-C31C-46A6-BE87-1861F56B6A28}"/>
                </a:ext>
              </a:extLst>
            </p:cNvPr>
            <p:cNvSpPr>
              <a:spLocks/>
            </p:cNvSpPr>
            <p:nvPr/>
          </p:nvSpPr>
          <p:spPr bwMode="auto">
            <a:xfrm rot="5400000">
              <a:off x="2950060" y="3371543"/>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64" tIns="64282" rIns="128564" bIns="64282" numCol="1" anchor="t" anchorCtr="0" compatLnSpc="1">
              <a:prstTxWarp prst="textNoShape">
                <a:avLst/>
              </a:prstTxWarp>
            </a:bodyPr>
            <a:lstStyle/>
            <a:p>
              <a:pPr>
                <a:lnSpc>
                  <a:spcPct val="130000"/>
                </a:lnSpc>
              </a:pPr>
              <a:endParaRPr lang="en-US" sz="33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11">
              <a:extLst>
                <a:ext uri="{FF2B5EF4-FFF2-40B4-BE49-F238E27FC236}">
                  <a16:creationId xmlns:a16="http://schemas.microsoft.com/office/drawing/2014/main" id="{368A6900-A6A9-4026-B556-E4A364FA1428}"/>
                </a:ext>
              </a:extLst>
            </p:cNvPr>
            <p:cNvSpPr>
              <a:spLocks/>
            </p:cNvSpPr>
            <p:nvPr/>
          </p:nvSpPr>
          <p:spPr bwMode="auto">
            <a:xfrm rot="5400000">
              <a:off x="3528492"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a:noFill/>
            </a:ln>
          </p:spPr>
          <p:txBody>
            <a:bodyPr vert="horz" wrap="square" lIns="128564" tIns="64282" rIns="128564" bIns="64282" numCol="1" anchor="t" anchorCtr="0" compatLnSpc="1">
              <a:prstTxWarp prst="textNoShape">
                <a:avLst/>
              </a:prstTxWarp>
            </a:bodyPr>
            <a:lstStyle/>
            <a:p>
              <a:pPr>
                <a:lnSpc>
                  <a:spcPct val="130000"/>
                </a:lnSpc>
              </a:pPr>
              <a:endParaRPr lang="en-US" sz="33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TextBox 54">
            <a:extLst>
              <a:ext uri="{FF2B5EF4-FFF2-40B4-BE49-F238E27FC236}">
                <a16:creationId xmlns:a16="http://schemas.microsoft.com/office/drawing/2014/main" id="{CAB92BF5-DAB7-4846-8C1B-43075FC95450}"/>
              </a:ext>
            </a:extLst>
          </p:cNvPr>
          <p:cNvSpPr txBox="1"/>
          <p:nvPr/>
        </p:nvSpPr>
        <p:spPr>
          <a:xfrm>
            <a:off x="7396065" y="2001304"/>
            <a:ext cx="2000335" cy="707886"/>
          </a:xfrm>
          <a:prstGeom prst="rect">
            <a:avLst/>
          </a:prstGeom>
          <a:noFill/>
        </p:spPr>
        <p:txBody>
          <a:bodyPr wrap="square" rtlCol="0">
            <a:spAutoFit/>
          </a:bodyPr>
          <a:lstStyle/>
          <a:p>
            <a:r>
              <a:rPr lang="zh-CN" altLang="en-US" sz="2000" b="1" dirty="0">
                <a:ea typeface="微软雅黑" panose="020B0503020204020204" pitchFamily="34" charset="-122"/>
              </a:rPr>
              <a:t>病友交流 </a:t>
            </a:r>
            <a:endParaRPr lang="en-US" altLang="zh-CN" sz="2000" b="1" dirty="0">
              <a:ea typeface="微软雅黑" panose="020B0503020204020204" pitchFamily="34" charset="-122"/>
            </a:endParaRPr>
          </a:p>
          <a:p>
            <a:r>
              <a:rPr lang="zh-CN" altLang="en-US" sz="2000" b="1" dirty="0">
                <a:ea typeface="微软雅黑" panose="020B0503020204020204" pitchFamily="34" charset="-122"/>
              </a:rPr>
              <a:t>专栏讲座</a:t>
            </a:r>
          </a:p>
        </p:txBody>
      </p:sp>
    </p:spTree>
    <p:extLst>
      <p:ext uri="{BB962C8B-B14F-4D97-AF65-F5344CB8AC3E}">
        <p14:creationId xmlns:p14="http://schemas.microsoft.com/office/powerpoint/2010/main" val="334206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P spid="17" grpId="0"/>
      <p:bldP spid="18" grpId="0"/>
      <p:bldP spid="19"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5C69AC-EE1C-40B9-AB69-E200A2875484}"/>
              </a:ext>
            </a:extLst>
          </p:cNvPr>
          <p:cNvSpPr>
            <a:spLocks noGrp="1"/>
          </p:cNvSpPr>
          <p:nvPr>
            <p:ph idx="1"/>
          </p:nvPr>
        </p:nvSpPr>
        <p:spPr>
          <a:xfrm>
            <a:off x="572558" y="1169989"/>
            <a:ext cx="7666567" cy="5326061"/>
          </a:xfrm>
        </p:spPr>
        <p:txBody>
          <a:bodyPr>
            <a:normAutofit fontScale="70000" lnSpcReduction="20000"/>
          </a:bodyPr>
          <a:lstStyle/>
          <a:p>
            <a:r>
              <a:rPr lang="zh-CN" altLang="zh-CN" sz="3600" dirty="0"/>
              <a:t>此功能定义为一项搜索功能，即用户打开</a:t>
            </a:r>
            <a:r>
              <a:rPr lang="en-US" altLang="zh-CN" sz="3600" dirty="0"/>
              <a:t>APP</a:t>
            </a:r>
            <a:r>
              <a:rPr lang="zh-CN" altLang="zh-CN" sz="3600" dirty="0"/>
              <a:t>后可以直接</a:t>
            </a:r>
            <a:r>
              <a:rPr lang="zh-CN" altLang="zh-CN" sz="3600" dirty="0">
                <a:highlight>
                  <a:srgbClr val="FFFF00"/>
                </a:highlight>
              </a:rPr>
              <a:t>在搜索栏输入自己的症状</a:t>
            </a:r>
            <a:r>
              <a:rPr lang="zh-CN" altLang="zh-CN" sz="3600" dirty="0"/>
              <a:t>，系统会根据患者所输入的症状在此</a:t>
            </a:r>
            <a:r>
              <a:rPr lang="en-US" altLang="zh-CN" sz="3600" dirty="0"/>
              <a:t>APP</a:t>
            </a:r>
            <a:r>
              <a:rPr lang="zh-CN" altLang="zh-CN" sz="3600" dirty="0"/>
              <a:t>自带的病理库中搜索多条与之相近的症状，供患者</a:t>
            </a:r>
            <a:r>
              <a:rPr lang="zh-CN" altLang="zh-CN" sz="3600" dirty="0">
                <a:highlight>
                  <a:srgbClr val="FFFF00"/>
                </a:highlight>
              </a:rPr>
              <a:t>根据</a:t>
            </a:r>
            <a:r>
              <a:rPr lang="zh-CN" altLang="zh-CN" sz="3600" dirty="0">
                <a:solidFill>
                  <a:srgbClr val="FF0000"/>
                </a:solidFill>
                <a:highlight>
                  <a:srgbClr val="FFFF00"/>
                </a:highlight>
              </a:rPr>
              <a:t>自身具体症状</a:t>
            </a:r>
            <a:r>
              <a:rPr lang="zh-CN" altLang="zh-CN" sz="3600" dirty="0">
                <a:highlight>
                  <a:srgbClr val="FFFF00"/>
                </a:highlight>
              </a:rPr>
              <a:t>来进行选择</a:t>
            </a:r>
            <a:r>
              <a:rPr lang="zh-CN" altLang="en-US" sz="3600" dirty="0"/>
              <a:t>。</a:t>
            </a:r>
            <a:endParaRPr lang="en-US" altLang="zh-CN" sz="3600" dirty="0"/>
          </a:p>
          <a:p>
            <a:r>
              <a:rPr lang="zh-CN" altLang="zh-CN" sz="3600" dirty="0"/>
              <a:t>同时，在症状的后面便是解决此病的多种详细的</a:t>
            </a:r>
            <a:r>
              <a:rPr lang="zh-CN" altLang="zh-CN" sz="3600" dirty="0">
                <a:highlight>
                  <a:srgbClr val="FFFF00"/>
                </a:highlight>
              </a:rPr>
              <a:t>用药</a:t>
            </a:r>
            <a:r>
              <a:rPr lang="zh-CN" altLang="zh-CN" sz="3600" dirty="0"/>
              <a:t>，</a:t>
            </a:r>
            <a:r>
              <a:rPr lang="zh-CN" altLang="zh-CN" sz="3600" dirty="0">
                <a:highlight>
                  <a:srgbClr val="FFFF00"/>
                </a:highlight>
              </a:rPr>
              <a:t>用量</a:t>
            </a:r>
            <a:r>
              <a:rPr lang="zh-CN" altLang="zh-CN" sz="3600" dirty="0"/>
              <a:t>，</a:t>
            </a:r>
            <a:r>
              <a:rPr lang="zh-CN" altLang="zh-CN" sz="3600" dirty="0">
                <a:highlight>
                  <a:srgbClr val="FFFF00"/>
                </a:highlight>
              </a:rPr>
              <a:t>周期</a:t>
            </a:r>
            <a:r>
              <a:rPr lang="zh-CN" altLang="zh-CN" sz="3600" dirty="0"/>
              <a:t>，</a:t>
            </a:r>
            <a:r>
              <a:rPr lang="zh-CN" altLang="zh-CN" sz="3600" dirty="0">
                <a:highlight>
                  <a:srgbClr val="FFFF00"/>
                </a:highlight>
              </a:rPr>
              <a:t>价格</a:t>
            </a:r>
            <a:r>
              <a:rPr lang="zh-CN" altLang="zh-CN" sz="3600" dirty="0"/>
              <a:t>，供用户根据自身实际情况做出最合适的选择。 </a:t>
            </a:r>
            <a:endParaRPr lang="en-US" altLang="zh-CN" sz="3600" dirty="0"/>
          </a:p>
          <a:p>
            <a:r>
              <a:rPr lang="zh-CN" altLang="zh-CN" sz="3600" dirty="0"/>
              <a:t>此功能还具备</a:t>
            </a:r>
            <a:r>
              <a:rPr lang="zh-CN" altLang="zh-CN" sz="3600" dirty="0">
                <a:solidFill>
                  <a:srgbClr val="FF0000"/>
                </a:solidFill>
                <a:highlight>
                  <a:srgbClr val="FFFF00"/>
                </a:highlight>
              </a:rPr>
              <a:t>日常生活中最常见的病情的一个列表</a:t>
            </a:r>
            <a:r>
              <a:rPr lang="zh-CN" altLang="zh-CN" sz="3600" dirty="0"/>
              <a:t>，用户直接在此列表中输入首字母即可方便快捷的查询此病所包含的</a:t>
            </a:r>
            <a:r>
              <a:rPr lang="zh-CN" altLang="zh-CN" sz="3600" dirty="0">
                <a:highlight>
                  <a:srgbClr val="FFFF00"/>
                </a:highlight>
              </a:rPr>
              <a:t>症状</a:t>
            </a:r>
            <a:r>
              <a:rPr lang="zh-CN" altLang="zh-CN" sz="3600" dirty="0"/>
              <a:t>和</a:t>
            </a:r>
            <a:r>
              <a:rPr lang="zh-CN" altLang="zh-CN" sz="3600" dirty="0">
                <a:highlight>
                  <a:srgbClr val="FFFF00"/>
                </a:highlight>
              </a:rPr>
              <a:t>解决方案</a:t>
            </a:r>
            <a:r>
              <a:rPr lang="zh-CN" altLang="zh-CN" sz="3600" dirty="0"/>
              <a:t>。 </a:t>
            </a:r>
            <a:endParaRPr lang="en-US" altLang="zh-CN" sz="3600" dirty="0"/>
          </a:p>
          <a:p>
            <a:r>
              <a:rPr lang="zh-CN" altLang="zh-CN" sz="3600" dirty="0"/>
              <a:t>同时，此项功能还包含了</a:t>
            </a:r>
            <a:r>
              <a:rPr lang="zh-CN" altLang="zh-CN" sz="3600" dirty="0">
                <a:solidFill>
                  <a:srgbClr val="FF0000"/>
                </a:solidFill>
                <a:highlight>
                  <a:srgbClr val="FFFF00"/>
                </a:highlight>
              </a:rPr>
              <a:t>药品大全</a:t>
            </a:r>
            <a:r>
              <a:rPr lang="zh-CN" altLang="zh-CN" sz="3600" dirty="0"/>
              <a:t>，即汇集所有药物于此功能内，用户可直接查询某种药物的</a:t>
            </a:r>
            <a:r>
              <a:rPr lang="zh-CN" altLang="zh-CN" sz="3600" dirty="0">
                <a:highlight>
                  <a:srgbClr val="FFFF00"/>
                </a:highlight>
              </a:rPr>
              <a:t>主要针对症状</a:t>
            </a:r>
            <a:r>
              <a:rPr lang="zh-CN" altLang="zh-CN" sz="3600" dirty="0"/>
              <a:t>，</a:t>
            </a:r>
            <a:r>
              <a:rPr lang="zh-CN" altLang="zh-CN" sz="3600" dirty="0">
                <a:highlight>
                  <a:srgbClr val="FFFF00"/>
                </a:highlight>
              </a:rPr>
              <a:t>用法用量</a:t>
            </a:r>
            <a:r>
              <a:rPr lang="zh-CN" altLang="zh-CN" sz="3600" dirty="0"/>
              <a:t>，</a:t>
            </a:r>
            <a:r>
              <a:rPr lang="zh-CN" altLang="zh-CN" sz="3600" dirty="0">
                <a:highlight>
                  <a:srgbClr val="FFFF00"/>
                </a:highlight>
              </a:rPr>
              <a:t>不良反应</a:t>
            </a:r>
            <a:r>
              <a:rPr lang="zh-CN" altLang="zh-CN" sz="3600" dirty="0"/>
              <a:t>，</a:t>
            </a:r>
            <a:r>
              <a:rPr lang="zh-CN" altLang="zh-CN" sz="3600" dirty="0">
                <a:highlight>
                  <a:srgbClr val="FFFF00"/>
                </a:highlight>
              </a:rPr>
              <a:t>用药禁忌以及药品价格</a:t>
            </a:r>
            <a:r>
              <a:rPr lang="zh-CN" altLang="zh-CN" sz="3600" dirty="0"/>
              <a:t>。</a:t>
            </a:r>
          </a:p>
          <a:p>
            <a:endParaRPr lang="zh-CN" altLang="en-US" dirty="0"/>
          </a:p>
        </p:txBody>
      </p:sp>
      <p:sp>
        <p:nvSpPr>
          <p:cNvPr id="4" name="标题 1">
            <a:extLst>
              <a:ext uri="{FF2B5EF4-FFF2-40B4-BE49-F238E27FC236}">
                <a16:creationId xmlns:a16="http://schemas.microsoft.com/office/drawing/2014/main" id="{9CD77C19-A4B7-4101-B88C-8C77E809EA82}"/>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功能</a:t>
            </a:r>
            <a:r>
              <a:rPr lang="en-US" altLang="zh-CN" dirty="0">
                <a:solidFill>
                  <a:srgbClr val="C00000"/>
                </a:solidFill>
              </a:rPr>
              <a:t>——</a:t>
            </a:r>
            <a:r>
              <a:rPr lang="zh-CN" altLang="en-US" dirty="0">
                <a:solidFill>
                  <a:srgbClr val="00B050"/>
                </a:solidFill>
              </a:rPr>
              <a:t>常见症状 药品分析</a:t>
            </a:r>
          </a:p>
          <a:p>
            <a:endParaRPr lang="zh-CN" altLang="en-US" dirty="0">
              <a:solidFill>
                <a:srgbClr val="C00000"/>
              </a:solidFill>
            </a:endParaRPr>
          </a:p>
        </p:txBody>
      </p:sp>
      <p:pic>
        <p:nvPicPr>
          <p:cNvPr id="6" name="图片 5">
            <a:extLst>
              <a:ext uri="{FF2B5EF4-FFF2-40B4-BE49-F238E27FC236}">
                <a16:creationId xmlns:a16="http://schemas.microsoft.com/office/drawing/2014/main" id="{7F60A181-D579-438D-A5FD-825501082DBA}"/>
              </a:ext>
            </a:extLst>
          </p:cNvPr>
          <p:cNvPicPr>
            <a:picLocks noChangeAspect="1"/>
          </p:cNvPicPr>
          <p:nvPr/>
        </p:nvPicPr>
        <p:blipFill>
          <a:blip r:embed="rId2"/>
          <a:stretch>
            <a:fillRect/>
          </a:stretch>
        </p:blipFill>
        <p:spPr>
          <a:xfrm>
            <a:off x="8239125" y="1169989"/>
            <a:ext cx="3695700" cy="4830761"/>
          </a:xfrm>
          <a:prstGeom prst="rect">
            <a:avLst/>
          </a:prstGeom>
        </p:spPr>
      </p:pic>
    </p:spTree>
    <p:extLst>
      <p:ext uri="{BB962C8B-B14F-4D97-AF65-F5344CB8AC3E}">
        <p14:creationId xmlns:p14="http://schemas.microsoft.com/office/powerpoint/2010/main" val="1857687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2AA51-4DF4-4ADD-9B96-C8C0271DC534}"/>
              </a:ext>
            </a:extLst>
          </p:cNvPr>
          <p:cNvSpPr>
            <a:spLocks noGrp="1"/>
          </p:cNvSpPr>
          <p:nvPr>
            <p:ph idx="1"/>
          </p:nvPr>
        </p:nvSpPr>
        <p:spPr>
          <a:xfrm>
            <a:off x="677334" y="1095375"/>
            <a:ext cx="7961841" cy="5606388"/>
          </a:xfrm>
        </p:spPr>
        <p:txBody>
          <a:bodyPr>
            <a:noAutofit/>
          </a:bodyPr>
          <a:lstStyle/>
          <a:p>
            <a:r>
              <a:rPr lang="zh-CN" altLang="en-US" sz="2400" dirty="0"/>
              <a:t>此功能首先要开启定位，将用户定位到所在的城市，定位之后，在下拉列表中可以查看用户自己所在城市的所有的医院，药店的具体信息，可以</a:t>
            </a:r>
            <a:r>
              <a:rPr lang="zh-CN" altLang="en-US" sz="2400" dirty="0">
                <a:highlight>
                  <a:srgbClr val="FFFF00"/>
                </a:highlight>
              </a:rPr>
              <a:t>根据距离远近</a:t>
            </a:r>
            <a:r>
              <a:rPr lang="zh-CN" altLang="en-US" sz="2400" dirty="0"/>
              <a:t>，</a:t>
            </a:r>
            <a:r>
              <a:rPr lang="zh-CN" altLang="en-US" sz="2400" dirty="0">
                <a:highlight>
                  <a:srgbClr val="FFFF00"/>
                </a:highlight>
              </a:rPr>
              <a:t>等级高低</a:t>
            </a:r>
            <a:r>
              <a:rPr lang="zh-CN" altLang="en-US" sz="2400" dirty="0"/>
              <a:t>以及</a:t>
            </a:r>
            <a:r>
              <a:rPr lang="zh-CN" altLang="en-US" sz="2400" dirty="0">
                <a:highlight>
                  <a:srgbClr val="FFFF00"/>
                </a:highlight>
              </a:rPr>
              <a:t>好评度</a:t>
            </a:r>
            <a:r>
              <a:rPr lang="zh-CN" altLang="en-US" sz="2400" dirty="0"/>
              <a:t>来</a:t>
            </a:r>
            <a:r>
              <a:rPr lang="zh-CN" altLang="en-US" sz="2400" dirty="0">
                <a:highlight>
                  <a:srgbClr val="FFFF00"/>
                </a:highlight>
              </a:rPr>
              <a:t>排序查看</a:t>
            </a:r>
            <a:r>
              <a:rPr lang="zh-CN" altLang="en-US" sz="2400" dirty="0"/>
              <a:t>。 </a:t>
            </a:r>
            <a:endParaRPr lang="en-US" altLang="zh-CN" sz="2400" dirty="0"/>
          </a:p>
          <a:p>
            <a:r>
              <a:rPr lang="zh-CN" altLang="en-US" sz="2400" dirty="0"/>
              <a:t>对于药店，</a:t>
            </a:r>
            <a:r>
              <a:rPr lang="en-US" altLang="zh-CN" sz="2400" dirty="0"/>
              <a:t>APP</a:t>
            </a:r>
            <a:r>
              <a:rPr lang="zh-CN" altLang="en-US" sz="2400" dirty="0"/>
              <a:t>中提供了药店</a:t>
            </a:r>
            <a:r>
              <a:rPr lang="zh-CN" altLang="en-US" sz="2400" dirty="0">
                <a:highlight>
                  <a:srgbClr val="FFFF00"/>
                </a:highlight>
              </a:rPr>
              <a:t>各药师的介绍</a:t>
            </a:r>
            <a:r>
              <a:rPr lang="zh-CN" altLang="en-US" sz="2400" dirty="0"/>
              <a:t>，</a:t>
            </a:r>
            <a:r>
              <a:rPr lang="zh-CN" altLang="en-US" sz="2400" dirty="0">
                <a:highlight>
                  <a:srgbClr val="FFFF00"/>
                </a:highlight>
              </a:rPr>
              <a:t>各个药店所擅长解决的症状</a:t>
            </a:r>
            <a:r>
              <a:rPr lang="zh-CN" altLang="en-US" sz="2400" dirty="0"/>
              <a:t>，以及</a:t>
            </a:r>
            <a:r>
              <a:rPr lang="zh-CN" altLang="en-US" sz="2400" dirty="0">
                <a:highlight>
                  <a:srgbClr val="FFFF00"/>
                </a:highlight>
              </a:rPr>
              <a:t>各药店的联系方式</a:t>
            </a:r>
            <a:r>
              <a:rPr lang="zh-CN" altLang="en-US" sz="2400" dirty="0"/>
              <a:t>。</a:t>
            </a:r>
            <a:endParaRPr lang="en-US" altLang="zh-CN" sz="2400" dirty="0"/>
          </a:p>
          <a:p>
            <a:r>
              <a:rPr lang="zh-CN" altLang="en-US" sz="2400" dirty="0"/>
              <a:t>对于医院，</a:t>
            </a:r>
            <a:r>
              <a:rPr lang="en-US" altLang="zh-CN" sz="2400" dirty="0"/>
              <a:t>APP</a:t>
            </a:r>
            <a:r>
              <a:rPr lang="zh-CN" altLang="en-US" sz="2400" dirty="0"/>
              <a:t>中详细介绍了各大医院的</a:t>
            </a:r>
            <a:r>
              <a:rPr lang="zh-CN" altLang="en-US" sz="2400" dirty="0">
                <a:highlight>
                  <a:srgbClr val="FFFF00"/>
                </a:highlight>
              </a:rPr>
              <a:t>基本信息</a:t>
            </a:r>
            <a:r>
              <a:rPr lang="zh-CN" altLang="en-US" sz="2400" dirty="0"/>
              <a:t>，包括每个医院所含科室，每个科室所含医生的介绍，还有各个医院比较</a:t>
            </a:r>
            <a:r>
              <a:rPr lang="zh-CN" altLang="en-US" sz="2400" dirty="0">
                <a:highlight>
                  <a:srgbClr val="FFFF00"/>
                </a:highlight>
              </a:rPr>
              <a:t>著名</a:t>
            </a:r>
            <a:r>
              <a:rPr lang="zh-CN" altLang="en-US" sz="2400" dirty="0"/>
              <a:t>的</a:t>
            </a:r>
            <a:r>
              <a:rPr lang="zh-CN" altLang="en-US" sz="2400" dirty="0">
                <a:highlight>
                  <a:srgbClr val="FFFF00"/>
                </a:highlight>
              </a:rPr>
              <a:t>科室或者医生的</a:t>
            </a:r>
            <a:r>
              <a:rPr lang="zh-CN" altLang="en-US" sz="2400" dirty="0">
                <a:solidFill>
                  <a:srgbClr val="FF0000"/>
                </a:solidFill>
                <a:highlight>
                  <a:srgbClr val="FFFF00"/>
                </a:highlight>
              </a:rPr>
              <a:t>详细介绍</a:t>
            </a:r>
            <a:r>
              <a:rPr lang="zh-CN" altLang="en-US" sz="2400" dirty="0"/>
              <a:t>。 在此功能下，对于已经登录的用户，可以在下方对该医院或者药店进行</a:t>
            </a:r>
            <a:r>
              <a:rPr lang="zh-CN" altLang="en-US" sz="2400" dirty="0">
                <a:solidFill>
                  <a:srgbClr val="FF0000"/>
                </a:solidFill>
                <a:highlight>
                  <a:srgbClr val="FFFF00"/>
                </a:highlight>
              </a:rPr>
              <a:t>评价</a:t>
            </a:r>
            <a:r>
              <a:rPr lang="zh-CN" altLang="en-US" sz="2400" dirty="0"/>
              <a:t>，供其他用户参考与选择。</a:t>
            </a:r>
          </a:p>
        </p:txBody>
      </p:sp>
      <p:sp>
        <p:nvSpPr>
          <p:cNvPr id="4" name="标题 1">
            <a:extLst>
              <a:ext uri="{FF2B5EF4-FFF2-40B4-BE49-F238E27FC236}">
                <a16:creationId xmlns:a16="http://schemas.microsoft.com/office/drawing/2014/main" id="{BFFF8C42-65D5-44CD-95D8-64A46254383C}"/>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功能</a:t>
            </a:r>
            <a:r>
              <a:rPr lang="en-US" altLang="zh-CN" dirty="0">
                <a:solidFill>
                  <a:srgbClr val="C00000"/>
                </a:solidFill>
              </a:rPr>
              <a:t>——</a:t>
            </a:r>
            <a:r>
              <a:rPr lang="zh-CN" altLang="en-US" dirty="0">
                <a:solidFill>
                  <a:srgbClr val="00B050"/>
                </a:solidFill>
              </a:rPr>
              <a:t>医院信息查询</a:t>
            </a:r>
          </a:p>
        </p:txBody>
      </p:sp>
      <p:pic>
        <p:nvPicPr>
          <p:cNvPr id="6" name="图片 5">
            <a:extLst>
              <a:ext uri="{FF2B5EF4-FFF2-40B4-BE49-F238E27FC236}">
                <a16:creationId xmlns:a16="http://schemas.microsoft.com/office/drawing/2014/main" id="{0751F9D9-804A-46C8-8D82-D3750551BEF9}"/>
              </a:ext>
            </a:extLst>
          </p:cNvPr>
          <p:cNvPicPr>
            <a:picLocks noChangeAspect="1"/>
          </p:cNvPicPr>
          <p:nvPr/>
        </p:nvPicPr>
        <p:blipFill>
          <a:blip r:embed="rId2"/>
          <a:stretch>
            <a:fillRect/>
          </a:stretch>
        </p:blipFill>
        <p:spPr>
          <a:xfrm>
            <a:off x="8543925" y="1333500"/>
            <a:ext cx="3552825" cy="3829050"/>
          </a:xfrm>
          <a:prstGeom prst="rect">
            <a:avLst/>
          </a:prstGeom>
        </p:spPr>
      </p:pic>
    </p:spTree>
    <p:extLst>
      <p:ext uri="{BB962C8B-B14F-4D97-AF65-F5344CB8AC3E}">
        <p14:creationId xmlns:p14="http://schemas.microsoft.com/office/powerpoint/2010/main" val="299155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childTnLst>
                          </p:cTn>
                        </p:par>
                        <p:par>
                          <p:cTn id="20" fill="hold">
                            <p:stCondLst>
                              <p:cond delay="5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9BB666-82B9-4A1E-BE47-5795D61EF060}"/>
              </a:ext>
            </a:extLst>
          </p:cNvPr>
          <p:cNvSpPr>
            <a:spLocks noGrp="1"/>
          </p:cNvSpPr>
          <p:nvPr>
            <p:ph idx="1"/>
          </p:nvPr>
        </p:nvSpPr>
        <p:spPr>
          <a:xfrm>
            <a:off x="677333" y="790575"/>
            <a:ext cx="10733617" cy="5734050"/>
          </a:xfrm>
        </p:spPr>
        <p:txBody>
          <a:bodyPr>
            <a:noAutofit/>
          </a:bodyPr>
          <a:lstStyle/>
          <a:p>
            <a:r>
              <a:rPr lang="en-US" altLang="zh-CN" sz="2400" dirty="0"/>
              <a:t>APP</a:t>
            </a:r>
            <a:r>
              <a:rPr lang="zh-CN" altLang="en-US" sz="2400" dirty="0"/>
              <a:t>提供的是一项在线咨询的服务，用户可以</a:t>
            </a:r>
            <a:r>
              <a:rPr lang="zh-CN" altLang="en-US" sz="2400" dirty="0">
                <a:highlight>
                  <a:srgbClr val="FFFF00"/>
                </a:highlight>
              </a:rPr>
              <a:t>选择自己想要咨询的某个医院的某个科室的某位医生</a:t>
            </a:r>
            <a:r>
              <a:rPr lang="zh-CN" altLang="en-US" sz="2400" dirty="0"/>
              <a:t>，如果用户没有明确的选择，也可以直接输入科室，系统会</a:t>
            </a:r>
            <a:r>
              <a:rPr lang="zh-CN" altLang="en-US" sz="2400" dirty="0">
                <a:highlight>
                  <a:srgbClr val="FFFF00"/>
                </a:highlight>
              </a:rPr>
              <a:t>自动推荐符合条件的医生给用户</a:t>
            </a:r>
            <a:r>
              <a:rPr lang="zh-CN" altLang="en-US" sz="2400" dirty="0"/>
              <a:t>。 </a:t>
            </a:r>
            <a:endParaRPr lang="en-US" altLang="zh-CN" sz="2400" dirty="0"/>
          </a:p>
          <a:p>
            <a:r>
              <a:rPr lang="zh-CN" altLang="en-US" sz="2400" dirty="0"/>
              <a:t>在此项功能中，用户可使用多种方式与医生进行沟通，包括</a:t>
            </a:r>
            <a:r>
              <a:rPr lang="zh-CN" altLang="en-US" sz="2400" dirty="0">
                <a:highlight>
                  <a:srgbClr val="FFFF00"/>
                </a:highlight>
              </a:rPr>
              <a:t>图文沟通</a:t>
            </a:r>
            <a:r>
              <a:rPr lang="zh-CN" altLang="en-US" sz="2400" dirty="0"/>
              <a:t>，</a:t>
            </a:r>
            <a:r>
              <a:rPr lang="zh-CN" altLang="en-US" sz="2400" dirty="0">
                <a:highlight>
                  <a:srgbClr val="FFFF00"/>
                </a:highlight>
              </a:rPr>
              <a:t>语音通话</a:t>
            </a:r>
            <a:r>
              <a:rPr lang="zh-CN" altLang="en-US" sz="2400" dirty="0"/>
              <a:t>，</a:t>
            </a:r>
            <a:r>
              <a:rPr lang="zh-CN" altLang="en-US" sz="2400" dirty="0">
                <a:highlight>
                  <a:srgbClr val="FFFF00"/>
                </a:highlight>
              </a:rPr>
              <a:t>视频通话</a:t>
            </a:r>
            <a:r>
              <a:rPr lang="zh-CN" altLang="en-US" sz="2400" dirty="0"/>
              <a:t>等。 在我们的</a:t>
            </a:r>
            <a:r>
              <a:rPr lang="en-US" altLang="zh-CN" sz="2400" dirty="0"/>
              <a:t>APP</a:t>
            </a:r>
            <a:r>
              <a:rPr lang="zh-CN" altLang="en-US" sz="2400" dirty="0"/>
              <a:t>中注册的医生必须是</a:t>
            </a:r>
            <a:r>
              <a:rPr lang="zh-CN" altLang="en-US" sz="2400" dirty="0">
                <a:highlight>
                  <a:srgbClr val="FFFF00"/>
                </a:highlight>
              </a:rPr>
              <a:t>具有行医资格证的已经注册的执业医师</a:t>
            </a:r>
            <a:r>
              <a:rPr lang="zh-CN" altLang="en-US" sz="2400" dirty="0"/>
              <a:t>，他们均为各大医院的在职医师，因而我们所提供的这项在线咨询的业务并非是一项免费的咨询业务，我们会</a:t>
            </a:r>
            <a:r>
              <a:rPr lang="zh-CN" altLang="en-US" sz="2400" dirty="0">
                <a:solidFill>
                  <a:srgbClr val="C00000"/>
                </a:solidFill>
                <a:highlight>
                  <a:srgbClr val="FFFF00"/>
                </a:highlight>
              </a:rPr>
              <a:t>根据各位医师的等级，各位医师的受欢迎程度以及用户与医师之间的沟通方式而制定不同的收费细则</a:t>
            </a:r>
            <a:r>
              <a:rPr lang="zh-CN" altLang="en-US" sz="2400" dirty="0"/>
              <a:t>，这样在</a:t>
            </a:r>
            <a:r>
              <a:rPr lang="zh-CN" altLang="en-US" sz="2400" dirty="0">
                <a:solidFill>
                  <a:srgbClr val="C00000"/>
                </a:solidFill>
              </a:rPr>
              <a:t>给用户带来方便的同时也会保障执业医师的利益</a:t>
            </a:r>
            <a:r>
              <a:rPr lang="zh-CN" altLang="en-US" sz="2400" dirty="0"/>
              <a:t>。</a:t>
            </a:r>
            <a:r>
              <a:rPr lang="zh-CN" altLang="en-US" sz="2400" dirty="0">
                <a:solidFill>
                  <a:srgbClr val="00B050"/>
                </a:solidFill>
              </a:rPr>
              <a:t>咨询业务部分利润将用于平台的开发与维护。</a:t>
            </a:r>
            <a:endParaRPr lang="en-US" altLang="zh-CN" sz="2400" dirty="0">
              <a:solidFill>
                <a:srgbClr val="00B050"/>
              </a:solidFill>
            </a:endParaRPr>
          </a:p>
          <a:p>
            <a:r>
              <a:rPr lang="zh-CN" altLang="en-US" sz="2400" dirty="0"/>
              <a:t>在此功能下，我们还为用户提供了反馈功能，即</a:t>
            </a:r>
            <a:r>
              <a:rPr lang="zh-CN" altLang="en-US" sz="2400" dirty="0">
                <a:highlight>
                  <a:srgbClr val="FFFF00"/>
                </a:highlight>
              </a:rPr>
              <a:t>用户在与各位医师沟通的过程中，</a:t>
            </a:r>
            <a:r>
              <a:rPr lang="en-US" altLang="zh-CN" sz="2400" dirty="0">
                <a:highlight>
                  <a:srgbClr val="FFFF00"/>
                </a:highlight>
              </a:rPr>
              <a:t>APP</a:t>
            </a:r>
            <a:r>
              <a:rPr lang="zh-CN" altLang="en-US" sz="2400" dirty="0">
                <a:highlight>
                  <a:srgbClr val="FFFF00"/>
                </a:highlight>
              </a:rPr>
              <a:t>会将沟通的图文、语音或者视频全部保存下来，以避免产生医患纠纷所带来的不必要的麻烦。</a:t>
            </a:r>
            <a:r>
              <a:rPr lang="zh-CN" altLang="en-US" sz="2400" dirty="0"/>
              <a:t> </a:t>
            </a:r>
            <a:endParaRPr lang="en-US" altLang="zh-CN" sz="2400" dirty="0"/>
          </a:p>
          <a:p>
            <a:r>
              <a:rPr lang="zh-CN" altLang="en-US" sz="2400" dirty="0"/>
              <a:t>同时，此项功能还提供了一个在线预约的功能，即用户可以提前预约各大医院的医生，</a:t>
            </a:r>
            <a:r>
              <a:rPr lang="zh-CN" altLang="en-US" sz="2400" dirty="0">
                <a:highlight>
                  <a:srgbClr val="FFFF00"/>
                </a:highlight>
              </a:rPr>
              <a:t>在约定好的时间直接进行诊断</a:t>
            </a:r>
            <a:r>
              <a:rPr lang="zh-CN" altLang="en-US" sz="2400" dirty="0"/>
              <a:t>，省去了挂号的麻烦。</a:t>
            </a:r>
          </a:p>
        </p:txBody>
      </p:sp>
      <p:sp>
        <p:nvSpPr>
          <p:cNvPr id="4" name="标题 1">
            <a:extLst>
              <a:ext uri="{FF2B5EF4-FFF2-40B4-BE49-F238E27FC236}">
                <a16:creationId xmlns:a16="http://schemas.microsoft.com/office/drawing/2014/main" id="{E434410E-DD36-4FAB-A75D-677FCD6E67C8}"/>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功能</a:t>
            </a:r>
            <a:r>
              <a:rPr lang="en-US" altLang="zh-CN" dirty="0">
                <a:solidFill>
                  <a:srgbClr val="C00000"/>
                </a:solidFill>
              </a:rPr>
              <a:t>——</a:t>
            </a:r>
            <a:r>
              <a:rPr lang="zh-CN" altLang="en-US" dirty="0">
                <a:solidFill>
                  <a:srgbClr val="00B050"/>
                </a:solidFill>
              </a:rPr>
              <a:t>在线求医</a:t>
            </a:r>
          </a:p>
        </p:txBody>
      </p:sp>
    </p:spTree>
    <p:extLst>
      <p:ext uri="{BB962C8B-B14F-4D97-AF65-F5344CB8AC3E}">
        <p14:creationId xmlns:p14="http://schemas.microsoft.com/office/powerpoint/2010/main" val="2875517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E81619-5008-45D7-8B53-33AA247A0BC9}"/>
              </a:ext>
            </a:extLst>
          </p:cNvPr>
          <p:cNvSpPr>
            <a:spLocks noGrp="1"/>
          </p:cNvSpPr>
          <p:nvPr>
            <p:ph idx="1"/>
          </p:nvPr>
        </p:nvSpPr>
        <p:spPr>
          <a:xfrm>
            <a:off x="677334" y="1066799"/>
            <a:ext cx="10837332" cy="5400675"/>
          </a:xfrm>
        </p:spPr>
        <p:txBody>
          <a:bodyPr>
            <a:normAutofit/>
          </a:bodyPr>
          <a:lstStyle/>
          <a:p>
            <a:r>
              <a:rPr lang="zh-CN" altLang="zh-CN" sz="2400" dirty="0">
                <a:highlight>
                  <a:srgbClr val="FF0000"/>
                </a:highlight>
              </a:rPr>
              <a:t>电子病历</a:t>
            </a:r>
            <a:r>
              <a:rPr lang="zh-CN" altLang="zh-CN" sz="2400" dirty="0"/>
              <a:t>是我们的</a:t>
            </a:r>
            <a:r>
              <a:rPr lang="en-US" altLang="zh-CN" sz="2400" dirty="0"/>
              <a:t>APP</a:t>
            </a:r>
            <a:r>
              <a:rPr lang="zh-CN" altLang="zh-CN" sz="2400" dirty="0"/>
              <a:t>所着手的</a:t>
            </a:r>
            <a:r>
              <a:rPr lang="zh-CN" altLang="zh-CN" sz="2400" dirty="0">
                <a:highlight>
                  <a:srgbClr val="FF0000"/>
                </a:highlight>
              </a:rPr>
              <a:t>一项特色的功能</a:t>
            </a:r>
            <a:r>
              <a:rPr lang="zh-CN" altLang="zh-CN" sz="2400" dirty="0"/>
              <a:t>，针对使用我们</a:t>
            </a:r>
            <a:r>
              <a:rPr lang="en-US" altLang="zh-CN" sz="2400" dirty="0"/>
              <a:t>APP</a:t>
            </a:r>
            <a:r>
              <a:rPr lang="zh-CN" altLang="zh-CN" sz="2400" dirty="0"/>
              <a:t>的用户，用户的</a:t>
            </a:r>
            <a:r>
              <a:rPr lang="zh-CN" altLang="zh-CN" sz="2400" dirty="0">
                <a:highlight>
                  <a:srgbClr val="FFFF00"/>
                </a:highlight>
              </a:rPr>
              <a:t>每一项就诊记录</a:t>
            </a:r>
            <a:r>
              <a:rPr lang="zh-CN" altLang="zh-CN" sz="2400" dirty="0"/>
              <a:t>，包含</a:t>
            </a:r>
            <a:r>
              <a:rPr lang="zh-CN" altLang="zh-CN" sz="2400" dirty="0">
                <a:highlight>
                  <a:srgbClr val="FFFF00"/>
                </a:highlight>
              </a:rPr>
              <a:t>具体症状和解决方法</a:t>
            </a:r>
            <a:r>
              <a:rPr lang="zh-CN" altLang="zh-CN" sz="2400" dirty="0"/>
              <a:t>都会存在电子档案中，方便用户日后调用以及在日后的就诊过程中</a:t>
            </a:r>
            <a:r>
              <a:rPr lang="zh-CN" altLang="zh-CN" sz="2400" dirty="0">
                <a:highlight>
                  <a:srgbClr val="FFFF00"/>
                </a:highlight>
              </a:rPr>
              <a:t>给医生</a:t>
            </a:r>
            <a:r>
              <a:rPr lang="zh-CN" altLang="zh-CN" sz="2400" dirty="0"/>
              <a:t>提供一份可靠的</a:t>
            </a:r>
            <a:r>
              <a:rPr lang="zh-CN" altLang="zh-CN" sz="2400" dirty="0">
                <a:solidFill>
                  <a:srgbClr val="FF0000"/>
                </a:solidFill>
                <a:highlight>
                  <a:srgbClr val="FFFF00"/>
                </a:highlight>
              </a:rPr>
              <a:t>参考</a:t>
            </a:r>
            <a:r>
              <a:rPr lang="zh-CN" altLang="zh-CN" sz="2400" dirty="0"/>
              <a:t>。</a:t>
            </a:r>
            <a:endParaRPr lang="en-US" altLang="zh-CN" sz="2400" dirty="0"/>
          </a:p>
          <a:p>
            <a:r>
              <a:rPr lang="zh-CN" altLang="zh-CN" sz="2400" dirty="0"/>
              <a:t> 电子档案中还将记录用户每一次的</a:t>
            </a:r>
            <a:r>
              <a:rPr lang="zh-CN" altLang="zh-CN" sz="2400" dirty="0">
                <a:highlight>
                  <a:srgbClr val="FFFF00"/>
                </a:highlight>
              </a:rPr>
              <a:t>体检状况</a:t>
            </a:r>
            <a:r>
              <a:rPr lang="zh-CN" altLang="zh-CN" sz="2400" dirty="0"/>
              <a:t>，可根据多次体检状况进行一个统计，形成</a:t>
            </a:r>
            <a:r>
              <a:rPr lang="zh-CN" altLang="zh-CN" sz="2400" dirty="0">
                <a:highlight>
                  <a:srgbClr val="FFFF00"/>
                </a:highlight>
              </a:rPr>
              <a:t>走势图</a:t>
            </a:r>
            <a:r>
              <a:rPr lang="zh-CN" altLang="zh-CN" sz="2400" dirty="0"/>
              <a:t>，</a:t>
            </a:r>
            <a:r>
              <a:rPr lang="zh-CN" altLang="en-US" sz="2400" dirty="0"/>
              <a:t>先由</a:t>
            </a:r>
            <a:r>
              <a:rPr lang="en-US" altLang="zh-CN" sz="2400" dirty="0"/>
              <a:t>AI</a:t>
            </a:r>
            <a:r>
              <a:rPr lang="zh-CN" altLang="en-US" sz="2400" dirty="0"/>
              <a:t>智能分析，</a:t>
            </a:r>
            <a:r>
              <a:rPr lang="zh-CN" altLang="zh-CN" sz="2400" dirty="0"/>
              <a:t>再由执业医师进行</a:t>
            </a:r>
            <a:r>
              <a:rPr lang="zh-CN" altLang="en-US" sz="2400" dirty="0"/>
              <a:t>核准</a:t>
            </a:r>
            <a:r>
              <a:rPr lang="zh-CN" altLang="zh-CN" sz="2400" dirty="0"/>
              <a:t>，总结其中的不正常的指标，并即时</a:t>
            </a:r>
            <a:r>
              <a:rPr lang="zh-CN" altLang="zh-CN" sz="2400" dirty="0">
                <a:highlight>
                  <a:srgbClr val="FFFF00"/>
                </a:highlight>
              </a:rPr>
              <a:t>给出解决方案</a:t>
            </a:r>
            <a:r>
              <a:rPr lang="zh-CN" altLang="zh-CN" sz="2400" dirty="0"/>
              <a:t>，使用户各项数值尽快恢复平稳。</a:t>
            </a:r>
            <a:endParaRPr lang="en-US" altLang="zh-CN" sz="2400" dirty="0"/>
          </a:p>
          <a:p>
            <a:r>
              <a:rPr lang="zh-CN" altLang="zh-CN" sz="2400" dirty="0"/>
              <a:t> 电子病历中还将记录用户对于各种药物是否有</a:t>
            </a:r>
            <a:r>
              <a:rPr lang="zh-CN" altLang="zh-CN" sz="2400" dirty="0">
                <a:highlight>
                  <a:srgbClr val="FFFF00"/>
                </a:highlight>
              </a:rPr>
              <a:t>不良反应</a:t>
            </a:r>
            <a:r>
              <a:rPr lang="zh-CN" altLang="zh-CN" sz="2400" dirty="0"/>
              <a:t>，为医生用药提供参考，同时，还将</a:t>
            </a:r>
            <a:r>
              <a:rPr lang="zh-CN" altLang="zh-CN" sz="2400" dirty="0">
                <a:highlight>
                  <a:srgbClr val="FFFF00"/>
                </a:highlight>
              </a:rPr>
              <a:t>记录用户的过敏反应，</a:t>
            </a:r>
            <a:r>
              <a:rPr lang="zh-CN" altLang="zh-CN" sz="2400" dirty="0">
                <a:solidFill>
                  <a:srgbClr val="FF0000"/>
                </a:solidFill>
                <a:highlight>
                  <a:srgbClr val="FFFF00"/>
                </a:highlight>
              </a:rPr>
              <a:t>防止误用药物而产生的医疗事故</a:t>
            </a:r>
            <a:r>
              <a:rPr lang="zh-CN" altLang="zh-CN" sz="2400" dirty="0"/>
              <a:t>。 </a:t>
            </a:r>
            <a:endParaRPr lang="en-US" altLang="zh-CN" sz="2400" dirty="0"/>
          </a:p>
          <a:p>
            <a:r>
              <a:rPr lang="zh-CN" altLang="zh-CN" sz="2400" dirty="0"/>
              <a:t>我们还计划将电子病历中的</a:t>
            </a:r>
            <a:r>
              <a:rPr lang="zh-CN" altLang="zh-CN" sz="2400" dirty="0">
                <a:solidFill>
                  <a:srgbClr val="FF0000"/>
                </a:solidFill>
                <a:highlight>
                  <a:srgbClr val="FFFF00"/>
                </a:highlight>
              </a:rPr>
              <a:t>数据与居民身份证相连接</a:t>
            </a:r>
            <a:r>
              <a:rPr lang="zh-CN" altLang="zh-CN" sz="2400" dirty="0"/>
              <a:t>，做到在各个医院或者体检中心</a:t>
            </a:r>
            <a:r>
              <a:rPr lang="zh-CN" altLang="zh-CN" sz="2400" dirty="0">
                <a:highlight>
                  <a:srgbClr val="FFFF00"/>
                </a:highlight>
              </a:rPr>
              <a:t>使用身份证便可读取自己的电子病历，方便快捷，可随时调用</a:t>
            </a:r>
            <a:r>
              <a:rPr lang="zh-CN" altLang="zh-CN" sz="2400" dirty="0"/>
              <a:t>。 </a:t>
            </a:r>
            <a:endParaRPr lang="en-US" altLang="zh-CN" sz="2400" dirty="0"/>
          </a:p>
          <a:p>
            <a:r>
              <a:rPr lang="zh-CN" altLang="zh-CN" sz="2400" dirty="0"/>
              <a:t>此外，我们计划将</a:t>
            </a:r>
            <a:r>
              <a:rPr lang="en-US" altLang="zh-CN" sz="2400" dirty="0"/>
              <a:t>APP</a:t>
            </a:r>
            <a:r>
              <a:rPr lang="zh-CN" altLang="zh-CN" sz="2400" dirty="0"/>
              <a:t>与各大</a:t>
            </a:r>
            <a:r>
              <a:rPr lang="zh-CN" altLang="zh-CN" sz="2400" dirty="0">
                <a:highlight>
                  <a:srgbClr val="FFFF00"/>
                </a:highlight>
              </a:rPr>
              <a:t>医疗设备企业相结合</a:t>
            </a:r>
            <a:r>
              <a:rPr lang="zh-CN" altLang="zh-CN" sz="2400" dirty="0"/>
              <a:t>，使患者通过</a:t>
            </a:r>
            <a:r>
              <a:rPr lang="zh-CN" altLang="zh-CN" sz="2400" dirty="0">
                <a:solidFill>
                  <a:srgbClr val="FF0000"/>
                </a:solidFill>
                <a:highlight>
                  <a:srgbClr val="FFFF00"/>
                </a:highlight>
              </a:rPr>
              <a:t>医疗设备</a:t>
            </a:r>
            <a:r>
              <a:rPr lang="zh-CN" altLang="zh-CN" sz="2400" dirty="0"/>
              <a:t>所进行的</a:t>
            </a:r>
            <a:r>
              <a:rPr lang="zh-CN" altLang="zh-CN" sz="2400" dirty="0">
                <a:highlight>
                  <a:srgbClr val="FFFF00"/>
                </a:highlight>
              </a:rPr>
              <a:t>检验</a:t>
            </a:r>
            <a:r>
              <a:rPr lang="zh-CN" altLang="zh-CN" sz="2400" dirty="0">
                <a:solidFill>
                  <a:srgbClr val="FF0000"/>
                </a:solidFill>
                <a:highlight>
                  <a:srgbClr val="FFFF00"/>
                </a:highlight>
              </a:rPr>
              <a:t>实时传输到手机上</a:t>
            </a:r>
            <a:r>
              <a:rPr lang="zh-CN" altLang="zh-CN" sz="2400" dirty="0"/>
              <a:t>，</a:t>
            </a:r>
            <a:r>
              <a:rPr lang="zh-CN" altLang="en-US" sz="2400" dirty="0"/>
              <a:t>当发现异常时及时提醒用户，</a:t>
            </a:r>
            <a:r>
              <a:rPr lang="zh-CN" altLang="zh-CN" sz="2400" dirty="0"/>
              <a:t>并存入电子病历。</a:t>
            </a:r>
          </a:p>
          <a:p>
            <a:endParaRPr lang="zh-CN" altLang="en-US" dirty="0"/>
          </a:p>
        </p:txBody>
      </p:sp>
      <p:sp>
        <p:nvSpPr>
          <p:cNvPr id="4" name="标题 1">
            <a:extLst>
              <a:ext uri="{FF2B5EF4-FFF2-40B4-BE49-F238E27FC236}">
                <a16:creationId xmlns:a16="http://schemas.microsoft.com/office/drawing/2014/main" id="{3CF48948-174F-4F2E-B5CB-C6C55279237A}"/>
              </a:ext>
            </a:extLst>
          </p:cNvPr>
          <p:cNvSpPr txBox="1">
            <a:spLocks/>
          </p:cNvSpPr>
          <p:nvPr/>
        </p:nvSpPr>
        <p:spPr>
          <a:xfrm>
            <a:off x="677334" y="156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00000"/>
                </a:solidFill>
              </a:rPr>
              <a:t>功能</a:t>
            </a:r>
            <a:r>
              <a:rPr lang="en-US" altLang="zh-CN" dirty="0">
                <a:solidFill>
                  <a:srgbClr val="C00000"/>
                </a:solidFill>
              </a:rPr>
              <a:t>——</a:t>
            </a:r>
            <a:r>
              <a:rPr lang="zh-CN" altLang="en-US" dirty="0">
                <a:solidFill>
                  <a:srgbClr val="00B050"/>
                </a:solidFill>
              </a:rPr>
              <a:t>电子病历</a:t>
            </a:r>
          </a:p>
        </p:txBody>
      </p:sp>
    </p:spTree>
    <p:extLst>
      <p:ext uri="{BB962C8B-B14F-4D97-AF65-F5344CB8AC3E}">
        <p14:creationId xmlns:p14="http://schemas.microsoft.com/office/powerpoint/2010/main" val="3776714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par>
                          <p:cTn id="26" fill="hold">
                            <p:stCondLst>
                              <p:cond delay="2500"/>
                            </p:stCondLst>
                            <p:childTnLst>
                              <p:par>
                                <p:cTn id="27" presetID="14" presetClass="entr" presetSubtype="1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343</TotalTime>
  <Words>2753</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平面</vt:lpstr>
      <vt:lpstr>“医带医路”医疗公益服务中心 （本项目获得第四届互联网＋大学生创新创业大赛银奖） </vt:lpstr>
      <vt:lpstr>项目简介——传统互联网医疗</vt:lpstr>
      <vt:lpstr>项目简介——传统互联网医疗</vt:lpstr>
      <vt:lpstr>项目简介——我们的优势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“医带医路”医疗公益服务中心</dc:title>
  <dc:creator>Hollow Man</dc:creator>
  <cp:lastModifiedBy>Songlin Jiang</cp:lastModifiedBy>
  <cp:revision>32</cp:revision>
  <dcterms:created xsi:type="dcterms:W3CDTF">2018-11-07T13:43:01Z</dcterms:created>
  <dcterms:modified xsi:type="dcterms:W3CDTF">2019-12-21T17:25:22Z</dcterms:modified>
</cp:coreProperties>
</file>