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8" r:id="rId6"/>
    <p:sldId id="262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C63C-0A10-4002-AA0F-85850EB3B41C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433DA-8C1E-4EB1-873D-75FC7FAB4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433DA-8C1E-4EB1-873D-75FC7FAB4D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4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qq://txfil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chay/p/10553787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40568" y="1772816"/>
            <a:ext cx="9865096" cy="147002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anck</a:t>
            </a:r>
            <a:r>
              <a:rPr lang="zh-CN" altLang="en-US" dirty="0" smtClean="0"/>
              <a:t>人脸识别门禁培训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</a:t>
            </a:r>
            <a:r>
              <a:rPr lang="en-US" altLang="zh-CN" sz="3200" dirty="0" smtClean="0"/>
              <a:t>----Socket</a:t>
            </a:r>
            <a:r>
              <a:rPr lang="zh-CN" altLang="en-US" sz="3200" dirty="0" smtClean="0"/>
              <a:t>通信</a:t>
            </a:r>
            <a:r>
              <a:rPr lang="en-US" altLang="zh-CN" sz="3200" dirty="0" smtClean="0"/>
              <a:t>/shell/Screen</a:t>
            </a:r>
            <a:endParaRPr lang="zh-CN" altLang="en-US" sz="32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63960" y="40472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/>
              <a:t>2019.5.19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07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698976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简化通信图</a:t>
            </a:r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39" y="5477150"/>
            <a:ext cx="1318633" cy="9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738" y="63307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开发</a:t>
            </a:r>
            <a:r>
              <a:rPr lang="zh-CN" altLang="en-US" sz="1400" dirty="0" smtClean="0"/>
              <a:t>板</a:t>
            </a:r>
            <a:endParaRPr lang="en-US" altLang="zh-CN" sz="1400" dirty="0" smtClean="0"/>
          </a:p>
        </p:txBody>
      </p:sp>
      <p:sp>
        <p:nvSpPr>
          <p:cNvPr id="5" name="右箭头 4"/>
          <p:cNvSpPr/>
          <p:nvPr/>
        </p:nvSpPr>
        <p:spPr>
          <a:xfrm>
            <a:off x="251520" y="54435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捕获视频</a:t>
            </a:r>
            <a:endParaRPr lang="zh-CN" altLang="en-US" sz="1200" dirty="0"/>
          </a:p>
        </p:txBody>
      </p:sp>
      <p:pic>
        <p:nvPicPr>
          <p:cNvPr id="1028" name="Picture 4" descr="https://ss0.bdstatic.com/70cFvHSh_Q1YnxGkpoWK1HF6hhy/it/u=182119178,3765758842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11" y="219694"/>
            <a:ext cx="2572374" cy="16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s0.bdstatic.com/70cFvHSh_Q1YnxGkpoWK1HF6hhy/it/u=182119178,3765758842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9" y="513690"/>
            <a:ext cx="16656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右箭头 10"/>
          <p:cNvSpPr/>
          <p:nvPr/>
        </p:nvSpPr>
        <p:spPr>
          <a:xfrm rot="16200000">
            <a:off x="-1607" y="3290038"/>
            <a:ext cx="28965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1345" y="1401063"/>
            <a:ext cx="2230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/>
              <a:t>视频流服务器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基于</a:t>
            </a:r>
            <a:r>
              <a:rPr lang="en-US" altLang="zh-CN" sz="1400" b="1" dirty="0" err="1" smtClean="0"/>
              <a:t>ffserver</a:t>
            </a:r>
          </a:p>
          <a:p>
            <a:r>
              <a:rPr lang="en-US" altLang="zh-CN" sz="1400" dirty="0" smtClean="0"/>
              <a:t>http://172.16.252.137:8866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30015" y="258052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转发编码好的视频</a:t>
            </a:r>
            <a:r>
              <a:rPr lang="zh-CN" altLang="en-US" dirty="0" smtClean="0">
                <a:solidFill>
                  <a:schemeClr val="bg1"/>
                </a:solidFill>
              </a:rPr>
              <a:t>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1680" y="928436"/>
            <a:ext cx="3039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rtsp://172.16.252.137:8554/live1.h264</a:t>
            </a:r>
            <a:endParaRPr lang="zh-CN" altLang="en-US" sz="1400" dirty="0"/>
          </a:p>
        </p:txBody>
      </p:sp>
      <p:sp>
        <p:nvSpPr>
          <p:cNvPr id="14" name="左箭头 13"/>
          <p:cNvSpPr/>
          <p:nvPr/>
        </p:nvSpPr>
        <p:spPr>
          <a:xfrm>
            <a:off x="4987212" y="824973"/>
            <a:ext cx="1312979" cy="514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读取视频流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50088" y="1595539"/>
            <a:ext cx="225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/>
              <a:t>后端服务器</a:t>
            </a:r>
            <a:endParaRPr lang="en-US" altLang="zh-CN" sz="1400" b="1" dirty="0" smtClean="0"/>
          </a:p>
          <a:p>
            <a:r>
              <a:rPr lang="en-US" altLang="zh-CN" sz="1400" dirty="0"/>
              <a:t>s</a:t>
            </a:r>
            <a:r>
              <a:rPr lang="en-US" altLang="zh-CN" sz="1400" dirty="0" smtClean="0"/>
              <a:t>ocket:172.16.252.137:8001</a:t>
            </a:r>
            <a:endParaRPr lang="zh-CN" altLang="en-US" sz="1400" dirty="0"/>
          </a:p>
        </p:txBody>
      </p:sp>
      <p:sp>
        <p:nvSpPr>
          <p:cNvPr id="18" name="右箭头 17"/>
          <p:cNvSpPr/>
          <p:nvPr/>
        </p:nvSpPr>
        <p:spPr>
          <a:xfrm rot="19443485">
            <a:off x="1200266" y="3396698"/>
            <a:ext cx="5566071" cy="535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通知后端读取</a:t>
            </a:r>
            <a:r>
              <a:rPr lang="zh-CN" altLang="en-US" b="1" dirty="0" smtClean="0">
                <a:solidFill>
                  <a:schemeClr val="bg1"/>
                </a:solidFill>
              </a:rPr>
              <a:t>数据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左箭头 22"/>
          <p:cNvSpPr/>
          <p:nvPr/>
        </p:nvSpPr>
        <p:spPr>
          <a:xfrm rot="19378700">
            <a:off x="1991768" y="3591361"/>
            <a:ext cx="5750833" cy="4565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通知前端是否开锁</a:t>
            </a:r>
            <a:endParaRPr lang="zh-CN" altLang="en-US" sz="1600" b="1" dirty="0"/>
          </a:p>
        </p:txBody>
      </p:sp>
      <p:sp>
        <p:nvSpPr>
          <p:cNvPr id="24" name="椭圆 23"/>
          <p:cNvSpPr/>
          <p:nvPr/>
        </p:nvSpPr>
        <p:spPr>
          <a:xfrm>
            <a:off x="407300" y="5922907"/>
            <a:ext cx="345188" cy="34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43358" y="3359760"/>
            <a:ext cx="345188" cy="34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253742" y="3391557"/>
            <a:ext cx="345188" cy="34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669972" y="1248622"/>
            <a:ext cx="345188" cy="34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73119" y="3933056"/>
            <a:ext cx="345188" cy="345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7826" y="5505265"/>
            <a:ext cx="208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Socket:172.21.40.68:8001</a:t>
            </a:r>
            <a:endParaRPr lang="zh-CN" altLang="en-US" sz="1400" dirty="0"/>
          </a:p>
        </p:txBody>
      </p:sp>
      <p:pic>
        <p:nvPicPr>
          <p:cNvPr id="1030" name="Picture 6" descr="https://timgsa.baidu.com/timg?image&amp;quality=80&amp;size=b9999_10000&amp;sec=1558202433022&amp;di=f97135e2d645e9aed01af0573279be85&amp;imgtype=0&amp;src=http%3A%2F%2Fimgspace.58yiji.com%2Fresources%2FuserUpLoadImages%2F37f8e296-6700-47bf-a3e7-70ab02f7f0c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204" y="5505265"/>
            <a:ext cx="1305802" cy="106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右箭头 32"/>
          <p:cNvSpPr/>
          <p:nvPr/>
        </p:nvSpPr>
        <p:spPr>
          <a:xfrm rot="16200000">
            <a:off x="6310035" y="3438843"/>
            <a:ext cx="3013109" cy="567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597497" y="2651832"/>
            <a:ext cx="430887" cy="23493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某外部终端下达开锁指令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289791" y="4258050"/>
            <a:ext cx="345188" cy="345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393603" y="2844153"/>
            <a:ext cx="345188" cy="345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7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9" grpId="0"/>
      <p:bldP spid="14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Socket(</a:t>
            </a:r>
            <a:r>
              <a:rPr lang="zh-CN" altLang="en-US" dirty="0"/>
              <a:t>套接字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60" y="1369209"/>
            <a:ext cx="857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</a:t>
            </a:r>
            <a:r>
              <a:rPr lang="zh-CN" altLang="en-US" dirty="0"/>
              <a:t>上的两个</a:t>
            </a:r>
            <a:r>
              <a:rPr lang="zh-CN" altLang="en-US" dirty="0" smtClean="0"/>
              <a:t>程序建立通信连接进行数据交互，</a:t>
            </a:r>
            <a:r>
              <a:rPr lang="zh-CN" altLang="en-US" dirty="0"/>
              <a:t>这个连接的一端称为一个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02" y="1735165"/>
            <a:ext cx="890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指</a:t>
            </a:r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是对</a:t>
            </a:r>
            <a:r>
              <a:rPr lang="en-US" altLang="zh-CN" dirty="0" smtClean="0"/>
              <a:t>TCP/IP</a:t>
            </a:r>
            <a:r>
              <a:rPr lang="zh-CN" altLang="en-US" dirty="0"/>
              <a:t>层</a:t>
            </a:r>
            <a:r>
              <a:rPr lang="zh-CN" altLang="en-US" dirty="0" smtClean="0"/>
              <a:t>的封装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提供了基于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 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接收数据的接口。</a:t>
            </a:r>
            <a:endParaRPr lang="en-US" altLang="zh-CN" dirty="0" smtClean="0"/>
          </a:p>
        </p:txBody>
      </p:sp>
      <p:sp>
        <p:nvSpPr>
          <p:cNvPr id="6" name="AutoShape 2" descr="https://gss2.bdstatic.com/9fo3dSag_xI4khGkpoWK1HF6hhy/baike/c0%3Dbaike80%2C5%2C5%2C80%2C26/sign=17baf4c7d739b60059c307e588395e4f/d000baa1cd11728b45647b06cafcc3cec3fd2c4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460" y="2434680"/>
            <a:ext cx="813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3.</a:t>
            </a:r>
            <a:r>
              <a:rPr lang="zh-CN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有</a:t>
            </a:r>
            <a:r>
              <a:rPr lang="zh-CN" altLang="zh-CN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个比较形象的描述：HTTP是轿车，提供了封装或者显示数据的具体形式</a:t>
            </a:r>
            <a:r>
              <a:rPr lang="zh-CN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；</a:t>
            </a:r>
            <a:endParaRPr lang="en-US" altLang="zh-CN" dirty="0" smtClean="0">
              <a:latin typeface="Arial Unicode MS" pitchFamily="34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	</a:t>
            </a:r>
            <a:r>
              <a:rPr lang="en-US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	           </a:t>
            </a:r>
            <a:r>
              <a:rPr lang="zh-CN" altLang="zh-CN" dirty="0" smtClean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Socket</a:t>
            </a:r>
            <a:r>
              <a:rPr lang="zh-CN" altLang="zh-CN" dirty="0">
                <a:latin typeface="Arial Unicode MS" pitchFamily="34" charset="-122"/>
                <a:ea typeface="宋体" pitchFamily="2" charset="-122"/>
                <a:cs typeface="宋体" pitchFamily="2" charset="-122"/>
              </a:rPr>
              <a:t>是发动机，提供了网络通信的能力。 </a:t>
            </a:r>
            <a:endParaRPr lang="zh-CN" altLang="zh-CN" sz="4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532" y="3284984"/>
            <a:ext cx="80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4.socket</a:t>
            </a:r>
            <a:r>
              <a:rPr lang="zh-CN" altLang="en-US" dirty="0" smtClean="0"/>
              <a:t>连接是长</a:t>
            </a:r>
            <a:r>
              <a:rPr lang="zh-CN" altLang="en-US" dirty="0"/>
              <a:t>连接，理论上客户端和服务端一旦建立连接，则不会主动断掉；但是</a:t>
            </a:r>
            <a:r>
              <a:rPr lang="zh-CN" altLang="en-US" dirty="0" smtClean="0"/>
              <a:t>由于外部不可抗因素</a:t>
            </a:r>
            <a:r>
              <a:rPr lang="zh-CN" altLang="en-US" dirty="0"/>
              <a:t>可能会是连接</a:t>
            </a:r>
            <a:r>
              <a:rPr lang="zh-CN" altLang="en-US" dirty="0" smtClean="0"/>
              <a:t>断开，通常为了保证稳定 减少占用，可以采用建立短暂连接后主动断开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下次重新建立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连接。</a:t>
            </a:r>
            <a:endParaRPr lang="zh-CN" alt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4296" y="4365104"/>
            <a:ext cx="5974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5.</a:t>
            </a:r>
            <a:r>
              <a:rPr lang="zh-CN" dirty="0" smtClean="0"/>
              <a:t>两</a:t>
            </a:r>
            <a:r>
              <a:rPr lang="zh-CN" dirty="0"/>
              <a:t>个计算机之间的交流无非是</a:t>
            </a:r>
            <a:r>
              <a:rPr lang="zh-CN" b="1" dirty="0">
                <a:solidFill>
                  <a:srgbClr val="FF0000"/>
                </a:solidFill>
              </a:rPr>
              <a:t>两个端口之间的数据通信</a:t>
            </a:r>
            <a:r>
              <a:rPr lang="zh-CN" altLang="zh-CN" dirty="0" smtClean="0"/>
              <a:t>,</a:t>
            </a:r>
            <a:endParaRPr lang="en-US" altLang="zh-CN" dirty="0" smtClean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应用层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则是定义</a:t>
            </a:r>
            <a:r>
              <a:rPr lang="zh-CN" dirty="0" smtClean="0"/>
              <a:t>具体</a:t>
            </a:r>
            <a:r>
              <a:rPr lang="zh-CN" altLang="en-US" dirty="0" smtClean="0"/>
              <a:t>数</a:t>
            </a:r>
            <a:r>
              <a:rPr lang="zh-CN" dirty="0" smtClean="0"/>
              <a:t>据</a:t>
            </a:r>
            <a:r>
              <a:rPr lang="zh-CN" altLang="en-US" dirty="0" smtClean="0"/>
              <a:t>的封装和解析方式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047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Socket(</a:t>
            </a:r>
            <a:r>
              <a:rPr lang="zh-CN" altLang="en-US" dirty="0"/>
              <a:t>套接字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AutoShape 2" descr="https://gss2.bdstatic.com/9fo3dSag_xI4khGkpoWK1HF6hhy/baike/c0%3Dbaike80%2C5%2C5%2C80%2C26/sign=17baf4c7d739b60059c307e588395e4f/d000baa1cd11728b45647b06cafcc3cec3fd2c4c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2165"/>
            <a:ext cx="230425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5419" y="52199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IP:172.21.40.68</a:t>
            </a:r>
          </a:p>
        </p:txBody>
      </p:sp>
      <p:sp>
        <p:nvSpPr>
          <p:cNvPr id="9" name="燕尾形箭头 8"/>
          <p:cNvSpPr/>
          <p:nvPr/>
        </p:nvSpPr>
        <p:spPr>
          <a:xfrm>
            <a:off x="2551342" y="3563927"/>
            <a:ext cx="4468929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4" descr="https://ss0.bdstatic.com/70cFvHSh_Q1YnxGkpoWK1HF6hhy/it/u=182119178,3765758842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8" y="3440195"/>
            <a:ext cx="1981142" cy="14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燕尾形箭头 14"/>
          <p:cNvSpPr/>
          <p:nvPr/>
        </p:nvSpPr>
        <p:spPr>
          <a:xfrm rot="10800000">
            <a:off x="2498443" y="3809527"/>
            <a:ext cx="4365939" cy="2413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3848" y="3194595"/>
            <a:ext cx="31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临时</a:t>
            </a:r>
            <a:r>
              <a:rPr lang="en-US" altLang="zh-CN" dirty="0" smtClean="0"/>
              <a:t>socket </a:t>
            </a:r>
            <a:r>
              <a:rPr lang="zh-CN" altLang="en-US" dirty="0" smtClean="0"/>
              <a:t>主动发起连接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41456" y="344019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监听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8906" y="348636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随机</a:t>
            </a:r>
            <a:endParaRPr lang="en-US" altLang="zh-CN" b="1" dirty="0" smtClean="0"/>
          </a:p>
          <a:p>
            <a:r>
              <a:rPr lang="zh-CN" altLang="en-US" b="1" dirty="0" smtClean="0"/>
              <a:t>端口</a:t>
            </a:r>
            <a:endParaRPr lang="zh-CN" altLang="en-US" b="1" dirty="0"/>
          </a:p>
        </p:txBody>
      </p:sp>
      <p:sp>
        <p:nvSpPr>
          <p:cNvPr id="20" name="燕尾形箭头 19"/>
          <p:cNvSpPr/>
          <p:nvPr/>
        </p:nvSpPr>
        <p:spPr>
          <a:xfrm>
            <a:off x="2620316" y="4808347"/>
            <a:ext cx="4468929" cy="216024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10800000">
            <a:off x="2602836" y="4580947"/>
            <a:ext cx="4365939" cy="241379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56747" y="4235651"/>
            <a:ext cx="31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</a:t>
            </a:r>
            <a:r>
              <a:rPr lang="zh-CN" altLang="en-US" dirty="0"/>
              <a:t>临时</a:t>
            </a:r>
            <a:r>
              <a:rPr lang="en-US" altLang="zh-CN" dirty="0" smtClean="0"/>
              <a:t>socket </a:t>
            </a:r>
            <a:r>
              <a:rPr lang="zh-CN" altLang="en-US" dirty="0" smtClean="0"/>
              <a:t>主动发起连接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4355" y="4481251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随机</a:t>
            </a:r>
            <a:endParaRPr lang="en-US" altLang="zh-CN" b="1" dirty="0" smtClean="0"/>
          </a:p>
          <a:p>
            <a:r>
              <a:rPr lang="zh-CN" altLang="en-US" b="1" dirty="0" smtClean="0"/>
              <a:t>端口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1805" y="4527417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监听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8001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97895" y="518764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IP:</a:t>
            </a:r>
            <a:r>
              <a:rPr lang="en-US" altLang="zh-CN" b="1" dirty="0"/>
              <a:t>172.21.40.68</a:t>
            </a:r>
            <a:endParaRPr lang="en-US" altLang="zh-CN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848906" y="1098007"/>
            <a:ext cx="567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占用随机端口的临时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每完成一次交互便主动关闭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1306" y="1467339"/>
            <a:ext cx="358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而监听某端口的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则长久保留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01306" y="1866313"/>
            <a:ext cx="5025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我们通常将 监听端口的一方称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Server</a:t>
            </a:r>
          </a:p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主动请求连接某主机被监听端口的一方称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Client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0316" y="5805264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双方均 身兼</a:t>
            </a:r>
            <a:r>
              <a:rPr lang="en-US" altLang="zh-CN" b="1" dirty="0" smtClean="0">
                <a:solidFill>
                  <a:srgbClr val="FF0000"/>
                </a:solidFill>
              </a:rPr>
              <a:t>Sever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Client</a:t>
            </a:r>
            <a:r>
              <a:rPr lang="zh-CN" altLang="en-US" b="1" dirty="0" smtClean="0">
                <a:solidFill>
                  <a:srgbClr val="FF0000"/>
                </a:solidFill>
              </a:rPr>
              <a:t>的双重角色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Python Socket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61" y="1124744"/>
            <a:ext cx="66856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Server</a:t>
            </a:r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		server=</a:t>
            </a:r>
            <a:r>
              <a:rPr lang="en-US" altLang="zh-CN" dirty="0" err="1" smtClean="0"/>
              <a:t>socket.</a:t>
            </a:r>
            <a:r>
              <a:rPr lang="en-US" altLang="zh-CN" dirty="0" err="1" smtClean="0">
                <a:solidFill>
                  <a:srgbClr val="FF0000"/>
                </a:solidFill>
              </a:rPr>
              <a:t>socket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绑定监听地址和端口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server.</a:t>
            </a:r>
            <a:r>
              <a:rPr lang="en-US" altLang="zh-CN" dirty="0" err="1" smtClean="0">
                <a:solidFill>
                  <a:srgbClr val="FF0000"/>
                </a:solidFill>
              </a:rPr>
              <a:t>bind</a:t>
            </a:r>
            <a:r>
              <a:rPr lang="en-US" altLang="zh-CN" dirty="0" smtClean="0"/>
              <a:t>(tuple(“172.21.21.21”,8080))</a:t>
            </a:r>
          </a:p>
          <a:p>
            <a:r>
              <a:rPr lang="zh-CN" altLang="en-US" dirty="0" smtClean="0"/>
              <a:t>设置监听的通道数量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server.listen</a:t>
            </a:r>
            <a:r>
              <a:rPr lang="en-US" altLang="zh-CN" dirty="0" smtClean="0"/>
              <a:t>(100)</a:t>
            </a:r>
          </a:p>
          <a:p>
            <a:r>
              <a:rPr lang="zh-CN" altLang="en-US" dirty="0" smtClean="0"/>
              <a:t>等待连接建立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返回通信方信息与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 </a:t>
            </a:r>
            <a:r>
              <a:rPr lang="en-US" altLang="zh-CN" dirty="0" err="1" smtClean="0"/>
              <a:t>client,addr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server.</a:t>
            </a:r>
            <a:r>
              <a:rPr lang="en-US" altLang="zh-CN" dirty="0" err="1" smtClean="0">
                <a:solidFill>
                  <a:srgbClr val="FF0000"/>
                </a:solidFill>
              </a:rPr>
              <a:t>accept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接收来信 适当调整编码</a:t>
            </a: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client.</a:t>
            </a:r>
            <a:r>
              <a:rPr lang="en-US" altLang="zh-CN" dirty="0" err="1" smtClean="0">
                <a:solidFill>
                  <a:srgbClr val="FF0000"/>
                </a:solidFill>
              </a:rPr>
              <a:t>recv</a:t>
            </a:r>
            <a:r>
              <a:rPr lang="en-US" altLang="zh-CN" dirty="0" smtClean="0"/>
              <a:t>(1024).decode(“utf8”)</a:t>
            </a:r>
          </a:p>
          <a:p>
            <a:r>
              <a:rPr lang="zh-CN" altLang="en-US" dirty="0" smtClean="0"/>
              <a:t>回信</a:t>
            </a:r>
            <a:r>
              <a:rPr lang="en-US" altLang="zh-CN" dirty="0" smtClean="0"/>
              <a:t>			   </a:t>
            </a:r>
            <a:r>
              <a:rPr lang="en-US" altLang="zh-CN" dirty="0" err="1" smtClean="0"/>
              <a:t>client.send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b”recive</a:t>
            </a:r>
            <a:r>
              <a:rPr lang="en-US" altLang="zh-CN" dirty="0" smtClean="0"/>
              <a:t>”)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			  </a:t>
            </a:r>
            <a:r>
              <a:rPr lang="en-US" altLang="zh-CN" dirty="0" err="1" smtClean="0"/>
              <a:t>client.close</a:t>
            </a:r>
            <a:r>
              <a:rPr lang="en-US" altLang="zh-CN" dirty="0" smtClean="0"/>
              <a:t>()</a:t>
            </a:r>
          </a:p>
        </p:txBody>
      </p:sp>
      <p:sp>
        <p:nvSpPr>
          <p:cNvPr id="5" name="矩形 4"/>
          <p:cNvSpPr/>
          <p:nvPr/>
        </p:nvSpPr>
        <p:spPr>
          <a:xfrm>
            <a:off x="819290" y="3953420"/>
            <a:ext cx="697267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Client</a:t>
            </a:r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		client=</a:t>
            </a:r>
            <a:r>
              <a:rPr lang="en-US" altLang="zh-CN" dirty="0" err="1" smtClean="0"/>
              <a:t>socket.</a:t>
            </a:r>
            <a:r>
              <a:rPr lang="en-US" altLang="zh-CN" dirty="0" err="1" smtClean="0">
                <a:solidFill>
                  <a:srgbClr val="FF0000"/>
                </a:solidFill>
              </a:rPr>
              <a:t>socket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请求连接建立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client.connect</a:t>
            </a:r>
            <a:r>
              <a:rPr lang="en-US" altLang="zh-CN" dirty="0" smtClean="0"/>
              <a:t>(tuple(“172.16.16.16”,8080))</a:t>
            </a:r>
          </a:p>
          <a:p>
            <a:r>
              <a:rPr lang="zh-CN" altLang="en-US" dirty="0" smtClean="0"/>
              <a:t>等待连接建立</a:t>
            </a:r>
            <a:r>
              <a:rPr lang="en-US" altLang="zh-CN" dirty="0" smtClean="0"/>
              <a:t>….</a:t>
            </a:r>
          </a:p>
          <a:p>
            <a:r>
              <a:rPr lang="zh-CN" altLang="en-US" dirty="0" smtClean="0"/>
              <a:t>发送消息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client.send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b”hello</a:t>
            </a:r>
            <a:r>
              <a:rPr lang="en-US" altLang="zh-CN" dirty="0" smtClean="0"/>
              <a:t>”)</a:t>
            </a:r>
          </a:p>
          <a:p>
            <a:r>
              <a:rPr lang="zh-CN" altLang="en-US" dirty="0" smtClean="0"/>
              <a:t>接收回信适当调整编码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client.</a:t>
            </a:r>
            <a:r>
              <a:rPr lang="en-US" altLang="zh-CN" dirty="0" err="1" smtClean="0">
                <a:solidFill>
                  <a:srgbClr val="FF0000"/>
                </a:solidFill>
              </a:rPr>
              <a:t>recv</a:t>
            </a:r>
            <a:r>
              <a:rPr lang="en-US" altLang="zh-CN" dirty="0" smtClean="0"/>
              <a:t>(1024).decode(“utf8”)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			 </a:t>
            </a:r>
            <a:r>
              <a:rPr lang="en-US" altLang="zh-CN" dirty="0" err="1" smtClean="0"/>
              <a:t>client.close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71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流传输</a:t>
            </a:r>
            <a:endParaRPr lang="zh-CN" altLang="en-US" dirty="0"/>
          </a:p>
        </p:txBody>
      </p:sp>
      <p:pic>
        <p:nvPicPr>
          <p:cNvPr id="1026" name="Picture 2" descr="https://img2018.cnblogs.com/blog/819930/201903/819930-20190318175228753-14385228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62" y="908719"/>
            <a:ext cx="5808018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4149080"/>
            <a:ext cx="87849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【</a:t>
            </a:r>
            <a:r>
              <a:rPr lang="zh-CN" altLang="en-US" sz="1600" dirty="0" smtClean="0"/>
              <a:t>后端</a:t>
            </a:r>
            <a:r>
              <a:rPr lang="en-US" altLang="zh-CN" sz="1600" dirty="0" smtClean="0"/>
              <a:t>】</a:t>
            </a:r>
            <a:r>
              <a:rPr lang="zh-CN" altLang="en-US" sz="1600" dirty="0" smtClean="0"/>
              <a:t>配置</a:t>
            </a:r>
            <a:r>
              <a:rPr lang="en-US" altLang="zh-CN" sz="1600" dirty="0" err="1"/>
              <a:t>ffserver</a:t>
            </a:r>
            <a:r>
              <a:rPr lang="zh-CN" altLang="en-US" sz="1600" dirty="0"/>
              <a:t>服务 设置好视频流输入的</a:t>
            </a:r>
            <a:r>
              <a:rPr lang="en-US" altLang="zh-CN" sz="1600" dirty="0"/>
              <a:t>http</a:t>
            </a:r>
            <a:r>
              <a:rPr lang="zh-CN" altLang="en-US" sz="1600" dirty="0"/>
              <a:t>接口与输出的</a:t>
            </a:r>
            <a:r>
              <a:rPr lang="en-US" altLang="zh-CN" sz="1600" dirty="0" err="1"/>
              <a:t>rtsp</a:t>
            </a:r>
            <a:r>
              <a:rPr lang="zh-CN" altLang="en-US" sz="1600" dirty="0"/>
              <a:t>接口 </a:t>
            </a:r>
            <a:endParaRPr lang="en-US" altLang="zh-CN" sz="1600" dirty="0" smtClean="0"/>
          </a:p>
          <a:p>
            <a:r>
              <a:rPr lang="en-US" altLang="zh-CN" sz="1600" dirty="0" smtClean="0"/>
              <a:t>【</a:t>
            </a:r>
            <a:r>
              <a:rPr lang="zh-CN" altLang="en-US" sz="1600" dirty="0" smtClean="0"/>
              <a:t>前端</a:t>
            </a:r>
            <a:r>
              <a:rPr lang="en-US" altLang="zh-CN" sz="1600" dirty="0" smtClean="0"/>
              <a:t>】</a:t>
            </a:r>
            <a:r>
              <a:rPr lang="zh-CN" altLang="en-US" sz="1600" dirty="0" smtClean="0"/>
              <a:t>利用</a:t>
            </a:r>
            <a:r>
              <a:rPr lang="en-US" altLang="zh-CN" sz="1600" dirty="0" err="1"/>
              <a:t>ffmpeg</a:t>
            </a:r>
            <a:r>
              <a:rPr lang="zh-CN" altLang="en-US" sz="1600" dirty="0"/>
              <a:t>对摄像头内容进行编码后</a:t>
            </a:r>
            <a:r>
              <a:rPr lang="zh-CN" altLang="en-US" sz="1600" dirty="0" smtClean="0"/>
              <a:t>转发</a:t>
            </a:r>
            <a:endParaRPr lang="en-US" altLang="zh-CN" sz="1600" dirty="0"/>
          </a:p>
          <a:p>
            <a:r>
              <a:rPr lang="en-US" altLang="zh-CN" sz="1600" dirty="0" smtClean="0"/>
              <a:t>【</a:t>
            </a:r>
            <a:r>
              <a:rPr lang="en-US" altLang="zh-CN" sz="1600" dirty="0"/>
              <a:t>Other</a:t>
            </a:r>
            <a:r>
              <a:rPr lang="zh-CN" altLang="en-US" sz="1600" dirty="0" smtClean="0"/>
              <a:t>端</a:t>
            </a:r>
            <a:r>
              <a:rPr lang="en-US" altLang="zh-CN" sz="1600" dirty="0" smtClean="0"/>
              <a:t>】</a:t>
            </a:r>
            <a:r>
              <a:rPr lang="zh-CN" altLang="en-US" sz="1600" dirty="0" smtClean="0"/>
              <a:t>利用</a:t>
            </a:r>
            <a:r>
              <a:rPr lang="en-US" altLang="zh-CN" sz="1600" dirty="0" err="1" smtClean="0"/>
              <a:t>ffplay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或者可以接受网络串流的媒体播放器 进行解码观看</a:t>
            </a:r>
            <a:endParaRPr lang="en-US" altLang="zh-CN" sz="1600" dirty="0" smtClean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对视频流传输不熟悉的同学可以在板子上安装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ffmpeg</a:t>
            </a:r>
            <a:r>
              <a:rPr lang="zh-CN" altLang="en-US" sz="1400" dirty="0" smtClean="0">
                <a:solidFill>
                  <a:srgbClr val="FF0000"/>
                </a:solidFill>
              </a:rPr>
              <a:t>后用以下命令转发  再由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rtsp</a:t>
            </a:r>
            <a:r>
              <a:rPr lang="zh-CN" altLang="en-US" sz="1400" dirty="0" smtClean="0">
                <a:solidFill>
                  <a:srgbClr val="FF0000"/>
                </a:solidFill>
              </a:rPr>
              <a:t>地址取得数据即可</a:t>
            </a:r>
            <a:endParaRPr lang="en-US" altLang="zh-CN" dirty="0" smtClean="0"/>
          </a:p>
          <a:p>
            <a:r>
              <a:rPr lang="zh-CN" altLang="en-US" dirty="0" smtClean="0"/>
              <a:t>转发 </a:t>
            </a:r>
            <a:r>
              <a:rPr lang="en-US" altLang="zh-CN" sz="1100" dirty="0" err="1"/>
              <a:t>ffmpeg</a:t>
            </a:r>
            <a:r>
              <a:rPr lang="en-US" altLang="zh-CN" sz="1100" dirty="0"/>
              <a:t> -f v4l2 -i /</a:t>
            </a:r>
            <a:r>
              <a:rPr lang="en-US" altLang="zh-CN" sz="1100" dirty="0" err="1"/>
              <a:t>dev</a:t>
            </a:r>
            <a:r>
              <a:rPr lang="en-US" altLang="zh-CN" sz="1100" dirty="0"/>
              <a:t>/video0  -s 640x480 -r 24 -</a:t>
            </a:r>
            <a:r>
              <a:rPr lang="en-US" altLang="zh-CN" sz="1100" dirty="0" err="1"/>
              <a:t>vcodec</a:t>
            </a:r>
            <a:r>
              <a:rPr lang="en-US" altLang="zh-CN" sz="1100" dirty="0"/>
              <a:t> libx264 -an </a:t>
            </a:r>
            <a:r>
              <a:rPr lang="en-US" altLang="zh-CN" sz="1100" dirty="0">
                <a:hlinkClick r:id="rId3" action="ppaction://hlinkfile"/>
              </a:rPr>
              <a:t>http://172.16.252.137:8866/feed1.ffm</a:t>
            </a:r>
            <a:endParaRPr lang="en-US" altLang="zh-CN" sz="1100" dirty="0" smtClean="0"/>
          </a:p>
          <a:p>
            <a:r>
              <a:rPr lang="zh-CN" altLang="en-US" dirty="0" smtClean="0"/>
              <a:t>取数据地址  </a:t>
            </a:r>
            <a:r>
              <a:rPr lang="en-US" altLang="zh-CN" dirty="0" smtClean="0"/>
              <a:t>rtsp</a:t>
            </a:r>
            <a:r>
              <a:rPr lang="en-US" altLang="zh-CN" dirty="0"/>
              <a:t>://</a:t>
            </a:r>
            <a:r>
              <a:rPr lang="en-US" altLang="zh-CN" dirty="0" smtClean="0"/>
              <a:t>172.16.252.137:8554/live1.h264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但该传输方案并不是最优的！有能力的同学可自行实践更好的解决方案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6390620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详情参考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://www.cnblogs.com/chay/p/10553787.html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24340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Screen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010" y="2132856"/>
            <a:ext cx="3877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安装</a:t>
            </a:r>
            <a:endParaRPr lang="en-US" altLang="zh-CN" sz="2000" dirty="0" smtClean="0"/>
          </a:p>
          <a:p>
            <a:r>
              <a:rPr lang="en-US" altLang="zh-CN" sz="2000" dirty="0" smtClean="0"/>
              <a:t>$ apt install screen</a:t>
            </a:r>
          </a:p>
          <a:p>
            <a:r>
              <a:rPr lang="en-US" altLang="zh-CN" sz="2000" dirty="0" smtClean="0"/>
              <a:t>$ yum install screen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pacman</a:t>
            </a:r>
            <a:r>
              <a:rPr lang="en-US" altLang="zh-CN" sz="2000" dirty="0" smtClean="0"/>
              <a:t> –S screen 	</a:t>
            </a:r>
            <a:r>
              <a:rPr lang="en-US" altLang="zh-CN" dirty="0" smtClean="0"/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2420888"/>
            <a:ext cx="664797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基础</a:t>
            </a:r>
            <a:endParaRPr lang="en-US" altLang="zh-CN" sz="2000" dirty="0" smtClean="0"/>
          </a:p>
          <a:p>
            <a:r>
              <a:rPr lang="en-US" altLang="zh-CN" sz="2000" dirty="0" smtClean="0"/>
              <a:t>$ </a:t>
            </a:r>
            <a:r>
              <a:rPr lang="en-US" altLang="zh-CN" sz="2000" dirty="0"/>
              <a:t>screen –S </a:t>
            </a:r>
            <a:r>
              <a:rPr lang="zh-CN" altLang="en-US" sz="2000" dirty="0"/>
              <a:t>名称 </a:t>
            </a:r>
            <a:r>
              <a:rPr lang="en-US" altLang="zh-CN" sz="2000" dirty="0"/>
              <a:t>		</a:t>
            </a:r>
            <a:r>
              <a:rPr lang="zh-CN" altLang="en-US" sz="2000" dirty="0"/>
              <a:t>创建一个</a:t>
            </a:r>
            <a:r>
              <a:rPr lang="en-US" altLang="zh-CN" sz="2000" dirty="0" smtClean="0"/>
              <a:t>screen</a:t>
            </a:r>
          </a:p>
          <a:p>
            <a:r>
              <a:rPr lang="en-US" altLang="zh-CN" sz="2000" dirty="0"/>
              <a:t>$ exit 			</a:t>
            </a:r>
            <a:r>
              <a:rPr lang="zh-CN" altLang="en-US" sz="2000" dirty="0"/>
              <a:t>退出并杀死当前</a:t>
            </a:r>
            <a:r>
              <a:rPr lang="en-US" altLang="zh-CN" sz="2000" dirty="0"/>
              <a:t>screen </a:t>
            </a:r>
            <a:endParaRPr lang="en-US" altLang="zh-CN" sz="2000" dirty="0" smtClean="0"/>
          </a:p>
          <a:p>
            <a:r>
              <a:rPr lang="en-US" altLang="zh-CN" sz="2000" dirty="0" smtClean="0"/>
              <a:t>$ screen –</a:t>
            </a:r>
            <a:r>
              <a:rPr lang="en-US" altLang="zh-CN" sz="2000" dirty="0" err="1" smtClean="0"/>
              <a:t>ls</a:t>
            </a:r>
            <a:r>
              <a:rPr lang="en-US" altLang="zh-CN" sz="2000" dirty="0" smtClean="0"/>
              <a:t> 		</a:t>
            </a:r>
            <a:r>
              <a:rPr lang="zh-CN" altLang="en-US" sz="2000" dirty="0" smtClean="0"/>
              <a:t>列出当前用户挂载的</a:t>
            </a:r>
            <a:r>
              <a:rPr lang="en-US" altLang="zh-CN" sz="2000" dirty="0" smtClean="0"/>
              <a:t>screen</a:t>
            </a:r>
          </a:p>
          <a:p>
            <a:r>
              <a:rPr lang="en-US" altLang="zh-CN" sz="2000" dirty="0" smtClean="0"/>
              <a:t>$ screen –r </a:t>
            </a:r>
            <a:r>
              <a:rPr lang="zh-CN" altLang="en-US" sz="2000" dirty="0" smtClean="0"/>
              <a:t>名称或编号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恢复某个离线的</a:t>
            </a:r>
            <a:r>
              <a:rPr lang="en-US" altLang="zh-CN" sz="2000" dirty="0" smtClean="0"/>
              <a:t>screen</a:t>
            </a:r>
          </a:p>
          <a:p>
            <a:r>
              <a:rPr lang="en-US" altLang="zh-CN" sz="2000" dirty="0" err="1" smtClean="0"/>
              <a:t>Ctrl+A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D  </a:t>
            </a:r>
            <a:r>
              <a:rPr lang="en-US" altLang="zh-CN" sz="2000" dirty="0" smtClean="0"/>
              <a:t>		</a:t>
            </a:r>
            <a:r>
              <a:rPr lang="zh-CN" altLang="en-US" sz="2000" dirty="0" smtClean="0"/>
              <a:t>暂时退出当前</a:t>
            </a:r>
            <a:r>
              <a:rPr lang="en-US" altLang="zh-CN" sz="2000" dirty="0" smtClean="0"/>
              <a:t>screen</a:t>
            </a:r>
            <a:endParaRPr lang="en-US" altLang="zh-CN" sz="2000" dirty="0"/>
          </a:p>
          <a:p>
            <a:r>
              <a:rPr lang="en-US" altLang="zh-CN" sz="2000" dirty="0" smtClean="0"/>
              <a:t>Ctrl +D			</a:t>
            </a:r>
            <a:r>
              <a:rPr lang="zh-CN" altLang="en-US" sz="2000" dirty="0" smtClean="0"/>
              <a:t>退出并杀死当前</a:t>
            </a:r>
            <a:r>
              <a:rPr lang="en-US" altLang="zh-CN" sz="2000" dirty="0" smtClean="0"/>
              <a:t>screen	</a:t>
            </a:r>
            <a:r>
              <a:rPr lang="en-US" altLang="zh-CN" dirty="0" smtClean="0"/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1693505" y="476672"/>
            <a:ext cx="62167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Screen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下非常好用的会话窗口管理工具。</a:t>
            </a:r>
            <a:endParaRPr lang="en-US" altLang="zh-CN" dirty="0" smtClean="0"/>
          </a:p>
          <a:p>
            <a:r>
              <a:rPr lang="zh-CN" altLang="en-US" dirty="0" smtClean="0"/>
              <a:t>以下功能尤为突出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会话多开   </a:t>
            </a:r>
            <a:r>
              <a:rPr lang="zh-CN" altLang="en-US" dirty="0" smtClean="0"/>
              <a:t>在终端模式下的会话窗口多开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会话恢复   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连接意外断开后保留会话内容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窗口共享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zh-CN" altLang="en-US" dirty="0"/>
              <a:t>多</a:t>
            </a:r>
            <a:r>
              <a:rPr lang="zh-CN" altLang="en-US" dirty="0" smtClean="0"/>
              <a:t>人登陆同一账号切到 同一屏幕  实现操作共享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会话保留    </a:t>
            </a:r>
            <a:r>
              <a:rPr lang="zh-CN" altLang="en-US" dirty="0" smtClean="0"/>
              <a:t>常被用来后台运行某些脚本</a:t>
            </a:r>
            <a:r>
              <a:rPr lang="en-US" altLang="zh-CN" dirty="0" smtClean="0"/>
              <a:t>\</a:t>
            </a:r>
            <a:r>
              <a:rPr lang="zh-CN" altLang="en-US" dirty="0" smtClean="0"/>
              <a:t>程序等</a:t>
            </a:r>
            <a:endParaRPr lang="en-US" altLang="zh-CN" dirty="0" smtClean="0"/>
          </a:p>
          <a:p>
            <a:r>
              <a:rPr lang="zh-CN" altLang="en-US" dirty="0" smtClean="0"/>
              <a:t>相比与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的优势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操作灵活  方便管理</a:t>
            </a:r>
            <a:r>
              <a:rPr lang="zh-CN" altLang="en-US" dirty="0" smtClean="0"/>
              <a:t> 不同</a:t>
            </a:r>
            <a:r>
              <a:rPr lang="zh-CN" altLang="en-US" dirty="0" smtClean="0">
                <a:solidFill>
                  <a:srgbClr val="FF0000"/>
                </a:solidFill>
              </a:rPr>
              <a:t>用户</a:t>
            </a:r>
            <a:r>
              <a:rPr lang="zh-CN" altLang="en-US" dirty="0" smtClean="0"/>
              <a:t>间相互</a:t>
            </a:r>
            <a:r>
              <a:rPr lang="zh-CN" altLang="en-US" dirty="0" smtClean="0">
                <a:solidFill>
                  <a:srgbClr val="FF0000"/>
                </a:solidFill>
              </a:rPr>
              <a:t>隔离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5229199"/>
            <a:ext cx="26500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后台运行某脚本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示例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 smtClean="0"/>
              <a:t>$  screen –S Server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python3 Server.py</a:t>
            </a:r>
          </a:p>
          <a:p>
            <a:r>
              <a:rPr lang="en-US" altLang="zh-CN" sz="2000" dirty="0" err="1" smtClean="0"/>
              <a:t>Ctrl+A</a:t>
            </a:r>
            <a:r>
              <a:rPr lang="en-US" altLang="zh-CN" sz="2000" dirty="0" smtClean="0"/>
              <a:t> D</a:t>
            </a:r>
          </a:p>
        </p:txBody>
      </p:sp>
      <p:sp>
        <p:nvSpPr>
          <p:cNvPr id="8" name="矩形 7"/>
          <p:cNvSpPr/>
          <p:nvPr/>
        </p:nvSpPr>
        <p:spPr>
          <a:xfrm>
            <a:off x="107504" y="4611231"/>
            <a:ext cx="507382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共享屏幕与操作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示例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(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用于在线修复错误 在线教学 在线合作等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err="1" smtClean="0"/>
              <a:t>UserA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$  </a:t>
            </a:r>
            <a:r>
              <a:rPr lang="en-US" altLang="zh-CN" sz="2000" dirty="0" err="1" smtClean="0"/>
              <a:t>ssh</a:t>
            </a:r>
            <a:r>
              <a:rPr lang="en-US" altLang="zh-CN" sz="2000" dirty="0" smtClean="0"/>
              <a:t> userA@202.201.2.222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$  </a:t>
            </a:r>
            <a:r>
              <a:rPr lang="en-US" altLang="zh-CN" sz="2000" dirty="0"/>
              <a:t>screen –S share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r>
              <a:rPr lang="en-US" altLang="zh-CN" sz="2000" dirty="0" err="1" smtClean="0"/>
              <a:t>UserB</a:t>
            </a:r>
            <a:r>
              <a:rPr lang="en-US" altLang="zh-CN" sz="2000" dirty="0" smtClean="0"/>
              <a:t> $  </a:t>
            </a:r>
            <a:r>
              <a:rPr lang="en-US" altLang="zh-CN" sz="2000" dirty="0" err="1" smtClean="0"/>
              <a:t>ssh</a:t>
            </a:r>
            <a:r>
              <a:rPr lang="en-US" altLang="zh-CN" sz="2000" dirty="0" smtClean="0"/>
              <a:t> userA@202.201.2.222</a:t>
            </a:r>
            <a:endParaRPr lang="en-US" altLang="zh-CN" sz="2000" dirty="0"/>
          </a:p>
          <a:p>
            <a:r>
              <a:rPr lang="en-US" altLang="zh-CN" sz="2000" dirty="0" smtClean="0"/>
              <a:t>            $ screen </a:t>
            </a:r>
            <a:r>
              <a:rPr lang="en-US" altLang="zh-CN" sz="2000" dirty="0" smtClean="0">
                <a:solidFill>
                  <a:srgbClr val="FF0000"/>
                </a:solidFill>
              </a:rPr>
              <a:t>–x </a:t>
            </a:r>
            <a:r>
              <a:rPr lang="en-US" altLang="zh-CN" sz="2000" dirty="0" smtClean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0057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6725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1.Shell </a:t>
            </a:r>
            <a:r>
              <a:rPr lang="zh-CN" altLang="en-US" dirty="0"/>
              <a:t>是一个用 </a:t>
            </a:r>
            <a:r>
              <a:rPr lang="en-US" altLang="zh-CN" dirty="0"/>
              <a:t>C </a:t>
            </a:r>
            <a:r>
              <a:rPr lang="zh-CN" altLang="en-US" dirty="0"/>
              <a:t>语言编写的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rgbClr val="FF0000"/>
                </a:solidFill>
              </a:rPr>
              <a:t>命令解释器</a:t>
            </a:r>
            <a:r>
              <a:rPr lang="zh-CN" altLang="en-US" dirty="0" smtClean="0"/>
              <a:t>。它</a:t>
            </a:r>
            <a:r>
              <a:rPr lang="zh-CN" altLang="en-US" dirty="0"/>
              <a:t>是用户使用 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zh-CN" altLang="en-US" dirty="0" smtClean="0"/>
              <a:t>桥梁。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也作为一种</a:t>
            </a:r>
            <a:r>
              <a:rPr lang="zh-CN" altLang="en-US" dirty="0" smtClean="0">
                <a:solidFill>
                  <a:srgbClr val="FF0000"/>
                </a:solidFill>
              </a:rPr>
              <a:t>脚本语言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也有称其是一种 程序设计语言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3.Shell</a:t>
            </a:r>
            <a:r>
              <a:rPr lang="zh-CN" altLang="en-US" dirty="0" smtClean="0"/>
              <a:t>脚本 即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语言的源文件。标准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文件常以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sh</a:t>
            </a:r>
            <a:r>
              <a:rPr lang="zh-CN" altLang="en-US" dirty="0" smtClean="0"/>
              <a:t>作为后缀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我们在终端输入的命令 都交由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程序去执行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下最常用的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Bourne Shell           (/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 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		          Bourne </a:t>
            </a:r>
            <a:r>
              <a:rPr lang="en-US" altLang="zh-CN" dirty="0"/>
              <a:t>Again </a:t>
            </a:r>
            <a:r>
              <a:rPr lang="en-US" altLang="zh-CN" dirty="0" smtClean="0"/>
              <a:t>Shell (/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/bin/bash)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51520" y="2775944"/>
            <a:ext cx="2832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几种执行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test.sh</a:t>
            </a:r>
          </a:p>
          <a:p>
            <a:r>
              <a:rPr lang="en-US" altLang="zh-CN" dirty="0" smtClean="0"/>
              <a:t>$bash test.sh</a:t>
            </a:r>
          </a:p>
          <a:p>
            <a:r>
              <a:rPr lang="en-US" altLang="zh-CN" dirty="0" smtClean="0"/>
              <a:t>$ .  ./test.sh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test.sh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/>
              <a:t> ./test.sh</a:t>
            </a:r>
          </a:p>
        </p:txBody>
      </p:sp>
      <p:sp>
        <p:nvSpPr>
          <p:cNvPr id="5" name="矩形 4"/>
          <p:cNvSpPr/>
          <p:nvPr/>
        </p:nvSpPr>
        <p:spPr>
          <a:xfrm>
            <a:off x="3353068" y="2564904"/>
            <a:ext cx="522630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支持定义变量</a:t>
            </a:r>
            <a:endParaRPr lang="en-US" altLang="zh-CN" dirty="0" smtClean="0"/>
          </a:p>
          <a:p>
            <a:r>
              <a:rPr lang="zh-CN" altLang="en-US" dirty="0" smtClean="0"/>
              <a:t>支持条件</a:t>
            </a:r>
            <a:r>
              <a:rPr lang="en-US" altLang="zh-CN" dirty="0" smtClean="0"/>
              <a:t>\</a:t>
            </a:r>
            <a:r>
              <a:rPr lang="zh-CN" altLang="en-US" dirty="0"/>
              <a:t>循环 </a:t>
            </a:r>
            <a:r>
              <a:rPr lang="zh-CN" altLang="en-US" dirty="0" smtClean="0"/>
              <a:t>控制结构</a:t>
            </a:r>
            <a:endParaRPr lang="en-US" altLang="zh-CN" dirty="0" smtClean="0"/>
          </a:p>
          <a:p>
            <a:r>
              <a:rPr lang="zh-CN" altLang="en-US" dirty="0" smtClean="0"/>
              <a:t>可获取上一条命令的执行状态</a:t>
            </a:r>
            <a:endParaRPr lang="en-US" altLang="zh-CN" dirty="0" smtClean="0"/>
          </a:p>
          <a:p>
            <a:r>
              <a:rPr lang="zh-CN" altLang="en-US" dirty="0" smtClean="0"/>
              <a:t>支持外部参数</a:t>
            </a:r>
            <a:r>
              <a:rPr lang="en-US" altLang="zh-CN" dirty="0" smtClean="0"/>
              <a:t>…….</a:t>
            </a:r>
          </a:p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+shell</a:t>
            </a:r>
            <a:r>
              <a:rPr lang="zh-CN" altLang="en-US" dirty="0" smtClean="0"/>
              <a:t>脚本 可以有效实现</a:t>
            </a:r>
            <a:r>
              <a:rPr lang="en-US" altLang="zh-CN" dirty="0" err="1" smtClean="0"/>
              <a:t>Liunx</a:t>
            </a:r>
            <a:r>
              <a:rPr lang="zh-CN" altLang="en-US" dirty="0" smtClean="0"/>
              <a:t>下自动化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86717" y="4379619"/>
            <a:ext cx="6516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注释用</a:t>
            </a:r>
            <a:r>
              <a:rPr lang="en-US" altLang="zh-CN" dirty="0" smtClean="0"/>
              <a:t>#</a:t>
            </a:r>
          </a:p>
          <a:p>
            <a:r>
              <a:rPr lang="zh-CN" altLang="en-US" dirty="0" smtClean="0"/>
              <a:t>变量定义很随意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BaseDir</a:t>
            </a:r>
            <a:r>
              <a:rPr lang="en-US" altLang="zh-CN" dirty="0"/>
              <a:t>=/sys/class/</a:t>
            </a:r>
            <a:r>
              <a:rPr lang="en-US" altLang="zh-CN" dirty="0" err="1"/>
              <a:t>gpio</a:t>
            </a:r>
            <a:r>
              <a:rPr lang="en-US" altLang="zh-CN" dirty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Gpio</a:t>
            </a:r>
            <a:r>
              <a:rPr lang="en-US" altLang="zh-CN" dirty="0" smtClean="0"/>
              <a:t>=12</a:t>
            </a:r>
          </a:p>
          <a:p>
            <a:r>
              <a:rPr lang="zh-CN" altLang="en-US" dirty="0" smtClean="0"/>
              <a:t>变量引用 前加</a:t>
            </a:r>
            <a:r>
              <a:rPr lang="en-US" altLang="zh-CN" dirty="0" smtClean="0">
                <a:solidFill>
                  <a:srgbClr val="FF0000"/>
                </a:solidFill>
              </a:rPr>
              <a:t>$</a:t>
            </a:r>
            <a:r>
              <a:rPr lang="en-US" altLang="zh-CN" dirty="0" smtClean="0"/>
              <a:t>    		echo $</a:t>
            </a:r>
            <a:r>
              <a:rPr lang="en-US" altLang="zh-CN" dirty="0" err="1" smtClean="0"/>
              <a:t>BashDir</a:t>
            </a:r>
            <a:endParaRPr lang="en-US" altLang="zh-CN" dirty="0" smtClean="0"/>
          </a:p>
          <a:p>
            <a:r>
              <a:rPr lang="zh-CN" altLang="en-US" dirty="0" smtClean="0"/>
              <a:t>变量内容连接用</a:t>
            </a:r>
            <a:r>
              <a:rPr lang="en-US" altLang="zh-CN" dirty="0">
                <a:solidFill>
                  <a:srgbClr val="FF0000"/>
                </a:solidFill>
              </a:rPr>
              <a:t>${}</a:t>
            </a:r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GpioDir</a:t>
            </a:r>
            <a:r>
              <a:rPr lang="en-US" altLang="zh-CN" dirty="0"/>
              <a:t>=${</a:t>
            </a:r>
            <a:r>
              <a:rPr lang="en-US" altLang="zh-CN" dirty="0" err="1"/>
              <a:t>BaseDir</a:t>
            </a:r>
            <a:r>
              <a:rPr lang="en-US" altLang="zh-CN" dirty="0"/>
              <a:t>}"</a:t>
            </a:r>
            <a:r>
              <a:rPr lang="en-US" altLang="zh-CN" dirty="0" err="1"/>
              <a:t>gpio</a:t>
            </a:r>
            <a:r>
              <a:rPr lang="en-US" altLang="zh-CN" dirty="0"/>
              <a:t>"${</a:t>
            </a:r>
            <a:r>
              <a:rPr lang="en-US" altLang="zh-CN" dirty="0" err="1"/>
              <a:t>Gpio</a:t>
            </a: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42571" y="5522455"/>
            <a:ext cx="425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 $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GpioDir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sys/class/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gpio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/gpio12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5656" y="593005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 </a:t>
            </a:r>
            <a:r>
              <a:rPr lang="en-US" altLang="zh-CN" dirty="0">
                <a:solidFill>
                  <a:schemeClr val="tx2"/>
                </a:solidFill>
              </a:rPr>
              <a:t>-d $</a:t>
            </a:r>
            <a:r>
              <a:rPr lang="en-US" altLang="zh-CN" dirty="0" err="1" smtClean="0">
                <a:solidFill>
                  <a:schemeClr val="tx2"/>
                </a:solidFill>
              </a:rPr>
              <a:t>GpioDir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];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67369" y="5849499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运算符</a:t>
            </a:r>
            <a:r>
              <a:rPr lang="en-US" altLang="zh-CN" dirty="0" smtClean="0"/>
              <a:t>-d </a:t>
            </a:r>
            <a:r>
              <a:rPr lang="zh-CN" altLang="en-US" dirty="0" smtClean="0"/>
              <a:t>目录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-f </a:t>
            </a:r>
            <a:r>
              <a:rPr lang="zh-CN" altLang="en-US" dirty="0" smtClean="0"/>
              <a:t>普通文件</a:t>
            </a:r>
            <a:endParaRPr lang="en-US" altLang="zh-CN" dirty="0" smtClean="0"/>
          </a:p>
          <a:p>
            <a:r>
              <a:rPr lang="en-US" altLang="zh-CN" dirty="0" smtClean="0"/>
              <a:t>              -e</a:t>
            </a:r>
            <a:r>
              <a:rPr lang="zh-CN" altLang="en-US" dirty="0" smtClean="0"/>
              <a:t>文件是否存在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9376" y="5965146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测试语句 </a:t>
            </a:r>
            <a:r>
              <a:rPr lang="en-US" altLang="zh-CN" dirty="0" smtClean="0"/>
              <a:t>[ </a:t>
            </a:r>
            <a:r>
              <a:rPr lang="zh-CN" altLang="en-US" dirty="0" smtClean="0">
                <a:solidFill>
                  <a:schemeClr val="tx2"/>
                </a:solidFill>
              </a:rPr>
              <a:t>条件表达式  </a:t>
            </a:r>
            <a:r>
              <a:rPr lang="en-US" altLang="zh-CN" dirty="0" smtClean="0"/>
              <a:t>]</a:t>
            </a:r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510323" y="6251827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374419" y="6251827"/>
            <a:ext cx="360040" cy="26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05673" y="64311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4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269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 err="1" smtClean="0"/>
              <a:t>BaseDir</a:t>
            </a:r>
            <a:r>
              <a:rPr lang="en-US" altLang="zh-CN" dirty="0"/>
              <a:t>=/sys/class/</a:t>
            </a:r>
            <a:r>
              <a:rPr lang="en-US" altLang="zh-CN" dirty="0" err="1"/>
              <a:t>gpio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 err="1"/>
              <a:t>Gpio</a:t>
            </a:r>
            <a:r>
              <a:rPr lang="en-US" altLang="zh-CN" dirty="0"/>
              <a:t>=12</a:t>
            </a:r>
          </a:p>
          <a:p>
            <a:pPr marL="0" indent="0">
              <a:buNone/>
            </a:pPr>
            <a:r>
              <a:rPr lang="en-US" altLang="zh-CN" dirty="0" err="1"/>
              <a:t>GpioDir</a:t>
            </a:r>
            <a:r>
              <a:rPr lang="en-US" altLang="zh-CN" dirty="0"/>
              <a:t>=${</a:t>
            </a:r>
            <a:r>
              <a:rPr lang="en-US" altLang="zh-CN" dirty="0" err="1"/>
              <a:t>BaseDir</a:t>
            </a:r>
            <a:r>
              <a:rPr lang="en-US" altLang="zh-CN" dirty="0"/>
              <a:t>}"</a:t>
            </a:r>
            <a:r>
              <a:rPr lang="en-US" altLang="zh-CN" dirty="0" err="1"/>
              <a:t>gpio</a:t>
            </a:r>
            <a:r>
              <a:rPr lang="en-US" altLang="zh-CN" dirty="0"/>
              <a:t>"${</a:t>
            </a:r>
            <a:r>
              <a:rPr lang="en-US" altLang="zh-CN" dirty="0" err="1"/>
              <a:t>Gpio</a:t>
            </a:r>
            <a:r>
              <a:rPr lang="en-US" altLang="zh-CN" dirty="0"/>
              <a:t>}"/"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[ ! -d $</a:t>
            </a:r>
            <a:r>
              <a:rPr lang="en-US" altLang="zh-CN" dirty="0" err="1"/>
              <a:t>GpioDir</a:t>
            </a:r>
            <a:r>
              <a:rPr lang="en-US" altLang="zh-CN" dirty="0"/>
              <a:t> ]; </a:t>
            </a:r>
            <a:r>
              <a:rPr lang="en-US" altLang="zh-CN" dirty="0">
                <a:solidFill>
                  <a:srgbClr val="FF0000"/>
                </a:solidFill>
              </a:rPr>
              <a:t>then</a:t>
            </a:r>
          </a:p>
          <a:p>
            <a:pPr marL="0" indent="0">
              <a:buNone/>
            </a:pPr>
            <a:r>
              <a:rPr lang="en-US" altLang="zh-CN" dirty="0"/>
              <a:t>echo "</a:t>
            </a:r>
            <a:r>
              <a:rPr lang="en-US" altLang="zh-CN" dirty="0" err="1"/>
              <a:t>fa</a:t>
            </a:r>
            <a:r>
              <a:rPr lang="en-US" altLang="zh-CN" dirty="0"/>
              <a:t>" | </a:t>
            </a:r>
            <a:r>
              <a:rPr lang="en-US" altLang="zh-CN" dirty="0" err="1"/>
              <a:t>sudo</a:t>
            </a:r>
            <a:r>
              <a:rPr lang="en-US" altLang="zh-CN" dirty="0"/>
              <a:t> -S echo $</a:t>
            </a:r>
            <a:r>
              <a:rPr lang="en-US" altLang="zh-CN" dirty="0" err="1"/>
              <a:t>Gpio</a:t>
            </a:r>
            <a:r>
              <a:rPr lang="en-US" altLang="zh-CN" dirty="0"/>
              <a:t> &gt; ${</a:t>
            </a:r>
            <a:r>
              <a:rPr lang="en-US" altLang="zh-CN" dirty="0" err="1"/>
              <a:t>BaseDir</a:t>
            </a:r>
            <a:r>
              <a:rPr lang="en-US" altLang="zh-CN" dirty="0"/>
              <a:t>}"export"</a:t>
            </a:r>
          </a:p>
          <a:p>
            <a:pPr marL="0" indent="0">
              <a:buNone/>
            </a:pPr>
            <a:r>
              <a:rPr lang="en-US" altLang="zh-CN" dirty="0"/>
              <a:t>echo "Export GPIO"${</a:t>
            </a:r>
            <a:r>
              <a:rPr lang="en-US" altLang="zh-CN" dirty="0" err="1"/>
              <a:t>Gpio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</a:t>
            </a:r>
          </a:p>
          <a:p>
            <a:pPr marL="0" indent="0">
              <a:buNone/>
            </a:pPr>
            <a:r>
              <a:rPr lang="en-US" altLang="zh-CN" dirty="0"/>
              <a:t>echo "</a:t>
            </a:r>
            <a:r>
              <a:rPr lang="en-US" altLang="zh-CN" dirty="0" err="1"/>
              <a:t>fa</a:t>
            </a:r>
            <a:r>
              <a:rPr lang="en-US" altLang="zh-CN" dirty="0"/>
              <a:t>" | </a:t>
            </a:r>
            <a:r>
              <a:rPr lang="en-US" altLang="zh-CN" dirty="0" err="1"/>
              <a:t>sudo</a:t>
            </a:r>
            <a:r>
              <a:rPr lang="en-US" altLang="zh-CN" dirty="0"/>
              <a:t> -S echo $1 &gt; ${</a:t>
            </a:r>
            <a:r>
              <a:rPr lang="en-US" altLang="zh-CN" dirty="0" err="1"/>
              <a:t>GpioDir</a:t>
            </a:r>
            <a:r>
              <a:rPr lang="en-US" altLang="zh-CN" dirty="0"/>
              <a:t>}"direction"</a:t>
            </a:r>
          </a:p>
          <a:p>
            <a:pPr marL="0" indent="0">
              <a:buNone/>
            </a:pPr>
            <a:r>
              <a:rPr lang="en-US" altLang="zh-CN" dirty="0"/>
              <a:t>echo "Write $1 to direction"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27584" y="1404487"/>
            <a:ext cx="79208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5656" y="118093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脚本声明 告诉系统采用哪个解释器 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>
          <a:xfrm>
            <a:off x="5724128" y="1944547"/>
            <a:ext cx="576064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0192" y="23546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变量定义及拼接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>
            <a:off x="6174105" y="3755690"/>
            <a:ext cx="684222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327" y="4163637"/>
            <a:ext cx="1950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</a:t>
            </a:r>
            <a:r>
              <a:rPr lang="en-US" altLang="zh-CN" dirty="0" smtClean="0"/>
              <a:t>gpio12</a:t>
            </a:r>
            <a:r>
              <a:rPr lang="zh-CN" altLang="en-US" dirty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是否存在</a:t>
            </a:r>
            <a:endParaRPr lang="en-US" altLang="zh-CN" dirty="0" smtClean="0"/>
          </a:p>
          <a:p>
            <a:r>
              <a:rPr lang="zh-CN" altLang="en-US" dirty="0" smtClean="0"/>
              <a:t>后续执行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高低电平写入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411759" y="3456400"/>
            <a:ext cx="94037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130" y="3271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文件测试语句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699792" y="3394845"/>
            <a:ext cx="3096344" cy="768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087068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sudo</a:t>
            </a:r>
            <a:r>
              <a:rPr lang="en-US" altLang="zh-CN" sz="1400" dirty="0" smtClean="0">
                <a:solidFill>
                  <a:srgbClr val="FF0000"/>
                </a:solidFill>
              </a:rPr>
              <a:t> –S </a:t>
            </a:r>
            <a:r>
              <a:rPr lang="zh-CN" altLang="en-US" sz="1400" dirty="0" smtClean="0">
                <a:solidFill>
                  <a:srgbClr val="FF0000"/>
                </a:solidFill>
              </a:rPr>
              <a:t>指定密码从标准输入接收</a:t>
            </a:r>
            <a:r>
              <a:rPr lang="zh-CN" altLang="en-US" sz="1400" dirty="0">
                <a:solidFill>
                  <a:srgbClr val="FF0000"/>
                </a:solidFill>
              </a:rPr>
              <a:t>而</a:t>
            </a:r>
            <a:r>
              <a:rPr lang="zh-CN" altLang="en-US" sz="1400" dirty="0" smtClean="0">
                <a:solidFill>
                  <a:srgbClr val="FF0000"/>
                </a:solidFill>
              </a:rPr>
              <a:t>非终端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39552" y="5363966"/>
            <a:ext cx="1080120" cy="80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4963" y="6165304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管道符   将前一条命令的输出作为后一条命令的输入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9770" y="435804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</a:t>
            </a:r>
            <a:r>
              <a:rPr lang="en-US" altLang="zh-CN" sz="2800" dirty="0" smtClean="0"/>
              <a:t>ock.sh</a:t>
            </a:r>
            <a:endParaRPr lang="zh-CN" altLang="en-US" sz="28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635896" y="5363966"/>
            <a:ext cx="3096344" cy="80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8144" y="6095974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命令行中文件名后的第一个参数    </a:t>
            </a:r>
            <a:endParaRPr lang="en-US" altLang="zh-CN" sz="1600" dirty="0" smtClean="0"/>
          </a:p>
          <a:p>
            <a:r>
              <a:rPr lang="en-US" altLang="zh-CN" sz="1600" dirty="0" smtClean="0"/>
              <a:t>$0</a:t>
            </a:r>
            <a:r>
              <a:rPr lang="zh-CN" altLang="en-US" sz="1600" dirty="0"/>
              <a:t>是</a:t>
            </a:r>
            <a:r>
              <a:rPr lang="zh-CN" altLang="en-US" sz="1600" dirty="0" smtClean="0"/>
              <a:t>文件名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05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883</Words>
  <Application>Microsoft Office PowerPoint</Application>
  <PresentationFormat>全屏显示(4:3)</PresentationFormat>
  <Paragraphs>160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Lanck人脸识别门禁培训      ----Socket通信/shell/Screen</vt:lpstr>
      <vt:lpstr>简化通信图</vt:lpstr>
      <vt:lpstr>Socket(套接字)</vt:lpstr>
      <vt:lpstr>Socket(套接字)</vt:lpstr>
      <vt:lpstr>Python Socket</vt:lpstr>
      <vt:lpstr>视频流传输</vt:lpstr>
      <vt:lpstr>Screen</vt:lpstr>
      <vt:lpstr>Shell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</cp:revision>
  <dcterms:created xsi:type="dcterms:W3CDTF">2019-05-18T14:37:36Z</dcterms:created>
  <dcterms:modified xsi:type="dcterms:W3CDTF">2019-05-19T03:42:12Z</dcterms:modified>
</cp:coreProperties>
</file>