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3.xml" ContentType="application/vnd.openxmlformats-officedocument.themeOverr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9" r:id="rId2"/>
    <p:sldId id="333" r:id="rId3"/>
    <p:sldId id="259" r:id="rId4"/>
    <p:sldId id="336" r:id="rId5"/>
    <p:sldId id="266" r:id="rId6"/>
    <p:sldId id="341" r:id="rId7"/>
    <p:sldId id="306" r:id="rId8"/>
    <p:sldId id="310" r:id="rId9"/>
    <p:sldId id="342" r:id="rId10"/>
    <p:sldId id="343" r:id="rId11"/>
    <p:sldId id="280" r:id="rId12"/>
    <p:sldId id="318" r:id="rId13"/>
    <p:sldId id="335" r:id="rId14"/>
  </p:sldIdLst>
  <p:sldSz cx="12195175"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畅 郁" initials="畅" lastIdx="1" clrIdx="0">
    <p:extLst>
      <p:ext uri="{19B8F6BF-5375-455C-9EA6-DF929625EA0E}">
        <p15:presenceInfo xmlns:p15="http://schemas.microsoft.com/office/powerpoint/2012/main" userId="90b91f71d27eff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howGuides="1">
      <p:cViewPr varScale="1">
        <p:scale>
          <a:sx n="86" d="100"/>
          <a:sy n="86" d="100"/>
        </p:scale>
        <p:origin x="605" y="48"/>
      </p:cViewPr>
      <p:guideLst>
        <p:guide orient="horz"/>
        <p:guide pos="7681"/>
      </p:guideLst>
    </p:cSldViewPr>
  </p:slideViewPr>
  <p:notesTextViewPr>
    <p:cViewPr>
      <p:scale>
        <a:sx n="1" d="1"/>
        <a:sy n="1" d="1"/>
      </p:scale>
      <p:origin x="0" y="0"/>
    </p:cViewPr>
  </p:notesTextViewPr>
  <p:sorterViewPr>
    <p:cViewPr>
      <p:scale>
        <a:sx n="38" d="100"/>
        <a:sy n="3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3A3A3A"/>
              </a:solidFill>
              <a:ln w="19050">
                <a:noFill/>
              </a:ln>
              <a:effectLst/>
            </c:spPr>
            <c:extLst>
              <c:ext xmlns:c16="http://schemas.microsoft.com/office/drawing/2014/chart" uri="{C3380CC4-5D6E-409C-BE32-E72D297353CC}">
                <c16:uniqueId val="{00000000-A412-41AE-AC37-79ADF7A2E475}"/>
              </c:ext>
            </c:extLst>
          </c:dPt>
          <c:dPt>
            <c:idx val="1"/>
            <c:bubble3D val="0"/>
            <c:spPr>
              <a:solidFill>
                <a:srgbClr val="DC6C7C"/>
              </a:solidFill>
              <a:ln w="19050">
                <a:noFill/>
              </a:ln>
              <a:effectLst/>
            </c:spPr>
            <c:extLst>
              <c:ext xmlns:c16="http://schemas.microsoft.com/office/drawing/2014/chart" uri="{C3380CC4-5D6E-409C-BE32-E72D297353CC}">
                <c16:uniqueId val="{00000001-A412-41AE-AC37-79ADF7A2E475}"/>
              </c:ext>
            </c:extLst>
          </c:dPt>
          <c:dPt>
            <c:idx val="2"/>
            <c:bubble3D val="0"/>
            <c:spPr>
              <a:solidFill>
                <a:srgbClr val="F1AF59"/>
              </a:solidFill>
              <a:ln w="19050">
                <a:noFill/>
              </a:ln>
              <a:effectLst/>
            </c:spPr>
            <c:extLst>
              <c:ext xmlns:c16="http://schemas.microsoft.com/office/drawing/2014/chart" uri="{C3380CC4-5D6E-409C-BE32-E72D297353CC}">
                <c16:uniqueId val="{00000002-A412-41AE-AC37-79ADF7A2E475}"/>
              </c:ext>
            </c:extLst>
          </c:dPt>
          <c:dPt>
            <c:idx val="3"/>
            <c:bubble3D val="0"/>
            <c:spPr>
              <a:solidFill>
                <a:srgbClr val="3A3A3A"/>
              </a:solidFill>
              <a:ln w="19050">
                <a:noFill/>
              </a:ln>
              <a:effectLst/>
            </c:spPr>
            <c:extLst>
              <c:ext xmlns:c16="http://schemas.microsoft.com/office/drawing/2014/chart" uri="{C3380CC4-5D6E-409C-BE32-E72D297353CC}">
                <c16:uniqueId val="{00000003-A412-41AE-AC37-79ADF7A2E475}"/>
              </c:ext>
            </c:extLst>
          </c:dPt>
          <c:dPt>
            <c:idx val="4"/>
            <c:bubble3D val="0"/>
            <c:spPr>
              <a:solidFill>
                <a:srgbClr val="3A3A3A"/>
              </a:solidFill>
              <a:ln w="19050">
                <a:noFill/>
              </a:ln>
              <a:effectLst/>
            </c:spPr>
            <c:extLst>
              <c:ext xmlns:c16="http://schemas.microsoft.com/office/drawing/2014/chart" uri="{C3380CC4-5D6E-409C-BE32-E72D297353CC}">
                <c16:uniqueId val="{00000004-A412-41AE-AC37-79ADF7A2E475}"/>
              </c:ext>
            </c:extLst>
          </c:dPt>
          <c:dPt>
            <c:idx val="5"/>
            <c:bubble3D val="0"/>
            <c:spPr>
              <a:solidFill>
                <a:srgbClr val="00B050"/>
              </a:solidFill>
              <a:ln w="19050">
                <a:noFill/>
              </a:ln>
              <a:effectLst/>
            </c:spPr>
            <c:extLst>
              <c:ext xmlns:c16="http://schemas.microsoft.com/office/drawing/2014/chart" uri="{C3380CC4-5D6E-409C-BE32-E72D297353CC}">
                <c16:uniqueId val="{00000005-A412-41AE-AC37-79ADF7A2E475}"/>
              </c:ext>
            </c:extLst>
          </c:dPt>
          <c:dPt>
            <c:idx val="6"/>
            <c:bubble3D val="0"/>
            <c:spPr>
              <a:solidFill>
                <a:srgbClr val="56A8BD"/>
              </a:solidFill>
              <a:ln w="19050">
                <a:noFill/>
              </a:ln>
              <a:effectLst/>
            </c:spPr>
            <c:extLst>
              <c:ext xmlns:c16="http://schemas.microsoft.com/office/drawing/2014/chart" uri="{C3380CC4-5D6E-409C-BE32-E72D297353CC}">
                <c16:uniqueId val="{00000006-A412-41AE-AC37-79ADF7A2E475}"/>
              </c:ext>
            </c:extLst>
          </c:dPt>
          <c:dPt>
            <c:idx val="7"/>
            <c:bubble3D val="0"/>
            <c:spPr>
              <a:solidFill>
                <a:srgbClr val="3A3A3A"/>
              </a:solidFill>
              <a:ln w="19050">
                <a:noFill/>
              </a:ln>
              <a:effectLst/>
            </c:spPr>
            <c:extLst>
              <c:ext xmlns:c16="http://schemas.microsoft.com/office/drawing/2014/chart" uri="{C3380CC4-5D6E-409C-BE32-E72D297353CC}">
                <c16:uniqueId val="{00000007-A412-41AE-AC37-79ADF7A2E475}"/>
              </c:ext>
            </c:extLst>
          </c:dPt>
          <c:cat>
            <c:strRef>
              <c:f>Sheet1!$A$2:$A$9</c:f>
              <c:strCache>
                <c:ptCount val="4"/>
                <c:pt idx="0">
                  <c:v>第一季度</c:v>
                </c:pt>
                <c:pt idx="1">
                  <c:v>第二季度</c:v>
                </c:pt>
                <c:pt idx="2">
                  <c:v>第三季度</c:v>
                </c:pt>
                <c:pt idx="3">
                  <c:v>第四季度</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8-A412-41AE-AC37-79ADF7A2E475}"/>
            </c:ext>
          </c:extLst>
        </c:ser>
        <c:dLbls>
          <c:showLegendKey val="0"/>
          <c:showVal val="0"/>
          <c:showCatName val="0"/>
          <c:showSerName val="0"/>
          <c:showPercent val="0"/>
          <c:showBubbleSize val="0"/>
          <c:showLeaderLines val="0"/>
        </c:dLbls>
        <c:firstSliceAng val="0"/>
        <c:holeSize val="54"/>
      </c:doughnutChart>
      <c:spPr>
        <a:noFill/>
        <a:ln>
          <a:noFill/>
        </a:ln>
        <a:effectLst/>
      </c:spPr>
    </c:plotArea>
    <c:plotVisOnly val="1"/>
    <c:dispBlanksAs val="zero"/>
    <c:showDLblsOverMax val="0"/>
  </c:chart>
  <c:spPr>
    <a:noFill/>
    <a:ln>
      <a:noFill/>
    </a:ln>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0.14917</cdr:x>
      <cdr:y>0.15132</cdr:y>
    </cdr:from>
    <cdr:to>
      <cdr:x>0.8507</cdr:x>
      <cdr:y>0.85284</cdr:y>
    </cdr:to>
    <cdr:sp macro="" textlink="">
      <cdr:nvSpPr>
        <cdr:cNvPr id="2" name="同心圆 1"/>
        <cdr:cNvSpPr/>
      </cdr:nvSpPr>
      <cdr:spPr>
        <a:xfrm xmlns:a="http://schemas.openxmlformats.org/drawingml/2006/main">
          <a:off x="387416" y="393000"/>
          <a:ext cx="1821973" cy="1821947"/>
        </a:xfrm>
        <a:prstGeom xmlns:a="http://schemas.openxmlformats.org/drawingml/2006/main" prst="donut">
          <a:avLst>
            <a:gd name="adj" fmla="val 14136"/>
          </a:avLst>
        </a:prstGeom>
        <a:solidFill xmlns:a="http://schemas.openxmlformats.org/drawingml/2006/main">
          <a:schemeClr val="tx1">
            <a:alpha val="21000"/>
          </a:scheme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2020/9/3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1782801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11</a:t>
            </a:fld>
            <a:endParaRPr lang="zh-CN" altLang="en-US"/>
          </a:p>
        </p:txBody>
      </p:sp>
    </p:spTree>
    <p:extLst>
      <p:ext uri="{BB962C8B-B14F-4D97-AF65-F5344CB8AC3E}">
        <p14:creationId xmlns:p14="http://schemas.microsoft.com/office/powerpoint/2010/main" val="127844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372607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368757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172509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4</a:t>
            </a:fld>
            <a:endParaRPr lang="zh-CN" altLang="en-US"/>
          </a:p>
        </p:txBody>
      </p:sp>
    </p:spTree>
    <p:extLst>
      <p:ext uri="{BB962C8B-B14F-4D97-AF65-F5344CB8AC3E}">
        <p14:creationId xmlns:p14="http://schemas.microsoft.com/office/powerpoint/2010/main" val="76247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5</a:t>
            </a:fld>
            <a:endParaRPr lang="zh-CN" altLang="en-US"/>
          </a:p>
        </p:txBody>
      </p:sp>
    </p:spTree>
    <p:extLst>
      <p:ext uri="{BB962C8B-B14F-4D97-AF65-F5344CB8AC3E}">
        <p14:creationId xmlns:p14="http://schemas.microsoft.com/office/powerpoint/2010/main" val="222686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138711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260809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357475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357475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2020/9/3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2020/9/3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3.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9C385-3E5B-4FFC-9C77-516AE70F4D44}"/>
              </a:ext>
            </a:extLst>
          </p:cNvPr>
          <p:cNvPicPr>
            <a:picLocks noChangeAspect="1"/>
          </p:cNvPicPr>
          <p:nvPr/>
        </p:nvPicPr>
        <p:blipFill>
          <a:blip r:embed="rId3"/>
          <a:stretch>
            <a:fillRect/>
          </a:stretch>
        </p:blipFill>
        <p:spPr>
          <a:xfrm>
            <a:off x="-1" y="8722"/>
            <a:ext cx="12195175" cy="2428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 name="组合 1"/>
          <p:cNvGrpSpPr/>
          <p:nvPr/>
        </p:nvGrpSpPr>
        <p:grpSpPr>
          <a:xfrm>
            <a:off x="1777107" y="2732137"/>
            <a:ext cx="8136904" cy="4129385"/>
            <a:chOff x="1732961" y="3100255"/>
            <a:chExt cx="5903355" cy="2995885"/>
          </a:xfrm>
        </p:grpSpPr>
        <p:sp>
          <p:nvSpPr>
            <p:cNvPr id="224" name="TextBox 101"/>
            <p:cNvSpPr txBox="1"/>
            <p:nvPr/>
          </p:nvSpPr>
          <p:spPr>
            <a:xfrm>
              <a:off x="5590863" y="3919284"/>
              <a:ext cx="134023" cy="245622"/>
            </a:xfrm>
            <a:prstGeom prst="rect">
              <a:avLst/>
            </a:prstGeom>
            <a:noFill/>
          </p:spPr>
          <p:txBody>
            <a:bodyPr wrap="none" rtlCol="0">
              <a:spAutoFit/>
            </a:bodyPr>
            <a:lstStyle/>
            <a:p>
              <a:pPr algn="ctr"/>
              <a:endParaRPr lang="en-US" altLang="zh-CN" sz="1600" dirty="0">
                <a:solidFill>
                  <a:schemeClr val="tx1">
                    <a:lumMod val="65000"/>
                    <a:lumOff val="35000"/>
                  </a:schemeClr>
                </a:solidFill>
              </a:endParaRPr>
            </a:p>
          </p:txBody>
        </p:sp>
        <p:sp>
          <p:nvSpPr>
            <p:cNvPr id="225" name="圆角矩形 224"/>
            <p:cNvSpPr/>
            <p:nvPr/>
          </p:nvSpPr>
          <p:spPr>
            <a:xfrm>
              <a:off x="2261966" y="3135050"/>
              <a:ext cx="5374350"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6" name="TextBox 103"/>
            <p:cNvSpPr txBox="1"/>
            <p:nvPr/>
          </p:nvSpPr>
          <p:spPr>
            <a:xfrm>
              <a:off x="3756789" y="3181575"/>
              <a:ext cx="3668147" cy="424257"/>
            </a:xfrm>
            <a:prstGeom prst="rect">
              <a:avLst/>
            </a:prstGeom>
            <a:noFill/>
          </p:spPr>
          <p:txBody>
            <a:bodyPr wrap="none" rtlCol="0">
              <a:spAutoFit/>
            </a:bodyPr>
            <a:lstStyle/>
            <a:p>
              <a:pPr algn="ctr"/>
              <a:r>
                <a:rPr lang="en-US" altLang="zh-CN" sz="3200" b="1" dirty="0" err="1">
                  <a:solidFill>
                    <a:schemeClr val="tx1">
                      <a:lumMod val="65000"/>
                      <a:lumOff val="35000"/>
                    </a:schemeClr>
                  </a:solidFill>
                  <a:latin typeface="微软雅黑" pitchFamily="34" charset="-122"/>
                  <a:ea typeface="微软雅黑" pitchFamily="34" charset="-122"/>
                </a:rPr>
                <a:t>ASoC</a:t>
              </a:r>
              <a:r>
                <a:rPr lang="en-US" altLang="zh-CN" sz="3200" b="1" dirty="0">
                  <a:solidFill>
                    <a:schemeClr val="tx1">
                      <a:lumMod val="65000"/>
                      <a:lumOff val="35000"/>
                    </a:schemeClr>
                  </a:solidFill>
                  <a:latin typeface="微软雅黑" pitchFamily="34" charset="-122"/>
                  <a:ea typeface="微软雅黑" pitchFamily="34" charset="-122"/>
                </a:rPr>
                <a:t> 2020</a:t>
              </a:r>
              <a:r>
                <a:rPr lang="zh-CN" altLang="en-US" sz="3200" b="1" dirty="0">
                  <a:solidFill>
                    <a:schemeClr val="tx1">
                      <a:lumMod val="65000"/>
                      <a:lumOff val="35000"/>
                    </a:schemeClr>
                  </a:solidFill>
                  <a:latin typeface="微软雅黑" pitchFamily="34" charset="-122"/>
                  <a:ea typeface="微软雅黑" pitchFamily="34" charset="-122"/>
                </a:rPr>
                <a:t> </a:t>
              </a:r>
              <a:r>
                <a:rPr lang="en-US" altLang="zh-CN" sz="3200" b="1" dirty="0">
                  <a:solidFill>
                    <a:schemeClr val="tx1">
                      <a:lumMod val="65000"/>
                      <a:lumOff val="35000"/>
                    </a:schemeClr>
                  </a:solidFill>
                  <a:latin typeface="微软雅黑" pitchFamily="34" charset="-122"/>
                  <a:ea typeface="微软雅黑" pitchFamily="34" charset="-122"/>
                </a:rPr>
                <a:t>Final Report</a:t>
              </a:r>
              <a:endParaRPr lang="zh-CN" altLang="en-US" sz="3200" dirty="0">
                <a:solidFill>
                  <a:schemeClr val="tx1">
                    <a:lumMod val="65000"/>
                    <a:lumOff val="35000"/>
                  </a:schemeClr>
                </a:solidFill>
                <a:latin typeface="微软雅黑" pitchFamily="34" charset="-122"/>
                <a:ea typeface="微软雅黑" pitchFamily="34" charset="-122"/>
              </a:endParaRPr>
            </a:p>
          </p:txBody>
        </p:sp>
        <p:grpSp>
          <p:nvGrpSpPr>
            <p:cNvPr id="227" name="组合 226"/>
            <p:cNvGrpSpPr/>
            <p:nvPr/>
          </p:nvGrpSpPr>
          <p:grpSpPr>
            <a:xfrm>
              <a:off x="1852112" y="3100255"/>
              <a:ext cx="720079" cy="574619"/>
              <a:chOff x="899592" y="2377261"/>
              <a:chExt cx="720079" cy="574619"/>
            </a:xfrm>
            <a:effectLst>
              <a:outerShdw blurRad="50800" dist="38100" dir="2700000" algn="tl" rotWithShape="0">
                <a:prstClr val="black">
                  <a:alpha val="40000"/>
                </a:prstClr>
              </a:outerShdw>
            </a:effectLst>
          </p:grpSpPr>
          <p:sp>
            <p:nvSpPr>
              <p:cNvPr id="228" name="圆角矩形 2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29" name="圆角矩形 2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230" name="Picture 2" descr="C:\Users\Administrator\Desktop\手.png"/>
            <p:cNvPicPr>
              <a:picLocks noChangeAspect="1" noChangeArrowheads="1"/>
            </p:cNvPicPr>
            <p:nvPr/>
          </p:nvPicPr>
          <p:blipFill>
            <a:blip r:embed="rId4" cstate="print"/>
            <a:srcRect/>
            <a:stretch>
              <a:fillRect/>
            </a:stretch>
          </p:blipFill>
          <p:spPr bwMode="auto">
            <a:xfrm flipH="1">
              <a:off x="1732961" y="3219822"/>
              <a:ext cx="2959860" cy="2876318"/>
            </a:xfrm>
            <a:prstGeom prst="rect">
              <a:avLst/>
            </a:prstGeom>
            <a:noFill/>
          </p:spPr>
        </p:pic>
      </p:grpSp>
      <p:grpSp>
        <p:nvGrpSpPr>
          <p:cNvPr id="233" name="组合 232"/>
          <p:cNvGrpSpPr/>
          <p:nvPr/>
        </p:nvGrpSpPr>
        <p:grpSpPr>
          <a:xfrm>
            <a:off x="10974635" y="177079"/>
            <a:ext cx="343825" cy="309997"/>
            <a:chOff x="4634991" y="2138335"/>
            <a:chExt cx="428348" cy="386204"/>
          </a:xfrm>
        </p:grpSpPr>
        <p:sp>
          <p:nvSpPr>
            <p:cNvPr id="234"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2">
                <a:lumMod val="75000"/>
              </a:schemeClr>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35"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36" name="组合 235"/>
          <p:cNvGrpSpPr/>
          <p:nvPr/>
        </p:nvGrpSpPr>
        <p:grpSpPr>
          <a:xfrm>
            <a:off x="11360710" y="181373"/>
            <a:ext cx="343825" cy="309997"/>
            <a:chOff x="5076056" y="2138335"/>
            <a:chExt cx="428348" cy="386204"/>
          </a:xfrm>
        </p:grpSpPr>
        <p:sp>
          <p:nvSpPr>
            <p:cNvPr id="237"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38"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42" name="组合 241"/>
          <p:cNvGrpSpPr/>
          <p:nvPr/>
        </p:nvGrpSpPr>
        <p:grpSpPr>
          <a:xfrm>
            <a:off x="11770144" y="177077"/>
            <a:ext cx="343825" cy="309997"/>
            <a:chOff x="6068610" y="2138335"/>
            <a:chExt cx="428348" cy="386204"/>
          </a:xfrm>
        </p:grpSpPr>
        <p:sp>
          <p:nvSpPr>
            <p:cNvPr id="243"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5"/>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44"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pic>
        <p:nvPicPr>
          <p:cNvPr id="1028" name="Picture 4">
            <a:extLst>
              <a:ext uri="{FF2B5EF4-FFF2-40B4-BE49-F238E27FC236}">
                <a16:creationId xmlns:a16="http://schemas.microsoft.com/office/drawing/2014/main" id="{3F5DCA11-3B25-4889-89BB-ABD0EC93DC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274" y="5733256"/>
            <a:ext cx="3048000" cy="1000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2270583-8788-4B59-8A00-E6C6A4B9834C}"/>
              </a:ext>
            </a:extLst>
          </p:cNvPr>
          <p:cNvSpPr/>
          <p:nvPr/>
        </p:nvSpPr>
        <p:spPr>
          <a:xfrm>
            <a:off x="4618657" y="3720815"/>
            <a:ext cx="5145255" cy="369332"/>
          </a:xfrm>
          <a:prstGeom prst="rect">
            <a:avLst/>
          </a:prstGeom>
        </p:spPr>
        <p:txBody>
          <a:bodyPr wrap="none">
            <a:spAutoFit/>
          </a:bodyPr>
          <a:lstStyle/>
          <a:p>
            <a:r>
              <a:rPr lang="en-GB" altLang="zh-CN" dirty="0"/>
              <a:t>Provide a separate tutorial for each </a:t>
            </a:r>
            <a:r>
              <a:rPr lang="en-US" altLang="zh-CN" dirty="0"/>
              <a:t>Arthas </a:t>
            </a:r>
            <a:r>
              <a:rPr lang="en-GB" altLang="zh-CN" dirty="0"/>
              <a:t>command</a:t>
            </a:r>
            <a:endParaRPr lang="en-GB" dirty="0"/>
          </a:p>
        </p:txBody>
      </p:sp>
      <p:sp>
        <p:nvSpPr>
          <p:cNvPr id="30" name="Rectangle 29">
            <a:extLst>
              <a:ext uri="{FF2B5EF4-FFF2-40B4-BE49-F238E27FC236}">
                <a16:creationId xmlns:a16="http://schemas.microsoft.com/office/drawing/2014/main" id="{AA276729-7A66-42F3-92C2-EAAD00D51D74}"/>
              </a:ext>
            </a:extLst>
          </p:cNvPr>
          <p:cNvSpPr/>
          <p:nvPr/>
        </p:nvSpPr>
        <p:spPr>
          <a:xfrm>
            <a:off x="5668271" y="4329120"/>
            <a:ext cx="2852768" cy="923330"/>
          </a:xfrm>
          <a:prstGeom prst="rect">
            <a:avLst/>
          </a:prstGeom>
        </p:spPr>
        <p:txBody>
          <a:bodyPr wrap="none">
            <a:spAutoFit/>
          </a:bodyPr>
          <a:lstStyle/>
          <a:p>
            <a:pPr algn="ctr"/>
            <a:r>
              <a:rPr lang="en-US" altLang="zh-CN" b="1" u="sng" dirty="0">
                <a:solidFill>
                  <a:schemeClr val="tx2">
                    <a:lumMod val="60000"/>
                    <a:lumOff val="40000"/>
                  </a:schemeClr>
                </a:solidFill>
                <a:effectLst>
                  <a:outerShdw blurRad="38100" dist="38100" dir="2700000" algn="tl">
                    <a:srgbClr val="000000">
                      <a:alpha val="43137"/>
                    </a:srgbClr>
                  </a:outerShdw>
                </a:effectLst>
              </a:rPr>
              <a:t>Song</a:t>
            </a:r>
            <a:r>
              <a:rPr lang="en-GB" altLang="zh-CN" b="1" u="sng" dirty="0" err="1">
                <a:solidFill>
                  <a:schemeClr val="tx2">
                    <a:lumMod val="60000"/>
                    <a:lumOff val="40000"/>
                  </a:schemeClr>
                </a:solidFill>
                <a:effectLst>
                  <a:outerShdw blurRad="38100" dist="38100" dir="2700000" algn="tl">
                    <a:srgbClr val="000000">
                      <a:alpha val="43137"/>
                    </a:srgbClr>
                  </a:outerShdw>
                </a:effectLst>
              </a:rPr>
              <a:t>lin</a:t>
            </a:r>
            <a:r>
              <a:rPr lang="en-GB" altLang="zh-CN" b="1" u="sng" dirty="0">
                <a:solidFill>
                  <a:schemeClr val="tx2">
                    <a:lumMod val="60000"/>
                    <a:lumOff val="40000"/>
                  </a:schemeClr>
                </a:solidFill>
                <a:effectLst>
                  <a:outerShdw blurRad="38100" dist="38100" dir="2700000" algn="tl">
                    <a:srgbClr val="000000">
                      <a:alpha val="43137"/>
                    </a:srgbClr>
                  </a:outerShdw>
                </a:effectLst>
              </a:rPr>
              <a:t> Jiang</a:t>
            </a:r>
          </a:p>
          <a:p>
            <a:pPr algn="ctr"/>
            <a:endParaRPr lang="en-GB" altLang="zh-CN" dirty="0"/>
          </a:p>
          <a:p>
            <a:pPr algn="ctr"/>
            <a:r>
              <a:rPr lang="en-US" altLang="zh-CN" b="1" dirty="0">
                <a:solidFill>
                  <a:schemeClr val="accent3">
                    <a:lumMod val="75000"/>
                  </a:schemeClr>
                </a:solidFill>
              </a:rPr>
              <a:t>hollowman@hollowman.ml</a:t>
            </a:r>
            <a:endParaRPr lang="en-GB" b="1" dirty="0">
              <a:solidFill>
                <a:schemeClr val="accent3">
                  <a:lumMod val="75000"/>
                </a:schemeClr>
              </a:solidFill>
            </a:endParaRPr>
          </a:p>
        </p:txBody>
      </p:sp>
      <p:pic>
        <p:nvPicPr>
          <p:cNvPr id="1026" name="Picture 2">
            <a:extLst>
              <a:ext uri="{FF2B5EF4-FFF2-40B4-BE49-F238E27FC236}">
                <a16:creationId xmlns:a16="http://schemas.microsoft.com/office/drawing/2014/main" id="{605FC8CF-5379-4FF9-B0C4-5E27C859EC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979" y="149309"/>
            <a:ext cx="2016224" cy="495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8" fill="hold" nodeType="withEffect">
                                  <p:stCondLst>
                                    <p:cond delay="200"/>
                                  </p:stCondLst>
                                  <p:childTnLst>
                                    <p:set>
                                      <p:cBhvr>
                                        <p:cTn id="9" dur="1" fill="hold">
                                          <p:stCondLst>
                                            <p:cond delay="0"/>
                                          </p:stCondLst>
                                        </p:cTn>
                                        <p:tgtEl>
                                          <p:spTgt spid="242"/>
                                        </p:tgtEl>
                                        <p:attrNameLst>
                                          <p:attrName>style.visibility</p:attrName>
                                        </p:attrNameLst>
                                      </p:cBhvr>
                                      <p:to>
                                        <p:strVal val="visible"/>
                                      </p:to>
                                    </p:set>
                                    <p:anim calcmode="lin" valueType="num">
                                      <p:cBhvr additive="base">
                                        <p:cTn id="10" dur="500" fill="hold"/>
                                        <p:tgtEl>
                                          <p:spTgt spid="242"/>
                                        </p:tgtEl>
                                        <p:attrNameLst>
                                          <p:attrName>ppt_x</p:attrName>
                                        </p:attrNameLst>
                                      </p:cBhvr>
                                      <p:tavLst>
                                        <p:tav tm="0">
                                          <p:val>
                                            <p:strVal val="0-#ppt_w/2"/>
                                          </p:val>
                                        </p:tav>
                                        <p:tav tm="100000">
                                          <p:val>
                                            <p:strVal val="#ppt_x"/>
                                          </p:val>
                                        </p:tav>
                                      </p:tavLst>
                                    </p:anim>
                                    <p:anim calcmode="lin" valueType="num">
                                      <p:cBhvr additive="base">
                                        <p:cTn id="11" dur="500" fill="hold"/>
                                        <p:tgtEl>
                                          <p:spTgt spid="242"/>
                                        </p:tgtEl>
                                        <p:attrNameLst>
                                          <p:attrName>ppt_y</p:attrName>
                                        </p:attrNameLst>
                                      </p:cBhvr>
                                      <p:tavLst>
                                        <p:tav tm="0">
                                          <p:val>
                                            <p:strVal val="#ppt_y"/>
                                          </p:val>
                                        </p:tav>
                                        <p:tav tm="100000">
                                          <p:val>
                                            <p:strVal val="#ppt_y"/>
                                          </p:val>
                                        </p:tav>
                                      </p:tavLst>
                                    </p:anim>
                                  </p:childTnLst>
                                </p:cTn>
                              </p:par>
                              <p:par>
                                <p:cTn id="12" presetID="2" presetClass="entr" presetSubtype="8" fill="hold" nodeType="withEffect">
                                  <p:stCondLst>
                                    <p:cond delay="600"/>
                                  </p:stCondLst>
                                  <p:childTnLst>
                                    <p:set>
                                      <p:cBhvr>
                                        <p:cTn id="13" dur="1" fill="hold">
                                          <p:stCondLst>
                                            <p:cond delay="0"/>
                                          </p:stCondLst>
                                        </p:cTn>
                                        <p:tgtEl>
                                          <p:spTgt spid="236"/>
                                        </p:tgtEl>
                                        <p:attrNameLst>
                                          <p:attrName>style.visibility</p:attrName>
                                        </p:attrNameLst>
                                      </p:cBhvr>
                                      <p:to>
                                        <p:strVal val="visible"/>
                                      </p:to>
                                    </p:set>
                                    <p:anim calcmode="lin" valueType="num">
                                      <p:cBhvr additive="base">
                                        <p:cTn id="14" dur="500" fill="hold"/>
                                        <p:tgtEl>
                                          <p:spTgt spid="236"/>
                                        </p:tgtEl>
                                        <p:attrNameLst>
                                          <p:attrName>ppt_x</p:attrName>
                                        </p:attrNameLst>
                                      </p:cBhvr>
                                      <p:tavLst>
                                        <p:tav tm="0">
                                          <p:val>
                                            <p:strVal val="0-#ppt_w/2"/>
                                          </p:val>
                                        </p:tav>
                                        <p:tav tm="100000">
                                          <p:val>
                                            <p:strVal val="#ppt_x"/>
                                          </p:val>
                                        </p:tav>
                                      </p:tavLst>
                                    </p:anim>
                                    <p:anim calcmode="lin" valueType="num">
                                      <p:cBhvr additive="base">
                                        <p:cTn id="15" dur="500" fill="hold"/>
                                        <p:tgtEl>
                                          <p:spTgt spid="236"/>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800"/>
                                  </p:stCondLst>
                                  <p:childTnLst>
                                    <p:set>
                                      <p:cBhvr>
                                        <p:cTn id="17" dur="1" fill="hold">
                                          <p:stCondLst>
                                            <p:cond delay="0"/>
                                          </p:stCondLst>
                                        </p:cTn>
                                        <p:tgtEl>
                                          <p:spTgt spid="233"/>
                                        </p:tgtEl>
                                        <p:attrNameLst>
                                          <p:attrName>style.visibility</p:attrName>
                                        </p:attrNameLst>
                                      </p:cBhvr>
                                      <p:to>
                                        <p:strVal val="visible"/>
                                      </p:to>
                                    </p:set>
                                    <p:anim calcmode="lin" valueType="num">
                                      <p:cBhvr additive="base">
                                        <p:cTn id="18" dur="500" fill="hold"/>
                                        <p:tgtEl>
                                          <p:spTgt spid="233"/>
                                        </p:tgtEl>
                                        <p:attrNameLst>
                                          <p:attrName>ppt_x</p:attrName>
                                        </p:attrNameLst>
                                      </p:cBhvr>
                                      <p:tavLst>
                                        <p:tav tm="0">
                                          <p:val>
                                            <p:strVal val="0-#ppt_w/2"/>
                                          </p:val>
                                        </p:tav>
                                        <p:tav tm="100000">
                                          <p:val>
                                            <p:strVal val="#ppt_x"/>
                                          </p:val>
                                        </p:tav>
                                      </p:tavLst>
                                    </p:anim>
                                    <p:anim calcmode="lin" valueType="num">
                                      <p:cBhvr additive="base">
                                        <p:cTn id="19" dur="500" fill="hold"/>
                                        <p:tgtEl>
                                          <p:spTgt spid="233"/>
                                        </p:tgtEl>
                                        <p:attrNameLst>
                                          <p:attrName>ppt_y</p:attrName>
                                        </p:attrNameLst>
                                      </p:cBhvr>
                                      <p:tavLst>
                                        <p:tav tm="0">
                                          <p:val>
                                            <p:strVal val="#ppt_y"/>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4844597"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a:t>PROJECT EFFECT</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14591698-A60E-42BC-A0F1-36A383C11A22}"/>
              </a:ext>
            </a:extLst>
          </p:cNvPr>
          <p:cNvSpPr/>
          <p:nvPr/>
        </p:nvSpPr>
        <p:spPr>
          <a:xfrm>
            <a:off x="696191" y="950002"/>
            <a:ext cx="11405901" cy="646331"/>
          </a:xfrm>
          <a:prstGeom prst="rect">
            <a:avLst/>
          </a:prstGeom>
        </p:spPr>
        <p:txBody>
          <a:bodyPr wrap="square">
            <a:spAutoFit/>
          </a:bodyPr>
          <a:lstStyle/>
          <a:p>
            <a:r>
              <a:rPr lang="en-GB" altLang="zh-CN" dirty="0"/>
              <a:t>Before July 31, more than half of commands and user tutorials had merged into the upstream. Since August 14, all command tutorials were completed and tested online.</a:t>
            </a:r>
          </a:p>
        </p:txBody>
      </p:sp>
      <p:pic>
        <p:nvPicPr>
          <p:cNvPr id="40" name="Picture 4">
            <a:extLst>
              <a:ext uri="{FF2B5EF4-FFF2-40B4-BE49-F238E27FC236}">
                <a16:creationId xmlns:a16="http://schemas.microsoft.com/office/drawing/2014/main" id="{3DDFD241-F7F0-409B-819E-B7224AFE8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512">
            <a:extLst>
              <a:ext uri="{FF2B5EF4-FFF2-40B4-BE49-F238E27FC236}">
                <a16:creationId xmlns:a16="http://schemas.microsoft.com/office/drawing/2014/main" id="{F430529A-4400-403B-8330-6537D5866C9E}"/>
              </a:ext>
            </a:extLst>
          </p:cNvPr>
          <p:cNvSpPr>
            <a:spLocks/>
          </p:cNvSpPr>
          <p:nvPr/>
        </p:nvSpPr>
        <p:spPr bwMode="auto">
          <a:xfrm>
            <a:off x="396897" y="1120274"/>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pic>
        <p:nvPicPr>
          <p:cNvPr id="5" name="Picture 4" descr="A screenshot of a cell phone&#10;&#10;Description automatically generated">
            <a:extLst>
              <a:ext uri="{FF2B5EF4-FFF2-40B4-BE49-F238E27FC236}">
                <a16:creationId xmlns:a16="http://schemas.microsoft.com/office/drawing/2014/main" id="{26626A62-ED20-436B-8D19-2F774A9E2E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066" y="2008291"/>
            <a:ext cx="6878674" cy="4181055"/>
          </a:xfrm>
          <a:prstGeom prst="rect">
            <a:avLst/>
          </a:prstGeom>
        </p:spPr>
      </p:pic>
      <p:sp>
        <p:nvSpPr>
          <p:cNvPr id="20" name="Freeform 512">
            <a:extLst>
              <a:ext uri="{FF2B5EF4-FFF2-40B4-BE49-F238E27FC236}">
                <a16:creationId xmlns:a16="http://schemas.microsoft.com/office/drawing/2014/main" id="{7C5D009B-36B7-4E56-8545-2D3BFF4A4C92}"/>
              </a:ext>
            </a:extLst>
          </p:cNvPr>
          <p:cNvSpPr>
            <a:spLocks/>
          </p:cNvSpPr>
          <p:nvPr/>
        </p:nvSpPr>
        <p:spPr bwMode="auto">
          <a:xfrm>
            <a:off x="426382" y="161522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21" name="Rectangle 20">
            <a:extLst>
              <a:ext uri="{FF2B5EF4-FFF2-40B4-BE49-F238E27FC236}">
                <a16:creationId xmlns:a16="http://schemas.microsoft.com/office/drawing/2014/main" id="{70D68FA4-D4EF-4938-9607-0FFCFB081D57}"/>
              </a:ext>
            </a:extLst>
          </p:cNvPr>
          <p:cNvSpPr/>
          <p:nvPr/>
        </p:nvSpPr>
        <p:spPr>
          <a:xfrm>
            <a:off x="696191" y="1596333"/>
            <a:ext cx="11405901" cy="369332"/>
          </a:xfrm>
          <a:prstGeom prst="rect">
            <a:avLst/>
          </a:prstGeom>
        </p:spPr>
        <p:txBody>
          <a:bodyPr wrap="square">
            <a:spAutoFit/>
          </a:bodyPr>
          <a:lstStyle/>
          <a:p>
            <a:r>
              <a:rPr lang="en-GB" altLang="zh-CN" dirty="0"/>
              <a:t>During the test, the number of visits to the tutorial increased dramatically, and was well received by many users!</a:t>
            </a:r>
          </a:p>
        </p:txBody>
      </p:sp>
      <p:sp>
        <p:nvSpPr>
          <p:cNvPr id="7" name="Rectangle 6">
            <a:extLst>
              <a:ext uri="{FF2B5EF4-FFF2-40B4-BE49-F238E27FC236}">
                <a16:creationId xmlns:a16="http://schemas.microsoft.com/office/drawing/2014/main" id="{B8BD65D7-205B-493F-BEBF-1FCCB7547879}"/>
              </a:ext>
            </a:extLst>
          </p:cNvPr>
          <p:cNvSpPr/>
          <p:nvPr/>
        </p:nvSpPr>
        <p:spPr>
          <a:xfrm>
            <a:off x="554921" y="6249117"/>
            <a:ext cx="6049332" cy="577081"/>
          </a:xfrm>
          <a:prstGeom prst="rect">
            <a:avLst/>
          </a:prstGeom>
        </p:spPr>
        <p:txBody>
          <a:bodyPr wrap="square">
            <a:spAutoFit/>
          </a:bodyPr>
          <a:lstStyle/>
          <a:p>
            <a:r>
              <a:rPr lang="en-GB" altLang="zh-CN" sz="1050" dirty="0">
                <a:solidFill>
                  <a:srgbClr val="111F2C"/>
                </a:solidFill>
                <a:latin typeface="Microsoft YaHei" panose="020B0503020204020204" pitchFamily="34" charset="-122"/>
                <a:ea typeface="Microsoft YaHei" panose="020B0503020204020204" pitchFamily="34" charset="-122"/>
              </a:rPr>
              <a:t>Statistics of the visit and engagement duration of the tutorials. It can be seen that after the new version of the tutorial test was launched on August 14, users and engagement duration have increased significantly.</a:t>
            </a:r>
            <a:endParaRPr lang="en-GB" sz="1050" dirty="0"/>
          </a:p>
        </p:txBody>
      </p:sp>
      <p:sp>
        <p:nvSpPr>
          <p:cNvPr id="8" name="Rectangle 7">
            <a:extLst>
              <a:ext uri="{FF2B5EF4-FFF2-40B4-BE49-F238E27FC236}">
                <a16:creationId xmlns:a16="http://schemas.microsoft.com/office/drawing/2014/main" id="{6D0CE3DB-67D7-4230-9545-A51806F8C72E}"/>
              </a:ext>
            </a:extLst>
          </p:cNvPr>
          <p:cNvSpPr/>
          <p:nvPr/>
        </p:nvSpPr>
        <p:spPr>
          <a:xfrm>
            <a:off x="8452115" y="6387616"/>
            <a:ext cx="2970226" cy="369332"/>
          </a:xfrm>
          <a:prstGeom prst="rect">
            <a:avLst/>
          </a:prstGeom>
        </p:spPr>
        <p:txBody>
          <a:bodyPr wrap="square">
            <a:spAutoFit/>
          </a:bodyPr>
          <a:lstStyle/>
          <a:p>
            <a:r>
              <a:rPr lang="en-GB" altLang="zh-CN" dirty="0">
                <a:solidFill>
                  <a:srgbClr val="111F2C"/>
                </a:solidFill>
                <a:latin typeface="Microsoft YaHei" panose="020B0503020204020204" pitchFamily="34" charset="-122"/>
                <a:ea typeface="Microsoft YaHei" panose="020B0503020204020204" pitchFamily="34" charset="-122"/>
              </a:rPr>
              <a:t>Well received by users</a:t>
            </a:r>
            <a:endParaRPr lang="en-GB" dirty="0"/>
          </a:p>
        </p:txBody>
      </p:sp>
      <p:pic>
        <p:nvPicPr>
          <p:cNvPr id="3" name="Picture 2">
            <a:extLst>
              <a:ext uri="{FF2B5EF4-FFF2-40B4-BE49-F238E27FC236}">
                <a16:creationId xmlns:a16="http://schemas.microsoft.com/office/drawing/2014/main" id="{80449FDD-8610-413E-B250-344A3B6258F7}"/>
              </a:ext>
            </a:extLst>
          </p:cNvPr>
          <p:cNvPicPr>
            <a:picLocks noChangeAspect="1"/>
          </p:cNvPicPr>
          <p:nvPr/>
        </p:nvPicPr>
        <p:blipFill>
          <a:blip r:embed="rId5"/>
          <a:stretch>
            <a:fillRect/>
          </a:stretch>
        </p:blipFill>
        <p:spPr>
          <a:xfrm>
            <a:off x="7830473" y="2044050"/>
            <a:ext cx="3924490" cy="4181055"/>
          </a:xfrm>
          <a:prstGeom prst="rect">
            <a:avLst/>
          </a:prstGeom>
        </p:spPr>
      </p:pic>
    </p:spTree>
    <p:extLst>
      <p:ext uri="{BB962C8B-B14F-4D97-AF65-F5344CB8AC3E}">
        <p14:creationId xmlns:p14="http://schemas.microsoft.com/office/powerpoint/2010/main" val="415790628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
                                        </p:tgtEl>
                                        <p:attrNameLst>
                                          <p:attrName>ppt_y</p:attrName>
                                        </p:attrNameLst>
                                      </p:cBhvr>
                                      <p:tavLst>
                                        <p:tav tm="0">
                                          <p:val>
                                            <p:strVal val="#ppt_y"/>
                                          </p:val>
                                        </p:tav>
                                        <p:tav tm="100000">
                                          <p:val>
                                            <p:strVal val="#ppt_y"/>
                                          </p:val>
                                        </p:tav>
                                      </p:tavLst>
                                    </p:anim>
                                    <p:anim calcmode="lin" valueType="num">
                                      <p:cBhvr>
                                        <p:cTn id="17"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
                                        </p:tgtEl>
                                      </p:cBhvr>
                                    </p:animEffect>
                                  </p:childTnLst>
                                </p:cTn>
                              </p:par>
                            </p:childTnLst>
                          </p:cTn>
                        </p:par>
                        <p:par>
                          <p:cTn id="20" fill="hold">
                            <p:stCondLst>
                              <p:cond delay="188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50"/>
                                        <p:tgtEl>
                                          <p:spTgt spid="22"/>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par>
                          <p:cTn id="29" fill="hold">
                            <p:stCondLst>
                              <p:cond delay="288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50"/>
                                        <p:tgtEl>
                                          <p:spTgt spid="20"/>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1000"/>
                                        <p:tgtEl>
                                          <p:spTgt spid="7"/>
                                        </p:tgtEl>
                                      </p:cBhvr>
                                    </p:animEffect>
                                    <p:anim calcmode="lin" valueType="num">
                                      <p:cBhvr>
                                        <p:cTn id="46" dur="1000" fill="hold"/>
                                        <p:tgtEl>
                                          <p:spTgt spid="7"/>
                                        </p:tgtEl>
                                        <p:attrNameLst>
                                          <p:attrName>ppt_x</p:attrName>
                                        </p:attrNameLst>
                                      </p:cBhvr>
                                      <p:tavLst>
                                        <p:tav tm="0">
                                          <p:val>
                                            <p:strVal val="#ppt_x"/>
                                          </p:val>
                                        </p:tav>
                                        <p:tav tm="100000">
                                          <p:val>
                                            <p:strVal val="#ppt_x"/>
                                          </p:val>
                                        </p:tav>
                                      </p:tavLst>
                                    </p:anim>
                                    <p:anim calcmode="lin" valueType="num">
                                      <p:cBhvr>
                                        <p:cTn id="47" dur="1000" fill="hold"/>
                                        <p:tgtEl>
                                          <p:spTgt spid="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anim calcmode="lin" valueType="num">
                                      <p:cBhvr>
                                        <p:cTn id="56" dur="1000" fill="hold"/>
                                        <p:tgtEl>
                                          <p:spTgt spid="3"/>
                                        </p:tgtEl>
                                        <p:attrNameLst>
                                          <p:attrName>ppt_x</p:attrName>
                                        </p:attrNameLst>
                                      </p:cBhvr>
                                      <p:tavLst>
                                        <p:tav tm="0">
                                          <p:val>
                                            <p:strVal val="#ppt_x"/>
                                          </p:val>
                                        </p:tav>
                                        <p:tav tm="100000">
                                          <p:val>
                                            <p:strVal val="#ppt_x"/>
                                          </p:val>
                                        </p:tav>
                                      </p:tavLst>
                                    </p:anim>
                                    <p:anim calcmode="lin" valueType="num">
                                      <p:cBhvr>
                                        <p:cTn id="5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2" grpId="0" animBg="1"/>
      <p:bldP spid="20" grpId="0" animBg="1"/>
      <p:bldP spid="21"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标题 4"/>
          <p:cNvSpPr txBox="1">
            <a:spLocks/>
          </p:cNvSpPr>
          <p:nvPr/>
        </p:nvSpPr>
        <p:spPr>
          <a:xfrm>
            <a:off x="4441403" y="3749645"/>
            <a:ext cx="345638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2400" b="1" spc="190" dirty="0">
                <a:latin typeface="微软雅黑" panose="020B0503020204020204" pitchFamily="34" charset="-122"/>
                <a:ea typeface="微软雅黑" panose="020B0503020204020204" pitchFamily="34" charset="-122"/>
              </a:rPr>
              <a:t>My experience</a:t>
            </a:r>
            <a:r>
              <a:rPr lang="en-US" altLang="zh-CN" sz="2400" b="1" spc="190"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a:spLocks/>
          </p:cNvSpPr>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2400" b="1" dirty="0">
                <a:solidFill>
                  <a:schemeClr val="bg1"/>
                </a:solidFill>
                <a:latin typeface="微软雅黑" panose="020B0503020204020204" pitchFamily="34" charset="-122"/>
                <a:ea typeface="微软雅黑" panose="020B0503020204020204" pitchFamily="34" charset="-122"/>
              </a:rPr>
              <a:t>Third</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29309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KSO_Shape"/>
          <p:cNvSpPr>
            <a:spLocks/>
          </p:cNvSpPr>
          <p:nvPr/>
        </p:nvSpPr>
        <p:spPr bwMode="auto">
          <a:xfrm>
            <a:off x="5496161" y="1484784"/>
            <a:ext cx="1346868" cy="114483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50" name="组合 49">
            <a:extLst>
              <a:ext uri="{FF2B5EF4-FFF2-40B4-BE49-F238E27FC236}">
                <a16:creationId xmlns:a16="http://schemas.microsoft.com/office/drawing/2014/main" id="{D33F962C-8ED0-4F77-8D67-7F96648B3541}"/>
              </a:ext>
            </a:extLst>
          </p:cNvPr>
          <p:cNvGrpSpPr/>
          <p:nvPr/>
        </p:nvGrpSpPr>
        <p:grpSpPr>
          <a:xfrm>
            <a:off x="4808413" y="4437940"/>
            <a:ext cx="1436675" cy="246221"/>
            <a:chOff x="4369395" y="3284984"/>
            <a:chExt cx="1436675" cy="246221"/>
          </a:xfrm>
        </p:grpSpPr>
        <p:sp>
          <p:nvSpPr>
            <p:cNvPr id="52" name="文本框 9">
              <a:extLst>
                <a:ext uri="{FF2B5EF4-FFF2-40B4-BE49-F238E27FC236}">
                  <a16:creationId xmlns:a16="http://schemas.microsoft.com/office/drawing/2014/main" id="{3419D00F-FA82-46C2-A5B3-EDFDEA702B8F}"/>
                </a:ext>
              </a:extLst>
            </p:cNvPr>
            <p:cNvSpPr txBox="1"/>
            <p:nvPr/>
          </p:nvSpPr>
          <p:spPr>
            <a:xfrm>
              <a:off x="4581935" y="3284984"/>
              <a:ext cx="1224135"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GB" altLang="zh-CN" sz="1600" dirty="0">
                  <a:latin typeface="微软雅黑" pitchFamily="34" charset="-122"/>
                  <a:ea typeface="微软雅黑" pitchFamily="34" charset="-122"/>
                </a:rPr>
                <a:t>Feelings</a:t>
              </a:r>
              <a:endParaRPr lang="zh-CN" altLang="en-US" sz="1600" dirty="0">
                <a:latin typeface="微软雅黑" pitchFamily="34" charset="-122"/>
                <a:ea typeface="微软雅黑" pitchFamily="34" charset="-122"/>
              </a:endParaRPr>
            </a:p>
          </p:txBody>
        </p:sp>
        <p:grpSp>
          <p:nvGrpSpPr>
            <p:cNvPr id="53" name="组合 52">
              <a:extLst>
                <a:ext uri="{FF2B5EF4-FFF2-40B4-BE49-F238E27FC236}">
                  <a16:creationId xmlns:a16="http://schemas.microsoft.com/office/drawing/2014/main" id="{C4C2D507-870D-44CE-9BEF-405DBEEC3EA0}"/>
                </a:ext>
              </a:extLst>
            </p:cNvPr>
            <p:cNvGrpSpPr/>
            <p:nvPr/>
          </p:nvGrpSpPr>
          <p:grpSpPr>
            <a:xfrm>
              <a:off x="4369395" y="3316401"/>
              <a:ext cx="168551" cy="168551"/>
              <a:chOff x="5005199" y="3717032"/>
              <a:chExt cx="168551" cy="168551"/>
            </a:xfrm>
          </p:grpSpPr>
          <p:sp>
            <p:nvSpPr>
              <p:cNvPr id="54" name="椭圆 53">
                <a:extLst>
                  <a:ext uri="{FF2B5EF4-FFF2-40B4-BE49-F238E27FC236}">
                    <a16:creationId xmlns:a16="http://schemas.microsoft.com/office/drawing/2014/main" id="{E5E68784-2047-4B3C-BDAF-EE09B107ED08}"/>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等腰三角形 54">
                <a:extLst>
                  <a:ext uri="{FF2B5EF4-FFF2-40B4-BE49-F238E27FC236}">
                    <a16:creationId xmlns:a16="http://schemas.microsoft.com/office/drawing/2014/main" id="{0732FD2C-CB56-4A2D-900D-DCE9152EFB3E}"/>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35" name="Picture 4">
            <a:extLst>
              <a:ext uri="{FF2B5EF4-FFF2-40B4-BE49-F238E27FC236}">
                <a16:creationId xmlns:a16="http://schemas.microsoft.com/office/drawing/2014/main" id="{DB187E46-CE83-4967-A770-A3655236C9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7637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100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528" fill="hold" grpId="0" nodeType="withEffect">
                                  <p:stCondLst>
                                    <p:cond delay="1000"/>
                                  </p:stCondLst>
                                  <p:childTnLst>
                                    <p:set>
                                      <p:cBhvr>
                                        <p:cTn id="26" dur="1" fill="hold">
                                          <p:stCondLst>
                                            <p:cond delay="0"/>
                                          </p:stCondLst>
                                        </p:cTn>
                                        <p:tgtEl>
                                          <p:spTgt spid="51"/>
                                        </p:tgtEl>
                                        <p:attrNameLst>
                                          <p:attrName>style.visibility</p:attrName>
                                        </p:attrNameLst>
                                      </p:cBhvr>
                                      <p:to>
                                        <p:strVal val="visible"/>
                                      </p:to>
                                    </p:set>
                                    <p:anim calcmode="lin" valueType="num">
                                      <p:cBhvr>
                                        <p:cTn id="27" dur="500" fill="hold"/>
                                        <p:tgtEl>
                                          <p:spTgt spid="51"/>
                                        </p:tgtEl>
                                        <p:attrNameLst>
                                          <p:attrName>ppt_w</p:attrName>
                                        </p:attrNameLst>
                                      </p:cBhvr>
                                      <p:tavLst>
                                        <p:tav tm="0">
                                          <p:val>
                                            <p:fltVal val="0"/>
                                          </p:val>
                                        </p:tav>
                                        <p:tav tm="100000">
                                          <p:val>
                                            <p:strVal val="#ppt_w"/>
                                          </p:val>
                                        </p:tav>
                                      </p:tavLst>
                                    </p:anim>
                                    <p:anim calcmode="lin" valueType="num">
                                      <p:cBhvr>
                                        <p:cTn id="28" dur="500" fill="hold"/>
                                        <p:tgtEl>
                                          <p:spTgt spid="51"/>
                                        </p:tgtEl>
                                        <p:attrNameLst>
                                          <p:attrName>ppt_h</p:attrName>
                                        </p:attrNameLst>
                                      </p:cBhvr>
                                      <p:tavLst>
                                        <p:tav tm="0">
                                          <p:val>
                                            <p:fltVal val="0"/>
                                          </p:val>
                                        </p:tav>
                                        <p:tav tm="100000">
                                          <p:val>
                                            <p:strVal val="#ppt_h"/>
                                          </p:val>
                                        </p:tav>
                                      </p:tavLst>
                                    </p:anim>
                                    <p:animEffect transition="in" filter="fade">
                                      <p:cBhvr>
                                        <p:cTn id="29" dur="500"/>
                                        <p:tgtEl>
                                          <p:spTgt spid="51"/>
                                        </p:tgtEl>
                                      </p:cBhvr>
                                    </p:animEffect>
                                    <p:anim calcmode="lin" valueType="num">
                                      <p:cBhvr>
                                        <p:cTn id="30" dur="500" fill="hold"/>
                                        <p:tgtEl>
                                          <p:spTgt spid="51"/>
                                        </p:tgtEl>
                                        <p:attrNameLst>
                                          <p:attrName>ppt_x</p:attrName>
                                        </p:attrNameLst>
                                      </p:cBhvr>
                                      <p:tavLst>
                                        <p:tav tm="0">
                                          <p:val>
                                            <p:fltVal val="0.5"/>
                                          </p:val>
                                        </p:tav>
                                        <p:tav tm="100000">
                                          <p:val>
                                            <p:strVal val="#ppt_x"/>
                                          </p:val>
                                        </p:tav>
                                      </p:tavLst>
                                    </p:anim>
                                    <p:anim calcmode="lin" valueType="num">
                                      <p:cBhvr>
                                        <p:cTn id="31" dur="500" fill="hold"/>
                                        <p:tgtEl>
                                          <p:spTgt spid="51"/>
                                        </p:tgtEl>
                                        <p:attrNameLst>
                                          <p:attrName>ppt_y</p:attrName>
                                        </p:attrNameLst>
                                      </p:cBhvr>
                                      <p:tavLst>
                                        <p:tav tm="0">
                                          <p:val>
                                            <p:fltVal val="0.5"/>
                                          </p:val>
                                        </p:tav>
                                        <p:tav tm="100000">
                                          <p:val>
                                            <p:strVal val="#ppt_y"/>
                                          </p:val>
                                        </p:tav>
                                      </p:tavLst>
                                    </p:anim>
                                  </p:childTnLst>
                                </p:cTn>
                              </p:par>
                              <p:par>
                                <p:cTn id="32" presetID="53" presetClass="entr" presetSubtype="16" fill="hold" grpId="0" nodeType="withEffect">
                                  <p:stCondLst>
                                    <p:cond delay="2000"/>
                                  </p:stCondLst>
                                  <p:iterate type="lt">
                                    <p:tmPct val="0"/>
                                  </p:iterate>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16" presetClass="entr" presetSubtype="21" fill="hold" nodeType="withEffect">
                                  <p:stCondLst>
                                    <p:cond delay="200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childTnLst>
                          </p:cTn>
                        </p:par>
                        <p:par>
                          <p:cTn id="40" fill="hold">
                            <p:stCondLst>
                              <p:cond delay="4000"/>
                            </p:stCondLst>
                            <p:childTnLst>
                              <p:par>
                                <p:cTn id="41" presetID="10" presetClass="entr" presetSubtype="0" fill="hold" grpId="1"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53" presetClass="entr" presetSubtype="16"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
                                          </p:val>
                                        </p:tav>
                                        <p:tav tm="100000">
                                          <p:val>
                                            <p:strVal val="#ppt_w"/>
                                          </p:val>
                                        </p:tav>
                                      </p:tavLst>
                                    </p:anim>
                                    <p:anim calcmode="lin" valueType="num">
                                      <p:cBhvr>
                                        <p:cTn id="68" dur="500" fill="hold"/>
                                        <p:tgtEl>
                                          <p:spTgt spid="50"/>
                                        </p:tgtEl>
                                        <p:attrNameLst>
                                          <p:attrName>ppt_h</p:attrName>
                                        </p:attrNameLst>
                                      </p:cBhvr>
                                      <p:tavLst>
                                        <p:tav tm="0">
                                          <p:val>
                                            <p:fltVal val="0"/>
                                          </p:val>
                                        </p:tav>
                                        <p:tav tm="100000">
                                          <p:val>
                                            <p:strVal val="#ppt_h"/>
                                          </p:val>
                                        </p:tav>
                                      </p:tavLst>
                                    </p:anim>
                                    <p:animEffect transition="in" filter="fade">
                                      <p:cBhvr>
                                        <p:cTn id="69" dur="500"/>
                                        <p:tgtEl>
                                          <p:spTgt spid="50"/>
                                        </p:tgtEl>
                                      </p:cBhvr>
                                    </p:animEffect>
                                  </p:childTnLst>
                                </p:cTn>
                              </p:par>
                              <p:par>
                                <p:cTn id="70" presetID="32" presetClass="emph" presetSubtype="0" fill="hold" nodeType="withEffect">
                                  <p:stCondLst>
                                    <p:cond delay="500"/>
                                  </p:stCondLst>
                                  <p:childTnLst>
                                    <p:animRot by="120000">
                                      <p:cBhvr>
                                        <p:cTn id="71" dur="100" fill="hold">
                                          <p:stCondLst>
                                            <p:cond delay="0"/>
                                          </p:stCondLst>
                                        </p:cTn>
                                        <p:tgtEl>
                                          <p:spTgt spid="50"/>
                                        </p:tgtEl>
                                        <p:attrNameLst>
                                          <p:attrName>r</p:attrName>
                                        </p:attrNameLst>
                                      </p:cBhvr>
                                    </p:animRot>
                                    <p:animRot by="-240000">
                                      <p:cBhvr>
                                        <p:cTn id="72" dur="200" fill="hold">
                                          <p:stCondLst>
                                            <p:cond delay="200"/>
                                          </p:stCondLst>
                                        </p:cTn>
                                        <p:tgtEl>
                                          <p:spTgt spid="50"/>
                                        </p:tgtEl>
                                        <p:attrNameLst>
                                          <p:attrName>r</p:attrName>
                                        </p:attrNameLst>
                                      </p:cBhvr>
                                    </p:animRot>
                                    <p:animRot by="240000">
                                      <p:cBhvr>
                                        <p:cTn id="73" dur="200" fill="hold">
                                          <p:stCondLst>
                                            <p:cond delay="400"/>
                                          </p:stCondLst>
                                        </p:cTn>
                                        <p:tgtEl>
                                          <p:spTgt spid="50"/>
                                        </p:tgtEl>
                                        <p:attrNameLst>
                                          <p:attrName>r</p:attrName>
                                        </p:attrNameLst>
                                      </p:cBhvr>
                                    </p:animRot>
                                    <p:animRot by="-240000">
                                      <p:cBhvr>
                                        <p:cTn id="74" dur="200" fill="hold">
                                          <p:stCondLst>
                                            <p:cond delay="600"/>
                                          </p:stCondLst>
                                        </p:cTn>
                                        <p:tgtEl>
                                          <p:spTgt spid="50"/>
                                        </p:tgtEl>
                                        <p:attrNameLst>
                                          <p:attrName>r</p:attrName>
                                        </p:attrNameLst>
                                      </p:cBhvr>
                                    </p:animRot>
                                    <p:animRot by="120000">
                                      <p:cBhvr>
                                        <p:cTn id="75" dur="200" fill="hold">
                                          <p:stCondLst>
                                            <p:cond delay="800"/>
                                          </p:stCondLst>
                                        </p:cTn>
                                        <p:tgtEl>
                                          <p:spTgt spid="50"/>
                                        </p:tgtEl>
                                        <p:attrNameLst>
                                          <p:attrName>r</p:attrName>
                                        </p:attrNameLst>
                                      </p:cBhvr>
                                    </p:animRot>
                                  </p:childTnLst>
                                </p:cTn>
                              </p:par>
                              <p:par>
                                <p:cTn id="76" presetID="10" presetClass="entr" presetSubtype="0" fill="hold" grpId="1"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par>
                          <p:cTn id="82" fill="hold">
                            <p:stCondLst>
                              <p:cond delay="5500"/>
                            </p:stCondLst>
                            <p:childTnLst>
                              <p:par>
                                <p:cTn id="83"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4" dur="2000" fill="hold"/>
                                        <p:tgtEl>
                                          <p:spTgt spid="24"/>
                                        </p:tgtEl>
                                        <p:attrNameLst>
                                          <p:attrName>ppt_x</p:attrName>
                                          <p:attrName>ppt_y</p:attrName>
                                        </p:attrNameLst>
                                      </p:cBhvr>
                                      <p:rCtr x="17" y="18981"/>
                                    </p:animMotion>
                                  </p:childTnLst>
                                </p:cTn>
                              </p:par>
                              <p:par>
                                <p:cTn id="85"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6" dur="2000" fill="hold"/>
                                        <p:tgtEl>
                                          <p:spTgt spid="25"/>
                                        </p:tgtEl>
                                        <p:attrNameLst>
                                          <p:attrName>ppt_x</p:attrName>
                                          <p:attrName>ppt_y</p:attrName>
                                        </p:attrNameLst>
                                      </p:cBhvr>
                                      <p:rCtr x="17" y="18981"/>
                                    </p:animMotion>
                                  </p:childTnLst>
                                </p:cTn>
                              </p:par>
                              <p:par>
                                <p:cTn id="87"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8" dur="2000" fill="hold"/>
                                        <p:tgtEl>
                                          <p:spTgt spid="26"/>
                                        </p:tgtEl>
                                        <p:attrNameLst>
                                          <p:attrName>ppt_x</p:attrName>
                                          <p:attrName>ppt_y</p:attrName>
                                        </p:attrNameLst>
                                      </p:cBhvr>
                                      <p:rCtr x="17" y="18981"/>
                                    </p:animMotion>
                                  </p:childTnLst>
                                </p:cTn>
                              </p:par>
                              <p:par>
                                <p:cTn id="89"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27"/>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8"/>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9"/>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30"/>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31"/>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32"/>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6"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文本框 5"/>
          <p:cNvSpPr txBox="1"/>
          <p:nvPr/>
        </p:nvSpPr>
        <p:spPr>
          <a:xfrm>
            <a:off x="961413" y="187481"/>
            <a:ext cx="3189977"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a:t>FEELINGS</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a:extLst>
              <a:ext uri="{FF2B5EF4-FFF2-40B4-BE49-F238E27FC236}">
                <a16:creationId xmlns:a16="http://schemas.microsoft.com/office/drawing/2014/main" id="{BA14D5B2-B626-4927-8163-DB443C7DE614}"/>
              </a:ext>
            </a:extLst>
          </p:cNvPr>
          <p:cNvSpPr txBox="1"/>
          <p:nvPr/>
        </p:nvSpPr>
        <p:spPr>
          <a:xfrm>
            <a:off x="1190289" y="1287638"/>
            <a:ext cx="10811954" cy="1384610"/>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Alibaba Summer of Code 2020 has greatly trained my team cooperation and communication skills, broadened my vision, and I gained a </a:t>
            </a:r>
            <a:r>
              <a:rPr lang="en-GB" altLang="zh-CN" sz="2799">
                <a:solidFill>
                  <a:schemeClr val="tx1">
                    <a:lumMod val="65000"/>
                    <a:lumOff val="35000"/>
                  </a:schemeClr>
                </a:solidFill>
                <a:latin typeface="微软雅黑" pitchFamily="34" charset="-122"/>
                <a:ea typeface="微软雅黑" pitchFamily="34" charset="-122"/>
              </a:rPr>
              <a:t>lot.</a:t>
            </a:r>
            <a:endParaRPr lang="zh-CN" altLang="en-US" sz="2799" dirty="0">
              <a:solidFill>
                <a:schemeClr val="tx1">
                  <a:lumMod val="65000"/>
                  <a:lumOff val="35000"/>
                </a:schemeClr>
              </a:solidFill>
              <a:latin typeface="微软雅黑" pitchFamily="34" charset="-122"/>
              <a:ea typeface="微软雅黑" pitchFamily="34" charset="-122"/>
            </a:endParaRPr>
          </a:p>
        </p:txBody>
      </p:sp>
      <p:sp>
        <p:nvSpPr>
          <p:cNvPr id="39" name="TextBox 38">
            <a:extLst>
              <a:ext uri="{FF2B5EF4-FFF2-40B4-BE49-F238E27FC236}">
                <a16:creationId xmlns:a16="http://schemas.microsoft.com/office/drawing/2014/main" id="{EB65BF99-BE6C-4CA2-BF93-FD80570CE221}"/>
              </a:ext>
            </a:extLst>
          </p:cNvPr>
          <p:cNvSpPr txBox="1"/>
          <p:nvPr/>
        </p:nvSpPr>
        <p:spPr>
          <a:xfrm>
            <a:off x="1167356" y="2650209"/>
            <a:ext cx="10811954"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The two mentors also gave me a lot of guiding opinions.</a:t>
            </a:r>
            <a:endParaRPr lang="zh-CN" altLang="en-US" sz="2799" dirty="0">
              <a:solidFill>
                <a:schemeClr val="tx1">
                  <a:lumMod val="65000"/>
                  <a:lumOff val="35000"/>
                </a:schemeClr>
              </a:solidFill>
              <a:latin typeface="微软雅黑" pitchFamily="34" charset="-122"/>
              <a:ea typeface="微软雅黑" pitchFamily="34" charset="-122"/>
            </a:endParaRPr>
          </a:p>
        </p:txBody>
      </p:sp>
      <p:sp>
        <p:nvSpPr>
          <p:cNvPr id="40" name="TextBox 39">
            <a:extLst>
              <a:ext uri="{FF2B5EF4-FFF2-40B4-BE49-F238E27FC236}">
                <a16:creationId xmlns:a16="http://schemas.microsoft.com/office/drawing/2014/main" id="{7B2AF0DF-E64B-456E-8591-09DA96C7A75B}"/>
              </a:ext>
            </a:extLst>
          </p:cNvPr>
          <p:cNvSpPr txBox="1"/>
          <p:nvPr/>
        </p:nvSpPr>
        <p:spPr>
          <a:xfrm>
            <a:off x="1160060" y="3284013"/>
            <a:ext cx="10223647" cy="1384610"/>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if you have enough enthusiasm for open source, you are recommended to participate in the future Alibaba Summer of Code activities!</a:t>
            </a:r>
            <a:endParaRPr lang="zh-CN" altLang="en-US" sz="2799" dirty="0">
              <a:solidFill>
                <a:schemeClr val="tx1">
                  <a:lumMod val="65000"/>
                  <a:lumOff val="35000"/>
                </a:schemeClr>
              </a:solidFill>
              <a:latin typeface="微软雅黑" pitchFamily="34" charset="-122"/>
              <a:ea typeface="微软雅黑" pitchFamily="34" charset="-122"/>
            </a:endParaRPr>
          </a:p>
        </p:txBody>
      </p:sp>
      <p:sp>
        <p:nvSpPr>
          <p:cNvPr id="41" name="Freeform 512">
            <a:extLst>
              <a:ext uri="{FF2B5EF4-FFF2-40B4-BE49-F238E27FC236}">
                <a16:creationId xmlns:a16="http://schemas.microsoft.com/office/drawing/2014/main" id="{1F61024F-8D60-4F4B-9E2D-9168630C4B52}"/>
              </a:ext>
            </a:extLst>
          </p:cNvPr>
          <p:cNvSpPr>
            <a:spLocks/>
          </p:cNvSpPr>
          <p:nvPr/>
        </p:nvSpPr>
        <p:spPr bwMode="auto">
          <a:xfrm>
            <a:off x="743853" y="181811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2" name="Freeform 512">
            <a:extLst>
              <a:ext uri="{FF2B5EF4-FFF2-40B4-BE49-F238E27FC236}">
                <a16:creationId xmlns:a16="http://schemas.microsoft.com/office/drawing/2014/main" id="{A5FB1895-9B67-4F85-999C-F93E3BED2FB5}"/>
              </a:ext>
            </a:extLst>
          </p:cNvPr>
          <p:cNvSpPr>
            <a:spLocks/>
          </p:cNvSpPr>
          <p:nvPr/>
        </p:nvSpPr>
        <p:spPr bwMode="auto">
          <a:xfrm>
            <a:off x="762741" y="2745106"/>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3" name="Freeform 512">
            <a:extLst>
              <a:ext uri="{FF2B5EF4-FFF2-40B4-BE49-F238E27FC236}">
                <a16:creationId xmlns:a16="http://schemas.microsoft.com/office/drawing/2014/main" id="{42F83E71-B476-4636-8062-90DA6B454627}"/>
              </a:ext>
            </a:extLst>
          </p:cNvPr>
          <p:cNvSpPr>
            <a:spLocks/>
          </p:cNvSpPr>
          <p:nvPr/>
        </p:nvSpPr>
        <p:spPr bwMode="auto">
          <a:xfrm>
            <a:off x="762741" y="3809669"/>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pic>
        <p:nvPicPr>
          <p:cNvPr id="5122" name="Picture 2">
            <a:extLst>
              <a:ext uri="{FF2B5EF4-FFF2-40B4-BE49-F238E27FC236}">
                <a16:creationId xmlns:a16="http://schemas.microsoft.com/office/drawing/2014/main" id="{54A7A8A0-3E85-4308-8118-5E45813A5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830" y="4581128"/>
            <a:ext cx="2838450" cy="1933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4" name="Picture 4">
            <a:extLst>
              <a:ext uri="{FF2B5EF4-FFF2-40B4-BE49-F238E27FC236}">
                <a16:creationId xmlns:a16="http://schemas.microsoft.com/office/drawing/2014/main" id="{E7196C70-3A7F-45AE-BC86-9A4C3C8DFC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922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par>
                          <p:cTn id="16" fill="hold">
                            <p:stCondLst>
                              <p:cond delay="1180"/>
                            </p:stCondLst>
                            <p:childTnLst>
                              <p:par>
                                <p:cTn id="17" presetID="22" presetClass="entr" presetSubtype="8"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250"/>
                                        <p:tgtEl>
                                          <p:spTgt spid="41"/>
                                        </p:tgtEl>
                                      </p:cBhvr>
                                    </p:animEffect>
                                  </p:childTnLst>
                                </p:cTn>
                              </p:par>
                            </p:childTnLst>
                          </p:cTn>
                        </p:par>
                        <p:par>
                          <p:cTn id="20" fill="hold">
                            <p:stCondLst>
                              <p:cond delay="143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3"/>
                                        </p:tgtEl>
                                        <p:attrNameLst>
                                          <p:attrName>ppt_y</p:attrName>
                                        </p:attrNameLst>
                                      </p:cBhvr>
                                      <p:tavLst>
                                        <p:tav tm="0">
                                          <p:val>
                                            <p:strVal val="#ppt_y"/>
                                          </p:val>
                                        </p:tav>
                                        <p:tav tm="100000">
                                          <p:val>
                                            <p:strVal val="#ppt_y"/>
                                          </p:val>
                                        </p:tav>
                                      </p:tavLst>
                                    </p:anim>
                                    <p:anim calcmode="lin" valueType="num">
                                      <p:cBhvr>
                                        <p:cTn id="25"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3"/>
                                        </p:tgtEl>
                                      </p:cBhvr>
                                    </p:animEffect>
                                  </p:childTnLst>
                                </p:cTn>
                              </p:par>
                            </p:childTnLst>
                          </p:cTn>
                        </p:par>
                        <p:par>
                          <p:cTn id="28" fill="hold">
                            <p:stCondLst>
                              <p:cond delay="7530"/>
                            </p:stCondLst>
                            <p:childTnLst>
                              <p:par>
                                <p:cTn id="29" presetID="22" presetClass="entr" presetSubtype="8"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250"/>
                                        <p:tgtEl>
                                          <p:spTgt spid="42"/>
                                        </p:tgtEl>
                                      </p:cBhvr>
                                    </p:animEffect>
                                  </p:childTnLst>
                                </p:cTn>
                              </p:par>
                            </p:childTnLst>
                          </p:cTn>
                        </p:par>
                        <p:par>
                          <p:cTn id="32" fill="hold">
                            <p:stCondLst>
                              <p:cond delay="778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39"/>
                                        </p:tgtEl>
                                        <p:attrNameLst>
                                          <p:attrName>style.visibility</p:attrName>
                                        </p:attrNameLst>
                                      </p:cBhvr>
                                      <p:to>
                                        <p:strVal val="visible"/>
                                      </p:to>
                                    </p:set>
                                    <p:anim calcmode="lin" valueType="num">
                                      <p:cBhvr>
                                        <p:cTn id="35"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39"/>
                                        </p:tgtEl>
                                        <p:attrNameLst>
                                          <p:attrName>ppt_y</p:attrName>
                                        </p:attrNameLst>
                                      </p:cBhvr>
                                      <p:tavLst>
                                        <p:tav tm="0">
                                          <p:val>
                                            <p:strVal val="#ppt_y"/>
                                          </p:val>
                                        </p:tav>
                                        <p:tav tm="100000">
                                          <p:val>
                                            <p:strVal val="#ppt_y"/>
                                          </p:val>
                                        </p:tav>
                                      </p:tavLst>
                                    </p:anim>
                                    <p:anim calcmode="lin" valueType="num">
                                      <p:cBhvr>
                                        <p:cTn id="37"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39"/>
                                        </p:tgtEl>
                                      </p:cBhvr>
                                    </p:animEffect>
                                  </p:childTnLst>
                                </p:cTn>
                              </p:par>
                            </p:childTnLst>
                          </p:cTn>
                        </p:par>
                        <p:par>
                          <p:cTn id="40" fill="hold">
                            <p:stCondLst>
                              <p:cond delay="10480"/>
                            </p:stCondLst>
                            <p:childTnLst>
                              <p:par>
                                <p:cTn id="41" presetID="22" presetClass="entr" presetSubtype="8"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250"/>
                                        <p:tgtEl>
                                          <p:spTgt spid="43"/>
                                        </p:tgtEl>
                                      </p:cBhvr>
                                    </p:animEffect>
                                  </p:childTnLst>
                                </p:cTn>
                              </p:par>
                            </p:childTnLst>
                          </p:cTn>
                        </p:par>
                        <p:par>
                          <p:cTn id="44" fill="hold">
                            <p:stCondLst>
                              <p:cond delay="1073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40"/>
                                        </p:tgtEl>
                                        <p:attrNameLst>
                                          <p:attrName>ppt_y</p:attrName>
                                        </p:attrNameLst>
                                      </p:cBhvr>
                                      <p:tavLst>
                                        <p:tav tm="0">
                                          <p:val>
                                            <p:strVal val="#ppt_y"/>
                                          </p:val>
                                        </p:tav>
                                        <p:tav tm="100000">
                                          <p:val>
                                            <p:strVal val="#ppt_y"/>
                                          </p:val>
                                        </p:tav>
                                      </p:tavLst>
                                    </p:anim>
                                    <p:anim calcmode="lin" valueType="num">
                                      <p:cBhvr>
                                        <p:cTn id="49"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40"/>
                                        </p:tgtEl>
                                      </p:cBhvr>
                                    </p:animEffect>
                                  </p:childTnLst>
                                </p:cTn>
                              </p:par>
                              <p:par>
                                <p:cTn id="52" presetID="14" presetClass="entr" presetSubtype="10" fill="hold" nodeType="withEffect">
                                  <p:stCondLst>
                                    <p:cond delay="0"/>
                                  </p:stCondLst>
                                  <p:childTnLst>
                                    <p:set>
                                      <p:cBhvr>
                                        <p:cTn id="53" dur="1" fill="hold">
                                          <p:stCondLst>
                                            <p:cond delay="0"/>
                                          </p:stCondLst>
                                        </p:cTn>
                                        <p:tgtEl>
                                          <p:spTgt spid="5122"/>
                                        </p:tgtEl>
                                        <p:attrNameLst>
                                          <p:attrName>style.visibility</p:attrName>
                                        </p:attrNameLst>
                                      </p:cBhvr>
                                      <p:to>
                                        <p:strVal val="visible"/>
                                      </p:to>
                                    </p:set>
                                    <p:animEffect transition="in" filter="randombar(horizontal)">
                                      <p:cBhvr>
                                        <p:cTn id="54"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P spid="39" grpId="0"/>
      <p:bldP spid="40" grpId="0"/>
      <p:bldP spid="41" grpId="0" animBg="1"/>
      <p:bldP spid="42"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Picture 4">
            <a:extLst>
              <a:ext uri="{FF2B5EF4-FFF2-40B4-BE49-F238E27FC236}">
                <a16:creationId xmlns:a16="http://schemas.microsoft.com/office/drawing/2014/main" id="{D13F3F31-5476-4DF2-A372-704401F63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F02F26-49C9-4714-A562-19428E248C3D}"/>
              </a:ext>
            </a:extLst>
          </p:cNvPr>
          <p:cNvSpPr/>
          <p:nvPr/>
        </p:nvSpPr>
        <p:spPr>
          <a:xfrm>
            <a:off x="3226777" y="2132856"/>
            <a:ext cx="5741620" cy="1569660"/>
          </a:xfrm>
          <a:prstGeom prst="rect">
            <a:avLst/>
          </a:prstGeom>
        </p:spPr>
        <p:txBody>
          <a:bodyPr wrap="square">
            <a:spAutoFit/>
          </a:bodyPr>
          <a:lstStyle/>
          <a:p>
            <a:pPr algn="ctr"/>
            <a:r>
              <a:rPr lang="en-US" altLang="zh-CN" sz="9600" b="1" dirty="0">
                <a:ln w="19050" cmpd="sng">
                  <a:gradFill>
                    <a:gsLst>
                      <a:gs pos="30000">
                        <a:srgbClr val="DBEEC0"/>
                      </a:gs>
                      <a:gs pos="22000">
                        <a:srgbClr val="2F8B93">
                          <a:alpha val="100000"/>
                        </a:srgbClr>
                      </a:gs>
                      <a:gs pos="63000">
                        <a:srgbClr val="3088B5"/>
                      </a:gs>
                      <a:gs pos="81000">
                        <a:srgbClr val="2D8E70"/>
                      </a:gs>
                    </a:gsLst>
                    <a:lin ang="5400000"/>
                  </a:gradFill>
                  <a:prstDash val="solid"/>
                </a:ln>
                <a:blipFill>
                  <a:blip r:embed="rId4">
                    <a:alphaModFix amt="80000"/>
                  </a:blip>
                  <a:tile tx="0" ty="0" sx="82000" sy="72000" flip="none" algn="bl"/>
                </a:blipFill>
                <a:effectLst>
                  <a:glow rad="50800">
                    <a:srgbClr val="C5E499">
                      <a:alpha val="49000"/>
                    </a:srgbClr>
                  </a:glow>
                </a:effectLst>
              </a:rPr>
              <a:t>THANKS!</a:t>
            </a:r>
          </a:p>
        </p:txBody>
      </p:sp>
      <p:sp>
        <p:nvSpPr>
          <p:cNvPr id="18" name="矩形 11">
            <a:extLst>
              <a:ext uri="{FF2B5EF4-FFF2-40B4-BE49-F238E27FC236}">
                <a16:creationId xmlns:a16="http://schemas.microsoft.com/office/drawing/2014/main" id="{421E9E1C-2A8A-43E7-B629-350EDBE82403}"/>
              </a:ext>
            </a:extLst>
          </p:cNvPr>
          <p:cNvSpPr/>
          <p:nvPr/>
        </p:nvSpPr>
        <p:spPr>
          <a:xfrm>
            <a:off x="10185854" y="5635956"/>
            <a:ext cx="1587294" cy="600164"/>
          </a:xfrm>
          <a:prstGeom prst="rect">
            <a:avLst/>
          </a:prstGeom>
          <a:noFill/>
          <a:ln>
            <a:noFill/>
          </a:ln>
        </p:spPr>
        <p:txBody>
          <a:bodyPr wrap="none" rtlCol="0" anchor="t">
            <a:spAutoFit/>
          </a:bodyPr>
          <a:lstStyle/>
          <a:p>
            <a:pPr lvl="1" algn="ctr" defTabSz="685800"/>
            <a:r>
              <a:rPr lang="en-US" altLang="zh-CN" sz="3300" b="1" dirty="0">
                <a:blipFill>
                  <a:blip r:embed="rId5"/>
                  <a:stretch>
                    <a:fillRect/>
                  </a:stretch>
                </a:blipFill>
                <a:effectLst>
                  <a:outerShdw blurRad="38100" dist="19050" dir="2700000" algn="tl" rotWithShape="0">
                    <a:srgbClr val="000000">
                      <a:alpha val="40000"/>
                    </a:srgbClr>
                  </a:outerShdw>
                </a:effectLst>
              </a:rPr>
              <a:t>Q&amp;A</a:t>
            </a:r>
          </a:p>
        </p:txBody>
      </p:sp>
      <p:sp>
        <p:nvSpPr>
          <p:cNvPr id="16" name="文本框 5">
            <a:extLst>
              <a:ext uri="{FF2B5EF4-FFF2-40B4-BE49-F238E27FC236}">
                <a16:creationId xmlns:a16="http://schemas.microsoft.com/office/drawing/2014/main" id="{7F5D2E63-02F7-41BF-9195-ABA4BCF47D36}"/>
              </a:ext>
            </a:extLst>
          </p:cNvPr>
          <p:cNvSpPr txBox="1"/>
          <p:nvPr/>
        </p:nvSpPr>
        <p:spPr>
          <a:xfrm>
            <a:off x="961413" y="187481"/>
            <a:ext cx="6466551"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err="1"/>
              <a:t>ASoC</a:t>
            </a:r>
            <a:r>
              <a:rPr lang="en-GB" altLang="zh-CN" sz="3599" dirty="0"/>
              <a:t> 2020 Final Report</a:t>
            </a:r>
            <a:endParaRPr lang="zh-CN" altLang="en-US" sz="3599" dirty="0"/>
          </a:p>
        </p:txBody>
      </p:sp>
    </p:spTree>
    <p:extLst>
      <p:ext uri="{BB962C8B-B14F-4D97-AF65-F5344CB8AC3E}">
        <p14:creationId xmlns:p14="http://schemas.microsoft.com/office/powerpoint/2010/main" val="1145669223"/>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6"/>
                                        </p:tgtEl>
                                        <p:attrNameLst>
                                          <p:attrName>style.visibility</p:attrName>
                                        </p:attrNameLst>
                                      </p:cBhvr>
                                      <p:to>
                                        <p:strVal val="visible"/>
                                      </p:to>
                                    </p:set>
                                    <p:anim calcmode="lin" valueType="num">
                                      <p:cBhvr>
                                        <p:cTn id="15" dur="4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16"/>
                                        </p:tgtEl>
                                        <p:attrNameLst>
                                          <p:attrName>ppt_y</p:attrName>
                                        </p:attrNameLst>
                                      </p:cBhvr>
                                      <p:tavLst>
                                        <p:tav tm="0">
                                          <p:val>
                                            <p:strVal val="#ppt_y"/>
                                          </p:val>
                                        </p:tav>
                                        <p:tav tm="100000">
                                          <p:val>
                                            <p:strVal val="#ppt_y"/>
                                          </p:val>
                                        </p:tav>
                                      </p:tavLst>
                                    </p:anim>
                                    <p:anim calcmode="lin" valueType="num">
                                      <p:cBhvr>
                                        <p:cTn id="17" dur="4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16"/>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56847" y="5464560"/>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1"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1" name="TextBox 10"/>
            <p:cNvSpPr txBox="1"/>
            <p:nvPr/>
          </p:nvSpPr>
          <p:spPr>
            <a:xfrm>
              <a:off x="9037547" y="2843445"/>
              <a:ext cx="2333794" cy="614014"/>
            </a:xfrm>
            <a:prstGeom prst="rect">
              <a:avLst/>
            </a:prstGeom>
            <a:noFill/>
          </p:spPr>
          <p:txBody>
            <a:bodyPr wrap="none" rtlCol="0">
              <a:spAutoFit/>
            </a:bodyPr>
            <a:lstStyle/>
            <a:p>
              <a:r>
                <a:rPr lang="en-US" altLang="zh-CN" sz="3200" b="1" spc="95" dirty="0">
                  <a:latin typeface="微软雅黑" panose="020B0503020204020204" pitchFamily="34" charset="-122"/>
                  <a:ea typeface="微软雅黑" panose="020B0503020204020204" pitchFamily="34" charset="-122"/>
                </a:rPr>
                <a:t>CATALOG</a:t>
              </a:r>
              <a:endParaRPr lang="zh-CN" altLang="en-US" sz="3200" b="1" spc="95" dirty="0">
                <a:latin typeface="微软雅黑" panose="020B0503020204020204" pitchFamily="34" charset="-122"/>
                <a:ea typeface="微软雅黑" panose="020B0503020204020204" pitchFamily="34" charset="-122"/>
              </a:endParaRPr>
            </a:p>
          </p:txBody>
        </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cxnSpLocks/>
          </p:cNvCxnSpPr>
          <p:nvPr/>
        </p:nvCxnSpPr>
        <p:spPr>
          <a:xfrm flipV="1">
            <a:off x="5584552" y="2915237"/>
            <a:ext cx="0" cy="10647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05991" y="2712792"/>
            <a:ext cx="2273381" cy="400110"/>
          </a:xfrm>
          <a:prstGeom prst="rect">
            <a:avLst/>
          </a:prstGeom>
          <a:noFill/>
        </p:spPr>
        <p:txBody>
          <a:bodyPr wrap="square" rtlCol="0">
            <a:spAutoFit/>
          </a:bodyPr>
          <a:lstStyle/>
          <a:p>
            <a:pPr algn="just">
              <a:lnSpc>
                <a:spcPts val="2381"/>
              </a:lnSpc>
            </a:pPr>
            <a:r>
              <a:rPr lang="en-US" altLang="zh-CN" sz="2400" b="1" spc="190" dirty="0">
                <a:latin typeface="微软雅黑" panose="020B0503020204020204" pitchFamily="34" charset="-122"/>
                <a:ea typeface="微软雅黑" panose="020B0503020204020204" pitchFamily="34" charset="-122"/>
              </a:rPr>
              <a:t>1.Who am I</a:t>
            </a:r>
            <a:endParaRPr lang="zh-CN" altLang="en-US" sz="2400"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95229" y="3234922"/>
            <a:ext cx="3314721" cy="400110"/>
          </a:xfrm>
          <a:prstGeom prst="rect">
            <a:avLst/>
          </a:prstGeom>
          <a:noFill/>
        </p:spPr>
        <p:txBody>
          <a:bodyPr wrap="square" rtlCol="0">
            <a:spAutoFit/>
          </a:bodyPr>
          <a:lstStyle/>
          <a:p>
            <a:pPr algn="just">
              <a:lnSpc>
                <a:spcPts val="2381"/>
              </a:lnSpc>
            </a:pPr>
            <a:r>
              <a:rPr lang="en-US" altLang="zh-CN" sz="2400" b="1" spc="190" dirty="0">
                <a:latin typeface="微软雅黑" panose="020B0503020204020204" pitchFamily="34" charset="-122"/>
                <a:ea typeface="微软雅黑" panose="020B0503020204020204" pitchFamily="34" charset="-122"/>
              </a:rPr>
              <a:t>2.What did I do</a:t>
            </a:r>
            <a:endParaRPr lang="zh-CN" altLang="en-US" sz="2400"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95228" y="3790427"/>
            <a:ext cx="3559137" cy="400110"/>
          </a:xfrm>
          <a:prstGeom prst="rect">
            <a:avLst/>
          </a:prstGeom>
          <a:noFill/>
        </p:spPr>
        <p:txBody>
          <a:bodyPr wrap="square" rtlCol="0">
            <a:spAutoFit/>
          </a:bodyPr>
          <a:lstStyle/>
          <a:p>
            <a:pPr algn="just">
              <a:lnSpc>
                <a:spcPts val="2381"/>
              </a:lnSpc>
            </a:pPr>
            <a:r>
              <a:rPr lang="en-US" altLang="zh-CN" sz="2400" b="1" spc="190" dirty="0">
                <a:latin typeface="微软雅黑" panose="020B0503020204020204" pitchFamily="34" charset="-122"/>
                <a:ea typeface="微软雅黑" panose="020B0503020204020204" pitchFamily="34" charset="-122"/>
              </a:rPr>
              <a:t>3.My experience…</a:t>
            </a:r>
            <a:endParaRPr lang="zh-CN" altLang="en-US" sz="2400" b="1" spc="190" dirty="0">
              <a:latin typeface="微软雅黑" panose="020B0503020204020204" pitchFamily="34" charset="-122"/>
              <a:ea typeface="微软雅黑" panose="020B0503020204020204" pitchFamily="34" charset="-122"/>
            </a:endParaRPr>
          </a:p>
        </p:txBody>
      </p:sp>
      <p:cxnSp>
        <p:nvCxnSpPr>
          <p:cNvPr id="59" name="直接连接符 58"/>
          <p:cNvCxnSpPr>
            <a:cxnSpLocks/>
          </p:cNvCxnSpPr>
          <p:nvPr/>
        </p:nvCxnSpPr>
        <p:spPr>
          <a:xfrm>
            <a:off x="5584552" y="2915237"/>
            <a:ext cx="446788"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2" y="342900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2" y="398002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9" name="Picture 4">
            <a:extLst>
              <a:ext uri="{FF2B5EF4-FFF2-40B4-BE49-F238E27FC236}">
                <a16:creationId xmlns:a16="http://schemas.microsoft.com/office/drawing/2014/main" id="{150B2FC1-2A2F-4E97-A0FE-1A7872248A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223285"/>
      </p:ext>
    </p:extLst>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additive="base">
                                        <p:cTn id="10" dur="500" fill="hold"/>
                                        <p:tgtEl>
                                          <p:spTgt spid="37"/>
                                        </p:tgtEl>
                                        <p:attrNameLst>
                                          <p:attrName>ppt_x</p:attrName>
                                        </p:attrNameLst>
                                      </p:cBhvr>
                                      <p:tavLst>
                                        <p:tav tm="0">
                                          <p:val>
                                            <p:strVal val="0-#ppt_w/2"/>
                                          </p:val>
                                        </p:tav>
                                        <p:tav tm="100000">
                                          <p:val>
                                            <p:strVal val="#ppt_x"/>
                                          </p:val>
                                        </p:tav>
                                      </p:tavLst>
                                    </p:anim>
                                    <p:anim calcmode="lin" valueType="num">
                                      <p:cBhvr additive="base">
                                        <p:cTn id="11" dur="500" fill="hold"/>
                                        <p:tgtEl>
                                          <p:spTgt spid="37"/>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0-#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left)">
                                      <p:cBhvr>
                                        <p:cTn id="24" dur="500"/>
                                        <p:tgtEl>
                                          <p:spTgt spid="40"/>
                                        </p:tgtEl>
                                      </p:cBhvr>
                                    </p:animEffect>
                                  </p:childTnLst>
                                </p:cTn>
                              </p:par>
                            </p:childTnLst>
                          </p:cTn>
                        </p:par>
                        <p:par>
                          <p:cTn id="25" fill="hold">
                            <p:stCondLst>
                              <p:cond delay="2000"/>
                            </p:stCondLst>
                            <p:childTnLst>
                              <p:par>
                                <p:cTn id="26" presetID="16" presetClass="entr" presetSubtype="4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barn(outHorizontal)">
                                      <p:cBhvr>
                                        <p:cTn id="28" dur="500"/>
                                        <p:tgtEl>
                                          <p:spTgt spid="41"/>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left)">
                                      <p:cBhvr>
                                        <p:cTn id="32" dur="250"/>
                                        <p:tgtEl>
                                          <p:spTgt spid="59"/>
                                        </p:tgtEl>
                                      </p:cBhvr>
                                    </p:animEffect>
                                  </p:childTnLst>
                                </p:cTn>
                              </p:par>
                            </p:childTnLst>
                          </p:cTn>
                        </p:par>
                        <p:par>
                          <p:cTn id="33" fill="hold">
                            <p:stCondLst>
                              <p:cond delay="2750"/>
                            </p:stCondLst>
                            <p:childTnLst>
                              <p:par>
                                <p:cTn id="34" presetID="22" presetClass="entr" presetSubtype="8"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250"/>
                                        <p:tgtEl>
                                          <p:spTgt spid="6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childTnLst>
                          </p:cTn>
                        </p:par>
                        <p:par>
                          <p:cTn id="40" fill="hold">
                            <p:stCondLst>
                              <p:cond delay="3250"/>
                            </p:stCondLst>
                            <p:childTnLst>
                              <p:par>
                                <p:cTn id="41" presetID="2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250"/>
                                        <p:tgtEl>
                                          <p:spTgt spid="6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800076" y="4489105"/>
            <a:ext cx="2146347" cy="492443"/>
            <a:chOff x="4369395" y="3284984"/>
            <a:chExt cx="1873574" cy="492443"/>
          </a:xfrm>
        </p:grpSpPr>
        <p:sp>
          <p:nvSpPr>
            <p:cNvPr id="9" name="文本框 9"/>
            <p:cNvSpPr txBox="1"/>
            <p:nvPr/>
          </p:nvSpPr>
          <p:spPr>
            <a:xfrm>
              <a:off x="4581935" y="3284984"/>
              <a:ext cx="1661034" cy="492443"/>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Self-introduction</a:t>
              </a:r>
              <a:endParaRPr lang="zh-CN" altLang="en-US" sz="1600" dirty="0">
                <a:latin typeface="微软雅黑" pitchFamily="34" charset="-122"/>
                <a:ea typeface="微软雅黑" pitchFamily="34" charset="-122"/>
              </a:endParaRPr>
            </a:p>
          </p:txBody>
        </p:sp>
        <p:grpSp>
          <p:nvGrpSpPr>
            <p:cNvPr id="10" name="组合 9"/>
            <p:cNvGrpSpPr/>
            <p:nvPr/>
          </p:nvGrpSpPr>
          <p:grpSpPr>
            <a:xfrm>
              <a:off x="4369395" y="3316401"/>
              <a:ext cx="168551" cy="168551"/>
              <a:chOff x="5005199" y="3717032"/>
              <a:chExt cx="168551" cy="168551"/>
            </a:xfrm>
          </p:grpSpPr>
          <p:sp>
            <p:nvSpPr>
              <p:cNvPr id="11" name="椭圆 10"/>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等腰三角形 11"/>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3" name="标题 4"/>
          <p:cNvSpPr txBox="1">
            <a:spLocks/>
          </p:cNvSpPr>
          <p:nvPr/>
        </p:nvSpPr>
        <p:spPr>
          <a:xfrm>
            <a:off x="4945459" y="381961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latin typeface="微软雅黑" panose="020B0503020204020204" pitchFamily="34" charset="-122"/>
                <a:ea typeface="微软雅黑" panose="020B0503020204020204" pitchFamily="34" charset="-122"/>
              </a:rPr>
              <a:t>Who am I</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a:spLocks/>
          </p:cNvSpPr>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First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5" name="KSO_Shape"/>
          <p:cNvSpPr>
            <a:spLocks/>
          </p:cNvSpPr>
          <p:nvPr/>
        </p:nvSpPr>
        <p:spPr bwMode="auto">
          <a:xfrm>
            <a:off x="5204676" y="1484784"/>
            <a:ext cx="1741748" cy="1196000"/>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29309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37" name="Picture 4">
            <a:extLst>
              <a:ext uri="{FF2B5EF4-FFF2-40B4-BE49-F238E27FC236}">
                <a16:creationId xmlns:a16="http://schemas.microsoft.com/office/drawing/2014/main" id="{FF136C1B-6807-4BC8-8AD6-B8A3B5238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8301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100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528" fill="hold" grpId="0" nodeType="withEffect">
                                  <p:stCondLst>
                                    <p:cond delay="10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anim calcmode="lin" valueType="num">
                                      <p:cBhvr>
                                        <p:cTn id="30" dur="500" fill="hold"/>
                                        <p:tgtEl>
                                          <p:spTgt spid="35"/>
                                        </p:tgtEl>
                                        <p:attrNameLst>
                                          <p:attrName>ppt_x</p:attrName>
                                        </p:attrNameLst>
                                      </p:cBhvr>
                                      <p:tavLst>
                                        <p:tav tm="0">
                                          <p:val>
                                            <p:fltVal val="0.5"/>
                                          </p:val>
                                        </p:tav>
                                        <p:tav tm="100000">
                                          <p:val>
                                            <p:strVal val="#ppt_x"/>
                                          </p:val>
                                        </p:tav>
                                      </p:tavLst>
                                    </p:anim>
                                    <p:anim calcmode="lin" valueType="num">
                                      <p:cBhvr>
                                        <p:cTn id="31" dur="500" fill="hold"/>
                                        <p:tgtEl>
                                          <p:spTgt spid="35"/>
                                        </p:tgtEl>
                                        <p:attrNameLst>
                                          <p:attrName>ppt_y</p:attrName>
                                        </p:attrNameLst>
                                      </p:cBhvr>
                                      <p:tavLst>
                                        <p:tav tm="0">
                                          <p:val>
                                            <p:fltVal val="0.5"/>
                                          </p:val>
                                        </p:tav>
                                        <p:tav tm="100000">
                                          <p:val>
                                            <p:strVal val="#ppt_y"/>
                                          </p:val>
                                        </p:tav>
                                      </p:tavLst>
                                    </p:anim>
                                  </p:childTnLst>
                                </p:cTn>
                              </p:par>
                              <p:par>
                                <p:cTn id="32" presetID="53" presetClass="entr" presetSubtype="16" fill="hold" grpId="0" nodeType="withEffect">
                                  <p:stCondLst>
                                    <p:cond delay="2000"/>
                                  </p:stCondLst>
                                  <p:iterate type="lt">
                                    <p:tmPct val="0"/>
                                  </p:iterate>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16" presetClass="entr" presetSubtype="21" fill="hold" nodeType="withEffect">
                                  <p:stCondLst>
                                    <p:cond delay="200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par>
                                <p:cTn id="40" presetID="53" presetClass="entr" presetSubtype="16" fill="hold" nodeType="withEffect">
                                  <p:stCondLst>
                                    <p:cond delay="250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32" presetClass="emph" presetSubtype="0" fill="hold" nodeType="withEffect">
                                  <p:stCondLst>
                                    <p:cond delay="3000"/>
                                  </p:stCondLst>
                                  <p:childTnLst>
                                    <p:animRot by="120000">
                                      <p:cBhvr>
                                        <p:cTn id="46" dur="100" fill="hold">
                                          <p:stCondLst>
                                            <p:cond delay="0"/>
                                          </p:stCondLst>
                                        </p:cTn>
                                        <p:tgtEl>
                                          <p:spTgt spid="8"/>
                                        </p:tgtEl>
                                        <p:attrNameLst>
                                          <p:attrName>r</p:attrName>
                                        </p:attrNameLst>
                                      </p:cBhvr>
                                    </p:animRot>
                                    <p:animRot by="-240000">
                                      <p:cBhvr>
                                        <p:cTn id="47" dur="200" fill="hold">
                                          <p:stCondLst>
                                            <p:cond delay="200"/>
                                          </p:stCondLst>
                                        </p:cTn>
                                        <p:tgtEl>
                                          <p:spTgt spid="8"/>
                                        </p:tgtEl>
                                        <p:attrNameLst>
                                          <p:attrName>r</p:attrName>
                                        </p:attrNameLst>
                                      </p:cBhvr>
                                    </p:animRot>
                                    <p:animRot by="240000">
                                      <p:cBhvr>
                                        <p:cTn id="48" dur="200" fill="hold">
                                          <p:stCondLst>
                                            <p:cond delay="400"/>
                                          </p:stCondLst>
                                        </p:cTn>
                                        <p:tgtEl>
                                          <p:spTgt spid="8"/>
                                        </p:tgtEl>
                                        <p:attrNameLst>
                                          <p:attrName>r</p:attrName>
                                        </p:attrNameLst>
                                      </p:cBhvr>
                                    </p:animRot>
                                    <p:animRot by="-240000">
                                      <p:cBhvr>
                                        <p:cTn id="49" dur="200" fill="hold">
                                          <p:stCondLst>
                                            <p:cond delay="600"/>
                                          </p:stCondLst>
                                        </p:cTn>
                                        <p:tgtEl>
                                          <p:spTgt spid="8"/>
                                        </p:tgtEl>
                                        <p:attrNameLst>
                                          <p:attrName>r</p:attrName>
                                        </p:attrNameLst>
                                      </p:cBhvr>
                                    </p:animRot>
                                    <p:animRot by="120000">
                                      <p:cBhvr>
                                        <p:cTn id="50" dur="200" fill="hold">
                                          <p:stCondLst>
                                            <p:cond delay="800"/>
                                          </p:stCondLst>
                                        </p:cTn>
                                        <p:tgtEl>
                                          <p:spTgt spid="8"/>
                                        </p:tgtEl>
                                        <p:attrNameLst>
                                          <p:attrName>r</p:attrName>
                                        </p:attrNameLst>
                                      </p:cBhvr>
                                    </p:animRot>
                                  </p:childTnLst>
                                </p:cTn>
                              </p:par>
                            </p:childTnLst>
                          </p:cTn>
                        </p:par>
                        <p:par>
                          <p:cTn id="51" fill="hold">
                            <p:stCondLst>
                              <p:cond delay="5500"/>
                            </p:stCondLst>
                            <p:childTnLst>
                              <p:par>
                                <p:cTn id="52" presetID="10" presetClass="entr" presetSubtype="0" fill="hold" grpId="1"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1"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grpId="1"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1"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1"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1"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grpId="1"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childTnLst>
                          </p:cTn>
                        </p:par>
                        <p:par>
                          <p:cTn id="82" fill="hold">
                            <p:stCondLst>
                              <p:cond delay="6000"/>
                            </p:stCondLst>
                            <p:childTnLst>
                              <p:par>
                                <p:cTn id="83"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4" dur="2000" fill="hold"/>
                                        <p:tgtEl>
                                          <p:spTgt spid="24"/>
                                        </p:tgtEl>
                                        <p:attrNameLst>
                                          <p:attrName>ppt_x</p:attrName>
                                          <p:attrName>ppt_y</p:attrName>
                                        </p:attrNameLst>
                                      </p:cBhvr>
                                      <p:rCtr x="17" y="18981"/>
                                    </p:animMotion>
                                  </p:childTnLst>
                                </p:cTn>
                              </p:par>
                              <p:par>
                                <p:cTn id="85"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6" dur="2000" fill="hold"/>
                                        <p:tgtEl>
                                          <p:spTgt spid="25"/>
                                        </p:tgtEl>
                                        <p:attrNameLst>
                                          <p:attrName>ppt_x</p:attrName>
                                          <p:attrName>ppt_y</p:attrName>
                                        </p:attrNameLst>
                                      </p:cBhvr>
                                      <p:rCtr x="17" y="18981"/>
                                    </p:animMotion>
                                  </p:childTnLst>
                                </p:cTn>
                              </p:par>
                              <p:par>
                                <p:cTn id="87"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88" dur="2000" fill="hold"/>
                                        <p:tgtEl>
                                          <p:spTgt spid="26"/>
                                        </p:tgtEl>
                                        <p:attrNameLst>
                                          <p:attrName>ppt_x</p:attrName>
                                          <p:attrName>ppt_y</p:attrName>
                                        </p:attrNameLst>
                                      </p:cBhvr>
                                      <p:rCtr x="17" y="18981"/>
                                    </p:animMotion>
                                  </p:childTnLst>
                                </p:cTn>
                              </p:par>
                              <p:par>
                                <p:cTn id="89"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0" dur="2000" fill="hold"/>
                                        <p:tgtEl>
                                          <p:spTgt spid="27"/>
                                        </p:tgtEl>
                                        <p:attrNameLst>
                                          <p:attrName>ppt_x</p:attrName>
                                          <p:attrName>ppt_y</p:attrName>
                                        </p:attrNameLst>
                                      </p:cBhvr>
                                      <p:rCtr x="17" y="18981"/>
                                    </p:animMotion>
                                  </p:childTnLst>
                                </p:cTn>
                              </p:par>
                              <p:par>
                                <p:cTn id="91"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2" dur="2000" fill="hold"/>
                                        <p:tgtEl>
                                          <p:spTgt spid="28"/>
                                        </p:tgtEl>
                                        <p:attrNameLst>
                                          <p:attrName>ppt_x</p:attrName>
                                          <p:attrName>ppt_y</p:attrName>
                                        </p:attrNameLst>
                                      </p:cBhvr>
                                      <p:rCtr x="17" y="18981"/>
                                    </p:animMotion>
                                  </p:childTnLst>
                                </p:cTn>
                              </p:par>
                              <p:par>
                                <p:cTn id="93"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4" dur="2000" fill="hold"/>
                                        <p:tgtEl>
                                          <p:spTgt spid="29"/>
                                        </p:tgtEl>
                                        <p:attrNameLst>
                                          <p:attrName>ppt_x</p:attrName>
                                          <p:attrName>ppt_y</p:attrName>
                                        </p:attrNameLst>
                                      </p:cBhvr>
                                      <p:rCtr x="17" y="18981"/>
                                    </p:animMotion>
                                  </p:childTnLst>
                                </p:cTn>
                              </p:par>
                              <p:par>
                                <p:cTn id="95"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6" dur="2000" fill="hold"/>
                                        <p:tgtEl>
                                          <p:spTgt spid="30"/>
                                        </p:tgtEl>
                                        <p:attrNameLst>
                                          <p:attrName>ppt_x</p:attrName>
                                          <p:attrName>ppt_y</p:attrName>
                                        </p:attrNameLst>
                                      </p:cBhvr>
                                      <p:rCtr x="17" y="18981"/>
                                    </p:animMotion>
                                  </p:childTnLst>
                                </p:cTn>
                              </p:par>
                              <p:par>
                                <p:cTn id="97"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98" dur="2000" fill="hold"/>
                                        <p:tgtEl>
                                          <p:spTgt spid="31"/>
                                        </p:tgtEl>
                                        <p:attrNameLst>
                                          <p:attrName>ppt_x</p:attrName>
                                          <p:attrName>ppt_y</p:attrName>
                                        </p:attrNameLst>
                                      </p:cBhvr>
                                      <p:rCtr x="17" y="18981"/>
                                    </p:animMotion>
                                  </p:childTnLst>
                                </p:cTn>
                              </p:par>
                              <p:par>
                                <p:cTn id="99"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0" dur="2000" fill="hold"/>
                                        <p:tgtEl>
                                          <p:spTgt spid="32"/>
                                        </p:tgtEl>
                                        <p:attrNameLst>
                                          <p:attrName>ppt_x</p:attrName>
                                          <p:attrName>ppt_y</p:attrName>
                                        </p:attrNameLst>
                                      </p:cBhvr>
                                      <p:rCtr x="17" y="18981"/>
                                    </p:animMotion>
                                  </p:childTnLst>
                                </p:cTn>
                              </p:par>
                              <p:par>
                                <p:cTn id="101"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2" dur="2000" fill="hold"/>
                                        <p:tgtEl>
                                          <p:spTgt spid="33"/>
                                        </p:tgtEl>
                                        <p:attrNameLst>
                                          <p:attrName>ppt_x</p:attrName>
                                          <p:attrName>ppt_y</p:attrName>
                                        </p:attrNameLst>
                                      </p:cBhvr>
                                      <p:rCtr x="17" y="18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5"/>
          <p:cNvSpPr txBox="1"/>
          <p:nvPr/>
        </p:nvSpPr>
        <p:spPr>
          <a:xfrm>
            <a:off x="961413" y="187481"/>
            <a:ext cx="5214733"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599" dirty="0"/>
              <a:t>SELF-INTRODUCTION</a:t>
            </a:r>
            <a:endParaRPr lang="zh-CN" altLang="zh-CN" sz="3599" dirty="0"/>
          </a:p>
        </p:txBody>
      </p:sp>
      <p:sp>
        <p:nvSpPr>
          <p:cNvPr id="35" name="TextBox 34"/>
          <p:cNvSpPr txBox="1"/>
          <p:nvPr/>
        </p:nvSpPr>
        <p:spPr>
          <a:xfrm>
            <a:off x="2928968" y="364336"/>
            <a:ext cx="23433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a:t> </a:t>
            </a:r>
            <a:endParaRPr lang="en-US" altLang="zh-CN" b="1" dirty="0"/>
          </a:p>
        </p:txBody>
      </p:sp>
      <p:grpSp>
        <p:nvGrpSpPr>
          <p:cNvPr id="36" name="组合 35"/>
          <p:cNvGrpSpPr/>
          <p:nvPr/>
        </p:nvGrpSpPr>
        <p:grpSpPr>
          <a:xfrm>
            <a:off x="3792" y="231784"/>
            <a:ext cx="758949" cy="693260"/>
            <a:chOff x="0" y="532828"/>
            <a:chExt cx="759125" cy="568897"/>
          </a:xfrm>
        </p:grpSpPr>
        <p:sp>
          <p:nvSpPr>
            <p:cNvPr id="37" name="矩形 3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9060962" y="298025"/>
            <a:ext cx="2793324" cy="369332"/>
          </a:xfrm>
          <a:prstGeom prst="rect">
            <a:avLst/>
          </a:prstGeom>
          <a:noFill/>
        </p:spPr>
        <p:txBody>
          <a:bodyPr wrap="square" rtlCol="0">
            <a:spAutoFit/>
          </a:bodyPr>
          <a:lstStyle/>
          <a:p>
            <a:endParaRPr lang="zh-CN" altLang="en-US" dirty="0">
              <a:solidFill>
                <a:schemeClr val="tx1">
                  <a:lumMod val="50000"/>
                  <a:lumOff val="50000"/>
                </a:schemeClr>
              </a:solidFill>
              <a:latin typeface="微软雅黑" pitchFamily="34" charset="-122"/>
              <a:ea typeface="微软雅黑" pitchFamily="34" charset="-122"/>
            </a:endParaRPr>
          </a:p>
        </p:txBody>
      </p:sp>
      <p:grpSp>
        <p:nvGrpSpPr>
          <p:cNvPr id="42" name="组合 41"/>
          <p:cNvGrpSpPr/>
          <p:nvPr/>
        </p:nvGrpSpPr>
        <p:grpSpPr>
          <a:xfrm>
            <a:off x="3792" y="939717"/>
            <a:ext cx="12187592" cy="45708"/>
            <a:chOff x="0" y="532828"/>
            <a:chExt cx="759125" cy="568897"/>
          </a:xfrm>
        </p:grpSpPr>
        <p:sp>
          <p:nvSpPr>
            <p:cNvPr id="43" name="矩形 42"/>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FC27D03A-7574-4526-A09B-50EA3C5B9245}"/>
              </a:ext>
            </a:extLst>
          </p:cNvPr>
          <p:cNvGrpSpPr/>
          <p:nvPr/>
        </p:nvGrpSpPr>
        <p:grpSpPr>
          <a:xfrm>
            <a:off x="3791" y="938591"/>
            <a:ext cx="12187592" cy="45708"/>
            <a:chOff x="0" y="532828"/>
            <a:chExt cx="759125" cy="568897"/>
          </a:xfrm>
        </p:grpSpPr>
        <p:sp>
          <p:nvSpPr>
            <p:cNvPr id="72" name="矩形 71">
              <a:extLst>
                <a:ext uri="{FF2B5EF4-FFF2-40B4-BE49-F238E27FC236}">
                  <a16:creationId xmlns:a16="http://schemas.microsoft.com/office/drawing/2014/main" id="{996FFE8D-8A38-4C12-BB64-33A99D3E86E2}"/>
                </a:ext>
              </a:extLst>
            </p:cNvPr>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77B395F0-A4EC-4756-B443-26B33AB7DC17}"/>
                </a:ext>
              </a:extLst>
            </p:cNvPr>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B26101C9-AB2D-42AE-BEB2-5C492C7818EB}"/>
                </a:ext>
              </a:extLst>
            </p:cNvPr>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D6765FE9-6C9A-4E20-A288-76B878B90174}"/>
                </a:ext>
              </a:extLst>
            </p:cNvPr>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31">
            <a:extLst>
              <a:ext uri="{FF2B5EF4-FFF2-40B4-BE49-F238E27FC236}">
                <a16:creationId xmlns:a16="http://schemas.microsoft.com/office/drawing/2014/main" id="{60F3A317-4DAC-4404-9A2B-F0FB19F72D17}"/>
              </a:ext>
            </a:extLst>
          </p:cNvPr>
          <p:cNvSpPr txBox="1"/>
          <p:nvPr/>
        </p:nvSpPr>
        <p:spPr>
          <a:xfrm>
            <a:off x="4821705" y="1149055"/>
            <a:ext cx="2799344" cy="584647"/>
          </a:xfrm>
          <a:prstGeom prst="rect">
            <a:avLst/>
          </a:prstGeom>
          <a:noFill/>
        </p:spPr>
        <p:txBody>
          <a:bodyPr wrap="square" rtlCol="0">
            <a:spAutoFit/>
          </a:bodyPr>
          <a:lstStyle/>
          <a:p>
            <a:r>
              <a:rPr lang="en-US" altLang="zh-CN" sz="3199" dirty="0" err="1">
                <a:solidFill>
                  <a:schemeClr val="accent1">
                    <a:lumMod val="50000"/>
                  </a:schemeClr>
                </a:solidFill>
                <a:latin typeface="微软雅黑" pitchFamily="34" charset="-122"/>
                <a:ea typeface="微软雅黑" pitchFamily="34" charset="-122"/>
              </a:rPr>
              <a:t>Songlin</a:t>
            </a:r>
            <a:r>
              <a:rPr lang="en-US" altLang="zh-CN" sz="3199" dirty="0">
                <a:solidFill>
                  <a:schemeClr val="accent1">
                    <a:lumMod val="50000"/>
                  </a:schemeClr>
                </a:solidFill>
                <a:latin typeface="微软雅黑" pitchFamily="34" charset="-122"/>
                <a:ea typeface="微软雅黑" pitchFamily="34" charset="-122"/>
              </a:rPr>
              <a:t> Jiang</a:t>
            </a:r>
            <a:endParaRPr lang="zh-CN" altLang="en-US" sz="1600" dirty="0">
              <a:solidFill>
                <a:schemeClr val="accent1">
                  <a:lumMod val="50000"/>
                </a:schemeClr>
              </a:solidFill>
              <a:latin typeface="微软雅黑" pitchFamily="34" charset="-122"/>
              <a:ea typeface="微软雅黑" pitchFamily="34" charset="-122"/>
            </a:endParaRPr>
          </a:p>
        </p:txBody>
      </p:sp>
      <p:cxnSp>
        <p:nvCxnSpPr>
          <p:cNvPr id="117" name="直接连接符 116">
            <a:extLst>
              <a:ext uri="{FF2B5EF4-FFF2-40B4-BE49-F238E27FC236}">
                <a16:creationId xmlns:a16="http://schemas.microsoft.com/office/drawing/2014/main" id="{9D239EDB-3762-4C7D-A5E4-7B4CFEC2238F}"/>
              </a:ext>
            </a:extLst>
          </p:cNvPr>
          <p:cNvCxnSpPr>
            <a:cxnSpLocks/>
          </p:cNvCxnSpPr>
          <p:nvPr/>
        </p:nvCxnSpPr>
        <p:spPr>
          <a:xfrm>
            <a:off x="4980162" y="1815803"/>
            <a:ext cx="2482430" cy="115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1" name="文本框 8">
            <a:extLst>
              <a:ext uri="{FF2B5EF4-FFF2-40B4-BE49-F238E27FC236}">
                <a16:creationId xmlns:a16="http://schemas.microsoft.com/office/drawing/2014/main" id="{718C9DB4-D12E-4198-B516-575842EDAFB4}"/>
              </a:ext>
            </a:extLst>
          </p:cNvPr>
          <p:cNvSpPr txBox="1"/>
          <p:nvPr/>
        </p:nvSpPr>
        <p:spPr>
          <a:xfrm>
            <a:off x="3299249" y="1910908"/>
            <a:ext cx="5844256" cy="1231106"/>
          </a:xfrm>
          <a:prstGeom prst="rect">
            <a:avLst/>
          </a:prstGeom>
          <a:noFill/>
        </p:spPr>
        <p:txBody>
          <a:bodyPr wrap="square" rtlCol="0">
            <a:spAutoFit/>
          </a:bodyPr>
          <a:lstStyle/>
          <a:p>
            <a:pPr algn="ctr"/>
            <a:r>
              <a:rPr lang="en-US" altLang="zh-CN" sz="1600" dirty="0">
                <a:solidFill>
                  <a:schemeClr val="bg1">
                    <a:lumMod val="65000"/>
                  </a:schemeClr>
                </a:solidFill>
                <a:latin typeface="微软雅黑" pitchFamily="34" charset="-122"/>
                <a:ea typeface="微软雅黑" pitchFamily="34" charset="-122"/>
              </a:rPr>
              <a:t>Lanzhou University</a:t>
            </a:r>
            <a:endParaRPr lang="en-GB" altLang="zh-CN" sz="1600" dirty="0">
              <a:solidFill>
                <a:schemeClr val="bg1">
                  <a:lumMod val="65000"/>
                </a:schemeClr>
              </a:solidFill>
              <a:latin typeface="微软雅黑" pitchFamily="34" charset="-122"/>
              <a:ea typeface="微软雅黑" pitchFamily="34" charset="-122"/>
            </a:endParaRPr>
          </a:p>
          <a:p>
            <a:pPr algn="ctr"/>
            <a:r>
              <a:rPr lang="en-GB" altLang="zh-CN" sz="1600" dirty="0">
                <a:solidFill>
                  <a:schemeClr val="bg1">
                    <a:lumMod val="65000"/>
                  </a:schemeClr>
                </a:solidFill>
                <a:latin typeface="微软雅黑" pitchFamily="34" charset="-122"/>
                <a:ea typeface="微软雅黑" pitchFamily="34" charset="-122"/>
              </a:rPr>
              <a:t>2018 </a:t>
            </a:r>
            <a:r>
              <a:rPr lang="en-US" altLang="zh-CN" sz="1600" dirty="0">
                <a:solidFill>
                  <a:schemeClr val="bg1">
                    <a:lumMod val="65000"/>
                  </a:schemeClr>
                </a:solidFill>
                <a:latin typeface="微软雅黑" pitchFamily="34" charset="-122"/>
                <a:ea typeface="微软雅黑" pitchFamily="34" charset="-122"/>
              </a:rPr>
              <a:t>Undergraduate majoring in CS</a:t>
            </a:r>
          </a:p>
          <a:p>
            <a:pPr algn="ctr"/>
            <a:r>
              <a:rPr lang="en-GB" altLang="zh-CN" sz="1000" dirty="0">
                <a:solidFill>
                  <a:schemeClr val="bg1">
                    <a:lumMod val="65000"/>
                  </a:schemeClr>
                </a:solidFill>
                <a:latin typeface="微软雅黑" pitchFamily="34" charset="-122"/>
                <a:ea typeface="微软雅黑" pitchFamily="34" charset="-122"/>
              </a:rPr>
              <a:t>@</a:t>
            </a:r>
            <a:r>
              <a:rPr lang="en-US" altLang="zh-CN" sz="1000" dirty="0">
                <a:solidFill>
                  <a:schemeClr val="bg1">
                    <a:lumMod val="65000"/>
                  </a:schemeClr>
                </a:solidFill>
                <a:latin typeface="微软雅黑" pitchFamily="34" charset="-122"/>
                <a:ea typeface="微软雅黑" pitchFamily="34" charset="-122"/>
              </a:rPr>
              <a:t>HollowMan6</a:t>
            </a:r>
            <a:endParaRPr lang="en-GB" altLang="zh-CN" sz="1000" dirty="0">
              <a:solidFill>
                <a:schemeClr val="bg1">
                  <a:lumMod val="65000"/>
                </a:schemeClr>
              </a:solidFill>
              <a:latin typeface="微软雅黑" pitchFamily="34" charset="-122"/>
              <a:ea typeface="微软雅黑" pitchFamily="34" charset="-122"/>
            </a:endParaRPr>
          </a:p>
          <a:p>
            <a:pPr algn="ctr"/>
            <a:endParaRPr lang="en-GB" altLang="zh-CN" sz="1600" dirty="0">
              <a:solidFill>
                <a:schemeClr val="bg1">
                  <a:lumMod val="65000"/>
                </a:schemeClr>
              </a:solidFill>
              <a:latin typeface="微软雅黑" pitchFamily="34" charset="-122"/>
              <a:ea typeface="微软雅黑" pitchFamily="34" charset="-122"/>
            </a:endParaRPr>
          </a:p>
          <a:p>
            <a:pPr algn="ctr"/>
            <a:r>
              <a:rPr lang="en-US" altLang="zh-CN" sz="1600" dirty="0" err="1">
                <a:solidFill>
                  <a:schemeClr val="bg1">
                    <a:lumMod val="65000"/>
                  </a:schemeClr>
                </a:solidFill>
                <a:latin typeface="微软雅黑" pitchFamily="34" charset="-122"/>
                <a:ea typeface="微软雅黑" pitchFamily="34" charset="-122"/>
              </a:rPr>
              <a:t>ASoC</a:t>
            </a:r>
            <a:r>
              <a:rPr lang="en-US" altLang="zh-CN" sz="1600" dirty="0">
                <a:solidFill>
                  <a:schemeClr val="bg1">
                    <a:lumMod val="65000"/>
                  </a:schemeClr>
                </a:solidFill>
                <a:latin typeface="微软雅黑" pitchFamily="34" charset="-122"/>
                <a:ea typeface="微软雅黑" pitchFamily="34" charset="-122"/>
              </a:rPr>
              <a:t> </a:t>
            </a:r>
            <a:r>
              <a:rPr lang="en-GB" altLang="zh-CN" sz="1600" dirty="0">
                <a:solidFill>
                  <a:schemeClr val="bg1">
                    <a:lumMod val="65000"/>
                  </a:schemeClr>
                </a:solidFill>
                <a:latin typeface="微软雅黑" pitchFamily="34" charset="-122"/>
                <a:ea typeface="微软雅黑" pitchFamily="34" charset="-122"/>
              </a:rPr>
              <a:t>2020 </a:t>
            </a:r>
            <a:r>
              <a:rPr lang="en-US" altLang="zh-CN" sz="1600" dirty="0" err="1">
                <a:solidFill>
                  <a:schemeClr val="bg1">
                    <a:lumMod val="65000"/>
                  </a:schemeClr>
                </a:solidFill>
                <a:latin typeface="微软雅黑" pitchFamily="34" charset="-122"/>
                <a:ea typeface="微软雅黑" pitchFamily="34" charset="-122"/>
              </a:rPr>
              <a:t>Arthas</a:t>
            </a:r>
            <a:r>
              <a:rPr lang="en-US" altLang="zh-CN" sz="1600" dirty="0">
                <a:solidFill>
                  <a:schemeClr val="bg1">
                    <a:lumMod val="65000"/>
                  </a:schemeClr>
                </a:solidFill>
                <a:latin typeface="微软雅黑" pitchFamily="34" charset="-122"/>
                <a:ea typeface="微软雅黑" pitchFamily="34" charset="-122"/>
              </a:rPr>
              <a:t> Community only successful Applicant</a:t>
            </a:r>
            <a:endParaRPr lang="zh-CN" altLang="en-US" sz="1600" dirty="0">
              <a:solidFill>
                <a:schemeClr val="bg1">
                  <a:lumMod val="65000"/>
                </a:schemeClr>
              </a:solidFill>
              <a:latin typeface="微软雅黑" pitchFamily="34" charset="-122"/>
              <a:ea typeface="微软雅黑" pitchFamily="34" charset="-122"/>
            </a:endParaRPr>
          </a:p>
        </p:txBody>
      </p:sp>
      <p:pic>
        <p:nvPicPr>
          <p:cNvPr id="47" name="Picture 4">
            <a:extLst>
              <a:ext uri="{FF2B5EF4-FFF2-40B4-BE49-F238E27FC236}">
                <a16:creationId xmlns:a16="http://schemas.microsoft.com/office/drawing/2014/main" id="{3F14C991-9C91-4DDB-A0BC-122DB86BF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48" name="Freeform 512">
            <a:extLst>
              <a:ext uri="{FF2B5EF4-FFF2-40B4-BE49-F238E27FC236}">
                <a16:creationId xmlns:a16="http://schemas.microsoft.com/office/drawing/2014/main" id="{FD811A4A-3D97-4F83-A5C1-4A404531072C}"/>
              </a:ext>
            </a:extLst>
          </p:cNvPr>
          <p:cNvSpPr>
            <a:spLocks/>
          </p:cNvSpPr>
          <p:nvPr/>
        </p:nvSpPr>
        <p:spPr bwMode="auto">
          <a:xfrm>
            <a:off x="961413" y="3164270"/>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9" name="TextBox 48">
            <a:extLst>
              <a:ext uri="{FF2B5EF4-FFF2-40B4-BE49-F238E27FC236}">
                <a16:creationId xmlns:a16="http://schemas.microsoft.com/office/drawing/2014/main" id="{FFDD4FFD-9D80-4CDC-AB59-2F3BB4B2CC1C}"/>
              </a:ext>
            </a:extLst>
          </p:cNvPr>
          <p:cNvSpPr txBox="1"/>
          <p:nvPr/>
        </p:nvSpPr>
        <p:spPr>
          <a:xfrm>
            <a:off x="1269333" y="3069373"/>
            <a:ext cx="3304793" cy="523092"/>
          </a:xfrm>
          <a:prstGeom prst="rect">
            <a:avLst/>
          </a:prstGeom>
          <a:noFill/>
        </p:spPr>
        <p:txBody>
          <a:bodyPr wrap="square" rtlCol="0">
            <a:spAutoFit/>
          </a:bodyPr>
          <a:lstStyle/>
          <a:p>
            <a:r>
              <a:rPr lang="en-US" altLang="zh-CN" sz="2799" dirty="0">
                <a:solidFill>
                  <a:schemeClr val="tx1">
                    <a:lumMod val="65000"/>
                    <a:lumOff val="35000"/>
                  </a:schemeClr>
                </a:solidFill>
                <a:latin typeface="微软雅黑" pitchFamily="34" charset="-122"/>
                <a:ea typeface="微软雅黑" pitchFamily="34" charset="-122"/>
              </a:rPr>
              <a:t>My</a:t>
            </a:r>
            <a:r>
              <a:rPr lang="zh-CN" altLang="en-US" sz="2799" dirty="0">
                <a:solidFill>
                  <a:schemeClr val="tx1">
                    <a:lumMod val="65000"/>
                    <a:lumOff val="35000"/>
                  </a:schemeClr>
                </a:solidFill>
                <a:latin typeface="微软雅黑" pitchFamily="34" charset="-122"/>
                <a:ea typeface="微软雅黑" pitchFamily="34" charset="-122"/>
              </a:rPr>
              <a:t> </a:t>
            </a:r>
            <a:r>
              <a:rPr lang="en-US" altLang="zh-CN" sz="2799" dirty="0">
                <a:solidFill>
                  <a:schemeClr val="tx1">
                    <a:lumMod val="65000"/>
                    <a:lumOff val="35000"/>
                  </a:schemeClr>
                </a:solidFill>
                <a:latin typeface="微软雅黑" pitchFamily="34" charset="-122"/>
                <a:ea typeface="微软雅黑" pitchFamily="34" charset="-122"/>
              </a:rPr>
              <a:t>Contributions</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0" name="Freeform 512">
            <a:extLst>
              <a:ext uri="{FF2B5EF4-FFF2-40B4-BE49-F238E27FC236}">
                <a16:creationId xmlns:a16="http://schemas.microsoft.com/office/drawing/2014/main" id="{DB66A215-C14B-423D-A833-DBF0D0208A82}"/>
              </a:ext>
            </a:extLst>
          </p:cNvPr>
          <p:cNvSpPr>
            <a:spLocks/>
          </p:cNvSpPr>
          <p:nvPr/>
        </p:nvSpPr>
        <p:spPr bwMode="auto">
          <a:xfrm>
            <a:off x="7206579" y="315761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1" name="TextBox 50">
            <a:extLst>
              <a:ext uri="{FF2B5EF4-FFF2-40B4-BE49-F238E27FC236}">
                <a16:creationId xmlns:a16="http://schemas.microsoft.com/office/drawing/2014/main" id="{2D76AA3F-1592-49F8-969B-94351144E164}"/>
              </a:ext>
            </a:extLst>
          </p:cNvPr>
          <p:cNvSpPr txBox="1"/>
          <p:nvPr/>
        </p:nvSpPr>
        <p:spPr>
          <a:xfrm>
            <a:off x="7621049" y="3069373"/>
            <a:ext cx="2836575" cy="523092"/>
          </a:xfrm>
          <a:prstGeom prst="rect">
            <a:avLst/>
          </a:prstGeom>
          <a:noFill/>
        </p:spPr>
        <p:txBody>
          <a:bodyPr wrap="square" rtlCol="0">
            <a:spAutoFit/>
          </a:bodyPr>
          <a:lstStyle/>
          <a:p>
            <a:r>
              <a:rPr lang="en-US" altLang="zh-CN" sz="2799" dirty="0">
                <a:solidFill>
                  <a:schemeClr val="tx1">
                    <a:lumMod val="65000"/>
                    <a:lumOff val="35000"/>
                  </a:schemeClr>
                </a:solidFill>
                <a:latin typeface="微软雅黑" pitchFamily="34" charset="-122"/>
                <a:ea typeface="微软雅黑" pitchFamily="34" charset="-122"/>
              </a:rPr>
              <a:t>My Mentors</a:t>
            </a:r>
            <a:endParaRPr lang="zh-CN" altLang="zh-CN" sz="2799" dirty="0">
              <a:solidFill>
                <a:schemeClr val="tx1">
                  <a:lumMod val="65000"/>
                  <a:lumOff val="35000"/>
                </a:schemeClr>
              </a:solidFill>
              <a:latin typeface="微软雅黑" pitchFamily="34" charset="-122"/>
              <a:ea typeface="微软雅黑" pitchFamily="34" charset="-122"/>
            </a:endParaRPr>
          </a:p>
        </p:txBody>
      </p:sp>
      <p:pic>
        <p:nvPicPr>
          <p:cNvPr id="2052" name="Picture 4" descr="Avatar">
            <a:extLst>
              <a:ext uri="{FF2B5EF4-FFF2-40B4-BE49-F238E27FC236}">
                <a16:creationId xmlns:a16="http://schemas.microsoft.com/office/drawing/2014/main" id="{638207E0-73B6-467F-BF98-FC076AB1E9F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78511" y="4015282"/>
            <a:ext cx="1352177" cy="1352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2" name="文本框 8">
            <a:extLst>
              <a:ext uri="{FF2B5EF4-FFF2-40B4-BE49-F238E27FC236}">
                <a16:creationId xmlns:a16="http://schemas.microsoft.com/office/drawing/2014/main" id="{F607575C-76A9-4F63-ADB8-701858F9AAC7}"/>
              </a:ext>
            </a:extLst>
          </p:cNvPr>
          <p:cNvSpPr txBox="1"/>
          <p:nvPr/>
        </p:nvSpPr>
        <p:spPr>
          <a:xfrm>
            <a:off x="9337947" y="5489969"/>
            <a:ext cx="2447721" cy="523220"/>
          </a:xfrm>
          <a:prstGeom prst="rect">
            <a:avLst/>
          </a:prstGeom>
          <a:noFill/>
        </p:spPr>
        <p:txBody>
          <a:bodyPr wrap="square" rtlCol="0">
            <a:spAutoFit/>
          </a:bodyPr>
          <a:lstStyle/>
          <a:p>
            <a:pPr algn="ctr"/>
            <a:r>
              <a:rPr lang="en-US" altLang="zh-CN" sz="1600" dirty="0">
                <a:solidFill>
                  <a:schemeClr val="bg1">
                    <a:lumMod val="65000"/>
                  </a:schemeClr>
                </a:solidFill>
                <a:latin typeface="微软雅黑" pitchFamily="34" charset="-122"/>
                <a:ea typeface="微软雅黑" pitchFamily="34" charset="-122"/>
              </a:rPr>
              <a:t>G</a:t>
            </a:r>
            <a:r>
              <a:rPr lang="en-GB" altLang="zh-CN" sz="1600" dirty="0" err="1">
                <a:solidFill>
                  <a:schemeClr val="bg1">
                    <a:lumMod val="65000"/>
                  </a:schemeClr>
                </a:solidFill>
                <a:latin typeface="微软雅黑" pitchFamily="34" charset="-122"/>
                <a:ea typeface="微软雅黑" pitchFamily="34" charset="-122"/>
              </a:rPr>
              <a:t>ong</a:t>
            </a:r>
            <a:r>
              <a:rPr lang="en-GB" altLang="zh-CN" sz="1600" dirty="0">
                <a:solidFill>
                  <a:schemeClr val="bg1">
                    <a:lumMod val="65000"/>
                  </a:schemeClr>
                </a:solidFill>
                <a:latin typeface="微软雅黑" pitchFamily="34" charset="-122"/>
                <a:ea typeface="微软雅黑" pitchFamily="34" charset="-122"/>
              </a:rPr>
              <a:t> </a:t>
            </a:r>
            <a:r>
              <a:rPr lang="en-US" altLang="zh-CN" sz="1600" dirty="0">
                <a:solidFill>
                  <a:schemeClr val="bg1">
                    <a:lumMod val="65000"/>
                  </a:schemeClr>
                </a:solidFill>
                <a:latin typeface="微软雅黑" pitchFamily="34" charset="-122"/>
                <a:ea typeface="微软雅黑" pitchFamily="34" charset="-122"/>
              </a:rPr>
              <a:t>D</a:t>
            </a:r>
            <a:r>
              <a:rPr lang="en-GB" altLang="zh-CN" sz="1600" dirty="0" err="1">
                <a:solidFill>
                  <a:schemeClr val="bg1">
                    <a:lumMod val="65000"/>
                  </a:schemeClr>
                </a:solidFill>
                <a:latin typeface="微软雅黑" pitchFamily="34" charset="-122"/>
                <a:ea typeface="微软雅黑" pitchFamily="34" charset="-122"/>
              </a:rPr>
              <a:t>ewei</a:t>
            </a:r>
            <a:endParaRPr lang="en-GB" altLang="zh-CN" sz="1600" dirty="0">
              <a:solidFill>
                <a:schemeClr val="bg1">
                  <a:lumMod val="65000"/>
                </a:schemeClr>
              </a:solidFill>
              <a:latin typeface="微软雅黑" pitchFamily="34" charset="-122"/>
              <a:ea typeface="微软雅黑" pitchFamily="34" charset="-122"/>
            </a:endParaRPr>
          </a:p>
          <a:p>
            <a:pPr algn="ctr"/>
            <a:r>
              <a:rPr lang="en-GB" altLang="zh-CN" sz="1200" dirty="0">
                <a:solidFill>
                  <a:schemeClr val="bg1">
                    <a:lumMod val="65000"/>
                  </a:schemeClr>
                </a:solidFill>
                <a:latin typeface="微软雅黑" pitchFamily="34" charset="-122"/>
                <a:ea typeface="微软雅黑" pitchFamily="34" charset="-122"/>
              </a:rPr>
              <a:t>@kylix</a:t>
            </a:r>
            <a:r>
              <a:rPr lang="en-US" altLang="zh-CN" sz="1200" dirty="0">
                <a:solidFill>
                  <a:schemeClr val="bg1">
                    <a:lumMod val="65000"/>
                  </a:schemeClr>
                </a:solidFill>
                <a:latin typeface="微软雅黑" pitchFamily="34" charset="-122"/>
                <a:ea typeface="微软雅黑" pitchFamily="34" charset="-122"/>
              </a:rPr>
              <a:t>s</a:t>
            </a:r>
            <a:endParaRPr lang="en-GB" altLang="zh-CN" sz="1200" dirty="0">
              <a:solidFill>
                <a:schemeClr val="bg1">
                  <a:lumMod val="65000"/>
                </a:schemeClr>
              </a:solidFill>
              <a:latin typeface="微软雅黑" pitchFamily="34" charset="-122"/>
              <a:ea typeface="微软雅黑" pitchFamily="34" charset="-122"/>
            </a:endParaRPr>
          </a:p>
        </p:txBody>
      </p:sp>
      <p:sp>
        <p:nvSpPr>
          <p:cNvPr id="53" name="文本框 8">
            <a:extLst>
              <a:ext uri="{FF2B5EF4-FFF2-40B4-BE49-F238E27FC236}">
                <a16:creationId xmlns:a16="http://schemas.microsoft.com/office/drawing/2014/main" id="{AC7B47F1-84D9-4721-AE8B-99D88534C3E6}"/>
              </a:ext>
            </a:extLst>
          </p:cNvPr>
          <p:cNvSpPr txBox="1"/>
          <p:nvPr/>
        </p:nvSpPr>
        <p:spPr>
          <a:xfrm>
            <a:off x="7004046" y="6092900"/>
            <a:ext cx="5147734" cy="338554"/>
          </a:xfrm>
          <a:prstGeom prst="rect">
            <a:avLst/>
          </a:prstGeom>
          <a:noFill/>
        </p:spPr>
        <p:txBody>
          <a:bodyPr wrap="square" rtlCol="0">
            <a:spAutoFit/>
          </a:bodyPr>
          <a:lstStyle/>
          <a:p>
            <a:pPr algn="ctr"/>
            <a:r>
              <a:rPr lang="en-GB" altLang="zh-CN" sz="1600" dirty="0">
                <a:solidFill>
                  <a:schemeClr val="bg1">
                    <a:lumMod val="65000"/>
                  </a:schemeClr>
                </a:solidFill>
                <a:latin typeface="微软雅黑" pitchFamily="34" charset="-122"/>
                <a:ea typeface="微软雅黑" pitchFamily="34" charset="-122"/>
              </a:rPr>
              <a:t>Alibaba Cloud Engineer</a:t>
            </a:r>
            <a:r>
              <a:rPr lang="en-US" altLang="zh-CN" sz="1600" dirty="0">
                <a:solidFill>
                  <a:schemeClr val="bg1">
                    <a:lumMod val="65000"/>
                  </a:schemeClr>
                </a:solidFill>
                <a:latin typeface="微软雅黑" pitchFamily="34" charset="-122"/>
                <a:ea typeface="微软雅黑" pitchFamily="34" charset="-122"/>
              </a:rPr>
              <a:t>s</a:t>
            </a:r>
            <a:r>
              <a:rPr lang="en-GB" altLang="zh-CN" sz="1600" dirty="0">
                <a:solidFill>
                  <a:schemeClr val="bg1">
                    <a:lumMod val="65000"/>
                  </a:schemeClr>
                </a:solidFill>
                <a:latin typeface="微软雅黑" pitchFamily="34" charset="-122"/>
                <a:ea typeface="微软雅黑" pitchFamily="34" charset="-122"/>
              </a:rPr>
              <a:t>, </a:t>
            </a:r>
            <a:r>
              <a:rPr lang="en-GB" altLang="zh-CN" sz="1600" dirty="0" err="1">
                <a:solidFill>
                  <a:schemeClr val="bg1">
                    <a:lumMod val="65000"/>
                  </a:schemeClr>
                </a:solidFill>
                <a:latin typeface="微软雅黑" pitchFamily="34" charset="-122"/>
                <a:ea typeface="微软雅黑" pitchFamily="34" charset="-122"/>
              </a:rPr>
              <a:t>Arthas</a:t>
            </a:r>
            <a:r>
              <a:rPr lang="en-GB" altLang="zh-CN" sz="1600" dirty="0">
                <a:solidFill>
                  <a:schemeClr val="bg1">
                    <a:lumMod val="65000"/>
                  </a:schemeClr>
                </a:solidFill>
                <a:latin typeface="微软雅黑" pitchFamily="34" charset="-122"/>
                <a:ea typeface="微软雅黑" pitchFamily="34" charset="-122"/>
              </a:rPr>
              <a:t> Developer</a:t>
            </a:r>
            <a:r>
              <a:rPr lang="en-US" altLang="zh-CN" sz="1600" dirty="0">
                <a:solidFill>
                  <a:schemeClr val="bg1">
                    <a:lumMod val="65000"/>
                  </a:schemeClr>
                </a:solidFill>
                <a:latin typeface="微软雅黑" pitchFamily="34" charset="-122"/>
                <a:ea typeface="微软雅黑" pitchFamily="34" charset="-122"/>
              </a:rPr>
              <a:t>s</a:t>
            </a:r>
            <a:endParaRPr lang="zh-CN" altLang="en-US" sz="1600" dirty="0">
              <a:solidFill>
                <a:schemeClr val="bg1">
                  <a:lumMod val="65000"/>
                </a:schemeClr>
              </a:solidFill>
              <a:latin typeface="微软雅黑" pitchFamily="34" charset="-122"/>
              <a:ea typeface="微软雅黑" pitchFamily="34" charset="-122"/>
            </a:endParaRPr>
          </a:p>
        </p:txBody>
      </p:sp>
      <p:sp>
        <p:nvSpPr>
          <p:cNvPr id="54" name="文本框 8">
            <a:extLst>
              <a:ext uri="{FF2B5EF4-FFF2-40B4-BE49-F238E27FC236}">
                <a16:creationId xmlns:a16="http://schemas.microsoft.com/office/drawing/2014/main" id="{FCDBDDC4-FD38-43D0-993C-8E4C3C4FDD7D}"/>
              </a:ext>
            </a:extLst>
          </p:cNvPr>
          <p:cNvSpPr txBox="1"/>
          <p:nvPr/>
        </p:nvSpPr>
        <p:spPr>
          <a:xfrm>
            <a:off x="7004046" y="5489969"/>
            <a:ext cx="2447721" cy="523220"/>
          </a:xfrm>
          <a:prstGeom prst="rect">
            <a:avLst/>
          </a:prstGeom>
          <a:noFill/>
        </p:spPr>
        <p:txBody>
          <a:bodyPr wrap="square" rtlCol="0">
            <a:spAutoFit/>
          </a:bodyPr>
          <a:lstStyle/>
          <a:p>
            <a:pPr algn="ctr"/>
            <a:r>
              <a:rPr lang="en-GB" altLang="zh-CN" sz="1600" dirty="0">
                <a:solidFill>
                  <a:schemeClr val="bg1">
                    <a:lumMod val="65000"/>
                  </a:schemeClr>
                </a:solidFill>
                <a:latin typeface="微软雅黑" pitchFamily="34" charset="-122"/>
                <a:ea typeface="微软雅黑" pitchFamily="34" charset="-122"/>
              </a:rPr>
              <a:t>Chen </a:t>
            </a:r>
            <a:r>
              <a:rPr lang="en-GB" altLang="zh-CN" sz="1600" dirty="0" err="1">
                <a:solidFill>
                  <a:schemeClr val="bg1">
                    <a:lumMod val="65000"/>
                  </a:schemeClr>
                </a:solidFill>
                <a:latin typeface="微软雅黑" pitchFamily="34" charset="-122"/>
                <a:ea typeface="微软雅黑" pitchFamily="34" charset="-122"/>
              </a:rPr>
              <a:t>Zhi</a:t>
            </a:r>
            <a:r>
              <a:rPr lang="en-US" altLang="zh-CN" sz="1600" dirty="0">
                <a:solidFill>
                  <a:schemeClr val="bg1">
                    <a:lumMod val="65000"/>
                  </a:schemeClr>
                </a:solidFill>
                <a:latin typeface="微软雅黑" pitchFamily="34" charset="-122"/>
                <a:ea typeface="微软雅黑" pitchFamily="34" charset="-122"/>
              </a:rPr>
              <a:t>x</a:t>
            </a:r>
            <a:r>
              <a:rPr lang="en-GB" altLang="zh-CN" sz="1600" dirty="0" err="1">
                <a:solidFill>
                  <a:schemeClr val="bg1">
                    <a:lumMod val="65000"/>
                  </a:schemeClr>
                </a:solidFill>
                <a:latin typeface="微软雅黑" pitchFamily="34" charset="-122"/>
                <a:ea typeface="微软雅黑" pitchFamily="34" charset="-122"/>
              </a:rPr>
              <a:t>uan</a:t>
            </a:r>
            <a:endParaRPr lang="en-GB" altLang="zh-CN" sz="1600" dirty="0">
              <a:solidFill>
                <a:schemeClr val="bg1">
                  <a:lumMod val="65000"/>
                </a:schemeClr>
              </a:solidFill>
              <a:latin typeface="微软雅黑" pitchFamily="34" charset="-122"/>
              <a:ea typeface="微软雅黑" pitchFamily="34" charset="-122"/>
            </a:endParaRPr>
          </a:p>
          <a:p>
            <a:pPr algn="ctr"/>
            <a:r>
              <a:rPr lang="en-GB" altLang="zh-CN" sz="1200" dirty="0">
                <a:solidFill>
                  <a:schemeClr val="bg1">
                    <a:lumMod val="65000"/>
                  </a:schemeClr>
                </a:solidFill>
                <a:latin typeface="微软雅黑" pitchFamily="34" charset="-122"/>
                <a:ea typeface="微软雅黑" pitchFamily="34" charset="-122"/>
              </a:rPr>
              <a:t>@</a:t>
            </a:r>
            <a:r>
              <a:rPr lang="en-GB" altLang="zh-CN" sz="1200" dirty="0" err="1">
                <a:solidFill>
                  <a:schemeClr val="bg1">
                    <a:lumMod val="65000"/>
                  </a:schemeClr>
                </a:solidFill>
                <a:latin typeface="微软雅黑" pitchFamily="34" charset="-122"/>
                <a:ea typeface="微软雅黑" pitchFamily="34" charset="-122"/>
              </a:rPr>
              <a:t>hengyunabc</a:t>
            </a:r>
            <a:endParaRPr lang="zh-CN" altLang="en-US" sz="1200" dirty="0">
              <a:solidFill>
                <a:schemeClr val="bg1">
                  <a:lumMod val="65000"/>
                </a:schemeClr>
              </a:solidFill>
              <a:latin typeface="微软雅黑" pitchFamily="34" charset="-122"/>
              <a:ea typeface="微软雅黑" pitchFamily="34" charset="-122"/>
            </a:endParaRPr>
          </a:p>
        </p:txBody>
      </p:sp>
      <p:pic>
        <p:nvPicPr>
          <p:cNvPr id="2054" name="Picture 6" descr="Avatar">
            <a:extLst>
              <a:ext uri="{FF2B5EF4-FFF2-40B4-BE49-F238E27FC236}">
                <a16:creationId xmlns:a16="http://schemas.microsoft.com/office/drawing/2014/main" id="{9730DCE3-1562-4EB7-9D6E-8466131961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1049" y="4005064"/>
            <a:ext cx="1352177" cy="1352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7B78952C-D567-423E-94A8-4B3E0A5F19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369" y="3853990"/>
            <a:ext cx="4199336" cy="255579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19054"/>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4"/>
                                        </p:tgtEl>
                                        <p:attrNameLst>
                                          <p:attrName>style.visibility</p:attrName>
                                        </p:attrNameLst>
                                      </p:cBhvr>
                                      <p:to>
                                        <p:strVal val="visible"/>
                                      </p:to>
                                    </p:set>
                                    <p:anim calcmode="lin" valueType="num">
                                      <p:cBhvr>
                                        <p:cTn id="15" dur="4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4"/>
                                        </p:tgtEl>
                                        <p:attrNameLst>
                                          <p:attrName>ppt_y</p:attrName>
                                        </p:attrNameLst>
                                      </p:cBhvr>
                                      <p:tavLst>
                                        <p:tav tm="0">
                                          <p:val>
                                            <p:strVal val="#ppt_y"/>
                                          </p:val>
                                        </p:tav>
                                        <p:tav tm="100000">
                                          <p:val>
                                            <p:strVal val="#ppt_y"/>
                                          </p:val>
                                        </p:tav>
                                      </p:tavLst>
                                    </p:anim>
                                    <p:anim calcmode="lin" valueType="num">
                                      <p:cBhvr>
                                        <p:cTn id="17" dur="4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4"/>
                                        </p:tgtEl>
                                      </p:cBhvr>
                                    </p:animEffect>
                                  </p:childTnLst>
                                </p:cTn>
                              </p:par>
                            </p:childTnLst>
                          </p:cTn>
                        </p:par>
                        <p:par>
                          <p:cTn id="20" fill="hold">
                            <p:stCondLst>
                              <p:cond delay="204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5"/>
                                        </p:tgtEl>
                                        <p:attrNameLst>
                                          <p:attrName>style.visibility</p:attrName>
                                        </p:attrNameLst>
                                      </p:cBhvr>
                                      <p:to>
                                        <p:strVal val="visible"/>
                                      </p:to>
                                    </p:set>
                                    <p:anim calcmode="lin" valueType="num">
                                      <p:cBhvr>
                                        <p:cTn id="23"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4" dur="400" fill="hold"/>
                                        <p:tgtEl>
                                          <p:spTgt spid="35"/>
                                        </p:tgtEl>
                                        <p:attrNameLst>
                                          <p:attrName>ppt_y</p:attrName>
                                        </p:attrNameLst>
                                      </p:cBhvr>
                                      <p:tavLst>
                                        <p:tav tm="0">
                                          <p:val>
                                            <p:strVal val="#ppt_y"/>
                                          </p:val>
                                        </p:tav>
                                        <p:tav tm="100000">
                                          <p:val>
                                            <p:strVal val="#ppt_y"/>
                                          </p:val>
                                        </p:tav>
                                      </p:tavLst>
                                    </p:anim>
                                    <p:anim calcmode="lin" valueType="num">
                                      <p:cBhvr>
                                        <p:cTn id="25"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6"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400" tmFilter="0,0; .5, 1; 1, 1"/>
                                        <p:tgtEl>
                                          <p:spTgt spid="35"/>
                                        </p:tgtEl>
                                      </p:cBhvr>
                                    </p:animEffect>
                                  </p:childTnLst>
                                </p:cTn>
                              </p:par>
                            </p:childTnLst>
                          </p:cTn>
                        </p:par>
                        <p:par>
                          <p:cTn id="28" fill="hold">
                            <p:stCondLst>
                              <p:cond delay="24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13"/>
                                        </p:tgtEl>
                                        <p:attrNameLst>
                                          <p:attrName>style.visibility</p:attrName>
                                        </p:attrNameLst>
                                      </p:cBhvr>
                                      <p:to>
                                        <p:strVal val="visible"/>
                                      </p:to>
                                    </p:set>
                                    <p:anim calcmode="lin" valueType="num">
                                      <p:cBhvr>
                                        <p:cTn id="31" dur="500" fill="hold"/>
                                        <p:tgtEl>
                                          <p:spTgt spid="113"/>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13"/>
                                        </p:tgtEl>
                                        <p:attrNameLst>
                                          <p:attrName>ppt_y</p:attrName>
                                        </p:attrNameLst>
                                      </p:cBhvr>
                                      <p:tavLst>
                                        <p:tav tm="0">
                                          <p:val>
                                            <p:strVal val="#ppt_y"/>
                                          </p:val>
                                        </p:tav>
                                        <p:tav tm="100000">
                                          <p:val>
                                            <p:strVal val="#ppt_y"/>
                                          </p:val>
                                        </p:tav>
                                      </p:tavLst>
                                    </p:anim>
                                    <p:anim calcmode="lin" valueType="num">
                                      <p:cBhvr>
                                        <p:cTn id="33" dur="500" fill="hold"/>
                                        <p:tgtEl>
                                          <p:spTgt spid="113"/>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13"/>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13"/>
                                        </p:tgtEl>
                                      </p:cBhvr>
                                    </p:animEffect>
                                  </p:childTnLst>
                                </p:cTn>
                              </p:par>
                              <p:par>
                                <p:cTn id="36" presetID="16" presetClass="entr" presetSubtype="21"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barn(inVertical)">
                                      <p:cBhvr>
                                        <p:cTn id="38" dur="250"/>
                                        <p:tgtEl>
                                          <p:spTgt spid="117"/>
                                        </p:tgtEl>
                                      </p:cBhvr>
                                    </p:animEffect>
                                  </p:childTnLst>
                                </p:cTn>
                              </p:par>
                            </p:childTnLst>
                          </p:cTn>
                        </p:par>
                        <p:par>
                          <p:cTn id="39" fill="hold">
                            <p:stCondLst>
                              <p:cond delay="345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121"/>
                                        </p:tgtEl>
                                        <p:attrNameLst>
                                          <p:attrName>style.visibility</p:attrName>
                                        </p:attrNameLst>
                                      </p:cBhvr>
                                      <p:to>
                                        <p:strVal val="visible"/>
                                      </p:to>
                                    </p:set>
                                    <p:anim calcmode="lin" valueType="num">
                                      <p:cBhvr>
                                        <p:cTn id="42" dur="500" fill="hold"/>
                                        <p:tgtEl>
                                          <p:spTgt spid="121"/>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21"/>
                                        </p:tgtEl>
                                        <p:attrNameLst>
                                          <p:attrName>ppt_y</p:attrName>
                                        </p:attrNameLst>
                                      </p:cBhvr>
                                      <p:tavLst>
                                        <p:tav tm="0">
                                          <p:val>
                                            <p:strVal val="#ppt_y"/>
                                          </p:val>
                                        </p:tav>
                                        <p:tav tm="100000">
                                          <p:val>
                                            <p:strVal val="#ppt_y"/>
                                          </p:val>
                                        </p:tav>
                                      </p:tavLst>
                                    </p:anim>
                                    <p:anim calcmode="lin" valueType="num">
                                      <p:cBhvr>
                                        <p:cTn id="44" dur="500" fill="hold"/>
                                        <p:tgtEl>
                                          <p:spTgt spid="121"/>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21"/>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21"/>
                                        </p:tgtEl>
                                      </p:cBhvr>
                                    </p:animEffect>
                                  </p:childTnLst>
                                </p:cTn>
                              </p:par>
                            </p:childTnLst>
                          </p:cTn>
                        </p:par>
                        <p:par>
                          <p:cTn id="47" fill="hold">
                            <p:stCondLst>
                              <p:cond delay="9050"/>
                            </p:stCondLst>
                            <p:childTnLst>
                              <p:par>
                                <p:cTn id="48" presetID="22" presetClass="entr" presetSubtype="8" fill="hold" grpId="0"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left)">
                                      <p:cBhvr>
                                        <p:cTn id="50" dur="250"/>
                                        <p:tgtEl>
                                          <p:spTgt spid="48"/>
                                        </p:tgtEl>
                                      </p:cBhvr>
                                    </p:animEffect>
                                  </p:childTnLst>
                                </p:cTn>
                              </p:par>
                            </p:childTnLst>
                          </p:cTn>
                        </p:par>
                        <p:par>
                          <p:cTn id="51" fill="hold">
                            <p:stCondLst>
                              <p:cond delay="93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9"/>
                                        </p:tgtEl>
                                        <p:attrNameLst>
                                          <p:attrName>ppt_y</p:attrName>
                                        </p:attrNameLst>
                                      </p:cBhvr>
                                      <p:tavLst>
                                        <p:tav tm="0">
                                          <p:val>
                                            <p:strVal val="#ppt_y"/>
                                          </p:val>
                                        </p:tav>
                                        <p:tav tm="100000">
                                          <p:val>
                                            <p:strVal val="#ppt_y"/>
                                          </p:val>
                                        </p:tav>
                                      </p:tavLst>
                                    </p:anim>
                                    <p:anim calcmode="lin" valueType="num">
                                      <p:cBhvr>
                                        <p:cTn id="56"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9"/>
                                        </p:tgtEl>
                                      </p:cBhvr>
                                    </p:animEffect>
                                  </p:childTnLst>
                                </p:cTn>
                              </p:par>
                            </p:childTnLst>
                          </p:cTn>
                        </p:par>
                        <p:par>
                          <p:cTn id="59" fill="hold">
                            <p:stCondLst>
                              <p:cond delay="10500"/>
                            </p:stCondLst>
                            <p:childTnLst>
                              <p:par>
                                <p:cTn id="60" presetID="22" presetClass="entr" presetSubtype="8"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left)">
                                      <p:cBhvr>
                                        <p:cTn id="62" dur="250"/>
                                        <p:tgtEl>
                                          <p:spTgt spid="50"/>
                                        </p:tgtEl>
                                      </p:cBhvr>
                                    </p:animEffect>
                                  </p:childTnLst>
                                </p:cTn>
                              </p:par>
                            </p:childTnLst>
                          </p:cTn>
                        </p:par>
                        <p:par>
                          <p:cTn id="63" fill="hold">
                            <p:stCondLst>
                              <p:cond delay="1075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1"/>
                                        </p:tgtEl>
                                        <p:attrNameLst>
                                          <p:attrName>style.visibility</p:attrName>
                                        </p:attrNameLst>
                                      </p:cBhvr>
                                      <p:to>
                                        <p:strVal val="visible"/>
                                      </p:to>
                                    </p:set>
                                    <p:anim calcmode="lin" valueType="num">
                                      <p:cBhvr>
                                        <p:cTn id="66"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1"/>
                                        </p:tgtEl>
                                        <p:attrNameLst>
                                          <p:attrName>ppt_y</p:attrName>
                                        </p:attrNameLst>
                                      </p:cBhvr>
                                      <p:tavLst>
                                        <p:tav tm="0">
                                          <p:val>
                                            <p:strVal val="#ppt_y"/>
                                          </p:val>
                                        </p:tav>
                                        <p:tav tm="100000">
                                          <p:val>
                                            <p:strVal val="#ppt_y"/>
                                          </p:val>
                                        </p:tav>
                                      </p:tavLst>
                                    </p:anim>
                                    <p:anim calcmode="lin" valueType="num">
                                      <p:cBhvr>
                                        <p:cTn id="68"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1"/>
                                        </p:tgtEl>
                                      </p:cBhvr>
                                    </p:animEffect>
                                  </p:childTnLst>
                                </p:cTn>
                              </p:par>
                            </p:childTnLst>
                          </p:cTn>
                        </p:par>
                        <p:par>
                          <p:cTn id="71" fill="hold">
                            <p:stCondLst>
                              <p:cond delay="11650"/>
                            </p:stCondLst>
                            <p:childTnLst>
                              <p:par>
                                <p:cTn id="72" presetID="41" presetClass="entr" presetSubtype="0" fill="hold" grpId="0" nodeType="afterEffect">
                                  <p:stCondLst>
                                    <p:cond delay="0"/>
                                  </p:stCondLst>
                                  <p:iterate type="lt">
                                    <p:tmPct val="10000"/>
                                  </p:iterate>
                                  <p:childTnLst>
                                    <p:set>
                                      <p:cBhvr>
                                        <p:cTn id="73" dur="1" fill="hold">
                                          <p:stCondLst>
                                            <p:cond delay="0"/>
                                          </p:stCondLst>
                                        </p:cTn>
                                        <p:tgtEl>
                                          <p:spTgt spid="53"/>
                                        </p:tgtEl>
                                        <p:attrNameLst>
                                          <p:attrName>style.visibility</p:attrName>
                                        </p:attrNameLst>
                                      </p:cBhvr>
                                      <p:to>
                                        <p:strVal val="visible"/>
                                      </p:to>
                                    </p:set>
                                    <p:anim calcmode="lin" valueType="num">
                                      <p:cBhvr>
                                        <p:cTn id="74"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75" dur="500" fill="hold"/>
                                        <p:tgtEl>
                                          <p:spTgt spid="53"/>
                                        </p:tgtEl>
                                        <p:attrNameLst>
                                          <p:attrName>ppt_y</p:attrName>
                                        </p:attrNameLst>
                                      </p:cBhvr>
                                      <p:tavLst>
                                        <p:tav tm="0">
                                          <p:val>
                                            <p:strVal val="#ppt_y"/>
                                          </p:val>
                                        </p:tav>
                                        <p:tav tm="100000">
                                          <p:val>
                                            <p:strVal val="#ppt_y"/>
                                          </p:val>
                                        </p:tav>
                                      </p:tavLst>
                                    </p:anim>
                                    <p:anim calcmode="lin" valueType="num">
                                      <p:cBhvr>
                                        <p:cTn id="76"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77"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78" dur="500" tmFilter="0,0; .5, 1; 1, 1"/>
                                        <p:tgtEl>
                                          <p:spTgt spid="53"/>
                                        </p:tgtEl>
                                      </p:cBhvr>
                                    </p:animEffect>
                                  </p:childTnLst>
                                </p:cTn>
                              </p:par>
                            </p:childTnLst>
                          </p:cTn>
                        </p:par>
                        <p:par>
                          <p:cTn id="79" fill="hold">
                            <p:stCondLst>
                              <p:cond delay="14000"/>
                            </p:stCondLst>
                            <p:childTnLst>
                              <p:par>
                                <p:cTn id="80" presetID="41" presetClass="entr" presetSubtype="0" fill="hold" grpId="0" nodeType="afterEffect">
                                  <p:stCondLst>
                                    <p:cond delay="0"/>
                                  </p:stCondLst>
                                  <p:iterate type="lt">
                                    <p:tmPct val="10000"/>
                                  </p:iterate>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83" dur="500" fill="hold"/>
                                        <p:tgtEl>
                                          <p:spTgt spid="54"/>
                                        </p:tgtEl>
                                        <p:attrNameLst>
                                          <p:attrName>ppt_y</p:attrName>
                                        </p:attrNameLst>
                                      </p:cBhvr>
                                      <p:tavLst>
                                        <p:tav tm="0">
                                          <p:val>
                                            <p:strVal val="#ppt_y"/>
                                          </p:val>
                                        </p:tav>
                                        <p:tav tm="100000">
                                          <p:val>
                                            <p:strVal val="#ppt_y"/>
                                          </p:val>
                                        </p:tav>
                                      </p:tavLst>
                                    </p:anim>
                                    <p:anim calcmode="lin" valueType="num">
                                      <p:cBhvr>
                                        <p:cTn id="84"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85"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86" dur="500" tmFilter="0,0; .5, 1; 1, 1"/>
                                        <p:tgtEl>
                                          <p:spTgt spid="54"/>
                                        </p:tgtEl>
                                      </p:cBhvr>
                                    </p:animEffect>
                                  </p:childTnLst>
                                </p:cTn>
                              </p:par>
                            </p:childTnLst>
                          </p:cTn>
                        </p:par>
                        <p:par>
                          <p:cTn id="87" fill="hold">
                            <p:stCondLst>
                              <p:cond delay="15550"/>
                            </p:stCondLst>
                            <p:childTnLst>
                              <p:par>
                                <p:cTn id="88" presetID="41" presetClass="entr" presetSubtype="0" fill="hold" grpId="0" nodeType="afterEffect">
                                  <p:stCondLst>
                                    <p:cond delay="0"/>
                                  </p:stCondLst>
                                  <p:iterate type="lt">
                                    <p:tmPct val="10000"/>
                                  </p:iterate>
                                  <p:childTnLst>
                                    <p:set>
                                      <p:cBhvr>
                                        <p:cTn id="89" dur="1" fill="hold">
                                          <p:stCondLst>
                                            <p:cond delay="0"/>
                                          </p:stCondLst>
                                        </p:cTn>
                                        <p:tgtEl>
                                          <p:spTgt spid="52"/>
                                        </p:tgtEl>
                                        <p:attrNameLst>
                                          <p:attrName>style.visibility</p:attrName>
                                        </p:attrNameLst>
                                      </p:cBhvr>
                                      <p:to>
                                        <p:strVal val="visible"/>
                                      </p:to>
                                    </p:set>
                                    <p:anim calcmode="lin" valueType="num">
                                      <p:cBhvr>
                                        <p:cTn id="90"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52"/>
                                        </p:tgtEl>
                                        <p:attrNameLst>
                                          <p:attrName>ppt_y</p:attrName>
                                        </p:attrNameLst>
                                      </p:cBhvr>
                                      <p:tavLst>
                                        <p:tav tm="0">
                                          <p:val>
                                            <p:strVal val="#ppt_y"/>
                                          </p:val>
                                        </p:tav>
                                        <p:tav tm="100000">
                                          <p:val>
                                            <p:strVal val="#ppt_y"/>
                                          </p:val>
                                        </p:tav>
                                      </p:tavLst>
                                    </p:anim>
                                    <p:anim calcmode="lin" valueType="num">
                                      <p:cBhvr>
                                        <p:cTn id="92"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52"/>
                                        </p:tgtEl>
                                      </p:cBhvr>
                                    </p:animEffect>
                                  </p:childTnLst>
                                </p:cTn>
                              </p:par>
                              <p:par>
                                <p:cTn id="95" presetID="42" presetClass="entr" presetSubtype="0" fill="hold" nodeType="withEffect">
                                  <p:stCondLst>
                                    <p:cond delay="0"/>
                                  </p:stCondLst>
                                  <p:childTnLst>
                                    <p:set>
                                      <p:cBhvr>
                                        <p:cTn id="96" dur="1" fill="hold">
                                          <p:stCondLst>
                                            <p:cond delay="0"/>
                                          </p:stCondLst>
                                        </p:cTn>
                                        <p:tgtEl>
                                          <p:spTgt spid="2054"/>
                                        </p:tgtEl>
                                        <p:attrNameLst>
                                          <p:attrName>style.visibility</p:attrName>
                                        </p:attrNameLst>
                                      </p:cBhvr>
                                      <p:to>
                                        <p:strVal val="visible"/>
                                      </p:to>
                                    </p:set>
                                    <p:animEffect transition="in" filter="fade">
                                      <p:cBhvr>
                                        <p:cTn id="97" dur="1000"/>
                                        <p:tgtEl>
                                          <p:spTgt spid="2054"/>
                                        </p:tgtEl>
                                      </p:cBhvr>
                                    </p:animEffect>
                                    <p:anim calcmode="lin" valueType="num">
                                      <p:cBhvr>
                                        <p:cTn id="98" dur="1000" fill="hold"/>
                                        <p:tgtEl>
                                          <p:spTgt spid="2054"/>
                                        </p:tgtEl>
                                        <p:attrNameLst>
                                          <p:attrName>ppt_x</p:attrName>
                                        </p:attrNameLst>
                                      </p:cBhvr>
                                      <p:tavLst>
                                        <p:tav tm="0">
                                          <p:val>
                                            <p:strVal val="#ppt_x"/>
                                          </p:val>
                                        </p:tav>
                                        <p:tav tm="100000">
                                          <p:val>
                                            <p:strVal val="#ppt_x"/>
                                          </p:val>
                                        </p:tav>
                                      </p:tavLst>
                                    </p:anim>
                                    <p:anim calcmode="lin" valueType="num">
                                      <p:cBhvr>
                                        <p:cTn id="99" dur="1000" fill="hold"/>
                                        <p:tgtEl>
                                          <p:spTgt spid="205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052"/>
                                        </p:tgtEl>
                                        <p:attrNameLst>
                                          <p:attrName>style.visibility</p:attrName>
                                        </p:attrNameLst>
                                      </p:cBhvr>
                                      <p:to>
                                        <p:strVal val="visible"/>
                                      </p:to>
                                    </p:set>
                                    <p:animEffect transition="in" filter="fade">
                                      <p:cBhvr>
                                        <p:cTn id="102" dur="1000"/>
                                        <p:tgtEl>
                                          <p:spTgt spid="2052"/>
                                        </p:tgtEl>
                                      </p:cBhvr>
                                    </p:animEffect>
                                    <p:anim calcmode="lin" valueType="num">
                                      <p:cBhvr>
                                        <p:cTn id="103" dur="1000" fill="hold"/>
                                        <p:tgtEl>
                                          <p:spTgt spid="2052"/>
                                        </p:tgtEl>
                                        <p:attrNameLst>
                                          <p:attrName>ppt_x</p:attrName>
                                        </p:attrNameLst>
                                      </p:cBhvr>
                                      <p:tavLst>
                                        <p:tav tm="0">
                                          <p:val>
                                            <p:strVal val="#ppt_x"/>
                                          </p:val>
                                        </p:tav>
                                        <p:tav tm="100000">
                                          <p:val>
                                            <p:strVal val="#ppt_x"/>
                                          </p:val>
                                        </p:tav>
                                      </p:tavLst>
                                    </p:anim>
                                    <p:anim calcmode="lin" valueType="num">
                                      <p:cBhvr>
                                        <p:cTn id="10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113" grpId="0"/>
      <p:bldP spid="121" grpId="0"/>
      <p:bldP spid="48" grpId="0" animBg="1"/>
      <p:bldP spid="49" grpId="0"/>
      <p:bldP spid="50" grpId="0" animBg="1"/>
      <p:bldP spid="51" grpId="0"/>
      <p:bldP spid="52"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92558" y="972607"/>
            <a:ext cx="2448272" cy="2448272"/>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775936" y="4748689"/>
            <a:ext cx="2401771" cy="492443"/>
            <a:chOff x="4369395" y="3284984"/>
            <a:chExt cx="2401771" cy="492443"/>
          </a:xfrm>
        </p:grpSpPr>
        <p:sp>
          <p:nvSpPr>
            <p:cNvPr id="4" name="文本框 9"/>
            <p:cNvSpPr txBox="1"/>
            <p:nvPr/>
          </p:nvSpPr>
          <p:spPr>
            <a:xfrm>
              <a:off x="4581935" y="3284984"/>
              <a:ext cx="2189231" cy="492443"/>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GB" altLang="zh-CN" sz="1600" dirty="0">
                  <a:latin typeface="微软雅黑" pitchFamily="34" charset="-122"/>
                  <a:ea typeface="微软雅黑" pitchFamily="34" charset="-122"/>
                </a:rPr>
                <a:t>Design Concept</a:t>
              </a:r>
              <a:r>
                <a:rPr lang="en-US" altLang="zh-CN" sz="1600" dirty="0">
                  <a:latin typeface="微软雅黑" pitchFamily="34" charset="-122"/>
                  <a:ea typeface="微软雅黑" pitchFamily="34" charset="-122"/>
                </a:rPr>
                <a:t>s</a:t>
              </a:r>
              <a:endParaRPr lang="en-GB" altLang="zh-CN" sz="1600" dirty="0">
                <a:latin typeface="微软雅黑" pitchFamily="34" charset="-122"/>
                <a:ea typeface="微软雅黑" pitchFamily="34" charset="-122"/>
              </a:endParaRPr>
            </a:p>
            <a:p>
              <a:pPr marL="0" lvl="1"/>
              <a:endParaRPr lang="zh-CN" altLang="en-US" sz="1600" dirty="0">
                <a:latin typeface="微软雅黑" pitchFamily="34" charset="-122"/>
                <a:ea typeface="微软雅黑" pitchFamily="34" charset="-122"/>
              </a:endParaRPr>
            </a:p>
          </p:txBody>
        </p:sp>
        <p:grpSp>
          <p:nvGrpSpPr>
            <p:cNvPr id="5" name="组合 4"/>
            <p:cNvGrpSpPr/>
            <p:nvPr/>
          </p:nvGrpSpPr>
          <p:grpSpPr>
            <a:xfrm>
              <a:off x="4369395" y="3316401"/>
              <a:ext cx="168551" cy="168551"/>
              <a:chOff x="5005199" y="3717032"/>
              <a:chExt cx="168551" cy="168551"/>
            </a:xfrm>
          </p:grpSpPr>
          <p:sp>
            <p:nvSpPr>
              <p:cNvPr id="6" name="椭圆 5"/>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等腰三角形 6"/>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3" name="标题 4"/>
          <p:cNvSpPr txBox="1">
            <a:spLocks/>
          </p:cNvSpPr>
          <p:nvPr/>
        </p:nvSpPr>
        <p:spPr>
          <a:xfrm>
            <a:off x="4945459" y="3819612"/>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2400" b="1" dirty="0">
                <a:latin typeface="微软雅黑" panose="020B0503020204020204" pitchFamily="34" charset="-122"/>
                <a:ea typeface="微软雅黑" panose="020B0503020204020204" pitchFamily="34" charset="-122"/>
              </a:rPr>
              <a:t>What did I do</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4" name="椭圆 23"/>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a:spLocks noChangeAspect="1"/>
          </p:cNvSpPr>
          <p:nvPr/>
        </p:nvSpPr>
        <p:spPr>
          <a:xfrm>
            <a:off x="6097595" y="836712"/>
            <a:ext cx="72000" cy="72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标题 4"/>
          <p:cNvSpPr txBox="1">
            <a:spLocks/>
          </p:cNvSpPr>
          <p:nvPr/>
        </p:nvSpPr>
        <p:spPr>
          <a:xfrm>
            <a:off x="4945459" y="2780928"/>
            <a:ext cx="2376264"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400" b="1" dirty="0">
                <a:solidFill>
                  <a:schemeClr val="bg1"/>
                </a:solidFill>
                <a:latin typeface="微软雅黑" panose="020B0503020204020204" pitchFamily="34" charset="-122"/>
                <a:ea typeface="微软雅黑" panose="020B0503020204020204" pitchFamily="34" charset="-122"/>
              </a:rPr>
              <a:t>Second</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p:nvSpPr>
        <p:spPr>
          <a:xfrm>
            <a:off x="4996314" y="1076363"/>
            <a:ext cx="2240761" cy="2240761"/>
          </a:xfrm>
          <a:prstGeom prst="ellipse">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p:cNvCxnSpPr/>
          <p:nvPr/>
        </p:nvCxnSpPr>
        <p:spPr>
          <a:xfrm>
            <a:off x="4808413" y="4293096"/>
            <a:ext cx="2477306" cy="0"/>
          </a:xfrm>
          <a:prstGeom prst="line">
            <a:avLst/>
          </a:prstGeom>
          <a:ln>
            <a:solidFill>
              <a:schemeClr val="tx1">
                <a:lumMod val="95000"/>
                <a:lumOff val="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KSO_Shape"/>
          <p:cNvSpPr>
            <a:spLocks/>
          </p:cNvSpPr>
          <p:nvPr/>
        </p:nvSpPr>
        <p:spPr bwMode="auto">
          <a:xfrm>
            <a:off x="5356820" y="1519958"/>
            <a:ext cx="1481536" cy="1261770"/>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50" name="组合 49">
            <a:extLst>
              <a:ext uri="{FF2B5EF4-FFF2-40B4-BE49-F238E27FC236}">
                <a16:creationId xmlns:a16="http://schemas.microsoft.com/office/drawing/2014/main" id="{19E6A418-0DEB-4300-9256-798BA420E28F}"/>
              </a:ext>
            </a:extLst>
          </p:cNvPr>
          <p:cNvGrpSpPr/>
          <p:nvPr/>
        </p:nvGrpSpPr>
        <p:grpSpPr>
          <a:xfrm>
            <a:off x="4768426" y="5118021"/>
            <a:ext cx="1751358" cy="246221"/>
            <a:chOff x="4369395" y="3306916"/>
            <a:chExt cx="1751358" cy="246221"/>
          </a:xfrm>
        </p:grpSpPr>
        <p:sp>
          <p:nvSpPr>
            <p:cNvPr id="51" name="文本框 9">
              <a:extLst>
                <a:ext uri="{FF2B5EF4-FFF2-40B4-BE49-F238E27FC236}">
                  <a16:creationId xmlns:a16="http://schemas.microsoft.com/office/drawing/2014/main" id="{1F193920-B255-4465-B263-6999696B6A48}"/>
                </a:ext>
              </a:extLst>
            </p:cNvPr>
            <p:cNvSpPr txBox="1"/>
            <p:nvPr/>
          </p:nvSpPr>
          <p:spPr>
            <a:xfrm>
              <a:off x="4579594" y="3306916"/>
              <a:ext cx="1541159"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Deliverables</a:t>
              </a:r>
              <a:endParaRPr lang="zh-CN" altLang="en-US" sz="1600" dirty="0">
                <a:latin typeface="微软雅黑" pitchFamily="34" charset="-122"/>
                <a:ea typeface="微软雅黑" pitchFamily="34" charset="-122"/>
              </a:endParaRPr>
            </a:p>
          </p:txBody>
        </p:sp>
        <p:grpSp>
          <p:nvGrpSpPr>
            <p:cNvPr id="52" name="组合 51">
              <a:extLst>
                <a:ext uri="{FF2B5EF4-FFF2-40B4-BE49-F238E27FC236}">
                  <a16:creationId xmlns:a16="http://schemas.microsoft.com/office/drawing/2014/main" id="{A399F424-35F3-4333-AF21-783E1D3DE554}"/>
                </a:ext>
              </a:extLst>
            </p:cNvPr>
            <p:cNvGrpSpPr/>
            <p:nvPr/>
          </p:nvGrpSpPr>
          <p:grpSpPr>
            <a:xfrm>
              <a:off x="4369395" y="3316401"/>
              <a:ext cx="168551" cy="168551"/>
              <a:chOff x="5005199" y="3717032"/>
              <a:chExt cx="168551" cy="168551"/>
            </a:xfrm>
          </p:grpSpPr>
          <p:sp>
            <p:nvSpPr>
              <p:cNvPr id="53" name="椭圆 52">
                <a:extLst>
                  <a:ext uri="{FF2B5EF4-FFF2-40B4-BE49-F238E27FC236}">
                    <a16:creationId xmlns:a16="http://schemas.microsoft.com/office/drawing/2014/main" id="{E80C99B0-3BD4-49BF-BA0F-886D9A9B2575}"/>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等腰三角形 53">
                <a:extLst>
                  <a:ext uri="{FF2B5EF4-FFF2-40B4-BE49-F238E27FC236}">
                    <a16:creationId xmlns:a16="http://schemas.microsoft.com/office/drawing/2014/main" id="{67B0277E-CDB8-4473-A67E-F859015F66A7}"/>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35" name="组合 2">
            <a:extLst>
              <a:ext uri="{FF2B5EF4-FFF2-40B4-BE49-F238E27FC236}">
                <a16:creationId xmlns:a16="http://schemas.microsoft.com/office/drawing/2014/main" id="{6E36074D-2E58-49BD-832B-26A492CE46E5}"/>
              </a:ext>
            </a:extLst>
          </p:cNvPr>
          <p:cNvGrpSpPr/>
          <p:nvPr/>
        </p:nvGrpSpPr>
        <p:grpSpPr>
          <a:xfrm>
            <a:off x="4768426" y="4409749"/>
            <a:ext cx="2572404" cy="246221"/>
            <a:chOff x="4369395" y="3284984"/>
            <a:chExt cx="2572404" cy="246221"/>
          </a:xfrm>
        </p:grpSpPr>
        <p:sp>
          <p:nvSpPr>
            <p:cNvPr id="37" name="文本框 9">
              <a:extLst>
                <a:ext uri="{FF2B5EF4-FFF2-40B4-BE49-F238E27FC236}">
                  <a16:creationId xmlns:a16="http://schemas.microsoft.com/office/drawing/2014/main" id="{5D9E8F87-6B86-4325-A767-5EF2F7631048}"/>
                </a:ext>
              </a:extLst>
            </p:cNvPr>
            <p:cNvSpPr txBox="1"/>
            <p:nvPr/>
          </p:nvSpPr>
          <p:spPr>
            <a:xfrm>
              <a:off x="4581935" y="3284984"/>
              <a:ext cx="2359864"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GB" altLang="zh-CN" sz="1600" dirty="0">
                  <a:latin typeface="微软雅黑" pitchFamily="34" charset="-122"/>
                  <a:ea typeface="微软雅黑" pitchFamily="34" charset="-122"/>
                </a:rPr>
                <a:t>Project Requirements</a:t>
              </a:r>
              <a:endParaRPr lang="zh-CN" altLang="en-US" sz="1600" dirty="0">
                <a:latin typeface="微软雅黑" pitchFamily="34" charset="-122"/>
                <a:ea typeface="微软雅黑" pitchFamily="34" charset="-122"/>
              </a:endParaRPr>
            </a:p>
          </p:txBody>
        </p:sp>
        <p:grpSp>
          <p:nvGrpSpPr>
            <p:cNvPr id="39" name="组合 4">
              <a:extLst>
                <a:ext uri="{FF2B5EF4-FFF2-40B4-BE49-F238E27FC236}">
                  <a16:creationId xmlns:a16="http://schemas.microsoft.com/office/drawing/2014/main" id="{3FFA18A7-1CFC-4406-B971-D889F1AC1407}"/>
                </a:ext>
              </a:extLst>
            </p:cNvPr>
            <p:cNvGrpSpPr/>
            <p:nvPr/>
          </p:nvGrpSpPr>
          <p:grpSpPr>
            <a:xfrm>
              <a:off x="4369395" y="3316401"/>
              <a:ext cx="168551" cy="168551"/>
              <a:chOff x="5005199" y="3717032"/>
              <a:chExt cx="168551" cy="168551"/>
            </a:xfrm>
          </p:grpSpPr>
          <p:sp>
            <p:nvSpPr>
              <p:cNvPr id="40" name="椭圆 5">
                <a:extLst>
                  <a:ext uri="{FF2B5EF4-FFF2-40B4-BE49-F238E27FC236}">
                    <a16:creationId xmlns:a16="http://schemas.microsoft.com/office/drawing/2014/main" id="{423FE107-FCF1-4B0B-BDD0-E3E9774A7898}"/>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等腰三角形 6">
                <a:extLst>
                  <a:ext uri="{FF2B5EF4-FFF2-40B4-BE49-F238E27FC236}">
                    <a16:creationId xmlns:a16="http://schemas.microsoft.com/office/drawing/2014/main" id="{742F9E47-FF1A-4598-9D2E-D6C4A40F7AE9}"/>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pic>
        <p:nvPicPr>
          <p:cNvPr id="42" name="Picture 4">
            <a:extLst>
              <a:ext uri="{FF2B5EF4-FFF2-40B4-BE49-F238E27FC236}">
                <a16:creationId xmlns:a16="http://schemas.microsoft.com/office/drawing/2014/main" id="{0E05CEC2-DA25-4D1C-8567-19C702812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3" y="156778"/>
            <a:ext cx="3048000" cy="1000125"/>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组合 49">
            <a:extLst>
              <a:ext uri="{FF2B5EF4-FFF2-40B4-BE49-F238E27FC236}">
                <a16:creationId xmlns:a16="http://schemas.microsoft.com/office/drawing/2014/main" id="{F708C33A-6AD9-46D9-931C-E2E6F5A93000}"/>
              </a:ext>
            </a:extLst>
          </p:cNvPr>
          <p:cNvGrpSpPr/>
          <p:nvPr/>
        </p:nvGrpSpPr>
        <p:grpSpPr>
          <a:xfrm>
            <a:off x="4768426" y="5440648"/>
            <a:ext cx="2913337" cy="246221"/>
            <a:chOff x="4369395" y="3306916"/>
            <a:chExt cx="2913337" cy="246221"/>
          </a:xfrm>
        </p:grpSpPr>
        <p:sp>
          <p:nvSpPr>
            <p:cNvPr id="45" name="文本框 9">
              <a:extLst>
                <a:ext uri="{FF2B5EF4-FFF2-40B4-BE49-F238E27FC236}">
                  <a16:creationId xmlns:a16="http://schemas.microsoft.com/office/drawing/2014/main" id="{10254B67-F557-47C4-AC75-C4F5651979CC}"/>
                </a:ext>
              </a:extLst>
            </p:cNvPr>
            <p:cNvSpPr txBox="1"/>
            <p:nvPr/>
          </p:nvSpPr>
          <p:spPr>
            <a:xfrm>
              <a:off x="4579594" y="3306916"/>
              <a:ext cx="2703138"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Additional Achievements</a:t>
              </a:r>
              <a:endParaRPr lang="zh-CN" altLang="en-US" sz="1600" dirty="0">
                <a:latin typeface="微软雅黑" pitchFamily="34" charset="-122"/>
                <a:ea typeface="微软雅黑" pitchFamily="34" charset="-122"/>
              </a:endParaRPr>
            </a:p>
          </p:txBody>
        </p:sp>
        <p:grpSp>
          <p:nvGrpSpPr>
            <p:cNvPr id="46" name="组合 51">
              <a:extLst>
                <a:ext uri="{FF2B5EF4-FFF2-40B4-BE49-F238E27FC236}">
                  <a16:creationId xmlns:a16="http://schemas.microsoft.com/office/drawing/2014/main" id="{C66E2AC9-9486-4D5F-AE5C-88C60730A3F1}"/>
                </a:ext>
              </a:extLst>
            </p:cNvPr>
            <p:cNvGrpSpPr/>
            <p:nvPr/>
          </p:nvGrpSpPr>
          <p:grpSpPr>
            <a:xfrm>
              <a:off x="4369395" y="3316401"/>
              <a:ext cx="168551" cy="168551"/>
              <a:chOff x="5005199" y="3717032"/>
              <a:chExt cx="168551" cy="168551"/>
            </a:xfrm>
          </p:grpSpPr>
          <p:sp>
            <p:nvSpPr>
              <p:cNvPr id="47" name="椭圆 52">
                <a:extLst>
                  <a:ext uri="{FF2B5EF4-FFF2-40B4-BE49-F238E27FC236}">
                    <a16:creationId xmlns:a16="http://schemas.microsoft.com/office/drawing/2014/main" id="{05396D24-710D-48BE-A6C5-0B1E1E28FCF9}"/>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等腰三角形 53">
                <a:extLst>
                  <a:ext uri="{FF2B5EF4-FFF2-40B4-BE49-F238E27FC236}">
                    <a16:creationId xmlns:a16="http://schemas.microsoft.com/office/drawing/2014/main" id="{394337EB-EAF0-4F84-BB80-701ACBD43BAB}"/>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9" name="组合 49">
            <a:extLst>
              <a:ext uri="{FF2B5EF4-FFF2-40B4-BE49-F238E27FC236}">
                <a16:creationId xmlns:a16="http://schemas.microsoft.com/office/drawing/2014/main" id="{1287D1BD-1FA7-4801-A7C3-6AECEEC66C90}"/>
              </a:ext>
            </a:extLst>
          </p:cNvPr>
          <p:cNvGrpSpPr/>
          <p:nvPr/>
        </p:nvGrpSpPr>
        <p:grpSpPr>
          <a:xfrm>
            <a:off x="4768426" y="5754608"/>
            <a:ext cx="2913337" cy="246221"/>
            <a:chOff x="4369395" y="3306916"/>
            <a:chExt cx="2913337" cy="246221"/>
          </a:xfrm>
        </p:grpSpPr>
        <p:sp>
          <p:nvSpPr>
            <p:cNvPr id="55" name="文本框 9">
              <a:extLst>
                <a:ext uri="{FF2B5EF4-FFF2-40B4-BE49-F238E27FC236}">
                  <a16:creationId xmlns:a16="http://schemas.microsoft.com/office/drawing/2014/main" id="{22366C04-2154-42E7-BA64-433437E32716}"/>
                </a:ext>
              </a:extLst>
            </p:cNvPr>
            <p:cNvSpPr txBox="1"/>
            <p:nvPr/>
          </p:nvSpPr>
          <p:spPr>
            <a:xfrm>
              <a:off x="4579594" y="3306916"/>
              <a:ext cx="2703138" cy="246221"/>
            </a:xfrm>
            <a:prstGeom prst="rect">
              <a:avLst/>
            </a:prstGeom>
            <a:noFill/>
          </p:spPr>
          <p:txBody>
            <a:bodyPr wrap="square" lIns="0" tIns="0" rIns="0" bIns="0" rtlCol="0">
              <a:spAutoFit/>
            </a:bodyPr>
            <a:lstStyle/>
            <a:p>
              <a:pPr marL="0" lvl="1"/>
              <a:r>
                <a:rPr lang="zh-CN" altLang="en-US" sz="1600" dirty="0">
                  <a:latin typeface="微软雅黑" pitchFamily="34" charset="-122"/>
                  <a:ea typeface="微软雅黑" pitchFamily="34" charset="-122"/>
                </a:rPr>
                <a:t> </a:t>
              </a:r>
              <a:r>
                <a:rPr lang="en-US" altLang="zh-CN" sz="1600" dirty="0">
                  <a:latin typeface="微软雅黑" pitchFamily="34" charset="-122"/>
                  <a:ea typeface="微软雅黑" pitchFamily="34" charset="-122"/>
                </a:rPr>
                <a:t>Project Effect</a:t>
              </a:r>
              <a:endParaRPr lang="zh-CN" altLang="en-US" sz="1600" dirty="0">
                <a:latin typeface="微软雅黑" pitchFamily="34" charset="-122"/>
                <a:ea typeface="微软雅黑" pitchFamily="34" charset="-122"/>
              </a:endParaRPr>
            </a:p>
          </p:txBody>
        </p:sp>
        <p:grpSp>
          <p:nvGrpSpPr>
            <p:cNvPr id="56" name="组合 51">
              <a:extLst>
                <a:ext uri="{FF2B5EF4-FFF2-40B4-BE49-F238E27FC236}">
                  <a16:creationId xmlns:a16="http://schemas.microsoft.com/office/drawing/2014/main" id="{138859CF-0435-4CF0-87B2-0A4457461C0A}"/>
                </a:ext>
              </a:extLst>
            </p:cNvPr>
            <p:cNvGrpSpPr/>
            <p:nvPr/>
          </p:nvGrpSpPr>
          <p:grpSpPr>
            <a:xfrm>
              <a:off x="4369395" y="3316401"/>
              <a:ext cx="168551" cy="168551"/>
              <a:chOff x="5005199" y="3717032"/>
              <a:chExt cx="168551" cy="168551"/>
            </a:xfrm>
          </p:grpSpPr>
          <p:sp>
            <p:nvSpPr>
              <p:cNvPr id="57" name="椭圆 52">
                <a:extLst>
                  <a:ext uri="{FF2B5EF4-FFF2-40B4-BE49-F238E27FC236}">
                    <a16:creationId xmlns:a16="http://schemas.microsoft.com/office/drawing/2014/main" id="{36A07C48-B298-448D-A334-CC6918A174F9}"/>
                  </a:ext>
                </a:extLst>
              </p:cNvPr>
              <p:cNvSpPr/>
              <p:nvPr/>
            </p:nvSpPr>
            <p:spPr>
              <a:xfrm>
                <a:off x="5005199" y="3717032"/>
                <a:ext cx="168551" cy="168551"/>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等腰三角形 53">
                <a:extLst>
                  <a:ext uri="{FF2B5EF4-FFF2-40B4-BE49-F238E27FC236}">
                    <a16:creationId xmlns:a16="http://schemas.microsoft.com/office/drawing/2014/main" id="{447DFC8D-643B-46CD-8894-870DEEA15356}"/>
                  </a:ext>
                </a:extLst>
              </p:cNvPr>
              <p:cNvSpPr/>
              <p:nvPr/>
            </p:nvSpPr>
            <p:spPr>
              <a:xfrm rot="5400000">
                <a:off x="5039924" y="3741566"/>
                <a:ext cx="130606" cy="11948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extLst>
      <p:ext uri="{BB962C8B-B14F-4D97-AF65-F5344CB8AC3E}">
        <p14:creationId xmlns:p14="http://schemas.microsoft.com/office/powerpoint/2010/main" val="479868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53" presetClass="entr" presetSubtype="16"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500" fill="hold"/>
                                        <p:tgtEl>
                                          <p:spTgt spid="36"/>
                                        </p:tgtEl>
                                        <p:attrNameLst>
                                          <p:attrName>ppt_w</p:attrName>
                                        </p:attrNameLst>
                                      </p:cBhvr>
                                      <p:tavLst>
                                        <p:tav tm="0">
                                          <p:val>
                                            <p:fltVal val="0"/>
                                          </p:val>
                                        </p:tav>
                                        <p:tav tm="100000">
                                          <p:val>
                                            <p:strVal val="#ppt_w"/>
                                          </p:val>
                                        </p:tav>
                                      </p:tavLst>
                                    </p:anim>
                                    <p:anim calcmode="lin" valueType="num">
                                      <p:cBhvr>
                                        <p:cTn id="18" dur="500" fill="hold"/>
                                        <p:tgtEl>
                                          <p:spTgt spid="36"/>
                                        </p:tgtEl>
                                        <p:attrNameLst>
                                          <p:attrName>ppt_h</p:attrName>
                                        </p:attrNameLst>
                                      </p:cBhvr>
                                      <p:tavLst>
                                        <p:tav tm="0">
                                          <p:val>
                                            <p:fltVal val="0"/>
                                          </p:val>
                                        </p:tav>
                                        <p:tav tm="100000">
                                          <p:val>
                                            <p:strVal val="#ppt_h"/>
                                          </p:val>
                                        </p:tav>
                                      </p:tavLst>
                                    </p:anim>
                                    <p:animEffect transition="in" filter="fade">
                                      <p:cBhvr>
                                        <p:cTn id="19" dur="500"/>
                                        <p:tgtEl>
                                          <p:spTgt spid="36"/>
                                        </p:tgtEl>
                                      </p:cBhvr>
                                    </p:animEffect>
                                  </p:childTnLst>
                                </p:cTn>
                              </p:par>
                              <p:par>
                                <p:cTn id="20" presetID="53" presetClass="entr" presetSubtype="16" fill="hold" grpId="0" nodeType="withEffect">
                                  <p:stCondLst>
                                    <p:cond delay="100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par>
                                <p:cTn id="25" presetID="53" presetClass="entr" presetSubtype="528" fill="hold" grpId="0" nodeType="withEffect">
                                  <p:stCondLst>
                                    <p:cond delay="10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anim calcmode="lin" valueType="num">
                                      <p:cBhvr>
                                        <p:cTn id="30" dur="500" fill="hold"/>
                                        <p:tgtEl>
                                          <p:spTgt spid="44"/>
                                        </p:tgtEl>
                                        <p:attrNameLst>
                                          <p:attrName>ppt_x</p:attrName>
                                        </p:attrNameLst>
                                      </p:cBhvr>
                                      <p:tavLst>
                                        <p:tav tm="0">
                                          <p:val>
                                            <p:fltVal val="0.5"/>
                                          </p:val>
                                        </p:tav>
                                        <p:tav tm="100000">
                                          <p:val>
                                            <p:strVal val="#ppt_x"/>
                                          </p:val>
                                        </p:tav>
                                      </p:tavLst>
                                    </p:anim>
                                    <p:anim calcmode="lin" valueType="num">
                                      <p:cBhvr>
                                        <p:cTn id="31" dur="500" fill="hold"/>
                                        <p:tgtEl>
                                          <p:spTgt spid="44"/>
                                        </p:tgtEl>
                                        <p:attrNameLst>
                                          <p:attrName>ppt_y</p:attrName>
                                        </p:attrNameLst>
                                      </p:cBhvr>
                                      <p:tavLst>
                                        <p:tav tm="0">
                                          <p:val>
                                            <p:fltVal val="0.5"/>
                                          </p:val>
                                        </p:tav>
                                        <p:tav tm="100000">
                                          <p:val>
                                            <p:strVal val="#ppt_y"/>
                                          </p:val>
                                        </p:tav>
                                      </p:tavLst>
                                    </p:anim>
                                  </p:childTnLst>
                                </p:cTn>
                              </p:par>
                              <p:par>
                                <p:cTn id="32" presetID="53" presetClass="entr" presetSubtype="16" fill="hold" grpId="0" nodeType="withEffect">
                                  <p:stCondLst>
                                    <p:cond delay="2000"/>
                                  </p:stCondLst>
                                  <p:iterate type="lt">
                                    <p:tmPct val="0"/>
                                  </p:iterate>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16" presetClass="entr" presetSubtype="21" fill="hold" nodeType="withEffect">
                                  <p:stCondLst>
                                    <p:cond delay="2000"/>
                                  </p:stCondLst>
                                  <p:childTnLst>
                                    <p:set>
                                      <p:cBhvr>
                                        <p:cTn id="38" dur="1" fill="hold">
                                          <p:stCondLst>
                                            <p:cond delay="0"/>
                                          </p:stCondLst>
                                        </p:cTn>
                                        <p:tgtEl>
                                          <p:spTgt spid="38"/>
                                        </p:tgtEl>
                                        <p:attrNameLst>
                                          <p:attrName>style.visibility</p:attrName>
                                        </p:attrNameLst>
                                      </p:cBhvr>
                                      <p:to>
                                        <p:strVal val="visible"/>
                                      </p:to>
                                    </p:set>
                                    <p:animEffect transition="in" filter="barn(inVertical)">
                                      <p:cBhvr>
                                        <p:cTn id="39" dur="500"/>
                                        <p:tgtEl>
                                          <p:spTgt spid="38"/>
                                        </p:tgtEl>
                                      </p:cBhvr>
                                    </p:animEffect>
                                  </p:childTnLst>
                                </p:cTn>
                              </p:par>
                              <p:par>
                                <p:cTn id="40" presetID="53" presetClass="entr" presetSubtype="16" fill="hold" nodeType="withEffect">
                                  <p:stCondLst>
                                    <p:cond delay="200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32" presetClass="emph" presetSubtype="0" fill="hold" nodeType="withEffect">
                                  <p:stCondLst>
                                    <p:cond delay="2500"/>
                                  </p:stCondLst>
                                  <p:childTnLst>
                                    <p:animRot by="120000">
                                      <p:cBhvr>
                                        <p:cTn id="46" dur="100" fill="hold">
                                          <p:stCondLst>
                                            <p:cond delay="0"/>
                                          </p:stCondLst>
                                        </p:cTn>
                                        <p:tgtEl>
                                          <p:spTgt spid="35"/>
                                        </p:tgtEl>
                                        <p:attrNameLst>
                                          <p:attrName>r</p:attrName>
                                        </p:attrNameLst>
                                      </p:cBhvr>
                                    </p:animRot>
                                    <p:animRot by="-240000">
                                      <p:cBhvr>
                                        <p:cTn id="47" dur="200" fill="hold">
                                          <p:stCondLst>
                                            <p:cond delay="200"/>
                                          </p:stCondLst>
                                        </p:cTn>
                                        <p:tgtEl>
                                          <p:spTgt spid="35"/>
                                        </p:tgtEl>
                                        <p:attrNameLst>
                                          <p:attrName>r</p:attrName>
                                        </p:attrNameLst>
                                      </p:cBhvr>
                                    </p:animRot>
                                    <p:animRot by="240000">
                                      <p:cBhvr>
                                        <p:cTn id="48" dur="200" fill="hold">
                                          <p:stCondLst>
                                            <p:cond delay="400"/>
                                          </p:stCondLst>
                                        </p:cTn>
                                        <p:tgtEl>
                                          <p:spTgt spid="35"/>
                                        </p:tgtEl>
                                        <p:attrNameLst>
                                          <p:attrName>r</p:attrName>
                                        </p:attrNameLst>
                                      </p:cBhvr>
                                    </p:animRot>
                                    <p:animRot by="-240000">
                                      <p:cBhvr>
                                        <p:cTn id="49" dur="200" fill="hold">
                                          <p:stCondLst>
                                            <p:cond delay="600"/>
                                          </p:stCondLst>
                                        </p:cTn>
                                        <p:tgtEl>
                                          <p:spTgt spid="35"/>
                                        </p:tgtEl>
                                        <p:attrNameLst>
                                          <p:attrName>r</p:attrName>
                                        </p:attrNameLst>
                                      </p:cBhvr>
                                    </p:animRot>
                                    <p:animRot by="120000">
                                      <p:cBhvr>
                                        <p:cTn id="50" dur="200" fill="hold">
                                          <p:stCondLst>
                                            <p:cond delay="800"/>
                                          </p:stCondLst>
                                        </p:cTn>
                                        <p:tgtEl>
                                          <p:spTgt spid="35"/>
                                        </p:tgtEl>
                                        <p:attrNameLst>
                                          <p:attrName>r</p:attrName>
                                        </p:attrNameLst>
                                      </p:cBhvr>
                                    </p:animRot>
                                  </p:childTnLst>
                                </p:cTn>
                              </p:par>
                            </p:childTnLst>
                          </p:cTn>
                        </p:par>
                        <p:par>
                          <p:cTn id="51" fill="hold">
                            <p:stCondLst>
                              <p:cond delay="5000"/>
                            </p:stCondLst>
                            <p:childTnLst>
                              <p:par>
                                <p:cTn id="52" presetID="10" presetClass="entr" presetSubtype="0" fill="hold" grpId="1"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53" presetClass="entr" presetSubtype="16"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32" presetClass="emph" presetSubtype="0" fill="hold" nodeType="withEffect">
                                  <p:stCondLst>
                                    <p:cond delay="500"/>
                                  </p:stCondLst>
                                  <p:childTnLst>
                                    <p:animRot by="120000">
                                      <p:cBhvr>
                                        <p:cTn id="61" dur="100" fill="hold">
                                          <p:stCondLst>
                                            <p:cond delay="0"/>
                                          </p:stCondLst>
                                        </p:cTn>
                                        <p:tgtEl>
                                          <p:spTgt spid="50"/>
                                        </p:tgtEl>
                                        <p:attrNameLst>
                                          <p:attrName>r</p:attrName>
                                        </p:attrNameLst>
                                      </p:cBhvr>
                                    </p:animRot>
                                    <p:animRot by="-240000">
                                      <p:cBhvr>
                                        <p:cTn id="62" dur="200" fill="hold">
                                          <p:stCondLst>
                                            <p:cond delay="200"/>
                                          </p:stCondLst>
                                        </p:cTn>
                                        <p:tgtEl>
                                          <p:spTgt spid="50"/>
                                        </p:tgtEl>
                                        <p:attrNameLst>
                                          <p:attrName>r</p:attrName>
                                        </p:attrNameLst>
                                      </p:cBhvr>
                                    </p:animRot>
                                    <p:animRot by="240000">
                                      <p:cBhvr>
                                        <p:cTn id="63" dur="200" fill="hold">
                                          <p:stCondLst>
                                            <p:cond delay="400"/>
                                          </p:stCondLst>
                                        </p:cTn>
                                        <p:tgtEl>
                                          <p:spTgt spid="50"/>
                                        </p:tgtEl>
                                        <p:attrNameLst>
                                          <p:attrName>r</p:attrName>
                                        </p:attrNameLst>
                                      </p:cBhvr>
                                    </p:animRot>
                                    <p:animRot by="-240000">
                                      <p:cBhvr>
                                        <p:cTn id="64" dur="200" fill="hold">
                                          <p:stCondLst>
                                            <p:cond delay="600"/>
                                          </p:stCondLst>
                                        </p:cTn>
                                        <p:tgtEl>
                                          <p:spTgt spid="50"/>
                                        </p:tgtEl>
                                        <p:attrNameLst>
                                          <p:attrName>r</p:attrName>
                                        </p:attrNameLst>
                                      </p:cBhvr>
                                    </p:animRot>
                                    <p:animRot by="120000">
                                      <p:cBhvr>
                                        <p:cTn id="65" dur="200" fill="hold">
                                          <p:stCondLst>
                                            <p:cond delay="800"/>
                                          </p:stCondLst>
                                        </p:cTn>
                                        <p:tgtEl>
                                          <p:spTgt spid="50"/>
                                        </p:tgtEl>
                                        <p:attrNameLst>
                                          <p:attrName>r</p:attrName>
                                        </p:attrNameLst>
                                      </p:cBhvr>
                                    </p:animRot>
                                  </p:childTnLst>
                                </p:cTn>
                              </p:par>
                              <p:par>
                                <p:cTn id="66" presetID="10" presetClass="entr" presetSubtype="0" fill="hold" grpId="1"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53" presetClass="entr" presetSubtype="16" fill="hold" nodeType="with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ppt_w</p:attrName>
                                        </p:attrNameLst>
                                      </p:cBhvr>
                                      <p:tavLst>
                                        <p:tav tm="0">
                                          <p:val>
                                            <p:fltVal val="0"/>
                                          </p:val>
                                        </p:tav>
                                        <p:tav tm="100000">
                                          <p:val>
                                            <p:strVal val="#ppt_w"/>
                                          </p:val>
                                        </p:tav>
                                      </p:tavLst>
                                    </p:anim>
                                    <p:anim calcmode="lin" valueType="num">
                                      <p:cBhvr>
                                        <p:cTn id="84" dur="500" fill="hold"/>
                                        <p:tgtEl>
                                          <p:spTgt spid="3"/>
                                        </p:tgtEl>
                                        <p:attrNameLst>
                                          <p:attrName>ppt_h</p:attrName>
                                        </p:attrNameLst>
                                      </p:cBhvr>
                                      <p:tavLst>
                                        <p:tav tm="0">
                                          <p:val>
                                            <p:fltVal val="0"/>
                                          </p:val>
                                        </p:tav>
                                        <p:tav tm="100000">
                                          <p:val>
                                            <p:strVal val="#ppt_h"/>
                                          </p:val>
                                        </p:tav>
                                      </p:tavLst>
                                    </p:anim>
                                    <p:animEffect transition="in" filter="fade">
                                      <p:cBhvr>
                                        <p:cTn id="85" dur="500"/>
                                        <p:tgtEl>
                                          <p:spTgt spid="3"/>
                                        </p:tgtEl>
                                      </p:cBhvr>
                                    </p:animEffect>
                                  </p:childTnLst>
                                </p:cTn>
                              </p:par>
                              <p:par>
                                <p:cTn id="86" presetID="32" presetClass="emph" presetSubtype="0" fill="hold" nodeType="withEffect">
                                  <p:stCondLst>
                                    <p:cond delay="500"/>
                                  </p:stCondLst>
                                  <p:childTnLst>
                                    <p:animRot by="120000">
                                      <p:cBhvr>
                                        <p:cTn id="87" dur="100" fill="hold">
                                          <p:stCondLst>
                                            <p:cond delay="0"/>
                                          </p:stCondLst>
                                        </p:cTn>
                                        <p:tgtEl>
                                          <p:spTgt spid="3"/>
                                        </p:tgtEl>
                                        <p:attrNameLst>
                                          <p:attrName>r</p:attrName>
                                        </p:attrNameLst>
                                      </p:cBhvr>
                                    </p:animRot>
                                    <p:animRot by="-240000">
                                      <p:cBhvr>
                                        <p:cTn id="88" dur="200" fill="hold">
                                          <p:stCondLst>
                                            <p:cond delay="200"/>
                                          </p:stCondLst>
                                        </p:cTn>
                                        <p:tgtEl>
                                          <p:spTgt spid="3"/>
                                        </p:tgtEl>
                                        <p:attrNameLst>
                                          <p:attrName>r</p:attrName>
                                        </p:attrNameLst>
                                      </p:cBhvr>
                                    </p:animRot>
                                    <p:animRot by="240000">
                                      <p:cBhvr>
                                        <p:cTn id="89" dur="200" fill="hold">
                                          <p:stCondLst>
                                            <p:cond delay="400"/>
                                          </p:stCondLst>
                                        </p:cTn>
                                        <p:tgtEl>
                                          <p:spTgt spid="3"/>
                                        </p:tgtEl>
                                        <p:attrNameLst>
                                          <p:attrName>r</p:attrName>
                                        </p:attrNameLst>
                                      </p:cBhvr>
                                    </p:animRot>
                                    <p:animRot by="-240000">
                                      <p:cBhvr>
                                        <p:cTn id="90" dur="200" fill="hold">
                                          <p:stCondLst>
                                            <p:cond delay="600"/>
                                          </p:stCondLst>
                                        </p:cTn>
                                        <p:tgtEl>
                                          <p:spTgt spid="3"/>
                                        </p:tgtEl>
                                        <p:attrNameLst>
                                          <p:attrName>r</p:attrName>
                                        </p:attrNameLst>
                                      </p:cBhvr>
                                    </p:animRot>
                                    <p:animRot by="120000">
                                      <p:cBhvr>
                                        <p:cTn id="91" dur="200" fill="hold">
                                          <p:stCondLst>
                                            <p:cond delay="800"/>
                                          </p:stCondLst>
                                        </p:cTn>
                                        <p:tgtEl>
                                          <p:spTgt spid="3"/>
                                        </p:tgtEl>
                                        <p:attrNameLst>
                                          <p:attrName>r</p:attrName>
                                        </p:attrNameLst>
                                      </p:cBhvr>
                                    </p:animRot>
                                  </p:childTnLst>
                                </p:cTn>
                              </p:par>
                              <p:par>
                                <p:cTn id="92" presetID="10" presetClass="entr" presetSubtype="0" fill="hold" grpId="1"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grpId="1"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par>
                                <p:cTn id="98" presetID="10" presetClass="entr" presetSubtype="0" fill="hold" grpId="1"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1"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childTnLst>
                          </p:cTn>
                        </p:par>
                        <p:par>
                          <p:cTn id="104" fill="hold">
                            <p:stCondLst>
                              <p:cond delay="6500"/>
                            </p:stCondLst>
                            <p:childTnLst>
                              <p:par>
                                <p:cTn id="105" presetID="1" presetClass="path" presetSubtype="0" repeatCount="3000" accel="50000" decel="50000" fill="remove" grpId="0" nodeType="afterEffect">
                                  <p:stCondLst>
                                    <p:cond delay="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6" dur="2000" fill="hold"/>
                                        <p:tgtEl>
                                          <p:spTgt spid="24"/>
                                        </p:tgtEl>
                                        <p:attrNameLst>
                                          <p:attrName>ppt_x</p:attrName>
                                          <p:attrName>ppt_y</p:attrName>
                                        </p:attrNameLst>
                                      </p:cBhvr>
                                      <p:rCtr x="17" y="18981"/>
                                    </p:animMotion>
                                  </p:childTnLst>
                                </p:cTn>
                              </p:par>
                              <p:par>
                                <p:cTn id="107" presetID="1" presetClass="path" presetSubtype="0" repeatCount="3000" accel="50000" decel="50000" fill="remove" grpId="0" nodeType="withEffect">
                                  <p:stCondLst>
                                    <p:cond delay="1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08" dur="2000" fill="hold"/>
                                        <p:tgtEl>
                                          <p:spTgt spid="25"/>
                                        </p:tgtEl>
                                        <p:attrNameLst>
                                          <p:attrName>ppt_x</p:attrName>
                                          <p:attrName>ppt_y</p:attrName>
                                        </p:attrNameLst>
                                      </p:cBhvr>
                                      <p:rCtr x="17" y="18981"/>
                                    </p:animMotion>
                                  </p:childTnLst>
                                </p:cTn>
                              </p:par>
                              <p:par>
                                <p:cTn id="109" presetID="1" presetClass="path" presetSubtype="0" repeatCount="3000" accel="50000" decel="50000" fill="remove" grpId="0" nodeType="withEffect">
                                  <p:stCondLst>
                                    <p:cond delay="2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0" dur="2000" fill="hold"/>
                                        <p:tgtEl>
                                          <p:spTgt spid="26"/>
                                        </p:tgtEl>
                                        <p:attrNameLst>
                                          <p:attrName>ppt_x</p:attrName>
                                          <p:attrName>ppt_y</p:attrName>
                                        </p:attrNameLst>
                                      </p:cBhvr>
                                      <p:rCtr x="17" y="18981"/>
                                    </p:animMotion>
                                  </p:childTnLst>
                                </p:cTn>
                              </p:par>
                              <p:par>
                                <p:cTn id="111" presetID="1" presetClass="path" presetSubtype="0" repeatCount="3000" accel="50000" decel="50000" fill="remove" grpId="0" nodeType="withEffect">
                                  <p:stCondLst>
                                    <p:cond delay="3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2" dur="2000" fill="hold"/>
                                        <p:tgtEl>
                                          <p:spTgt spid="27"/>
                                        </p:tgtEl>
                                        <p:attrNameLst>
                                          <p:attrName>ppt_x</p:attrName>
                                          <p:attrName>ppt_y</p:attrName>
                                        </p:attrNameLst>
                                      </p:cBhvr>
                                      <p:rCtr x="17" y="18981"/>
                                    </p:animMotion>
                                  </p:childTnLst>
                                </p:cTn>
                              </p:par>
                              <p:par>
                                <p:cTn id="113" presetID="1" presetClass="path" presetSubtype="0" repeatCount="3000" accel="50000" decel="50000" fill="remove" grpId="0" nodeType="withEffect">
                                  <p:stCondLst>
                                    <p:cond delay="4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4" dur="2000" fill="hold"/>
                                        <p:tgtEl>
                                          <p:spTgt spid="28"/>
                                        </p:tgtEl>
                                        <p:attrNameLst>
                                          <p:attrName>ppt_x</p:attrName>
                                          <p:attrName>ppt_y</p:attrName>
                                        </p:attrNameLst>
                                      </p:cBhvr>
                                      <p:rCtr x="17" y="18981"/>
                                    </p:animMotion>
                                  </p:childTnLst>
                                </p:cTn>
                              </p:par>
                              <p:par>
                                <p:cTn id="115" presetID="1" presetClass="path" presetSubtype="0" repeatCount="3000" accel="50000" decel="50000" fill="remove" grpId="0" nodeType="withEffect">
                                  <p:stCondLst>
                                    <p:cond delay="5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6" dur="2000" fill="hold"/>
                                        <p:tgtEl>
                                          <p:spTgt spid="29"/>
                                        </p:tgtEl>
                                        <p:attrNameLst>
                                          <p:attrName>ppt_x</p:attrName>
                                          <p:attrName>ppt_y</p:attrName>
                                        </p:attrNameLst>
                                      </p:cBhvr>
                                      <p:rCtr x="17" y="18981"/>
                                    </p:animMotion>
                                  </p:childTnLst>
                                </p:cTn>
                              </p:par>
                              <p:par>
                                <p:cTn id="117" presetID="1" presetClass="path" presetSubtype="0" repeatCount="3000" accel="50000" decel="50000" fill="remove" grpId="0" nodeType="withEffect">
                                  <p:stCondLst>
                                    <p:cond delay="6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18" dur="2000" fill="hold"/>
                                        <p:tgtEl>
                                          <p:spTgt spid="30"/>
                                        </p:tgtEl>
                                        <p:attrNameLst>
                                          <p:attrName>ppt_x</p:attrName>
                                          <p:attrName>ppt_y</p:attrName>
                                        </p:attrNameLst>
                                      </p:cBhvr>
                                      <p:rCtr x="17" y="18981"/>
                                    </p:animMotion>
                                  </p:childTnLst>
                                </p:cTn>
                              </p:par>
                              <p:par>
                                <p:cTn id="119" presetID="1" presetClass="path" presetSubtype="0" repeatCount="3000" accel="50000" decel="50000" fill="remove" grpId="0" nodeType="withEffect">
                                  <p:stCondLst>
                                    <p:cond delay="7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0" dur="2000" fill="hold"/>
                                        <p:tgtEl>
                                          <p:spTgt spid="31"/>
                                        </p:tgtEl>
                                        <p:attrNameLst>
                                          <p:attrName>ppt_x</p:attrName>
                                          <p:attrName>ppt_y</p:attrName>
                                        </p:attrNameLst>
                                      </p:cBhvr>
                                      <p:rCtr x="17" y="18981"/>
                                    </p:animMotion>
                                  </p:childTnLst>
                                </p:cTn>
                              </p:par>
                              <p:par>
                                <p:cTn id="121" presetID="1" presetClass="path" presetSubtype="0" repeatCount="3000" accel="50000" decel="50000" fill="remove" grpId="0" nodeType="withEffect">
                                  <p:stCondLst>
                                    <p:cond delay="8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2" dur="2000" fill="hold"/>
                                        <p:tgtEl>
                                          <p:spTgt spid="32"/>
                                        </p:tgtEl>
                                        <p:attrNameLst>
                                          <p:attrName>ppt_x</p:attrName>
                                          <p:attrName>ppt_y</p:attrName>
                                        </p:attrNameLst>
                                      </p:cBhvr>
                                      <p:rCtr x="17" y="18981"/>
                                    </p:animMotion>
                                  </p:childTnLst>
                                </p:cTn>
                              </p:par>
                              <p:par>
                                <p:cTn id="123" presetID="1" presetClass="path" presetSubtype="0" repeatCount="3000" accel="50000" decel="50000" fill="remove" grpId="0" nodeType="withEffect">
                                  <p:stCondLst>
                                    <p:cond delay="900"/>
                                  </p:stCondLst>
                                  <p:childTnLst>
                                    <p:animMotion origin="layout" path="M -0.00087 0.00309 C 0.05885 0.00309 0.10781 0.08673 0.10781 0.19167 C 0.10781 0.29722 0.05885 0.38303 -0.00087 0.38303 C -0.06076 0.38303 -0.1092 0.29722 -0.1092 0.19167 C -0.1092 0.08673 -0.06076 0.00309 -0.00087 0.00309 Z " pathEditMode="relative" rAng="0" ptsTypes="fffff">
                                      <p:cBhvr>
                                        <p:cTn id="124" dur="2000" fill="hold"/>
                                        <p:tgtEl>
                                          <p:spTgt spid="33"/>
                                        </p:tgtEl>
                                        <p:attrNameLst>
                                          <p:attrName>ppt_x</p:attrName>
                                          <p:attrName>ppt_y</p:attrName>
                                        </p:attrNameLst>
                                      </p:cBhvr>
                                      <p:rCtr x="17" y="18981"/>
                                    </p:animMotion>
                                  </p:childTnLst>
                                </p:cTn>
                              </p:par>
                              <p:par>
                                <p:cTn id="125" presetID="53" presetClass="entr" presetSubtype="16"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 calcmode="lin" valueType="num">
                                      <p:cBhvr>
                                        <p:cTn id="127" dur="500" fill="hold"/>
                                        <p:tgtEl>
                                          <p:spTgt spid="43"/>
                                        </p:tgtEl>
                                        <p:attrNameLst>
                                          <p:attrName>ppt_w</p:attrName>
                                        </p:attrNameLst>
                                      </p:cBhvr>
                                      <p:tavLst>
                                        <p:tav tm="0">
                                          <p:val>
                                            <p:fltVal val="0"/>
                                          </p:val>
                                        </p:tav>
                                        <p:tav tm="100000">
                                          <p:val>
                                            <p:strVal val="#ppt_w"/>
                                          </p:val>
                                        </p:tav>
                                      </p:tavLst>
                                    </p:anim>
                                    <p:anim calcmode="lin" valueType="num">
                                      <p:cBhvr>
                                        <p:cTn id="128" dur="500" fill="hold"/>
                                        <p:tgtEl>
                                          <p:spTgt spid="43"/>
                                        </p:tgtEl>
                                        <p:attrNameLst>
                                          <p:attrName>ppt_h</p:attrName>
                                        </p:attrNameLst>
                                      </p:cBhvr>
                                      <p:tavLst>
                                        <p:tav tm="0">
                                          <p:val>
                                            <p:fltVal val="0"/>
                                          </p:val>
                                        </p:tav>
                                        <p:tav tm="100000">
                                          <p:val>
                                            <p:strVal val="#ppt_h"/>
                                          </p:val>
                                        </p:tav>
                                      </p:tavLst>
                                    </p:anim>
                                    <p:animEffect transition="in" filter="fade">
                                      <p:cBhvr>
                                        <p:cTn id="129" dur="500"/>
                                        <p:tgtEl>
                                          <p:spTgt spid="43"/>
                                        </p:tgtEl>
                                      </p:cBhvr>
                                    </p:animEffect>
                                  </p:childTnLst>
                                </p:cTn>
                              </p:par>
                              <p:par>
                                <p:cTn id="130" presetID="32" presetClass="emph" presetSubtype="0" fill="hold" nodeType="withEffect">
                                  <p:stCondLst>
                                    <p:cond delay="500"/>
                                  </p:stCondLst>
                                  <p:childTnLst>
                                    <p:animRot by="120000">
                                      <p:cBhvr>
                                        <p:cTn id="131" dur="100" fill="hold">
                                          <p:stCondLst>
                                            <p:cond delay="0"/>
                                          </p:stCondLst>
                                        </p:cTn>
                                        <p:tgtEl>
                                          <p:spTgt spid="43"/>
                                        </p:tgtEl>
                                        <p:attrNameLst>
                                          <p:attrName>r</p:attrName>
                                        </p:attrNameLst>
                                      </p:cBhvr>
                                    </p:animRot>
                                    <p:animRot by="-240000">
                                      <p:cBhvr>
                                        <p:cTn id="132" dur="200" fill="hold">
                                          <p:stCondLst>
                                            <p:cond delay="200"/>
                                          </p:stCondLst>
                                        </p:cTn>
                                        <p:tgtEl>
                                          <p:spTgt spid="43"/>
                                        </p:tgtEl>
                                        <p:attrNameLst>
                                          <p:attrName>r</p:attrName>
                                        </p:attrNameLst>
                                      </p:cBhvr>
                                    </p:animRot>
                                    <p:animRot by="240000">
                                      <p:cBhvr>
                                        <p:cTn id="133" dur="200" fill="hold">
                                          <p:stCondLst>
                                            <p:cond delay="400"/>
                                          </p:stCondLst>
                                        </p:cTn>
                                        <p:tgtEl>
                                          <p:spTgt spid="43"/>
                                        </p:tgtEl>
                                        <p:attrNameLst>
                                          <p:attrName>r</p:attrName>
                                        </p:attrNameLst>
                                      </p:cBhvr>
                                    </p:animRot>
                                    <p:animRot by="-240000">
                                      <p:cBhvr>
                                        <p:cTn id="134" dur="200" fill="hold">
                                          <p:stCondLst>
                                            <p:cond delay="600"/>
                                          </p:stCondLst>
                                        </p:cTn>
                                        <p:tgtEl>
                                          <p:spTgt spid="43"/>
                                        </p:tgtEl>
                                        <p:attrNameLst>
                                          <p:attrName>r</p:attrName>
                                        </p:attrNameLst>
                                      </p:cBhvr>
                                    </p:animRot>
                                    <p:animRot by="120000">
                                      <p:cBhvr>
                                        <p:cTn id="135" dur="200" fill="hold">
                                          <p:stCondLst>
                                            <p:cond delay="800"/>
                                          </p:stCondLst>
                                        </p:cTn>
                                        <p:tgtEl>
                                          <p:spTgt spid="43"/>
                                        </p:tgtEl>
                                        <p:attrNameLst>
                                          <p:attrName>r</p:attrName>
                                        </p:attrNameLst>
                                      </p:cBhvr>
                                    </p:animRot>
                                  </p:childTnLst>
                                </p:cTn>
                              </p:par>
                              <p:par>
                                <p:cTn id="136" presetID="53" presetClass="entr" presetSubtype="16" fill="hold" nodeType="withEffect">
                                  <p:stCondLst>
                                    <p:cond delay="0"/>
                                  </p:stCondLst>
                                  <p:childTnLst>
                                    <p:set>
                                      <p:cBhvr>
                                        <p:cTn id="137" dur="1" fill="hold">
                                          <p:stCondLst>
                                            <p:cond delay="0"/>
                                          </p:stCondLst>
                                        </p:cTn>
                                        <p:tgtEl>
                                          <p:spTgt spid="49"/>
                                        </p:tgtEl>
                                        <p:attrNameLst>
                                          <p:attrName>style.visibility</p:attrName>
                                        </p:attrNameLst>
                                      </p:cBhvr>
                                      <p:to>
                                        <p:strVal val="visible"/>
                                      </p:to>
                                    </p:set>
                                    <p:anim calcmode="lin" valueType="num">
                                      <p:cBhvr>
                                        <p:cTn id="138" dur="500" fill="hold"/>
                                        <p:tgtEl>
                                          <p:spTgt spid="49"/>
                                        </p:tgtEl>
                                        <p:attrNameLst>
                                          <p:attrName>ppt_w</p:attrName>
                                        </p:attrNameLst>
                                      </p:cBhvr>
                                      <p:tavLst>
                                        <p:tav tm="0">
                                          <p:val>
                                            <p:fltVal val="0"/>
                                          </p:val>
                                        </p:tav>
                                        <p:tav tm="100000">
                                          <p:val>
                                            <p:strVal val="#ppt_w"/>
                                          </p:val>
                                        </p:tav>
                                      </p:tavLst>
                                    </p:anim>
                                    <p:anim calcmode="lin" valueType="num">
                                      <p:cBhvr>
                                        <p:cTn id="139" dur="500" fill="hold"/>
                                        <p:tgtEl>
                                          <p:spTgt spid="49"/>
                                        </p:tgtEl>
                                        <p:attrNameLst>
                                          <p:attrName>ppt_h</p:attrName>
                                        </p:attrNameLst>
                                      </p:cBhvr>
                                      <p:tavLst>
                                        <p:tav tm="0">
                                          <p:val>
                                            <p:fltVal val="0"/>
                                          </p:val>
                                        </p:tav>
                                        <p:tav tm="100000">
                                          <p:val>
                                            <p:strVal val="#ppt_h"/>
                                          </p:val>
                                        </p:tav>
                                      </p:tavLst>
                                    </p:anim>
                                    <p:animEffect transition="in" filter="fade">
                                      <p:cBhvr>
                                        <p:cTn id="140" dur="500"/>
                                        <p:tgtEl>
                                          <p:spTgt spid="49"/>
                                        </p:tgtEl>
                                      </p:cBhvr>
                                    </p:animEffect>
                                  </p:childTnLst>
                                </p:cTn>
                              </p:par>
                              <p:par>
                                <p:cTn id="141" presetID="32" presetClass="emph" presetSubtype="0" fill="hold" nodeType="withEffect">
                                  <p:stCondLst>
                                    <p:cond delay="500"/>
                                  </p:stCondLst>
                                  <p:childTnLst>
                                    <p:animRot by="120000">
                                      <p:cBhvr>
                                        <p:cTn id="142" dur="100" fill="hold">
                                          <p:stCondLst>
                                            <p:cond delay="0"/>
                                          </p:stCondLst>
                                        </p:cTn>
                                        <p:tgtEl>
                                          <p:spTgt spid="49"/>
                                        </p:tgtEl>
                                        <p:attrNameLst>
                                          <p:attrName>r</p:attrName>
                                        </p:attrNameLst>
                                      </p:cBhvr>
                                    </p:animRot>
                                    <p:animRot by="-240000">
                                      <p:cBhvr>
                                        <p:cTn id="143" dur="200" fill="hold">
                                          <p:stCondLst>
                                            <p:cond delay="200"/>
                                          </p:stCondLst>
                                        </p:cTn>
                                        <p:tgtEl>
                                          <p:spTgt spid="49"/>
                                        </p:tgtEl>
                                        <p:attrNameLst>
                                          <p:attrName>r</p:attrName>
                                        </p:attrNameLst>
                                      </p:cBhvr>
                                    </p:animRot>
                                    <p:animRot by="240000">
                                      <p:cBhvr>
                                        <p:cTn id="144" dur="200" fill="hold">
                                          <p:stCondLst>
                                            <p:cond delay="400"/>
                                          </p:stCondLst>
                                        </p:cTn>
                                        <p:tgtEl>
                                          <p:spTgt spid="49"/>
                                        </p:tgtEl>
                                        <p:attrNameLst>
                                          <p:attrName>r</p:attrName>
                                        </p:attrNameLst>
                                      </p:cBhvr>
                                    </p:animRot>
                                    <p:animRot by="-240000">
                                      <p:cBhvr>
                                        <p:cTn id="145" dur="200" fill="hold">
                                          <p:stCondLst>
                                            <p:cond delay="600"/>
                                          </p:stCondLst>
                                        </p:cTn>
                                        <p:tgtEl>
                                          <p:spTgt spid="49"/>
                                        </p:tgtEl>
                                        <p:attrNameLst>
                                          <p:attrName>r</p:attrName>
                                        </p:attrNameLst>
                                      </p:cBhvr>
                                    </p:animRot>
                                    <p:animRot by="120000">
                                      <p:cBhvr>
                                        <p:cTn id="146"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P spid="36"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文本框 5"/>
          <p:cNvSpPr txBox="1"/>
          <p:nvPr/>
        </p:nvSpPr>
        <p:spPr>
          <a:xfrm>
            <a:off x="961413" y="187481"/>
            <a:ext cx="6245167"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599" dirty="0"/>
              <a:t>PROJECT REQUIREMENTS</a:t>
            </a:r>
            <a:endParaRPr lang="zh-CN" altLang="zh-CN" sz="3599" dirty="0"/>
          </a:p>
        </p:txBody>
      </p:sp>
      <p:sp>
        <p:nvSpPr>
          <p:cNvPr id="35" name="TextBox 34"/>
          <p:cNvSpPr txBox="1"/>
          <p:nvPr/>
        </p:nvSpPr>
        <p:spPr>
          <a:xfrm>
            <a:off x="2928968" y="364336"/>
            <a:ext cx="23433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a:t> </a:t>
            </a:r>
            <a:endParaRPr lang="en-US" altLang="zh-CN" b="1" dirty="0"/>
          </a:p>
        </p:txBody>
      </p:sp>
      <p:grpSp>
        <p:nvGrpSpPr>
          <p:cNvPr id="36" name="组合 35"/>
          <p:cNvGrpSpPr/>
          <p:nvPr/>
        </p:nvGrpSpPr>
        <p:grpSpPr>
          <a:xfrm>
            <a:off x="3792" y="231784"/>
            <a:ext cx="758949" cy="693260"/>
            <a:chOff x="0" y="532828"/>
            <a:chExt cx="759125" cy="568897"/>
          </a:xfrm>
        </p:grpSpPr>
        <p:sp>
          <p:nvSpPr>
            <p:cNvPr id="37" name="矩形 3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Box 40"/>
          <p:cNvSpPr txBox="1"/>
          <p:nvPr/>
        </p:nvSpPr>
        <p:spPr>
          <a:xfrm>
            <a:off x="9060962" y="298025"/>
            <a:ext cx="2793324" cy="369332"/>
          </a:xfrm>
          <a:prstGeom prst="rect">
            <a:avLst/>
          </a:prstGeom>
          <a:noFill/>
        </p:spPr>
        <p:txBody>
          <a:bodyPr wrap="square" rtlCol="0">
            <a:spAutoFit/>
          </a:bodyPr>
          <a:lstStyle/>
          <a:p>
            <a:endParaRPr lang="zh-CN" altLang="en-US" dirty="0">
              <a:solidFill>
                <a:schemeClr val="tx1">
                  <a:lumMod val="50000"/>
                  <a:lumOff val="50000"/>
                </a:schemeClr>
              </a:solidFill>
              <a:latin typeface="微软雅黑" pitchFamily="34" charset="-122"/>
              <a:ea typeface="微软雅黑" pitchFamily="34" charset="-122"/>
            </a:endParaRPr>
          </a:p>
        </p:txBody>
      </p:sp>
      <p:pic>
        <p:nvPicPr>
          <p:cNvPr id="47" name="Picture 4">
            <a:extLst>
              <a:ext uri="{FF2B5EF4-FFF2-40B4-BE49-F238E27FC236}">
                <a16:creationId xmlns:a16="http://schemas.microsoft.com/office/drawing/2014/main" id="{3F14C991-9C91-4DDB-A0BC-122DB86BFD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48" name="Freeform 512">
            <a:extLst>
              <a:ext uri="{FF2B5EF4-FFF2-40B4-BE49-F238E27FC236}">
                <a16:creationId xmlns:a16="http://schemas.microsoft.com/office/drawing/2014/main" id="{FD811A4A-3D97-4F83-A5C1-4A404531072C}"/>
              </a:ext>
            </a:extLst>
          </p:cNvPr>
          <p:cNvSpPr>
            <a:spLocks/>
          </p:cNvSpPr>
          <p:nvPr/>
        </p:nvSpPr>
        <p:spPr bwMode="auto">
          <a:xfrm>
            <a:off x="951172" y="2011729"/>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49" name="TextBox 48">
            <a:extLst>
              <a:ext uri="{FF2B5EF4-FFF2-40B4-BE49-F238E27FC236}">
                <a16:creationId xmlns:a16="http://schemas.microsoft.com/office/drawing/2014/main" id="{FFDD4FFD-9D80-4CDC-AB59-2F3BB4B2CC1C}"/>
              </a:ext>
            </a:extLst>
          </p:cNvPr>
          <p:cNvSpPr txBox="1"/>
          <p:nvPr/>
        </p:nvSpPr>
        <p:spPr>
          <a:xfrm>
            <a:off x="1264299" y="1916832"/>
            <a:ext cx="10223647"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Move tutorial git Repository to </a:t>
            </a:r>
            <a:r>
              <a:rPr lang="en-GB" altLang="zh-CN" sz="2799" dirty="0" err="1">
                <a:solidFill>
                  <a:schemeClr val="tx1">
                    <a:lumMod val="65000"/>
                    <a:lumOff val="35000"/>
                  </a:schemeClr>
                </a:solidFill>
                <a:latin typeface="微软雅黑" pitchFamily="34" charset="-122"/>
                <a:ea typeface="微软雅黑" pitchFamily="34" charset="-122"/>
              </a:rPr>
              <a:t>Arthas</a:t>
            </a:r>
            <a:r>
              <a:rPr lang="en-GB" altLang="zh-CN" sz="2799" dirty="0">
                <a:solidFill>
                  <a:schemeClr val="tx1">
                    <a:lumMod val="65000"/>
                    <a:lumOff val="35000"/>
                  </a:schemeClr>
                </a:solidFill>
                <a:latin typeface="微软雅黑" pitchFamily="34" charset="-122"/>
                <a:ea typeface="微软雅黑" pitchFamily="34" charset="-122"/>
              </a:rPr>
              <a:t> itself</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5" name="Freeform 512">
            <a:extLst>
              <a:ext uri="{FF2B5EF4-FFF2-40B4-BE49-F238E27FC236}">
                <a16:creationId xmlns:a16="http://schemas.microsoft.com/office/drawing/2014/main" id="{0B25AF09-297A-4BAC-B05B-93C0EAD5B451}"/>
              </a:ext>
            </a:extLst>
          </p:cNvPr>
          <p:cNvSpPr>
            <a:spLocks/>
          </p:cNvSpPr>
          <p:nvPr/>
        </p:nvSpPr>
        <p:spPr bwMode="auto">
          <a:xfrm>
            <a:off x="951172" y="2979958"/>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6" name="TextBox 55">
            <a:extLst>
              <a:ext uri="{FF2B5EF4-FFF2-40B4-BE49-F238E27FC236}">
                <a16:creationId xmlns:a16="http://schemas.microsoft.com/office/drawing/2014/main" id="{8B33247D-F302-4CEA-B66D-C5E5B2B70F31}"/>
              </a:ext>
            </a:extLst>
          </p:cNvPr>
          <p:cNvSpPr txBox="1"/>
          <p:nvPr/>
        </p:nvSpPr>
        <p:spPr>
          <a:xfrm>
            <a:off x="1264298" y="2885061"/>
            <a:ext cx="10589988" cy="953851"/>
          </a:xfrm>
          <a:prstGeom prst="rect">
            <a:avLst/>
          </a:prstGeom>
          <a:noFill/>
        </p:spPr>
        <p:txBody>
          <a:bodyPr wrap="square" rtlCol="0">
            <a:spAutoFit/>
          </a:bodyPr>
          <a:lstStyle/>
          <a:p>
            <a:r>
              <a:rPr lang="en-GB" altLang="zh-CN" sz="2799" dirty="0" err="1">
                <a:solidFill>
                  <a:schemeClr val="tx1">
                    <a:lumMod val="65000"/>
                    <a:lumOff val="35000"/>
                  </a:schemeClr>
                </a:solidFill>
                <a:latin typeface="微软雅黑" pitchFamily="34" charset="-122"/>
                <a:ea typeface="微软雅黑" pitchFamily="34" charset="-122"/>
              </a:rPr>
              <a:t>Seperate</a:t>
            </a:r>
            <a:r>
              <a:rPr lang="en-GB" altLang="zh-CN" sz="2799" dirty="0">
                <a:solidFill>
                  <a:schemeClr val="tx1">
                    <a:lumMod val="65000"/>
                    <a:lumOff val="35000"/>
                  </a:schemeClr>
                </a:solidFill>
                <a:latin typeface="微软雅黑" pitchFamily="34" charset="-122"/>
                <a:ea typeface="微软雅黑" pitchFamily="34" charset="-122"/>
              </a:rPr>
              <a:t> the tutorial, provide a separate tutorial for each </a:t>
            </a:r>
            <a:r>
              <a:rPr lang="en-GB" altLang="zh-CN" sz="2799" dirty="0" err="1">
                <a:solidFill>
                  <a:schemeClr val="tx1">
                    <a:lumMod val="65000"/>
                    <a:lumOff val="35000"/>
                  </a:schemeClr>
                </a:solidFill>
                <a:latin typeface="微软雅黑" pitchFamily="34" charset="-122"/>
                <a:ea typeface="微软雅黑" pitchFamily="34" charset="-122"/>
              </a:rPr>
              <a:t>Arthas</a:t>
            </a:r>
            <a:r>
              <a:rPr lang="en-GB" altLang="zh-CN" sz="2799" dirty="0">
                <a:solidFill>
                  <a:schemeClr val="tx1">
                    <a:lumMod val="65000"/>
                    <a:lumOff val="35000"/>
                  </a:schemeClr>
                </a:solidFill>
                <a:latin typeface="微软雅黑" pitchFamily="34" charset="-122"/>
                <a:ea typeface="微软雅黑" pitchFamily="34" charset="-122"/>
              </a:rPr>
              <a:t> command</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7" name="Freeform 512">
            <a:extLst>
              <a:ext uri="{FF2B5EF4-FFF2-40B4-BE49-F238E27FC236}">
                <a16:creationId xmlns:a16="http://schemas.microsoft.com/office/drawing/2014/main" id="{9D78B7EA-535C-412A-81FC-677747DE849D}"/>
              </a:ext>
            </a:extLst>
          </p:cNvPr>
          <p:cNvSpPr>
            <a:spLocks/>
          </p:cNvSpPr>
          <p:nvPr/>
        </p:nvSpPr>
        <p:spPr bwMode="auto">
          <a:xfrm>
            <a:off x="951170" y="4154975"/>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8" name="TextBox 57">
            <a:extLst>
              <a:ext uri="{FF2B5EF4-FFF2-40B4-BE49-F238E27FC236}">
                <a16:creationId xmlns:a16="http://schemas.microsoft.com/office/drawing/2014/main" id="{9DF518FE-3D50-418C-98E1-9B465B501A7A}"/>
              </a:ext>
            </a:extLst>
          </p:cNvPr>
          <p:cNvSpPr txBox="1"/>
          <p:nvPr/>
        </p:nvSpPr>
        <p:spPr>
          <a:xfrm>
            <a:off x="1236289" y="4060078"/>
            <a:ext cx="10223647"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Update the web page</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9" name="Freeform 512">
            <a:extLst>
              <a:ext uri="{FF2B5EF4-FFF2-40B4-BE49-F238E27FC236}">
                <a16:creationId xmlns:a16="http://schemas.microsoft.com/office/drawing/2014/main" id="{E7230EB8-69F5-4C58-87C4-15F0FAD09B0C}"/>
              </a:ext>
            </a:extLst>
          </p:cNvPr>
          <p:cNvSpPr>
            <a:spLocks/>
          </p:cNvSpPr>
          <p:nvPr/>
        </p:nvSpPr>
        <p:spPr bwMode="auto">
          <a:xfrm>
            <a:off x="951171" y="4875345"/>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60" name="TextBox 59">
            <a:extLst>
              <a:ext uri="{FF2B5EF4-FFF2-40B4-BE49-F238E27FC236}">
                <a16:creationId xmlns:a16="http://schemas.microsoft.com/office/drawing/2014/main" id="{1C581C6C-BA71-4C7F-8450-3B38CB26BAF8}"/>
              </a:ext>
            </a:extLst>
          </p:cNvPr>
          <p:cNvSpPr txBox="1"/>
          <p:nvPr/>
        </p:nvSpPr>
        <p:spPr>
          <a:xfrm>
            <a:off x="1264298" y="4785749"/>
            <a:ext cx="10223647"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Add links to the online tutorials for the official documents</a:t>
            </a:r>
            <a:endParaRPr lang="zh-CN" altLang="zh-CN" sz="2799" dirty="0">
              <a:solidFill>
                <a:schemeClr val="tx1">
                  <a:lumMod val="65000"/>
                  <a:lumOff val="35000"/>
                </a:schemeClr>
              </a:solidFill>
              <a:latin typeface="微软雅黑" pitchFamily="34" charset="-122"/>
              <a:ea typeface="微软雅黑" pitchFamily="34" charset="-122"/>
            </a:endParaRPr>
          </a:p>
        </p:txBody>
      </p:sp>
      <p:grpSp>
        <p:nvGrpSpPr>
          <p:cNvPr id="61" name="组合 57">
            <a:extLst>
              <a:ext uri="{FF2B5EF4-FFF2-40B4-BE49-F238E27FC236}">
                <a16:creationId xmlns:a16="http://schemas.microsoft.com/office/drawing/2014/main" id="{7EA7458A-4D80-4B7A-A29D-D0CF8D1071CF}"/>
              </a:ext>
            </a:extLst>
          </p:cNvPr>
          <p:cNvGrpSpPr/>
          <p:nvPr/>
        </p:nvGrpSpPr>
        <p:grpSpPr>
          <a:xfrm>
            <a:off x="3792" y="921962"/>
            <a:ext cx="12187592" cy="45708"/>
            <a:chOff x="0" y="532828"/>
            <a:chExt cx="759125" cy="568897"/>
          </a:xfrm>
        </p:grpSpPr>
        <p:sp>
          <p:nvSpPr>
            <p:cNvPr id="62" name="矩形 58">
              <a:extLst>
                <a:ext uri="{FF2B5EF4-FFF2-40B4-BE49-F238E27FC236}">
                  <a16:creationId xmlns:a16="http://schemas.microsoft.com/office/drawing/2014/main" id="{011B3AE1-9FC8-45A4-A702-7EC101CF9C11}"/>
                </a:ext>
              </a:extLst>
            </p:cNvPr>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59">
              <a:extLst>
                <a:ext uri="{FF2B5EF4-FFF2-40B4-BE49-F238E27FC236}">
                  <a16:creationId xmlns:a16="http://schemas.microsoft.com/office/drawing/2014/main" id="{19C4961F-2B2C-4AA7-95E7-5930593560B0}"/>
                </a:ext>
              </a:extLst>
            </p:cNvPr>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0">
              <a:extLst>
                <a:ext uri="{FF2B5EF4-FFF2-40B4-BE49-F238E27FC236}">
                  <a16:creationId xmlns:a16="http://schemas.microsoft.com/office/drawing/2014/main" id="{20B52DD6-1E35-48BF-A445-9E0DE9C1F0C5}"/>
                </a:ext>
              </a:extLst>
            </p:cNvPr>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1">
              <a:extLst>
                <a:ext uri="{FF2B5EF4-FFF2-40B4-BE49-F238E27FC236}">
                  <a16:creationId xmlns:a16="http://schemas.microsoft.com/office/drawing/2014/main" id="{76080472-A92B-48A9-89E6-4AFC33D751D1}"/>
                </a:ext>
              </a:extLst>
            </p:cNvPr>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299274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4"/>
                                        </p:tgtEl>
                                        <p:attrNameLst>
                                          <p:attrName>style.visibility</p:attrName>
                                        </p:attrNameLst>
                                      </p:cBhvr>
                                      <p:to>
                                        <p:strVal val="visible"/>
                                      </p:to>
                                    </p:set>
                                    <p:anim calcmode="lin" valueType="num">
                                      <p:cBhvr>
                                        <p:cTn id="15" dur="4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4"/>
                                        </p:tgtEl>
                                        <p:attrNameLst>
                                          <p:attrName>ppt_y</p:attrName>
                                        </p:attrNameLst>
                                      </p:cBhvr>
                                      <p:tavLst>
                                        <p:tav tm="0">
                                          <p:val>
                                            <p:strVal val="#ppt_y"/>
                                          </p:val>
                                        </p:tav>
                                        <p:tav tm="100000">
                                          <p:val>
                                            <p:strVal val="#ppt_y"/>
                                          </p:val>
                                        </p:tav>
                                      </p:tavLst>
                                    </p:anim>
                                    <p:anim calcmode="lin" valueType="num">
                                      <p:cBhvr>
                                        <p:cTn id="17" dur="4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4"/>
                                        </p:tgtEl>
                                      </p:cBhvr>
                                    </p:animEffect>
                                  </p:childTnLst>
                                </p:cTn>
                              </p:par>
                            </p:childTnLst>
                          </p:cTn>
                        </p:par>
                        <p:par>
                          <p:cTn id="20" fill="hold">
                            <p:stCondLst>
                              <p:cond delay="212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35"/>
                                        </p:tgtEl>
                                        <p:attrNameLst>
                                          <p:attrName>style.visibility</p:attrName>
                                        </p:attrNameLst>
                                      </p:cBhvr>
                                      <p:to>
                                        <p:strVal val="visible"/>
                                      </p:to>
                                    </p:set>
                                    <p:anim calcmode="lin" valueType="num">
                                      <p:cBhvr>
                                        <p:cTn id="23"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4" dur="400" fill="hold"/>
                                        <p:tgtEl>
                                          <p:spTgt spid="35"/>
                                        </p:tgtEl>
                                        <p:attrNameLst>
                                          <p:attrName>ppt_y</p:attrName>
                                        </p:attrNameLst>
                                      </p:cBhvr>
                                      <p:tavLst>
                                        <p:tav tm="0">
                                          <p:val>
                                            <p:strVal val="#ppt_y"/>
                                          </p:val>
                                        </p:tav>
                                        <p:tav tm="100000">
                                          <p:val>
                                            <p:strVal val="#ppt_y"/>
                                          </p:val>
                                        </p:tav>
                                      </p:tavLst>
                                    </p:anim>
                                    <p:anim calcmode="lin" valueType="num">
                                      <p:cBhvr>
                                        <p:cTn id="25"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6"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400" tmFilter="0,0; .5, 1; 1, 1"/>
                                        <p:tgtEl>
                                          <p:spTgt spid="35"/>
                                        </p:tgtEl>
                                      </p:cBhvr>
                                    </p:animEffect>
                                  </p:childTnLst>
                                </p:cTn>
                              </p:par>
                            </p:childTnLst>
                          </p:cTn>
                        </p:par>
                        <p:par>
                          <p:cTn id="28" fill="hold">
                            <p:stCondLst>
                              <p:cond delay="2480"/>
                            </p:stCondLst>
                            <p:childTnLst>
                              <p:par>
                                <p:cTn id="29" presetID="22" presetClass="entr" presetSubtype="8"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250"/>
                                        <p:tgtEl>
                                          <p:spTgt spid="48"/>
                                        </p:tgtEl>
                                      </p:cBhvr>
                                    </p:animEffect>
                                  </p:childTnLst>
                                </p:cTn>
                              </p:par>
                            </p:childTnLst>
                          </p:cTn>
                        </p:par>
                        <p:par>
                          <p:cTn id="32" fill="hold">
                            <p:stCondLst>
                              <p:cond delay="273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49"/>
                                        </p:tgtEl>
                                        <p:attrNameLst>
                                          <p:attrName>ppt_y</p:attrName>
                                        </p:attrNameLst>
                                      </p:cBhvr>
                                      <p:tavLst>
                                        <p:tav tm="0">
                                          <p:val>
                                            <p:strVal val="#ppt_y"/>
                                          </p:val>
                                        </p:tav>
                                        <p:tav tm="100000">
                                          <p:val>
                                            <p:strVal val="#ppt_y"/>
                                          </p:val>
                                        </p:tav>
                                      </p:tavLst>
                                    </p:anim>
                                    <p:anim calcmode="lin" valueType="num">
                                      <p:cBhvr>
                                        <p:cTn id="37"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49"/>
                                        </p:tgtEl>
                                      </p:cBhvr>
                                    </p:animEffect>
                                  </p:childTnLst>
                                </p:cTn>
                              </p:par>
                            </p:childTnLst>
                          </p:cTn>
                        </p:par>
                        <p:par>
                          <p:cTn id="40" fill="hold">
                            <p:stCondLst>
                              <p:cond delay="5130"/>
                            </p:stCondLst>
                            <p:childTnLst>
                              <p:par>
                                <p:cTn id="41" presetID="22" presetClass="entr" presetSubtype="8"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250"/>
                                        <p:tgtEl>
                                          <p:spTgt spid="55"/>
                                        </p:tgtEl>
                                      </p:cBhvr>
                                    </p:animEffect>
                                  </p:childTnLst>
                                </p:cTn>
                              </p:par>
                            </p:childTnLst>
                          </p:cTn>
                        </p:par>
                        <p:par>
                          <p:cTn id="44" fill="hold">
                            <p:stCondLst>
                              <p:cond delay="538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6"/>
                                        </p:tgtEl>
                                        <p:attrNameLst>
                                          <p:attrName>style.visibility</p:attrName>
                                        </p:attrNameLst>
                                      </p:cBhvr>
                                      <p:to>
                                        <p:strVal val="visible"/>
                                      </p:to>
                                    </p:set>
                                    <p:anim calcmode="lin" valueType="num">
                                      <p:cBhvr>
                                        <p:cTn id="47"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6"/>
                                        </p:tgtEl>
                                        <p:attrNameLst>
                                          <p:attrName>ppt_y</p:attrName>
                                        </p:attrNameLst>
                                      </p:cBhvr>
                                      <p:tavLst>
                                        <p:tav tm="0">
                                          <p:val>
                                            <p:strVal val="#ppt_y"/>
                                          </p:val>
                                        </p:tav>
                                        <p:tav tm="100000">
                                          <p:val>
                                            <p:strVal val="#ppt_y"/>
                                          </p:val>
                                        </p:tav>
                                      </p:tavLst>
                                    </p:anim>
                                    <p:anim calcmode="lin" valueType="num">
                                      <p:cBhvr>
                                        <p:cTn id="49"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6"/>
                                        </p:tgtEl>
                                      </p:cBhvr>
                                    </p:animEffect>
                                  </p:childTnLst>
                                </p:cTn>
                              </p:par>
                            </p:childTnLst>
                          </p:cTn>
                        </p:par>
                        <p:par>
                          <p:cTn id="52" fill="hold">
                            <p:stCondLst>
                              <p:cond delay="9030"/>
                            </p:stCondLst>
                            <p:childTnLst>
                              <p:par>
                                <p:cTn id="53" presetID="22" presetClass="entr" presetSubtype="8" fill="hold" grpId="0" nodeType="after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left)">
                                      <p:cBhvr>
                                        <p:cTn id="55" dur="250"/>
                                        <p:tgtEl>
                                          <p:spTgt spid="57"/>
                                        </p:tgtEl>
                                      </p:cBhvr>
                                    </p:animEffect>
                                  </p:childTnLst>
                                </p:cTn>
                              </p:par>
                            </p:childTnLst>
                          </p:cTn>
                        </p:par>
                        <p:par>
                          <p:cTn id="56" fill="hold">
                            <p:stCondLst>
                              <p:cond delay="928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58"/>
                                        </p:tgtEl>
                                        <p:attrNameLst>
                                          <p:attrName>ppt_y</p:attrName>
                                        </p:attrNameLst>
                                      </p:cBhvr>
                                      <p:tavLst>
                                        <p:tav tm="0">
                                          <p:val>
                                            <p:strVal val="#ppt_y"/>
                                          </p:val>
                                        </p:tav>
                                        <p:tav tm="100000">
                                          <p:val>
                                            <p:strVal val="#ppt_y"/>
                                          </p:val>
                                        </p:tav>
                                      </p:tavLst>
                                    </p:anim>
                                    <p:anim calcmode="lin" valueType="num">
                                      <p:cBhvr>
                                        <p:cTn id="61"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58"/>
                                        </p:tgtEl>
                                      </p:cBhvr>
                                    </p:animEffect>
                                  </p:childTnLst>
                                </p:cTn>
                              </p:par>
                            </p:childTnLst>
                          </p:cTn>
                        </p:par>
                        <p:par>
                          <p:cTn id="64" fill="hold">
                            <p:stCondLst>
                              <p:cond delay="10530"/>
                            </p:stCondLst>
                            <p:childTnLst>
                              <p:par>
                                <p:cTn id="65" presetID="22" presetClass="entr" presetSubtype="8"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left)">
                                      <p:cBhvr>
                                        <p:cTn id="67" dur="250"/>
                                        <p:tgtEl>
                                          <p:spTgt spid="59"/>
                                        </p:tgtEl>
                                      </p:cBhvr>
                                    </p:animEffect>
                                  </p:childTnLst>
                                </p:cTn>
                              </p:par>
                            </p:childTnLst>
                          </p:cTn>
                        </p:par>
                        <p:par>
                          <p:cTn id="68" fill="hold">
                            <p:stCondLst>
                              <p:cond delay="1078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60"/>
                                        </p:tgtEl>
                                        <p:attrNameLst>
                                          <p:attrName>style.visibility</p:attrName>
                                        </p:attrNameLst>
                                      </p:cBhvr>
                                      <p:to>
                                        <p:strVal val="visible"/>
                                      </p:to>
                                    </p:set>
                                    <p:anim calcmode="lin" valueType="num">
                                      <p:cBhvr>
                                        <p:cTn id="71"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60"/>
                                        </p:tgtEl>
                                        <p:attrNameLst>
                                          <p:attrName>ppt_y</p:attrName>
                                        </p:attrNameLst>
                                      </p:cBhvr>
                                      <p:tavLst>
                                        <p:tav tm="0">
                                          <p:val>
                                            <p:strVal val="#ppt_y"/>
                                          </p:val>
                                        </p:tav>
                                        <p:tav tm="100000">
                                          <p:val>
                                            <p:strVal val="#ppt_y"/>
                                          </p:val>
                                        </p:tav>
                                      </p:tavLst>
                                    </p:anim>
                                    <p:anim calcmode="lin" valueType="num">
                                      <p:cBhvr>
                                        <p:cTn id="73"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8" grpId="0" animBg="1"/>
      <p:bldP spid="49" grpId="0"/>
      <p:bldP spid="55" grpId="0" animBg="1"/>
      <p:bldP spid="56" grpId="0"/>
      <p:bldP spid="57" grpId="0" animBg="1"/>
      <p:bldP spid="58" grpId="0"/>
      <p:bldP spid="59" grpId="0" animBg="1"/>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 name="组合 2"/>
          <p:cNvGrpSpPr/>
          <p:nvPr/>
        </p:nvGrpSpPr>
        <p:grpSpPr>
          <a:xfrm>
            <a:off x="6851131" y="2406185"/>
            <a:ext cx="2976383" cy="2976383"/>
            <a:chOff x="6848924" y="2406742"/>
            <a:chExt cx="2977072" cy="2977072"/>
          </a:xfrm>
        </p:grpSpPr>
        <p:grpSp>
          <p:nvGrpSpPr>
            <p:cNvPr id="2" name="组合 1"/>
            <p:cNvGrpSpPr/>
            <p:nvPr/>
          </p:nvGrpSpPr>
          <p:grpSpPr>
            <a:xfrm>
              <a:off x="6848924" y="2406742"/>
              <a:ext cx="2977072" cy="2977072"/>
              <a:chOff x="4005943" y="1516285"/>
              <a:chExt cx="3600001" cy="3600001"/>
            </a:xfrm>
          </p:grpSpPr>
          <p:sp>
            <p:nvSpPr>
              <p:cNvPr id="4" name="椭圆 3"/>
              <p:cNvSpPr/>
              <p:nvPr/>
            </p:nvSpPr>
            <p:spPr>
              <a:xfrm>
                <a:off x="4909458" y="2409372"/>
                <a:ext cx="1799770" cy="1799770"/>
              </a:xfrm>
              <a:prstGeom prst="ellipse">
                <a:avLst/>
              </a:prstGeom>
              <a:solidFill>
                <a:schemeClr val="bg1"/>
              </a:solidFill>
              <a:ln>
                <a:noFill/>
              </a:ln>
              <a:effectLst>
                <a:innerShdw blurRad="584200">
                  <a:prstClr val="black">
                    <a:alpha val="3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图表 4"/>
              <p:cNvGraphicFramePr/>
              <p:nvPr/>
            </p:nvGraphicFramePr>
            <p:xfrm>
              <a:off x="4005943" y="1516285"/>
              <a:ext cx="3600001" cy="3600001"/>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6" name="组合 5"/>
            <p:cNvGrpSpPr/>
            <p:nvPr/>
          </p:nvGrpSpPr>
          <p:grpSpPr>
            <a:xfrm>
              <a:off x="7093857" y="3316989"/>
              <a:ext cx="273133" cy="263874"/>
              <a:chOff x="549275" y="533400"/>
              <a:chExt cx="561975" cy="542926"/>
            </a:xfrm>
          </p:grpSpPr>
          <p:sp>
            <p:nvSpPr>
              <p:cNvPr id="7"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8" name="Freeform 17"/>
              <p:cNvSpPr>
                <a:spLocks/>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9" name="Freeform 18"/>
              <p:cNvSpPr>
                <a:spLocks/>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0" name="Freeform 19"/>
              <p:cNvSpPr>
                <a:spLocks/>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1" name="Freeform 20"/>
              <p:cNvSpPr>
                <a:spLocks/>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2" name="Freeform 21"/>
              <p:cNvSpPr>
                <a:spLocks/>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sp>
            <p:nvSpPr>
              <p:cNvPr id="13" name="Freeform 22"/>
              <p:cNvSpPr>
                <a:spLocks/>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zh-CN" altLang="en-US"/>
              </a:p>
            </p:txBody>
          </p:sp>
        </p:grpSp>
        <p:sp>
          <p:nvSpPr>
            <p:cNvPr id="14" name="Freeform 28"/>
            <p:cNvSpPr>
              <a:spLocks noEditPoints="1"/>
            </p:cNvSpPr>
            <p:nvPr/>
          </p:nvSpPr>
          <p:spPr bwMode="auto">
            <a:xfrm>
              <a:off x="9325124" y="3332990"/>
              <a:ext cx="245628" cy="245628"/>
            </a:xfrm>
            <a:custGeom>
              <a:avLst/>
              <a:gdLst>
                <a:gd name="T0" fmla="*/ 153 w 207"/>
                <a:gd name="T1" fmla="*/ 51 h 207"/>
                <a:gd name="T2" fmla="*/ 142 w 207"/>
                <a:gd name="T3" fmla="*/ 128 h 207"/>
                <a:gd name="T4" fmla="*/ 161 w 207"/>
                <a:gd name="T5" fmla="*/ 130 h 207"/>
                <a:gd name="T6" fmla="*/ 179 w 207"/>
                <a:gd name="T7" fmla="*/ 108 h 207"/>
                <a:gd name="T8" fmla="*/ 176 w 207"/>
                <a:gd name="T9" fmla="*/ 58 h 207"/>
                <a:gd name="T10" fmla="*/ 137 w 207"/>
                <a:gd name="T11" fmla="*/ 27 h 207"/>
                <a:gd name="T12" fmla="*/ 76 w 207"/>
                <a:gd name="T13" fmla="*/ 30 h 207"/>
                <a:gd name="T14" fmla="*/ 31 w 207"/>
                <a:gd name="T15" fmla="*/ 74 h 207"/>
                <a:gd name="T16" fmla="*/ 30 w 207"/>
                <a:gd name="T17" fmla="*/ 139 h 207"/>
                <a:gd name="T18" fmla="*/ 71 w 207"/>
                <a:gd name="T19" fmla="*/ 178 h 207"/>
                <a:gd name="T20" fmla="*/ 121 w 207"/>
                <a:gd name="T21" fmla="*/ 182 h 207"/>
                <a:gd name="T22" fmla="*/ 143 w 207"/>
                <a:gd name="T23" fmla="*/ 199 h 207"/>
                <a:gd name="T24" fmla="*/ 102 w 207"/>
                <a:gd name="T25" fmla="*/ 207 h 207"/>
                <a:gd name="T26" fmla="*/ 29 w 207"/>
                <a:gd name="T27" fmla="*/ 182 h 207"/>
                <a:gd name="T28" fmla="*/ 0 w 207"/>
                <a:gd name="T29" fmla="*/ 108 h 207"/>
                <a:gd name="T30" fmla="*/ 32 w 207"/>
                <a:gd name="T31" fmla="*/ 29 h 207"/>
                <a:gd name="T32" fmla="*/ 109 w 207"/>
                <a:gd name="T33" fmla="*/ 0 h 207"/>
                <a:gd name="T34" fmla="*/ 179 w 207"/>
                <a:gd name="T35" fmla="*/ 23 h 207"/>
                <a:gd name="T36" fmla="*/ 207 w 207"/>
                <a:gd name="T37" fmla="*/ 87 h 207"/>
                <a:gd name="T38" fmla="*/ 188 w 207"/>
                <a:gd name="T39" fmla="*/ 137 h 207"/>
                <a:gd name="T40" fmla="*/ 141 w 207"/>
                <a:gd name="T41" fmla="*/ 157 h 207"/>
                <a:gd name="T42" fmla="*/ 123 w 207"/>
                <a:gd name="T43" fmla="*/ 151 h 207"/>
                <a:gd name="T44" fmla="*/ 117 w 207"/>
                <a:gd name="T45" fmla="*/ 132 h 207"/>
                <a:gd name="T46" fmla="*/ 109 w 207"/>
                <a:gd name="T47" fmla="*/ 141 h 207"/>
                <a:gd name="T48" fmla="*/ 89 w 207"/>
                <a:gd name="T49" fmla="*/ 155 h 207"/>
                <a:gd name="T50" fmla="*/ 66 w 207"/>
                <a:gd name="T51" fmla="*/ 154 h 207"/>
                <a:gd name="T52" fmla="*/ 52 w 207"/>
                <a:gd name="T53" fmla="*/ 137 h 207"/>
                <a:gd name="T54" fmla="*/ 54 w 207"/>
                <a:gd name="T55" fmla="*/ 96 h 207"/>
                <a:gd name="T56" fmla="*/ 85 w 207"/>
                <a:gd name="T57" fmla="*/ 56 h 207"/>
                <a:gd name="T58" fmla="*/ 120 w 207"/>
                <a:gd name="T59" fmla="*/ 52 h 207"/>
                <a:gd name="T60" fmla="*/ 137 w 207"/>
                <a:gd name="T61" fmla="*/ 51 h 207"/>
                <a:gd name="T62" fmla="*/ 117 w 207"/>
                <a:gd name="T63" fmla="*/ 75 h 207"/>
                <a:gd name="T64" fmla="*/ 96 w 207"/>
                <a:gd name="T65" fmla="*/ 78 h 207"/>
                <a:gd name="T66" fmla="*/ 80 w 207"/>
                <a:gd name="T67" fmla="*/ 101 h 207"/>
                <a:gd name="T68" fmla="*/ 81 w 207"/>
                <a:gd name="T69" fmla="*/ 128 h 207"/>
                <a:gd name="T70" fmla="*/ 98 w 207"/>
                <a:gd name="T71" fmla="*/ 131 h 207"/>
                <a:gd name="T72" fmla="*/ 112 w 207"/>
                <a:gd name="T73" fmla="*/ 119 h 207"/>
                <a:gd name="T74" fmla="*/ 123 w 207"/>
                <a:gd name="T75" fmla="*/ 7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15" name="Freeform 64"/>
            <p:cNvSpPr>
              <a:spLocks noEditPoints="1"/>
            </p:cNvSpPr>
            <p:nvPr/>
          </p:nvSpPr>
          <p:spPr bwMode="auto">
            <a:xfrm>
              <a:off x="7093857" y="4231545"/>
              <a:ext cx="261925" cy="260524"/>
            </a:xfrm>
            <a:custGeom>
              <a:avLst/>
              <a:gdLst>
                <a:gd name="T0" fmla="*/ 219 w 248"/>
                <a:gd name="T1" fmla="*/ 149 h 247"/>
                <a:gd name="T2" fmla="*/ 219 w 248"/>
                <a:gd name="T3" fmla="*/ 99 h 247"/>
                <a:gd name="T4" fmla="*/ 231 w 248"/>
                <a:gd name="T5" fmla="*/ 70 h 247"/>
                <a:gd name="T6" fmla="*/ 174 w 248"/>
                <a:gd name="T7" fmla="*/ 39 h 247"/>
                <a:gd name="T8" fmla="*/ 162 w 248"/>
                <a:gd name="T9" fmla="*/ 10 h 247"/>
                <a:gd name="T10" fmla="*/ 100 w 248"/>
                <a:gd name="T11" fmla="*/ 29 h 247"/>
                <a:gd name="T12" fmla="*/ 71 w 248"/>
                <a:gd name="T13" fmla="*/ 17 h 247"/>
                <a:gd name="T14" fmla="*/ 40 w 248"/>
                <a:gd name="T15" fmla="*/ 74 h 247"/>
                <a:gd name="T16" fmla="*/ 11 w 248"/>
                <a:gd name="T17" fmla="*/ 86 h 247"/>
                <a:gd name="T18" fmla="*/ 45 w 248"/>
                <a:gd name="T19" fmla="*/ 124 h 247"/>
                <a:gd name="T20" fmla="*/ 11 w 248"/>
                <a:gd name="T21" fmla="*/ 161 h 247"/>
                <a:gd name="T22" fmla="*/ 40 w 248"/>
                <a:gd name="T23" fmla="*/ 173 h 247"/>
                <a:gd name="T24" fmla="*/ 71 w 248"/>
                <a:gd name="T25" fmla="*/ 231 h 247"/>
                <a:gd name="T26" fmla="*/ 100 w 248"/>
                <a:gd name="T27" fmla="*/ 218 h 247"/>
                <a:gd name="T28" fmla="*/ 162 w 248"/>
                <a:gd name="T29" fmla="*/ 237 h 247"/>
                <a:gd name="T30" fmla="*/ 174 w 248"/>
                <a:gd name="T31" fmla="*/ 208 h 247"/>
                <a:gd name="T32" fmla="*/ 231 w 248"/>
                <a:gd name="T33" fmla="*/ 177 h 247"/>
                <a:gd name="T34" fmla="*/ 124 w 248"/>
                <a:gd name="T35" fmla="*/ 187 h 247"/>
                <a:gd name="T36" fmla="*/ 124 w 248"/>
                <a:gd name="T37" fmla="*/ 61 h 247"/>
                <a:gd name="T38" fmla="*/ 124 w 248"/>
                <a:gd name="T39" fmla="*/ 187 h 247"/>
                <a:gd name="T40" fmla="*/ 216 w 248"/>
                <a:gd name="T41" fmla="*/ 124 h 247"/>
                <a:gd name="T42" fmla="*/ 235 w 248"/>
                <a:gd name="T43" fmla="*/ 118 h 247"/>
                <a:gd name="T44" fmla="*/ 235 w 248"/>
                <a:gd name="T45" fmla="*/ 132 h 247"/>
                <a:gd name="T46" fmla="*/ 54 w 248"/>
                <a:gd name="T47" fmla="*/ 65 h 247"/>
                <a:gd name="T48" fmla="*/ 51 w 248"/>
                <a:gd name="T49" fmla="*/ 42 h 247"/>
                <a:gd name="T50" fmla="*/ 41 w 248"/>
                <a:gd name="T51" fmla="*/ 51 h 247"/>
                <a:gd name="T52" fmla="*/ 131 w 248"/>
                <a:gd name="T53" fmla="*/ 33 h 247"/>
                <a:gd name="T54" fmla="*/ 124 w 248"/>
                <a:gd name="T55" fmla="*/ 7 h 247"/>
                <a:gd name="T56" fmla="*/ 117 w 248"/>
                <a:gd name="T57" fmla="*/ 33 h 247"/>
                <a:gd name="T58" fmla="*/ 131 w 248"/>
                <a:gd name="T59" fmla="*/ 33 h 247"/>
                <a:gd name="T60" fmla="*/ 207 w 248"/>
                <a:gd name="T61" fmla="*/ 51 h 247"/>
                <a:gd name="T62" fmla="*/ 197 w 248"/>
                <a:gd name="T63" fmla="*/ 42 h 247"/>
                <a:gd name="T64" fmla="*/ 189 w 248"/>
                <a:gd name="T65" fmla="*/ 59 h 247"/>
                <a:gd name="T66" fmla="*/ 13 w 248"/>
                <a:gd name="T67" fmla="*/ 118 h 247"/>
                <a:gd name="T68" fmla="*/ 13 w 248"/>
                <a:gd name="T69" fmla="*/ 132 h 247"/>
                <a:gd name="T70" fmla="*/ 33 w 248"/>
                <a:gd name="T71" fmla="*/ 124 h 247"/>
                <a:gd name="T72" fmla="*/ 13 w 248"/>
                <a:gd name="T73" fmla="*/ 118 h 247"/>
                <a:gd name="T74" fmla="*/ 189 w 248"/>
                <a:gd name="T75" fmla="*/ 189 h 247"/>
                <a:gd name="T76" fmla="*/ 196 w 248"/>
                <a:gd name="T77" fmla="*/ 207 h 247"/>
                <a:gd name="T78" fmla="*/ 206 w 248"/>
                <a:gd name="T79" fmla="*/ 207 h 247"/>
                <a:gd name="T80" fmla="*/ 193 w 248"/>
                <a:gd name="T81" fmla="*/ 184 h 247"/>
                <a:gd name="T82" fmla="*/ 117 w 248"/>
                <a:gd name="T83" fmla="*/ 215 h 247"/>
                <a:gd name="T84" fmla="*/ 124 w 248"/>
                <a:gd name="T85" fmla="*/ 243 h 247"/>
                <a:gd name="T86" fmla="*/ 131 w 248"/>
                <a:gd name="T87" fmla="*/ 236 h 247"/>
                <a:gd name="T88" fmla="*/ 124 w 248"/>
                <a:gd name="T89" fmla="*/ 215 h 247"/>
                <a:gd name="T90" fmla="*/ 41 w 248"/>
                <a:gd name="T91" fmla="*/ 199 h 247"/>
                <a:gd name="T92" fmla="*/ 46 w 248"/>
                <a:gd name="T93" fmla="*/ 210 h 247"/>
                <a:gd name="T94" fmla="*/ 65 w 248"/>
                <a:gd name="T95" fmla="*/ 194 h 247"/>
                <a:gd name="T96" fmla="*/ 55 w 248"/>
                <a:gd name="T97" fmla="*/ 184 h 247"/>
                <a:gd name="T98" fmla="*/ 76 w 248"/>
                <a:gd name="T99" fmla="*/ 124 h 247"/>
                <a:gd name="T100" fmla="*/ 173 w 248"/>
                <a:gd name="T101" fmla="*/ 1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 h="247">
                  <a:moveTo>
                    <a:pt x="238" y="161"/>
                  </a:moveTo>
                  <a:cubicBezTo>
                    <a:pt x="219" y="149"/>
                    <a:pt x="219" y="149"/>
                    <a:pt x="219" y="149"/>
                  </a:cubicBezTo>
                  <a:cubicBezTo>
                    <a:pt x="209" y="142"/>
                    <a:pt x="204" y="133"/>
                    <a:pt x="204" y="124"/>
                  </a:cubicBezTo>
                  <a:cubicBezTo>
                    <a:pt x="204" y="115"/>
                    <a:pt x="209" y="106"/>
                    <a:pt x="219" y="99"/>
                  </a:cubicBezTo>
                  <a:cubicBezTo>
                    <a:pt x="238" y="86"/>
                    <a:pt x="238" y="86"/>
                    <a:pt x="238" y="86"/>
                  </a:cubicBezTo>
                  <a:cubicBezTo>
                    <a:pt x="248" y="79"/>
                    <a:pt x="243" y="68"/>
                    <a:pt x="231" y="70"/>
                  </a:cubicBezTo>
                  <a:cubicBezTo>
                    <a:pt x="209" y="74"/>
                    <a:pt x="209" y="74"/>
                    <a:pt x="209" y="74"/>
                  </a:cubicBezTo>
                  <a:cubicBezTo>
                    <a:pt x="185" y="79"/>
                    <a:pt x="169" y="63"/>
                    <a:pt x="174" y="39"/>
                  </a:cubicBezTo>
                  <a:cubicBezTo>
                    <a:pt x="178" y="17"/>
                    <a:pt x="178" y="17"/>
                    <a:pt x="178" y="17"/>
                  </a:cubicBezTo>
                  <a:cubicBezTo>
                    <a:pt x="181" y="5"/>
                    <a:pt x="168" y="1"/>
                    <a:pt x="162" y="10"/>
                  </a:cubicBezTo>
                  <a:cubicBezTo>
                    <a:pt x="150" y="29"/>
                    <a:pt x="150" y="29"/>
                    <a:pt x="150" y="29"/>
                  </a:cubicBezTo>
                  <a:cubicBezTo>
                    <a:pt x="136" y="50"/>
                    <a:pt x="113" y="50"/>
                    <a:pt x="100" y="29"/>
                  </a:cubicBezTo>
                  <a:cubicBezTo>
                    <a:pt x="87" y="10"/>
                    <a:pt x="87" y="10"/>
                    <a:pt x="87" y="10"/>
                  </a:cubicBezTo>
                  <a:cubicBezTo>
                    <a:pt x="81" y="0"/>
                    <a:pt x="68" y="4"/>
                    <a:pt x="71" y="17"/>
                  </a:cubicBezTo>
                  <a:cubicBezTo>
                    <a:pt x="75" y="39"/>
                    <a:pt x="75" y="39"/>
                    <a:pt x="75" y="39"/>
                  </a:cubicBezTo>
                  <a:cubicBezTo>
                    <a:pt x="80" y="63"/>
                    <a:pt x="64" y="79"/>
                    <a:pt x="40" y="74"/>
                  </a:cubicBezTo>
                  <a:cubicBezTo>
                    <a:pt x="18" y="70"/>
                    <a:pt x="18" y="70"/>
                    <a:pt x="18" y="70"/>
                  </a:cubicBezTo>
                  <a:cubicBezTo>
                    <a:pt x="6" y="67"/>
                    <a:pt x="0" y="80"/>
                    <a:pt x="11" y="86"/>
                  </a:cubicBezTo>
                  <a:cubicBezTo>
                    <a:pt x="30" y="99"/>
                    <a:pt x="30" y="99"/>
                    <a:pt x="30" y="99"/>
                  </a:cubicBezTo>
                  <a:cubicBezTo>
                    <a:pt x="40" y="106"/>
                    <a:pt x="45" y="115"/>
                    <a:pt x="45" y="124"/>
                  </a:cubicBezTo>
                  <a:cubicBezTo>
                    <a:pt x="45" y="133"/>
                    <a:pt x="40" y="142"/>
                    <a:pt x="30" y="149"/>
                  </a:cubicBezTo>
                  <a:cubicBezTo>
                    <a:pt x="11" y="161"/>
                    <a:pt x="11" y="161"/>
                    <a:pt x="11" y="161"/>
                  </a:cubicBezTo>
                  <a:cubicBezTo>
                    <a:pt x="0" y="168"/>
                    <a:pt x="6" y="180"/>
                    <a:pt x="18" y="177"/>
                  </a:cubicBezTo>
                  <a:cubicBezTo>
                    <a:pt x="40" y="173"/>
                    <a:pt x="40" y="173"/>
                    <a:pt x="40" y="173"/>
                  </a:cubicBezTo>
                  <a:cubicBezTo>
                    <a:pt x="64" y="168"/>
                    <a:pt x="80" y="184"/>
                    <a:pt x="75" y="208"/>
                  </a:cubicBezTo>
                  <a:cubicBezTo>
                    <a:pt x="71" y="231"/>
                    <a:pt x="71" y="231"/>
                    <a:pt x="71" y="231"/>
                  </a:cubicBezTo>
                  <a:cubicBezTo>
                    <a:pt x="68" y="243"/>
                    <a:pt x="81" y="247"/>
                    <a:pt x="87" y="237"/>
                  </a:cubicBezTo>
                  <a:cubicBezTo>
                    <a:pt x="100" y="218"/>
                    <a:pt x="100" y="218"/>
                    <a:pt x="100" y="218"/>
                  </a:cubicBezTo>
                  <a:cubicBezTo>
                    <a:pt x="113" y="198"/>
                    <a:pt x="136" y="198"/>
                    <a:pt x="150" y="218"/>
                  </a:cubicBezTo>
                  <a:cubicBezTo>
                    <a:pt x="162" y="237"/>
                    <a:pt x="162" y="237"/>
                    <a:pt x="162" y="237"/>
                  </a:cubicBezTo>
                  <a:cubicBezTo>
                    <a:pt x="168" y="247"/>
                    <a:pt x="181" y="242"/>
                    <a:pt x="178" y="231"/>
                  </a:cubicBezTo>
                  <a:cubicBezTo>
                    <a:pt x="174" y="208"/>
                    <a:pt x="174" y="208"/>
                    <a:pt x="174" y="208"/>
                  </a:cubicBezTo>
                  <a:cubicBezTo>
                    <a:pt x="169" y="184"/>
                    <a:pt x="185" y="168"/>
                    <a:pt x="209" y="173"/>
                  </a:cubicBezTo>
                  <a:cubicBezTo>
                    <a:pt x="231" y="177"/>
                    <a:pt x="231" y="177"/>
                    <a:pt x="231" y="177"/>
                  </a:cubicBezTo>
                  <a:cubicBezTo>
                    <a:pt x="243" y="180"/>
                    <a:pt x="248" y="168"/>
                    <a:pt x="238" y="161"/>
                  </a:cubicBezTo>
                  <a:close/>
                  <a:moveTo>
                    <a:pt x="124" y="187"/>
                  </a:moveTo>
                  <a:cubicBezTo>
                    <a:pt x="89" y="187"/>
                    <a:pt x="61" y="159"/>
                    <a:pt x="61" y="124"/>
                  </a:cubicBezTo>
                  <a:cubicBezTo>
                    <a:pt x="61" y="89"/>
                    <a:pt x="89" y="61"/>
                    <a:pt x="124" y="61"/>
                  </a:cubicBezTo>
                  <a:cubicBezTo>
                    <a:pt x="159" y="61"/>
                    <a:pt x="187" y="89"/>
                    <a:pt x="187" y="124"/>
                  </a:cubicBezTo>
                  <a:cubicBezTo>
                    <a:pt x="187" y="159"/>
                    <a:pt x="159" y="187"/>
                    <a:pt x="124" y="187"/>
                  </a:cubicBezTo>
                  <a:close/>
                  <a:moveTo>
                    <a:pt x="215" y="132"/>
                  </a:moveTo>
                  <a:cubicBezTo>
                    <a:pt x="215" y="129"/>
                    <a:pt x="216" y="127"/>
                    <a:pt x="216" y="124"/>
                  </a:cubicBezTo>
                  <a:cubicBezTo>
                    <a:pt x="216" y="122"/>
                    <a:pt x="215" y="120"/>
                    <a:pt x="215" y="118"/>
                  </a:cubicBezTo>
                  <a:cubicBezTo>
                    <a:pt x="235" y="118"/>
                    <a:pt x="235" y="118"/>
                    <a:pt x="235" y="118"/>
                  </a:cubicBezTo>
                  <a:cubicBezTo>
                    <a:pt x="238" y="118"/>
                    <a:pt x="242" y="121"/>
                    <a:pt x="242" y="125"/>
                  </a:cubicBezTo>
                  <a:cubicBezTo>
                    <a:pt x="242" y="129"/>
                    <a:pt x="238" y="132"/>
                    <a:pt x="235" y="132"/>
                  </a:cubicBezTo>
                  <a:lnTo>
                    <a:pt x="215" y="132"/>
                  </a:lnTo>
                  <a:close/>
                  <a:moveTo>
                    <a:pt x="54" y="65"/>
                  </a:moveTo>
                  <a:cubicBezTo>
                    <a:pt x="57" y="61"/>
                    <a:pt x="60" y="58"/>
                    <a:pt x="64" y="55"/>
                  </a:cubicBezTo>
                  <a:cubicBezTo>
                    <a:pt x="51" y="42"/>
                    <a:pt x="51" y="42"/>
                    <a:pt x="51" y="42"/>
                  </a:cubicBezTo>
                  <a:cubicBezTo>
                    <a:pt x="48" y="39"/>
                    <a:pt x="44" y="39"/>
                    <a:pt x="41" y="42"/>
                  </a:cubicBezTo>
                  <a:cubicBezTo>
                    <a:pt x="38" y="44"/>
                    <a:pt x="38" y="49"/>
                    <a:pt x="41" y="51"/>
                  </a:cubicBezTo>
                  <a:lnTo>
                    <a:pt x="54" y="65"/>
                  </a:lnTo>
                  <a:close/>
                  <a:moveTo>
                    <a:pt x="131" y="33"/>
                  </a:moveTo>
                  <a:cubicBezTo>
                    <a:pt x="131" y="14"/>
                    <a:pt x="131" y="14"/>
                    <a:pt x="131" y="14"/>
                  </a:cubicBezTo>
                  <a:cubicBezTo>
                    <a:pt x="131" y="10"/>
                    <a:pt x="128" y="7"/>
                    <a:pt x="124" y="7"/>
                  </a:cubicBezTo>
                  <a:cubicBezTo>
                    <a:pt x="120" y="7"/>
                    <a:pt x="117" y="10"/>
                    <a:pt x="117" y="14"/>
                  </a:cubicBezTo>
                  <a:cubicBezTo>
                    <a:pt x="117" y="33"/>
                    <a:pt x="117" y="33"/>
                    <a:pt x="117" y="33"/>
                  </a:cubicBezTo>
                  <a:cubicBezTo>
                    <a:pt x="119" y="32"/>
                    <a:pt x="122" y="32"/>
                    <a:pt x="124" y="32"/>
                  </a:cubicBezTo>
                  <a:cubicBezTo>
                    <a:pt x="126" y="32"/>
                    <a:pt x="129" y="32"/>
                    <a:pt x="131" y="33"/>
                  </a:cubicBezTo>
                  <a:close/>
                  <a:moveTo>
                    <a:pt x="194" y="65"/>
                  </a:moveTo>
                  <a:cubicBezTo>
                    <a:pt x="207" y="51"/>
                    <a:pt x="207" y="51"/>
                    <a:pt x="207" y="51"/>
                  </a:cubicBezTo>
                  <a:cubicBezTo>
                    <a:pt x="210" y="49"/>
                    <a:pt x="210" y="44"/>
                    <a:pt x="207" y="42"/>
                  </a:cubicBezTo>
                  <a:cubicBezTo>
                    <a:pt x="204" y="39"/>
                    <a:pt x="200" y="39"/>
                    <a:pt x="197" y="42"/>
                  </a:cubicBezTo>
                  <a:cubicBezTo>
                    <a:pt x="184" y="55"/>
                    <a:pt x="184" y="55"/>
                    <a:pt x="184" y="55"/>
                  </a:cubicBezTo>
                  <a:cubicBezTo>
                    <a:pt x="186" y="56"/>
                    <a:pt x="187" y="58"/>
                    <a:pt x="189" y="59"/>
                  </a:cubicBezTo>
                  <a:cubicBezTo>
                    <a:pt x="191" y="61"/>
                    <a:pt x="192" y="63"/>
                    <a:pt x="194" y="65"/>
                  </a:cubicBezTo>
                  <a:close/>
                  <a:moveTo>
                    <a:pt x="13" y="118"/>
                  </a:moveTo>
                  <a:cubicBezTo>
                    <a:pt x="10" y="118"/>
                    <a:pt x="6" y="121"/>
                    <a:pt x="6" y="125"/>
                  </a:cubicBezTo>
                  <a:cubicBezTo>
                    <a:pt x="6" y="129"/>
                    <a:pt x="10" y="132"/>
                    <a:pt x="13" y="132"/>
                  </a:cubicBezTo>
                  <a:cubicBezTo>
                    <a:pt x="33" y="132"/>
                    <a:pt x="33" y="132"/>
                    <a:pt x="33" y="132"/>
                  </a:cubicBezTo>
                  <a:cubicBezTo>
                    <a:pt x="33" y="129"/>
                    <a:pt x="33" y="127"/>
                    <a:pt x="33" y="124"/>
                  </a:cubicBezTo>
                  <a:cubicBezTo>
                    <a:pt x="33" y="122"/>
                    <a:pt x="33" y="120"/>
                    <a:pt x="33" y="118"/>
                  </a:cubicBezTo>
                  <a:lnTo>
                    <a:pt x="13" y="118"/>
                  </a:lnTo>
                  <a:close/>
                  <a:moveTo>
                    <a:pt x="193" y="184"/>
                  </a:moveTo>
                  <a:cubicBezTo>
                    <a:pt x="191" y="186"/>
                    <a:pt x="190" y="187"/>
                    <a:pt x="189" y="189"/>
                  </a:cubicBezTo>
                  <a:cubicBezTo>
                    <a:pt x="187" y="190"/>
                    <a:pt x="185" y="192"/>
                    <a:pt x="183" y="194"/>
                  </a:cubicBezTo>
                  <a:cubicBezTo>
                    <a:pt x="196" y="207"/>
                    <a:pt x="196" y="207"/>
                    <a:pt x="196" y="207"/>
                  </a:cubicBezTo>
                  <a:cubicBezTo>
                    <a:pt x="197" y="208"/>
                    <a:pt x="199" y="209"/>
                    <a:pt x="201" y="209"/>
                  </a:cubicBezTo>
                  <a:cubicBezTo>
                    <a:pt x="202" y="209"/>
                    <a:pt x="204" y="208"/>
                    <a:pt x="206" y="207"/>
                  </a:cubicBezTo>
                  <a:cubicBezTo>
                    <a:pt x="208" y="204"/>
                    <a:pt x="208" y="200"/>
                    <a:pt x="206" y="197"/>
                  </a:cubicBezTo>
                  <a:lnTo>
                    <a:pt x="193" y="184"/>
                  </a:lnTo>
                  <a:close/>
                  <a:moveTo>
                    <a:pt x="124" y="215"/>
                  </a:moveTo>
                  <a:cubicBezTo>
                    <a:pt x="122" y="215"/>
                    <a:pt x="119" y="215"/>
                    <a:pt x="117" y="215"/>
                  </a:cubicBezTo>
                  <a:cubicBezTo>
                    <a:pt x="117" y="236"/>
                    <a:pt x="117" y="236"/>
                    <a:pt x="117" y="236"/>
                  </a:cubicBezTo>
                  <a:cubicBezTo>
                    <a:pt x="117" y="240"/>
                    <a:pt x="120" y="243"/>
                    <a:pt x="124" y="243"/>
                  </a:cubicBezTo>
                  <a:cubicBezTo>
                    <a:pt x="124" y="243"/>
                    <a:pt x="124" y="243"/>
                    <a:pt x="124" y="243"/>
                  </a:cubicBezTo>
                  <a:cubicBezTo>
                    <a:pt x="128" y="243"/>
                    <a:pt x="131" y="240"/>
                    <a:pt x="131" y="236"/>
                  </a:cubicBezTo>
                  <a:cubicBezTo>
                    <a:pt x="131" y="215"/>
                    <a:pt x="131" y="215"/>
                    <a:pt x="131" y="215"/>
                  </a:cubicBezTo>
                  <a:cubicBezTo>
                    <a:pt x="129" y="215"/>
                    <a:pt x="126" y="215"/>
                    <a:pt x="124" y="215"/>
                  </a:cubicBezTo>
                  <a:close/>
                  <a:moveTo>
                    <a:pt x="55" y="184"/>
                  </a:moveTo>
                  <a:cubicBezTo>
                    <a:pt x="41" y="199"/>
                    <a:pt x="41" y="199"/>
                    <a:pt x="41" y="199"/>
                  </a:cubicBezTo>
                  <a:cubicBezTo>
                    <a:pt x="38" y="201"/>
                    <a:pt x="38" y="206"/>
                    <a:pt x="41" y="208"/>
                  </a:cubicBezTo>
                  <a:cubicBezTo>
                    <a:pt x="42" y="210"/>
                    <a:pt x="44" y="210"/>
                    <a:pt x="46" y="210"/>
                  </a:cubicBezTo>
                  <a:cubicBezTo>
                    <a:pt x="48" y="210"/>
                    <a:pt x="49" y="210"/>
                    <a:pt x="51" y="208"/>
                  </a:cubicBezTo>
                  <a:cubicBezTo>
                    <a:pt x="65" y="194"/>
                    <a:pt x="65" y="194"/>
                    <a:pt x="65" y="194"/>
                  </a:cubicBezTo>
                  <a:cubicBezTo>
                    <a:pt x="63" y="192"/>
                    <a:pt x="61" y="190"/>
                    <a:pt x="59" y="188"/>
                  </a:cubicBezTo>
                  <a:cubicBezTo>
                    <a:pt x="58" y="187"/>
                    <a:pt x="57" y="186"/>
                    <a:pt x="55" y="184"/>
                  </a:cubicBezTo>
                  <a:close/>
                  <a:moveTo>
                    <a:pt x="124" y="75"/>
                  </a:moveTo>
                  <a:cubicBezTo>
                    <a:pt x="98" y="75"/>
                    <a:pt x="76" y="97"/>
                    <a:pt x="76" y="124"/>
                  </a:cubicBezTo>
                  <a:cubicBezTo>
                    <a:pt x="76" y="150"/>
                    <a:pt x="98" y="172"/>
                    <a:pt x="124" y="172"/>
                  </a:cubicBezTo>
                  <a:cubicBezTo>
                    <a:pt x="151" y="172"/>
                    <a:pt x="173" y="150"/>
                    <a:pt x="173" y="124"/>
                  </a:cubicBezTo>
                  <a:cubicBezTo>
                    <a:pt x="173" y="97"/>
                    <a:pt x="151" y="75"/>
                    <a:pt x="124" y="75"/>
                  </a:cubicBez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sp>
          <p:nvSpPr>
            <p:cNvPr id="16" name="Freeform 135"/>
            <p:cNvSpPr>
              <a:spLocks noEditPoints="1"/>
            </p:cNvSpPr>
            <p:nvPr/>
          </p:nvSpPr>
          <p:spPr bwMode="auto">
            <a:xfrm>
              <a:off x="9305898" y="4231545"/>
              <a:ext cx="274530" cy="274530"/>
            </a:xfrm>
            <a:custGeom>
              <a:avLst/>
              <a:gdLst>
                <a:gd name="T0" fmla="*/ 121 w 260"/>
                <a:gd name="T1" fmla="*/ 109 h 261"/>
                <a:gd name="T2" fmla="*/ 120 w 260"/>
                <a:gd name="T3" fmla="*/ 133 h 261"/>
                <a:gd name="T4" fmla="*/ 107 w 260"/>
                <a:gd name="T5" fmla="*/ 133 h 261"/>
                <a:gd name="T6" fmla="*/ 121 w 260"/>
                <a:gd name="T7" fmla="*/ 109 h 261"/>
                <a:gd name="T8" fmla="*/ 125 w 260"/>
                <a:gd name="T9" fmla="*/ 0 h 261"/>
                <a:gd name="T10" fmla="*/ 51 w 260"/>
                <a:gd name="T11" fmla="*/ 44 h 261"/>
                <a:gd name="T12" fmla="*/ 41 w 260"/>
                <a:gd name="T13" fmla="*/ 226 h 261"/>
                <a:gd name="T14" fmla="*/ 125 w 260"/>
                <a:gd name="T15" fmla="*/ 248 h 261"/>
                <a:gd name="T16" fmla="*/ 41 w 260"/>
                <a:gd name="T17" fmla="*/ 226 h 261"/>
                <a:gd name="T18" fmla="*/ 0 w 260"/>
                <a:gd name="T19" fmla="*/ 136 h 261"/>
                <a:gd name="T20" fmla="*/ 43 w 260"/>
                <a:gd name="T21" fmla="*/ 210 h 261"/>
                <a:gd name="T22" fmla="*/ 43 w 260"/>
                <a:gd name="T23" fmla="*/ 51 h 261"/>
                <a:gd name="T24" fmla="*/ 0 w 260"/>
                <a:gd name="T25" fmla="*/ 126 h 261"/>
                <a:gd name="T26" fmla="*/ 43 w 260"/>
                <a:gd name="T27" fmla="*/ 51 h 261"/>
                <a:gd name="T28" fmla="*/ 260 w 260"/>
                <a:gd name="T29" fmla="*/ 126 h 261"/>
                <a:gd name="T30" fmla="*/ 217 w 260"/>
                <a:gd name="T31" fmla="*/ 51 h 261"/>
                <a:gd name="T32" fmla="*/ 218 w 260"/>
                <a:gd name="T33" fmla="*/ 35 h 261"/>
                <a:gd name="T34" fmla="*/ 135 w 260"/>
                <a:gd name="T35" fmla="*/ 13 h 261"/>
                <a:gd name="T36" fmla="*/ 218 w 260"/>
                <a:gd name="T37" fmla="*/ 35 h 261"/>
                <a:gd name="T38" fmla="*/ 135 w 260"/>
                <a:gd name="T39" fmla="*/ 261 h 261"/>
                <a:gd name="T40" fmla="*/ 209 w 260"/>
                <a:gd name="T41" fmla="*/ 217 h 261"/>
                <a:gd name="T42" fmla="*/ 130 w 260"/>
                <a:gd name="T43" fmla="*/ 238 h 261"/>
                <a:gd name="T44" fmla="*/ 130 w 260"/>
                <a:gd name="T45" fmla="*/ 23 h 261"/>
                <a:gd name="T46" fmla="*/ 130 w 260"/>
                <a:gd name="T47" fmla="*/ 238 h 261"/>
                <a:gd name="T48" fmla="*/ 65 w 260"/>
                <a:gd name="T49" fmla="*/ 146 h 261"/>
                <a:gd name="T50" fmla="*/ 71 w 260"/>
                <a:gd name="T51" fmla="*/ 141 h 261"/>
                <a:gd name="T52" fmla="*/ 66 w 260"/>
                <a:gd name="T53" fmla="*/ 97 h 261"/>
                <a:gd name="T54" fmla="*/ 50 w 260"/>
                <a:gd name="T55" fmla="*/ 113 h 261"/>
                <a:gd name="T56" fmla="*/ 73 w 260"/>
                <a:gd name="T57" fmla="*/ 117 h 261"/>
                <a:gd name="T58" fmla="*/ 46 w 260"/>
                <a:gd name="T59" fmla="*/ 149 h 261"/>
                <a:gd name="T60" fmla="*/ 88 w 260"/>
                <a:gd name="T61" fmla="*/ 157 h 261"/>
                <a:gd name="T62" fmla="*/ 141 w 260"/>
                <a:gd name="T63" fmla="*/ 133 h 261"/>
                <a:gd name="T64" fmla="*/ 134 w 260"/>
                <a:gd name="T65" fmla="*/ 98 h 261"/>
                <a:gd name="T66" fmla="*/ 94 w 260"/>
                <a:gd name="T67" fmla="*/ 134 h 261"/>
                <a:gd name="T68" fmla="*/ 120 w 260"/>
                <a:gd name="T69" fmla="*/ 143 h 261"/>
                <a:gd name="T70" fmla="*/ 134 w 260"/>
                <a:gd name="T71" fmla="*/ 157 h 261"/>
                <a:gd name="T72" fmla="*/ 141 w 260"/>
                <a:gd name="T73" fmla="*/ 143 h 261"/>
                <a:gd name="T74" fmla="*/ 160 w 260"/>
                <a:gd name="T75" fmla="*/ 89 h 261"/>
                <a:gd name="T76" fmla="*/ 151 w 260"/>
                <a:gd name="T77" fmla="*/ 180 h 261"/>
                <a:gd name="T78" fmla="*/ 160 w 260"/>
                <a:gd name="T79" fmla="*/ 89 h 261"/>
                <a:gd name="T80" fmla="*/ 215 w 260"/>
                <a:gd name="T81" fmla="*/ 107 h 261"/>
                <a:gd name="T82" fmla="*/ 173 w 260"/>
                <a:gd name="T83" fmla="*/ 98 h 261"/>
                <a:gd name="T84" fmla="*/ 200 w 260"/>
                <a:gd name="T85" fmla="*/ 110 h 261"/>
                <a:gd name="T86" fmla="*/ 176 w 260"/>
                <a:gd name="T87" fmla="*/ 157 h 261"/>
                <a:gd name="T88" fmla="*/ 217 w 260"/>
                <a:gd name="T89" fmla="*/ 210 h 261"/>
                <a:gd name="T90" fmla="*/ 260 w 260"/>
                <a:gd name="T91" fmla="*/ 136 h 261"/>
                <a:gd name="T92" fmla="*/ 217 w 260"/>
                <a:gd name="T93" fmla="*/ 21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 h="261">
                  <a:moveTo>
                    <a:pt x="121" y="109"/>
                  </a:moveTo>
                  <a:cubicBezTo>
                    <a:pt x="121" y="109"/>
                    <a:pt x="121" y="109"/>
                    <a:pt x="121" y="109"/>
                  </a:cubicBezTo>
                  <a:cubicBezTo>
                    <a:pt x="121" y="113"/>
                    <a:pt x="120" y="116"/>
                    <a:pt x="120" y="120"/>
                  </a:cubicBezTo>
                  <a:cubicBezTo>
                    <a:pt x="120" y="133"/>
                    <a:pt x="120" y="133"/>
                    <a:pt x="120" y="133"/>
                  </a:cubicBezTo>
                  <a:cubicBezTo>
                    <a:pt x="107" y="133"/>
                    <a:pt x="107" y="133"/>
                    <a:pt x="107" y="133"/>
                  </a:cubicBezTo>
                  <a:cubicBezTo>
                    <a:pt x="107" y="133"/>
                    <a:pt x="107" y="133"/>
                    <a:pt x="107" y="133"/>
                  </a:cubicBezTo>
                  <a:cubicBezTo>
                    <a:pt x="115" y="120"/>
                    <a:pt x="115" y="120"/>
                    <a:pt x="115" y="120"/>
                  </a:cubicBezTo>
                  <a:cubicBezTo>
                    <a:pt x="117" y="116"/>
                    <a:pt x="119" y="113"/>
                    <a:pt x="121" y="109"/>
                  </a:cubicBezTo>
                  <a:close/>
                  <a:moveTo>
                    <a:pt x="125" y="13"/>
                  </a:moveTo>
                  <a:cubicBezTo>
                    <a:pt x="125" y="0"/>
                    <a:pt x="125" y="0"/>
                    <a:pt x="125" y="0"/>
                  </a:cubicBezTo>
                  <a:cubicBezTo>
                    <a:pt x="93" y="2"/>
                    <a:pt x="64" y="15"/>
                    <a:pt x="41" y="35"/>
                  </a:cubicBezTo>
                  <a:cubicBezTo>
                    <a:pt x="51" y="44"/>
                    <a:pt x="51" y="44"/>
                    <a:pt x="51" y="44"/>
                  </a:cubicBezTo>
                  <a:cubicBezTo>
                    <a:pt x="70" y="26"/>
                    <a:pt x="96" y="15"/>
                    <a:pt x="125" y="13"/>
                  </a:cubicBezTo>
                  <a:close/>
                  <a:moveTo>
                    <a:pt x="41" y="226"/>
                  </a:moveTo>
                  <a:cubicBezTo>
                    <a:pt x="64" y="247"/>
                    <a:pt x="93" y="260"/>
                    <a:pt x="125" y="261"/>
                  </a:cubicBezTo>
                  <a:cubicBezTo>
                    <a:pt x="125" y="248"/>
                    <a:pt x="125" y="248"/>
                    <a:pt x="125" y="248"/>
                  </a:cubicBezTo>
                  <a:cubicBezTo>
                    <a:pt x="96" y="247"/>
                    <a:pt x="70" y="235"/>
                    <a:pt x="51" y="217"/>
                  </a:cubicBezTo>
                  <a:lnTo>
                    <a:pt x="41" y="226"/>
                  </a:lnTo>
                  <a:close/>
                  <a:moveTo>
                    <a:pt x="13" y="136"/>
                  </a:moveTo>
                  <a:cubicBezTo>
                    <a:pt x="0" y="136"/>
                    <a:pt x="0" y="136"/>
                    <a:pt x="0" y="136"/>
                  </a:cubicBezTo>
                  <a:cubicBezTo>
                    <a:pt x="1" y="168"/>
                    <a:pt x="14" y="197"/>
                    <a:pt x="34" y="219"/>
                  </a:cubicBezTo>
                  <a:cubicBezTo>
                    <a:pt x="43" y="210"/>
                    <a:pt x="43" y="210"/>
                    <a:pt x="43" y="210"/>
                  </a:cubicBezTo>
                  <a:cubicBezTo>
                    <a:pt x="25" y="190"/>
                    <a:pt x="14" y="164"/>
                    <a:pt x="13" y="136"/>
                  </a:cubicBezTo>
                  <a:close/>
                  <a:moveTo>
                    <a:pt x="43" y="51"/>
                  </a:moveTo>
                  <a:cubicBezTo>
                    <a:pt x="34" y="42"/>
                    <a:pt x="34" y="42"/>
                    <a:pt x="34" y="42"/>
                  </a:cubicBezTo>
                  <a:cubicBezTo>
                    <a:pt x="14" y="64"/>
                    <a:pt x="1" y="94"/>
                    <a:pt x="0" y="126"/>
                  </a:cubicBezTo>
                  <a:cubicBezTo>
                    <a:pt x="13" y="126"/>
                    <a:pt x="13" y="126"/>
                    <a:pt x="13" y="126"/>
                  </a:cubicBezTo>
                  <a:cubicBezTo>
                    <a:pt x="14" y="97"/>
                    <a:pt x="25" y="71"/>
                    <a:pt x="43" y="51"/>
                  </a:cubicBezTo>
                  <a:close/>
                  <a:moveTo>
                    <a:pt x="248" y="126"/>
                  </a:moveTo>
                  <a:cubicBezTo>
                    <a:pt x="260" y="126"/>
                    <a:pt x="260" y="126"/>
                    <a:pt x="260" y="126"/>
                  </a:cubicBezTo>
                  <a:cubicBezTo>
                    <a:pt x="259" y="93"/>
                    <a:pt x="246" y="64"/>
                    <a:pt x="226" y="42"/>
                  </a:cubicBezTo>
                  <a:cubicBezTo>
                    <a:pt x="217" y="51"/>
                    <a:pt x="217" y="51"/>
                    <a:pt x="217" y="51"/>
                  </a:cubicBezTo>
                  <a:cubicBezTo>
                    <a:pt x="235" y="71"/>
                    <a:pt x="246" y="97"/>
                    <a:pt x="248" y="126"/>
                  </a:cubicBezTo>
                  <a:close/>
                  <a:moveTo>
                    <a:pt x="218" y="35"/>
                  </a:moveTo>
                  <a:cubicBezTo>
                    <a:pt x="196" y="14"/>
                    <a:pt x="167" y="2"/>
                    <a:pt x="135" y="0"/>
                  </a:cubicBezTo>
                  <a:cubicBezTo>
                    <a:pt x="135" y="13"/>
                    <a:pt x="135" y="13"/>
                    <a:pt x="135" y="13"/>
                  </a:cubicBezTo>
                  <a:cubicBezTo>
                    <a:pt x="164" y="14"/>
                    <a:pt x="190" y="26"/>
                    <a:pt x="209" y="44"/>
                  </a:cubicBezTo>
                  <a:lnTo>
                    <a:pt x="218" y="35"/>
                  </a:lnTo>
                  <a:close/>
                  <a:moveTo>
                    <a:pt x="135" y="248"/>
                  </a:moveTo>
                  <a:cubicBezTo>
                    <a:pt x="135" y="261"/>
                    <a:pt x="135" y="261"/>
                    <a:pt x="135" y="261"/>
                  </a:cubicBezTo>
                  <a:cubicBezTo>
                    <a:pt x="167" y="260"/>
                    <a:pt x="196" y="247"/>
                    <a:pt x="218" y="226"/>
                  </a:cubicBezTo>
                  <a:cubicBezTo>
                    <a:pt x="209" y="217"/>
                    <a:pt x="209" y="217"/>
                    <a:pt x="209" y="217"/>
                  </a:cubicBezTo>
                  <a:cubicBezTo>
                    <a:pt x="190" y="236"/>
                    <a:pt x="164" y="247"/>
                    <a:pt x="135" y="248"/>
                  </a:cubicBezTo>
                  <a:close/>
                  <a:moveTo>
                    <a:pt x="130" y="238"/>
                  </a:moveTo>
                  <a:cubicBezTo>
                    <a:pt x="71" y="238"/>
                    <a:pt x="23" y="190"/>
                    <a:pt x="23" y="131"/>
                  </a:cubicBezTo>
                  <a:cubicBezTo>
                    <a:pt x="23" y="71"/>
                    <a:pt x="71" y="23"/>
                    <a:pt x="130" y="23"/>
                  </a:cubicBezTo>
                  <a:cubicBezTo>
                    <a:pt x="189" y="23"/>
                    <a:pt x="238" y="71"/>
                    <a:pt x="238" y="131"/>
                  </a:cubicBezTo>
                  <a:cubicBezTo>
                    <a:pt x="238" y="190"/>
                    <a:pt x="189" y="238"/>
                    <a:pt x="130" y="238"/>
                  </a:cubicBezTo>
                  <a:close/>
                  <a:moveTo>
                    <a:pt x="88" y="146"/>
                  </a:moveTo>
                  <a:cubicBezTo>
                    <a:pt x="65" y="146"/>
                    <a:pt x="65" y="146"/>
                    <a:pt x="65" y="146"/>
                  </a:cubicBezTo>
                  <a:cubicBezTo>
                    <a:pt x="65" y="146"/>
                    <a:pt x="65" y="146"/>
                    <a:pt x="65" y="146"/>
                  </a:cubicBezTo>
                  <a:cubicBezTo>
                    <a:pt x="71" y="141"/>
                    <a:pt x="71" y="141"/>
                    <a:pt x="71" y="141"/>
                  </a:cubicBezTo>
                  <a:cubicBezTo>
                    <a:pt x="79" y="134"/>
                    <a:pt x="86" y="126"/>
                    <a:pt x="86" y="116"/>
                  </a:cubicBezTo>
                  <a:cubicBezTo>
                    <a:pt x="86" y="105"/>
                    <a:pt x="79" y="97"/>
                    <a:pt x="66" y="97"/>
                  </a:cubicBezTo>
                  <a:cubicBezTo>
                    <a:pt x="58" y="97"/>
                    <a:pt x="51" y="100"/>
                    <a:pt x="46" y="103"/>
                  </a:cubicBezTo>
                  <a:cubicBezTo>
                    <a:pt x="50" y="113"/>
                    <a:pt x="50" y="113"/>
                    <a:pt x="50" y="113"/>
                  </a:cubicBezTo>
                  <a:cubicBezTo>
                    <a:pt x="53" y="111"/>
                    <a:pt x="58" y="108"/>
                    <a:pt x="63" y="108"/>
                  </a:cubicBezTo>
                  <a:cubicBezTo>
                    <a:pt x="70" y="108"/>
                    <a:pt x="73" y="112"/>
                    <a:pt x="73" y="117"/>
                  </a:cubicBezTo>
                  <a:cubicBezTo>
                    <a:pt x="72" y="124"/>
                    <a:pt x="66" y="131"/>
                    <a:pt x="53" y="142"/>
                  </a:cubicBezTo>
                  <a:cubicBezTo>
                    <a:pt x="46" y="149"/>
                    <a:pt x="46" y="149"/>
                    <a:pt x="46" y="149"/>
                  </a:cubicBezTo>
                  <a:cubicBezTo>
                    <a:pt x="46" y="157"/>
                    <a:pt x="46" y="157"/>
                    <a:pt x="46" y="157"/>
                  </a:cubicBezTo>
                  <a:cubicBezTo>
                    <a:pt x="88" y="157"/>
                    <a:pt x="88" y="157"/>
                    <a:pt x="88" y="157"/>
                  </a:cubicBezTo>
                  <a:lnTo>
                    <a:pt x="88" y="146"/>
                  </a:lnTo>
                  <a:close/>
                  <a:moveTo>
                    <a:pt x="141" y="133"/>
                  </a:moveTo>
                  <a:cubicBezTo>
                    <a:pt x="134" y="133"/>
                    <a:pt x="134" y="133"/>
                    <a:pt x="134" y="133"/>
                  </a:cubicBezTo>
                  <a:cubicBezTo>
                    <a:pt x="134" y="98"/>
                    <a:pt x="134" y="98"/>
                    <a:pt x="134" y="98"/>
                  </a:cubicBezTo>
                  <a:cubicBezTo>
                    <a:pt x="117" y="98"/>
                    <a:pt x="117" y="98"/>
                    <a:pt x="117" y="98"/>
                  </a:cubicBezTo>
                  <a:cubicBezTo>
                    <a:pt x="94" y="134"/>
                    <a:pt x="94" y="134"/>
                    <a:pt x="94" y="134"/>
                  </a:cubicBezTo>
                  <a:cubicBezTo>
                    <a:pt x="94" y="143"/>
                    <a:pt x="94" y="143"/>
                    <a:pt x="94" y="143"/>
                  </a:cubicBezTo>
                  <a:cubicBezTo>
                    <a:pt x="120" y="143"/>
                    <a:pt x="120" y="143"/>
                    <a:pt x="120" y="143"/>
                  </a:cubicBezTo>
                  <a:cubicBezTo>
                    <a:pt x="120" y="157"/>
                    <a:pt x="120" y="157"/>
                    <a:pt x="120" y="157"/>
                  </a:cubicBezTo>
                  <a:cubicBezTo>
                    <a:pt x="134" y="157"/>
                    <a:pt x="134" y="157"/>
                    <a:pt x="134" y="157"/>
                  </a:cubicBezTo>
                  <a:cubicBezTo>
                    <a:pt x="134" y="143"/>
                    <a:pt x="134" y="143"/>
                    <a:pt x="134" y="143"/>
                  </a:cubicBezTo>
                  <a:cubicBezTo>
                    <a:pt x="141" y="143"/>
                    <a:pt x="141" y="143"/>
                    <a:pt x="141" y="143"/>
                  </a:cubicBezTo>
                  <a:lnTo>
                    <a:pt x="141" y="133"/>
                  </a:lnTo>
                  <a:close/>
                  <a:moveTo>
                    <a:pt x="160" y="89"/>
                  </a:moveTo>
                  <a:cubicBezTo>
                    <a:pt x="151" y="89"/>
                    <a:pt x="151" y="89"/>
                    <a:pt x="151" y="89"/>
                  </a:cubicBezTo>
                  <a:cubicBezTo>
                    <a:pt x="151" y="180"/>
                    <a:pt x="151" y="180"/>
                    <a:pt x="151" y="180"/>
                  </a:cubicBezTo>
                  <a:cubicBezTo>
                    <a:pt x="160" y="180"/>
                    <a:pt x="160" y="180"/>
                    <a:pt x="160" y="180"/>
                  </a:cubicBezTo>
                  <a:lnTo>
                    <a:pt x="160" y="89"/>
                  </a:lnTo>
                  <a:close/>
                  <a:moveTo>
                    <a:pt x="190" y="157"/>
                  </a:moveTo>
                  <a:cubicBezTo>
                    <a:pt x="215" y="107"/>
                    <a:pt x="215" y="107"/>
                    <a:pt x="215" y="107"/>
                  </a:cubicBezTo>
                  <a:cubicBezTo>
                    <a:pt x="215" y="98"/>
                    <a:pt x="215" y="98"/>
                    <a:pt x="215" y="98"/>
                  </a:cubicBezTo>
                  <a:cubicBezTo>
                    <a:pt x="173" y="98"/>
                    <a:pt x="173" y="98"/>
                    <a:pt x="173" y="98"/>
                  </a:cubicBezTo>
                  <a:cubicBezTo>
                    <a:pt x="173" y="110"/>
                    <a:pt x="173" y="110"/>
                    <a:pt x="173" y="110"/>
                  </a:cubicBezTo>
                  <a:cubicBezTo>
                    <a:pt x="200" y="110"/>
                    <a:pt x="200" y="110"/>
                    <a:pt x="200" y="110"/>
                  </a:cubicBezTo>
                  <a:cubicBezTo>
                    <a:pt x="200" y="110"/>
                    <a:pt x="200" y="110"/>
                    <a:pt x="200" y="110"/>
                  </a:cubicBezTo>
                  <a:cubicBezTo>
                    <a:pt x="176" y="157"/>
                    <a:pt x="176" y="157"/>
                    <a:pt x="176" y="157"/>
                  </a:cubicBezTo>
                  <a:lnTo>
                    <a:pt x="190" y="157"/>
                  </a:lnTo>
                  <a:close/>
                  <a:moveTo>
                    <a:pt x="217" y="210"/>
                  </a:moveTo>
                  <a:cubicBezTo>
                    <a:pt x="226" y="219"/>
                    <a:pt x="226" y="219"/>
                    <a:pt x="226" y="219"/>
                  </a:cubicBezTo>
                  <a:cubicBezTo>
                    <a:pt x="246" y="197"/>
                    <a:pt x="259" y="168"/>
                    <a:pt x="260" y="136"/>
                  </a:cubicBezTo>
                  <a:cubicBezTo>
                    <a:pt x="248" y="136"/>
                    <a:pt x="248" y="136"/>
                    <a:pt x="248" y="136"/>
                  </a:cubicBezTo>
                  <a:cubicBezTo>
                    <a:pt x="246" y="164"/>
                    <a:pt x="235" y="190"/>
                    <a:pt x="217" y="210"/>
                  </a:cubicBezTo>
                  <a:close/>
                </a:path>
              </a:pathLst>
            </a:custGeom>
            <a:solidFill>
              <a:schemeClr val="bg1"/>
            </a:solidFill>
            <a:ln>
              <a:noFill/>
            </a:ln>
          </p:spPr>
          <p:txBody>
            <a:bodyPr vert="horz" wrap="square" lIns="91419" tIns="45709" rIns="91419" bIns="45709" numCol="1" anchor="t" anchorCtr="0" compatLnSpc="1">
              <a:prstTxWarp prst="textNoShape">
                <a:avLst/>
              </a:prstTxWarp>
            </a:bodyPr>
            <a:lstStyle/>
            <a:p>
              <a:endParaRPr lang="zh-CN" altLang="en-US"/>
            </a:p>
          </p:txBody>
        </p:sp>
      </p:grpSp>
      <p:sp>
        <p:nvSpPr>
          <p:cNvPr id="19" name="椭圆 18"/>
          <p:cNvSpPr/>
          <p:nvPr/>
        </p:nvSpPr>
        <p:spPr>
          <a:xfrm>
            <a:off x="10019959" y="2508213"/>
            <a:ext cx="179958" cy="179958"/>
          </a:xfrm>
          <a:prstGeom prst="ellipse">
            <a:avLst/>
          </a:pr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144346" y="4026815"/>
            <a:ext cx="179958" cy="179958"/>
          </a:xfrm>
          <a:prstGeom prst="ellipse">
            <a:avLst/>
          </a:prstGeom>
          <a:solidFill>
            <a:srgbClr val="F1A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739971" y="2508213"/>
            <a:ext cx="179958" cy="179958"/>
          </a:xfrm>
          <a:prstGeom prst="ellipse">
            <a:avLst/>
          </a:pr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739970" y="4048757"/>
            <a:ext cx="179959" cy="179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5"/>
          <p:cNvSpPr txBox="1"/>
          <p:nvPr/>
        </p:nvSpPr>
        <p:spPr>
          <a:xfrm>
            <a:off x="828093" y="168435"/>
            <a:ext cx="4693429" cy="646203"/>
          </a:xfrm>
          <a:prstGeom prst="rect">
            <a:avLst/>
          </a:prstGeom>
          <a:noFill/>
        </p:spPr>
        <p:txBody>
          <a:bodyPr wrap="square" rtlCol="0">
            <a:spAutoFit/>
          </a:bodyPr>
          <a:lstStyle/>
          <a:p>
            <a:pPr algn="ctr"/>
            <a:r>
              <a:rPr lang="en-GB" altLang="zh-CN" sz="3599" dirty="0">
                <a:solidFill>
                  <a:schemeClr val="accent1">
                    <a:lumMod val="50000"/>
                  </a:schemeClr>
                </a:solidFill>
                <a:latin typeface="微软雅黑" pitchFamily="34" charset="-122"/>
                <a:ea typeface="微软雅黑" pitchFamily="34" charset="-122"/>
              </a:rPr>
              <a:t>DESIGN CONCEPTS</a:t>
            </a:r>
            <a:endParaRPr lang="zh-CN" altLang="en-US" sz="3599" dirty="0">
              <a:solidFill>
                <a:schemeClr val="accent1">
                  <a:lumMod val="50000"/>
                </a:schemeClr>
              </a:solidFill>
              <a:latin typeface="微软雅黑" pitchFamily="34" charset="-122"/>
              <a:ea typeface="微软雅黑" pitchFamily="34" charset="-122"/>
            </a:endParaRPr>
          </a:p>
        </p:txBody>
      </p:sp>
      <p:grpSp>
        <p:nvGrpSpPr>
          <p:cNvPr id="21" name="组合 20"/>
          <p:cNvGrpSpPr/>
          <p:nvPr/>
        </p:nvGrpSpPr>
        <p:grpSpPr>
          <a:xfrm>
            <a:off x="3792" y="231784"/>
            <a:ext cx="758949" cy="693260"/>
            <a:chOff x="0" y="532828"/>
            <a:chExt cx="759125" cy="568897"/>
          </a:xfrm>
        </p:grpSpPr>
        <p:sp>
          <p:nvSpPr>
            <p:cNvPr id="37" name="矩形 3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5"/>
          <p:cNvSpPr txBox="1"/>
          <p:nvPr/>
        </p:nvSpPr>
        <p:spPr>
          <a:xfrm>
            <a:off x="4525557" y="2825683"/>
            <a:ext cx="2484197" cy="584647"/>
          </a:xfrm>
          <a:prstGeom prst="rect">
            <a:avLst/>
          </a:prstGeom>
          <a:noFill/>
        </p:spPr>
        <p:txBody>
          <a:bodyPr wrap="square" rtlCol="0">
            <a:spAutoFit/>
          </a:bodyPr>
          <a:lstStyle/>
          <a:p>
            <a:pPr algn="ctr"/>
            <a:r>
              <a:rPr lang="en-US" altLang="zh-CN" sz="3199" dirty="0">
                <a:solidFill>
                  <a:srgbClr val="0099CC"/>
                </a:solidFill>
                <a:effectLst>
                  <a:innerShdw blurRad="63500" dist="38100" dir="13500000">
                    <a:prstClr val="black">
                      <a:alpha val="50000"/>
                    </a:prstClr>
                  </a:innerShdw>
                </a:effectLst>
                <a:latin typeface="微软雅黑" pitchFamily="34" charset="-122"/>
                <a:ea typeface="微软雅黑" pitchFamily="34" charset="-122"/>
              </a:rPr>
              <a:t>Convenient</a:t>
            </a:r>
            <a:endParaRPr lang="zh-CN" altLang="en-US" sz="3199" dirty="0">
              <a:solidFill>
                <a:srgbClr val="0099CC"/>
              </a:solidFill>
              <a:effectLst>
                <a:innerShdw blurRad="63500" dist="38100" dir="13500000">
                  <a:prstClr val="black">
                    <a:alpha val="50000"/>
                  </a:prstClr>
                </a:innerShdw>
              </a:effectLst>
              <a:latin typeface="微软雅黑" pitchFamily="34" charset="-122"/>
              <a:ea typeface="微软雅黑" pitchFamily="34" charset="-122"/>
            </a:endParaRPr>
          </a:p>
        </p:txBody>
      </p:sp>
      <p:sp>
        <p:nvSpPr>
          <p:cNvPr id="45" name="文本框 5"/>
          <p:cNvSpPr txBox="1"/>
          <p:nvPr/>
        </p:nvSpPr>
        <p:spPr>
          <a:xfrm>
            <a:off x="9928539" y="2738975"/>
            <a:ext cx="1929688" cy="1076961"/>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pPr algn="l"/>
            <a:r>
              <a:rPr lang="en-US" altLang="zh-CN" sz="3199" dirty="0">
                <a:solidFill>
                  <a:srgbClr val="FF6600"/>
                </a:solidFill>
              </a:rPr>
              <a:t>Straight-forward</a:t>
            </a:r>
            <a:endParaRPr lang="zh-CN" altLang="zh-CN" sz="3199" dirty="0">
              <a:solidFill>
                <a:srgbClr val="FF6600"/>
              </a:solidFill>
            </a:endParaRPr>
          </a:p>
        </p:txBody>
      </p:sp>
      <p:sp>
        <p:nvSpPr>
          <p:cNvPr id="48" name="文本框 5"/>
          <p:cNvSpPr txBox="1"/>
          <p:nvPr/>
        </p:nvSpPr>
        <p:spPr>
          <a:xfrm>
            <a:off x="5233491" y="4228714"/>
            <a:ext cx="1860453" cy="584647"/>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pPr algn="l"/>
            <a:r>
              <a:rPr lang="en-US" altLang="zh-CN" sz="3199" dirty="0">
                <a:solidFill>
                  <a:srgbClr val="00B050"/>
                </a:solidFill>
              </a:rPr>
              <a:t>Easy</a:t>
            </a:r>
            <a:endParaRPr lang="zh-CN" altLang="en-US" sz="3199" dirty="0">
              <a:solidFill>
                <a:srgbClr val="00B050"/>
              </a:solidFill>
            </a:endParaRPr>
          </a:p>
        </p:txBody>
      </p:sp>
      <p:sp>
        <p:nvSpPr>
          <p:cNvPr id="51" name="文本框 5"/>
          <p:cNvSpPr txBox="1"/>
          <p:nvPr/>
        </p:nvSpPr>
        <p:spPr>
          <a:xfrm>
            <a:off x="10005652" y="4232576"/>
            <a:ext cx="1749269" cy="58464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itchFamily="34" charset="-122"/>
                <a:ea typeface="微软雅黑" pitchFamily="34" charset="-122"/>
              </a:defRPr>
            </a:lvl1pPr>
          </a:lstStyle>
          <a:p>
            <a:pPr algn="l"/>
            <a:r>
              <a:rPr lang="en-US" altLang="zh-CN" sz="3199" dirty="0">
                <a:solidFill>
                  <a:srgbClr val="FFC000"/>
                </a:solidFill>
              </a:rPr>
              <a:t>Fast</a:t>
            </a:r>
            <a:endParaRPr lang="zh-CN" altLang="en-US" sz="3199" dirty="0">
              <a:solidFill>
                <a:srgbClr val="FFC000"/>
              </a:solidFill>
            </a:endParaRPr>
          </a:p>
        </p:txBody>
      </p:sp>
      <p:sp>
        <p:nvSpPr>
          <p:cNvPr id="54" name="Freeform 512"/>
          <p:cNvSpPr>
            <a:spLocks/>
          </p:cNvSpPr>
          <p:nvPr/>
        </p:nvSpPr>
        <p:spPr bwMode="auto">
          <a:xfrm>
            <a:off x="617990" y="2007975"/>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sp>
        <p:nvSpPr>
          <p:cNvPr id="55" name="TextBox 54"/>
          <p:cNvSpPr txBox="1"/>
          <p:nvPr/>
        </p:nvSpPr>
        <p:spPr>
          <a:xfrm>
            <a:off x="779586" y="1913078"/>
            <a:ext cx="4790442" cy="523092"/>
          </a:xfrm>
          <a:prstGeom prst="rect">
            <a:avLst/>
          </a:prstGeom>
          <a:noFill/>
        </p:spPr>
        <p:txBody>
          <a:bodyPr wrap="square" rtlCol="0">
            <a:spAutoFit/>
          </a:bodyPr>
          <a:lstStyle/>
          <a:p>
            <a:r>
              <a:rPr lang="en-GB" altLang="zh-CN" sz="2799" dirty="0">
                <a:solidFill>
                  <a:schemeClr val="tx1">
                    <a:lumMod val="65000"/>
                    <a:lumOff val="35000"/>
                  </a:schemeClr>
                </a:solidFill>
                <a:latin typeface="微软雅黑" pitchFamily="34" charset="-122"/>
                <a:ea typeface="微软雅黑" pitchFamily="34" charset="-122"/>
              </a:rPr>
              <a:t>Design Concepts Abstract</a:t>
            </a:r>
            <a:endParaRPr lang="zh-CN" altLang="zh-CN" sz="2799" dirty="0">
              <a:solidFill>
                <a:schemeClr val="tx1">
                  <a:lumMod val="65000"/>
                  <a:lumOff val="35000"/>
                </a:schemeClr>
              </a:solidFill>
              <a:latin typeface="微软雅黑" pitchFamily="34" charset="-122"/>
              <a:ea typeface="微软雅黑" pitchFamily="34" charset="-122"/>
            </a:endParaRPr>
          </a:p>
        </p:txBody>
      </p:sp>
      <p:sp>
        <p:nvSpPr>
          <p:cNvPr id="56" name="TextBox 55"/>
          <p:cNvSpPr txBox="1"/>
          <p:nvPr/>
        </p:nvSpPr>
        <p:spPr>
          <a:xfrm>
            <a:off x="710081" y="2426921"/>
            <a:ext cx="4017985" cy="4276940"/>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itchFamily="34" charset="-122"/>
                <a:ea typeface="微软雅黑" pitchFamily="34" charset="-122"/>
              </a:defRPr>
            </a:lvl1pPr>
          </a:lstStyle>
          <a:p>
            <a:pPr>
              <a:lnSpc>
                <a:spcPts val="2999"/>
              </a:lnSpc>
            </a:pPr>
            <a:r>
              <a:rPr lang="en-GB" altLang="zh-CN" sz="1600" dirty="0"/>
              <a:t>1. Use real-world environment to learn and test new technologies in the browser to help developers learn and master best practices.</a:t>
            </a:r>
          </a:p>
          <a:p>
            <a:pPr>
              <a:lnSpc>
                <a:spcPts val="2999"/>
              </a:lnSpc>
            </a:pPr>
            <a:endParaRPr lang="zh-CN" altLang="en-US" sz="1600" dirty="0"/>
          </a:p>
          <a:p>
            <a:pPr>
              <a:lnSpc>
                <a:spcPts val="2999"/>
              </a:lnSpc>
            </a:pPr>
            <a:r>
              <a:rPr lang="en-US" altLang="zh-CN" sz="1600" dirty="0"/>
              <a:t>2. </a:t>
            </a:r>
            <a:r>
              <a:rPr lang="en-GB" altLang="zh-CN" sz="1600" dirty="0"/>
              <a:t>Solve the user's trouble of too troublesome to set up own environment, not having supported environment to try </a:t>
            </a:r>
            <a:r>
              <a:rPr lang="en-GB" altLang="zh-CN" sz="1600" dirty="0" err="1"/>
              <a:t>Arthas</a:t>
            </a:r>
            <a:r>
              <a:rPr lang="en-GB" altLang="zh-CN" sz="1600" dirty="0"/>
              <a:t> and the poor operability of the documents and the difficulty of hands-on practice.</a:t>
            </a:r>
            <a:endParaRPr lang="zh-CN" altLang="en-US" sz="1600" dirty="0"/>
          </a:p>
        </p:txBody>
      </p:sp>
      <p:grpSp>
        <p:nvGrpSpPr>
          <p:cNvPr id="58" name="组合 57"/>
          <p:cNvGrpSpPr/>
          <p:nvPr/>
        </p:nvGrpSpPr>
        <p:grpSpPr>
          <a:xfrm>
            <a:off x="3792" y="921962"/>
            <a:ext cx="12187592" cy="45708"/>
            <a:chOff x="0" y="532828"/>
            <a:chExt cx="759125" cy="568897"/>
          </a:xfrm>
        </p:grpSpPr>
        <p:sp>
          <p:nvSpPr>
            <p:cNvPr id="59" name="矩形 5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5735241" y="3274354"/>
            <a:ext cx="184688" cy="369247"/>
          </a:xfrm>
          <a:prstGeom prst="rect">
            <a:avLst/>
          </a:prstGeom>
        </p:spPr>
        <p:txBody>
          <a:bodyPr wrap="none">
            <a:spAutoFit/>
          </a:bodyPr>
          <a:lstStyle/>
          <a:p>
            <a:endParaRPr lang="zh-CN" altLang="en-US" dirty="0"/>
          </a:p>
        </p:txBody>
      </p:sp>
      <p:pic>
        <p:nvPicPr>
          <p:cNvPr id="43" name="Picture 4">
            <a:extLst>
              <a:ext uri="{FF2B5EF4-FFF2-40B4-BE49-F238E27FC236}">
                <a16:creationId xmlns:a16="http://schemas.microsoft.com/office/drawing/2014/main" id="{79792831-A161-4049-8574-571021132F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354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2"/>
                                        </p:tgtEl>
                                        <p:attrNameLst>
                                          <p:attrName>style.visibility</p:attrName>
                                        </p:attrNameLst>
                                      </p:cBhvr>
                                      <p:to>
                                        <p:strVal val="visible"/>
                                      </p:to>
                                    </p:set>
                                    <p:anim calcmode="lin" valueType="num">
                                      <p:cBhvr>
                                        <p:cTn id="15"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32"/>
                                        </p:tgtEl>
                                        <p:attrNameLst>
                                          <p:attrName>ppt_y</p:attrName>
                                        </p:attrNameLst>
                                      </p:cBhvr>
                                      <p:tavLst>
                                        <p:tav tm="0">
                                          <p:val>
                                            <p:strVal val="#ppt_y"/>
                                          </p:val>
                                        </p:tav>
                                        <p:tav tm="100000">
                                          <p:val>
                                            <p:strVal val="#ppt_y"/>
                                          </p:val>
                                        </p:tav>
                                      </p:tavLst>
                                    </p:anim>
                                    <p:anim calcmode="lin" valueType="num">
                                      <p:cBhvr>
                                        <p:cTn id="17"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32"/>
                                        </p:tgtEl>
                                      </p:cBhvr>
                                    </p:animEffect>
                                  </p:childTnLst>
                                </p:cTn>
                              </p:par>
                            </p:childTnLst>
                          </p:cTn>
                        </p:par>
                        <p:par>
                          <p:cTn id="20" fill="hold">
                            <p:stCondLst>
                              <p:cond delay="1920"/>
                            </p:stCondLst>
                            <p:childTnLst>
                              <p:par>
                                <p:cTn id="21" presetID="22" presetClass="entr" presetSubtype="8"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250"/>
                                        <p:tgtEl>
                                          <p:spTgt spid="54"/>
                                        </p:tgtEl>
                                      </p:cBhvr>
                                    </p:animEffect>
                                  </p:childTnLst>
                                </p:cTn>
                              </p:par>
                            </p:childTnLst>
                          </p:cTn>
                        </p:par>
                        <p:par>
                          <p:cTn id="24" fill="hold">
                            <p:stCondLst>
                              <p:cond delay="217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5"/>
                                        </p:tgtEl>
                                        <p:attrNameLst>
                                          <p:attrName>ppt_y</p:attrName>
                                        </p:attrNameLst>
                                      </p:cBhvr>
                                      <p:tavLst>
                                        <p:tav tm="0">
                                          <p:val>
                                            <p:strVal val="#ppt_y"/>
                                          </p:val>
                                        </p:tav>
                                        <p:tav tm="100000">
                                          <p:val>
                                            <p:strVal val="#ppt_y"/>
                                          </p:val>
                                        </p:tav>
                                      </p:tavLst>
                                    </p:anim>
                                    <p:anim calcmode="lin" valueType="num">
                                      <p:cBhvr>
                                        <p:cTn id="2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5"/>
                                        </p:tgtEl>
                                      </p:cBhvr>
                                    </p:animEffect>
                                  </p:childTnLst>
                                </p:cTn>
                              </p:par>
                            </p:childTnLst>
                          </p:cTn>
                        </p:par>
                        <p:par>
                          <p:cTn id="32" fill="hold">
                            <p:stCondLst>
                              <p:cond delay="372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56"/>
                                        </p:tgtEl>
                                        <p:attrNameLst>
                                          <p:attrName>style.visibility</p:attrName>
                                        </p:attrNameLst>
                                      </p:cBhvr>
                                      <p:to>
                                        <p:strVal val="visible"/>
                                      </p:to>
                                    </p:set>
                                    <p:anim calcmode="lin" valueType="num">
                                      <p:cBhvr>
                                        <p:cTn id="35"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56"/>
                                        </p:tgtEl>
                                        <p:attrNameLst>
                                          <p:attrName>ppt_y</p:attrName>
                                        </p:attrNameLst>
                                      </p:cBhvr>
                                      <p:tavLst>
                                        <p:tav tm="0">
                                          <p:val>
                                            <p:strVal val="#ppt_y"/>
                                          </p:val>
                                        </p:tav>
                                        <p:tav tm="100000">
                                          <p:val>
                                            <p:strVal val="#ppt_y"/>
                                          </p:val>
                                        </p:tav>
                                      </p:tavLst>
                                    </p:anim>
                                    <p:anim calcmode="lin" valueType="num">
                                      <p:cBhvr>
                                        <p:cTn id="37"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56"/>
                                        </p:tgtEl>
                                      </p:cBhvr>
                                    </p:animEffect>
                                  </p:childTnLst>
                                </p:cTn>
                              </p:par>
                            </p:childTnLst>
                          </p:cTn>
                        </p:par>
                        <p:par>
                          <p:cTn id="40" fill="hold">
                            <p:stCondLst>
                              <p:cond delay="18270"/>
                            </p:stCondLst>
                            <p:childTnLst>
                              <p:par>
                                <p:cTn id="41" presetID="31"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750" fill="hold"/>
                                        <p:tgtEl>
                                          <p:spTgt spid="3"/>
                                        </p:tgtEl>
                                        <p:attrNameLst>
                                          <p:attrName>ppt_w</p:attrName>
                                        </p:attrNameLst>
                                      </p:cBhvr>
                                      <p:tavLst>
                                        <p:tav tm="0">
                                          <p:val>
                                            <p:fltVal val="0"/>
                                          </p:val>
                                        </p:tav>
                                        <p:tav tm="100000">
                                          <p:val>
                                            <p:strVal val="#ppt_w"/>
                                          </p:val>
                                        </p:tav>
                                      </p:tavLst>
                                    </p:anim>
                                    <p:anim calcmode="lin" valueType="num">
                                      <p:cBhvr>
                                        <p:cTn id="44" dur="750" fill="hold"/>
                                        <p:tgtEl>
                                          <p:spTgt spid="3"/>
                                        </p:tgtEl>
                                        <p:attrNameLst>
                                          <p:attrName>ppt_h</p:attrName>
                                        </p:attrNameLst>
                                      </p:cBhvr>
                                      <p:tavLst>
                                        <p:tav tm="0">
                                          <p:val>
                                            <p:fltVal val="0"/>
                                          </p:val>
                                        </p:tav>
                                        <p:tav tm="100000">
                                          <p:val>
                                            <p:strVal val="#ppt_h"/>
                                          </p:val>
                                        </p:tav>
                                      </p:tavLst>
                                    </p:anim>
                                    <p:anim calcmode="lin" valueType="num">
                                      <p:cBhvr>
                                        <p:cTn id="45" dur="750" fill="hold"/>
                                        <p:tgtEl>
                                          <p:spTgt spid="3"/>
                                        </p:tgtEl>
                                        <p:attrNameLst>
                                          <p:attrName>style.rotation</p:attrName>
                                        </p:attrNameLst>
                                      </p:cBhvr>
                                      <p:tavLst>
                                        <p:tav tm="0">
                                          <p:val>
                                            <p:fltVal val="90"/>
                                          </p:val>
                                        </p:tav>
                                        <p:tav tm="100000">
                                          <p:val>
                                            <p:fltVal val="0"/>
                                          </p:val>
                                        </p:tav>
                                      </p:tavLst>
                                    </p:anim>
                                    <p:animEffect transition="in" filter="fade">
                                      <p:cBhvr>
                                        <p:cTn id="46" dur="750"/>
                                        <p:tgtEl>
                                          <p:spTgt spid="3"/>
                                        </p:tgtEl>
                                      </p:cBhvr>
                                    </p:animEffect>
                                  </p:childTnLst>
                                </p:cTn>
                              </p:par>
                            </p:childTnLst>
                          </p:cTn>
                        </p:par>
                        <p:par>
                          <p:cTn id="47" fill="hold">
                            <p:stCondLst>
                              <p:cond delay="1902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250"/>
                                        <p:tgtEl>
                                          <p:spTgt spid="25"/>
                                        </p:tgtEl>
                                      </p:cBhvr>
                                    </p:animEffect>
                                  </p:childTnLst>
                                </p:cTn>
                              </p:par>
                            </p:childTnLst>
                          </p:cTn>
                        </p:par>
                        <p:par>
                          <p:cTn id="51" fill="hold">
                            <p:stCondLst>
                              <p:cond delay="19270"/>
                            </p:stCondLst>
                            <p:childTnLst>
                              <p:par>
                                <p:cTn id="52" presetID="10"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250"/>
                                        <p:tgtEl>
                                          <p:spTgt spid="19"/>
                                        </p:tgtEl>
                                      </p:cBhvr>
                                    </p:animEffect>
                                  </p:childTnLst>
                                </p:cTn>
                              </p:par>
                            </p:childTnLst>
                          </p:cTn>
                        </p:par>
                        <p:par>
                          <p:cTn id="55" fill="hold">
                            <p:stCondLst>
                              <p:cond delay="19520"/>
                            </p:stCondLst>
                            <p:childTnLst>
                              <p:par>
                                <p:cTn id="56" presetID="10"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250"/>
                                        <p:tgtEl>
                                          <p:spTgt spid="28"/>
                                        </p:tgtEl>
                                      </p:cBhvr>
                                    </p:animEffect>
                                  </p:childTnLst>
                                </p:cTn>
                              </p:par>
                            </p:childTnLst>
                          </p:cTn>
                        </p:par>
                        <p:par>
                          <p:cTn id="59" fill="hold">
                            <p:stCondLst>
                              <p:cond delay="19770"/>
                            </p:stCondLst>
                            <p:childTnLst>
                              <p:par>
                                <p:cTn id="60" presetID="10"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250"/>
                                        <p:tgtEl>
                                          <p:spTgt spid="22"/>
                                        </p:tgtEl>
                                      </p:cBhvr>
                                    </p:animEffect>
                                  </p:childTnLst>
                                </p:cTn>
                              </p:par>
                              <p:par>
                                <p:cTn id="63" presetID="42"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1000"/>
                                        <p:tgtEl>
                                          <p:spTgt spid="42"/>
                                        </p:tgtEl>
                                      </p:cBhvr>
                                    </p:animEffect>
                                    <p:anim calcmode="lin" valueType="num">
                                      <p:cBhvr>
                                        <p:cTn id="66" dur="1000" fill="hold"/>
                                        <p:tgtEl>
                                          <p:spTgt spid="42"/>
                                        </p:tgtEl>
                                        <p:attrNameLst>
                                          <p:attrName>ppt_x</p:attrName>
                                        </p:attrNameLst>
                                      </p:cBhvr>
                                      <p:tavLst>
                                        <p:tav tm="0">
                                          <p:val>
                                            <p:strVal val="#ppt_x"/>
                                          </p:val>
                                        </p:tav>
                                        <p:tav tm="100000">
                                          <p:val>
                                            <p:strVal val="#ppt_x"/>
                                          </p:val>
                                        </p:tav>
                                      </p:tavLst>
                                    </p:anim>
                                    <p:anim calcmode="lin" valueType="num">
                                      <p:cBhvr>
                                        <p:cTn id="67" dur="1000" fill="hold"/>
                                        <p:tgtEl>
                                          <p:spTgt spid="4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fade">
                                      <p:cBhvr>
                                        <p:cTn id="75" dur="1000"/>
                                        <p:tgtEl>
                                          <p:spTgt spid="48"/>
                                        </p:tgtEl>
                                      </p:cBhvr>
                                    </p:animEffect>
                                    <p:anim calcmode="lin" valueType="num">
                                      <p:cBhvr>
                                        <p:cTn id="76" dur="1000" fill="hold"/>
                                        <p:tgtEl>
                                          <p:spTgt spid="48"/>
                                        </p:tgtEl>
                                        <p:attrNameLst>
                                          <p:attrName>ppt_x</p:attrName>
                                        </p:attrNameLst>
                                      </p:cBhvr>
                                      <p:tavLst>
                                        <p:tav tm="0">
                                          <p:val>
                                            <p:strVal val="#ppt_x"/>
                                          </p:val>
                                        </p:tav>
                                        <p:tav tm="100000">
                                          <p:val>
                                            <p:strVal val="#ppt_x"/>
                                          </p:val>
                                        </p:tav>
                                      </p:tavLst>
                                    </p:anim>
                                    <p:anim calcmode="lin" valueType="num">
                                      <p:cBhvr>
                                        <p:cTn id="77" dur="1000" fill="hold"/>
                                        <p:tgtEl>
                                          <p:spTgt spid="4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1000"/>
                                        <p:tgtEl>
                                          <p:spTgt spid="51"/>
                                        </p:tgtEl>
                                      </p:cBhvr>
                                    </p:animEffect>
                                    <p:anim calcmode="lin" valueType="num">
                                      <p:cBhvr>
                                        <p:cTn id="81" dur="1000" fill="hold"/>
                                        <p:tgtEl>
                                          <p:spTgt spid="51"/>
                                        </p:tgtEl>
                                        <p:attrNameLst>
                                          <p:attrName>ppt_x</p:attrName>
                                        </p:attrNameLst>
                                      </p:cBhvr>
                                      <p:tavLst>
                                        <p:tav tm="0">
                                          <p:val>
                                            <p:strVal val="#ppt_x"/>
                                          </p:val>
                                        </p:tav>
                                        <p:tav tm="100000">
                                          <p:val>
                                            <p:strVal val="#ppt_x"/>
                                          </p:val>
                                        </p:tav>
                                      </p:tavLst>
                                    </p:anim>
                                    <p:anim calcmode="lin" valueType="num">
                                      <p:cBhvr>
                                        <p:cTn id="82"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28" grpId="0" animBg="1"/>
      <p:bldP spid="32" grpId="0"/>
      <p:bldP spid="42" grpId="0"/>
      <p:bldP spid="45" grpId="0"/>
      <p:bldP spid="48" grpId="0"/>
      <p:bldP spid="51" grpId="0"/>
      <p:bldP spid="54" grpId="0"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4" y="187481"/>
            <a:ext cx="318653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US" altLang="zh-CN" sz="3599" dirty="0"/>
              <a:t>Deliverables</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14591698-A60E-42BC-A0F1-36A383C11A22}"/>
              </a:ext>
            </a:extLst>
          </p:cNvPr>
          <p:cNvSpPr/>
          <p:nvPr/>
        </p:nvSpPr>
        <p:spPr>
          <a:xfrm>
            <a:off x="2641203" y="1084816"/>
            <a:ext cx="8352928" cy="369332"/>
          </a:xfrm>
          <a:prstGeom prst="rect">
            <a:avLst/>
          </a:prstGeom>
        </p:spPr>
        <p:txBody>
          <a:bodyPr wrap="square">
            <a:spAutoFit/>
          </a:bodyPr>
          <a:lstStyle/>
          <a:p>
            <a:r>
              <a:rPr lang="en-GB" dirty="0"/>
              <a:t>https://arthas.aliyun.com/doc/arthas-tutorials.html?language=</a:t>
            </a:r>
            <a:r>
              <a:rPr lang="en-US" altLang="zh-CN" dirty="0"/>
              <a:t>e</a:t>
            </a:r>
            <a:r>
              <a:rPr lang="en-GB" dirty="0"/>
              <a:t>n</a:t>
            </a:r>
          </a:p>
        </p:txBody>
      </p:sp>
      <p:pic>
        <p:nvPicPr>
          <p:cNvPr id="40" name="Picture 4">
            <a:extLst>
              <a:ext uri="{FF2B5EF4-FFF2-40B4-BE49-F238E27FC236}">
                <a16:creationId xmlns:a16="http://schemas.microsoft.com/office/drawing/2014/main" id="{3DDFD241-F7F0-409B-819E-B7224AFE8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8">
            <a:extLst>
              <a:ext uri="{FF2B5EF4-FFF2-40B4-BE49-F238E27FC236}">
                <a16:creationId xmlns:a16="http://schemas.microsoft.com/office/drawing/2014/main" id="{0884C6A1-69B5-465E-8709-4AF50C95522C}"/>
              </a:ext>
            </a:extLst>
          </p:cNvPr>
          <p:cNvSpPr txBox="1"/>
          <p:nvPr/>
        </p:nvSpPr>
        <p:spPr>
          <a:xfrm>
            <a:off x="2701259" y="1436368"/>
            <a:ext cx="5444566" cy="338554"/>
          </a:xfrm>
          <a:prstGeom prst="rect">
            <a:avLst/>
          </a:prstGeom>
          <a:noFill/>
        </p:spPr>
        <p:txBody>
          <a:bodyPr wrap="square" rtlCol="0">
            <a:spAutoFit/>
          </a:bodyPr>
          <a:lstStyle/>
          <a:p>
            <a:pPr algn="ctr"/>
            <a:r>
              <a:rPr lang="en-GB" altLang="zh-CN" sz="1600" dirty="0">
                <a:solidFill>
                  <a:schemeClr val="bg1">
                    <a:lumMod val="65000"/>
                  </a:schemeClr>
                </a:solidFill>
                <a:latin typeface="微软雅黑" pitchFamily="34" charset="-122"/>
                <a:ea typeface="微软雅黑" pitchFamily="34" charset="-122"/>
              </a:rPr>
              <a:t>Chinese + English</a:t>
            </a:r>
            <a:r>
              <a:rPr lang="zh-CN" altLang="en-US" sz="1600" dirty="0">
                <a:solidFill>
                  <a:schemeClr val="bg1">
                    <a:lumMod val="65000"/>
                  </a:schemeClr>
                </a:solidFill>
                <a:latin typeface="微软雅黑" pitchFamily="34" charset="-122"/>
                <a:ea typeface="微软雅黑" pitchFamily="34" charset="-122"/>
              </a:rPr>
              <a:t> </a:t>
            </a:r>
            <a:r>
              <a:rPr lang="en-US" altLang="zh-CN" sz="1600" dirty="0" err="1">
                <a:solidFill>
                  <a:schemeClr val="bg1">
                    <a:lumMod val="65000"/>
                  </a:schemeClr>
                </a:solidFill>
                <a:latin typeface="微软雅黑" pitchFamily="34" charset="-122"/>
                <a:ea typeface="微软雅黑" pitchFamily="34" charset="-122"/>
              </a:rPr>
              <a:t>Arthas</a:t>
            </a:r>
            <a:r>
              <a:rPr lang="en-US" altLang="zh-CN" sz="1600" dirty="0">
                <a:solidFill>
                  <a:schemeClr val="bg1">
                    <a:lumMod val="65000"/>
                  </a:schemeClr>
                </a:solidFill>
                <a:latin typeface="微软雅黑" pitchFamily="34" charset="-122"/>
                <a:ea typeface="微软雅黑" pitchFamily="34" charset="-122"/>
              </a:rPr>
              <a:t> Online Tutorial </a:t>
            </a:r>
            <a:r>
              <a:rPr lang="en-GB" altLang="zh-CN" sz="1600" dirty="0">
                <a:solidFill>
                  <a:schemeClr val="bg1">
                    <a:lumMod val="65000"/>
                  </a:schemeClr>
                </a:solidFill>
                <a:latin typeface="微软雅黑" pitchFamily="34" charset="-122"/>
                <a:ea typeface="微软雅黑" pitchFamily="34" charset="-122"/>
              </a:rPr>
              <a:t>+ User Cases</a:t>
            </a:r>
            <a:endParaRPr lang="zh-CN" altLang="en-US" sz="1600" dirty="0">
              <a:solidFill>
                <a:schemeClr val="bg1">
                  <a:lumMod val="65000"/>
                </a:schemeClr>
              </a:solidFill>
              <a:latin typeface="微软雅黑" pitchFamily="34" charset="-122"/>
              <a:ea typeface="微软雅黑" pitchFamily="34" charset="-122"/>
            </a:endParaRPr>
          </a:p>
        </p:txBody>
      </p:sp>
      <p:pic>
        <p:nvPicPr>
          <p:cNvPr id="1026" name="Picture 2">
            <a:extLst>
              <a:ext uri="{FF2B5EF4-FFF2-40B4-BE49-F238E27FC236}">
                <a16:creationId xmlns:a16="http://schemas.microsoft.com/office/drawing/2014/main" id="{6E1D881C-205B-47C5-99D6-3DE9749EEA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61" y="2008223"/>
            <a:ext cx="6385619" cy="1407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17DDA82-A5E1-49E0-A433-E2D4A2A1A1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22981" y="1624782"/>
            <a:ext cx="3628493" cy="22615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022E5E8-F367-4CDD-921C-7FB079553AE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514" y="4149080"/>
            <a:ext cx="4364680" cy="21618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4EA0756-F38E-4FBF-BE3D-D618F3A2832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9685" y="4372852"/>
            <a:ext cx="3126907" cy="18224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F72935B-E347-4415-86DA-51D732D724FE}"/>
              </a:ext>
            </a:extLst>
          </p:cNvPr>
          <p:cNvPicPr>
            <a:picLocks noChangeAspect="1"/>
          </p:cNvPicPr>
          <p:nvPr/>
        </p:nvPicPr>
        <p:blipFill>
          <a:blip r:embed="rId8"/>
          <a:stretch>
            <a:fillRect/>
          </a:stretch>
        </p:blipFill>
        <p:spPr>
          <a:xfrm>
            <a:off x="4844851" y="3924648"/>
            <a:ext cx="4053508" cy="1060673"/>
          </a:xfrm>
          <a:prstGeom prst="rect">
            <a:avLst/>
          </a:prstGeom>
        </p:spPr>
      </p:pic>
      <p:pic>
        <p:nvPicPr>
          <p:cNvPr id="4" name="Picture 3">
            <a:extLst>
              <a:ext uri="{FF2B5EF4-FFF2-40B4-BE49-F238E27FC236}">
                <a16:creationId xmlns:a16="http://schemas.microsoft.com/office/drawing/2014/main" id="{D2FC4817-F7E6-4E4B-8645-E93655B3D54E}"/>
              </a:ext>
            </a:extLst>
          </p:cNvPr>
          <p:cNvPicPr>
            <a:picLocks noChangeAspect="1"/>
          </p:cNvPicPr>
          <p:nvPr/>
        </p:nvPicPr>
        <p:blipFill>
          <a:blip r:embed="rId9"/>
          <a:stretch>
            <a:fillRect/>
          </a:stretch>
        </p:blipFill>
        <p:spPr>
          <a:xfrm>
            <a:off x="4844851" y="4985321"/>
            <a:ext cx="4053509" cy="1804982"/>
          </a:xfrm>
          <a:prstGeom prst="rect">
            <a:avLst/>
          </a:prstGeom>
        </p:spPr>
      </p:pic>
    </p:spTree>
    <p:extLst>
      <p:ext uri="{BB962C8B-B14F-4D97-AF65-F5344CB8AC3E}">
        <p14:creationId xmlns:p14="http://schemas.microsoft.com/office/powerpoint/2010/main" val="711500338"/>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
                                        </p:tgtEl>
                                        <p:attrNameLst>
                                          <p:attrName>ppt_y</p:attrName>
                                        </p:attrNameLst>
                                      </p:cBhvr>
                                      <p:tavLst>
                                        <p:tav tm="0">
                                          <p:val>
                                            <p:strVal val="#ppt_y"/>
                                          </p:val>
                                        </p:tav>
                                        <p:tav tm="100000">
                                          <p:val>
                                            <p:strVal val="#ppt_y"/>
                                          </p:val>
                                        </p:tav>
                                      </p:tavLst>
                                    </p:anim>
                                    <p:anim calcmode="lin" valueType="num">
                                      <p:cBhvr>
                                        <p:cTn id="17"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1" presetClass="entr" presetSubtype="0" fill="hold" grpId="0" nodeType="afterEffect">
                                  <p:stCondLst>
                                    <p:cond delay="0"/>
                                  </p:stCondLst>
                                  <p:iterate type="lt">
                                    <p:tmPct val="10000"/>
                                  </p:iterate>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1"/>
                                        </p:tgtEl>
                                        <p:attrNameLst>
                                          <p:attrName>ppt_y</p:attrName>
                                        </p:attrNameLst>
                                      </p:cBhvr>
                                      <p:tavLst>
                                        <p:tav tm="0">
                                          <p:val>
                                            <p:strVal val="#ppt_y"/>
                                          </p:val>
                                        </p:tav>
                                        <p:tav tm="100000">
                                          <p:val>
                                            <p:strVal val="#ppt_y"/>
                                          </p:val>
                                        </p:tav>
                                      </p:tavLst>
                                    </p:anim>
                                    <p:anim calcmode="lin" valueType="num">
                                      <p:cBhvr>
                                        <p:cTn id="30"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1"/>
                                        </p:tgtEl>
                                      </p:cBhvr>
                                    </p:animEffect>
                                  </p:childTnLst>
                                </p:cTn>
                              </p:par>
                              <p:par>
                                <p:cTn id="33" presetID="42" presetClass="entr" presetSubtype="0" fill="hold" nodeType="with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1000"/>
                                        <p:tgtEl>
                                          <p:spTgt spid="1028"/>
                                        </p:tgtEl>
                                      </p:cBhvr>
                                    </p:animEffect>
                                    <p:anim calcmode="lin" valueType="num">
                                      <p:cBhvr>
                                        <p:cTn id="41" dur="1000" fill="hold"/>
                                        <p:tgtEl>
                                          <p:spTgt spid="1028"/>
                                        </p:tgtEl>
                                        <p:attrNameLst>
                                          <p:attrName>ppt_x</p:attrName>
                                        </p:attrNameLst>
                                      </p:cBhvr>
                                      <p:tavLst>
                                        <p:tav tm="0">
                                          <p:val>
                                            <p:strVal val="#ppt_x"/>
                                          </p:val>
                                        </p:tav>
                                        <p:tav tm="100000">
                                          <p:val>
                                            <p:strVal val="#ppt_x"/>
                                          </p:val>
                                        </p:tav>
                                      </p:tavLst>
                                    </p:anim>
                                    <p:anim calcmode="lin" valueType="num">
                                      <p:cBhvr>
                                        <p:cTn id="42" dur="1000" fill="hold"/>
                                        <p:tgtEl>
                                          <p:spTgt spid="1028"/>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030"/>
                                        </p:tgtEl>
                                        <p:attrNameLst>
                                          <p:attrName>style.visibility</p:attrName>
                                        </p:attrNameLst>
                                      </p:cBhvr>
                                      <p:to>
                                        <p:strVal val="visible"/>
                                      </p:to>
                                    </p:set>
                                    <p:animEffect transition="in" filter="fade">
                                      <p:cBhvr>
                                        <p:cTn id="45" dur="1000"/>
                                        <p:tgtEl>
                                          <p:spTgt spid="1030"/>
                                        </p:tgtEl>
                                      </p:cBhvr>
                                    </p:animEffect>
                                    <p:anim calcmode="lin" valueType="num">
                                      <p:cBhvr>
                                        <p:cTn id="46" dur="1000" fill="hold"/>
                                        <p:tgtEl>
                                          <p:spTgt spid="1030"/>
                                        </p:tgtEl>
                                        <p:attrNameLst>
                                          <p:attrName>ppt_x</p:attrName>
                                        </p:attrNameLst>
                                      </p:cBhvr>
                                      <p:tavLst>
                                        <p:tav tm="0">
                                          <p:val>
                                            <p:strVal val="#ppt_x"/>
                                          </p:val>
                                        </p:tav>
                                        <p:tav tm="100000">
                                          <p:val>
                                            <p:strVal val="#ppt_x"/>
                                          </p:val>
                                        </p:tav>
                                      </p:tavLst>
                                    </p:anim>
                                    <p:anim calcmode="lin" valueType="num">
                                      <p:cBhvr>
                                        <p:cTn id="47" dur="1000" fill="hold"/>
                                        <p:tgtEl>
                                          <p:spTgt spid="103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032"/>
                                        </p:tgtEl>
                                        <p:attrNameLst>
                                          <p:attrName>style.visibility</p:attrName>
                                        </p:attrNameLst>
                                      </p:cBhvr>
                                      <p:to>
                                        <p:strVal val="visible"/>
                                      </p:to>
                                    </p:set>
                                    <p:animEffect transition="in" filter="fade">
                                      <p:cBhvr>
                                        <p:cTn id="60" dur="1000"/>
                                        <p:tgtEl>
                                          <p:spTgt spid="1032"/>
                                        </p:tgtEl>
                                      </p:cBhvr>
                                    </p:animEffect>
                                    <p:anim calcmode="lin" valueType="num">
                                      <p:cBhvr>
                                        <p:cTn id="61" dur="1000" fill="hold"/>
                                        <p:tgtEl>
                                          <p:spTgt spid="1032"/>
                                        </p:tgtEl>
                                        <p:attrNameLst>
                                          <p:attrName>ppt_x</p:attrName>
                                        </p:attrNameLst>
                                      </p:cBhvr>
                                      <p:tavLst>
                                        <p:tav tm="0">
                                          <p:val>
                                            <p:strVal val="#ppt_x"/>
                                          </p:val>
                                        </p:tav>
                                        <p:tav tm="100000">
                                          <p:val>
                                            <p:strVal val="#ppt_x"/>
                                          </p:val>
                                        </p:tav>
                                      </p:tavLst>
                                    </p:anim>
                                    <p:anim calcmode="lin" valueType="num">
                                      <p:cBhvr>
                                        <p:cTn id="62"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75466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en-GB" altLang="zh-CN" sz="3599" dirty="0"/>
              <a:t>ADDITIONAL ACHIEVEMENTS</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14591698-A60E-42BC-A0F1-36A383C11A22}"/>
              </a:ext>
            </a:extLst>
          </p:cNvPr>
          <p:cNvSpPr/>
          <p:nvPr/>
        </p:nvSpPr>
        <p:spPr>
          <a:xfrm>
            <a:off x="705825" y="1099776"/>
            <a:ext cx="11405901" cy="923330"/>
          </a:xfrm>
          <a:prstGeom prst="rect">
            <a:avLst/>
          </a:prstGeom>
        </p:spPr>
        <p:txBody>
          <a:bodyPr wrap="square">
            <a:spAutoFit/>
          </a:bodyPr>
          <a:lstStyle/>
          <a:p>
            <a:r>
              <a:rPr lang="en-GB" altLang="zh-CN" dirty="0"/>
              <a:t>In addition to writing online tutorials for </a:t>
            </a:r>
            <a:r>
              <a:rPr lang="en-GB" altLang="zh-CN" dirty="0" err="1"/>
              <a:t>Arthas</a:t>
            </a:r>
            <a:r>
              <a:rPr lang="en-GB" altLang="zh-CN" dirty="0"/>
              <a:t>, I also actively improved the relevant commands, adding --</a:t>
            </a:r>
            <a:r>
              <a:rPr lang="en-GB" altLang="zh-CN" dirty="0" err="1"/>
              <a:t>classLoaderClass</a:t>
            </a:r>
            <a:r>
              <a:rPr lang="en-GB" altLang="zh-CN" dirty="0"/>
              <a:t> parameter to the </a:t>
            </a:r>
            <a:r>
              <a:rPr lang="en-GB" altLang="zh-CN" dirty="0" err="1"/>
              <a:t>classloader</a:t>
            </a:r>
            <a:r>
              <a:rPr lang="en-GB" altLang="zh-CN" dirty="0"/>
              <a:t>, </a:t>
            </a:r>
            <a:r>
              <a:rPr lang="en-GB" altLang="zh-CN" dirty="0" err="1"/>
              <a:t>sc</a:t>
            </a:r>
            <a:r>
              <a:rPr lang="en-GB" altLang="zh-CN" dirty="0"/>
              <a:t>, </a:t>
            </a:r>
            <a:r>
              <a:rPr lang="en-GB" altLang="zh-CN" dirty="0" err="1"/>
              <a:t>sm</a:t>
            </a:r>
            <a:r>
              <a:rPr lang="en-GB" altLang="zh-CN" dirty="0"/>
              <a:t>, logger, dump, </a:t>
            </a:r>
            <a:r>
              <a:rPr lang="en-GB" altLang="zh-CN" dirty="0" err="1"/>
              <a:t>getstatic</a:t>
            </a:r>
            <a:r>
              <a:rPr lang="en-GB" altLang="zh-CN" dirty="0"/>
              <a:t>, </a:t>
            </a:r>
            <a:r>
              <a:rPr lang="en-GB" altLang="zh-CN" dirty="0" err="1"/>
              <a:t>jad</a:t>
            </a:r>
            <a:r>
              <a:rPr lang="en-GB" altLang="zh-CN" dirty="0"/>
              <a:t>, mc, redefine commands, so that users can execute commands directly in the tutorial without manually entering the </a:t>
            </a:r>
            <a:r>
              <a:rPr lang="en-GB" altLang="zh-CN" dirty="0" err="1"/>
              <a:t>ClassLoaderHash</a:t>
            </a:r>
            <a:r>
              <a:rPr lang="en-GB" altLang="zh-CN" dirty="0"/>
              <a:t> value.</a:t>
            </a:r>
            <a:endParaRPr lang="en-GB" dirty="0"/>
          </a:p>
        </p:txBody>
      </p:sp>
      <p:pic>
        <p:nvPicPr>
          <p:cNvPr id="40" name="Picture 4">
            <a:extLst>
              <a:ext uri="{FF2B5EF4-FFF2-40B4-BE49-F238E27FC236}">
                <a16:creationId xmlns:a16="http://schemas.microsoft.com/office/drawing/2014/main" id="{3DDFD241-F7F0-409B-819E-B7224AFE8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7680" y="51379"/>
            <a:ext cx="2384100" cy="782283"/>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512">
            <a:extLst>
              <a:ext uri="{FF2B5EF4-FFF2-40B4-BE49-F238E27FC236}">
                <a16:creationId xmlns:a16="http://schemas.microsoft.com/office/drawing/2014/main" id="{F430529A-4400-403B-8330-6537D5866C9E}"/>
              </a:ext>
            </a:extLst>
          </p:cNvPr>
          <p:cNvSpPr>
            <a:spLocks/>
          </p:cNvSpPr>
          <p:nvPr/>
        </p:nvSpPr>
        <p:spPr bwMode="auto">
          <a:xfrm>
            <a:off x="423066" y="1256292"/>
            <a:ext cx="177333" cy="33329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tx1">
              <a:lumMod val="65000"/>
              <a:lumOff val="35000"/>
            </a:schemeClr>
          </a:solidFill>
          <a:ln>
            <a:noFill/>
          </a:ln>
        </p:spPr>
        <p:txBody>
          <a:bodyPr vert="horz" wrap="square" lIns="91419" tIns="45709" rIns="91419" bIns="45709" numCol="1" anchor="t" anchorCtr="0" compatLnSpc="1">
            <a:prstTxWarp prst="textNoShape">
              <a:avLst/>
            </a:prstTxWarp>
          </a:bodyPr>
          <a:lstStyle/>
          <a:p>
            <a:endParaRPr lang="zh-CN" altLang="en-US" sz="2800" dirty="0">
              <a:solidFill>
                <a:srgbClr val="3399FF"/>
              </a:solidFill>
            </a:endParaRPr>
          </a:p>
        </p:txBody>
      </p:sp>
      <p:pic>
        <p:nvPicPr>
          <p:cNvPr id="3" name="Picture 2">
            <a:extLst>
              <a:ext uri="{FF2B5EF4-FFF2-40B4-BE49-F238E27FC236}">
                <a16:creationId xmlns:a16="http://schemas.microsoft.com/office/drawing/2014/main" id="{E2945940-4990-48CA-BFB1-2E9EC0415DBD}"/>
              </a:ext>
            </a:extLst>
          </p:cNvPr>
          <p:cNvPicPr>
            <a:picLocks noChangeAspect="1"/>
          </p:cNvPicPr>
          <p:nvPr/>
        </p:nvPicPr>
        <p:blipFill>
          <a:blip r:embed="rId4"/>
          <a:stretch>
            <a:fillRect/>
          </a:stretch>
        </p:blipFill>
        <p:spPr>
          <a:xfrm>
            <a:off x="3153820" y="2034205"/>
            <a:ext cx="5887533" cy="4691303"/>
          </a:xfrm>
          <a:prstGeom prst="rect">
            <a:avLst/>
          </a:prstGeom>
        </p:spPr>
      </p:pic>
    </p:spTree>
    <p:extLst>
      <p:ext uri="{BB962C8B-B14F-4D97-AF65-F5344CB8AC3E}">
        <p14:creationId xmlns:p14="http://schemas.microsoft.com/office/powerpoint/2010/main" val="214544924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6"/>
                                        </p:tgtEl>
                                        <p:attrNameLst>
                                          <p:attrName>style.visibility</p:attrName>
                                        </p:attrNameLst>
                                      </p:cBhvr>
                                      <p:to>
                                        <p:strVal val="visible"/>
                                      </p:to>
                                    </p:set>
                                    <p:anim calcmode="lin" valueType="num">
                                      <p:cBhvr>
                                        <p:cTn id="15"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26"/>
                                        </p:tgtEl>
                                        <p:attrNameLst>
                                          <p:attrName>ppt_y</p:attrName>
                                        </p:attrNameLst>
                                      </p:cBhvr>
                                      <p:tavLst>
                                        <p:tav tm="0">
                                          <p:val>
                                            <p:strVal val="#ppt_y"/>
                                          </p:val>
                                        </p:tav>
                                        <p:tav tm="100000">
                                          <p:val>
                                            <p:strVal val="#ppt_y"/>
                                          </p:val>
                                        </p:tav>
                                      </p:tavLst>
                                    </p:anim>
                                    <p:anim calcmode="lin" valueType="num">
                                      <p:cBhvr>
                                        <p:cTn id="17"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26"/>
                                        </p:tgtEl>
                                      </p:cBhvr>
                                    </p:animEffect>
                                  </p:childTnLst>
                                </p:cTn>
                              </p:par>
                            </p:childTnLst>
                          </p:cTn>
                        </p:par>
                        <p:par>
                          <p:cTn id="20" fill="hold">
                            <p:stCondLst>
                              <p:cond delay="2240"/>
                            </p:stCondLst>
                            <p:childTnLst>
                              <p:par>
                                <p:cTn id="21" presetID="22" presetClass="entr" presetSubtype="8"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50"/>
                                        <p:tgtEl>
                                          <p:spTgt spid="22"/>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 grpId="0"/>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1195</TotalTime>
  <Words>489</Words>
  <Application>Microsoft Office PowerPoint</Application>
  <PresentationFormat>Custom</PresentationFormat>
  <Paragraphs>82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微软雅黑</vt:lpstr>
      <vt:lpstr>微软雅黑</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http://www.deepbbs.org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Hollow Man</cp:lastModifiedBy>
  <cp:revision>216</cp:revision>
  <dcterms:created xsi:type="dcterms:W3CDTF">2015-10-14T02:42:14Z</dcterms:created>
  <dcterms:modified xsi:type="dcterms:W3CDTF">2020-09-03T11:17:49Z</dcterms:modified>
</cp:coreProperties>
</file>