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33" r:id="rId3"/>
    <p:sldId id="259" r:id="rId4"/>
    <p:sldId id="336" r:id="rId5"/>
    <p:sldId id="266" r:id="rId6"/>
    <p:sldId id="341" r:id="rId7"/>
    <p:sldId id="306" r:id="rId8"/>
    <p:sldId id="310" r:id="rId9"/>
    <p:sldId id="280" r:id="rId10"/>
    <p:sldId id="318" r:id="rId11"/>
    <p:sldId id="335" r:id="rId12"/>
  </p:sldIdLst>
  <p:sldSz cx="12195175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86" d="100"/>
          <a:sy n="86" d="100"/>
        </p:scale>
        <p:origin x="605" y="53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412-41AE-AC37-79ADF7A2E475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2-41AE-AC37-79ADF7A2E475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12-41AE-AC37-79ADF7A2E475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2-41AE-AC37-79ADF7A2E475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12-41AE-AC37-79ADF7A2E475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2-41AE-AC37-79ADF7A2E475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12-41AE-AC37-79ADF7A2E475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2-41AE-AC37-79ADF7A2E475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2-41AE-AC37-79ADF7A2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7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1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5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000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073051" y="3181575"/>
              <a:ext cx="3035623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ASoC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2020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结项报告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74" y="5733256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618657" y="3720815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Arthas</a:t>
            </a:r>
            <a:r>
              <a:rPr lang="zh-CN" altLang="en-US" dirty="0"/>
              <a:t>在线教程重新编排，每个命令一个小教程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668271" y="4329120"/>
            <a:ext cx="28527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hollowman@hollowman.ml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287638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极大地锻炼了我的团队协作和沟通能⼒，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拓宽了我的视野，收获十分丰厚。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项目进行期间，两位导师同时给了我许多指导性的意见。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307309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你参加未来的阿里巴巴编程之夏活动！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7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227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00077" y="4489105"/>
            <a:ext cx="1436675" cy="246221"/>
            <a:chOff x="4369395" y="3284984"/>
            <a:chExt cx="1436675" cy="246221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个人介绍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5204676" y="1484784"/>
            <a:ext cx="1741748" cy="119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>
            <a:extLst>
              <a:ext uri="{FF2B5EF4-FFF2-40B4-BE49-F238E27FC236}">
                <a16:creationId xmlns:a16="http://schemas.microsoft.com/office/drawing/2014/main" id="{FF136C1B-6807-4BC8-8AD6-B8A3B523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个人介绍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792" y="939717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C27D03A-7574-4526-A09B-50EA3C5B9245}"/>
              </a:ext>
            </a:extLst>
          </p:cNvPr>
          <p:cNvGrpSpPr/>
          <p:nvPr/>
        </p:nvGrpSpPr>
        <p:grpSpPr>
          <a:xfrm>
            <a:off x="3791" y="938591"/>
            <a:ext cx="12187592" cy="45708"/>
            <a:chOff x="0" y="532828"/>
            <a:chExt cx="759125" cy="56889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96FFE8D-8A38-4C12-BB64-33A99D3E86E2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7B395F0-A4EC-4756-B443-26B33AB7DC17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6101C9-AB2D-42AE-BEB2-5C492C7818E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6765FE9-6C9A-4E20-A288-76B878B90174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31">
            <a:extLst>
              <a:ext uri="{FF2B5EF4-FFF2-40B4-BE49-F238E27FC236}">
                <a16:creationId xmlns:a16="http://schemas.microsoft.com/office/drawing/2014/main" id="{60F3A317-4DAC-4404-9A2B-F0FB19F72D17}"/>
              </a:ext>
            </a:extLst>
          </p:cNvPr>
          <p:cNvSpPr txBox="1"/>
          <p:nvPr/>
        </p:nvSpPr>
        <p:spPr>
          <a:xfrm>
            <a:off x="5348245" y="1149055"/>
            <a:ext cx="1655801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蒋嵩林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D239EDB-3762-4C7D-A5E4-7B4CFEC2238F}"/>
              </a:ext>
            </a:extLst>
          </p:cNvPr>
          <p:cNvCxnSpPr>
            <a:cxnSpLocks/>
          </p:cNvCxnSpPr>
          <p:nvPr/>
        </p:nvCxnSpPr>
        <p:spPr>
          <a:xfrm>
            <a:off x="5343349" y="1844824"/>
            <a:ext cx="1508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8">
            <a:extLst>
              <a:ext uri="{FF2B5EF4-FFF2-40B4-BE49-F238E27FC236}">
                <a16:creationId xmlns:a16="http://schemas.microsoft.com/office/drawing/2014/main" id="{718C9DB4-D12E-4198-B516-575842EDAFB4}"/>
              </a:ext>
            </a:extLst>
          </p:cNvPr>
          <p:cNvSpPr txBox="1"/>
          <p:nvPr/>
        </p:nvSpPr>
        <p:spPr>
          <a:xfrm>
            <a:off x="3493691" y="1873367"/>
            <a:ext cx="520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兰州大学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级计算机专业本科生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阿里巴巴编程之夏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社区唯一中选者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61413" y="316427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9333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我的贡献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EC93E-1E8D-4863-8BCE-0414342D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" y="3833773"/>
            <a:ext cx="4268166" cy="25976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0" name="Freeform 512">
            <a:extLst>
              <a:ext uri="{FF2B5EF4-FFF2-40B4-BE49-F238E27FC236}">
                <a16:creationId xmlns:a16="http://schemas.microsoft.com/office/drawing/2014/main" id="{DB66A215-C14B-423D-A833-DBF0D0208A82}"/>
              </a:ext>
            </a:extLst>
          </p:cNvPr>
          <p:cNvSpPr>
            <a:spLocks/>
          </p:cNvSpPr>
          <p:nvPr/>
        </p:nvSpPr>
        <p:spPr bwMode="auto">
          <a:xfrm>
            <a:off x="7206579" y="315761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76AA3F-1592-49F8-969B-94351144E164}"/>
              </a:ext>
            </a:extLst>
          </p:cNvPr>
          <p:cNvSpPr txBox="1"/>
          <p:nvPr/>
        </p:nvSpPr>
        <p:spPr>
          <a:xfrm>
            <a:off x="7621049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我的导师们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638207E0-73B6-467F-BF98-FC076AB1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11" y="4015282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文本框 8">
            <a:extLst>
              <a:ext uri="{FF2B5EF4-FFF2-40B4-BE49-F238E27FC236}">
                <a16:creationId xmlns:a16="http://schemas.microsoft.com/office/drawing/2014/main" id="{F607575C-76A9-4F63-ADB8-701858F9AAC7}"/>
              </a:ext>
            </a:extLst>
          </p:cNvPr>
          <p:cNvSpPr txBox="1"/>
          <p:nvPr/>
        </p:nvSpPr>
        <p:spPr>
          <a:xfrm>
            <a:off x="9337947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ong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ewei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@kylix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AC7B47F1-84D9-4721-AE8B-99D88534C3E6}"/>
              </a:ext>
            </a:extLst>
          </p:cNvPr>
          <p:cNvSpPr txBox="1"/>
          <p:nvPr/>
        </p:nvSpPr>
        <p:spPr>
          <a:xfrm>
            <a:off x="7731562" y="6092900"/>
            <a:ext cx="344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阿里云高级工程师、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</a:t>
            </a:r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FCDBDDC4-FD38-43D0-993C-8E4C3C4FDD7D}"/>
              </a:ext>
            </a:extLst>
          </p:cNvPr>
          <p:cNvSpPr txBox="1"/>
          <p:nvPr/>
        </p:nvSpPr>
        <p:spPr>
          <a:xfrm>
            <a:off x="7004046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Chen 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uan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GB" altLang="zh-CN" sz="12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hengyunabc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 descr="Avatar">
            <a:extLst>
              <a:ext uri="{FF2B5EF4-FFF2-40B4-BE49-F238E27FC236}">
                <a16:creationId xmlns:a16="http://schemas.microsoft.com/office/drawing/2014/main" id="{9730DCE3-1562-4EB7-9D6E-84661319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9" y="4005064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5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8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3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8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3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93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63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98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30"/>
                            </p:stCondLst>
                            <p:childTnLst>
                              <p:par>
                                <p:cTn id="9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13" grpId="0"/>
      <p:bldP spid="121" grpId="0"/>
      <p:bldP spid="48" grpId="0" animBg="1"/>
      <p:bldP spid="49" grpId="0"/>
      <p:bldP spid="50" grpId="0" animBg="1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75936" y="4748689"/>
            <a:ext cx="1436675" cy="246221"/>
            <a:chOff x="4369395" y="3284984"/>
            <a:chExt cx="1436675" cy="246221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设计理念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>
            <a:spLocks/>
          </p:cNvSpPr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E6A418-0DEB-4300-9256-798BA420E28F}"/>
              </a:ext>
            </a:extLst>
          </p:cNvPr>
          <p:cNvGrpSpPr/>
          <p:nvPr/>
        </p:nvGrpSpPr>
        <p:grpSpPr>
          <a:xfrm>
            <a:off x="4768426" y="5062733"/>
            <a:ext cx="1444185" cy="246221"/>
            <a:chOff x="4369395" y="3251628"/>
            <a:chExt cx="1444185" cy="246221"/>
          </a:xfrm>
        </p:grpSpPr>
        <p:sp>
          <p:nvSpPr>
            <p:cNvPr id="51" name="文本框 9">
              <a:extLst>
                <a:ext uri="{FF2B5EF4-FFF2-40B4-BE49-F238E27FC236}">
                  <a16:creationId xmlns:a16="http://schemas.microsoft.com/office/drawing/2014/main" id="{1F193920-B255-4465-B263-6999696B6A48}"/>
                </a:ext>
              </a:extLst>
            </p:cNvPr>
            <p:cNvSpPr txBox="1"/>
            <p:nvPr/>
          </p:nvSpPr>
          <p:spPr>
            <a:xfrm>
              <a:off x="4589445" y="3251628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成果展示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399F424-35F3-4333-AF21-783E1D3DE554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80C99B0-3BD4-49BF-BA0F-886D9A9B2575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67B0277E-CDB8-4473-A67E-F859015F66A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2">
            <a:extLst>
              <a:ext uri="{FF2B5EF4-FFF2-40B4-BE49-F238E27FC236}">
                <a16:creationId xmlns:a16="http://schemas.microsoft.com/office/drawing/2014/main" id="{6E36074D-2E58-49BD-832B-26A492CE46E5}"/>
              </a:ext>
            </a:extLst>
          </p:cNvPr>
          <p:cNvGrpSpPr/>
          <p:nvPr/>
        </p:nvGrpSpPr>
        <p:grpSpPr>
          <a:xfrm>
            <a:off x="4768426" y="4409749"/>
            <a:ext cx="1436675" cy="246221"/>
            <a:chOff x="4369395" y="3284984"/>
            <a:chExt cx="1436675" cy="246221"/>
          </a:xfrm>
        </p:grpSpPr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5D9E8F87-6B86-4325-A767-5EF2F7631048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任务要求</a:t>
              </a:r>
            </a:p>
          </p:txBody>
        </p:sp>
        <p:grpSp>
          <p:nvGrpSpPr>
            <p:cNvPr id="39" name="组合 4">
              <a:extLst>
                <a:ext uri="{FF2B5EF4-FFF2-40B4-BE49-F238E27FC236}">
                  <a16:creationId xmlns:a16="http://schemas.microsoft.com/office/drawing/2014/main" id="{3FFA18A7-1CFC-4406-B971-D889F1AC1407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5">
                <a:extLst>
                  <a:ext uri="{FF2B5EF4-FFF2-40B4-BE49-F238E27FC236}">
                    <a16:creationId xmlns:a16="http://schemas.microsoft.com/office/drawing/2014/main" id="{423FE107-FCF1-4B0B-BDD0-E3E9774A789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6">
                <a:extLst>
                  <a:ext uri="{FF2B5EF4-FFF2-40B4-BE49-F238E27FC236}">
                    <a16:creationId xmlns:a16="http://schemas.microsoft.com/office/drawing/2014/main" id="{742F9E47-FF1A-4598-9D2E-D6C4A40F7AE9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0E05CEC2-DA25-4D1C-8567-19C70281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任务要求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把教程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仓库放在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rthas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本身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297995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拆分教程，为单个命令编写教程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512">
            <a:extLst>
              <a:ext uri="{FF2B5EF4-FFF2-40B4-BE49-F238E27FC236}">
                <a16:creationId xmlns:a16="http://schemas.microsoft.com/office/drawing/2014/main" id="{9D78B7EA-535C-412A-81FC-677747DE849D}"/>
              </a:ext>
            </a:extLst>
          </p:cNvPr>
          <p:cNvSpPr>
            <a:spLocks/>
          </p:cNvSpPr>
          <p:nvPr/>
        </p:nvSpPr>
        <p:spPr bwMode="auto">
          <a:xfrm>
            <a:off x="951171" y="38934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18FE-3D50-418C-98E1-9B465B501A7A}"/>
              </a:ext>
            </a:extLst>
          </p:cNvPr>
          <p:cNvSpPr txBox="1"/>
          <p:nvPr/>
        </p:nvSpPr>
        <p:spPr>
          <a:xfrm>
            <a:off x="1244454" y="37985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修改现有的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87534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785749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为每个官方文档页首增加到在线教程的链接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92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3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8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3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51131" y="2406185"/>
            <a:ext cx="2976383" cy="2976383"/>
            <a:chOff x="6848924" y="2406742"/>
            <a:chExt cx="2977072" cy="2977072"/>
          </a:xfrm>
        </p:grpSpPr>
        <p:grpSp>
          <p:nvGrpSpPr>
            <p:cNvPr id="2" name="组合 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图表 4"/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019959" y="2508213"/>
            <a:ext cx="179958" cy="179958"/>
          </a:xfrm>
          <a:prstGeom prst="ellipse">
            <a:avLst/>
          </a:prstGeom>
          <a:solidFill>
            <a:srgbClr val="DC6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44346" y="4026815"/>
            <a:ext cx="179958" cy="179958"/>
          </a:xfrm>
          <a:prstGeom prst="ellipse">
            <a:avLst/>
          </a:prstGeom>
          <a:solidFill>
            <a:srgbClr val="F1A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39971" y="2508213"/>
            <a:ext cx="179958" cy="179958"/>
          </a:xfrm>
          <a:prstGeom prst="ellipse">
            <a:avLst/>
          </a:prstGeom>
          <a:solidFill>
            <a:srgbClr val="56A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9970" y="4048757"/>
            <a:ext cx="179959" cy="1799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"/>
          <p:cNvSpPr txBox="1"/>
          <p:nvPr/>
        </p:nvSpPr>
        <p:spPr>
          <a:xfrm>
            <a:off x="828094" y="168435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5"/>
          <p:cNvSpPr txBox="1"/>
          <p:nvPr/>
        </p:nvSpPr>
        <p:spPr>
          <a:xfrm>
            <a:off x="5386308" y="2825683"/>
            <a:ext cx="151229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199" dirty="0">
                <a:solidFill>
                  <a:srgbClr val="0099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方便</a:t>
            </a:r>
          </a:p>
        </p:txBody>
      </p:sp>
      <p:sp>
        <p:nvSpPr>
          <p:cNvPr id="45" name="文本框 5"/>
          <p:cNvSpPr txBox="1"/>
          <p:nvPr/>
        </p:nvSpPr>
        <p:spPr>
          <a:xfrm>
            <a:off x="9928540" y="2738975"/>
            <a:ext cx="159783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6600"/>
                </a:solidFill>
              </a:rPr>
              <a:t>简明</a:t>
            </a:r>
            <a:endParaRPr lang="zh-CN" altLang="zh-CN" sz="3199" dirty="0">
              <a:solidFill>
                <a:srgbClr val="FF6600"/>
              </a:solidFill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5677116" y="4228714"/>
            <a:ext cx="141682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00B050"/>
                </a:solidFill>
              </a:rPr>
              <a:t>易用</a:t>
            </a:r>
          </a:p>
        </p:txBody>
      </p:sp>
      <p:sp>
        <p:nvSpPr>
          <p:cNvPr id="51" name="文本框 5"/>
          <p:cNvSpPr txBox="1"/>
          <p:nvPr/>
        </p:nvSpPr>
        <p:spPr>
          <a:xfrm>
            <a:off x="10005652" y="4232576"/>
            <a:ext cx="1749269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C000"/>
                </a:solidFill>
              </a:rPr>
              <a:t>快捷</a:t>
            </a:r>
          </a:p>
        </p:txBody>
      </p:sp>
      <p:sp>
        <p:nvSpPr>
          <p:cNvPr id="54" name="Freeform 512"/>
          <p:cNvSpPr>
            <a:spLocks/>
          </p:cNvSpPr>
          <p:nvPr/>
        </p:nvSpPr>
        <p:spPr bwMode="auto">
          <a:xfrm>
            <a:off x="937367" y="2354873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7145" y="2276440"/>
            <a:ext cx="2836575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zh-CN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86346" y="2943643"/>
            <a:ext cx="2925403" cy="273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999"/>
              </a:lnSpc>
            </a:pPr>
            <a:r>
              <a:rPr lang="en-GB" altLang="zh-CN" sz="1600" dirty="0"/>
              <a:t>1. </a:t>
            </a:r>
            <a:r>
              <a:rPr lang="zh-CN" altLang="en-US" sz="1600" dirty="0"/>
              <a:t>在浏览器中使用真实环境学习和测试新技术，帮助开发人员学习，并掌握最佳实践。</a:t>
            </a:r>
          </a:p>
          <a:p>
            <a:pPr>
              <a:lnSpc>
                <a:spcPts val="2999"/>
              </a:lnSpc>
            </a:pPr>
            <a:endParaRPr lang="zh-CN" altLang="en-US" sz="1600" dirty="0"/>
          </a:p>
          <a:p>
            <a:pPr>
              <a:lnSpc>
                <a:spcPts val="2999"/>
              </a:lnSpc>
            </a:pPr>
            <a:r>
              <a:rPr lang="en-US" altLang="zh-CN" sz="1600" dirty="0"/>
              <a:t>2. </a:t>
            </a:r>
            <a:r>
              <a:rPr lang="zh-CN" altLang="en-US" sz="1600" dirty="0"/>
              <a:t>解决用户自己配环境太麻烦，没有配套环境试用和文档操作性差，动手实践难度高的痛点。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35241" y="3274354"/>
            <a:ext cx="18468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9792831-A161-4049-8574-57102113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2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7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2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7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2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32" grpId="0"/>
      <p:bldP spid="42" grpId="0"/>
      <p:bldP spid="45" grpId="0"/>
      <p:bldP spid="48" grpId="0"/>
      <p:bldP spid="51" grpId="0"/>
      <p:bldP spid="54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成果展示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2641203" y="10848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https://arthas.aliyun.com/doc/arthas-tutorials.html?language=cn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D86CA-10B9-4E42-BA20-500E52B1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3" y="1545150"/>
            <a:ext cx="10981327" cy="5096022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/>
          </p:cNvSpPr>
          <p:nvPr/>
        </p:nvSpPr>
        <p:spPr bwMode="auto">
          <a:xfrm>
            <a:off x="5496161" y="1484784"/>
            <a:ext cx="1346868" cy="114483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3F962C-8ED0-4F77-8D67-7F96648B3541}"/>
              </a:ext>
            </a:extLst>
          </p:cNvPr>
          <p:cNvGrpSpPr/>
          <p:nvPr/>
        </p:nvGrpSpPr>
        <p:grpSpPr>
          <a:xfrm>
            <a:off x="4808413" y="4437940"/>
            <a:ext cx="1436675" cy="246221"/>
            <a:chOff x="4369395" y="3284984"/>
            <a:chExt cx="1436675" cy="246221"/>
          </a:xfrm>
        </p:grpSpPr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3419D00F-FA82-46C2-A5B3-EDFDEA702B8F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心得体会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4C2D507-870D-44CE-9BEF-405DBEEC3EA0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5E68784-2047-4B3C-BDAF-EE09B107ED0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0732FD2C-CB56-4A2D-900D-DCE9152EFB3E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B187E46-CE83-4967-A770-A3655236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6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321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Hollow Man</cp:lastModifiedBy>
  <cp:revision>206</cp:revision>
  <dcterms:created xsi:type="dcterms:W3CDTF">2015-10-14T02:42:14Z</dcterms:created>
  <dcterms:modified xsi:type="dcterms:W3CDTF">2020-08-20T08:34:18Z</dcterms:modified>
</cp:coreProperties>
</file>