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1" r:id="rId4"/>
    <p:sldId id="268" r:id="rId5"/>
    <p:sldId id="296" r:id="rId6"/>
    <p:sldId id="297" r:id="rId7"/>
    <p:sldId id="298" r:id="rId8"/>
    <p:sldId id="299" r:id="rId9"/>
    <p:sldId id="301" r:id="rId10"/>
    <p:sldId id="270" r:id="rId11"/>
    <p:sldId id="304" r:id="rId12"/>
    <p:sldId id="278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Quicksand" panose="020B0604020202020204" charset="0"/>
      <p:regular r:id="rId17"/>
      <p:bold r:id="rId18"/>
    </p:embeddedFont>
    <p:embeddedFont>
      <p:font typeface="Short Stack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72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1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39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21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65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9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00" y="1925444"/>
            <a:ext cx="5371200" cy="24755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Native</a:t>
            </a:r>
            <a:r>
              <a:rPr lang="en" dirty="0"/>
              <a:t> </a:t>
            </a:r>
            <a:r>
              <a:rPr lang="en-US" altLang="zh-CN" dirty="0"/>
              <a:t>CSV Parsing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400" dirty="0"/>
              <a:t>Reinforcement Learning Open Source Fest 2022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Songlin Jiang</a:t>
            </a:r>
            <a:br>
              <a:rPr lang="en-GB" altLang="zh-CN" sz="6000" dirty="0"/>
            </a:br>
            <a:endParaRPr dirty="0"/>
          </a:p>
        </p:txBody>
      </p:sp>
      <p:pic>
        <p:nvPicPr>
          <p:cNvPr id="1026" name="Picture 2" descr="@VowpalWabbit">
            <a:extLst>
              <a:ext uri="{FF2B5EF4-FFF2-40B4-BE49-F238E27FC236}">
                <a16:creationId xmlns:a16="http://schemas.microsoft.com/office/drawing/2014/main" id="{22697303-CE25-0798-C43D-DAC1204A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97" y="820546"/>
            <a:ext cx="714606" cy="7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93C77740-F3AF-6104-30AC-E9D259247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F4E69A-07DF-A6DF-9555-4C808CCA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92" y="2419350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1286315" y="751622"/>
            <a:ext cx="205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1"/>
                </a:solidFill>
              </a:rPr>
              <a:t>100%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3328848" y="811095"/>
            <a:ext cx="4326671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Test &amp; Code </a:t>
            </a:r>
            <a:r>
              <a:rPr lang="en-US" altLang="zh-CN" sz="3200" dirty="0">
                <a:solidFill>
                  <a:schemeClr val="lt1"/>
                </a:solidFill>
              </a:rPr>
              <a:t>Coverage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822;p27">
            <a:extLst>
              <a:ext uri="{FF2B5EF4-FFF2-40B4-BE49-F238E27FC236}">
                <a16:creationId xmlns:a16="http://schemas.microsoft.com/office/drawing/2014/main" id="{EAD460EA-6EFF-42B0-D1CB-68D79D4123DD}"/>
              </a:ext>
            </a:extLst>
          </p:cNvPr>
          <p:cNvSpPr txBox="1">
            <a:spLocks/>
          </p:cNvSpPr>
          <p:nvPr/>
        </p:nvSpPr>
        <p:spPr>
          <a:xfrm>
            <a:off x="1104179" y="1833887"/>
            <a:ext cx="2421672" cy="130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9600" dirty="0">
                <a:solidFill>
                  <a:schemeClr val="lt1"/>
                </a:solidFill>
              </a:rPr>
              <a:t>829</a:t>
            </a:r>
            <a:r>
              <a:rPr lang="en-US" altLang="zh-CN" sz="9600" dirty="0" err="1">
                <a:solidFill>
                  <a:schemeClr val="lt1"/>
                </a:solidFill>
              </a:rPr>
              <a:t>ms</a:t>
            </a:r>
            <a:endParaRPr lang="en" sz="9600" dirty="0">
              <a:solidFill>
                <a:schemeClr val="lt1"/>
              </a:solidFill>
            </a:endParaRPr>
          </a:p>
        </p:txBody>
      </p:sp>
      <p:sp>
        <p:nvSpPr>
          <p:cNvPr id="5" name="Google Shape;823;p27">
            <a:extLst>
              <a:ext uri="{FF2B5EF4-FFF2-40B4-BE49-F238E27FC236}">
                <a16:creationId xmlns:a16="http://schemas.microsoft.com/office/drawing/2014/main" id="{514D3A70-F3DF-4BE5-F7AD-9AE7AD8C125B}"/>
              </a:ext>
            </a:extLst>
          </p:cNvPr>
          <p:cNvSpPr txBox="1">
            <a:spLocks/>
          </p:cNvSpPr>
          <p:nvPr/>
        </p:nvSpPr>
        <p:spPr>
          <a:xfrm>
            <a:off x="3655676" y="2084255"/>
            <a:ext cx="404335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altLang="zh-CN" sz="3200" dirty="0">
                <a:solidFill>
                  <a:schemeClr val="lt1"/>
                </a:solidFill>
              </a:rPr>
              <a:t>/ 200,000 Examples</a:t>
            </a:r>
            <a:endParaRPr lang="en-GB" sz="3200" dirty="0">
              <a:solidFill>
                <a:schemeClr val="lt1"/>
              </a:solidFill>
            </a:endParaRPr>
          </a:p>
        </p:txBody>
      </p:sp>
      <p:sp>
        <p:nvSpPr>
          <p:cNvPr id="4" name="Google Shape;822;p27">
            <a:extLst>
              <a:ext uri="{FF2B5EF4-FFF2-40B4-BE49-F238E27FC236}">
                <a16:creationId xmlns:a16="http://schemas.microsoft.com/office/drawing/2014/main" id="{929E249D-A9C4-C927-2F88-9EB4231752F7}"/>
              </a:ext>
            </a:extLst>
          </p:cNvPr>
          <p:cNvSpPr txBox="1">
            <a:spLocks/>
          </p:cNvSpPr>
          <p:nvPr/>
        </p:nvSpPr>
        <p:spPr>
          <a:xfrm>
            <a:off x="1183200" y="3133955"/>
            <a:ext cx="3663125" cy="133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9600">
                <a:solidFill>
                  <a:schemeClr val="lt1"/>
                </a:solidFill>
              </a:rPr>
              <a:t>21.7</a:t>
            </a:r>
            <a:r>
              <a:rPr lang="en-US" sz="9600">
                <a:solidFill>
                  <a:schemeClr val="lt1"/>
                </a:solidFill>
              </a:rPr>
              <a:t>MB</a:t>
            </a:r>
            <a:r>
              <a:rPr lang="en-US" sz="9600" dirty="0">
                <a:solidFill>
                  <a:schemeClr val="lt1"/>
                </a:solidFill>
              </a:rPr>
              <a:t>/</a:t>
            </a:r>
            <a:r>
              <a:rPr lang="en-US" altLang="zh-CN" sz="9600" dirty="0">
                <a:solidFill>
                  <a:schemeClr val="lt1"/>
                </a:solidFill>
              </a:rPr>
              <a:t>s</a:t>
            </a:r>
            <a:endParaRPr lang="en" sz="9600" dirty="0">
              <a:solidFill>
                <a:schemeClr val="lt1"/>
              </a:solidFill>
            </a:endParaRPr>
          </a:p>
        </p:txBody>
      </p:sp>
      <p:sp>
        <p:nvSpPr>
          <p:cNvPr id="9" name="Google Shape;823;p27">
            <a:extLst>
              <a:ext uri="{FF2B5EF4-FFF2-40B4-BE49-F238E27FC236}">
                <a16:creationId xmlns:a16="http://schemas.microsoft.com/office/drawing/2014/main" id="{8A424F09-6A94-8029-CD96-269A1CF7BC20}"/>
              </a:ext>
            </a:extLst>
          </p:cNvPr>
          <p:cNvSpPr txBox="1">
            <a:spLocks/>
          </p:cNvSpPr>
          <p:nvPr/>
        </p:nvSpPr>
        <p:spPr>
          <a:xfrm>
            <a:off x="4720405" y="3357415"/>
            <a:ext cx="276412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altLang="zh-CN" sz="3200" dirty="0">
                <a:solidFill>
                  <a:schemeClr val="lt1"/>
                </a:solidFill>
              </a:rPr>
              <a:t>Throughput</a:t>
            </a:r>
            <a:endParaRPr lang="en-GB" sz="3200" dirty="0">
              <a:solidFill>
                <a:schemeClr val="lt1"/>
              </a:solidFill>
            </a:endParaRPr>
          </a:p>
        </p:txBody>
      </p:sp>
      <p:sp>
        <p:nvSpPr>
          <p:cNvPr id="11" name="Google Shape;709;p15">
            <a:extLst>
              <a:ext uri="{FF2B5EF4-FFF2-40B4-BE49-F238E27FC236}">
                <a16:creationId xmlns:a16="http://schemas.microsoft.com/office/drawing/2014/main" id="{38231FB8-C169-1DBB-85ED-E129A6F4ABC0}"/>
              </a:ext>
            </a:extLst>
          </p:cNvPr>
          <p:cNvSpPr txBox="1">
            <a:spLocks/>
          </p:cNvSpPr>
          <p:nvPr/>
        </p:nvSpPr>
        <p:spPr>
          <a:xfrm rot="5400000">
            <a:off x="4199674" y="2750236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for using the Parser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3570606403"/>
              </p:ext>
            </p:extLst>
          </p:nvPr>
        </p:nvGraphicFramePr>
        <p:xfrm>
          <a:off x="6669943" y="1143007"/>
          <a:ext cx="2413894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506072">
                  <a:extLst>
                    <a:ext uri="{9D8B030D-6E8A-4147-A177-3AD203B41FA5}">
                      <a16:colId xmlns:a16="http://schemas.microsoft.com/office/drawing/2014/main" val="3630205550"/>
                    </a:ext>
                  </a:extLst>
                </a:gridCol>
                <a:gridCol w="63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_tag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A|A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B|BB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_label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15.7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119314" y="1323272"/>
            <a:ext cx="2801570" cy="162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400" b="1" dirty="0"/>
              <a:t>data.txt</a:t>
            </a:r>
          </a:p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VW Custom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7.9 '1|A A:10.1 |B BB:20.3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dirty="0"/>
              <a:t>10.8 '2|A A:30.6 |B BB:15.7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dirty="0"/>
              <a:t>1.2 '3|A A:51.8 |B BB:24.6</a:t>
            </a:r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552234" y="1179548"/>
            <a:ext cx="2413894" cy="19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400" b="1" dirty="0"/>
              <a:t>data.csv</a:t>
            </a:r>
          </a:p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CSV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_</a:t>
            </a:r>
            <a:r>
              <a:rPr lang="en-US" altLang="zh-CN" sz="2000" dirty="0" err="1"/>
              <a:t>tag,A|A,B|BB,_label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1,10.1,20.3,7.9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2,30.6,15.7,10.8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2000" dirty="0"/>
              <a:t>3,51.8,24.6,1.2</a:t>
            </a:r>
            <a:endParaRPr lang="en-US" sz="2000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3113207" y="2135865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6191405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2" name="Google Shape;924;p35">
            <a:extLst>
              <a:ext uri="{FF2B5EF4-FFF2-40B4-BE49-F238E27FC236}">
                <a16:creationId xmlns:a16="http://schemas.microsoft.com/office/drawing/2014/main" id="{B02F70CE-094F-3EB9-8FAC-2F6ABB21FDBA}"/>
              </a:ext>
            </a:extLst>
          </p:cNvPr>
          <p:cNvSpPr txBox="1">
            <a:spLocks/>
          </p:cNvSpPr>
          <p:nvPr/>
        </p:nvSpPr>
        <p:spPr>
          <a:xfrm>
            <a:off x="224200" y="3281273"/>
            <a:ext cx="2355311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altLang="zh-CN" sz="1800" b="1" dirty="0" err="1">
                <a:solidFill>
                  <a:schemeClr val="accent6">
                    <a:lumMod val="50000"/>
                  </a:schemeClr>
                </a:solidFill>
              </a:rPr>
              <a:t>vw</a:t>
            </a:r>
            <a:r>
              <a:rPr lang="en-GB" altLang="zh-CN" sz="1800" b="1" dirty="0">
                <a:solidFill>
                  <a:schemeClr val="accent6">
                    <a:lumMod val="50000"/>
                  </a:schemeClr>
                </a:solidFill>
              </a:rPr>
              <a:t> –d data.txt</a:t>
            </a:r>
          </a:p>
        </p:txBody>
      </p:sp>
      <p:sp>
        <p:nvSpPr>
          <p:cNvPr id="6" name="Google Shape;924;p35">
            <a:extLst>
              <a:ext uri="{FF2B5EF4-FFF2-40B4-BE49-F238E27FC236}">
                <a16:creationId xmlns:a16="http://schemas.microsoft.com/office/drawing/2014/main" id="{E0D9D964-0D26-E934-C275-F859578FFBF6}"/>
              </a:ext>
            </a:extLst>
          </p:cNvPr>
          <p:cNvSpPr txBox="1">
            <a:spLocks/>
          </p:cNvSpPr>
          <p:nvPr/>
        </p:nvSpPr>
        <p:spPr>
          <a:xfrm>
            <a:off x="3668669" y="3257670"/>
            <a:ext cx="2355311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altLang="zh-CN" sz="1800" b="1" dirty="0" err="1">
                <a:solidFill>
                  <a:schemeClr val="accent6">
                    <a:lumMod val="50000"/>
                  </a:schemeClr>
                </a:solidFill>
              </a:rPr>
              <a:t>vw</a:t>
            </a:r>
            <a:r>
              <a:rPr lang="en-GB" altLang="zh-CN" sz="1800" b="1" dirty="0">
                <a:solidFill>
                  <a:schemeClr val="accent6">
                    <a:lumMod val="50000"/>
                  </a:schemeClr>
                </a:solidFill>
              </a:rPr>
              <a:t> –-csv –d data.csv</a:t>
            </a:r>
          </a:p>
        </p:txBody>
      </p:sp>
      <p:sp>
        <p:nvSpPr>
          <p:cNvPr id="8" name="Google Shape;924;p35">
            <a:extLst>
              <a:ext uri="{FF2B5EF4-FFF2-40B4-BE49-F238E27FC236}">
                <a16:creationId xmlns:a16="http://schemas.microsoft.com/office/drawing/2014/main" id="{6CEDE6C0-03C8-C484-ACFE-AFC18BFBAC23}"/>
              </a:ext>
            </a:extLst>
          </p:cNvPr>
          <p:cNvSpPr txBox="1">
            <a:spLocks/>
          </p:cNvSpPr>
          <p:nvPr/>
        </p:nvSpPr>
        <p:spPr>
          <a:xfrm>
            <a:off x="1612733" y="3795666"/>
            <a:ext cx="2914112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Outputs are the same!</a:t>
            </a:r>
            <a:endParaRPr lang="en-US" altLang="zh-CN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That’s All!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6564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4">
                    <a:lumMod val="75000"/>
                  </a:schemeClr>
                </a:solidFill>
              </a:rPr>
              <a:t>Special Thanks to my mentors Jack </a:t>
            </a:r>
            <a:r>
              <a:rPr lang="en-US" altLang="zh-CN" sz="1800" b="1" dirty="0" err="1">
                <a:solidFill>
                  <a:schemeClr val="accent4">
                    <a:lumMod val="75000"/>
                  </a:schemeClr>
                </a:solidFill>
              </a:rPr>
              <a:t>Gerrits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 &amp; </a:t>
            </a:r>
            <a:r>
              <a:rPr lang="en" sz="1800" b="1" dirty="0">
                <a:solidFill>
                  <a:schemeClr val="accent4">
                    <a:lumMod val="75000"/>
                  </a:schemeClr>
                </a:solidFill>
              </a:rPr>
              <a:t>Peter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Chang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altLang="zh-CN" sz="1800" b="1" dirty="0"/>
              <a:t>Any questions?</a:t>
            </a: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1406086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Hello!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185320"/>
            <a:ext cx="6593700" cy="1260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Songlin Jiang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/>
              <a:t>✔️ Bachelor of Engineering in Computer Science at Lanzhou 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/>
              <a:t>⏳Erasmus Mundus Joint Master for Security and Computing (SECCLO)</a:t>
            </a:r>
            <a:r>
              <a:rPr lang="en" sz="2000" dirty="0"/>
              <a:t>.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@HollowMan6 on GitHub</a:t>
            </a:r>
            <a:endParaRPr sz="1800" b="1" dirty="0"/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-US" altLang="zh-CN" dirty="0"/>
              <a:t>Choose </a:t>
            </a:r>
            <a:r>
              <a:rPr lang="en" dirty="0"/>
              <a:t>Native CSV Parsing?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50584" y="697855"/>
            <a:ext cx="8042777" cy="2841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CSV </a:t>
            </a:r>
            <a:r>
              <a:rPr lang="en-US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popular</a:t>
            </a:r>
            <a:r>
              <a:rPr lang="en-US" altLang="zh-CN" dirty="0"/>
              <a:t> for machine learning datasets</a:t>
            </a:r>
            <a:endParaRPr lang="en-GB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GB" dirty="0"/>
              <a:t>CSV requires a </a:t>
            </a:r>
            <a:r>
              <a:rPr lang="en-GB" b="1" dirty="0"/>
              <a:t>consistent</a:t>
            </a:r>
            <a:r>
              <a:rPr lang="en-GB" dirty="0"/>
              <a:t> schema per record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Parsing natively is </a:t>
            </a:r>
            <a:r>
              <a:rPr lang="en-US" altLang="zh-CN" b="1" dirty="0"/>
              <a:t>much more convenient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Challenge </a:t>
            </a:r>
            <a:r>
              <a:rPr lang="en-US" altLang="zh-CN" dirty="0"/>
              <a:t>myself by designing and implementing a generalized parser for CSV because of the complexity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924;p35">
            <a:extLst>
              <a:ext uri="{FF2B5EF4-FFF2-40B4-BE49-F238E27FC236}">
                <a16:creationId xmlns:a16="http://schemas.microsoft.com/office/drawing/2014/main" id="{743227A2-51C0-8AC8-76FF-9C84C073DDCB}"/>
              </a:ext>
            </a:extLst>
          </p:cNvPr>
          <p:cNvSpPr txBox="1">
            <a:spLocks/>
          </p:cNvSpPr>
          <p:nvPr/>
        </p:nvSpPr>
        <p:spPr>
          <a:xfrm>
            <a:off x="1806194" y="3431838"/>
            <a:ext cx="5531555" cy="6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My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choice and </a:t>
            </a: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time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devoted </a:t>
            </a:r>
            <a:r>
              <a:rPr lang="en" altLang="zh-CN" sz="1800" b="1" dirty="0">
                <a:solidFill>
                  <a:schemeClr val="accent4">
                    <a:lumMod val="75000"/>
                  </a:schemeClr>
                </a:solidFill>
              </a:rPr>
              <a:t>also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pay off since my project has got merged into the VW upstream 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CSV Files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1949134206"/>
              </p:ext>
            </p:extLst>
          </p:nvPr>
        </p:nvGraphicFramePr>
        <p:xfrm>
          <a:off x="6244684" y="1276707"/>
          <a:ext cx="2207942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7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AA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BBB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CC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15.7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691374" y="1276707"/>
            <a:ext cx="1687552" cy="199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Universal.csv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AA,BBB,CC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10.1,20.3,7.9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30.6,15.7,10.8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51.8,24.6,1.2</a:t>
            </a:r>
            <a:endParaRPr lang="en-US" dirty="0"/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453849" y="1276707"/>
            <a:ext cx="1687552" cy="199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European.csv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AA;BBB;CC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10,1;20,3;7,9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30,6;15,7;10,8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51,8;24,6;1,2</a:t>
            </a:r>
            <a:endParaRPr lang="en-US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2759100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5406827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4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RFC 4180 and MIME standard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47614" y="833084"/>
            <a:ext cx="8048719" cy="31176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/>
              <a:t>Lines end with \r\n (MS-DOS) or \n (UNIX)</a:t>
            </a:r>
          </a:p>
          <a:p>
            <a:r>
              <a:rPr lang="en-GB" b="1" dirty="0"/>
              <a:t>Optional</a:t>
            </a:r>
            <a:r>
              <a:rPr lang="en-GB" dirty="0"/>
              <a:t> header record at the first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Same</a:t>
            </a:r>
            <a:r>
              <a:rPr lang="en-US" altLang="zh-CN" dirty="0"/>
              <a:t> number of fields separated for each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Fields </a:t>
            </a:r>
            <a:r>
              <a:rPr lang="en-US" altLang="zh-CN" b="1" dirty="0"/>
              <a:t>can be quoted</a:t>
            </a:r>
            <a:r>
              <a:rPr lang="en-US" altLang="zh-CN" dirty="0"/>
              <a:t> with a pair of “ ”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</a:t>
            </a:r>
            <a:r>
              <a:rPr lang="en-US" altLang="zh-CN" dirty="0" err="1"/>
              <a:t>abcd,efg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abcd,efg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instead of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“ab“”</a:t>
            </a:r>
            <a:r>
              <a:rPr lang="en-US" altLang="zh-CN" dirty="0" err="1"/>
              <a:t>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ab”cd,efg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2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altLang="zh-CN" dirty="0"/>
              <a:t>Details for Implementation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10443" y="631683"/>
            <a:ext cx="8373361" cy="3456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csv_separator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/>
              <a:t>default 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not allowed are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“ | 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</a:t>
            </a:r>
            <a:r>
              <a:rPr lang="en-US" altLang="zh-CN" dirty="0" err="1"/>
              <a:t>abcd,efg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abcd,efg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instead of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 err="1"/>
              <a:t>abcd</a:t>
            </a:r>
            <a:r>
              <a:rPr lang="zh-CN" altLang="en-US" dirty="0"/>
              <a:t>“</a:t>
            </a:r>
            <a:r>
              <a:rPr lang="en-US" altLang="zh-CN" dirty="0"/>
              <a:t>e</a:t>
            </a:r>
            <a:r>
              <a:rPr lang="zh-CN" altLang="en-US" dirty="0"/>
              <a:t>“”</a:t>
            </a:r>
            <a:r>
              <a:rPr lang="en-US" altLang="zh-CN" dirty="0" err="1"/>
              <a:t>fg</a:t>
            </a:r>
            <a:r>
              <a:rPr lang="en-US" altLang="zh-CN" dirty="0"/>
              <a:t>”	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abcd“e“”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”  </a:t>
            </a:r>
            <a:r>
              <a:rPr lang="en-US" altLang="zh-CN" dirty="0"/>
              <a:t>(unchanged)</a:t>
            </a:r>
          </a:p>
          <a:p>
            <a:r>
              <a:rPr lang="en-US" altLang="zh-CN" dirty="0"/>
              <a:t>“ab“”</a:t>
            </a:r>
            <a:r>
              <a:rPr lang="en-US" altLang="zh-CN" dirty="0" err="1"/>
              <a:t>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ab”cd,efg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_</a:t>
            </a:r>
            <a:r>
              <a:rPr lang="en-US" altLang="zh-CN" dirty="0" err="1"/>
              <a:t>tag,name</a:t>
            </a:r>
            <a:r>
              <a:rPr lang="en-US" altLang="zh-CN" dirty="0"/>
              <a:t> space1|feature name1,ns2|fn2,_label,ns3|fn3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csv_header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		</a:t>
            </a:r>
            <a:r>
              <a:rPr lang="en-US" altLang="zh-CN" b="1" dirty="0"/>
              <a:t>override</a:t>
            </a:r>
            <a:r>
              <a:rPr lang="en-US" altLang="zh-CN" dirty="0"/>
              <a:t> the header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csv_no_file_header</a:t>
            </a:r>
            <a:r>
              <a:rPr lang="en-US" altLang="zh-CN" dirty="0"/>
              <a:t>	first line of the file is not a header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altLang="zh-CN" dirty="0"/>
              <a:t>Details for Implementation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10443" y="475568"/>
            <a:ext cx="8373361" cy="39997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/>
              <a:t>Same number of fields separated for each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Automatically Trim \r\n\f\v as well as \</a:t>
            </a:r>
            <a:r>
              <a:rPr lang="en-US" altLang="zh-CN" dirty="0" err="1"/>
              <a:t>xef</a:t>
            </a:r>
            <a:r>
              <a:rPr lang="en-US" altLang="zh-CN" dirty="0"/>
              <a:t>\</a:t>
            </a:r>
            <a:r>
              <a:rPr lang="en-US" altLang="zh-CN" dirty="0" err="1"/>
              <a:t>xbb</a:t>
            </a:r>
            <a:r>
              <a:rPr lang="en-US" altLang="zh-CN" dirty="0"/>
              <a:t>\</a:t>
            </a:r>
            <a:r>
              <a:rPr lang="en-US" altLang="zh-CN" dirty="0" err="1"/>
              <a:t>xbf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No namespace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dirty="0"/>
              <a:t>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empty namespace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Support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csv_separator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\t , not only by typing </a:t>
            </a:r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Labels by VW format label parser </a:t>
            </a:r>
            <a:r>
              <a:rPr lang="en-US" altLang="zh-CN" b="1" dirty="0"/>
              <a:t>(same format)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23.2 ➡️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altLang="zh-CN" dirty="0"/>
              <a:t>		“23.2” ➡️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No feature value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dirty="0"/>
              <a:t>➡️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skip</a:t>
            </a:r>
          </a:p>
          <a:p>
            <a:r>
              <a:rPr lang="en-US" altLang="zh-CN" dirty="0"/>
              <a:t>EOF	 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Reset the CSV parser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87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</a:t>
            </a:r>
            <a:r>
              <a:rPr lang="en-US" dirty="0" err="1"/>
              <a:t>csv_ns_value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Google Shape;801;p25">
            <a:extLst>
              <a:ext uri="{FF2B5EF4-FFF2-40B4-BE49-F238E27FC236}">
                <a16:creationId xmlns:a16="http://schemas.microsoft.com/office/drawing/2014/main" id="{C5851D30-6385-7B85-2EB9-2001A1B98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17712"/>
              </p:ext>
            </p:extLst>
          </p:nvPr>
        </p:nvGraphicFramePr>
        <p:xfrm>
          <a:off x="170984" y="1242788"/>
          <a:ext cx="2453270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62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05">
                  <a:extLst>
                    <a:ext uri="{9D8B030D-6E8A-4147-A177-3AD203B41FA5}">
                      <a16:colId xmlns:a16="http://schemas.microsoft.com/office/drawing/2014/main" val="1452925064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A|FN1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FN2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FN3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FN4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8.4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849;p29">
            <a:extLst>
              <a:ext uri="{FF2B5EF4-FFF2-40B4-BE49-F238E27FC236}">
                <a16:creationId xmlns:a16="http://schemas.microsoft.com/office/drawing/2014/main" id="{EB4D3F22-7725-BAEB-C3FD-A3FA43142151}"/>
              </a:ext>
            </a:extLst>
          </p:cNvPr>
          <p:cNvSpPr/>
          <p:nvPr/>
        </p:nvSpPr>
        <p:spPr>
          <a:xfrm>
            <a:off x="2832552" y="1997803"/>
            <a:ext cx="3305700" cy="57788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Quicksand" panose="020B0604020202020204" charset="0"/>
                <a:ea typeface="Amatic SC"/>
                <a:cs typeface="Amatic SC"/>
                <a:sym typeface="Amatic SC"/>
              </a:rPr>
              <a:t>A:0.5,B:0.2,:8</a:t>
            </a:r>
            <a:endParaRPr sz="3600" dirty="0">
              <a:solidFill>
                <a:srgbClr val="FFFFFF"/>
              </a:solidFill>
              <a:latin typeface="Quicksand" panose="020B0604020202020204" charset="0"/>
              <a:ea typeface="Amatic SC"/>
              <a:cs typeface="Amatic SC"/>
              <a:sym typeface="Amatic SC"/>
            </a:endParaRPr>
          </a:p>
        </p:txBody>
      </p:sp>
      <p:graphicFrame>
        <p:nvGraphicFramePr>
          <p:cNvPr id="10" name="Google Shape;801;p25">
            <a:extLst>
              <a:ext uri="{FF2B5EF4-FFF2-40B4-BE49-F238E27FC236}">
                <a16:creationId xmlns:a16="http://schemas.microsoft.com/office/drawing/2014/main" id="{46A43D9E-06BF-6348-6710-2F8033BEF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832154"/>
              </p:ext>
            </p:extLst>
          </p:nvPr>
        </p:nvGraphicFramePr>
        <p:xfrm>
          <a:off x="6346550" y="1242788"/>
          <a:ext cx="2641333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62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52925064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A|FN1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FN2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FN3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FN4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49.6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67.2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Google Shape;709;p15">
            <a:extLst>
              <a:ext uri="{FF2B5EF4-FFF2-40B4-BE49-F238E27FC236}">
                <a16:creationId xmlns:a16="http://schemas.microsoft.com/office/drawing/2014/main" id="{47AAC293-3589-695F-31E6-D2B780BF3BAA}"/>
              </a:ext>
            </a:extLst>
          </p:cNvPr>
          <p:cNvSpPr txBox="1">
            <a:spLocks/>
          </p:cNvSpPr>
          <p:nvPr/>
        </p:nvSpPr>
        <p:spPr>
          <a:xfrm>
            <a:off x="6324249" y="903333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0.5</a:t>
            </a:r>
            <a:endParaRPr lang="en-US" sz="1800" b="1" dirty="0">
              <a:sym typeface="Arial"/>
            </a:endParaRPr>
          </a:p>
        </p:txBody>
      </p:sp>
      <p:sp>
        <p:nvSpPr>
          <p:cNvPr id="14" name="Google Shape;709;p15">
            <a:extLst>
              <a:ext uri="{FF2B5EF4-FFF2-40B4-BE49-F238E27FC236}">
                <a16:creationId xmlns:a16="http://schemas.microsoft.com/office/drawing/2014/main" id="{B9AA1EF9-DD9E-9261-F917-7145726BDB38}"/>
              </a:ext>
            </a:extLst>
          </p:cNvPr>
          <p:cNvSpPr txBox="1">
            <a:spLocks/>
          </p:cNvSpPr>
          <p:nvPr/>
        </p:nvSpPr>
        <p:spPr>
          <a:xfrm>
            <a:off x="7014379" y="905138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0.2</a:t>
            </a:r>
            <a:endParaRPr lang="en-US" sz="1800" b="1" dirty="0">
              <a:sym typeface="Arial"/>
            </a:endParaRPr>
          </a:p>
        </p:txBody>
      </p:sp>
      <p:sp>
        <p:nvSpPr>
          <p:cNvPr id="16" name="Google Shape;709;p15">
            <a:extLst>
              <a:ext uri="{FF2B5EF4-FFF2-40B4-BE49-F238E27FC236}">
                <a16:creationId xmlns:a16="http://schemas.microsoft.com/office/drawing/2014/main" id="{BDCF7BA5-857B-B765-8016-1B5BA31D6B08}"/>
              </a:ext>
            </a:extLst>
          </p:cNvPr>
          <p:cNvSpPr txBox="1">
            <a:spLocks/>
          </p:cNvSpPr>
          <p:nvPr/>
        </p:nvSpPr>
        <p:spPr>
          <a:xfrm>
            <a:off x="7705592" y="903333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1</a:t>
            </a:r>
            <a:endParaRPr lang="en-US" sz="1800" b="1" dirty="0">
              <a:sym typeface="Arial"/>
            </a:endParaRPr>
          </a:p>
        </p:txBody>
      </p:sp>
      <p:sp>
        <p:nvSpPr>
          <p:cNvPr id="18" name="Google Shape;709;p15">
            <a:extLst>
              <a:ext uri="{FF2B5EF4-FFF2-40B4-BE49-F238E27FC236}">
                <a16:creationId xmlns:a16="http://schemas.microsoft.com/office/drawing/2014/main" id="{4569BEB9-72FE-ED25-6E4A-2FB70B82B4A9}"/>
              </a:ext>
            </a:extLst>
          </p:cNvPr>
          <p:cNvSpPr txBox="1">
            <a:spLocks/>
          </p:cNvSpPr>
          <p:nvPr/>
        </p:nvSpPr>
        <p:spPr>
          <a:xfrm>
            <a:off x="8313948" y="907134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8</a:t>
            </a:r>
            <a:endParaRPr lang="en-US" sz="1800"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Allow Empty Line For Multi-line Examples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3083278743"/>
              </p:ext>
            </p:extLst>
          </p:nvPr>
        </p:nvGraphicFramePr>
        <p:xfrm>
          <a:off x="5520608" y="551884"/>
          <a:ext cx="3546842" cy="3044826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124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259">
                  <a:extLst>
                    <a:ext uri="{9D8B030D-6E8A-4147-A177-3AD203B41FA5}">
                      <a16:colId xmlns:a16="http://schemas.microsoft.com/office/drawing/2014/main" val="29012842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63138959"/>
                    </a:ext>
                  </a:extLst>
                </a:gridCol>
                <a:gridCol w="453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539">
                  <a:extLst>
                    <a:ext uri="{9D8B030D-6E8A-4147-A177-3AD203B41FA5}">
                      <a16:colId xmlns:a16="http://schemas.microsoft.com/office/drawing/2014/main" val="1766075850"/>
                    </a:ext>
                  </a:extLst>
                </a:gridCol>
              </a:tblGrid>
              <a:tr h="262760"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_label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c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s_1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s_2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11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shared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0:0.1:0.75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3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13561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shared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503048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0:1.0:0.5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2891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75109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101215" y="743203"/>
            <a:ext cx="2174006" cy="24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VW Custom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 | a:1 b:0.5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0:0.1:0.75 | a:0.5 b:1 c:2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| a:1 c:3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endParaRPr lang="en-US" altLang="zh-CN" sz="1600" dirty="0"/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 | s_1 s_2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0:1.0:0.5 | a:1 b:1 c:1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| a:0.5 b:2 c:1</a:t>
            </a:r>
            <a:endParaRPr lang="en-US" sz="1600" dirty="0"/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049866" y="685696"/>
            <a:ext cx="1940312" cy="26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CSV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_label,a,b,c,d,s_1,s_2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shared,1,0.5,,,,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0:0.1:0.75,0.5,1,2,,,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,1,,3,,,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,,,,,,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shared,,,,,1,1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0:1.0:0.5,1,1,1,,,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,0.5,2,1,,,</a:t>
            </a:r>
            <a:endParaRPr lang="en-US" sz="1600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2498436" y="1635572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5096678" y="1620870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4" name="Google Shape;702;p14">
            <a:extLst>
              <a:ext uri="{FF2B5EF4-FFF2-40B4-BE49-F238E27FC236}">
                <a16:creationId xmlns:a16="http://schemas.microsoft.com/office/drawing/2014/main" id="{273A69D4-19D0-D4D7-DA46-9A8C19CE7130}"/>
              </a:ext>
            </a:extLst>
          </p:cNvPr>
          <p:cNvSpPr txBox="1">
            <a:spLocks/>
          </p:cNvSpPr>
          <p:nvPr/>
        </p:nvSpPr>
        <p:spPr>
          <a:xfrm>
            <a:off x="680199" y="3738506"/>
            <a:ext cx="8099528" cy="763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200" b="1" dirty="0">
                <a:solidFill>
                  <a:schemeClr val="accent4"/>
                </a:solidFill>
              </a:rPr>
              <a:t>CSV</a:t>
            </a:r>
            <a:r>
              <a:rPr lang="en-US" sz="1200" b="1" dirty="0">
                <a:solidFill>
                  <a:schemeClr val="accent4"/>
                </a:solidFill>
              </a:rPr>
              <a:t> is </a:t>
            </a:r>
            <a:r>
              <a:rPr lang="en-US" sz="1200" b="1" u="sng" dirty="0">
                <a:solidFill>
                  <a:schemeClr val="accent4"/>
                </a:solidFill>
              </a:rPr>
              <a:t>not a good fit for the multiline format</a:t>
            </a:r>
            <a:r>
              <a:rPr lang="en-US" sz="1200" b="1" dirty="0">
                <a:solidFill>
                  <a:schemeClr val="accent4"/>
                </a:solidFill>
              </a:rPr>
              <a:t>, as evidenced by the large number of empty fie</a:t>
            </a:r>
            <a:r>
              <a:rPr lang="en-US" altLang="zh-CN" sz="1200" b="1" dirty="0">
                <a:solidFill>
                  <a:schemeClr val="accent4"/>
                </a:solidFill>
              </a:rPr>
              <a:t>l</a:t>
            </a:r>
            <a:r>
              <a:rPr lang="en-US" sz="1200" b="1" dirty="0">
                <a:solidFill>
                  <a:schemeClr val="accent4"/>
                </a:solidFill>
              </a:rPr>
              <a:t>ds seen here. 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Multi-line format often means different lines have different schemas.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However,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I still leave the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empty line support to make sure that it’s </a:t>
            </a:r>
            <a:r>
              <a:rPr lang="en-US" altLang="zh-CN" sz="1200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 and extendable</a:t>
            </a:r>
            <a:r>
              <a:rPr lang="en-US" altLang="zh-CN" sz="1200" u="sng" dirty="0">
                <a:solidFill>
                  <a:schemeClr val="accent4"/>
                </a:solidFill>
              </a:rPr>
              <a:t> enough</a:t>
            </a:r>
            <a:r>
              <a:rPr lang="en-US" altLang="zh-CN" sz="1200" dirty="0">
                <a:solidFill>
                  <a:schemeClr val="accent4"/>
                </a:solidFill>
              </a:rPr>
              <a:t>. </a:t>
            </a:r>
            <a:r>
              <a:rPr lang="en-US" altLang="zh-CN" sz="1200" b="1" u="sng" dirty="0">
                <a:solidFill>
                  <a:schemeClr val="accent4"/>
                </a:solidFill>
              </a:rPr>
              <a:t>We still throw an error if the number of fields separated by the line doesn’t match previous, even all the fields are empty</a:t>
            </a:r>
            <a:r>
              <a:rPr lang="en-US" altLang="zh-CN" sz="1200" dirty="0">
                <a:solidFill>
                  <a:schemeClr val="accent4"/>
                </a:solidFill>
              </a:rPr>
              <a:t>, as this usually means typos that users may not intend.</a:t>
            </a:r>
            <a:endParaRPr 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61850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894</Words>
  <Application>Microsoft Office PowerPoint</Application>
  <PresentationFormat>On-screen Show (16:9)</PresentationFormat>
  <Paragraphs>223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Short Stack</vt:lpstr>
      <vt:lpstr>arial</vt:lpstr>
      <vt:lpstr>Amatic SC</vt:lpstr>
      <vt:lpstr>Quicksand</vt:lpstr>
      <vt:lpstr>arial</vt:lpstr>
      <vt:lpstr>Knight template</vt:lpstr>
      <vt:lpstr>Native CSV Parsing  Reinforcement Learning Open Source Fest 2022  Songlin Jiang </vt:lpstr>
      <vt:lpstr>Hello!</vt:lpstr>
      <vt:lpstr>Why Choose Native CSV Parsing?</vt:lpstr>
      <vt:lpstr>CSV Files</vt:lpstr>
      <vt:lpstr>RFC 4180 and MIME standard</vt:lpstr>
      <vt:lpstr>Design Details for Implementation</vt:lpstr>
      <vt:lpstr>Design Details for Implementation</vt:lpstr>
      <vt:lpstr>--csv_ns_value</vt:lpstr>
      <vt:lpstr>Allow Empty Line For Multi-line Examples</vt:lpstr>
      <vt:lpstr>100%</vt:lpstr>
      <vt:lpstr>Demo for using the Parser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CSV Parsing  Reinforcement Learning Open Source Fest 2022  Songlin Jiang </dc:title>
  <cp:lastModifiedBy>Songlin Jiang</cp:lastModifiedBy>
  <cp:revision>11</cp:revision>
  <dcterms:modified xsi:type="dcterms:W3CDTF">2022-08-13T15:22:23Z</dcterms:modified>
</cp:coreProperties>
</file>