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337" r:id="rId4"/>
    <p:sldId id="333" r:id="rId5"/>
    <p:sldId id="338" r:id="rId6"/>
    <p:sldId id="339" r:id="rId7"/>
    <p:sldId id="340" r:id="rId8"/>
    <p:sldId id="334" r:id="rId9"/>
    <p:sldId id="341" r:id="rId10"/>
    <p:sldId id="343" r:id="rId11"/>
    <p:sldId id="342" r:id="rId12"/>
    <p:sldId id="335" r:id="rId13"/>
    <p:sldId id="330" r:id="rId14"/>
  </p:sldIdLst>
  <p:sldSz cx="11880850" cy="6858000"/>
  <p:notesSz cx="6742113" cy="987425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36">
          <p15:clr>
            <a:srgbClr val="A4A3A4"/>
          </p15:clr>
        </p15:guide>
        <p15:guide id="3" pos="5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" initials="J" lastIdx="13" clrIdx="0">
    <p:extLst>
      <p:ext uri="{19B8F6BF-5375-455C-9EA6-DF929625EA0E}">
        <p15:presenceInfo xmlns:p15="http://schemas.microsoft.com/office/powerpoint/2012/main" userId="Je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340"/>
    <a:srgbClr val="FFCD00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Normaali tyyli 3 - Korost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 snapToGrid="0" snapToObjects="1">
      <p:cViewPr varScale="1">
        <p:scale>
          <a:sx n="36" d="100"/>
          <a:sy n="36" d="100"/>
        </p:scale>
        <p:origin x="38" y="703"/>
      </p:cViewPr>
      <p:guideLst>
        <p:guide orient="horz"/>
        <p:guide pos="436"/>
        <p:guide pos="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4" d="100"/>
        <a:sy n="184" d="100"/>
      </p:scale>
      <p:origin x="0" y="-15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11/18/2022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" y="741363"/>
            <a:ext cx="64119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1" y="5634638"/>
            <a:ext cx="3182271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8"/>
            <a:ext cx="3095084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1" y="5659053"/>
            <a:ext cx="3095084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" y="5634638"/>
            <a:ext cx="3182270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9"/>
            <a:ext cx="3095084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15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1" y="5659053"/>
            <a:ext cx="3095082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" y="5634638"/>
            <a:ext cx="3182270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9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9"/>
            <a:ext cx="3095084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2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1" y="5659053"/>
            <a:ext cx="3095082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7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18959" y="5953125"/>
            <a:ext cx="4702836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418959" y="6111875"/>
            <a:ext cx="4702836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418959" y="6297614"/>
            <a:ext cx="4702836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  <p:sldLayoutId id="2147484758" r:id="rId12"/>
    <p:sldLayoutId id="2147484759" r:id="rId13"/>
    <p:sldLayoutId id="2147484760" r:id="rId14"/>
    <p:sldLayoutId id="2147484761" r:id="rId15"/>
    <p:sldLayoutId id="2147484762" r:id="rId16"/>
    <p:sldLayoutId id="2147484763" r:id="rId17"/>
    <p:sldLayoutId id="2147484764" r:id="rId18"/>
    <p:sldLayoutId id="2147484765" r:id="rId19"/>
    <p:sldLayoutId id="2147484766" r:id="rId20"/>
    <p:sldLayoutId id="2147484767" r:id="rId21"/>
    <p:sldLayoutId id="2147484780" r:id="rId22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195" y="2310493"/>
            <a:ext cx="10362462" cy="2939142"/>
          </a:xfrm>
        </p:spPr>
        <p:txBody>
          <a:bodyPr/>
          <a:lstStyle/>
          <a:p>
            <a:pPr algn="ctr"/>
            <a:r>
              <a:rPr lang="fi-FI" sz="6600" dirty="0"/>
              <a:t>Network Security Project 1</a:t>
            </a:r>
            <a:br>
              <a:rPr lang="fi-FI" sz="6600" dirty="0"/>
            </a:br>
            <a:br>
              <a:rPr lang="fi-FI" sz="6600" dirty="0"/>
            </a:br>
            <a:r>
              <a:rPr lang="en-US" altLang="zh-CN" sz="6600" dirty="0"/>
              <a:t>DEMO</a:t>
            </a:r>
            <a:endParaRPr lang="fi-FI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33427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Group 10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80422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Issuing New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19.11.2022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BEDAD26-F3C2-2A8B-47CD-567A1816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14" y="868680"/>
            <a:ext cx="2244108" cy="473964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C21D806-8F03-3227-4E0A-C5A421F3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04" y="868680"/>
            <a:ext cx="2251017" cy="47396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A541682-2608-D7A7-3349-6E28513CB4C8}"/>
              </a:ext>
            </a:extLst>
          </p:cNvPr>
          <p:cNvSpPr/>
          <p:nvPr/>
        </p:nvSpPr>
        <p:spPr>
          <a:xfrm>
            <a:off x="5112673" y="2881993"/>
            <a:ext cx="1306286" cy="465364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6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Using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19.11.2022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18612A4-6722-B724-2224-84A93AC3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20" y="978899"/>
            <a:ext cx="2054400" cy="4314242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C7963A1-CA4D-4F16-6E82-DD1B8196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79" y="1009379"/>
            <a:ext cx="2036296" cy="428376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56E9FB99-CEC8-4684-1CEB-3F1BDAC07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0" y="978899"/>
            <a:ext cx="2054401" cy="431043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C4791ABC-29F7-BBB8-3503-632453C3A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88" y="978899"/>
            <a:ext cx="2058031" cy="4314242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3DDBF75A-5058-B648-7494-D169CEAA5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5347" y="963659"/>
            <a:ext cx="2054401" cy="43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Highlight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800" dirty="0"/>
              <a:t>Realize </a:t>
            </a:r>
            <a:r>
              <a:rPr lang="en-US" altLang="zh-CN" sz="2800" dirty="0"/>
              <a:t>ALL the</a:t>
            </a:r>
            <a:r>
              <a:rPr lang="fi-FI" sz="2800" dirty="0"/>
              <a:t> </a:t>
            </a:r>
            <a:r>
              <a:rPr lang="en-US" altLang="zh-CN" sz="2800" dirty="0"/>
              <a:t>F</a:t>
            </a:r>
            <a:r>
              <a:rPr lang="fi-FI" sz="2800" dirty="0"/>
              <a:t>eatures / </a:t>
            </a:r>
            <a:r>
              <a:rPr lang="en-US" altLang="zh-CN" sz="2800" dirty="0"/>
              <a:t>Requirements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Hide API keys </a:t>
            </a:r>
            <a:r>
              <a:rPr lang="en-US" altLang="zh-CN" sz="2800" dirty="0"/>
              <a:t>right </a:t>
            </a:r>
            <a:r>
              <a:rPr lang="en-US" sz="2800" dirty="0"/>
              <a:t>in the project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Use PBKDF2 as card key hash function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Protect user memory from R/W without auth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Compare local secrets with cloud to ensure integrity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i-FI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897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s-ES" altLang="en-US" dirty="0">
                <a:latin typeface="Arial Black" pitchFamily="34" charset="0"/>
              </a:rPr>
            </a:br>
            <a:r>
              <a:rPr lang="es-ES" altLang="en-US" dirty="0" err="1">
                <a:latin typeface="Arial Black" pitchFamily="34" charset="0"/>
              </a:rPr>
              <a:t>Questions</a:t>
            </a:r>
            <a:r>
              <a:rPr lang="es-ES" altLang="en-US" dirty="0">
                <a:latin typeface="Arial Black" pitchFamily="34" charset="0"/>
              </a:rPr>
              <a:t>?</a:t>
            </a:r>
            <a:br>
              <a:rPr lang="es-ES" altLang="en-US" dirty="0">
                <a:solidFill>
                  <a:schemeClr val="accent2"/>
                </a:solidFill>
                <a:latin typeface="Arial Black" pitchFamily="34" charset="0"/>
              </a:rPr>
            </a:br>
            <a:endParaRPr lang="fi-FI" dirty="0"/>
          </a:p>
        </p:txBody>
      </p:sp>
      <p:sp>
        <p:nvSpPr>
          <p:cNvPr id="6" name="Alaotsikk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sz="24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178014" y="6111875"/>
            <a:ext cx="4702836" cy="185738"/>
          </a:xfrm>
        </p:spPr>
        <p:txBody>
          <a:bodyPr/>
          <a:lstStyle/>
          <a:p>
            <a:pPr>
              <a:defRPr/>
            </a:pPr>
            <a:fld id="{06D910DB-C0F0-1A41-AB6F-AB5EC7730884}" type="datetime1">
              <a:rPr lang="fi-FI" smtClean="0"/>
              <a:pPr>
                <a:defRPr/>
              </a:pPr>
              <a:t>18.11.2022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78014" y="6297614"/>
            <a:ext cx="4702836" cy="161925"/>
          </a:xfrm>
        </p:spPr>
        <p:txBody>
          <a:bodyPr/>
          <a:lstStyle/>
          <a:p>
            <a:pPr>
              <a:defRPr/>
            </a:pPr>
            <a:fld id="{93342AF8-94BF-6340-B60E-A8C5E9F87F01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024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73559" y="1513221"/>
            <a:ext cx="10505664" cy="383155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Back-end / Cloud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Ticket </a:t>
            </a:r>
            <a:r>
              <a:rPr lang="en-US" altLang="zh-CN" sz="2800" dirty="0">
                <a:solidFill>
                  <a:srgbClr val="0070C0"/>
                </a:solidFill>
              </a:rPr>
              <a:t>Data Structure</a:t>
            </a:r>
            <a:endParaRPr lang="en-US" sz="2800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Issuing </a:t>
            </a:r>
            <a:r>
              <a:rPr lang="en-US" altLang="zh-CN" sz="28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ew </a:t>
            </a:r>
            <a:r>
              <a:rPr lang="en-US" altLang="zh-CN" sz="28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icket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Using </a:t>
            </a:r>
            <a:r>
              <a:rPr lang="en-US" altLang="zh-CN" sz="28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icket</a:t>
            </a:r>
          </a:p>
          <a:p>
            <a:pPr marL="514350" indent="-514350">
              <a:lnSpc>
                <a:spcPct val="150000"/>
              </a:lnSpc>
              <a:buFont typeface="Arial" charset="0"/>
              <a:buAutoNum type="arabicPeriod"/>
            </a:pPr>
            <a:r>
              <a:rPr lang="en-US" altLang="zh-CN" sz="2800" dirty="0">
                <a:solidFill>
                  <a:srgbClr val="0070C0"/>
                </a:solidFill>
              </a:rPr>
              <a:t>Highlight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74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Using </a:t>
            </a:r>
            <a:r>
              <a:rPr lang="en-US" altLang="zh-CN" sz="2800" dirty="0" err="1"/>
              <a:t>Deno</a:t>
            </a:r>
            <a:r>
              <a:rPr lang="en-US" altLang="zh-CN" sz="2800" dirty="0"/>
              <a:t> and PostgreSQL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Server authenticates through HTTPS TLS certificates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Client authenticates with API key and login token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Card readers fetch secrets / blocked cards, submit logs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Admin view logs, block / unblock cards</a:t>
            </a:r>
            <a:endParaRPr lang="fi-FI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60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77C18-9D70-9527-509D-F6BE3B80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40" y="1267778"/>
            <a:ext cx="8202837" cy="40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C4F4-3F78-A172-204F-867897F3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82" y="978899"/>
            <a:ext cx="7631085" cy="43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F1E94-CD79-DF8C-52E2-B4C5B972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60" y="1251838"/>
            <a:ext cx="9232729" cy="38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82493-78DA-681B-ADE4-0578CAED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" y="1078141"/>
            <a:ext cx="5738567" cy="4104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D737DD-39CB-DE1D-7E52-428B8A59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97" y="1078140"/>
            <a:ext cx="6488084" cy="41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Ticket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178014" y="912835"/>
            <a:ext cx="3799708" cy="19038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400" dirty="0"/>
              <a:t>Tag block</a:t>
            </a:r>
          </a:p>
          <a:p>
            <a:pPr>
              <a:lnSpc>
                <a:spcPct val="150000"/>
              </a:lnSpc>
            </a:pPr>
            <a:r>
              <a:rPr lang="fi-FI" sz="2400" b="0" dirty="0"/>
              <a:t>4 -&gt; application tag (CSE4)</a:t>
            </a:r>
          </a:p>
          <a:p>
            <a:pPr>
              <a:lnSpc>
                <a:spcPct val="150000"/>
              </a:lnSpc>
            </a:pPr>
            <a:r>
              <a:rPr lang="fi-FI" sz="2400" b="0" dirty="0"/>
              <a:t>5 -&gt; version (v0.1)</a:t>
            </a:r>
          </a:p>
          <a:p>
            <a:pPr>
              <a:lnSpc>
                <a:spcPct val="150000"/>
              </a:lnSpc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F40A92-07C5-76FF-41EF-5EFEFAA328A9}"/>
              </a:ext>
            </a:extLst>
          </p:cNvPr>
          <p:cNvSpPr txBox="1">
            <a:spLocks/>
          </p:cNvSpPr>
          <p:nvPr/>
        </p:nvSpPr>
        <p:spPr>
          <a:xfrm>
            <a:off x="751114" y="836816"/>
            <a:ext cx="6310993" cy="46659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i-FI" sz="2000" dirty="0"/>
              <a:t>2 ticket blocks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6 -&gt; max ride number (counter limit), expected counter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7 -&gt; last check-in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8 -&gt; expiration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9 -&gt; hmac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10 -&gt; max ride number (counter limit), expected counter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11 -&gt; last check-in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12 -&gt; expiration time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13 -&gt; hmac</a:t>
            </a:r>
            <a:endParaRPr lang="fi-FI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670285-C400-64E3-4E69-2F019B1C7807}"/>
              </a:ext>
            </a:extLst>
          </p:cNvPr>
          <p:cNvSpPr txBox="1">
            <a:spLocks/>
          </p:cNvSpPr>
          <p:nvPr/>
        </p:nvSpPr>
        <p:spPr>
          <a:xfrm>
            <a:off x="7178014" y="3305021"/>
            <a:ext cx="4702836" cy="20670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i-FI" sz="2000" dirty="0"/>
              <a:t>Logs block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34,35 -&gt; timestamp, remaining ride, type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36,37 -&gt; timestamp, remaining ride, type</a:t>
            </a:r>
          </a:p>
          <a:p>
            <a:pPr>
              <a:lnSpc>
                <a:spcPct val="150000"/>
              </a:lnSpc>
            </a:pPr>
            <a:r>
              <a:rPr lang="fi-FI" sz="2000" b="0" dirty="0"/>
              <a:t>38,39 -&gt; timestamp, remaining ride, type</a:t>
            </a:r>
          </a:p>
          <a:p>
            <a:pPr>
              <a:lnSpc>
                <a:spcPct val="150000"/>
              </a:lnSpc>
            </a:pP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75938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Issuing New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18.11.2022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E83F94B-F879-902A-C851-BBB09113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06" y="1026310"/>
            <a:ext cx="2058014" cy="4335166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2085731-A248-D382-968A-C07AB66A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9" y="1026310"/>
            <a:ext cx="2054401" cy="433516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5F96B44-72AF-FF53-7195-EBE608BE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10" y="1026310"/>
            <a:ext cx="2068926" cy="4335166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C2710D6B-3ECE-8262-7C94-A0D8487E3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090" y="1026310"/>
            <a:ext cx="2060730" cy="4335166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0BC61410-50F2-AEE4-AA8C-23AFD124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790" y="1026310"/>
            <a:ext cx="2064365" cy="43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6992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241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Lucida Grande</vt:lpstr>
      <vt:lpstr>Arial</vt:lpstr>
      <vt:lpstr>Arial Black</vt:lpstr>
      <vt:lpstr>Calibri</vt:lpstr>
      <vt:lpstr>Courier New</vt:lpstr>
      <vt:lpstr>Georgia</vt:lpstr>
      <vt:lpstr>AALTO_EN</vt:lpstr>
      <vt:lpstr>Network Security Project 1  DEMO</vt:lpstr>
      <vt:lpstr>OVERVIEW</vt:lpstr>
      <vt:lpstr>Backend / Cloud</vt:lpstr>
      <vt:lpstr>Backend / Cloud</vt:lpstr>
      <vt:lpstr>Backend / Cloud</vt:lpstr>
      <vt:lpstr>Backend / Cloud</vt:lpstr>
      <vt:lpstr>Backend / Cloud</vt:lpstr>
      <vt:lpstr>Ticket Data Structure</vt:lpstr>
      <vt:lpstr>Issuing New Ticket</vt:lpstr>
      <vt:lpstr>Issuing New Ticket</vt:lpstr>
      <vt:lpstr>Using Ticket</vt:lpstr>
      <vt:lpstr>Highlight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Räisänen Tiina</dc:creator>
  <cp:lastModifiedBy>Songlin Jiang</cp:lastModifiedBy>
  <cp:revision>365</cp:revision>
  <cp:lastPrinted>2015-09-07T07:07:24Z</cp:lastPrinted>
  <dcterms:created xsi:type="dcterms:W3CDTF">2014-01-08T12:01:34Z</dcterms:created>
  <dcterms:modified xsi:type="dcterms:W3CDTF">2022-11-18T22:11:03Z</dcterms:modified>
</cp:coreProperties>
</file>