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337" r:id="rId4"/>
    <p:sldId id="333" r:id="rId5"/>
    <p:sldId id="338" r:id="rId6"/>
    <p:sldId id="339" r:id="rId7"/>
    <p:sldId id="340" r:id="rId8"/>
    <p:sldId id="334" r:id="rId9"/>
    <p:sldId id="341" r:id="rId10"/>
    <p:sldId id="343" r:id="rId11"/>
    <p:sldId id="342" r:id="rId12"/>
    <p:sldId id="335" r:id="rId13"/>
    <p:sldId id="330" r:id="rId14"/>
  </p:sldIdLst>
  <p:sldSz cx="11880850" cy="6858000"/>
  <p:notesSz cx="6742113" cy="987425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436">
          <p15:clr>
            <a:srgbClr val="A4A3A4"/>
          </p15:clr>
        </p15:guide>
        <p15:guide id="3" pos="56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" initials="J" lastIdx="13" clrIdx="0">
    <p:extLst>
      <p:ext uri="{19B8F6BF-5375-455C-9EA6-DF929625EA0E}">
        <p15:presenceInfo xmlns:p15="http://schemas.microsoft.com/office/powerpoint/2012/main" userId="Jen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340"/>
    <a:srgbClr val="FFCD00"/>
    <a:srgbClr val="FFCF06"/>
    <a:srgbClr val="F8C704"/>
    <a:srgbClr val="EFC002"/>
    <a:srgbClr val="00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Normaali tyyli 2 - Korostu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Normaali tyyli 3 - Korostu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55" autoAdjust="0"/>
  </p:normalViewPr>
  <p:slideViewPr>
    <p:cSldViewPr snapToGrid="0" snapToObjects="1">
      <p:cViewPr varScale="1">
        <p:scale>
          <a:sx n="67" d="100"/>
          <a:sy n="67" d="100"/>
        </p:scale>
        <p:origin x="319" y="41"/>
      </p:cViewPr>
      <p:guideLst>
        <p:guide orient="horz"/>
        <p:guide pos="436"/>
        <p:guide pos="5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4" d="100"/>
        <a:sy n="184" d="100"/>
      </p:scale>
      <p:origin x="0" y="-15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9D04D9-2D90-E741-8C77-A958108973E5}" type="datetimeFigureOut">
              <a:rPr lang="en-US"/>
              <a:pPr>
                <a:defRPr/>
              </a:pPr>
              <a:t>11/25/2022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1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81337A6-C487-9645-B543-6BBD05A1D1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4539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E7B0BA-8FA8-3A4A-9820-CF1299A8B616}" type="datetime1">
              <a:rPr lang="fi-FI"/>
              <a:pPr>
                <a:defRPr/>
              </a:pPr>
              <a:t>24.11.2022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100" y="741363"/>
            <a:ext cx="6411913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90269"/>
            <a:ext cx="539369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Click to edit Master text styles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Fourth level</a:t>
            </a:r>
          </a:p>
          <a:p>
            <a:pPr lvl="4"/>
            <a:r>
              <a:rPr lang="fi-FI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8824"/>
            <a:ext cx="2921582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6A5FF2-0573-2649-A39A-26FA52E0537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291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" y="36604"/>
            <a:ext cx="2908470" cy="20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759198" y="2435535"/>
            <a:ext cx="4313015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759198" y="5884335"/>
            <a:ext cx="4313015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651020" y="180000"/>
            <a:ext cx="6015385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3"/>
            <a:ext cx="2908468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651020" y="180000"/>
            <a:ext cx="6015385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59198" y="2435535"/>
            <a:ext cx="4313015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59198" y="5884335"/>
            <a:ext cx="4313015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3"/>
            <a:ext cx="2908468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4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651020" y="180000"/>
            <a:ext cx="6015385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59198" y="2435535"/>
            <a:ext cx="4313015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59198" y="5884335"/>
            <a:ext cx="4313015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3"/>
            <a:ext cx="2908468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62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1" y="5634638"/>
            <a:ext cx="3182271" cy="11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8" y="5634638"/>
            <a:ext cx="3095084" cy="11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48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1" y="5659053"/>
            <a:ext cx="3095084" cy="10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16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627" y="381000"/>
            <a:ext cx="10505664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701627" y="1685676"/>
            <a:ext cx="10505664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D511-EF24-F248-BEA4-1AD370F38D7A}" type="datetime1">
              <a:rPr lang="fi-FI"/>
              <a:pPr>
                <a:defRPr/>
              </a:pPr>
              <a:t>24.11.2022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0" y="5634638"/>
            <a:ext cx="3182270" cy="11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01627" y="381000"/>
            <a:ext cx="10505664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01627" y="1685676"/>
            <a:ext cx="10505664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10DB-C0F0-1A41-AB6F-AB5EC7730884}" type="datetime1">
              <a:rPr lang="fi-FI"/>
              <a:pPr>
                <a:defRPr/>
              </a:pPr>
              <a:t>24.11.2022</a:t>
            </a:fld>
            <a:endParaRPr lang="fi-FI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42AF8-94BF-6340-B60E-A8C5E9F87F0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8" y="5634639"/>
            <a:ext cx="3095084" cy="111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15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01627" y="381000"/>
            <a:ext cx="10505664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01627" y="1685676"/>
            <a:ext cx="10505664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D0FA-D02A-0640-99E9-F9BA78C58440}" type="datetime1">
              <a:rPr lang="fi-FI"/>
              <a:pPr>
                <a:defRPr/>
              </a:pPr>
              <a:t>24.11.2022</a:t>
            </a:fld>
            <a:endParaRPr lang="fi-FI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BE77-5FCA-3844-8BD6-7ECE8B5BEE8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41" y="5659053"/>
            <a:ext cx="3095082" cy="10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42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01627" y="381000"/>
            <a:ext cx="10505664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01627" y="1685676"/>
            <a:ext cx="5181733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025558" y="1685676"/>
            <a:ext cx="5181733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A5E8-EE9D-CB41-8F80-274DF3CEAEDA}" type="datetime1">
              <a:rPr lang="fi-FI"/>
              <a:pPr>
                <a:defRPr/>
              </a:pPr>
              <a:t>24.11.2022</a:t>
            </a:fld>
            <a:endParaRPr lang="fi-FI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0" y="5634638"/>
            <a:ext cx="3182270" cy="11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4"/>
            <a:ext cx="2908468" cy="20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99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01627" y="381000"/>
            <a:ext cx="10505664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701627" y="1685676"/>
            <a:ext cx="5181733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8"/>
          </p:nvPr>
        </p:nvSpPr>
        <p:spPr>
          <a:xfrm>
            <a:off x="6025558" y="1685676"/>
            <a:ext cx="5181733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257C-E009-394F-997B-9AE811492EDD}" type="datetime1">
              <a:rPr lang="fi-FI"/>
              <a:pPr>
                <a:defRPr/>
              </a:pPr>
              <a:t>24.11.2022</a:t>
            </a:fld>
            <a:endParaRPr lang="fi-FI"/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5180D-9F57-224F-AD9B-D6C47196F0C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8" y="5634639"/>
            <a:ext cx="3095084" cy="111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52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701300" y="5765800"/>
            <a:ext cx="10505065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01627" y="381000"/>
            <a:ext cx="10505664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rgbClr val="0065B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01627" y="1685676"/>
            <a:ext cx="5181733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/>
          </p:nvPr>
        </p:nvSpPr>
        <p:spPr>
          <a:xfrm>
            <a:off x="6025558" y="1685676"/>
            <a:ext cx="5181733" cy="38315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44533-59DD-8944-8B96-95FFBA80E20B}" type="datetime1">
              <a:rPr lang="fi-FI"/>
              <a:pPr>
                <a:defRPr/>
              </a:pPr>
              <a:t>24.11.2022</a:t>
            </a:fld>
            <a:endParaRPr lang="fi-FI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D404-ADF5-A94E-82B6-70B84D261D7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41" y="5659053"/>
            <a:ext cx="3095082" cy="10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71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" y="36604"/>
            <a:ext cx="2908470" cy="20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4"/>
            <a:ext cx="2908468" cy="20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1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" y="36604"/>
            <a:ext cx="2908470" cy="20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2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4"/>
            <a:ext cx="2908468" cy="20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59195" y="1912266"/>
            <a:ext cx="10362462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4"/>
            <a:ext cx="2908468" cy="20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0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759195" y="2740334"/>
            <a:ext cx="10362462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759197" y="5504997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3"/>
            <a:ext cx="2908468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59195" y="2740334"/>
            <a:ext cx="10362462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59197" y="5504997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3"/>
            <a:ext cx="2908468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6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Yellow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59195" y="2740334"/>
            <a:ext cx="10362462" cy="2636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59197" y="5504997"/>
            <a:ext cx="6989514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" y="36603"/>
            <a:ext cx="2908468" cy="20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4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18959" y="5953125"/>
            <a:ext cx="4702836" cy="15875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418959" y="6111875"/>
            <a:ext cx="4702836" cy="1857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C4FC2-043E-0E44-BD9B-2431B69F8AA0}" type="datetime1">
              <a:rPr lang="fi-FI"/>
              <a:pPr>
                <a:defRPr/>
              </a:pPr>
              <a:t>24.11.2022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418959" y="6297614"/>
            <a:ext cx="4702836" cy="1619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48" r:id="rId2"/>
    <p:sldLayoutId id="2147484749" r:id="rId3"/>
    <p:sldLayoutId id="2147484750" r:id="rId4"/>
    <p:sldLayoutId id="2147484751" r:id="rId5"/>
    <p:sldLayoutId id="2147484752" r:id="rId6"/>
    <p:sldLayoutId id="2147484753" r:id="rId7"/>
    <p:sldLayoutId id="2147484754" r:id="rId8"/>
    <p:sldLayoutId id="2147484755" r:id="rId9"/>
    <p:sldLayoutId id="2147484756" r:id="rId10"/>
    <p:sldLayoutId id="2147484757" r:id="rId11"/>
    <p:sldLayoutId id="2147484758" r:id="rId12"/>
    <p:sldLayoutId id="2147484759" r:id="rId13"/>
    <p:sldLayoutId id="2147484760" r:id="rId14"/>
    <p:sldLayoutId id="2147484761" r:id="rId15"/>
    <p:sldLayoutId id="2147484762" r:id="rId16"/>
    <p:sldLayoutId id="2147484763" r:id="rId17"/>
    <p:sldLayoutId id="2147484764" r:id="rId18"/>
    <p:sldLayoutId id="2147484765" r:id="rId19"/>
    <p:sldLayoutId id="2147484766" r:id="rId20"/>
    <p:sldLayoutId id="2147484767" r:id="rId21"/>
    <p:sldLayoutId id="2147484780" r:id="rId22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9195" y="2310493"/>
            <a:ext cx="10362462" cy="2939142"/>
          </a:xfrm>
        </p:spPr>
        <p:txBody>
          <a:bodyPr/>
          <a:lstStyle/>
          <a:p>
            <a:pPr algn="ctr"/>
            <a:r>
              <a:rPr lang="fi-FI" sz="6600" dirty="0"/>
              <a:t>Network Security Project 1</a:t>
            </a:r>
            <a:br>
              <a:rPr lang="fi-FI" sz="6600" dirty="0"/>
            </a:br>
            <a:br>
              <a:rPr lang="fi-FI" sz="6600" dirty="0"/>
            </a:br>
            <a:r>
              <a:rPr lang="en-US" altLang="zh-CN" sz="6600" dirty="0"/>
              <a:t>DEMO</a:t>
            </a:r>
            <a:endParaRPr lang="fi-FI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59197" y="5454200"/>
            <a:ext cx="6989514" cy="33427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Group 10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380422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Issuing New Ticket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24.11.2022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10</a:t>
            </a:fld>
            <a:endParaRPr lang="fi-FI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BEDAD26-F3C2-2A8B-47CD-567A18164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14" y="868680"/>
            <a:ext cx="2244108" cy="473964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BC21D806-8F03-3227-4E0A-C5A421F34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704" y="868680"/>
            <a:ext cx="2251017" cy="473964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A541682-2608-D7A7-3349-6E28513CB4C8}"/>
              </a:ext>
            </a:extLst>
          </p:cNvPr>
          <p:cNvSpPr/>
          <p:nvPr/>
        </p:nvSpPr>
        <p:spPr>
          <a:xfrm>
            <a:off x="5112673" y="2881993"/>
            <a:ext cx="1306286" cy="465364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769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Using Ticket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24.11.2022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11</a:t>
            </a:fld>
            <a:endParaRPr lang="fi-FI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18612A4-6722-B724-2224-84A93AC3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120" y="978899"/>
            <a:ext cx="2054400" cy="4314242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BC7963A1-CA4D-4F16-6E82-DD1B81960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479" y="1009379"/>
            <a:ext cx="2036296" cy="4283762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56E9FB99-CEC8-4684-1CEB-3F1BDAC07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60" y="978899"/>
            <a:ext cx="2054401" cy="4310437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C4791ABC-29F7-BBB8-3503-632453C3A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988" y="978899"/>
            <a:ext cx="2058031" cy="4314242"/>
          </a:xfrm>
          <a:prstGeom prst="rect">
            <a:avLst/>
          </a:prstGeom>
        </p:spPr>
      </p:pic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3DDBF75A-5058-B648-7494-D169CEAA56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5347" y="963659"/>
            <a:ext cx="2054401" cy="43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5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Highlight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800" dirty="0"/>
              <a:t>Realize </a:t>
            </a:r>
            <a:r>
              <a:rPr lang="en-US" altLang="zh-CN" sz="2800" dirty="0"/>
              <a:t>ALL the</a:t>
            </a:r>
            <a:r>
              <a:rPr lang="fi-FI" sz="2800" dirty="0"/>
              <a:t> </a:t>
            </a:r>
            <a:r>
              <a:rPr lang="en-US" altLang="zh-CN" sz="2800" dirty="0"/>
              <a:t>F</a:t>
            </a:r>
            <a:r>
              <a:rPr lang="fi-FI" sz="2800" dirty="0"/>
              <a:t>eatures / </a:t>
            </a:r>
            <a:r>
              <a:rPr lang="en-US" altLang="zh-CN" sz="2800" dirty="0"/>
              <a:t>Requirements</a:t>
            </a:r>
            <a:endParaRPr lang="fi-FI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Hide API master key </a:t>
            </a:r>
            <a:r>
              <a:rPr lang="en-US" altLang="zh-CN" sz="2800" dirty="0"/>
              <a:t>right </a:t>
            </a:r>
            <a:r>
              <a:rPr lang="en-US" sz="2800" dirty="0"/>
              <a:t>in the project and hard to find</a:t>
            </a:r>
            <a:endParaRPr lang="fi-FI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Use PBKDF2WithHmacSHA512 as subkey hash function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/>
              <a:t>Protect whole user </a:t>
            </a:r>
            <a:r>
              <a:rPr lang="en-US" altLang="zh-CN" sz="2800" dirty="0"/>
              <a:t>memory from R/W without auth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Compare local secrets with cloud to ensure integrity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i-FI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24.11.2022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897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s-ES" altLang="en-US" dirty="0">
                <a:latin typeface="Arial Black" pitchFamily="34" charset="0"/>
              </a:rPr>
            </a:br>
            <a:r>
              <a:rPr lang="es-ES" altLang="en-US" dirty="0" err="1">
                <a:latin typeface="Arial Black" pitchFamily="34" charset="0"/>
              </a:rPr>
              <a:t>Questions</a:t>
            </a:r>
            <a:r>
              <a:rPr lang="es-ES" altLang="en-US" dirty="0">
                <a:latin typeface="Arial Black" pitchFamily="34" charset="0"/>
              </a:rPr>
              <a:t>?</a:t>
            </a:r>
            <a:br>
              <a:rPr lang="es-ES" altLang="en-US" dirty="0">
                <a:solidFill>
                  <a:schemeClr val="accent2"/>
                </a:solidFill>
                <a:latin typeface="Arial Black" pitchFamily="34" charset="0"/>
              </a:rPr>
            </a:br>
            <a:endParaRPr lang="fi-FI" dirty="0"/>
          </a:p>
        </p:txBody>
      </p:sp>
      <p:sp>
        <p:nvSpPr>
          <p:cNvPr id="6" name="Alaotsikk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sz="2400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178014" y="6111875"/>
            <a:ext cx="4702836" cy="185738"/>
          </a:xfrm>
        </p:spPr>
        <p:txBody>
          <a:bodyPr/>
          <a:lstStyle/>
          <a:p>
            <a:pPr>
              <a:defRPr/>
            </a:pPr>
            <a:fld id="{06D910DB-C0F0-1A41-AB6F-AB5EC7730884}" type="datetime1">
              <a:rPr lang="fi-FI" smtClean="0"/>
              <a:pPr>
                <a:defRPr/>
              </a:pPr>
              <a:t>24.11.2022</a:t>
            </a:fld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78014" y="6297614"/>
            <a:ext cx="4702836" cy="161925"/>
          </a:xfrm>
        </p:spPr>
        <p:txBody>
          <a:bodyPr/>
          <a:lstStyle/>
          <a:p>
            <a:pPr>
              <a:defRPr/>
            </a:pPr>
            <a:fld id="{93342AF8-94BF-6340-B60E-A8C5E9F87F01}" type="slidenum">
              <a:rPr lang="fi-FI" smtClean="0"/>
              <a:pPr>
                <a:defRPr/>
              </a:pPr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024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>
                <a:solidFill>
                  <a:srgbClr val="C00000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73559" y="1513221"/>
            <a:ext cx="10505664" cy="3831557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Back-end / Cloud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Ticket </a:t>
            </a:r>
            <a:r>
              <a:rPr lang="en-US" altLang="zh-CN" sz="2800" dirty="0">
                <a:solidFill>
                  <a:srgbClr val="0070C0"/>
                </a:solidFill>
              </a:rPr>
              <a:t>Data Structure</a:t>
            </a:r>
            <a:endParaRPr lang="en-US" sz="2800" dirty="0">
              <a:solidFill>
                <a:srgbClr val="0070C0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Issuing </a:t>
            </a:r>
            <a:r>
              <a:rPr lang="en-US" altLang="zh-CN" sz="2800" dirty="0">
                <a:solidFill>
                  <a:srgbClr val="0070C0"/>
                </a:solidFill>
              </a:rPr>
              <a:t>N</a:t>
            </a:r>
            <a:r>
              <a:rPr lang="en-US" sz="2800" dirty="0">
                <a:solidFill>
                  <a:srgbClr val="0070C0"/>
                </a:solidFill>
              </a:rPr>
              <a:t>ew </a:t>
            </a:r>
            <a:r>
              <a:rPr lang="en-US" altLang="zh-CN" sz="2800" dirty="0">
                <a:solidFill>
                  <a:srgbClr val="0070C0"/>
                </a:solidFill>
              </a:rPr>
              <a:t>T</a:t>
            </a:r>
            <a:r>
              <a:rPr lang="en-US" sz="2800" dirty="0">
                <a:solidFill>
                  <a:srgbClr val="0070C0"/>
                </a:solidFill>
              </a:rPr>
              <a:t>icket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Using </a:t>
            </a:r>
            <a:r>
              <a:rPr lang="en-US" altLang="zh-CN" sz="2800" dirty="0">
                <a:solidFill>
                  <a:srgbClr val="0070C0"/>
                </a:solidFill>
              </a:rPr>
              <a:t>T</a:t>
            </a:r>
            <a:r>
              <a:rPr lang="en-US" sz="2800" dirty="0">
                <a:solidFill>
                  <a:srgbClr val="0070C0"/>
                </a:solidFill>
              </a:rPr>
              <a:t>icket</a:t>
            </a:r>
          </a:p>
          <a:p>
            <a:pPr marL="514350" indent="-514350">
              <a:lnSpc>
                <a:spcPct val="150000"/>
              </a:lnSpc>
              <a:buFont typeface="Arial" charset="0"/>
              <a:buAutoNum type="arabicPeriod"/>
            </a:pPr>
            <a:r>
              <a:rPr lang="en-US" altLang="zh-CN" sz="2800" dirty="0">
                <a:solidFill>
                  <a:srgbClr val="0070C0"/>
                </a:solidFill>
              </a:rPr>
              <a:t>Highlight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24.11.2022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744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Backend / Cloud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Using </a:t>
            </a:r>
            <a:r>
              <a:rPr lang="en-US" altLang="zh-CN" sz="2800" dirty="0" err="1"/>
              <a:t>Deno</a:t>
            </a:r>
            <a:r>
              <a:rPr lang="en-US" altLang="zh-CN" sz="2800" dirty="0"/>
              <a:t> and PostgreSQL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Server authenticates through HTTPS TLS certificates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Client authenticates with API key and login token</a:t>
            </a:r>
            <a:endParaRPr lang="fi-FI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Card readers fetch secrets / blocked cards, submit logs</a:t>
            </a:r>
            <a:endParaRPr lang="fi-FI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Admin view / clear logs, block / unblock cards</a:t>
            </a:r>
            <a:endParaRPr lang="fi-FI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24.11.2022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460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Backend / Cloud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24.11.2022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B77C18-9D70-9527-509D-F6BE3B804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040" y="1267778"/>
            <a:ext cx="8202837" cy="40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6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Backend / Cloud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24.11.2022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EC4F4-3F78-A172-204F-867897F30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82" y="978899"/>
            <a:ext cx="7631085" cy="43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0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Backend / Cloud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24.11.2022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3F1E94-CD79-DF8C-52E2-B4C5B972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060" y="1251838"/>
            <a:ext cx="9232729" cy="385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6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Backend / Cloud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24.11.2022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7</a:t>
            </a:fld>
            <a:endParaRPr lang="fi-FI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882493-78DA-681B-ADE4-0578CAEDD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7" y="1641473"/>
            <a:ext cx="5738567" cy="41044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D737DD-39CB-DE1D-7E52-428B8A59F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22" y="1131837"/>
            <a:ext cx="6488084" cy="4104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1ABE11-FB8C-B77B-EECC-8A961D7FB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421" y="983522"/>
            <a:ext cx="2414407" cy="11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2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Ticket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33507" y="1080692"/>
            <a:ext cx="3799708" cy="19038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sz="2400" dirty="0"/>
              <a:t>Tag block</a:t>
            </a:r>
          </a:p>
          <a:p>
            <a:pPr>
              <a:lnSpc>
                <a:spcPct val="150000"/>
              </a:lnSpc>
            </a:pPr>
            <a:r>
              <a:rPr lang="fi-FI" sz="2400" b="0" dirty="0"/>
              <a:t>4 -&gt; application tag (CSE4)</a:t>
            </a:r>
          </a:p>
          <a:p>
            <a:pPr>
              <a:lnSpc>
                <a:spcPct val="150000"/>
              </a:lnSpc>
            </a:pPr>
            <a:r>
              <a:rPr lang="fi-FI" sz="2400" b="0" dirty="0"/>
              <a:t>5 -&gt; version (v0.1)</a:t>
            </a:r>
          </a:p>
          <a:p>
            <a:pPr>
              <a:lnSpc>
                <a:spcPct val="150000"/>
              </a:lnSpc>
            </a:pPr>
            <a:endParaRPr lang="fi-FI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24.11.2022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8</a:t>
            </a:fld>
            <a:endParaRPr lang="fi-FI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F40A92-07C5-76FF-41EF-5EFEFAA328A9}"/>
              </a:ext>
            </a:extLst>
          </p:cNvPr>
          <p:cNvSpPr txBox="1">
            <a:spLocks/>
          </p:cNvSpPr>
          <p:nvPr/>
        </p:nvSpPr>
        <p:spPr>
          <a:xfrm>
            <a:off x="751115" y="836816"/>
            <a:ext cx="5600700" cy="487818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00" b="1" kern="1200">
                <a:solidFill>
                  <a:schemeClr val="tx1"/>
                </a:solidFill>
                <a:latin typeface="+mj-lt"/>
                <a:ea typeface="ＭＳ Ｐゴシック" charset="0"/>
                <a:cs typeface="MS PGothic" pitchFamily="34" charset="-128"/>
              </a:defRPr>
            </a:lvl1pPr>
            <a:lvl2pPr marL="237600" indent="-212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MS PGothic" pitchFamily="34" charset="-128"/>
                <a:cs typeface="MS PGothic" charset="0"/>
              </a:defRPr>
            </a:lvl2pPr>
            <a:lvl3pPr marL="460800" indent="-230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defRPr sz="1600" i="1" kern="1200">
                <a:solidFill>
                  <a:schemeClr val="tx1"/>
                </a:solidFill>
                <a:latin typeface="Georgia"/>
                <a:ea typeface="ヒラギノ角ゴ Pro W3" charset="-128"/>
                <a:cs typeface="Georgia"/>
              </a:defRPr>
            </a:lvl3pPr>
            <a:lvl4pPr marL="792000" indent="-19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 kern="1200" baseline="0">
                <a:solidFill>
                  <a:schemeClr val="tx1"/>
                </a:solidFill>
                <a:latin typeface="Georgia"/>
                <a:ea typeface="ヒラギノ角ゴ Pro W3" charset="-128"/>
                <a:cs typeface="ヒラギノ角ゴ Pro W3" charset="0"/>
              </a:defRPr>
            </a:lvl4pPr>
            <a:lvl5pPr marL="1087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/>
              <a:buChar char="o"/>
              <a:defRPr sz="13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MS PGothic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i-FI" sz="2000" dirty="0"/>
              <a:t>2 ticket blocks</a:t>
            </a:r>
          </a:p>
          <a:p>
            <a:pPr algn="just"/>
            <a:r>
              <a:rPr lang="en-US" altLang="zh-CN" sz="24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</a:t>
            </a:r>
            <a:r>
              <a:rPr lang="en-US" altLang="zh-CN" sz="24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-&gt; max ride number (counter limit)</a:t>
            </a:r>
            <a:endParaRPr lang="zh-CN" altLang="zh-CN" sz="24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/>
            <a:r>
              <a:rPr lang="en-US" altLang="zh-CN" sz="24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 </a:t>
            </a:r>
            <a:r>
              <a:rPr lang="en-US" altLang="zh-CN" sz="24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-&gt; initial counter, expected counter</a:t>
            </a:r>
            <a:endParaRPr lang="zh-CN" altLang="zh-CN" sz="24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/>
            <a:r>
              <a:rPr lang="en-US" altLang="zh-CN" sz="24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</a:t>
            </a:r>
            <a:r>
              <a:rPr lang="en-US" altLang="zh-CN" sz="24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-&gt; last check-in time</a:t>
            </a:r>
            <a:endParaRPr lang="zh-CN" altLang="zh-CN" sz="24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/>
            <a:r>
              <a:rPr lang="en-US" altLang="zh-CN" sz="24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9</a:t>
            </a:r>
            <a:r>
              <a:rPr lang="en-US" altLang="zh-CN" sz="24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 -&gt; expiration time</a:t>
            </a:r>
            <a:endParaRPr lang="zh-CN" altLang="zh-CN" sz="24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/>
            <a:r>
              <a:rPr lang="en-US" altLang="zh-CN" sz="24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</a:t>
            </a:r>
            <a:r>
              <a:rPr lang="en-US" altLang="zh-CN" sz="24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-&gt; </a:t>
            </a:r>
            <a:r>
              <a:rPr lang="en-US" altLang="zh-CN" sz="24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hmac</a:t>
            </a:r>
            <a:endParaRPr lang="zh-CN" altLang="zh-CN" sz="24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/>
            <a:r>
              <a:rPr lang="en-US" altLang="zh-CN" sz="2400" b="1" dirty="0">
                <a:solidFill>
                  <a:srgbClr val="7F7F7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</a:t>
            </a:r>
            <a:r>
              <a:rPr lang="en-US" altLang="zh-CN" sz="2400" dirty="0">
                <a:solidFill>
                  <a:srgbClr val="7F7F7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-&gt; max ride number (counter limit)</a:t>
            </a:r>
            <a:endParaRPr lang="zh-CN" altLang="zh-CN" sz="24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/>
            <a:r>
              <a:rPr lang="en-US" altLang="zh-CN" sz="2400" b="1" dirty="0">
                <a:solidFill>
                  <a:srgbClr val="7F7F7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</a:t>
            </a:r>
            <a:r>
              <a:rPr lang="en-US" altLang="zh-CN" sz="2400" dirty="0">
                <a:solidFill>
                  <a:srgbClr val="7F7F7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-&gt; initial counter, expected counter</a:t>
            </a:r>
            <a:endParaRPr lang="zh-CN" altLang="zh-CN" sz="24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/>
            <a:r>
              <a:rPr lang="en-US" altLang="zh-CN" sz="2400" b="1" dirty="0">
                <a:solidFill>
                  <a:srgbClr val="7F7F7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13</a:t>
            </a:r>
            <a:r>
              <a:rPr lang="en-US" altLang="zh-CN" sz="2400" dirty="0">
                <a:solidFill>
                  <a:srgbClr val="7F7F7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-&gt; last check-in time</a:t>
            </a:r>
            <a:endParaRPr lang="zh-CN" altLang="zh-CN" sz="24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/>
            <a:r>
              <a:rPr lang="en-US" altLang="zh-CN" sz="2400" b="1" dirty="0">
                <a:solidFill>
                  <a:srgbClr val="7F7F7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14</a:t>
            </a:r>
            <a:r>
              <a:rPr lang="en-US" altLang="zh-CN" sz="2400" dirty="0">
                <a:solidFill>
                  <a:srgbClr val="7F7F7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-&gt; expiration time</a:t>
            </a:r>
            <a:endParaRPr lang="zh-CN" altLang="zh-CN" sz="24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/>
            <a:r>
              <a:rPr lang="en-US" altLang="zh-CN" sz="2400" b="1" dirty="0">
                <a:solidFill>
                  <a:srgbClr val="7F7F7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15</a:t>
            </a:r>
            <a:r>
              <a:rPr lang="en-US" altLang="zh-CN" sz="2400" dirty="0">
                <a:solidFill>
                  <a:srgbClr val="7F7F7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-&gt; </a:t>
            </a:r>
            <a:r>
              <a:rPr lang="en-US" altLang="zh-CN" sz="2400" dirty="0" err="1">
                <a:solidFill>
                  <a:srgbClr val="7F7F7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hmac</a:t>
            </a:r>
            <a:endParaRPr lang="zh-CN" altLang="zh-CN" sz="24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670285-C400-64E3-4E69-2F019B1C7807}"/>
              </a:ext>
            </a:extLst>
          </p:cNvPr>
          <p:cNvSpPr txBox="1">
            <a:spLocks/>
          </p:cNvSpPr>
          <p:nvPr/>
        </p:nvSpPr>
        <p:spPr>
          <a:xfrm>
            <a:off x="6833507" y="2988536"/>
            <a:ext cx="5047343" cy="23052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00" b="1" kern="1200">
                <a:solidFill>
                  <a:schemeClr val="tx1"/>
                </a:solidFill>
                <a:latin typeface="+mj-lt"/>
                <a:ea typeface="ＭＳ Ｐゴシック" charset="0"/>
                <a:cs typeface="MS PGothic" pitchFamily="34" charset="-128"/>
              </a:defRPr>
            </a:lvl1pPr>
            <a:lvl2pPr marL="237600" indent="-212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MS PGothic" pitchFamily="34" charset="-128"/>
                <a:cs typeface="MS PGothic" charset="0"/>
              </a:defRPr>
            </a:lvl2pPr>
            <a:lvl3pPr marL="460800" indent="-230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defRPr sz="1600" i="1" kern="1200">
                <a:solidFill>
                  <a:schemeClr val="tx1"/>
                </a:solidFill>
                <a:latin typeface="Georgia"/>
                <a:ea typeface="ヒラギノ角ゴ Pro W3" charset="-128"/>
                <a:cs typeface="Georgia"/>
              </a:defRPr>
            </a:lvl3pPr>
            <a:lvl4pPr marL="792000" indent="-19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 kern="1200" baseline="0">
                <a:solidFill>
                  <a:schemeClr val="tx1"/>
                </a:solidFill>
                <a:latin typeface="Georgia"/>
                <a:ea typeface="ヒラギノ角ゴ Pro W3" charset="-128"/>
                <a:cs typeface="ヒラギノ角ゴ Pro W3" charset="0"/>
              </a:defRPr>
            </a:lvl4pPr>
            <a:lvl5pPr marL="1087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/>
              <a:buChar char="o"/>
              <a:defRPr sz="13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MS PGothic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i-FI" sz="2000" dirty="0"/>
              <a:t>Logs block</a:t>
            </a:r>
          </a:p>
          <a:p>
            <a:pPr algn="just"/>
            <a:r>
              <a:rPr lang="en-US" altLang="zh-CN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30,31 </a:t>
            </a:r>
            <a:r>
              <a:rPr lang="en-US" altLang="zh-CN" sz="2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-&gt; timestamp, remaining ride, type</a:t>
            </a:r>
            <a:endParaRPr lang="zh-CN" altLang="zh-CN" sz="20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/>
            <a:r>
              <a:rPr lang="en-US" altLang="zh-CN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32,33</a:t>
            </a:r>
            <a:r>
              <a:rPr lang="en-US" altLang="zh-CN" sz="2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-&gt; timestamp, remaining ride, type</a:t>
            </a:r>
            <a:endParaRPr lang="zh-CN" altLang="zh-CN" sz="20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/>
            <a:r>
              <a:rPr lang="en-US" altLang="zh-CN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34,35</a:t>
            </a:r>
            <a:r>
              <a:rPr lang="en-US" altLang="zh-CN" sz="2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-&gt; timestamp, remaining ride, type</a:t>
            </a:r>
            <a:endParaRPr lang="zh-CN" altLang="zh-CN" sz="20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/>
            <a:r>
              <a:rPr lang="en-US" altLang="zh-CN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36,37</a:t>
            </a:r>
            <a:r>
              <a:rPr lang="en-US" altLang="zh-CN" sz="2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-&gt; timestamp, remaining ride, type</a:t>
            </a:r>
            <a:endParaRPr lang="zh-CN" altLang="zh-CN" sz="20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algn="just"/>
            <a:r>
              <a:rPr lang="en-US" altLang="zh-CN" sz="20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38,39</a:t>
            </a:r>
            <a:r>
              <a:rPr lang="en-US" altLang="zh-CN" sz="2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-&gt; timestamp, remaining ride, type</a:t>
            </a:r>
            <a:endParaRPr lang="zh-CN" altLang="zh-CN" sz="2000" dirty="0">
              <a:effectLst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38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Issuing New Ticket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E0A7D511-EF24-F248-BEA4-1AD370F38D7A}" type="datetime1">
              <a:rPr lang="fi-FI" smtClean="0"/>
              <a:pPr>
                <a:defRPr/>
              </a:pPr>
              <a:t>24.11.2022</a:t>
            </a:fld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9</a:t>
            </a:fld>
            <a:endParaRPr lang="fi-FI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E83F94B-F879-902A-C851-BBB091135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106" y="1026310"/>
            <a:ext cx="2058014" cy="4335166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2085731-A248-D382-968A-C07AB66A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9" y="1026310"/>
            <a:ext cx="2054401" cy="4335166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75F96B44-72AF-FF53-7195-EBE608BEA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210" y="1026310"/>
            <a:ext cx="2068926" cy="4335166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C2710D6B-3ECE-8262-7C94-A0D8487E3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090" y="1026310"/>
            <a:ext cx="2060730" cy="4335166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">
            <a:extLst>
              <a:ext uri="{FF2B5EF4-FFF2-40B4-BE49-F238E27FC236}">
                <a16:creationId xmlns:a16="http://schemas.microsoft.com/office/drawing/2014/main" id="{0BC61410-50F2-AEE4-AA8C-23AFD1248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7790" y="1026310"/>
            <a:ext cx="2064365" cy="433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06992"/>
      </p:ext>
    </p:extLst>
  </p:cSld>
  <p:clrMapOvr>
    <a:masterClrMapping/>
  </p:clrMapOvr>
</p:sld>
</file>

<file path=ppt/theme/theme1.xml><?xml version="1.0" encoding="utf-8"?>
<a:theme xmlns:a="http://schemas.openxmlformats.org/drawingml/2006/main" name="AALTO_EN">
  <a:themeElements>
    <a:clrScheme name="Aalto Yliopisto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4108</TotalTime>
  <Words>274</Words>
  <Application>Microsoft Office PowerPoint</Application>
  <PresentationFormat>Custom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Lucida Grande</vt:lpstr>
      <vt:lpstr>等线</vt:lpstr>
      <vt:lpstr>Arial</vt:lpstr>
      <vt:lpstr>Arial Black</vt:lpstr>
      <vt:lpstr>Calibri</vt:lpstr>
      <vt:lpstr>Courier New</vt:lpstr>
      <vt:lpstr>Georgia</vt:lpstr>
      <vt:lpstr>AALTO_EN</vt:lpstr>
      <vt:lpstr>Network Security Project 1  DEMO</vt:lpstr>
      <vt:lpstr>OVERVIEW</vt:lpstr>
      <vt:lpstr>Backend / Cloud</vt:lpstr>
      <vt:lpstr>Backend / Cloud</vt:lpstr>
      <vt:lpstr>Backend / Cloud</vt:lpstr>
      <vt:lpstr>Backend / Cloud</vt:lpstr>
      <vt:lpstr>Backend / Cloud</vt:lpstr>
      <vt:lpstr>Ticket Data Structure</vt:lpstr>
      <vt:lpstr>Issuing New Ticket</vt:lpstr>
      <vt:lpstr>Issuing New Ticket</vt:lpstr>
      <vt:lpstr>Using Ticket</vt:lpstr>
      <vt:lpstr>Highlight</vt:lpstr>
      <vt:lpstr> Questions? 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Räisänen Tiina</dc:creator>
  <cp:lastModifiedBy>Songlin Jiang</cp:lastModifiedBy>
  <cp:revision>368</cp:revision>
  <cp:lastPrinted>2015-09-07T07:07:24Z</cp:lastPrinted>
  <dcterms:created xsi:type="dcterms:W3CDTF">2014-01-08T12:01:34Z</dcterms:created>
  <dcterms:modified xsi:type="dcterms:W3CDTF">2022-11-24T22:47:32Z</dcterms:modified>
</cp:coreProperties>
</file>