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11.jpeg" ContentType="image/jpeg"/>
  <Override PartName="/ppt/media/image9.jpeg" ContentType="image/jpeg"/>
  <Override PartName="/ppt/media/image8.png" ContentType="image/png"/>
  <Override PartName="/ppt/media/image14.jpeg" ContentType="image/jpeg"/>
  <Override PartName="/ppt/media/image7.png" ContentType="image/pn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16.jpeg" ContentType="image/jpeg"/>
  <Override PartName="/ppt/media/image1.wmf" ContentType="image/x-wmf"/>
  <Override PartName="/ppt/media/image2.wmf" ContentType="image/x-wmf"/>
  <Override PartName="/ppt/media/image3.png" ContentType="image/png"/>
  <Override PartName="/ppt/media/image17.jpeg" ContentType="image/jpeg"/>
  <Override PartName="/ppt/media/image4.png" ContentType="image/png"/>
  <Override PartName="/ppt/media/image13.jpeg" ContentType="image/jpeg"/>
  <Override PartName="/ppt/media/image6.png" ContentType="image/png"/>
  <Override PartName="/ppt/media/image1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188085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5DBB2-A27E-423D-8BC6-8556B631B1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AA8C9-017E-4BB7-8A4D-43431CD88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023D36-5A32-429E-913C-DF5F90D69C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01F9A-3629-4137-B1BA-2E0D8F7402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27663-1DD5-4A0E-87DD-D8547A11CC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2A278-FB23-45B0-8EBF-20FED033EF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3170CF-4669-43D2-8E79-418720CE8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03B06C-F3A4-4004-9D89-EF02D56D4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10864D-EB58-475F-A040-3B1D486D48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31B45-4001-40C6-A3CA-B940BF3559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2F078B-96D3-481E-83B4-859B4E2974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F3407-2C62-4731-AC71-E926300B53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en-US" sz="7200" spc="-202" strike="noStrike">
                <a:solidFill>
                  <a:srgbClr val="ffffff"/>
                </a:solidFill>
                <a:latin typeface="Arial"/>
                <a:ea typeface="ＭＳ Ｐゴシック"/>
              </a:rPr>
              <a:t>Click to </a:t>
            </a:r>
            <a:r>
              <a:rPr b="1" lang="en-US" sz="7200" spc="-202" strike="noStrike">
                <a:solidFill>
                  <a:srgbClr val="ffffff"/>
                </a:solidFill>
                <a:latin typeface="Arial"/>
                <a:ea typeface="ＭＳ Ｐゴシック"/>
              </a:rPr>
              <a:t>edit Master </a:t>
            </a:r>
            <a:r>
              <a:rPr b="1" lang="en-US" sz="7200" spc="-202" strike="noStrike">
                <a:solidFill>
                  <a:srgbClr val="ffffff"/>
                </a:solidFill>
                <a:latin typeface="Arial"/>
                <a:ea typeface="ＭＳ Ｐゴシック"/>
              </a:rPr>
              <a:t>title style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Picture 3" descr=""/>
          <p:cNvPicPr/>
          <p:nvPr/>
        </p:nvPicPr>
        <p:blipFill>
          <a:blip r:embed="rId2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Click to edit Master </a:t>
            </a: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237600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60800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792000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087200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 descr=""/>
          <p:cNvPicPr/>
          <p:nvPr/>
        </p:nvPicPr>
        <p:blipFill>
          <a:blip r:embed="rId2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1" lang="fi-FI" sz="6600" spc="-202" strike="noStrike">
                <a:solidFill>
                  <a:srgbClr val="ffffff"/>
                </a:solidFill>
                <a:latin typeface="Arial"/>
                <a:ea typeface="ＭＳ Ｐゴシック"/>
              </a:rPr>
              <a:t>Network Security Project 1</a:t>
            </a:r>
            <a:br>
              <a:rPr sz="6600"/>
            </a:br>
            <a:br>
              <a:rPr sz="6600"/>
            </a:br>
            <a:r>
              <a:rPr b="1" lang="en-US" sz="6600" spc="-202" strike="noStrike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Georgia"/>
              </a:rPr>
              <a:t>Group 10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i-FI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Issuing New Ticket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 idx="20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B433CA-D562-4E81-B798-494FE55768CA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21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848E84-EEAF-4B5B-8854-5499CAE3FE8B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Picture 5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7151400" y="868680"/>
            <a:ext cx="2243880" cy="4739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7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2066760" y="868680"/>
            <a:ext cx="2250720" cy="4739400"/>
          </a:xfrm>
          <a:prstGeom prst="rect">
            <a:avLst/>
          </a:prstGeom>
          <a:ln w="0">
            <a:noFill/>
          </a:ln>
        </p:spPr>
      </p:pic>
      <p:sp>
        <p:nvSpPr>
          <p:cNvPr id="129" name="Arrow: Right 8"/>
          <p:cNvSpPr/>
          <p:nvPr/>
        </p:nvSpPr>
        <p:spPr>
          <a:xfrm>
            <a:off x="5112720" y="2882160"/>
            <a:ext cx="130608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eb8"/>
          </a:solidFill>
          <a:ln>
            <a:solidFill>
              <a:srgbClr val="004588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chemeClr val="accent1"/>
              </a:solidFill>
              <a:latin typeface="Arial"/>
              <a:ea typeface="ＭＳ Ｐゴシック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i-FI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Using Ticket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 idx="22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DD76EE-6C82-4148-BBBD-8EC747EE52BA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2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FD99A2-1486-46DC-882C-0D082CC70106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" name="Picture 10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2793240" y="978840"/>
            <a:ext cx="2054160" cy="431388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2" descr="Graphical user interface&#10;&#10;Description automatically generated"/>
          <p:cNvPicPr/>
          <p:nvPr/>
        </p:nvPicPr>
        <p:blipFill>
          <a:blip r:embed="rId2"/>
          <a:stretch/>
        </p:blipFill>
        <p:spPr>
          <a:xfrm>
            <a:off x="4917600" y="1009440"/>
            <a:ext cx="2035800" cy="42832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5" descr="Graphical user interface&#10;&#10;Description automatically generated"/>
          <p:cNvPicPr/>
          <p:nvPr/>
        </p:nvPicPr>
        <p:blipFill>
          <a:blip r:embed="rId3"/>
          <a:stretch/>
        </p:blipFill>
        <p:spPr>
          <a:xfrm>
            <a:off x="668880" y="978840"/>
            <a:ext cx="2054160" cy="43099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7" descr="Graphical user interface&#10;&#10;Description automatically generated"/>
          <p:cNvPicPr/>
          <p:nvPr/>
        </p:nvPicPr>
        <p:blipFill>
          <a:blip r:embed="rId4"/>
          <a:stretch/>
        </p:blipFill>
        <p:spPr>
          <a:xfrm>
            <a:off x="7031160" y="978840"/>
            <a:ext cx="2057760" cy="4313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9" descr="Graphical user interface&#10;&#10;Description automatically generated"/>
          <p:cNvPicPr/>
          <p:nvPr/>
        </p:nvPicPr>
        <p:blipFill>
          <a:blip r:embed="rId5"/>
          <a:stretch/>
        </p:blipFill>
        <p:spPr>
          <a:xfrm>
            <a:off x="9155520" y="963720"/>
            <a:ext cx="2054160" cy="431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Highlight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fi-FI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Realize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ALL the</a:t>
            </a:r>
            <a:r>
              <a:rPr b="1" lang="fi-FI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</a:t>
            </a:r>
            <a:r>
              <a:rPr b="1" lang="fi-FI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eatures /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Hide API master key right in the project and hard to find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 PBKDF2WithHmacSHA512 as subkey hash 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Protect whole user memory from R/W without auth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Compare local secrets with cloud to ensure integrity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b="1" lang="es-ES" sz="7200" spc="-202" strike="noStrike">
                <a:solidFill>
                  <a:srgbClr val="ffffff"/>
                </a:solidFill>
                <a:latin typeface="Arial Black"/>
                <a:ea typeface="ＭＳ Ｐゴシック"/>
              </a:rPr>
              <a:t>Demo Time</a:t>
            </a:r>
            <a:br>
              <a:rPr sz="7200"/>
            </a:b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b="1" lang="es-ES" sz="7200" spc="-202" strike="noStrike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i-FI" sz="3600" spc="-100" strike="noStrike">
                <a:solidFill>
                  <a:srgbClr val="c00000"/>
                </a:solidFill>
                <a:latin typeface="Arial"/>
                <a:ea typeface="ＭＳ Ｐゴシック"/>
              </a:rPr>
              <a:t>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73560" y="151308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14440" indent="-514440">
              <a:lnSpc>
                <a:spcPct val="150000"/>
              </a:lnSpc>
              <a:spcBef>
                <a:spcPts val="561"/>
              </a:spcBef>
              <a:buClr>
                <a:srgbClr val="0070c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Back-end / Cloud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561"/>
              </a:spcBef>
              <a:buClr>
                <a:srgbClr val="0070c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Ticket Data Structure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561"/>
              </a:spcBef>
              <a:buClr>
                <a:srgbClr val="0070c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Issuing New Ticket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561"/>
              </a:spcBef>
              <a:buClr>
                <a:srgbClr val="0070c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Using Ticket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561"/>
              </a:spcBef>
              <a:buClr>
                <a:srgbClr val="0070c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Highlight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821B66-70B3-43AE-ACBB-8B176DB19926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D9B508-6B4D-4A6A-A0AC-5F9913E97863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Backend /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Deno and PostgreSQL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 authenticates through HTTPS TLS certificates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Client authenticates with API key and login token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Card readers fetch secrets / blocked cards, submit logs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Admin view / clear logs, block / unblock cards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6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DB5E3C-689A-479B-8611-FCCF59E6CAD0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7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EA5A42-7C4C-4DF5-BAE9-189D2CA2B297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Backend /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8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9F5953-0F91-4D75-9FF5-41B3541B284E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9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5EB380-E607-4E3B-9607-F8ECDF2727B5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5" name="Picture 6" descr=""/>
          <p:cNvPicPr/>
          <p:nvPr/>
        </p:nvPicPr>
        <p:blipFill>
          <a:blip r:embed="rId1"/>
          <a:stretch/>
        </p:blipFill>
        <p:spPr>
          <a:xfrm>
            <a:off x="1852920" y="1267920"/>
            <a:ext cx="8202600" cy="40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Backend /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dt" idx="10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3F0A41-0205-4606-8357-5F46655B979D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45F631-0D00-4A8A-BEEF-941AC9ACA539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2124720" y="978840"/>
            <a:ext cx="7630560" cy="43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Backend /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dt" idx="12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264158-CA91-4EDD-84D6-422B69288ACD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77E0290-C36E-43D8-B959-5AFBA827E193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" name="Picture 8" descr=""/>
          <p:cNvPicPr/>
          <p:nvPr/>
        </p:nvPicPr>
        <p:blipFill>
          <a:blip r:embed="rId1"/>
          <a:stretch/>
        </p:blipFill>
        <p:spPr>
          <a:xfrm>
            <a:off x="1324080" y="1251720"/>
            <a:ext cx="9232200" cy="38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Backend /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dt" idx="1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9C48FD-0D5A-4634-A268-E398268E4DA2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753305-A1C0-4E39-A64A-D249E3FC9B9A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1"/>
          <a:stretch/>
        </p:blipFill>
        <p:spPr>
          <a:xfrm>
            <a:off x="57240" y="1641600"/>
            <a:ext cx="5738040" cy="410400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4" descr=""/>
          <p:cNvPicPr/>
          <p:nvPr/>
        </p:nvPicPr>
        <p:blipFill>
          <a:blip r:embed="rId2"/>
          <a:stretch/>
        </p:blipFill>
        <p:spPr>
          <a:xfrm>
            <a:off x="5425560" y="1131840"/>
            <a:ext cx="6487560" cy="41040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3"/>
          <a:stretch/>
        </p:blipFill>
        <p:spPr>
          <a:xfrm>
            <a:off x="1602360" y="983520"/>
            <a:ext cx="2414160" cy="11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i-FI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Ticket Data Structure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833520" y="1080720"/>
            <a:ext cx="3799440" cy="19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fi-FI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Tag block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4 -&gt; application tag (CSE4)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5 -&gt; version (v0.1)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16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65CCE6-2CB3-4F79-9B86-49254EF00F6A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sldNum" idx="17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8C1FF8-1EC8-4C44-9E31-4EACFE2AAD05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ontent Placeholder 2"/>
          <p:cNvSpPr/>
          <p:nvPr/>
        </p:nvSpPr>
        <p:spPr>
          <a:xfrm>
            <a:off x="750960" y="836640"/>
            <a:ext cx="5600520" cy="48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i-FI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ticket blocks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  <a:ea typeface="等线"/>
              </a:rPr>
              <a:t>6   -&gt; max ride number (counter limit)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  <a:ea typeface="等线"/>
              </a:rPr>
              <a:t>7   -&gt; initial counter, expected counter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  <a:ea typeface="等线"/>
              </a:rPr>
              <a:t>8   -&gt; last check-in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  <a:ea typeface="等线"/>
              </a:rPr>
              <a:t>9   -&gt; expiration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  <a:ea typeface="等线"/>
              </a:rPr>
              <a:t>10 -&gt; hmac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7f7f7f"/>
                </a:solidFill>
                <a:latin typeface="等线"/>
                <a:ea typeface="等线"/>
              </a:rPr>
              <a:t>11 -&gt; max ride number (counter limit)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7f7f7f"/>
                </a:solidFill>
                <a:latin typeface="等线"/>
                <a:ea typeface="等线"/>
              </a:rPr>
              <a:t>12 -&gt; initial counter, expected counter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7f7f7f"/>
                </a:solidFill>
                <a:latin typeface="等线"/>
                <a:ea typeface="等线"/>
              </a:rPr>
              <a:t>13 -&gt; last check-in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7f7f7f"/>
                </a:solidFill>
                <a:latin typeface="等线"/>
                <a:ea typeface="等线"/>
              </a:rPr>
              <a:t>14 -&gt; expiration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7f7f7f"/>
                </a:solidFill>
                <a:latin typeface="等线"/>
                <a:ea typeface="等线"/>
              </a:rPr>
              <a:t>15 -&gt; hmac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ontent Placeholder 2"/>
          <p:cNvSpPr/>
          <p:nvPr/>
        </p:nvSpPr>
        <p:spPr>
          <a:xfrm>
            <a:off x="6833520" y="2988360"/>
            <a:ext cx="5046840" cy="23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i-FI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Logs block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等线"/>
                <a:ea typeface="等线"/>
              </a:rPr>
              <a:t>30,31 -&gt; timestamp, remaining ride, type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等线"/>
                <a:ea typeface="等线"/>
              </a:rPr>
              <a:t>32,33 -&gt; timestamp, remaining ride, type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等线"/>
                <a:ea typeface="等线"/>
              </a:rPr>
              <a:t>34,35 -&gt; timestamp, remaining ride, type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等线"/>
                <a:ea typeface="等线"/>
              </a:rPr>
              <a:t>36,37 -&gt; timestamp, remaining ride, type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等线"/>
                <a:ea typeface="等线"/>
              </a:rPr>
              <a:t>38,39 -&gt; timestamp, remaining ride, type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i-FI" sz="3600" spc="-100" strike="noStrike">
                <a:solidFill>
                  <a:srgbClr val="0065bd"/>
                </a:solidFill>
                <a:latin typeface="Arial"/>
                <a:ea typeface="ＭＳ Ｐゴシック"/>
              </a:rPr>
              <a:t>Issuing New Ticket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dt" idx="18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4794E9-FDA1-4A25-AD30-7DD5BF1B76DE}" type="datetime1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27.11.2022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9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E2DD0E-13BE-4855-8D41-7D02BB1350D4}" type="slidenum">
              <a:rPr b="0" lang="fi-FI" sz="9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Picture 10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4935240" y="1026360"/>
            <a:ext cx="2057760" cy="433476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2" descr="Shape&#10;&#10;Description automatically generated"/>
          <p:cNvPicPr/>
          <p:nvPr/>
        </p:nvPicPr>
        <p:blipFill>
          <a:blip r:embed="rId2"/>
          <a:stretch/>
        </p:blipFill>
        <p:spPr>
          <a:xfrm>
            <a:off x="627840" y="1026360"/>
            <a:ext cx="2054160" cy="43347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14" descr="Graphical user interface&#10;&#10;Description automatically generated"/>
          <p:cNvPicPr/>
          <p:nvPr/>
        </p:nvPicPr>
        <p:blipFill>
          <a:blip r:embed="rId3"/>
          <a:stretch/>
        </p:blipFill>
        <p:spPr>
          <a:xfrm>
            <a:off x="2774160" y="1026360"/>
            <a:ext cx="2068560" cy="43347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16" descr="Graphical user interface&#10;&#10;Description automatically generated"/>
          <p:cNvPicPr/>
          <p:nvPr/>
        </p:nvPicPr>
        <p:blipFill>
          <a:blip r:embed="rId4"/>
          <a:stretch/>
        </p:blipFill>
        <p:spPr>
          <a:xfrm>
            <a:off x="7085160" y="1026360"/>
            <a:ext cx="2060280" cy="43347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8" descr="Graphical user interface&#10;&#10;Description automatically generated"/>
          <p:cNvPicPr/>
          <p:nvPr/>
        </p:nvPicPr>
        <p:blipFill>
          <a:blip r:embed="rId5"/>
          <a:stretch/>
        </p:blipFill>
        <p:spPr>
          <a:xfrm>
            <a:off x="9237960" y="1026360"/>
            <a:ext cx="2063880" cy="43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Application>LibreOffice/7.4.2.3$Linux_X86_64 LibreOffice_project/40$Build-3</Application>
  <AppVersion>15.0000</AppVersion>
  <Words>276</Words>
  <Paragraphs>72</Paragraphs>
  <Company>Aalto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2014-01-08T12:01:34Z</dcterms:created>
  <dc:creator>Räisänen Tiina</dc:creator>
  <dc:description/>
  <dc:language>en-GB</dc:language>
  <cp:lastModifiedBy/>
  <cp:lastPrinted>2015-09-07T07:07:24Z</cp:lastPrinted>
  <dcterms:modified xsi:type="dcterms:W3CDTF">2022-11-27T19:12:36Z</dcterms:modified>
  <cp:revision>371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