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3" r:id="rId1"/>
  </p:sldMasterIdLst>
  <p:notesMasterIdLst>
    <p:notesMasterId r:id="rId31"/>
  </p:notesMasterIdLst>
  <p:handoutMasterIdLst>
    <p:handoutMasterId r:id="rId32"/>
  </p:handoutMasterIdLst>
  <p:sldIdLst>
    <p:sldId id="344" r:id="rId2"/>
    <p:sldId id="317" r:id="rId3"/>
    <p:sldId id="286" r:id="rId4"/>
    <p:sldId id="314" r:id="rId5"/>
    <p:sldId id="288" r:id="rId6"/>
    <p:sldId id="287" r:id="rId7"/>
    <p:sldId id="319" r:id="rId8"/>
    <p:sldId id="321" r:id="rId9"/>
    <p:sldId id="304" r:id="rId10"/>
    <p:sldId id="358" r:id="rId11"/>
    <p:sldId id="338" r:id="rId12"/>
    <p:sldId id="298" r:id="rId13"/>
    <p:sldId id="342" r:id="rId14"/>
    <p:sldId id="336" r:id="rId15"/>
    <p:sldId id="339" r:id="rId16"/>
    <p:sldId id="333" r:id="rId17"/>
    <p:sldId id="326" r:id="rId18"/>
    <p:sldId id="328" r:id="rId19"/>
    <p:sldId id="347" r:id="rId20"/>
    <p:sldId id="345" r:id="rId21"/>
    <p:sldId id="340" r:id="rId22"/>
    <p:sldId id="351" r:id="rId23"/>
    <p:sldId id="346" r:id="rId24"/>
    <p:sldId id="356" r:id="rId25"/>
    <p:sldId id="357" r:id="rId26"/>
    <p:sldId id="309" r:id="rId27"/>
    <p:sldId id="291" r:id="rId28"/>
    <p:sldId id="310" r:id="rId29"/>
    <p:sldId id="348"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orient="horz" pos="3792">
          <p15:clr>
            <a:srgbClr val="A4A3A4"/>
          </p15:clr>
        </p15:guide>
        <p15:guide id="4" pos="3839">
          <p15:clr>
            <a:srgbClr val="A4A3A4"/>
          </p15:clr>
        </p15:guide>
        <p15:guide id="5" pos="384">
          <p15:clr>
            <a:srgbClr val="A4A3A4"/>
          </p15:clr>
        </p15:guide>
        <p15:guide id="6"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1F0D6"/>
    <a:srgbClr val="FF8AD8"/>
    <a:srgbClr val="D883FF"/>
    <a:srgbClr val="00FDFF"/>
    <a:srgbClr val="FF2600"/>
    <a:srgbClr val="FF7E79"/>
    <a:srgbClr val="F36A00"/>
    <a:srgbClr val="004A69"/>
    <a:srgbClr val="521B93"/>
    <a:srgbClr val="C5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14" autoAdjust="0"/>
    <p:restoredTop sz="72693" autoAdjust="0"/>
  </p:normalViewPr>
  <p:slideViewPr>
    <p:cSldViewPr snapToGrid="0">
      <p:cViewPr varScale="1">
        <p:scale>
          <a:sx n="94" d="100"/>
          <a:sy n="94" d="100"/>
        </p:scale>
        <p:origin x="1880" y="192"/>
      </p:cViewPr>
      <p:guideLst>
        <p:guide orient="horz" pos="2160"/>
        <p:guide orient="horz" pos="864"/>
        <p:guide orient="horz" pos="3792"/>
        <p:guide pos="3839"/>
        <p:guide pos="384"/>
        <p:guide pos="7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115" d="100"/>
          <a:sy n="115" d="100"/>
        </p:scale>
        <p:origin x="778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t>11/26/18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t>‹#›</a:t>
            </a:fld>
            <a:endParaRPr lang="en-US"/>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6F0DB-E055-41D0-9102-627A646E4242}" type="datetimeFigureOut">
              <a:rPr lang="en-US" smtClean="0"/>
              <a:t>11/26/18</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FBC3A-A12C-40F9-BB8D-BC30C7901396}" type="slidenum">
              <a:rPr lang="en-US" smtClean="0"/>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Dustin Spinhirne</a:t>
            </a:r>
          </a:p>
          <a:p>
            <a:endParaRPr lang="en-US" dirty="0"/>
          </a:p>
          <a:p>
            <a:r>
              <a:rPr lang="en-US" dirty="0"/>
              <a:t>An updated version of this document may be found here:</a:t>
            </a:r>
          </a:p>
          <a:p>
            <a:r>
              <a:rPr lang="en-US" dirty="0"/>
              <a:t>https://</a:t>
            </a:r>
            <a:r>
              <a:rPr lang="en-US" dirty="0" err="1"/>
              <a:t>github.com</a:t>
            </a:r>
            <a:r>
              <a:rPr lang="en-US" dirty="0"/>
              <a:t>/</a:t>
            </a:r>
            <a:r>
              <a:rPr lang="en-US" dirty="0" err="1"/>
              <a:t>dspinhirne</a:t>
            </a:r>
            <a:r>
              <a:rPr lang="en-US" dirty="0"/>
              <a:t>/</a:t>
            </a:r>
            <a:r>
              <a:rPr lang="en-US" dirty="0" err="1"/>
              <a:t>vmcdoc</a:t>
            </a:r>
            <a:r>
              <a:rPr lang="en-US" dirty="0"/>
              <a:t>/tree/master/</a:t>
            </a:r>
            <a:r>
              <a:rPr lang="en-US" dirty="0" err="1"/>
              <a:t>en</a:t>
            </a:r>
            <a:r>
              <a:rPr lang="en-US" dirty="0"/>
              <a:t>/presentations</a:t>
            </a:r>
          </a:p>
          <a:p>
            <a:endParaRPr lang="en-US" dirty="0"/>
          </a:p>
          <a:p>
            <a:r>
              <a:rPr lang="en-US" dirty="0"/>
              <a:t>Additional information may be found here:</a:t>
            </a:r>
          </a:p>
          <a:p>
            <a:r>
              <a:rPr lang="en-US" dirty="0"/>
              <a:t>https://</a:t>
            </a:r>
            <a:r>
              <a:rPr lang="en-US" dirty="0" err="1"/>
              <a:t>github.com</a:t>
            </a:r>
            <a:r>
              <a:rPr lang="en-US" dirty="0"/>
              <a:t>/</a:t>
            </a:r>
            <a:r>
              <a:rPr lang="en-US" dirty="0" err="1"/>
              <a:t>dspinhirne</a:t>
            </a:r>
            <a:r>
              <a:rPr lang="en-US" dirty="0"/>
              <a:t>/</a:t>
            </a:r>
            <a:r>
              <a:rPr lang="en-US" dirty="0" err="1"/>
              <a:t>vmcdoc</a:t>
            </a:r>
            <a:r>
              <a:rPr lang="en-US" dirty="0"/>
              <a:t>/tree/master/</a:t>
            </a:r>
            <a:r>
              <a:rPr lang="en-US" dirty="0" err="1"/>
              <a:t>en</a:t>
            </a:r>
            <a:r>
              <a:rPr lang="en-US" dirty="0"/>
              <a:t>/documents/</a:t>
            </a:r>
            <a:r>
              <a:rPr lang="en-US" dirty="0" err="1"/>
              <a:t>vmcOnAwsOnBoardingHandbook</a:t>
            </a:r>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1</a:t>
            </a:fld>
            <a:endParaRPr lang="en-US"/>
          </a:p>
        </p:txBody>
      </p:sp>
    </p:spTree>
    <p:extLst>
      <p:ext uri="{BB962C8B-B14F-4D97-AF65-F5344CB8AC3E}">
        <p14:creationId xmlns:p14="http://schemas.microsoft.com/office/powerpoint/2010/main" val="369878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EDRS is a feature which enables an SDDC to scale based on its resource utilization.</a:t>
            </a:r>
          </a:p>
          <a:p>
            <a:r>
              <a:rPr lang="en-US" dirty="0"/>
              <a:t>With EDRS, when utilization remains consistently above any of the scale-out thresholds, then the SDDC will automatically add a host.</a:t>
            </a:r>
          </a:p>
          <a:p>
            <a:endParaRPr lang="en-US" dirty="0"/>
          </a:p>
          <a:p>
            <a:r>
              <a:rPr lang="en-US" b="1" dirty="0"/>
              <a:t>&lt;click scale-out&gt;</a:t>
            </a:r>
          </a:p>
          <a:p>
            <a:endParaRPr lang="en-US" dirty="0"/>
          </a:p>
          <a:p>
            <a:r>
              <a:rPr lang="en-US" dirty="0"/>
              <a:t>Conversely, when utilization is consistently below any of the scale-in thresholds, then the SDDC will automatically remove a host.</a:t>
            </a:r>
          </a:p>
          <a:p>
            <a:endParaRPr lang="en-US" dirty="0"/>
          </a:p>
          <a:p>
            <a:r>
              <a:rPr lang="en-US" b="1" dirty="0"/>
              <a:t>&lt;click scale-in&gt;</a:t>
            </a:r>
          </a:p>
          <a:p>
            <a:endParaRPr lang="en-US" dirty="0"/>
          </a:p>
          <a:p>
            <a:r>
              <a:rPr lang="en-US" dirty="0"/>
              <a:t>EDRS is configured on a per-SDDC basis, and comes in two flavors: optimized for cost, or optimized for performance.</a:t>
            </a:r>
          </a:p>
          <a:p>
            <a:r>
              <a:rPr lang="en-US" dirty="0"/>
              <a:t>The difference between the two variants has to do with how aggressively a scale-in or scale-out action occurs.</a:t>
            </a:r>
          </a:p>
          <a:p>
            <a:r>
              <a:rPr lang="en-US" dirty="0"/>
              <a:t>When optimized for cost, the SDDC will be more conservative when scaling-out but more eager to scale-in.</a:t>
            </a:r>
          </a:p>
          <a:p>
            <a:r>
              <a:rPr lang="en-US" dirty="0"/>
              <a:t>When optimized for performance, the opposite is true.</a:t>
            </a:r>
          </a:p>
          <a:p>
            <a:endParaRPr lang="en-US" dirty="0"/>
          </a:p>
          <a:p>
            <a:r>
              <a:rPr lang="en-US" dirty="0"/>
              <a:t>It should be noted that VMware will automatically add hosts to the SDDC when storage utilization crosses the 70% threshold; even with EDRS is disabled.</a:t>
            </a:r>
          </a:p>
          <a:p>
            <a:r>
              <a:rPr lang="en-US" dirty="0"/>
              <a:t>This practice is a preventative measure designed to ensure that </a:t>
            </a:r>
            <a:r>
              <a:rPr lang="en-US" dirty="0" err="1"/>
              <a:t>vSAN</a:t>
            </a:r>
            <a:r>
              <a:rPr lang="en-US" dirty="0"/>
              <a:t> has a minimal amount of ”slack” space available to it at all times.</a:t>
            </a:r>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10</a:t>
            </a:fld>
            <a:endParaRPr lang="en-US"/>
          </a:p>
        </p:txBody>
      </p:sp>
    </p:spTree>
    <p:extLst>
      <p:ext uri="{BB962C8B-B14F-4D97-AF65-F5344CB8AC3E}">
        <p14:creationId xmlns:p14="http://schemas.microsoft.com/office/powerpoint/2010/main" val="360132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11</a:t>
            </a:fld>
            <a:endParaRPr lang="en-US"/>
          </a:p>
        </p:txBody>
      </p:sp>
    </p:spTree>
    <p:extLst>
      <p:ext uri="{BB962C8B-B14F-4D97-AF65-F5344CB8AC3E}">
        <p14:creationId xmlns:p14="http://schemas.microsoft.com/office/powerpoint/2010/main" val="13902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diagram illustrates the view of the SDDC from the perspective of AWS.</a:t>
            </a:r>
          </a:p>
          <a:p>
            <a:pPr marL="0" indent="0">
              <a:buFont typeface="Arial" charset="0"/>
              <a:buNone/>
            </a:pPr>
            <a:endParaRPr lang="en-US" b="0" baseline="0" dirty="0"/>
          </a:p>
          <a:p>
            <a:pPr marL="0" indent="0">
              <a:buFont typeface="Arial" charset="0"/>
              <a:buNone/>
            </a:pPr>
            <a:r>
              <a:rPr lang="en-US" b="0" baseline="0" dirty="0"/>
              <a:t>Despite the fact that the hosts of the SDDC are bare-metal hardware, the AWS infrastructure treats them as if they were EC2 instances.</a:t>
            </a:r>
          </a:p>
          <a:p>
            <a:pPr marL="0" indent="0">
              <a:buFont typeface="Arial" charset="0"/>
              <a:buNone/>
            </a:pPr>
            <a:r>
              <a:rPr lang="en-US" b="0" baseline="0" dirty="0"/>
              <a:t>This means that the hosts themselves are tied to an AWS account, and that their networking stack is based upon the VPC technology used within AWS. </a:t>
            </a:r>
          </a:p>
          <a:p>
            <a:pPr marL="0" indent="0">
              <a:buFont typeface="Arial" charset="0"/>
              <a:buNone/>
            </a:pPr>
            <a:endParaRPr lang="en-US" b="0" baseline="0" dirty="0"/>
          </a:p>
          <a:p>
            <a:pPr marL="0" indent="0">
              <a:buFont typeface="Arial" charset="0"/>
              <a:buNone/>
            </a:pPr>
            <a:r>
              <a:rPr lang="en-US" b="0" baseline="0" dirty="0"/>
              <a:t>Per the diagram, each SDDC resides within a dedicated VPC which is owned by the VMware AWS account.</a:t>
            </a:r>
          </a:p>
          <a:p>
            <a:pPr marL="0" indent="0">
              <a:buFont typeface="Arial" charset="0"/>
              <a:buNone/>
            </a:pPr>
            <a:r>
              <a:rPr lang="en-US" b="0" baseline="0" dirty="0"/>
              <a:t>As with EC2, the hosts of the SDDC use the Internet Gateway for their public connectivity and the Virtual Private Gateway for access to Direct Connect Private VIF.</a:t>
            </a:r>
          </a:p>
          <a:p>
            <a:pPr marL="0" indent="0">
              <a:buFont typeface="Arial" charset="0"/>
              <a:buNone/>
            </a:pPr>
            <a:endParaRPr lang="en-US" b="0" baseline="0" dirty="0"/>
          </a:p>
          <a:p>
            <a:pPr marL="0" indent="0">
              <a:buFont typeface="Arial" charset="0"/>
              <a:buNone/>
            </a:pPr>
            <a:r>
              <a:rPr lang="en-US" b="0" baseline="0" dirty="0"/>
              <a:t>Once the hosts of the SDDC have been provisioned, VMware builds the SDDC in such a way as to abstract the details away from the underlying AWS infrastructure.</a:t>
            </a:r>
          </a:p>
          <a:p>
            <a:pPr marL="0" indent="0">
              <a:buFont typeface="Arial" charset="0"/>
              <a:buNone/>
            </a:pPr>
            <a:r>
              <a:rPr lang="en-US" b="0" baseline="0" dirty="0"/>
              <a:t>The end result is an overlay network which is design as follows: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a:t>
            </a:r>
            <a:r>
              <a:rPr lang="en-US" b="1" baseline="0" dirty="0" err="1"/>
              <a:t>sddc</a:t>
            </a:r>
            <a:r>
              <a:rPr lang="en-US" b="1" baseline="0" dirty="0"/>
              <a:t>&gt;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indent="0">
              <a:buFont typeface="Arial" charset="0"/>
              <a:buNone/>
            </a:pPr>
            <a:r>
              <a:rPr lang="en-US" b="0" baseline="0" dirty="0"/>
              <a:t>Here, we can see that the overlay network of the SDDC has 2 levels of routing:</a:t>
            </a:r>
          </a:p>
          <a:p>
            <a:pPr marL="0" indent="0">
              <a:buFont typeface="Arial" charset="0"/>
              <a:buNone/>
            </a:pPr>
            <a:r>
              <a:rPr lang="en-US" b="0" baseline="0" dirty="0"/>
              <a:t>At the top level is an NSX tier-0 router which acts as the north-south border device for the entire SDDC.</a:t>
            </a:r>
          </a:p>
          <a:p>
            <a:pPr marL="0" indent="0">
              <a:buFont typeface="Arial" charset="0"/>
              <a:buNone/>
            </a:pPr>
            <a:r>
              <a:rPr lang="en-US" b="0" baseline="0" dirty="0"/>
              <a:t>Below that are the NSX tier-1 routers, known as the </a:t>
            </a:r>
            <a:r>
              <a:rPr lang="en-US" b="0" baseline="0" dirty="0" err="1"/>
              <a:t>mgw</a:t>
            </a:r>
            <a:r>
              <a:rPr lang="en-US" b="0" baseline="0" dirty="0"/>
              <a:t> and </a:t>
            </a:r>
            <a:r>
              <a:rPr lang="en-US" b="0" baseline="0" dirty="0" err="1"/>
              <a:t>cgw</a:t>
            </a:r>
            <a:r>
              <a:rPr lang="en-US" b="0" baseline="0" dirty="0"/>
              <a:t>, which act as the gateways for the management and compute networks respectively.</a:t>
            </a:r>
          </a:p>
          <a:p>
            <a:pPr marL="0" indent="0">
              <a:buFont typeface="Arial" charset="0"/>
              <a:buNone/>
            </a:pPr>
            <a:endParaRPr lang="en-US" b="0" baseline="0" dirty="0"/>
          </a:p>
          <a:p>
            <a:pPr marL="0" indent="0">
              <a:buFont typeface="Arial" charset="0"/>
              <a:buNone/>
            </a:pPr>
            <a:r>
              <a:rPr lang="en-US" b="0" baseline="0" dirty="0"/>
              <a:t>Internally, the SDDC is utilizing NSX as a means of abstracting its private networks away from the underlying VPC.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abstraction provides the SDDC with additional functionality not normally available to native AWS workloads.</a:t>
            </a:r>
          </a:p>
          <a:p>
            <a:pPr marL="0" indent="0">
              <a:buFont typeface="Arial" charset="0"/>
              <a:buNone/>
            </a:pPr>
            <a:endParaRPr lang="en-US" b="0" baseline="0" dirty="0"/>
          </a:p>
          <a:p>
            <a:pPr marL="0" indent="0">
              <a:buFont typeface="Arial" charset="0"/>
              <a:buNone/>
            </a:pPr>
            <a:r>
              <a:rPr lang="en-US" b="0" baseline="0" dirty="0"/>
              <a:t>Let’s take a closer look at the management and compute networks.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management net&gt;</a:t>
            </a:r>
          </a:p>
          <a:p>
            <a:pPr marL="0" indent="0">
              <a:buFont typeface="Arial" charset="0"/>
              <a:buNone/>
            </a:pPr>
            <a:endParaRPr lang="en-US" b="0" baseline="0" dirty="0"/>
          </a:p>
          <a:p>
            <a:pPr marL="0" indent="0">
              <a:buFont typeface="Arial" charset="0"/>
              <a:buNone/>
            </a:pPr>
            <a:r>
              <a:rPr lang="en-US" b="0" baseline="0" dirty="0"/>
              <a:t>As indicated by the diagram, the Management Network is used by the infrastructure components of the SDDC.</a:t>
            </a:r>
          </a:p>
          <a:p>
            <a:pPr marL="0" indent="0">
              <a:buFont typeface="Arial" charset="0"/>
              <a:buNone/>
            </a:pPr>
            <a:r>
              <a:rPr lang="en-US" b="0" baseline="0" dirty="0"/>
              <a:t>Due to the permissions model of the service, the layout of this network may not be altered.</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compute net&gt;</a:t>
            </a:r>
          </a:p>
          <a:p>
            <a:pPr marL="0" indent="0">
              <a:buFont typeface="Arial" charset="0"/>
              <a:buNone/>
            </a:pPr>
            <a:endParaRPr lang="en-US" b="0" baseline="0" dirty="0"/>
          </a:p>
          <a:p>
            <a:pPr marL="0" indent="0">
              <a:buFont typeface="Arial" charset="0"/>
              <a:buNone/>
            </a:pPr>
            <a:r>
              <a:rPr lang="en-US" b="0" baseline="0" dirty="0"/>
              <a:t>The Compute Network, on the other hand,  is used by the compute workloads of the SDDC.</a:t>
            </a:r>
          </a:p>
          <a:p>
            <a:pPr marL="0" indent="0">
              <a:buFont typeface="Arial" charset="0"/>
              <a:buNone/>
            </a:pPr>
            <a:r>
              <a:rPr lang="en-US" b="0" baseline="0" dirty="0"/>
              <a:t>Within this network, customers have the ability to add and remove network segments as needed.</a:t>
            </a:r>
          </a:p>
          <a:p>
            <a:pPr marL="0" indent="0">
              <a:buFont typeface="Arial" charset="0"/>
              <a:buNone/>
            </a:pPr>
            <a:r>
              <a:rPr lang="en-US" b="0" baseline="0" dirty="0"/>
              <a:t>It should be noted that there is a limit of 1024 logical ports within an NSX logical network.</a:t>
            </a:r>
          </a:p>
          <a:p>
            <a:pPr marL="0" indent="0">
              <a:buFont typeface="Arial" charset="0"/>
              <a:buNone/>
            </a:pPr>
            <a:r>
              <a:rPr lang="en-US" b="0" baseline="0" dirty="0"/>
              <a:t>This limits the number of VMs which may be attached to a given network segment.</a:t>
            </a:r>
          </a:p>
          <a:p>
            <a:pPr marL="0" indent="0">
              <a:buFont typeface="Arial" charset="0"/>
              <a:buNone/>
            </a:pPr>
            <a:r>
              <a:rPr lang="en-US" b="0" baseline="0" dirty="0"/>
              <a:t>Effectively, this means that segments should not exceed a /22.</a:t>
            </a:r>
          </a:p>
          <a:p>
            <a:pPr marL="0" indent="0">
              <a:buFont typeface="Arial" charset="0"/>
              <a:buNone/>
            </a:pPr>
            <a:endParaRPr lang="en-US" b="0" baseline="0" dirty="0"/>
          </a:p>
          <a:p>
            <a:pPr marL="0" indent="0">
              <a:buFont typeface="Arial" charset="0"/>
              <a:buNone/>
            </a:pPr>
            <a:r>
              <a:rPr lang="en-US" b="0" baseline="0" dirty="0"/>
              <a:t>Network security within an SDDC is implemented using 2 types of firewalls: the NSX Gateway Firewall, and the NSX Distributed Firewall.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edge </a:t>
            </a:r>
            <a:r>
              <a:rPr lang="en-US" b="1" baseline="0" dirty="0" err="1"/>
              <a:t>fw</a:t>
            </a:r>
            <a:r>
              <a:rPr lang="en-US" b="1" baseline="0" dirty="0"/>
              <a:t>&gt;</a:t>
            </a:r>
          </a:p>
          <a:p>
            <a:pPr marL="0" indent="0">
              <a:buFont typeface="Arial" charset="0"/>
              <a:buNone/>
            </a:pPr>
            <a:endParaRPr lang="en-US" b="0" baseline="0" dirty="0"/>
          </a:p>
          <a:p>
            <a:pPr marL="0" indent="0">
              <a:buFont typeface="Arial" charset="0"/>
              <a:buNone/>
            </a:pPr>
            <a:r>
              <a:rPr lang="en-US" b="0" baseline="0" dirty="0"/>
              <a:t>Gateway firewalling is designed to protect the north-south borders of the SDDC, and is implemented in 2 places.</a:t>
            </a:r>
          </a:p>
          <a:p>
            <a:pPr marL="0" indent="0">
              <a:buFont typeface="Arial" charset="0"/>
              <a:buNone/>
            </a:pPr>
            <a:r>
              <a:rPr lang="en-US" b="0" baseline="0" dirty="0"/>
              <a:t>For the Compute Network, edge firewalling is enforced at the uplink interface of the edge, while for the Management Network it is implemented at the uplink interface of the </a:t>
            </a:r>
            <a:r>
              <a:rPr lang="en-US" b="0" baseline="0" dirty="0" err="1"/>
              <a:t>mgw</a:t>
            </a:r>
            <a:r>
              <a:rPr lang="en-US" b="0" baseline="0" dirty="0"/>
              <a:t>.</a:t>
            </a:r>
          </a:p>
          <a:p>
            <a:pPr marL="0" indent="0">
              <a:buFont typeface="Arial" charset="0"/>
              <a:buNone/>
            </a:pPr>
            <a:endParaRPr lang="en-US" b="0" baseline="0" dirty="0"/>
          </a:p>
          <a:p>
            <a:pPr marL="0" indent="0">
              <a:buFont typeface="Arial" charset="0"/>
              <a:buNone/>
            </a:pPr>
            <a:r>
              <a:rPr lang="en-US" b="0" baseline="0" dirty="0"/>
              <a:t>The gateway firewalls have a “default deny” policy, which means that access must be specifically permitted.</a:t>
            </a:r>
          </a:p>
          <a:p>
            <a:pPr marL="0" indent="0">
              <a:buFont typeface="Arial" charset="0"/>
              <a:buNone/>
            </a:pPr>
            <a:r>
              <a:rPr lang="en-US" b="0" baseline="0" dirty="0"/>
              <a:t>This applies to both inbound and outbound traffic.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Just as the Gateway Firewall is designed to protect the north-south boundary of the SDDC, the Distributed Firewall is designed to filter east-west traffic within the SDDC itself.</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dfw</a:t>
            </a:r>
            <a:r>
              <a:rPr lang="en-US" b="1" baseline="0" dirty="0"/>
              <a:t>&gt;</a:t>
            </a:r>
          </a:p>
          <a:p>
            <a:pPr marL="0" indent="0">
              <a:buFont typeface="Arial" charset="0"/>
              <a:buNone/>
            </a:pPr>
            <a:endParaRPr lang="en-US" b="0" baseline="0" dirty="0"/>
          </a:p>
          <a:p>
            <a:pPr marL="0" indent="0">
              <a:buFont typeface="Arial" charset="0"/>
              <a:buNone/>
            </a:pPr>
            <a:r>
              <a:rPr lang="en-US" b="0" baseline="0" dirty="0"/>
              <a:t>The Distributed Firewall may be thought of as a centrally-managed, transparent, in-line firewall which protects all workloads within the Compute Network.</a:t>
            </a:r>
          </a:p>
          <a:p>
            <a:pPr marL="0" indent="0">
              <a:buFont typeface="Arial" charset="0"/>
              <a:buNone/>
            </a:pPr>
            <a:r>
              <a:rPr lang="en-US" b="0" baseline="0" dirty="0"/>
              <a:t>Its purpose is to enable the administrator to enforce network security at the absolute edge of the network.</a:t>
            </a:r>
          </a:p>
          <a:p>
            <a:pPr marL="0" indent="0">
              <a:buFont typeface="Arial" charset="0"/>
              <a:buNone/>
            </a:pPr>
            <a:endParaRPr lang="en-US" b="0" baseline="0" dirty="0"/>
          </a:p>
          <a:p>
            <a:pPr marL="0" indent="0">
              <a:buFont typeface="Arial" charset="0"/>
              <a:buNone/>
            </a:pPr>
            <a:r>
              <a:rPr lang="en-US" b="0" baseline="0" dirty="0"/>
              <a:t>In a traditional network, security is enforced by a centralized appliance.</a:t>
            </a:r>
          </a:p>
          <a:p>
            <a:pPr marL="0" indent="0">
              <a:buFont typeface="Arial" charset="0"/>
              <a:buNone/>
            </a:pPr>
            <a:r>
              <a:rPr lang="en-US" b="0" baseline="0" dirty="0"/>
              <a:t>This means that, typically, the subnets of a network are designed to reflect application logic.</a:t>
            </a:r>
          </a:p>
          <a:p>
            <a:pPr marL="0" indent="0">
              <a:buFont typeface="Arial" charset="0"/>
              <a:buNone/>
            </a:pPr>
            <a:r>
              <a:rPr lang="en-US" b="0" baseline="0" dirty="0"/>
              <a:t>This is seen in the example, with separate subnets which are designed to isolate the 2 tiers of an application.</a:t>
            </a:r>
          </a:p>
          <a:p>
            <a:pPr marL="0" indent="0">
              <a:buFont typeface="Arial" charset="0"/>
              <a:buNone/>
            </a:pPr>
            <a:endParaRPr lang="en-US" b="0" baseline="0" dirty="0"/>
          </a:p>
          <a:p>
            <a:pPr marL="0" indent="0">
              <a:buFont typeface="Arial" charset="0"/>
              <a:buNone/>
            </a:pPr>
            <a:r>
              <a:rPr lang="en-US" b="0" baseline="0" dirty="0"/>
              <a:t>With the Distributed Firewall, since security is enforced at the </a:t>
            </a:r>
            <a:r>
              <a:rPr lang="en-US" b="0" baseline="0" dirty="0" err="1"/>
              <a:t>vNIC</a:t>
            </a:r>
            <a:r>
              <a:rPr lang="en-US" b="0" baseline="0" dirty="0"/>
              <a:t> level, rules may be defined to control traffic flows east-west, without requiring a centralized appliance.</a:t>
            </a:r>
          </a:p>
          <a:p>
            <a:pPr marL="0" indent="0">
              <a:buFont typeface="Arial" charset="0"/>
              <a:buNone/>
            </a:pPr>
            <a:r>
              <a:rPr lang="en-US" b="0" baseline="0" dirty="0"/>
              <a:t>This effectively decouples network security from the structure of the underlying network making it possible to completely flatten the network design without impacting network security.</a:t>
            </a:r>
          </a:p>
          <a:p>
            <a:pPr marL="0" indent="0">
              <a:buFont typeface="Arial" charset="0"/>
              <a:buNone/>
            </a:pPr>
            <a:endParaRPr lang="en-US" b="0" baseline="0" dirty="0"/>
          </a:p>
          <a:p>
            <a:pPr marL="0" indent="0">
              <a:buFont typeface="Arial" charset="0"/>
              <a:buNone/>
            </a:pPr>
            <a:r>
              <a:rPr lang="en-US" b="1" baseline="0" dirty="0"/>
              <a:t>&lt;click flatten&gt;</a:t>
            </a:r>
          </a:p>
          <a:p>
            <a:pPr marL="0" indent="0">
              <a:buFont typeface="Arial" charset="0"/>
              <a:buNone/>
            </a:pPr>
            <a:endParaRPr lang="en-US" b="0" baseline="0" dirty="0"/>
          </a:p>
          <a:p>
            <a:pPr marL="0" indent="0">
              <a:buFont typeface="Arial" charset="0"/>
              <a:buNone/>
            </a:pPr>
            <a:r>
              <a:rPr lang="en-US" b="0" baseline="0" dirty="0"/>
              <a:t>As seen in the example, despite the fact that all VMs are connected to the same subnet, our security model has not changed.</a:t>
            </a:r>
          </a:p>
          <a:p>
            <a:pPr marL="0" indent="0">
              <a:buFont typeface="Arial" charset="0"/>
              <a:buNone/>
            </a:pPr>
            <a:r>
              <a:rPr lang="en-US" b="0" baseline="0" dirty="0"/>
              <a:t>This decoupling of network security from network design provides the security administrator with immense flexibility when it comes to implementing security </a:t>
            </a:r>
            <a:r>
              <a:rPr lang="en-US" b="0" baseline="0" dirty="0" err="1"/>
              <a:t>poilcy</a:t>
            </a:r>
            <a:r>
              <a:rPr lang="en-US" b="0" baseline="0" dirty="0"/>
              <a:t> within the SDDC.</a:t>
            </a:r>
          </a:p>
          <a:p>
            <a:pPr marL="0" indent="0">
              <a:buFont typeface="Arial" charset="0"/>
              <a:buNone/>
            </a:pPr>
            <a:endParaRPr lang="en-US" b="0" baseline="0" dirty="0"/>
          </a:p>
          <a:p>
            <a:pPr marL="0" indent="0">
              <a:buFont typeface="Arial" charset="0"/>
              <a:buNone/>
            </a:pPr>
            <a:r>
              <a:rPr lang="en-US" b="0" baseline="0" dirty="0"/>
              <a:t>One additional note on the distributed firewall feature. This feature is part of the NSX Advanced feature set, and is not enabled by default in the SDDC.</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12</a:t>
            </a:fld>
            <a:endParaRPr lang="en-US"/>
          </a:p>
        </p:txBody>
      </p:sp>
    </p:spTree>
    <p:extLst>
      <p:ext uri="{BB962C8B-B14F-4D97-AF65-F5344CB8AC3E}">
        <p14:creationId xmlns:p14="http://schemas.microsoft.com/office/powerpoint/2010/main" val="103202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indent="0">
              <a:buFont typeface="Arial" charset="0"/>
              <a:buNone/>
            </a:pPr>
            <a:r>
              <a:rPr lang="en-US" b="0" baseline="0" dirty="0"/>
              <a:t>In order to understand the connectivity between the SDDC, AWS services, and the customer on-</a:t>
            </a:r>
            <a:r>
              <a:rPr lang="en-US" b="0" baseline="0" dirty="0" err="1"/>
              <a:t>prem</a:t>
            </a:r>
            <a:r>
              <a:rPr lang="en-US" b="0" baseline="0" dirty="0"/>
              <a:t> environment, we should begin by reviewing the deployment process of an SDDC.</a:t>
            </a:r>
          </a:p>
          <a:p>
            <a:pPr marL="0" indent="0">
              <a:buFont typeface="Arial" charset="0"/>
              <a:buNone/>
            </a:pPr>
            <a:endParaRPr lang="en-US" b="0" baseline="0" dirty="0"/>
          </a:p>
          <a:p>
            <a:pPr marL="0" indent="0">
              <a:buFont typeface="Arial" charset="0"/>
              <a:buNone/>
            </a:pPr>
            <a:r>
              <a:rPr lang="en-US" b="0" baseline="0" dirty="0"/>
              <a:t>A few decisions must be made before we can consider deploying the SDDC.</a:t>
            </a:r>
          </a:p>
          <a:p>
            <a:pPr marL="0" indent="0">
              <a:buFont typeface="Arial" charset="0"/>
              <a:buNone/>
            </a:pPr>
            <a:endParaRPr lang="en-US" b="0" baseline="0" dirty="0"/>
          </a:p>
          <a:p>
            <a:pPr marL="0" indent="0">
              <a:buFont typeface="Arial" charset="0"/>
              <a:buNone/>
            </a:pPr>
            <a:r>
              <a:rPr lang="en-US" b="0" baseline="0" dirty="0"/>
              <a:t>First and foremost, we must plan the IP addressing which will be used across all environments. </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a:t>
            </a:r>
            <a:r>
              <a:rPr lang="en-US" b="1" baseline="0" dirty="0"/>
              <a:t> admin&gt;</a:t>
            </a:r>
          </a:p>
          <a:p>
            <a:pPr marL="0" indent="0">
              <a:buFont typeface="Arial" charset="0"/>
              <a:buNone/>
            </a:pPr>
            <a:endParaRPr lang="en-US" b="0" baseline="0" dirty="0"/>
          </a:p>
          <a:p>
            <a:pPr marL="0" indent="0">
              <a:buFont typeface="Arial" charset="0"/>
              <a:buNone/>
            </a:pPr>
            <a:r>
              <a:rPr lang="en-US" b="0" baseline="0" dirty="0"/>
              <a:t>In order to ensure that all environments can communicate, it is vital that IP addressing be properly planned.</a:t>
            </a:r>
          </a:p>
          <a:p>
            <a:pPr marL="0" indent="0">
              <a:buFont typeface="Arial" charset="0"/>
              <a:buNone/>
            </a:pPr>
            <a:r>
              <a:rPr lang="en-US" b="0" baseline="0" dirty="0"/>
              <a:t>IP ranges should be unique, and non-overlapping, between the on-</a:t>
            </a:r>
            <a:r>
              <a:rPr lang="en-US" b="0" baseline="0" dirty="0" err="1"/>
              <a:t>prem</a:t>
            </a:r>
            <a:r>
              <a:rPr lang="en-US" b="0" baseline="0" dirty="0"/>
              <a:t> environment, the AWS environment, and all SDDCs which we plan to deploy.</a:t>
            </a:r>
          </a:p>
          <a:p>
            <a:pPr marL="0" indent="0">
              <a:buFont typeface="Arial" charset="0"/>
              <a:buNone/>
            </a:pPr>
            <a:r>
              <a:rPr lang="en-US" b="0" baseline="0" dirty="0"/>
              <a:t>Note that the IP ranges shown here are for illustration purposes only; users are free to choose whatever IP addressing they deem appropriate for their own SDDCs.</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Next, a region should be chosen for the deployment, and within that region a VPC must be created for cross-linking to the SDDC.</a:t>
            </a:r>
          </a:p>
          <a:p>
            <a:pPr marL="0" indent="0">
              <a:buFont typeface="Arial" charset="0"/>
              <a:buNone/>
            </a:pPr>
            <a:endParaRPr lang="en-US" b="0" baseline="0" dirty="0"/>
          </a:p>
          <a:p>
            <a:pPr marL="0" indent="0">
              <a:buFont typeface="Arial" charset="0"/>
              <a:buNone/>
            </a:pPr>
            <a:r>
              <a:rPr lang="en-US" b="1" baseline="0" dirty="0"/>
              <a:t>&lt;click show </a:t>
            </a:r>
            <a:r>
              <a:rPr lang="en-US" b="1" baseline="0" dirty="0" err="1"/>
              <a:t>aws</a:t>
            </a:r>
            <a:r>
              <a:rPr lang="en-US" b="1" baseline="0" dirty="0"/>
              <a:t>&gt;</a:t>
            </a:r>
          </a:p>
          <a:p>
            <a:pPr marL="0" indent="0">
              <a:buFont typeface="Arial" charset="0"/>
              <a:buNone/>
            </a:pPr>
            <a:endParaRPr lang="en-US" b="0" baseline="0" dirty="0"/>
          </a:p>
          <a:p>
            <a:pPr marL="0" indent="0">
              <a:buFont typeface="Arial" charset="0"/>
              <a:buNone/>
            </a:pPr>
            <a:r>
              <a:rPr lang="en-US" b="0" baseline="0" dirty="0"/>
              <a:t>Within that VPC, Subnets will be created across the various Availability Zones of that region.</a:t>
            </a:r>
          </a:p>
          <a:p>
            <a:pPr marL="0" indent="0">
              <a:buFont typeface="Arial" charset="0"/>
              <a:buNone/>
            </a:pPr>
            <a:endParaRPr lang="en-US" b="0" baseline="0" dirty="0"/>
          </a:p>
          <a:p>
            <a:pPr marL="0" indent="0">
              <a:buFont typeface="Arial" charset="0"/>
              <a:buNone/>
            </a:pPr>
            <a:r>
              <a:rPr lang="en-US" b="1" baseline="0" dirty="0"/>
              <a:t>&lt;click show subnets&gt;</a:t>
            </a:r>
          </a:p>
          <a:p>
            <a:pPr marL="0" indent="0">
              <a:buFont typeface="Arial" charset="0"/>
              <a:buNone/>
            </a:pPr>
            <a:endParaRPr lang="en-US" b="0" baseline="0" dirty="0"/>
          </a:p>
          <a:p>
            <a:pPr marL="0" indent="0">
              <a:buFont typeface="Arial" charset="0"/>
              <a:buNone/>
            </a:pPr>
            <a:r>
              <a:rPr lang="en-US" b="0" baseline="0" dirty="0"/>
              <a:t>Of these, one Subnet will be dedicated for the purpose of cross-linking to the SDDC.</a:t>
            </a:r>
          </a:p>
          <a:p>
            <a:pPr marL="0" indent="0">
              <a:buFont typeface="Arial" charset="0"/>
              <a:buNone/>
            </a:pPr>
            <a:endParaRPr lang="en-US" b="0" baseline="0" dirty="0"/>
          </a:p>
          <a:p>
            <a:pPr marL="0" indent="0">
              <a:buFont typeface="Arial" charset="0"/>
              <a:buNone/>
            </a:pPr>
            <a:r>
              <a:rPr lang="en-US" b="1" baseline="0" dirty="0"/>
              <a:t>&lt;click flash subnet&gt;</a:t>
            </a:r>
          </a:p>
          <a:p>
            <a:pPr marL="0" indent="0">
              <a:buFont typeface="Arial" charset="0"/>
              <a:buNone/>
            </a:pPr>
            <a:endParaRPr lang="en-US" b="0" baseline="0" dirty="0"/>
          </a:p>
          <a:p>
            <a:pPr marL="0" indent="0">
              <a:buFont typeface="Arial" charset="0"/>
              <a:buNone/>
            </a:pPr>
            <a:r>
              <a:rPr lang="en-US" b="0" baseline="0" dirty="0"/>
              <a:t>It is this cross-linking which will provide connectivity between the SDDC and the VPC.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Once these steps are completed, then the SDDC may be deployed.</a:t>
            </a:r>
          </a:p>
          <a:p>
            <a:pPr marL="0" indent="0">
              <a:buFont typeface="Arial" charset="0"/>
              <a:buNone/>
            </a:pPr>
            <a:endParaRPr lang="en-US" b="0" baseline="0" dirty="0"/>
          </a:p>
          <a:p>
            <a:pPr marL="0" indent="0">
              <a:buFont typeface="Arial" charset="0"/>
              <a:buNone/>
            </a:pPr>
            <a:r>
              <a:rPr lang="en-US" b="1" baseline="0" dirty="0"/>
              <a:t>&lt;show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The cross-linking is configured as part of the deployment process and is implemented via a connection between the edge router of the SDDC and the cross-link Subnet.</a:t>
            </a:r>
          </a:p>
          <a:p>
            <a:pPr marL="0" indent="0">
              <a:buFont typeface="Arial" charset="0"/>
              <a:buNone/>
            </a:pPr>
            <a:endParaRPr lang="en-US" b="0" baseline="0" dirty="0"/>
          </a:p>
          <a:p>
            <a:pPr marL="0" indent="0">
              <a:buFont typeface="Arial" charset="0"/>
              <a:buNone/>
            </a:pPr>
            <a:r>
              <a:rPr lang="en-US" b="1" baseline="0" dirty="0"/>
              <a:t>&lt;click cross-link&gt;</a:t>
            </a:r>
          </a:p>
          <a:p>
            <a:pPr marL="0" indent="0">
              <a:buFont typeface="Arial" charset="0"/>
              <a:buNone/>
            </a:pPr>
            <a:endParaRPr lang="en-US" b="0" baseline="0" dirty="0"/>
          </a:p>
          <a:p>
            <a:pPr marL="0" indent="0">
              <a:buFont typeface="Arial" charset="0"/>
              <a:buNone/>
            </a:pPr>
            <a:r>
              <a:rPr lang="en-US" b="0" baseline="0" dirty="0"/>
              <a:t>As indicated by the diagram, cross-linking is made possible by ENIs which have been attached to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should be noted that the first cluster of the SDDC will be deployed within the same availability zone as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is done in order to avoid cross-AZ bandwidth charges between the edge and the cross-link subnet itself.</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However, keep in mind that if the SDDC communicates with Subnets in other availability zones, then cross-AZ bandwidth charges will be incurred by the customer-owned AWS account.</a:t>
            </a:r>
          </a:p>
          <a:p>
            <a:pPr marL="0" indent="0">
              <a:buFont typeface="Arial" charset="0"/>
              <a:buNone/>
            </a:pPr>
            <a:endParaRPr lang="en-US" b="0" baseline="0" dirty="0"/>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between the SDDC and the VPC is enabled by using static routes which are created on-demand as logical networks are added to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These static routes are added to the main routing table of the customer VPC, and use one of the cross-link ENI as the next-hop for the route.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mr-IN" b="1" baseline="0" dirty="0"/>
              <a:t>–</a:t>
            </a:r>
            <a:r>
              <a:rPr lang="en-US" b="1" baseline="0" dirty="0"/>
              <a:t> </a:t>
            </a:r>
            <a:r>
              <a:rPr lang="en-US" b="1" baseline="0" dirty="0" err="1"/>
              <a:t>vpc</a:t>
            </a:r>
            <a:r>
              <a:rPr lang="en-US" b="1" baseline="0" dirty="0"/>
              <a:t> route table&gt;</a:t>
            </a:r>
          </a:p>
          <a:p>
            <a:pPr marL="0" indent="0">
              <a:buFont typeface="Arial" charset="0"/>
              <a:buNone/>
            </a:pPr>
            <a:endParaRPr lang="en-US" b="0" baseline="0" dirty="0"/>
          </a:p>
          <a:p>
            <a:pPr marL="0" indent="0">
              <a:buFont typeface="Arial" charset="0"/>
              <a:buNone/>
            </a:pPr>
            <a:r>
              <a:rPr lang="en-US" b="0" baseline="0" dirty="0"/>
              <a:t>It is important to keep in mind that the next-hop ENI used for the static routes will always be that of the </a:t>
            </a:r>
            <a:r>
              <a:rPr lang="en-US" b="0" baseline="0" dirty="0" err="1"/>
              <a:t>ESXi</a:t>
            </a:r>
            <a:r>
              <a:rPr lang="en-US" b="0" baseline="0" dirty="0"/>
              <a:t> host which houses the active edge of the SDDC.</a:t>
            </a:r>
          </a:p>
          <a:p>
            <a:pPr marL="0" indent="0">
              <a:buFont typeface="Arial" charset="0"/>
              <a:buNone/>
            </a:pPr>
            <a:r>
              <a:rPr lang="en-US" b="0" baseline="0" dirty="0"/>
              <a:t>This means that if the edge were to migrate to a different host, as happens during a failover event or whenever the SDDC is upgraded, then the next-hop of the static routes will be updated to reflect this change.</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In the majority of setups, customers wish to maintain some sort of permanent means of direct connectivity between the SDDC and their on-</a:t>
            </a:r>
            <a:r>
              <a:rPr lang="en-US" b="0" baseline="0" dirty="0" err="1"/>
              <a:t>prem</a:t>
            </a:r>
            <a:r>
              <a:rPr lang="en-US" b="0" baseline="0" dirty="0"/>
              <a:t> environment.</a:t>
            </a:r>
          </a:p>
          <a:p>
            <a:pPr marL="0" indent="0">
              <a:buFont typeface="Arial" charset="0"/>
              <a:buNone/>
            </a:pPr>
            <a:r>
              <a:rPr lang="en-US" b="0" baseline="0" dirty="0"/>
              <a:t>While options for permanent connectivity include IPSec VPN and AWS Direct Connect, for the purposes of this discussion, we’ll focus on IPSec VPN.</a:t>
            </a:r>
          </a:p>
          <a:p>
            <a:pPr marL="0" indent="0">
              <a:buFont typeface="Arial" charset="0"/>
              <a:buNone/>
            </a:pPr>
            <a:endParaRPr lang="en-US" b="0" baseline="0" dirty="0"/>
          </a:p>
          <a:p>
            <a:pPr marL="0" indent="0">
              <a:buFont typeface="Arial" charset="0"/>
              <a:buNone/>
            </a:pPr>
            <a:r>
              <a:rPr lang="en-US" b="1" baseline="0" dirty="0"/>
              <a:t>&lt;click -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IPSec VPN provides secure connectivity to the private IP address ranges of the SDDC, and is implemented with a tunnel to the edge router.</a:t>
            </a:r>
          </a:p>
          <a:p>
            <a:pPr marL="0" indent="0">
              <a:buFont typeface="Arial" charset="0"/>
              <a:buNone/>
            </a:pPr>
            <a:r>
              <a:rPr lang="en-US" b="0" baseline="0" dirty="0"/>
              <a:t>There are 2 flavors of </a:t>
            </a:r>
            <a:r>
              <a:rPr lang="en-US" b="0" baseline="0" dirty="0" err="1"/>
              <a:t>IPSec</a:t>
            </a:r>
            <a:r>
              <a:rPr lang="en-US" b="0" baseline="0" dirty="0"/>
              <a:t> VPN available: policy-based VPN, and route-based VPN.</a:t>
            </a:r>
          </a:p>
          <a:p>
            <a:pPr marL="0" indent="0">
              <a:buFont typeface="Arial" charset="0"/>
              <a:buNone/>
            </a:pPr>
            <a:endParaRPr lang="en-US" b="0" baseline="0" dirty="0"/>
          </a:p>
          <a:p>
            <a:pPr marL="0" indent="0">
              <a:buFont typeface="Arial" charset="0"/>
              <a:buNone/>
            </a:pPr>
            <a:r>
              <a:rPr lang="en-US" b="0" baseline="0" dirty="0"/>
              <a:t>Policy-based VPN is typically the easiest solution to implement, but requires that the network administrator manually configure the tunnel to permit specific source and destination IP ranges through.</a:t>
            </a:r>
          </a:p>
          <a:p>
            <a:pPr marL="0" indent="0">
              <a:buFont typeface="Arial" charset="0"/>
              <a:buNone/>
            </a:pPr>
            <a:r>
              <a:rPr lang="en-US" b="0" baseline="0" dirty="0"/>
              <a:t>From a routing perspective, policy-based VPN is akin to creating static routes on your network.</a:t>
            </a:r>
          </a:p>
          <a:p>
            <a:pPr marL="0" indent="0">
              <a:buFont typeface="Arial" charset="0"/>
              <a:buNone/>
            </a:pPr>
            <a:r>
              <a:rPr lang="en-US" b="0" baseline="0" dirty="0"/>
              <a:t>While it is possible to configure redundant tunnels with policy-based VPN, there is no ability to automatically fail over between tunnels.</a:t>
            </a:r>
          </a:p>
          <a:p>
            <a:pPr marL="0" indent="0">
              <a:buFont typeface="Arial" charset="0"/>
              <a:buNone/>
            </a:pPr>
            <a:endParaRPr lang="en-US" b="0" baseline="0" dirty="0"/>
          </a:p>
          <a:p>
            <a:pPr marL="0" indent="0">
              <a:buFont typeface="Arial" charset="0"/>
              <a:buNone/>
            </a:pPr>
            <a:r>
              <a:rPr lang="en-US" b="0" baseline="0" dirty="0"/>
              <a:t>Route-based VPN is a bit more complex, involving the creation of virtual tunnel interfaces and BGP routing configurations, but is also much more flexible.</a:t>
            </a:r>
          </a:p>
          <a:p>
            <a:pPr marL="0" indent="0">
              <a:buFont typeface="Arial" charset="0"/>
              <a:buNone/>
            </a:pPr>
            <a:r>
              <a:rPr lang="en-US" b="0" baseline="0" dirty="0"/>
              <a:t>With route-based VPN, you can create multiple, redundant tunnels and have BGP routing automatically fail over between them when needed.</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ipsec</a:t>
            </a:r>
            <a:r>
              <a:rPr lang="en-US" b="1" baseline="0" dirty="0"/>
              <a:t> 2&gt;</a:t>
            </a:r>
          </a:p>
          <a:p>
            <a:pPr marL="0" indent="0">
              <a:buFont typeface="Arial" charset="0"/>
              <a:buNone/>
            </a:pPr>
            <a:endParaRPr lang="en-US" b="0" baseline="0" dirty="0"/>
          </a:p>
          <a:p>
            <a:pPr marL="0" indent="0">
              <a:buFont typeface="Arial" charset="0"/>
              <a:buNone/>
            </a:pPr>
            <a:r>
              <a:rPr lang="en-US" b="0" baseline="0" dirty="0"/>
              <a:t>An additional benefit is that routing is dynamic, meaning that there is no need to manually adjust the IPSec configuration every time networks are added or deleted from the SDDC.</a:t>
            </a:r>
          </a:p>
          <a:p>
            <a:pPr marL="0" indent="0">
              <a:buFont typeface="Arial" charset="0"/>
              <a:buNone/>
            </a:pPr>
            <a:endParaRPr lang="en-US" b="0" baseline="0" dirty="0"/>
          </a:p>
          <a:p>
            <a:pPr marL="0" indent="0">
              <a:buFont typeface="Arial" charset="0"/>
              <a:buNone/>
            </a:pPr>
            <a:r>
              <a:rPr lang="en-US" b="0" baseline="0" dirty="0"/>
              <a:t>One note on redundancy. </a:t>
            </a:r>
          </a:p>
          <a:p>
            <a:pPr marL="0" indent="0">
              <a:buFont typeface="Arial" charset="0"/>
              <a:buNone/>
            </a:pPr>
            <a:r>
              <a:rPr lang="en-US" b="0" baseline="0" dirty="0"/>
              <a:t>It the diagram we see 2 physical routers which are providing redundancy to the on-</a:t>
            </a:r>
            <a:r>
              <a:rPr lang="en-US" b="0" baseline="0" dirty="0" err="1"/>
              <a:t>prem</a:t>
            </a:r>
            <a:r>
              <a:rPr lang="en-US" b="0" baseline="0" dirty="0"/>
              <a:t> side of the connection, but both are terminating to the same edge within the SDDC.</a:t>
            </a:r>
          </a:p>
          <a:p>
            <a:pPr marL="0" indent="0">
              <a:buFont typeface="Arial" charset="0"/>
              <a:buNone/>
            </a:pPr>
            <a:r>
              <a:rPr lang="en-US" b="0" baseline="0" dirty="0"/>
              <a:t>Although it isn’t obvious at first glance, the SDDC is providing redundancy as well; although at a lower layer.</a:t>
            </a:r>
          </a:p>
          <a:p>
            <a:pPr marL="0" indent="0">
              <a:buFont typeface="Arial" charset="0"/>
              <a:buNone/>
            </a:pPr>
            <a:r>
              <a:rPr lang="en-US" b="0" baseline="0" dirty="0"/>
              <a:t>In the case of the SDDC, the edge is a distributed router which is implemented across redundant appliances which reside on separate hosts.</a:t>
            </a:r>
          </a:p>
          <a:p>
            <a:pPr marL="0" indent="0">
              <a:buFont typeface="Arial" charset="0"/>
              <a:buNone/>
            </a:pPr>
            <a:r>
              <a:rPr lang="en-US" b="0" baseline="0" dirty="0"/>
              <a:t>In the event of a failure of the primary appliance, the edge router function will activate on the secondary appliance.</a:t>
            </a:r>
          </a:p>
          <a:p>
            <a:pPr marL="0" indent="0">
              <a:buFont typeface="Arial" charset="0"/>
              <a:buNone/>
            </a:pPr>
            <a:r>
              <a:rPr lang="en-US" b="0" baseline="0" dirty="0"/>
              <a:t>This redundancy mechanism is built directly into NSX and allows edge routers to failover transparently when needed.</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13</a:t>
            </a:fld>
            <a:endParaRPr lang="en-US"/>
          </a:p>
        </p:txBody>
      </p:sp>
    </p:spTree>
    <p:extLst>
      <p:ext uri="{BB962C8B-B14F-4D97-AF65-F5344CB8AC3E}">
        <p14:creationId xmlns:p14="http://schemas.microsoft.com/office/powerpoint/2010/main" val="327017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92500" lnSpcReduction="20000"/>
          </a:bodyPr>
          <a:lstStyle/>
          <a:p>
            <a:pPr marL="0" indent="0">
              <a:buFont typeface="Arial" charset="0"/>
              <a:buNone/>
            </a:pPr>
            <a:r>
              <a:rPr lang="en-US" b="0" baseline="0" dirty="0"/>
              <a:t>Under normal circumstances, customers will access their SDDC via the public internet; either directly to VM public IP addresses, or to private addresses via IPSec VPN.</a:t>
            </a:r>
          </a:p>
          <a:p>
            <a:pPr marL="0" indent="0">
              <a:buFont typeface="Arial" charset="0"/>
              <a:buNone/>
            </a:pPr>
            <a:endParaRPr lang="en-US" b="0" baseline="0" dirty="0"/>
          </a:p>
          <a:p>
            <a:pPr marL="0" indent="0">
              <a:buFont typeface="Arial" charset="0"/>
              <a:buNone/>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Often times, however, customers wish to avoid using their public internet provider for connectivity to the SDDC. For these cases, AWS offers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This service provides direct connectivity into an AWS region via private leased lines.</a:t>
            </a:r>
          </a:p>
          <a:p>
            <a:pPr marL="0" indent="0">
              <a:buFont typeface="Arial" charset="0"/>
              <a:buNone/>
            </a:pPr>
            <a:r>
              <a:rPr lang="en-US" b="0" baseline="0" dirty="0"/>
              <a:t>With Direct Connect, users will define virtual interfaces which allow them to connect to public or private resources within that Region.</a:t>
            </a:r>
          </a:p>
          <a:p>
            <a:pPr marL="0" indent="0">
              <a:buFont typeface="Arial" charset="0"/>
              <a:buNone/>
            </a:pPr>
            <a:r>
              <a:rPr lang="en-US" b="0" baseline="0" dirty="0"/>
              <a:t>These VIFs come in 2 flavors: Public and Private.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Public VIF enables the Direct Connect to be used for accessing the AWS public network.</a:t>
            </a:r>
          </a:p>
          <a:p>
            <a:pPr marL="0" indent="0">
              <a:buFont typeface="Arial" charset="0"/>
              <a:buNone/>
            </a:pPr>
            <a:endParaRPr lang="en-US" b="0" baseline="0" dirty="0"/>
          </a:p>
          <a:p>
            <a:pPr marL="0" indent="0">
              <a:buFont typeface="Arial" charset="0"/>
              <a:buNone/>
            </a:pPr>
            <a:r>
              <a:rPr lang="en-US" b="1" baseline="0" dirty="0"/>
              <a:t>&lt;click public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Public VIF is used, the Direct Connect will become the preferred path for reaching AWS public IP addresses.</a:t>
            </a:r>
          </a:p>
          <a:p>
            <a:pPr marL="0" indent="0">
              <a:buFont typeface="Arial" charset="0"/>
              <a:buNone/>
            </a:pPr>
            <a:r>
              <a:rPr lang="en-US" b="0" baseline="0" dirty="0"/>
              <a:t>This means that if IPSec VPN is being used to access the SDDC, then it will ride over the Direct Connect.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Private VIF, on the other hand, enables Direct Connect to be used for accessing the private IP address space of a VPC.</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a Private VIF is associated to an SDDC, then it becomes possible to access the SDDC directly without the need for IPSec VPN.</a:t>
            </a:r>
          </a:p>
          <a:p>
            <a:pPr marL="0" indent="0">
              <a:buFont typeface="Arial" charset="0"/>
              <a:buNone/>
            </a:pPr>
            <a:endParaRPr lang="en-US" b="0" baseline="0" dirty="0"/>
          </a:p>
          <a:p>
            <a:pPr marL="0" indent="0">
              <a:buFont typeface="Arial" charset="0"/>
              <a:buNone/>
            </a:pPr>
            <a:r>
              <a:rPr lang="en-US" b="0" baseline="0" dirty="0"/>
              <a:t>Lets explore this in more detail.</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14</a:t>
            </a:fld>
            <a:endParaRPr lang="en-US"/>
          </a:p>
        </p:txBody>
      </p:sp>
    </p:spTree>
    <p:extLst>
      <p:ext uri="{BB962C8B-B14F-4D97-AF65-F5344CB8AC3E}">
        <p14:creationId xmlns:p14="http://schemas.microsoft.com/office/powerpoint/2010/main" val="2104072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As mentioned previously, Public VIF enables a Direct Connect to be used for accessing the public IP address space of  the AWS network.</a:t>
            </a:r>
          </a:p>
          <a:p>
            <a:pPr marL="0" indent="0">
              <a:buFont typeface="Arial" charset="0"/>
              <a:buNone/>
            </a:pPr>
            <a:r>
              <a:rPr lang="en-US" b="0" baseline="0" dirty="0"/>
              <a:t>Lets look into the details of how this is implemented.</a:t>
            </a:r>
          </a:p>
          <a:p>
            <a:pPr marL="0" indent="0">
              <a:buFont typeface="Arial" charset="0"/>
              <a:buNone/>
            </a:pPr>
            <a:endParaRPr lang="en-US" b="0" baseline="0" dirty="0"/>
          </a:p>
          <a:p>
            <a:pPr marL="0" indent="0">
              <a:buFont typeface="Arial" charset="0"/>
              <a:buNone/>
            </a:pPr>
            <a:r>
              <a:rPr lang="en-US" b="0" baseline="0" dirty="0"/>
              <a:t>Normally, customers will have one or more public internet circuits over which they will receive either default routes, or specific BGP prefixes.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These circuits are used to access the public IP address space which AWS advertises to its upstream internet providers.</a:t>
            </a:r>
          </a:p>
          <a:p>
            <a:pPr marL="0" indent="0">
              <a:buFont typeface="Arial" charset="0"/>
              <a:buNone/>
            </a:pPr>
            <a:r>
              <a:rPr lang="en-US" b="0" baseline="0" dirty="0"/>
              <a:t>In this example, the on-</a:t>
            </a:r>
            <a:r>
              <a:rPr lang="en-US" b="0" baseline="0" dirty="0" err="1"/>
              <a:t>prem</a:t>
            </a:r>
            <a:r>
              <a:rPr lang="en-US" b="0" baseline="0" dirty="0"/>
              <a:t> router is receiving a default route to the internet.</a:t>
            </a:r>
          </a:p>
          <a:p>
            <a:pPr marL="0" indent="0">
              <a:buFont typeface="Arial" charset="0"/>
              <a:buNone/>
            </a:pPr>
            <a:endParaRPr lang="en-US" b="0" baseline="0" dirty="0"/>
          </a:p>
          <a:p>
            <a:pPr marL="0" indent="0">
              <a:buFont typeface="Arial" charset="0"/>
              <a:buNone/>
            </a:pPr>
            <a:r>
              <a:rPr lang="en-US" b="0" baseline="0" dirty="0"/>
              <a:t>When Direct Connect is enabled, and a Public VIF created, AWS will begin to announce all of their public IP prefixes, via BGP, over the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In this example, due to the specific routes being advertised by AWS, the customer network will prefer the Direct Connect as its path toward AWS public address space.</a:t>
            </a:r>
          </a:p>
          <a:p>
            <a:pPr marL="0" indent="0">
              <a:buFont typeface="Arial" charset="0"/>
              <a:buNone/>
            </a:pPr>
            <a:r>
              <a:rPr lang="en-US" b="0" baseline="0" dirty="0"/>
              <a:t>This effectively means that the Direct Connect will be used when connecting to the public IP addresses allocated to the SDDC. </a:t>
            </a:r>
          </a:p>
          <a:p>
            <a:pPr marL="0" indent="0">
              <a:buFont typeface="Arial" charset="0"/>
              <a:buNone/>
            </a:pPr>
            <a:r>
              <a:rPr lang="en-US" b="0" baseline="0" dirty="0"/>
              <a:t>For example, the public interface of the edge or the Elastic IP of </a:t>
            </a:r>
            <a:r>
              <a:rPr lang="en-US" b="0" baseline="0" dirty="0" err="1"/>
              <a:t>vCenter</a:t>
            </a:r>
            <a:r>
              <a:rPr lang="en-US" b="0" baseline="0" dirty="0"/>
              <a: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One important consideration when using Public VIF is to keep in mind that the on-</a:t>
            </a:r>
            <a:r>
              <a:rPr lang="en-US" b="0" baseline="0" dirty="0" err="1"/>
              <a:t>prem</a:t>
            </a:r>
            <a:r>
              <a:rPr lang="en-US" b="0" baseline="0" dirty="0"/>
              <a:t> network must also be reachable via its own public IP address space.</a:t>
            </a:r>
          </a:p>
          <a:p>
            <a:pPr marL="0" indent="0">
              <a:buFont typeface="Arial" charset="0"/>
              <a:buNone/>
            </a:pPr>
            <a:endParaRPr lang="en-US" b="0" baseline="0" dirty="0"/>
          </a:p>
          <a:p>
            <a:pPr marL="0" indent="0">
              <a:buFont typeface="Arial" charset="0"/>
              <a:buNone/>
            </a:pPr>
            <a:r>
              <a:rPr lang="en-US" b="0" baseline="0" dirty="0"/>
              <a:t>For larger customers with their own public IP ranges and BGP ASN, they may choose to advertise this address space to AWS over the Direct Connect. </a:t>
            </a:r>
          </a:p>
          <a:p>
            <a:pPr marL="0" indent="0">
              <a:buFont typeface="Arial" charset="0"/>
              <a:buNone/>
            </a:pPr>
            <a:r>
              <a:rPr lang="en-US" b="0" baseline="0" dirty="0"/>
              <a:t>Doing so will ensure that routing between the customer on-</a:t>
            </a:r>
            <a:r>
              <a:rPr lang="en-US" b="0" baseline="0" dirty="0" err="1"/>
              <a:t>prem</a:t>
            </a:r>
            <a:r>
              <a:rPr lang="en-US" b="0" baseline="0" dirty="0"/>
              <a:t> environment and AWS is symmetrical, and rides exclusively over the Direct Connect.</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asn</a:t>
            </a:r>
            <a:r>
              <a:rPr lang="en-US" b="1" baseline="0" dirty="0"/>
              <a:t> 64496&gt;</a:t>
            </a:r>
          </a:p>
          <a:p>
            <a:pPr marL="0" indent="0">
              <a:buFont typeface="Arial" charset="0"/>
              <a:buNone/>
            </a:pPr>
            <a:endParaRPr lang="en-US" b="0" baseline="0" dirty="0"/>
          </a:p>
          <a:p>
            <a:pPr marL="0" indent="0">
              <a:buFont typeface="Arial" charset="0"/>
              <a:buNone/>
            </a:pPr>
            <a:r>
              <a:rPr lang="en-US" b="0" baseline="0" dirty="0"/>
              <a:t>However, the typical customer either does not have their own BGP ASN or public IP ranges, or does not want to advertise them over the Direct Connect.</a:t>
            </a:r>
          </a:p>
          <a:p>
            <a:pPr marL="0" indent="0">
              <a:buFont typeface="Arial" charset="0"/>
              <a:buNone/>
            </a:pPr>
            <a:r>
              <a:rPr lang="en-US" b="0" baseline="0" dirty="0"/>
              <a:t>For these cases, customers may submit a request to AWS for a public IP. </a:t>
            </a:r>
          </a:p>
          <a:p>
            <a:pPr marL="0" indent="0">
              <a:buFont typeface="Arial" charset="0"/>
              <a:buNone/>
            </a:pPr>
            <a:r>
              <a:rPr lang="en-US" b="0" baseline="0" dirty="0"/>
              <a:t>AWS will then allocate an IP, from their own public address space, which may be used by the customer for their end of the connection.</a:t>
            </a:r>
          </a:p>
          <a:p>
            <a:pPr marL="0" indent="0">
              <a:buFont typeface="Arial" charset="0"/>
              <a:buNone/>
            </a:pPr>
            <a:r>
              <a:rPr lang="en-US" b="0" baseline="0" dirty="0"/>
              <a:t>It is important to note that in these cases customers must set up NAT such that all traffic originating from their end, which uses the Public VIF, is </a:t>
            </a:r>
            <a:r>
              <a:rPr lang="en-US" b="0" baseline="0" dirty="0" err="1"/>
              <a:t>NATted</a:t>
            </a:r>
            <a:r>
              <a:rPr lang="en-US" b="0" baseline="0" dirty="0"/>
              <a:t> to that public IP.</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nat</a:t>
            </a:r>
            <a:r>
              <a:rPr lang="en-US" b="1" baseline="0" dirty="0"/>
              <a:t>&gt;</a:t>
            </a:r>
          </a:p>
          <a:p>
            <a:pPr marL="0" indent="0">
              <a:buFont typeface="Arial" charset="0"/>
              <a:buNone/>
            </a:pPr>
            <a:endParaRPr lang="en-US" b="0" baseline="0" dirty="0"/>
          </a:p>
          <a:p>
            <a:pPr marL="0" indent="0">
              <a:buFont typeface="Arial" charset="0"/>
              <a:buNone/>
            </a:pPr>
            <a:r>
              <a:rPr lang="en-US" b="0" baseline="0" dirty="0"/>
              <a:t> A common mistake is to forget to configure NAT, and in these cases customers will end up routing traffic into the AWS public network which is sourced from their internal private IPs.</a:t>
            </a:r>
          </a:p>
          <a:p>
            <a:pPr marL="0" indent="0">
              <a:buFont typeface="Arial" charset="0"/>
              <a:buNone/>
            </a:pPr>
            <a:r>
              <a:rPr lang="en-US" b="0" baseline="0" dirty="0"/>
              <a:t>In this scenario, AWS will drop the traffic, and the end result will be that AWS public address space will be unreachable from the customer environment.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15</a:t>
            </a:fld>
            <a:endParaRPr lang="en-US"/>
          </a:p>
        </p:txBody>
      </p:sp>
    </p:spTree>
    <p:extLst>
      <p:ext uri="{BB962C8B-B14F-4D97-AF65-F5344CB8AC3E}">
        <p14:creationId xmlns:p14="http://schemas.microsoft.com/office/powerpoint/2010/main" val="121512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The standard means of accessing the private address space of an SDDC is via </a:t>
            </a:r>
            <a:r>
              <a:rPr lang="en-US" b="0" baseline="0" dirty="0" err="1"/>
              <a:t>IPSec</a:t>
            </a:r>
            <a:r>
              <a:rPr lang="en-US" b="0" baseline="0" dirty="0"/>
              <a:t> VPN.</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This VPN creates a secure virtual tunnel directly between the customer on-</a:t>
            </a:r>
            <a:r>
              <a:rPr lang="en-US" b="0" baseline="0" dirty="0" err="1"/>
              <a:t>prem</a:t>
            </a:r>
            <a:r>
              <a:rPr lang="en-US" b="0" baseline="0" dirty="0"/>
              <a:t> and the SDDC, either over the public internet or atop Direct Connect Public VIF.</a:t>
            </a:r>
          </a:p>
          <a:p>
            <a:pPr marL="0" indent="0">
              <a:buFont typeface="Arial" charset="0"/>
              <a:buNone/>
            </a:pPr>
            <a:endParaRPr lang="en-US" b="0" baseline="0" dirty="0"/>
          </a:p>
          <a:p>
            <a:pPr marL="0" indent="0">
              <a:buFont typeface="Arial" charset="0"/>
              <a:buNone/>
            </a:pPr>
            <a:r>
              <a:rPr lang="en-US" b="0" baseline="0" dirty="0"/>
              <a:t>Direct Connect Private VIF provides an alternative to IPSec VPN by enabling a direct routed path between the customer on-</a:t>
            </a:r>
            <a:r>
              <a:rPr lang="en-US" b="0" baseline="0" dirty="0" err="1"/>
              <a:t>prem</a:t>
            </a:r>
            <a:r>
              <a:rPr lang="en-US" b="0" baseline="0" dirty="0"/>
              <a:t> network and a VPC within the AWS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As mentioned previously, each SDDC resides within a dedicated VPC which is owned by a master VMware account. </a:t>
            </a:r>
          </a:p>
          <a:p>
            <a:pPr marL="0" indent="0">
              <a:buFont typeface="Arial" charset="0"/>
              <a:buNone/>
            </a:pPr>
            <a:r>
              <a:rPr lang="en-US" b="0" baseline="0" dirty="0"/>
              <a:t>Because the SDDC resides within a VPC, it is possible to terminate Direct Connect Private VIF directly to that VPC.</a:t>
            </a:r>
          </a:p>
          <a:p>
            <a:pPr marL="0" indent="0">
              <a:buFont typeface="Arial" charset="0"/>
              <a:buNone/>
            </a:pPr>
            <a:r>
              <a:rPr lang="en-US" b="0" baseline="0" dirty="0"/>
              <a:t>In order to use Direct Connect with an SDDC, customers must specifically link the Private VIF to the VMware AWS account used by the SDDC.</a:t>
            </a:r>
          </a:p>
          <a:p>
            <a:pPr marL="0" indent="0">
              <a:buFont typeface="Arial" charset="0"/>
              <a:buNone/>
            </a:pPr>
            <a:r>
              <a:rPr lang="en-US" b="0" baseline="0" dirty="0"/>
              <a:t>This account information is documented within the Network &amp; Security tab of the SDDC within the VMC console.</a:t>
            </a:r>
          </a:p>
          <a:p>
            <a:pPr marL="0" indent="0">
              <a:buFont typeface="Arial" charset="0"/>
              <a:buNone/>
            </a:pPr>
            <a:endParaRPr lang="en-US" b="0" baseline="0" dirty="0"/>
          </a:p>
          <a:p>
            <a:pPr marL="0" indent="0">
              <a:buFont typeface="Arial" charset="0"/>
              <a:buNone/>
            </a:pPr>
            <a:r>
              <a:rPr lang="en-US" b="0" baseline="0" dirty="0"/>
              <a:t>Once the VIF has been terminated, the SDDC begins advertising routes through the Private VIF, via BGP.</a:t>
            </a:r>
          </a:p>
          <a:p>
            <a:pPr marL="0" indent="0">
              <a:buFont typeface="Arial" charset="0"/>
              <a:buNone/>
            </a:pPr>
            <a:r>
              <a:rPr lang="en-US" b="0" baseline="0" dirty="0"/>
              <a:t>The customer on-</a:t>
            </a:r>
            <a:r>
              <a:rPr lang="en-US" b="0" baseline="0" dirty="0" err="1"/>
              <a:t>prem</a:t>
            </a:r>
            <a:r>
              <a:rPr lang="en-US" b="0" baseline="0" dirty="0"/>
              <a:t> router should also be configured to advertise routes representing the customer private address space, to the SDDC.</a:t>
            </a:r>
          </a:p>
          <a:p>
            <a:pPr marL="0" indent="0">
              <a:buFont typeface="Arial" charset="0"/>
              <a:buNone/>
            </a:pPr>
            <a:endParaRPr lang="en-US" b="0" baseline="0" dirty="0"/>
          </a:p>
          <a:p>
            <a:pPr marL="0" indent="0">
              <a:buFont typeface="Arial" charset="0"/>
              <a:buNone/>
            </a:pPr>
            <a:r>
              <a:rPr lang="en-US" b="1" baseline="0" dirty="0"/>
              <a:t>&lt;click routes&gt;</a:t>
            </a:r>
          </a:p>
          <a:p>
            <a:pPr marL="0" indent="0">
              <a:buFont typeface="Arial" charset="0"/>
              <a:buNone/>
            </a:pPr>
            <a:endParaRPr lang="en-US" b="0" baseline="0" dirty="0"/>
          </a:p>
          <a:p>
            <a:pPr marL="0" indent="0">
              <a:buFont typeface="Arial" charset="0"/>
              <a:buNone/>
            </a:pPr>
            <a:r>
              <a:rPr lang="en-US" b="0" baseline="0" dirty="0"/>
              <a:t>The management and compute networks of the SDDC are now directly reachable from the customer on-</a:t>
            </a:r>
            <a:r>
              <a:rPr lang="en-US" b="0" baseline="0" dirty="0" err="1"/>
              <a:t>prem</a:t>
            </a:r>
            <a:r>
              <a:rPr lang="en-US" b="0" baseline="0" dirty="0"/>
              <a:t> network.</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 path&gt;</a:t>
            </a:r>
          </a:p>
          <a:p>
            <a:pPr marL="0" indent="0">
              <a:buFont typeface="Arial" charset="0"/>
              <a:buNone/>
            </a:pPr>
            <a:endParaRPr lang="en-US" b="0" baseline="0" dirty="0"/>
          </a:p>
          <a:p>
            <a:pPr marL="0" indent="0">
              <a:buFont typeface="Arial" charset="0"/>
              <a:buNone/>
            </a:pPr>
            <a:r>
              <a:rPr lang="en-US" b="0" baseline="0" dirty="0"/>
              <a:t>As seen in the diagram, the edge routers of the SDDC are in-path for this connection. </a:t>
            </a:r>
          </a:p>
          <a:p>
            <a:pPr marL="0" indent="0">
              <a:buFont typeface="Arial" charset="0"/>
              <a:buNone/>
            </a:pPr>
            <a:r>
              <a:rPr lang="en-US" b="0" baseline="0" dirty="0"/>
              <a:t>This means that the security policies of the SDDC must be configured to permit connectivity to and from the on-</a:t>
            </a:r>
            <a:r>
              <a:rPr lang="en-US" b="0" baseline="0" dirty="0" err="1"/>
              <a:t>prem</a:t>
            </a:r>
            <a:r>
              <a:rPr lang="en-US" b="0" baseline="0" dirty="0"/>
              <a:t> environment.</a:t>
            </a:r>
          </a:p>
          <a:p>
            <a:pPr marL="0" indent="0">
              <a:buFont typeface="Arial" charset="0"/>
              <a:buNone/>
            </a:pPr>
            <a:endParaRPr lang="en-US" b="0" baseline="0" dirty="0"/>
          </a:p>
          <a:p>
            <a:pPr marL="0" indent="0">
              <a:buFont typeface="Arial" charset="0"/>
              <a:buNone/>
            </a:pPr>
            <a:r>
              <a:rPr lang="en-US" b="0" baseline="0" dirty="0"/>
              <a:t>There is one important exception to this rule, however. </a:t>
            </a:r>
          </a:p>
          <a:p>
            <a:pPr marL="0" indent="0">
              <a:buFont typeface="Arial" charset="0"/>
              <a:buNone/>
            </a:pPr>
            <a:r>
              <a:rPr lang="en-US" b="0" baseline="0" dirty="0"/>
              <a:t>Due to the fact that the </a:t>
            </a:r>
            <a:r>
              <a:rPr lang="en-US" b="0" baseline="0" dirty="0" err="1"/>
              <a:t>ESXi</a:t>
            </a:r>
            <a:r>
              <a:rPr lang="en-US" b="0" baseline="0" dirty="0"/>
              <a:t> hosts themselves reside at the base-layer of the infrastructure, 2 of their interfaces are directly connected to Subnets of the underlying VPC.</a:t>
            </a:r>
          </a:p>
          <a:p>
            <a:pPr marL="0" indent="0">
              <a:buFont typeface="Arial" charset="0"/>
              <a:buNone/>
            </a:pPr>
            <a:r>
              <a:rPr lang="en-US" b="0" baseline="0" dirty="0"/>
              <a:t>Specifically, the management and </a:t>
            </a:r>
            <a:r>
              <a:rPr lang="en-US" b="0" baseline="0" dirty="0" err="1"/>
              <a:t>vMotion</a:t>
            </a:r>
            <a:r>
              <a:rPr lang="en-US" b="0" baseline="0" dirty="0"/>
              <a:t> interfaces.</a:t>
            </a:r>
          </a:p>
          <a:p>
            <a:pPr marL="0" indent="0">
              <a:buFont typeface="Arial" charset="0"/>
              <a:buNone/>
            </a:pPr>
            <a:r>
              <a:rPr lang="en-US" b="0" baseline="0" dirty="0"/>
              <a:t>For these interfaces, the path through the Direct Connect will bypass the edge routers of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esx</a:t>
            </a:r>
            <a:r>
              <a:rPr lang="en-US" b="1" baseline="0" dirty="0"/>
              <a:t> path&gt;</a:t>
            </a:r>
          </a:p>
          <a:p>
            <a:pPr marL="0" indent="0">
              <a:buFont typeface="Arial" charset="0"/>
              <a:buNone/>
            </a:pPr>
            <a:endParaRPr lang="en-US" b="0" baseline="0" dirty="0"/>
          </a:p>
          <a:p>
            <a:pPr marL="0" indent="0">
              <a:buFont typeface="Arial" charset="0"/>
              <a:buNone/>
            </a:pPr>
            <a:r>
              <a:rPr lang="en-US" b="0" baseline="0" dirty="0"/>
              <a:t>This means that security between the on-</a:t>
            </a:r>
            <a:r>
              <a:rPr lang="en-US" b="0" baseline="0" dirty="0" err="1"/>
              <a:t>prem</a:t>
            </a:r>
            <a:r>
              <a:rPr lang="en-US" b="0" baseline="0" dirty="0"/>
              <a:t> network and the </a:t>
            </a:r>
            <a:r>
              <a:rPr lang="en-US" b="0" baseline="0" dirty="0" err="1"/>
              <a:t>ESXi</a:t>
            </a:r>
            <a:r>
              <a:rPr lang="en-US" b="0" baseline="0" dirty="0"/>
              <a:t> hosts must be enforced on the on-</a:t>
            </a:r>
            <a:r>
              <a:rPr lang="en-US" b="0" baseline="0" dirty="0" err="1"/>
              <a:t>prem</a:t>
            </a:r>
            <a:r>
              <a:rPr lang="en-US" b="0" baseline="0" dirty="0"/>
              <a:t> side of the Direct Connect.</a:t>
            </a:r>
          </a:p>
          <a:p>
            <a:pPr marL="0" indent="0">
              <a:buFont typeface="Arial" charset="0"/>
              <a:buNone/>
            </a:pPr>
            <a:endParaRPr lang="en-US" b="0" baseline="0" dirty="0"/>
          </a:p>
          <a:p>
            <a:pPr marL="0" indent="0">
              <a:buFont typeface="Arial" charset="0"/>
              <a:buNone/>
            </a:pPr>
            <a:r>
              <a:rPr lang="en-US" b="0" baseline="0" dirty="0"/>
              <a:t>Again, this scenario only applies to Direct Connect Private VIF and does not apply to users of IPSec VPN.</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16</a:t>
            </a:fld>
            <a:endParaRPr lang="en-US"/>
          </a:p>
        </p:txBody>
      </p:sp>
    </p:spTree>
    <p:extLst>
      <p:ext uri="{BB962C8B-B14F-4D97-AF65-F5344CB8AC3E}">
        <p14:creationId xmlns:p14="http://schemas.microsoft.com/office/powerpoint/2010/main" val="44734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Understanding how workloads are deployed within VMware Cloud On AWS is a critical part of the overall on-boarding process.</a:t>
            </a:r>
          </a:p>
          <a:p>
            <a:pPr marL="0" indent="0">
              <a:buFont typeface="Arial" charset="0"/>
              <a:buNone/>
            </a:pPr>
            <a:r>
              <a:rPr lang="en-US" b="0" baseline="0" dirty="0"/>
              <a:t>In this section we will discuss, at a high-level, the greenfield method of deploying workloads within the SDDC.</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17</a:t>
            </a:fld>
            <a:endParaRPr lang="en-US"/>
          </a:p>
        </p:txBody>
      </p:sp>
    </p:spTree>
    <p:extLst>
      <p:ext uri="{BB962C8B-B14F-4D97-AF65-F5344CB8AC3E}">
        <p14:creationId xmlns:p14="http://schemas.microsoft.com/office/powerpoint/2010/main" val="131579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With a greenfield deployment, we are deploying new workloads into the SDDC from ISO or OVA files.</a:t>
            </a:r>
          </a:p>
          <a:p>
            <a:pPr marL="0" indent="0">
              <a:buFont typeface="Arial" charset="0"/>
              <a:buNone/>
            </a:pPr>
            <a:endParaRPr lang="en-US" b="0" baseline="0" dirty="0"/>
          </a:p>
          <a:p>
            <a:pPr marL="0" indent="0">
              <a:buFont typeface="Arial" charset="0"/>
              <a:buNone/>
            </a:pPr>
            <a:r>
              <a:rPr lang="en-US" b="0" baseline="0" dirty="0"/>
              <a:t>For the first step of a greenfield deployment, an IP range should be allocated for the SDDC.</a:t>
            </a:r>
          </a:p>
          <a:p>
            <a:pPr marL="0" indent="0">
              <a:buFont typeface="Arial" charset="0"/>
              <a:buNone/>
            </a:pPr>
            <a:r>
              <a:rPr lang="en-US" b="0" baseline="0" dirty="0"/>
              <a:t>Here, we will allocate a pair of slash 20 networks.</a:t>
            </a:r>
          </a:p>
          <a:p>
            <a:pPr marL="0" indent="0">
              <a:buFont typeface="Arial" charset="0"/>
              <a:buNone/>
            </a:pPr>
            <a:endParaRPr lang="en-US" b="0" baseline="0" dirty="0"/>
          </a:p>
          <a:p>
            <a:pPr marL="0" indent="0">
              <a:buFont typeface="Arial" charset="0"/>
              <a:buNone/>
            </a:pPr>
            <a:r>
              <a:rPr lang="en-US" b="1" baseline="0" dirty="0"/>
              <a:t>&lt;click – step1: allocate&gt;</a:t>
            </a:r>
          </a:p>
          <a:p>
            <a:pPr marL="0" indent="0">
              <a:buFont typeface="Arial" charset="0"/>
              <a:buNone/>
            </a:pPr>
            <a:endParaRPr lang="en-US" b="0" baseline="0" dirty="0"/>
          </a:p>
          <a:p>
            <a:pPr marL="0" indent="0">
              <a:buFont typeface="Arial" charset="0"/>
              <a:buNone/>
            </a:pPr>
            <a:r>
              <a:rPr lang="en-US" b="0" baseline="0" dirty="0"/>
              <a:t>Now the SDDC may be deployed.</a:t>
            </a:r>
          </a:p>
          <a:p>
            <a:pPr marL="0" indent="0">
              <a:buFont typeface="Arial" charset="0"/>
              <a:buNone/>
            </a:pPr>
            <a:endParaRPr lang="en-US" b="0" baseline="0" dirty="0"/>
          </a:p>
          <a:p>
            <a:pPr marL="0" indent="0">
              <a:buFont typeface="Arial" charset="0"/>
              <a:buNone/>
            </a:pPr>
            <a:r>
              <a:rPr lang="en-US" b="1" baseline="0" dirty="0"/>
              <a:t>&lt;click - deploy&gt;</a:t>
            </a:r>
          </a:p>
          <a:p>
            <a:pPr marL="0" indent="0">
              <a:buFont typeface="Arial" charset="0"/>
              <a:buNone/>
            </a:pPr>
            <a:endParaRPr lang="en-US" b="0" baseline="0" dirty="0"/>
          </a:p>
          <a:p>
            <a:pPr marL="0" indent="0">
              <a:buFont typeface="Arial" charset="0"/>
              <a:buNone/>
            </a:pPr>
            <a:r>
              <a:rPr lang="en-US" b="0" baseline="0" dirty="0"/>
              <a:t>Once the SDDC is online, connectivity is established using either Direct Connect Private VIF or IPSec VPN.</a:t>
            </a:r>
          </a:p>
          <a:p>
            <a:pPr marL="0" indent="0">
              <a:buFont typeface="Arial" charset="0"/>
              <a:buNone/>
            </a:pPr>
            <a:r>
              <a:rPr lang="en-US" b="0" baseline="0" dirty="0"/>
              <a:t>For this example, we will use IPSec.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2: </a:t>
            </a:r>
            <a:r>
              <a:rPr lang="en-US" b="1" baseline="0" dirty="0" err="1"/>
              <a:t>ipsec</a:t>
            </a:r>
            <a:r>
              <a:rPr lang="en-US" b="1" baseline="0" dirty="0"/>
              <a:t>&gt;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will be configured such that the SDDCs Management Network is reachable via the VPN.</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indent="0">
              <a:buFont typeface="Arial" charset="0"/>
              <a:buNone/>
            </a:pPr>
            <a:r>
              <a:rPr lang="en-US" b="0" baseline="0" dirty="0"/>
              <a:t>Next, the security policy of the edge firewalls will be configured to permit access to the SDDC from the on-</a:t>
            </a:r>
            <a:r>
              <a:rPr lang="en-US" b="0" baseline="0" dirty="0" err="1"/>
              <a:t>prem</a:t>
            </a:r>
            <a:r>
              <a:rPr lang="en-US" b="0" baseline="0" dirty="0"/>
              <a: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step3: security&gt;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example shown here permits connectivity between the </a:t>
            </a:r>
            <a:r>
              <a:rPr lang="en-US" b="0" baseline="0" dirty="0" err="1"/>
              <a:t>vCenter</a:t>
            </a:r>
            <a:r>
              <a:rPr lang="en-US" b="0" baseline="0" dirty="0"/>
              <a:t> server in the SDDC  and the on-</a:t>
            </a:r>
            <a:r>
              <a:rPr lang="en-US" b="0" baseline="0" dirty="0" err="1"/>
              <a:t>prem</a:t>
            </a:r>
            <a:r>
              <a:rPr lang="en-US" b="0" baseline="0" dirty="0"/>
              <a:t> management network.</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also permits access from between the on-</a:t>
            </a:r>
            <a:r>
              <a:rPr lang="en-US" b="0" baseline="0" dirty="0" err="1"/>
              <a:t>prem</a:t>
            </a:r>
            <a:r>
              <a:rPr lang="en-US" b="0" baseline="0" dirty="0"/>
              <a:t> workloads and the Compute Network of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 disappear&gt;</a:t>
            </a:r>
          </a:p>
          <a:p>
            <a:pPr marL="0" indent="0">
              <a:buFont typeface="Arial" charset="0"/>
              <a:buNone/>
            </a:pPr>
            <a:endParaRPr lang="en-US" b="0" baseline="0" dirty="0"/>
          </a:p>
          <a:p>
            <a:pPr marL="0" indent="0">
              <a:buFont typeface="Arial" charset="0"/>
              <a:buNone/>
            </a:pPr>
            <a:r>
              <a:rPr lang="en-US" b="0" baseline="0" dirty="0"/>
              <a:t>In order to provision workloads, we’ll need some ISO or OVA images.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One of the simplest ways of getting these files into the SDDC is to use the Content Library feature of </a:t>
            </a:r>
            <a:r>
              <a:rPr lang="en-US" b="0" baseline="0" dirty="0" err="1"/>
              <a:t>vCenter</a:t>
            </a:r>
            <a:r>
              <a:rPr lang="en-US" b="0" baseline="0" dirty="0"/>
              <a: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step4 – content lib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Using a Content Library we can either directly download images using a provided URL, or we can sync to an existing library.</a:t>
            </a:r>
          </a:p>
          <a:p>
            <a:pPr marL="0" indent="0">
              <a:buFont typeface="Arial" charset="0"/>
              <a:buNone/>
            </a:pPr>
            <a:r>
              <a:rPr lang="en-US" b="0" baseline="0" dirty="0"/>
              <a:t>For this example, we’ll synchronize images from a Content Library of the on-</a:t>
            </a:r>
            <a:r>
              <a:rPr lang="en-US" b="0" baseline="0" dirty="0" err="1"/>
              <a:t>prem</a:t>
            </a:r>
            <a:r>
              <a:rPr lang="en-US" b="0" baseline="0" dirty="0"/>
              <a:t> </a:t>
            </a:r>
            <a:r>
              <a:rPr lang="en-US" b="0" baseline="0" dirty="0" err="1"/>
              <a:t>vCenter</a:t>
            </a:r>
            <a:r>
              <a:rPr lang="en-US" b="0" baseline="0" dirty="0"/>
              <a:t> server.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content lib sync&gt;</a:t>
            </a:r>
          </a:p>
          <a:p>
            <a:pPr marL="0" indent="0">
              <a:buFont typeface="Arial" charset="0"/>
              <a:buNone/>
            </a:pPr>
            <a:endParaRPr lang="en-US" b="0" baseline="0" dirty="0"/>
          </a:p>
          <a:p>
            <a:pPr marL="0" indent="0">
              <a:buFont typeface="Arial" charset="0"/>
              <a:buNone/>
            </a:pPr>
            <a:r>
              <a:rPr lang="en-US" b="0" baseline="0" dirty="0"/>
              <a:t>The next step of the process is to create Logical Networks within the SDDC and to ensure that they are reachable via the VPN.</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5: logical nets&gt;</a:t>
            </a:r>
          </a:p>
          <a:p>
            <a:pPr marL="0" indent="0">
              <a:buFont typeface="Arial" charset="0"/>
              <a:buNone/>
            </a:pPr>
            <a:endParaRPr lang="en-US" b="0" baseline="0" dirty="0"/>
          </a:p>
          <a:p>
            <a:pPr marL="0" indent="0">
              <a:buFont typeface="Arial" charset="0"/>
              <a:buNone/>
            </a:pPr>
            <a:r>
              <a:rPr lang="en-US" b="0" baseline="0" dirty="0"/>
              <a:t>Once Logical Networks have been created, we may deploy workloads.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6: deploy workloads&gt;</a:t>
            </a:r>
          </a:p>
          <a:p>
            <a:pPr marL="0" indent="0">
              <a:buFont typeface="Arial" charset="0"/>
              <a:buNone/>
            </a:pPr>
            <a:endParaRPr lang="en-US" b="0" baseline="0" dirty="0"/>
          </a:p>
          <a:p>
            <a:pPr marL="0" indent="0">
              <a:buFont typeface="Arial" charset="0"/>
              <a:buNone/>
            </a:pPr>
            <a:r>
              <a:rPr lang="en-US" b="0" baseline="0" dirty="0"/>
              <a:t>These workloads are accessible through the VPN.</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18</a:t>
            </a:fld>
            <a:endParaRPr lang="en-US"/>
          </a:p>
        </p:txBody>
      </p:sp>
    </p:spTree>
    <p:extLst>
      <p:ext uri="{BB962C8B-B14F-4D97-AF65-F5344CB8AC3E}">
        <p14:creationId xmlns:p14="http://schemas.microsoft.com/office/powerpoint/2010/main" val="207189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Another popular method of getting workloads into an SDDC is via the data center evacuation approach.</a:t>
            </a:r>
          </a:p>
          <a:p>
            <a:pPr marL="0" indent="0">
              <a:buFont typeface="Arial" charset="0"/>
              <a:buNone/>
            </a:pPr>
            <a:r>
              <a:rPr lang="en-US" b="0" baseline="0" dirty="0"/>
              <a:t>Here, we will review data center evacuation using HCX. </a:t>
            </a:r>
          </a:p>
        </p:txBody>
      </p:sp>
      <p:sp>
        <p:nvSpPr>
          <p:cNvPr id="4" name="Slide Number Placeholder 3"/>
          <p:cNvSpPr>
            <a:spLocks noGrp="1"/>
          </p:cNvSpPr>
          <p:nvPr>
            <p:ph type="sldNum" sz="quarter" idx="10"/>
          </p:nvPr>
        </p:nvSpPr>
        <p:spPr/>
        <p:txBody>
          <a:bodyPr/>
          <a:lstStyle/>
          <a:p>
            <a:fld id="{9F4FBC3A-A12C-40F9-BB8D-BC30C7901396}" type="slidenum">
              <a:rPr lang="en-US" smtClean="0"/>
              <a:t>19</a:t>
            </a:fld>
            <a:endParaRPr lang="en-US"/>
          </a:p>
        </p:txBody>
      </p:sp>
    </p:spTree>
    <p:extLst>
      <p:ext uri="{BB962C8B-B14F-4D97-AF65-F5344CB8AC3E}">
        <p14:creationId xmlns:p14="http://schemas.microsoft.com/office/powerpoint/2010/main" val="8975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dirty="0"/>
              <a:t>Prior to discussing any of the technical aspects of the VMware Cloud On AWS service, it is important to first review some of the core concepts.</a:t>
            </a:r>
            <a:endParaRPr lang="en-US" b="0" baseline="0" dirty="0"/>
          </a:p>
          <a:p>
            <a:pPr marL="0" indent="0">
              <a:buFont typeface="Arial" charset="0"/>
              <a:buNone/>
            </a:pPr>
            <a:r>
              <a:rPr lang="en-US" b="0" baseline="0" dirty="0"/>
              <a:t>Firstly, we’ll discuss the customer-owned AWS account, which is a pre-requisite for activating the service and is required in order to enable access to AWS services.</a:t>
            </a:r>
          </a:p>
          <a:p>
            <a:pPr marL="0" indent="0">
              <a:buFont typeface="Arial" charset="0"/>
              <a:buNone/>
            </a:pPr>
            <a:r>
              <a:rPr lang="en-US" b="0" baseline="0" dirty="0"/>
              <a:t>Secondly, we’ll cover the cloud services Organization, otherwise known as the Org. The Org represents a top-level construct within VMware Cloud and acts as a central object for the management of all cloud services.</a:t>
            </a:r>
          </a:p>
          <a:p>
            <a:pPr marL="0" indent="0">
              <a:buFont typeface="Arial" charset="0"/>
              <a:buNone/>
            </a:pPr>
            <a:r>
              <a:rPr lang="en-US" b="0" baseline="0" dirty="0"/>
              <a:t>Next, we’ll discuss the Software Defined Data Center, or SDDC, which represents a self-contained private cloud.</a:t>
            </a:r>
          </a:p>
          <a:p>
            <a:pPr marL="0" indent="0">
              <a:buFont typeface="Arial" charset="0"/>
              <a:buNone/>
            </a:pPr>
            <a:r>
              <a:rPr lang="en-US" b="0" baseline="0" dirty="0"/>
              <a:t>Lastly, we’ll cover the topic of connecting an SDDC to AWS services.</a:t>
            </a:r>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13010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25000" lnSpcReduction="20000"/>
          </a:bodyPr>
          <a:lstStyle/>
          <a:p>
            <a:pPr marL="0" indent="0">
              <a:buFont typeface="Arial" charset="0"/>
              <a:buNone/>
            </a:pPr>
            <a:r>
              <a:rPr lang="en-US" b="0" baseline="0" dirty="0"/>
              <a:t>Data center evacuation is common scenario in which an existing data center must be shut down, and all workloads migrated into a new facility.</a:t>
            </a:r>
          </a:p>
          <a:p>
            <a:pPr marL="0" indent="0">
              <a:buFont typeface="Arial" charset="0"/>
              <a:buNone/>
            </a:pPr>
            <a:r>
              <a:rPr lang="en-US" b="0" baseline="0" dirty="0"/>
              <a:t>In addition to deadlines for the evacuation, there are often constraints in place which dictate how the migration may be performed.</a:t>
            </a:r>
          </a:p>
          <a:p>
            <a:pPr marL="0" indent="0">
              <a:buFont typeface="Arial" charset="0"/>
              <a:buNone/>
            </a:pPr>
            <a:r>
              <a:rPr lang="en-US" b="0" baseline="0" dirty="0"/>
              <a:t>Requirements such as, specifying that workloads retain their IP addresses or that migrations may only be performed during certain hours, are common examples which complicate data center evacuations.</a:t>
            </a:r>
          </a:p>
          <a:p>
            <a:pPr marL="0" indent="0">
              <a:buFont typeface="Arial" charset="0"/>
              <a:buNone/>
            </a:pPr>
            <a:endParaRPr lang="en-US" b="0" baseline="0" dirty="0"/>
          </a:p>
          <a:p>
            <a:pPr marL="0" indent="0">
              <a:buFont typeface="Arial" charset="0"/>
              <a:buNone/>
            </a:pPr>
            <a:r>
              <a:rPr lang="en-US" b="0" baseline="0" dirty="0"/>
              <a:t>In order to address data center evacuation scenarios, VMware has developed a tool named HCX which enables transparent workload migration between sites.</a:t>
            </a:r>
          </a:p>
          <a:p>
            <a:pPr marL="0" indent="0">
              <a:buFont typeface="Arial" charset="0"/>
              <a:buNone/>
            </a:pPr>
            <a:r>
              <a:rPr lang="en-US" b="0" baseline="0" dirty="0"/>
              <a:t>HCX has been specifically designed to address complex migration scenarios, and includes features such as:</a:t>
            </a:r>
          </a:p>
          <a:p>
            <a:pPr marL="0" indent="0">
              <a:buFont typeface="Arial" charset="0"/>
              <a:buNone/>
            </a:pPr>
            <a:endParaRPr lang="en-US" b="0" baseline="0" dirty="0"/>
          </a:p>
          <a:p>
            <a:pPr marL="0" indent="0">
              <a:buFont typeface="Arial" charset="0"/>
              <a:buNone/>
            </a:pPr>
            <a:r>
              <a:rPr lang="en-US" b="1" baseline="0" dirty="0"/>
              <a:t>&lt;click features&gt;</a:t>
            </a:r>
          </a:p>
          <a:p>
            <a:pPr marL="0" indent="0">
              <a:buFont typeface="Arial" charset="0"/>
              <a:buNone/>
            </a:pPr>
            <a:endParaRPr lang="en-US" b="0" baseline="0" dirty="0"/>
          </a:p>
          <a:p>
            <a:pPr marL="171450" indent="-171450">
              <a:buFont typeface="Arial" panose="020B0604020202020204" pitchFamily="34" charset="0"/>
              <a:buChar char="•"/>
            </a:pPr>
            <a:r>
              <a:rPr lang="en-US" b="0" baseline="0" dirty="0"/>
              <a:t>Migration scheduling – which enables migrations to be scheduled off-hours.</a:t>
            </a:r>
          </a:p>
          <a:p>
            <a:pPr marL="171450" indent="-171450">
              <a:buFont typeface="Arial" panose="020B0604020202020204" pitchFamily="34" charset="0"/>
              <a:buChar char="•"/>
            </a:pPr>
            <a:r>
              <a:rPr lang="en-US" b="0" baseline="0" dirty="0"/>
              <a:t>WAN optimization and data de-deduplication – which greatly reduces the time required to perform migrations.</a:t>
            </a:r>
          </a:p>
          <a:p>
            <a:pPr marL="171450" indent="-171450">
              <a:buFont typeface="Arial" panose="020B0604020202020204" pitchFamily="34" charset="0"/>
              <a:buChar char="•"/>
            </a:pPr>
            <a:r>
              <a:rPr lang="en-US" b="0" baseline="0" dirty="0"/>
              <a:t>Layer-2 network extension – which enables workloads to migrate without requiring IP address changes.</a:t>
            </a:r>
          </a:p>
          <a:p>
            <a:pPr marL="0" indent="0">
              <a:buFont typeface="Arial" charset="0"/>
              <a:buNone/>
            </a:pPr>
            <a:endParaRPr lang="en-US" b="0" baseline="0" dirty="0"/>
          </a:p>
          <a:p>
            <a:pPr marL="0" indent="0">
              <a:buFont typeface="Arial" charset="0"/>
              <a:buNone/>
            </a:pPr>
            <a:r>
              <a:rPr lang="en-US" b="0" baseline="0" dirty="0"/>
              <a:t>An additional bonus of HCX is that it is free for use with VMware Cloud on AWS.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features hide&gt;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When using HCX as a migration tool, the first step in the process is to activate and deploy the HCX service.</a:t>
            </a:r>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hcx</a:t>
            </a:r>
            <a:r>
              <a:rPr lang="en-US" b="1" baseline="0" dirty="0"/>
              <a:t>&gt;</a:t>
            </a:r>
          </a:p>
          <a:p>
            <a:pPr marL="0" indent="0">
              <a:buFont typeface="Arial" charset="0"/>
              <a:buNone/>
            </a:pPr>
            <a:endParaRPr lang="en-US" b="0" baseline="0" dirty="0"/>
          </a:p>
          <a:p>
            <a:pPr marL="0" indent="0">
              <a:buFont typeface="Arial" charset="0"/>
              <a:buNone/>
            </a:pPr>
            <a:r>
              <a:rPr lang="en-US" b="0" baseline="0" dirty="0"/>
              <a:t>HCX requires components in both the SDDC and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appliances.</a:t>
            </a:r>
          </a:p>
          <a:p>
            <a:pPr marL="0" indent="0">
              <a:buFont typeface="Arial" charset="0"/>
              <a:buNone/>
            </a:pPr>
            <a:endParaRPr lang="en-US" b="0" baseline="0" dirty="0"/>
          </a:p>
          <a:p>
            <a:pPr marL="0" indent="0">
              <a:buFont typeface="Arial" charset="0"/>
              <a:buNone/>
            </a:pPr>
            <a:r>
              <a:rPr lang="en-US" b="0" baseline="0" dirty="0"/>
              <a:t>Once HCX is installed and configured, the next step is to extend networks to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extend l2&gt;</a:t>
            </a:r>
          </a:p>
          <a:p>
            <a:pPr marL="0" indent="0">
              <a:buFont typeface="Arial" charset="0"/>
              <a:buNone/>
            </a:pPr>
            <a:endParaRPr lang="en-US" b="0" baseline="0" dirty="0"/>
          </a:p>
          <a:p>
            <a:pPr marL="0" indent="0">
              <a:buFont typeface="Arial" charset="0"/>
              <a:buNone/>
            </a:pPr>
            <a:r>
              <a:rPr lang="en-US" b="0" baseline="0" dirty="0"/>
              <a:t>It is important to note that HCX will configure and maintain its own dedicated IPSec tunnels for both replication and L2 extension.</a:t>
            </a:r>
          </a:p>
          <a:p>
            <a:pPr marL="0" indent="0">
              <a:buFont typeface="Arial" charset="0"/>
              <a:buNone/>
            </a:pPr>
            <a:r>
              <a:rPr lang="en-US" b="0" baseline="0" dirty="0"/>
              <a:t>It does not require the end user to manually configure any IPSec tunnels to the edge router of the SDDC.</a:t>
            </a:r>
          </a:p>
          <a:p>
            <a:pPr marL="0" indent="0">
              <a:buFont typeface="Arial" charset="0"/>
              <a:buNone/>
            </a:pPr>
            <a:r>
              <a:rPr lang="en-US" b="0" baseline="0" dirty="0"/>
              <a:t>The tunnels used by HCX may ride either over the public internet or may use Direct Connect Public or Private VIF.</a:t>
            </a:r>
          </a:p>
          <a:p>
            <a:pPr marL="0" indent="0">
              <a:buFont typeface="Arial" charset="0"/>
              <a:buNone/>
            </a:pPr>
            <a:endParaRPr lang="en-US" b="0" baseline="0" dirty="0"/>
          </a:p>
          <a:p>
            <a:pPr marL="0" indent="0">
              <a:buFont typeface="Arial" charset="0"/>
              <a:buNone/>
            </a:pPr>
            <a:r>
              <a:rPr lang="en-US" b="0" baseline="0" dirty="0"/>
              <a:t>Once networks have been extended to the SDDC, then the process of workload migration may begin.</a:t>
            </a:r>
          </a:p>
          <a:p>
            <a:pPr marL="0" indent="0">
              <a:buFont typeface="Arial" charset="0"/>
              <a:buNone/>
            </a:pPr>
            <a:r>
              <a:rPr lang="en-US" b="0" baseline="0" dirty="0"/>
              <a:t>These migrations may be performed immediately using the </a:t>
            </a:r>
            <a:r>
              <a:rPr lang="en-US" b="0" baseline="0" dirty="0" err="1"/>
              <a:t>vMotion</a:t>
            </a:r>
            <a:r>
              <a:rPr lang="en-US" b="0" baseline="0" dirty="0"/>
              <a:t> feature of HCX, or they be be performed at pre-determined times using the migration scheduler.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migrate workloads&gt;</a:t>
            </a:r>
          </a:p>
          <a:p>
            <a:pPr marL="0" indent="0">
              <a:buFont typeface="Arial" charset="0"/>
              <a:buNone/>
            </a:pPr>
            <a:endParaRPr lang="en-US" b="0" baseline="0" dirty="0"/>
          </a:p>
          <a:p>
            <a:pPr marL="0" indent="0">
              <a:buFont typeface="Arial" charset="0"/>
              <a:buNone/>
            </a:pPr>
            <a:r>
              <a:rPr lang="en-US" b="0" baseline="0" dirty="0"/>
              <a:t>Lets pause for a moment and look more closely at the network path for the migrated workloads.</a:t>
            </a:r>
          </a:p>
          <a:p>
            <a:pPr marL="0" indent="0">
              <a:buFont typeface="Arial" charset="0"/>
              <a:buNone/>
            </a:pPr>
            <a:endParaRPr lang="en-US" b="0" baseline="0" dirty="0"/>
          </a:p>
          <a:p>
            <a:pPr marL="0" indent="0">
              <a:buFont typeface="Arial" charset="0"/>
              <a:buNone/>
            </a:pPr>
            <a:r>
              <a:rPr lang="en-US" b="0" baseline="0" dirty="0"/>
              <a:t>The first thing to note is that the extended networks are not tied to the routing infrastructure of the SDDC, but are completely isolated outside of the L2 extension to on-prem.</a:t>
            </a:r>
          </a:p>
          <a:p>
            <a:pPr marL="0" indent="0">
              <a:buFont typeface="Arial" charset="0"/>
              <a:buNone/>
            </a:pPr>
            <a:r>
              <a:rPr lang="en-US" b="0" baseline="0" dirty="0"/>
              <a:t>This means that the workloads will continue to utilize the on-</a:t>
            </a:r>
            <a:r>
              <a:rPr lang="en-US" b="0" baseline="0" dirty="0" err="1"/>
              <a:t>prem</a:t>
            </a:r>
            <a:r>
              <a:rPr lang="en-US" b="0" baseline="0" dirty="0"/>
              <a:t> router as their default gateway.</a:t>
            </a:r>
          </a:p>
          <a:p>
            <a:pPr marL="0" indent="0">
              <a:buFont typeface="Arial" charset="0"/>
              <a:buNone/>
            </a:pPr>
            <a:endParaRPr lang="en-US" b="0" baseline="0" dirty="0"/>
          </a:p>
          <a:p>
            <a:pPr marL="0" indent="0">
              <a:buFont typeface="Arial" charset="0"/>
              <a:buNone/>
            </a:pPr>
            <a:r>
              <a:rPr lang="en-US" b="0" baseline="0" dirty="0"/>
              <a:t>Taking a couple of specific traffic flows as examples, imagine the network path between migrated workloads and the on-</a:t>
            </a:r>
            <a:r>
              <a:rPr lang="en-US" b="0" baseline="0" dirty="0" err="1"/>
              <a:t>prem</a:t>
            </a:r>
            <a:r>
              <a:rPr lang="en-US" b="0" baseline="0" dirty="0"/>
              <a:t> DNS server.</a:t>
            </a:r>
          </a:p>
          <a:p>
            <a:pPr marL="0" indent="0">
              <a:buFont typeface="Arial" charset="0"/>
              <a:buNone/>
            </a:pPr>
            <a:r>
              <a:rPr lang="en-US" b="0" baseline="0" dirty="0"/>
              <a:t>Since HCX has extended on-</a:t>
            </a:r>
            <a:r>
              <a:rPr lang="en-US" b="0" baseline="0" dirty="0" err="1"/>
              <a:t>prem</a:t>
            </a:r>
            <a:r>
              <a:rPr lang="en-US" b="0" baseline="0" dirty="0"/>
              <a:t> networks into the cloud, the migrated workloads continue to use the on-</a:t>
            </a:r>
            <a:r>
              <a:rPr lang="en-US" b="0" baseline="0" dirty="0" err="1"/>
              <a:t>prem</a:t>
            </a:r>
            <a:r>
              <a:rPr lang="en-US" b="0" baseline="0" dirty="0"/>
              <a:t> router as a next-hop for reaching the DNS server.</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As illustrated in the diagram, neither the workloads nor the DNS server are aware that a migration has occurred. </a:t>
            </a:r>
          </a:p>
          <a:p>
            <a:pPr marL="0" indent="0">
              <a:buFont typeface="Arial" charset="0"/>
              <a:buNone/>
            </a:pPr>
            <a:r>
              <a:rPr lang="en-US" b="0" baseline="0" dirty="0"/>
              <a:t>From their perspective, the networking path is unchanged other than perhaps a bit of added latency.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hide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Now, imagine another scenario where VM1 and VM2 are communicating.</a:t>
            </a:r>
          </a:p>
          <a:p>
            <a:pPr marL="0" indent="0">
              <a:buFont typeface="Arial" charset="0"/>
              <a:buNone/>
            </a:pPr>
            <a:r>
              <a:rPr lang="en-US" b="0" baseline="0" dirty="0"/>
              <a:t>In this situation, since both VMs exist within the SDDC and are attached to the same Logical Network, network traffic will remain local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local traffic flow&gt;</a:t>
            </a:r>
          </a:p>
          <a:p>
            <a:pPr marL="0" indent="0">
              <a:buFont typeface="Arial" charset="0"/>
              <a:buNone/>
            </a:pPr>
            <a:endParaRPr lang="en-US" b="0" baseline="0" dirty="0"/>
          </a:p>
          <a:p>
            <a:pPr marL="0" indent="0">
              <a:buFont typeface="Arial" charset="0"/>
              <a:buNone/>
            </a:pPr>
            <a:r>
              <a:rPr lang="en-US" b="0" baseline="0" dirty="0"/>
              <a:t>Now consider the path from VM1 to VM3.</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local traffic flow&gt;</a:t>
            </a:r>
          </a:p>
          <a:p>
            <a:pPr marL="0" indent="0">
              <a:buFont typeface="Arial" charset="0"/>
              <a:buNone/>
            </a:pPr>
            <a:endParaRPr lang="en-US" b="0" baseline="0" dirty="0"/>
          </a:p>
          <a:p>
            <a:pPr marL="0" indent="0">
              <a:buFont typeface="Arial" charset="0"/>
              <a:buNone/>
            </a:pPr>
            <a:r>
              <a:rPr lang="en-US" b="0" baseline="0" dirty="0"/>
              <a:t>Again, both VMs reside within the SDDC, however they are attached to different Logical Networks.</a:t>
            </a:r>
          </a:p>
          <a:p>
            <a:pPr marL="0" indent="0">
              <a:buFont typeface="Arial" charset="0"/>
              <a:buNone/>
            </a:pPr>
            <a:r>
              <a:rPr lang="en-US" b="0" baseline="0" dirty="0"/>
              <a:t>In this scenario, network traffic between the VMs must cross the default gateway.</a:t>
            </a:r>
          </a:p>
          <a:p>
            <a:pPr marL="0" indent="0">
              <a:buFont typeface="Arial" charset="0"/>
              <a:buNone/>
            </a:pPr>
            <a:r>
              <a:rPr lang="en-US" b="0" baseline="0" dirty="0"/>
              <a:t>This means that the traffic will flow from the SDDC, to the on-</a:t>
            </a:r>
            <a:r>
              <a:rPr lang="en-US" b="0" baseline="0" dirty="0" err="1"/>
              <a:t>prem</a:t>
            </a:r>
            <a:r>
              <a:rPr lang="en-US" b="0" baseline="0" dirty="0"/>
              <a:t> router, and then back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trombone traffic flow&gt;</a:t>
            </a:r>
          </a:p>
          <a:p>
            <a:pPr marL="0" indent="0">
              <a:buFont typeface="Arial" charset="0"/>
              <a:buNone/>
            </a:pPr>
            <a:endParaRPr lang="en-US" b="0" baseline="0" dirty="0"/>
          </a:p>
          <a:p>
            <a:pPr marL="0" indent="0">
              <a:buFont typeface="Arial" charset="0"/>
              <a:buNone/>
            </a:pPr>
            <a:r>
              <a:rPr lang="en-US" b="0" baseline="0" dirty="0"/>
              <a:t>This pattern is commonly referred to as “</a:t>
            </a:r>
            <a:r>
              <a:rPr lang="en-US" b="0" baseline="0" dirty="0" err="1"/>
              <a:t>tromboning</a:t>
            </a:r>
            <a:r>
              <a:rPr lang="en-US" b="0" baseline="0" dirty="0"/>
              <a:t>”, and it is not a unique attribute of HCX, but rather a fundamental artifact of stretched L2 networking.</a:t>
            </a:r>
          </a:p>
          <a:p>
            <a:pPr marL="0" indent="0">
              <a:buFont typeface="Arial" charset="0"/>
              <a:buNone/>
            </a:pPr>
            <a:r>
              <a:rPr lang="en-US" b="0" baseline="0" dirty="0"/>
              <a:t>While not normally a major concern, </a:t>
            </a:r>
            <a:r>
              <a:rPr lang="en-US" b="0" baseline="0" dirty="0" err="1"/>
              <a:t>tromboning</a:t>
            </a:r>
            <a:r>
              <a:rPr lang="en-US" b="0" baseline="0" dirty="0"/>
              <a:t> is something to keep in mind when planning workload migrations, if you wish to minimize the effect.</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trombone traffic flow&gt;</a:t>
            </a:r>
          </a:p>
          <a:p>
            <a:pPr marL="0" indent="0">
              <a:buFont typeface="Arial" charset="0"/>
              <a:buNone/>
            </a:pPr>
            <a:endParaRPr lang="en-US" b="0" baseline="0" dirty="0"/>
          </a:p>
          <a:p>
            <a:pPr marL="0" indent="0">
              <a:buFont typeface="Arial" charset="0"/>
              <a:buNone/>
            </a:pPr>
            <a:r>
              <a:rPr lang="en-US" b="0" baseline="0" dirty="0"/>
              <a:t>Continuing with the discussion, we can now see that all workloads have been migrated to the SDDC.</a:t>
            </a:r>
          </a:p>
          <a:p>
            <a:pPr marL="0" indent="0">
              <a:buFont typeface="Arial" charset="0"/>
              <a:buNone/>
            </a:pPr>
            <a:r>
              <a:rPr lang="en-US" b="0" baseline="0" dirty="0"/>
              <a:t>As such, we are now free to proceed to the next phase of the migration.</a:t>
            </a:r>
          </a:p>
          <a:p>
            <a:pPr marL="0" indent="0">
              <a:buFont typeface="Arial" charset="0"/>
              <a:buNone/>
            </a:pPr>
            <a:endParaRPr lang="en-US" b="0" baseline="0" dirty="0"/>
          </a:p>
          <a:p>
            <a:pPr marL="0" indent="0">
              <a:buFont typeface="Arial" charset="0"/>
              <a:buNone/>
            </a:pPr>
            <a:r>
              <a:rPr lang="en-US" b="0" baseline="0" dirty="0"/>
              <a:t>For this next phase, we will be performing a site-cutover which involves making the SDDC the authority for the migrated networks.</a:t>
            </a:r>
          </a:p>
          <a:p>
            <a:pPr marL="0" indent="0">
              <a:buFont typeface="Arial" charset="0"/>
              <a:buNone/>
            </a:pPr>
            <a:endParaRPr lang="en-US" b="0" baseline="0" dirty="0"/>
          </a:p>
          <a:p>
            <a:pPr marL="0" indent="0">
              <a:buFont typeface="Arial" charset="0"/>
              <a:buNone/>
            </a:pPr>
            <a:r>
              <a:rPr lang="en-US" b="0" baseline="0" dirty="0"/>
              <a:t>The first step in the process is to disconnect the L2 Extension and make the Logical Networks routable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disconnect l2&gt;</a:t>
            </a:r>
          </a:p>
          <a:p>
            <a:pPr marL="0" indent="0">
              <a:buFont typeface="Arial" charset="0"/>
              <a:buNone/>
            </a:pPr>
            <a:endParaRPr lang="en-US" b="0" baseline="0" dirty="0"/>
          </a:p>
          <a:p>
            <a:pPr marL="0" indent="0">
              <a:buFont typeface="Arial" charset="0"/>
              <a:buNone/>
            </a:pPr>
            <a:r>
              <a:rPr lang="en-US" b="0" baseline="0" dirty="0"/>
              <a:t>The networks are now live within the SDDC, and the CGW has become the default-gateway for the migrated workloads.</a:t>
            </a:r>
          </a:p>
          <a:p>
            <a:pPr marL="0" indent="0">
              <a:buFont typeface="Arial" charset="0"/>
              <a:buNone/>
            </a:pPr>
            <a:endParaRPr lang="en-US" b="0" baseline="0" dirty="0"/>
          </a:p>
          <a:p>
            <a:pPr marL="0" indent="0">
              <a:buFont typeface="Arial" charset="0"/>
              <a:buNone/>
            </a:pPr>
            <a:r>
              <a:rPr lang="en-US" b="0" baseline="0" dirty="0"/>
              <a:t>The next step is to shut down the networks within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shutdown on-</a:t>
            </a:r>
            <a:r>
              <a:rPr lang="en-US" b="1" baseline="0" dirty="0" err="1"/>
              <a:t>prem</a:t>
            </a:r>
            <a:r>
              <a:rPr lang="en-US" b="1" baseline="0" dirty="0"/>
              <a:t>&gt;</a:t>
            </a:r>
          </a:p>
          <a:p>
            <a:pPr marL="0" indent="0">
              <a:buFont typeface="Arial" charset="0"/>
              <a:buNone/>
            </a:pPr>
            <a:endParaRPr lang="en-US" b="0" baseline="0" dirty="0"/>
          </a:p>
          <a:p>
            <a:pPr marL="0" indent="0">
              <a:buFont typeface="Arial" charset="0"/>
              <a:buNone/>
            </a:pPr>
            <a:r>
              <a:rPr lang="en-US" b="0" baseline="0" dirty="0"/>
              <a:t>Now, the compute network of the SDDC must be made reachable from the on-</a:t>
            </a:r>
            <a:r>
              <a:rPr lang="en-US" b="0" baseline="0" dirty="0" err="1"/>
              <a:t>prem</a:t>
            </a:r>
            <a:r>
              <a:rPr lang="en-US" b="0" baseline="0" dirty="0"/>
              <a:t> environment.</a:t>
            </a:r>
          </a:p>
          <a:p>
            <a:pPr marL="0" indent="0">
              <a:buFont typeface="Arial" charset="0"/>
              <a:buNone/>
            </a:pPr>
            <a:r>
              <a:rPr lang="en-US" b="0" baseline="0" dirty="0"/>
              <a:t>This is a matter of configuring routing within the on-</a:t>
            </a:r>
            <a:r>
              <a:rPr lang="en-US" b="0" baseline="0" dirty="0" err="1"/>
              <a:t>prem</a:t>
            </a:r>
            <a:r>
              <a:rPr lang="en-US" b="0" baseline="0" dirty="0"/>
              <a:t> network such that the migrated networks are known via the SDDC.</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security policy of the edge firewall must also be adjusted to allow the connectivity.</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security&gt;</a:t>
            </a:r>
          </a:p>
          <a:p>
            <a:pPr marL="0" indent="0">
              <a:buFont typeface="Arial" charset="0"/>
              <a:buNone/>
            </a:pPr>
            <a:endParaRPr lang="en-US" b="0" baseline="0" dirty="0"/>
          </a:p>
          <a:p>
            <a:pPr marL="0" indent="0">
              <a:buFont typeface="Arial" charset="0"/>
              <a:buNone/>
            </a:pPr>
            <a:r>
              <a:rPr lang="en-US" b="0" baseline="0" dirty="0"/>
              <a:t>The SDDC is now active and fully reachable from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20</a:t>
            </a:fld>
            <a:endParaRPr lang="en-US"/>
          </a:p>
        </p:txBody>
      </p:sp>
    </p:spTree>
    <p:extLst>
      <p:ext uri="{BB962C8B-B14F-4D97-AF65-F5344CB8AC3E}">
        <p14:creationId xmlns:p14="http://schemas.microsoft.com/office/powerpoint/2010/main" val="3439789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VMware Cloud On AWS SDDCs are an excellent choice for setting up a DR site.</a:t>
            </a:r>
          </a:p>
          <a:p>
            <a:pPr marL="0" indent="0">
              <a:buFont typeface="Arial" charset="0"/>
              <a:buNone/>
            </a:pPr>
            <a:r>
              <a:rPr lang="en-US" b="0" baseline="0" dirty="0"/>
              <a:t>Here, we will review the available options for DR.</a:t>
            </a:r>
          </a:p>
        </p:txBody>
      </p:sp>
      <p:sp>
        <p:nvSpPr>
          <p:cNvPr id="4" name="Slide Number Placeholder 3"/>
          <p:cNvSpPr>
            <a:spLocks noGrp="1"/>
          </p:cNvSpPr>
          <p:nvPr>
            <p:ph type="sldNum" sz="quarter" idx="10"/>
          </p:nvPr>
        </p:nvSpPr>
        <p:spPr/>
        <p:txBody>
          <a:bodyPr/>
          <a:lstStyle/>
          <a:p>
            <a:fld id="{9F4FBC3A-A12C-40F9-BB8D-BC30C7901396}" type="slidenum">
              <a:rPr lang="en-US" smtClean="0"/>
              <a:t>21</a:t>
            </a:fld>
            <a:endParaRPr lang="en-US"/>
          </a:p>
        </p:txBody>
      </p:sp>
    </p:spTree>
    <p:extLst>
      <p:ext uri="{BB962C8B-B14F-4D97-AF65-F5344CB8AC3E}">
        <p14:creationId xmlns:p14="http://schemas.microsoft.com/office/powerpoint/2010/main" val="164669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VMware offers two services for configuring an SDDC as a DR site: Site Recovery and HCX.</a:t>
            </a:r>
          </a:p>
          <a:p>
            <a:endParaRPr lang="en-US" dirty="0"/>
          </a:p>
          <a:p>
            <a:r>
              <a:rPr lang="en-US" dirty="0"/>
              <a:t>Site Recovery is a specialized tool which has been designed specifically for disaster recovery.</a:t>
            </a:r>
          </a:p>
          <a:p>
            <a:r>
              <a:rPr lang="en-US" dirty="0"/>
              <a:t>It provides workload replication (via vSphere Replication) between sites and offers support for advanced recovery plans.</a:t>
            </a:r>
          </a:p>
          <a:p>
            <a:r>
              <a:rPr lang="en-US" dirty="0"/>
              <a:t>Site Recovery is offered as a service within VMware Cloud, and cloud-side deployment is as simple as activating the service within an SDDC.</a:t>
            </a:r>
          </a:p>
          <a:p>
            <a:endParaRPr lang="en-US" dirty="0"/>
          </a:p>
          <a:p>
            <a:r>
              <a:rPr lang="en-US" dirty="0"/>
              <a:t>HCX is a tool which has been designed specifically for workload migration between sites.</a:t>
            </a:r>
          </a:p>
          <a:p>
            <a:r>
              <a:rPr lang="en-US" dirty="0"/>
              <a:t>It provides workload replication (via vSphere Replication) between sites and also provides WAN optimization for replication traffic and layer-2 network extension.</a:t>
            </a:r>
          </a:p>
          <a:p>
            <a:r>
              <a:rPr lang="en-US" dirty="0"/>
              <a:t>While not designed specifically as a disaster recovery tool, HCX does provide a basic disaster recovery service.</a:t>
            </a:r>
          </a:p>
          <a:p>
            <a:r>
              <a:rPr lang="en-US" dirty="0"/>
              <a:t>However, HCX does not currently support the advanced recovery plans as are available with Site Recovery.</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22</a:t>
            </a:fld>
            <a:endParaRPr lang="en-US"/>
          </a:p>
        </p:txBody>
      </p:sp>
    </p:spTree>
    <p:extLst>
      <p:ext uri="{BB962C8B-B14F-4D97-AF65-F5344CB8AC3E}">
        <p14:creationId xmlns:p14="http://schemas.microsoft.com/office/powerpoint/2010/main" val="2295759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Disaster recovery in VMware Cloud on AWS may be accomplished using either the HCX or the Site Recovery services.</a:t>
            </a:r>
          </a:p>
          <a:p>
            <a:pPr marL="0" indent="0">
              <a:buFont typeface="Arial" charset="0"/>
              <a:buNone/>
            </a:pPr>
            <a:r>
              <a:rPr lang="en-US" b="0" baseline="0" dirty="0"/>
              <a:t>With these services, it becomes possible to utilize an SDDC as a recovery site for another production site (or another SDDC).</a:t>
            </a:r>
          </a:p>
          <a:p>
            <a:pPr marL="0" indent="0">
              <a:buFont typeface="Arial" charset="0"/>
              <a:buNone/>
            </a:pPr>
            <a:r>
              <a:rPr lang="en-US" b="0" baseline="0" dirty="0"/>
              <a:t>As with all cloud services, both HCX and Site Recovery must be activated within the SDDC before they may be used.</a:t>
            </a:r>
          </a:p>
          <a:p>
            <a:pPr marL="0" indent="0">
              <a:buFont typeface="Arial" charset="0"/>
              <a:buNone/>
            </a:pPr>
            <a:endParaRPr lang="en-US" b="0" baseline="0" dirty="0"/>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indent="0">
              <a:buFont typeface="Arial" charset="0"/>
              <a:buNone/>
            </a:pPr>
            <a:r>
              <a:rPr lang="en-US" b="0" baseline="0" dirty="0"/>
              <a:t>The first step for setting up disaster recovery is to choose either HCX or Site Recovery, and then activate that service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dr</a:t>
            </a:r>
            <a:r>
              <a:rPr lang="en-US" b="1" baseline="0" dirty="0"/>
              <a:t> service&gt;</a:t>
            </a:r>
          </a:p>
          <a:p>
            <a:pPr marL="0" indent="0">
              <a:buFont typeface="Arial" charset="0"/>
              <a:buNone/>
            </a:pPr>
            <a:r>
              <a:rPr lang="en-US" b="0" baseline="0" dirty="0"/>
              <a:t> </a:t>
            </a:r>
          </a:p>
          <a:p>
            <a:pPr marL="0" indent="0">
              <a:buFont typeface="Arial" charset="0"/>
              <a:buNone/>
            </a:pPr>
            <a:r>
              <a:rPr lang="en-US" b="0" baseline="0" dirty="0"/>
              <a:t>Both HCX and Site Recovery require cloud-side components as well as components in the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portions of the service.</a:t>
            </a:r>
          </a:p>
          <a:p>
            <a:pPr marL="0" indent="0">
              <a:buFont typeface="Arial" charset="0"/>
              <a:buNone/>
            </a:pPr>
            <a:endParaRPr lang="en-US" b="0" baseline="0" dirty="0"/>
          </a:p>
          <a:p>
            <a:pPr marL="0" indent="0">
              <a:buFont typeface="Arial" charset="0"/>
              <a:buNone/>
            </a:pPr>
            <a:r>
              <a:rPr lang="en-US" b="0" baseline="0" dirty="0"/>
              <a:t>For both HCX and Site Recovery, the on-</a:t>
            </a:r>
            <a:r>
              <a:rPr lang="en-US" b="0" baseline="0" dirty="0" err="1"/>
              <a:t>prem</a:t>
            </a:r>
            <a:r>
              <a:rPr lang="en-US" b="0" baseline="0" dirty="0"/>
              <a:t> components must be able to communicate with the cloud-side components.</a:t>
            </a:r>
          </a:p>
          <a:p>
            <a:pPr marL="0" indent="0">
              <a:buFont typeface="Arial" charset="0"/>
              <a:buNone/>
            </a:pPr>
            <a:r>
              <a:rPr lang="en-US" b="0" baseline="0" dirty="0"/>
              <a:t>In order for this to happen, it is important that the gateway firewall of the SDDC’s Management Network be configured to permit the connectivity.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edge firewall&gt;</a:t>
            </a:r>
          </a:p>
          <a:p>
            <a:pPr marL="0" indent="0">
              <a:buFont typeface="Arial" charset="0"/>
              <a:buNone/>
            </a:pPr>
            <a:endParaRPr lang="en-US" b="0" baseline="0" dirty="0"/>
          </a:p>
          <a:p>
            <a:pPr marL="0" indent="0">
              <a:buFont typeface="Arial" charset="0"/>
              <a:buNone/>
            </a:pPr>
            <a:r>
              <a:rPr lang="en-US" b="0" baseline="0" dirty="0"/>
              <a:t>It is a good practice to provide the SDDC local access to certain critical services such as DNS and Active Directory.</a:t>
            </a:r>
          </a:p>
          <a:p>
            <a:pPr marL="0" indent="0">
              <a:buFont typeface="Arial" charset="0"/>
              <a:buNone/>
            </a:pPr>
            <a:r>
              <a:rPr lang="en-US" b="0" baseline="0" dirty="0"/>
              <a:t>For this, a dedicated network should be created for these services which is always-on and reachable from the primary site.</a:t>
            </a:r>
          </a:p>
          <a:p>
            <a:pPr marL="0" indent="0">
              <a:buFont typeface="Arial" charset="0"/>
              <a:buNone/>
            </a:pPr>
            <a:r>
              <a:rPr lang="en-US" b="0" baseline="0" dirty="0"/>
              <a:t>These services should always be in-sync with their counterparts in the primary site.</a:t>
            </a:r>
          </a:p>
          <a:p>
            <a:pPr marL="0" indent="0">
              <a:buFont typeface="Arial" charset="0"/>
              <a:buNone/>
            </a:pPr>
            <a:r>
              <a:rPr lang="en-US" b="0" baseline="0" dirty="0"/>
              <a:t>In the primary site, these services should not be protected by the disaster recovery service.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dns</a:t>
            </a:r>
            <a:r>
              <a:rPr lang="en-US" b="1" baseline="0" dirty="0"/>
              <a:t>/ad&gt;</a:t>
            </a:r>
          </a:p>
          <a:p>
            <a:pPr marL="0" indent="0">
              <a:buFont typeface="Arial" charset="0"/>
              <a:buNone/>
            </a:pPr>
            <a:endParaRPr lang="en-US" b="0" baseline="0" dirty="0"/>
          </a:p>
          <a:p>
            <a:pPr marL="0" indent="0">
              <a:buFont typeface="Arial" charset="0"/>
              <a:buNone/>
            </a:pPr>
            <a:r>
              <a:rPr lang="en-US" b="0" baseline="0" dirty="0"/>
              <a:t>Once the DR site is online and disaster recovery services have been configured, the next step will be to develop a recovery plan.</a:t>
            </a:r>
          </a:p>
          <a:p>
            <a:pPr marL="0" indent="0">
              <a:buFont typeface="Arial" charset="0"/>
              <a:buNone/>
            </a:pPr>
            <a:endParaRPr lang="en-US" b="0" baseline="0" dirty="0"/>
          </a:p>
          <a:p>
            <a:pPr marL="0" indent="0">
              <a:buFont typeface="Arial" charset="0"/>
              <a:buNone/>
            </a:pPr>
            <a:r>
              <a:rPr lang="en-US" b="0" baseline="0" dirty="0"/>
              <a:t>A few things to keep in mind are:</a:t>
            </a:r>
          </a:p>
          <a:p>
            <a:pPr marL="171450" indent="-171450">
              <a:buFont typeface="Arial" panose="020B0604020202020204" pitchFamily="34" charset="0"/>
              <a:buChar char="•"/>
            </a:pPr>
            <a:r>
              <a:rPr lang="en-US" b="0" baseline="0" dirty="0"/>
              <a:t>What level of failures do I need to account for? Application-level, VM-level, or site-level?</a:t>
            </a:r>
          </a:p>
          <a:p>
            <a:pPr marL="171450" indent="-171450">
              <a:buFont typeface="Arial" panose="020B0604020202020204" pitchFamily="34" charset="0"/>
              <a:buChar char="•"/>
            </a:pPr>
            <a:r>
              <a:rPr lang="en-US" b="0" baseline="0" dirty="0"/>
              <a:t>Do VMs need to keep their IP addresses in the recovery site, or should their IP addresses change?</a:t>
            </a:r>
          </a:p>
          <a:p>
            <a:pPr marL="171450" indent="-171450">
              <a:buFont typeface="Arial" panose="020B0604020202020204" pitchFamily="34" charset="0"/>
              <a:buChar char="•"/>
            </a:pPr>
            <a:r>
              <a:rPr lang="en-US" b="0" baseline="0" dirty="0"/>
              <a:t>How will I trigger and execute a recovery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What critical services must be updated as part of the recovery plan?</a:t>
            </a:r>
          </a:p>
          <a:p>
            <a:pPr marL="171450" indent="-171450">
              <a:buFont typeface="Arial" panose="020B0604020202020204" pitchFamily="34" charset="0"/>
              <a:buChar char="•"/>
            </a:pPr>
            <a:r>
              <a:rPr lang="en-US" b="0" baseline="0" dirty="0"/>
              <a:t>What portions of the recovery plan will be automated vs manual?</a:t>
            </a:r>
          </a:p>
          <a:p>
            <a:pPr marL="171450" indent="-171450">
              <a:buFont typeface="Arial" panose="020B0604020202020204" pitchFamily="34" charset="0"/>
              <a:buChar char="•"/>
            </a:pPr>
            <a:r>
              <a:rPr lang="en-US" b="0" baseline="0" dirty="0"/>
              <a:t>How will users access the recovery site?</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23</a:t>
            </a:fld>
            <a:endParaRPr lang="en-US"/>
          </a:p>
        </p:txBody>
      </p:sp>
    </p:spTree>
    <p:extLst>
      <p:ext uri="{BB962C8B-B14F-4D97-AF65-F5344CB8AC3E}">
        <p14:creationId xmlns:p14="http://schemas.microsoft.com/office/powerpoint/2010/main" val="348841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within VMware Cloud is provided via the Log Intelligence service.</a:t>
            </a:r>
          </a:p>
          <a:p>
            <a:endParaRPr lang="en-US" dirty="0"/>
          </a:p>
          <a:p>
            <a:r>
              <a:rPr lang="en-US" dirty="0"/>
              <a:t>https://</a:t>
            </a:r>
            <a:r>
              <a:rPr lang="en-US" dirty="0" err="1"/>
              <a:t>cloud.vmware.com</a:t>
            </a:r>
            <a:r>
              <a:rPr lang="en-US" dirty="0"/>
              <a:t>/log-intelligence</a:t>
            </a:r>
          </a:p>
        </p:txBody>
      </p:sp>
      <p:sp>
        <p:nvSpPr>
          <p:cNvPr id="4" name="Slide Number Placeholder 3"/>
          <p:cNvSpPr>
            <a:spLocks noGrp="1"/>
          </p:cNvSpPr>
          <p:nvPr>
            <p:ph type="sldNum" sz="quarter" idx="5"/>
          </p:nvPr>
        </p:nvSpPr>
        <p:spPr/>
        <p:txBody>
          <a:bodyPr/>
          <a:lstStyle/>
          <a:p>
            <a:fld id="{9F4FBC3A-A12C-40F9-BB8D-BC30C7901396}" type="slidenum">
              <a:rPr lang="en-US" smtClean="0"/>
              <a:t>24</a:t>
            </a:fld>
            <a:endParaRPr lang="en-US"/>
          </a:p>
        </p:txBody>
      </p:sp>
    </p:spTree>
    <p:extLst>
      <p:ext uri="{BB962C8B-B14F-4D97-AF65-F5344CB8AC3E}">
        <p14:creationId xmlns:p14="http://schemas.microsoft.com/office/powerpoint/2010/main" val="287073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Intelligence is a service which is activated at the Org level within VMware Cloud.</a:t>
            </a:r>
          </a:p>
          <a:p>
            <a:r>
              <a:rPr lang="en-US" dirty="0"/>
              <a:t>The service is offered in free as well as paid tiers.</a:t>
            </a:r>
          </a:p>
          <a:p>
            <a:endParaRPr lang="en-US" dirty="0"/>
          </a:p>
          <a:p>
            <a:r>
              <a:rPr lang="en-US" dirty="0"/>
              <a:t>The table on the right highlights the key features of the free tier.</a:t>
            </a:r>
          </a:p>
          <a:p>
            <a:r>
              <a:rPr lang="en-US" dirty="0"/>
              <a:t>This tier offers users a means of searching visualizing audit logs (i.e. logs from the SDDC infrastructure) as well as a small amount of non-audit logs.</a:t>
            </a:r>
          </a:p>
          <a:p>
            <a:endParaRPr lang="en-US" dirty="0"/>
          </a:p>
          <a:p>
            <a:r>
              <a:rPr lang="en-US" dirty="0"/>
              <a:t>When the service is initially activated, users will gain access to a 30-day free trial for the paid tier of the service.</a:t>
            </a:r>
          </a:p>
          <a:p>
            <a:r>
              <a:rPr lang="en-US" dirty="0"/>
              <a:t>This paid tier offers features such as longer log retention, unlimited non-audit logging, long-term archival, alerting, log forwarding, and more.</a:t>
            </a:r>
          </a:p>
          <a:p>
            <a:r>
              <a:rPr lang="en-US" dirty="0"/>
              <a:t>At the end of the 30-day trial, the service will drop down to the free tier unless users opt to continue with the paid tier.</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25</a:t>
            </a:fld>
            <a:endParaRPr lang="en-US"/>
          </a:p>
        </p:txBody>
      </p:sp>
    </p:spTree>
    <p:extLst>
      <p:ext uri="{BB962C8B-B14F-4D97-AF65-F5344CB8AC3E}">
        <p14:creationId xmlns:p14="http://schemas.microsoft.com/office/powerpoint/2010/main" val="246994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26</a:t>
            </a:fld>
            <a:endParaRPr lang="en-US"/>
          </a:p>
        </p:txBody>
      </p:sp>
    </p:spTree>
    <p:extLst>
      <p:ext uri="{BB962C8B-B14F-4D97-AF65-F5344CB8AC3E}">
        <p14:creationId xmlns:p14="http://schemas.microsoft.com/office/powerpoint/2010/main" val="55394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27</a:t>
            </a:fld>
            <a:endParaRPr lang="en-US"/>
          </a:p>
        </p:txBody>
      </p:sp>
    </p:spTree>
    <p:extLst>
      <p:ext uri="{BB962C8B-B14F-4D97-AF65-F5344CB8AC3E}">
        <p14:creationId xmlns:p14="http://schemas.microsoft.com/office/powerpoint/2010/main" val="13080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28</a:t>
            </a:fld>
            <a:endParaRPr lang="en-US"/>
          </a:p>
        </p:txBody>
      </p:sp>
    </p:spTree>
    <p:extLst>
      <p:ext uri="{BB962C8B-B14F-4D97-AF65-F5344CB8AC3E}">
        <p14:creationId xmlns:p14="http://schemas.microsoft.com/office/powerpoint/2010/main" val="53086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r>
              <a:rPr lang="en-US" dirty="0"/>
              <a:t>A major value-proposition</a:t>
            </a:r>
            <a:r>
              <a:rPr lang="en-US" baseline="0" dirty="0"/>
              <a:t> of VMware Cloud On AWS </a:t>
            </a:r>
            <a:r>
              <a:rPr lang="en-US" dirty="0"/>
              <a:t>is its ability to provide direct access to AWS services.  </a:t>
            </a:r>
          </a:p>
          <a:p>
            <a:r>
              <a:rPr lang="en-US" dirty="0"/>
              <a:t>As such, it is required that all customers maintain a dedicated AWS account which will be used to access and manage these services.  </a:t>
            </a:r>
          </a:p>
          <a:p>
            <a:endParaRPr lang="en-US" dirty="0"/>
          </a:p>
          <a:p>
            <a:r>
              <a:rPr lang="en-US" b="1" dirty="0"/>
              <a:t>&lt;click AWS&gt;</a:t>
            </a:r>
          </a:p>
          <a:p>
            <a:endParaRPr lang="en-US" dirty="0"/>
          </a:p>
          <a:p>
            <a:r>
              <a:rPr lang="en-US" dirty="0"/>
              <a:t>A few important points on this account:</a:t>
            </a:r>
          </a:p>
          <a:p>
            <a:endParaRPr lang="en-US" dirty="0"/>
          </a:p>
          <a:p>
            <a:pPr marL="0" indent="0">
              <a:buFont typeface="Arial" charset="0"/>
              <a:buNone/>
            </a:pPr>
            <a:r>
              <a:rPr lang="en-US" dirty="0"/>
              <a:t>Firstly</a:t>
            </a:r>
            <a:r>
              <a:rPr lang="en-US" baseline="0" dirty="0"/>
              <a:t>, the account </a:t>
            </a:r>
            <a:r>
              <a:rPr lang="en-US" dirty="0"/>
              <a:t>is required since it provides a means of enabling access to AWS services from a customer's VMware Cloud resources.</a:t>
            </a:r>
          </a:p>
          <a:p>
            <a:pPr marL="0" indent="0">
              <a:buFont typeface="Arial" charset="0"/>
              <a:buNone/>
            </a:pPr>
            <a:endParaRPr lang="en-US" dirty="0"/>
          </a:p>
          <a:p>
            <a:pPr marL="0" indent="0">
              <a:buFont typeface="Arial" charset="0"/>
              <a:buNone/>
            </a:pPr>
            <a:r>
              <a:rPr lang="en-US" dirty="0"/>
              <a:t>Secondly, the account is owned by the customer, not by VMware.</a:t>
            </a:r>
          </a:p>
          <a:p>
            <a:pPr marL="0" indent="0">
              <a:buFont typeface="Arial" charset="0"/>
              <a:buNone/>
            </a:pPr>
            <a:r>
              <a:rPr lang="en-US" dirty="0"/>
              <a:t>This means that billing for these services</a:t>
            </a:r>
            <a:r>
              <a:rPr lang="en-US" baseline="0" dirty="0"/>
              <a:t> are </a:t>
            </a:r>
            <a:r>
              <a:rPr lang="en-US" dirty="0"/>
              <a:t>handled directly by AWS,</a:t>
            </a:r>
            <a:r>
              <a:rPr lang="en-US" baseline="0" dirty="0"/>
              <a:t> and</a:t>
            </a:r>
            <a:r>
              <a:rPr lang="en-US" dirty="0"/>
              <a:t> not by VMware.</a:t>
            </a:r>
            <a:br>
              <a:rPr lang="en-US" dirty="0"/>
            </a:br>
            <a:endParaRPr lang="en-US"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181320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The cloud services Org may be thought of as a top-level container construct within VMware Cloud. </a:t>
            </a:r>
          </a:p>
          <a:p>
            <a:pPr marL="0" indent="0">
              <a:buFont typeface="Arial" charset="0"/>
              <a:buNone/>
            </a:pPr>
            <a:r>
              <a:rPr lang="en-US" b="0" baseline="0" dirty="0"/>
              <a:t>It is essentially the object which contains SDDCs and other associated cloud services.</a:t>
            </a:r>
          </a:p>
          <a:p>
            <a:pPr marL="0" indent="0">
              <a:buFont typeface="Arial" charset="0"/>
              <a:buNone/>
            </a:pPr>
            <a:endParaRPr lang="en-US" b="0" baseline="0" dirty="0"/>
          </a:p>
          <a:p>
            <a:pPr marL="0" indent="0">
              <a:buFont typeface="Arial" charset="0"/>
              <a:buNone/>
            </a:pPr>
            <a:r>
              <a:rPr lang="en-US" b="1" baseline="0" dirty="0"/>
              <a:t>&lt;click show org&gt;</a:t>
            </a:r>
          </a:p>
          <a:p>
            <a:pPr marL="0" indent="0">
              <a:buFont typeface="Arial" charset="0"/>
              <a:buNone/>
            </a:pPr>
            <a:endParaRPr lang="en-US" b="0" baseline="0" dirty="0"/>
          </a:p>
          <a:p>
            <a:pPr marL="0" indent="0">
              <a:buFont typeface="Arial" charset="0"/>
              <a:buNone/>
            </a:pPr>
            <a:r>
              <a:rPr lang="en-US" b="0" baseline="0" dirty="0"/>
              <a:t>Within VMware Cloud exist the the notion of users. </a:t>
            </a:r>
          </a:p>
          <a:p>
            <a:pPr marL="0" indent="0">
              <a:buFont typeface="Arial" charset="0"/>
              <a:buNone/>
            </a:pPr>
            <a:r>
              <a:rPr lang="en-US" b="0" baseline="0" dirty="0"/>
              <a:t>Users are associated with 1 or more Orgs and, within each Org, a user will have 1 of 2 roles: either an Org Owner or an Org User.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org user&gt;</a:t>
            </a:r>
          </a:p>
          <a:p>
            <a:pPr marL="0" indent="0">
              <a:buFont typeface="Arial" charset="0"/>
              <a:buNone/>
            </a:pPr>
            <a:endParaRPr lang="en-US" b="0" baseline="0" dirty="0"/>
          </a:p>
          <a:p>
            <a:pPr marL="0" indent="0">
              <a:buFont typeface="Arial" charset="0"/>
              <a:buNone/>
            </a:pPr>
            <a:r>
              <a:rPr lang="en-US" b="0" baseline="0" dirty="0"/>
              <a:t>Org users have the ability to manage resources within the Org. </a:t>
            </a:r>
          </a:p>
          <a:p>
            <a:pPr marL="0" indent="0">
              <a:buFont typeface="Arial" charset="0"/>
              <a:buNone/>
            </a:pPr>
            <a:r>
              <a:rPr lang="en-US" b="0" baseline="0" dirty="0"/>
              <a:t>In other words, they have the ability to create and delete SDDCs, add and remove hosts from an SDDC, and configure networking and security policies for the SDDC.</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owner&gt;</a:t>
            </a:r>
          </a:p>
          <a:p>
            <a:pPr marL="0" indent="0">
              <a:buFont typeface="Arial" charset="0"/>
              <a:buNone/>
            </a:pPr>
            <a:endParaRPr lang="en-US" b="0" baseline="0" dirty="0"/>
          </a:p>
          <a:p>
            <a:pPr marL="0" indent="0">
              <a:buFont typeface="Arial" charset="0"/>
              <a:buNone/>
            </a:pPr>
            <a:r>
              <a:rPr lang="en-US" b="0" baseline="0" dirty="0"/>
              <a:t>Org owners have all these same privileges, but they have the additional ability to manage users within the org. </a:t>
            </a:r>
          </a:p>
          <a:p>
            <a:pPr marL="0" indent="0">
              <a:buFont typeface="Arial" charset="0"/>
              <a:buNone/>
            </a:pPr>
            <a:r>
              <a:rPr lang="en-US" b="0" baseline="0" dirty="0"/>
              <a:t>Today, this is the only major differentiator between the 2 roles.</a:t>
            </a:r>
          </a:p>
          <a:p>
            <a:pPr marL="0" indent="0">
              <a:buFont typeface="Arial" charset="0"/>
              <a:buNone/>
            </a:pPr>
            <a:endParaRPr lang="en-US" b="0" baseline="0" dirty="0"/>
          </a:p>
          <a:p>
            <a:pPr marL="0" indent="0">
              <a:buFont typeface="Arial" charset="0"/>
              <a:buNone/>
            </a:pPr>
            <a:r>
              <a:rPr lang="en-US" b="0" baseline="0" dirty="0"/>
              <a:t>It is important to note that users are only relevant within the VMware Cloud Services console. </a:t>
            </a:r>
          </a:p>
          <a:p>
            <a:pPr marL="0" indent="0">
              <a:buFont typeface="Arial" charset="0"/>
              <a:buNone/>
            </a:pPr>
            <a:r>
              <a:rPr lang="en-US" b="0" baseline="0" dirty="0"/>
              <a:t>They do not reflect user accounts within </a:t>
            </a:r>
            <a:r>
              <a:rPr lang="en-US" b="0" baseline="0" dirty="0" err="1"/>
              <a:t>vCenter</a:t>
            </a:r>
            <a:r>
              <a:rPr lang="en-US" b="0" baseline="0" dirty="0"/>
              <a:t> of an individual SDDC. </a:t>
            </a:r>
          </a:p>
          <a:p>
            <a:pPr marL="0" indent="0">
              <a:buFont typeface="Arial" charset="0"/>
              <a:buNone/>
            </a:pPr>
            <a:endParaRPr lang="en-US" b="0" baseline="0" dirty="0"/>
          </a:p>
          <a:p>
            <a:pPr marL="0" indent="0">
              <a:buFont typeface="Arial" charset="0"/>
              <a:buNone/>
            </a:pPr>
            <a:r>
              <a:rPr lang="en-US" b="0" baseline="0" dirty="0"/>
              <a:t>Within each Org is a special user, known as the Fund Owner.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fund owner&gt;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Fund Owner is responsible for the initial activation of the VMware Cloud Org.</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In order to complete the activation, they must have all required fields of their My VMware account profile fully populated and have adequate funds associated with that profile.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a:t>
            </a:r>
            <a:r>
              <a:rPr lang="en-US" b="1" baseline="0" dirty="0" err="1"/>
              <a:t>myvmware</a:t>
            </a:r>
            <a:r>
              <a:rPr lang="en-US" b="1" baseline="0" dirty="0"/>
              <a:t> profile&gt;</a:t>
            </a:r>
          </a:p>
          <a:p>
            <a:pPr marL="0" indent="0">
              <a:buFont typeface="Arial" charset="0"/>
              <a:buNone/>
            </a:pPr>
            <a:endParaRPr lang="en-US" b="0" baseline="0" dirty="0"/>
          </a:p>
          <a:p>
            <a:pPr marL="0" indent="0">
              <a:buFont typeface="Arial" charset="0"/>
              <a:buNone/>
            </a:pPr>
            <a:r>
              <a:rPr lang="en-US" b="0" baseline="0" dirty="0"/>
              <a:t>It is important to note that  services are activated via a single use activation link which is sent by email. </a:t>
            </a:r>
          </a:p>
          <a:p>
            <a:pPr marL="0" indent="0">
              <a:buFont typeface="Arial" charset="0"/>
              <a:buNone/>
            </a:pPr>
            <a:r>
              <a:rPr lang="en-US" b="0" baseline="0" dirty="0"/>
              <a:t>The email address used for this purpose is the one provided within the Fund Owner’s My VMware profile. </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email&gt;</a:t>
            </a:r>
          </a:p>
          <a:p>
            <a:pPr marL="0" indent="0">
              <a:buFont typeface="Arial" charset="0"/>
              <a:buNone/>
            </a:pPr>
            <a:endParaRPr lang="en-US" b="0" baseline="0" dirty="0"/>
          </a:p>
          <a:p>
            <a:pPr marL="0" indent="0">
              <a:buFont typeface="Arial" charset="0"/>
              <a:buNone/>
            </a:pPr>
            <a:r>
              <a:rPr lang="en-US" b="0" baseline="0" dirty="0"/>
              <a:t>It is very important that this email address be that of a recipient who is prepared to handle the activation process.</a:t>
            </a:r>
          </a:p>
        </p:txBody>
      </p:sp>
      <p:sp>
        <p:nvSpPr>
          <p:cNvPr id="4" name="Slide Number Placeholder 3"/>
          <p:cNvSpPr>
            <a:spLocks noGrp="1"/>
          </p:cNvSpPr>
          <p:nvPr>
            <p:ph type="sldNum" sz="quarter" idx="10"/>
          </p:nvPr>
        </p:nvSpPr>
        <p:spPr/>
        <p:txBody>
          <a:bodyPr/>
          <a:lstStyle/>
          <a:p>
            <a:fld id="{9F4FBC3A-A12C-40F9-BB8D-BC30C7901396}" type="slidenum">
              <a:rPr lang="en-US" smtClean="0"/>
              <a:t>4</a:t>
            </a:fld>
            <a:endParaRPr lang="en-US"/>
          </a:p>
        </p:txBody>
      </p:sp>
    </p:spTree>
    <p:extLst>
      <p:ext uri="{BB962C8B-B14F-4D97-AF65-F5344CB8AC3E}">
        <p14:creationId xmlns:p14="http://schemas.microsoft.com/office/powerpoint/2010/main" val="88559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lnSpcReduction="10000"/>
          </a:bodyPr>
          <a:lstStyle/>
          <a:p>
            <a:pPr marL="0" indent="0">
              <a:buFont typeface="Arial" charset="0"/>
              <a:buNone/>
            </a:pPr>
            <a:r>
              <a:rPr lang="en-US" b="0" baseline="0" dirty="0"/>
              <a:t>The software defined data center, or SDDC, is a collection of bare-metal hosts which are installed with the core VMware SDDC software stack.</a:t>
            </a:r>
          </a:p>
          <a:p>
            <a:pPr marL="0" indent="0">
              <a:buFont typeface="Arial" charset="0"/>
              <a:buNone/>
            </a:pPr>
            <a:endParaRPr lang="en-US" b="0" baseline="0" dirty="0"/>
          </a:p>
          <a:p>
            <a:pPr marL="0" indent="0">
              <a:buFont typeface="Arial" charset="0"/>
              <a:buNone/>
            </a:pPr>
            <a:r>
              <a:rPr lang="en-US" b="1" baseline="0" dirty="0"/>
              <a:t>&lt;click SDDC&gt;</a:t>
            </a:r>
          </a:p>
          <a:p>
            <a:pPr marL="0" indent="0">
              <a:buFont typeface="Arial" charset="0"/>
              <a:buNone/>
            </a:pPr>
            <a:endParaRPr lang="en-US" b="0" baseline="0" dirty="0"/>
          </a:p>
          <a:p>
            <a:pPr marL="0" indent="0">
              <a:buFont typeface="Arial" charset="0"/>
              <a:buNone/>
            </a:pPr>
            <a:r>
              <a:rPr lang="en-US" b="0" baseline="0" dirty="0"/>
              <a:t>It is important to call out the fact that each SDDC is provisioned on dedicated hardware.</a:t>
            </a:r>
          </a:p>
          <a:p>
            <a:pPr marL="0" indent="0">
              <a:buFont typeface="Arial" charset="0"/>
              <a:buNone/>
            </a:pPr>
            <a:r>
              <a:rPr lang="en-US" b="0" baseline="0" dirty="0"/>
              <a:t>As such, billing is based on the hardware itself and not on the VMs which reside within the SDDC.</a:t>
            </a:r>
          </a:p>
          <a:p>
            <a:pPr marL="0" indent="0">
              <a:buFont typeface="Arial" charset="0"/>
              <a:buNone/>
            </a:pPr>
            <a:r>
              <a:rPr lang="en-US" b="0" baseline="0" dirty="0"/>
              <a:t>Essentially, this means that you pay for the hardware, for as long as it is provisioned, no matter how many or how few VMs are deployed.</a:t>
            </a:r>
          </a:p>
          <a:p>
            <a:pPr marL="0" indent="0">
              <a:buFont typeface="Arial" charset="0"/>
              <a:buNone/>
            </a:pPr>
            <a:endParaRPr lang="en-US" b="0" baseline="0" dirty="0"/>
          </a:p>
          <a:p>
            <a:pPr marL="0" indent="0">
              <a:buFont typeface="Arial" charset="0"/>
              <a:buNone/>
            </a:pPr>
            <a:r>
              <a:rPr lang="en-US" b="0" baseline="0" dirty="0"/>
              <a:t>It is also important to note the permissions model of VMware Cloud On AWS. </a:t>
            </a:r>
          </a:p>
          <a:p>
            <a:pPr marL="0" indent="0">
              <a:buFont typeface="Arial" charset="0"/>
              <a:buNone/>
            </a:pPr>
            <a:r>
              <a:rPr lang="en-US" b="0" baseline="0" dirty="0"/>
              <a:t>Since VMware Cloud On AWS is a managed service, full admin access is not granted to an SDDC. </a:t>
            </a:r>
          </a:p>
          <a:p>
            <a:pPr marL="0" indent="0">
              <a:buFont typeface="Arial" charset="0"/>
              <a:buNone/>
            </a:pPr>
            <a:r>
              <a:rPr lang="en-US" b="0" baseline="0" dirty="0"/>
              <a:t>Instead, customers are given a </a:t>
            </a:r>
            <a:r>
              <a:rPr lang="en-US" b="0" baseline="0" dirty="0" err="1"/>
              <a:t>cloudAdmin</a:t>
            </a:r>
            <a:r>
              <a:rPr lang="en-US" b="0" baseline="0" dirty="0"/>
              <a:t> role which allows them to manage workloads which they have deployed within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cloudAdmin</a:t>
            </a:r>
            <a:r>
              <a:rPr lang="en-US" b="1" baseline="0" dirty="0"/>
              <a:t>&gt;</a:t>
            </a:r>
          </a:p>
          <a:p>
            <a:pPr marL="0" indent="0">
              <a:buFont typeface="Arial" charset="0"/>
              <a:buNone/>
            </a:pPr>
            <a:endParaRPr lang="en-US" b="0" baseline="0" dirty="0"/>
          </a:p>
          <a:p>
            <a:pPr marL="0" indent="0">
              <a:buFont typeface="Arial" charset="0"/>
              <a:buNone/>
            </a:pPr>
            <a:r>
              <a:rPr lang="en-US" b="0" baseline="0" dirty="0"/>
              <a:t>This role permits the user full permissions to manage their own workloads, and allows some limited access to configure </a:t>
            </a:r>
            <a:r>
              <a:rPr lang="en-US" b="0" baseline="0" dirty="0" err="1"/>
              <a:t>vCenter</a:t>
            </a:r>
            <a:r>
              <a:rPr lang="en-US" b="0" baseline="0" dirty="0"/>
              <a:t>, </a:t>
            </a:r>
            <a:r>
              <a:rPr lang="en-US" b="0" baseline="0" dirty="0" err="1"/>
              <a:t>vSAN</a:t>
            </a:r>
            <a:r>
              <a:rPr lang="en-US" b="0" baseline="0" dirty="0"/>
              <a:t>, and NSX.</a:t>
            </a:r>
          </a:p>
          <a:p>
            <a:pPr marL="0" indent="0">
              <a:buFont typeface="Arial" charset="0"/>
              <a:buNone/>
            </a:pPr>
            <a:endParaRPr lang="en-US" b="0" baseline="0" dirty="0"/>
          </a:p>
          <a:p>
            <a:pPr marL="0" indent="0">
              <a:buFont typeface="Arial" charset="0"/>
              <a:buNone/>
            </a:pPr>
            <a:r>
              <a:rPr lang="en-US" b="1" baseline="0" dirty="0"/>
              <a:t>&lt;click permissions&gt;</a:t>
            </a:r>
          </a:p>
          <a:p>
            <a:pPr marL="0" indent="0">
              <a:buFont typeface="Arial" charset="0"/>
              <a:buNone/>
            </a:pPr>
            <a:endParaRPr lang="en-US" b="0" baseline="0" dirty="0"/>
          </a:p>
          <a:p>
            <a:pPr marL="0" indent="0">
              <a:buFont typeface="Arial" charset="0"/>
              <a:buNone/>
            </a:pPr>
            <a:r>
              <a:rPr lang="en-US" b="0" baseline="0" dirty="0"/>
              <a:t>Normally, this permissions model does not impact day-to-day use of the service, however, it important to keep in mind if you are planning on integrating tools directly with the infrastructure components of the SDDC.</a:t>
            </a:r>
          </a:p>
          <a:p>
            <a:pPr marL="0" indent="0">
              <a:buFont typeface="Arial" charset="0"/>
              <a:buNone/>
            </a:pPr>
            <a:r>
              <a:rPr lang="en-US" b="0" baseline="0" dirty="0"/>
              <a:t>If the integration you are planning requires admin rights to  </a:t>
            </a:r>
            <a:r>
              <a:rPr lang="en-US" b="0" baseline="0" dirty="0" err="1"/>
              <a:t>vCenter</a:t>
            </a:r>
            <a:r>
              <a:rPr lang="en-US" b="0" baseline="0" dirty="0"/>
              <a:t> or NSX, then it may not function properly.</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a:p>
        </p:txBody>
      </p:sp>
    </p:spTree>
    <p:extLst>
      <p:ext uri="{BB962C8B-B14F-4D97-AF65-F5344CB8AC3E}">
        <p14:creationId xmlns:p14="http://schemas.microsoft.com/office/powerpoint/2010/main" val="1906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55000" lnSpcReduction="20000"/>
          </a:bodyPr>
          <a:lstStyle/>
          <a:p>
            <a:r>
              <a:rPr lang="en-US" dirty="0"/>
              <a:t>In order to provide an SDDC with access to AWS services, a “linking” process is performed the first time an SDDC is provisioned.</a:t>
            </a:r>
          </a:p>
          <a:p>
            <a:r>
              <a:rPr lang="en-US" dirty="0"/>
              <a:t>This process involves 2 parts: the initial account linking, and creation of the cross-VPC link to an SDDC.</a:t>
            </a:r>
          </a:p>
          <a:p>
            <a:endParaRPr lang="en-US" dirty="0"/>
          </a:p>
          <a:p>
            <a:r>
              <a:rPr lang="en-US" dirty="0"/>
              <a:t>Firstly, let’s discuss the cross-VPC link.</a:t>
            </a:r>
          </a:p>
          <a:p>
            <a:r>
              <a:rPr lang="en-US" dirty="0"/>
              <a:t>As mentioned previously, each SDDC is provided access to AWS services within the customer-owned AWS account.</a:t>
            </a:r>
          </a:p>
          <a:p>
            <a:r>
              <a:rPr lang="en-US" dirty="0"/>
              <a:t>In order to provide this access, the SDDC is cross-linked to a VPC within that account using a series of Elastic Network Interfaces.</a:t>
            </a:r>
          </a:p>
          <a:p>
            <a:r>
              <a:rPr lang="en-US" dirty="0"/>
              <a:t>These ENIs are created within the customer’s VPC.</a:t>
            </a:r>
          </a:p>
          <a:p>
            <a:endParaRPr lang="en-US" dirty="0"/>
          </a:p>
          <a:p>
            <a:r>
              <a:rPr lang="en-US" dirty="0"/>
              <a:t>In order for VMware to create and manage the VPC cross-linking, we must have permissions to perform certain actions within the customer-owned AWS account.</a:t>
            </a:r>
          </a:p>
          <a:p>
            <a:r>
              <a:rPr lang="en-US" dirty="0"/>
              <a:t>This is the purpose of the account linking process.</a:t>
            </a:r>
          </a:p>
          <a:p>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Account linking is performed as part of the SDDC deployment process, and is only required to be done once when the initial SDDC is provisioned.</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the process, the person who is performing the deployment will be asked to log-in to their AWS account and execute a CloudFormation template.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t>
            </a:r>
            <a:r>
              <a:rPr lang="en-US" b="1" dirty="0" err="1"/>
              <a:t>cloudformation</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person executing the template should have admin rights within the AWS account, since the template will create IAM roles within that account.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These roles will grant VMware permissions to manage the cross-linking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roles&gt;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Once this template has been executed, the customer AWS account is considered to be “linked” with their VMC Org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org&gt;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SDDC deployment process may now continue.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this process, the user will be asked to select a VPC to use for cross-linking.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a:t>
            </a:r>
            <a:r>
              <a:rPr lang="en-US" b="1" dirty="0" err="1"/>
              <a:t>vpc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user will also be asked to choose a Subnet for the cross-link.</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This subnet should be dedicated for use by the SDDC, and should be at least a /26.</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x-</a:t>
            </a:r>
            <a:r>
              <a:rPr lang="en-US" b="1" dirty="0" err="1"/>
              <a:t>eni</a:t>
            </a:r>
            <a:r>
              <a:rPr lang="en-US" b="1" dirty="0"/>
              <a:t> subnet1&gt;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first cluster of the SDDC will be provisioned within the same Availability Zone as the selected Subnet.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deploy </a:t>
            </a:r>
            <a:r>
              <a:rPr lang="en-US" b="1" dirty="0" err="1"/>
              <a:t>sddc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a:t>
            </a:r>
            <a:r>
              <a:rPr lang="en-US" dirty="0" err="1"/>
              <a:t>ESXi</a:t>
            </a:r>
            <a:r>
              <a:rPr lang="en-US" dirty="0"/>
              <a:t> hosts of the SDDC will be cross-linked to this subnet via a series of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az1-a cross-link&gt;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0" indent="0">
              <a:buFont typeface="Arial" charset="0"/>
              <a:buNone/>
            </a:pPr>
            <a:r>
              <a:rPr lang="en-US" dirty="0"/>
              <a:t>For multi-AZ SDDCs, a second Subnet must be chosen which exists in a separate Availability Zone.</a:t>
            </a:r>
          </a:p>
          <a:p>
            <a:pPr marL="0" indent="0">
              <a:buFont typeface="Arial" charset="0"/>
              <a:buNone/>
            </a:pPr>
            <a:endParaRPr lang="en-US" dirty="0"/>
          </a:p>
          <a:p>
            <a:pPr marL="0" indent="0">
              <a:buFont typeface="Arial" charset="0"/>
              <a:buNone/>
            </a:pPr>
            <a:r>
              <a:rPr lang="en-US" b="1" dirty="0"/>
              <a:t>&lt;click x-</a:t>
            </a:r>
            <a:r>
              <a:rPr lang="en-US" b="1" dirty="0" err="1"/>
              <a:t>eni</a:t>
            </a:r>
            <a:r>
              <a:rPr lang="en-US" b="1" dirty="0"/>
              <a:t> subnet2&gt;</a:t>
            </a:r>
          </a:p>
          <a:p>
            <a:pPr marL="0" indent="0">
              <a:buFont typeface="Arial" charset="0"/>
              <a:buNone/>
            </a:pPr>
            <a:endParaRPr lang="en-US" dirty="0"/>
          </a:p>
          <a:p>
            <a:pPr marL="0" indent="0">
              <a:buFont typeface="Arial" charset="0"/>
              <a:buNone/>
            </a:pPr>
            <a:r>
              <a:rPr lang="en-US" dirty="0"/>
              <a:t>Multi-AZ SDDCs are designed to be resilient to AZ-level failures within AWS.</a:t>
            </a:r>
          </a:p>
          <a:p>
            <a:pPr marL="0" indent="0">
              <a:buFont typeface="Arial" charset="0"/>
              <a:buNone/>
            </a:pPr>
            <a:r>
              <a:rPr lang="en-US" dirty="0"/>
              <a:t>For this reason, an additional set of hosts are deployed within a second Availability Zone and cross-linked to the chosen Subnet.</a:t>
            </a:r>
          </a:p>
          <a:p>
            <a:pPr marL="0" indent="0">
              <a:buFont typeface="Arial" charset="0"/>
              <a:buNone/>
            </a:pPr>
            <a:endParaRPr lang="en-US" dirty="0"/>
          </a:p>
          <a:p>
            <a:pPr marL="0" indent="0">
              <a:buFont typeface="Arial" charset="0"/>
              <a:buNone/>
            </a:pPr>
            <a:r>
              <a:rPr lang="en-US" b="1" baseline="0" dirty="0"/>
              <a:t>&lt;click az1-b hosts </a:t>
            </a:r>
            <a:r>
              <a:rPr lang="en-US" b="1" dirty="0"/>
              <a:t>&amp; az1-b cross-link</a:t>
            </a:r>
            <a:r>
              <a:rPr lang="en-US" b="1" baseline="0"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exact function of these VPC cross-links will be discussed later in more detail.</a:t>
            </a:r>
          </a:p>
        </p:txBody>
      </p:sp>
      <p:sp>
        <p:nvSpPr>
          <p:cNvPr id="4" name="Slide Number Placeholder 3"/>
          <p:cNvSpPr>
            <a:spLocks noGrp="1"/>
          </p:cNvSpPr>
          <p:nvPr>
            <p:ph type="sldNum" sz="quarter" idx="10"/>
          </p:nvPr>
        </p:nvSpPr>
        <p:spPr/>
        <p:txBody>
          <a:bodyPr/>
          <a:lstStyle/>
          <a:p>
            <a:fld id="{9F4FBC3A-A12C-40F9-BB8D-BC30C7901396}" type="slidenum">
              <a:rPr lang="en-US" smtClean="0"/>
              <a:t>6</a:t>
            </a:fld>
            <a:endParaRPr lang="en-US"/>
          </a:p>
        </p:txBody>
      </p:sp>
    </p:spTree>
    <p:extLst>
      <p:ext uri="{BB962C8B-B14F-4D97-AF65-F5344CB8AC3E}">
        <p14:creationId xmlns:p14="http://schemas.microsoft.com/office/powerpoint/2010/main" val="168463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122159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Resource management within </a:t>
            </a:r>
            <a:r>
              <a:rPr lang="en-US" b="0" baseline="0" dirty="0" err="1"/>
              <a:t>vCenter</a:t>
            </a:r>
            <a:r>
              <a:rPr lang="en-US" b="0" baseline="0" dirty="0"/>
              <a:t> is enforced through the use of Resource Pools. </a:t>
            </a:r>
          </a:p>
          <a:p>
            <a:pPr marL="0" indent="0">
              <a:buFont typeface="Arial" charset="0"/>
              <a:buNone/>
            </a:pPr>
            <a:r>
              <a:rPr lang="en-US" b="0" baseline="0" dirty="0"/>
              <a:t>Using this model, infrastructure-level appliances exist within one Resource Pool while compute workloads exist within another.</a:t>
            </a:r>
          </a:p>
          <a:p>
            <a:pPr marL="0" indent="0">
              <a:buFont typeface="Arial" charset="0"/>
              <a:buNone/>
            </a:pPr>
            <a:endParaRPr lang="en-US" b="0" baseline="0" dirty="0"/>
          </a:p>
          <a:p>
            <a:pPr marL="0" indent="0">
              <a:buFont typeface="Arial" charset="0"/>
              <a:buNone/>
            </a:pPr>
            <a:r>
              <a:rPr lang="en-US" b="0" baseline="0" dirty="0"/>
              <a:t>The </a:t>
            </a:r>
            <a:r>
              <a:rPr lang="en-US" b="0" baseline="0" dirty="0" err="1"/>
              <a:t>cloudAdmin</a:t>
            </a:r>
            <a:r>
              <a:rPr lang="en-US" b="0" baseline="0" dirty="0"/>
              <a:t> role does not have permissions to modify the resources within the management pool.</a:t>
            </a:r>
          </a:p>
          <a:p>
            <a:pPr marL="0" indent="0">
              <a:buFont typeface="Arial" charset="0"/>
              <a:buNone/>
            </a:pPr>
            <a:endParaRPr lang="en-US" b="0" baseline="0" dirty="0"/>
          </a:p>
          <a:p>
            <a:pPr marL="0" indent="0">
              <a:buFont typeface="Arial" charset="0"/>
              <a:buNone/>
            </a:pPr>
            <a:r>
              <a:rPr lang="en-US" b="0" baseline="0" dirty="0"/>
              <a:t>Access to storage is managed using a similar model.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en-US" b="1" baseline="0" dirty="0" err="1"/>
              <a:t>vsan</a:t>
            </a:r>
            <a:r>
              <a:rPr lang="en-US" b="1" baseline="0" dirty="0"/>
              <a:t> datastores&gt;</a:t>
            </a:r>
          </a:p>
          <a:p>
            <a:pPr marL="0" indent="0">
              <a:buFont typeface="Arial" charset="0"/>
              <a:buNone/>
            </a:pPr>
            <a:endParaRPr lang="en-US" b="0" baseline="0" dirty="0"/>
          </a:p>
          <a:p>
            <a:pPr marL="0" indent="0">
              <a:buFont typeface="Arial" charset="0"/>
              <a:buNone/>
            </a:pPr>
            <a:r>
              <a:rPr lang="en-US" b="0" baseline="0" dirty="0"/>
              <a:t>Within an SDDC, the </a:t>
            </a:r>
            <a:r>
              <a:rPr lang="en-US" b="0" baseline="0" dirty="0" err="1"/>
              <a:t>vSAN</a:t>
            </a:r>
            <a:r>
              <a:rPr lang="en-US" b="0" baseline="0" dirty="0"/>
              <a:t> cluster has been modified to present two logical Datastores; one for the infrastructure appliances, and another for compute workloads.</a:t>
            </a:r>
          </a:p>
          <a:p>
            <a:pPr marL="0" indent="0">
              <a:buFont typeface="Arial" charset="0"/>
              <a:buNone/>
            </a:pPr>
            <a:r>
              <a:rPr lang="en-US" b="0" baseline="0" dirty="0"/>
              <a:t>As with the Resource Pool model, the </a:t>
            </a:r>
            <a:r>
              <a:rPr lang="en-US" b="0" baseline="0" dirty="0" err="1"/>
              <a:t>cloudAdmin</a:t>
            </a:r>
            <a:r>
              <a:rPr lang="en-US" b="0" baseline="0" dirty="0"/>
              <a:t> role does not have access to the Datastore used by the infrastructure appliances.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8</a:t>
            </a:fld>
            <a:endParaRPr lang="en-US"/>
          </a:p>
        </p:txBody>
      </p:sp>
    </p:spTree>
    <p:extLst>
      <p:ext uri="{BB962C8B-B14F-4D97-AF65-F5344CB8AC3E}">
        <p14:creationId xmlns:p14="http://schemas.microsoft.com/office/powerpoint/2010/main" val="196136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Total usable storage within an SDDC is a function of a couple of variables.</a:t>
            </a:r>
          </a:p>
          <a:p>
            <a:pPr marL="0" indent="0">
              <a:buFont typeface="Arial" charset="0"/>
              <a:buNone/>
            </a:pPr>
            <a:endParaRPr lang="en-US" b="0" baseline="0" dirty="0"/>
          </a:p>
          <a:p>
            <a:pPr marL="0" indent="0">
              <a:buFont typeface="Arial" charset="0"/>
              <a:buNone/>
            </a:pPr>
            <a:r>
              <a:rPr lang="en-US" b="0" baseline="0" dirty="0"/>
              <a:t>Firstly, the </a:t>
            </a:r>
            <a:r>
              <a:rPr lang="en-US" b="0" baseline="0" dirty="0" err="1"/>
              <a:t>vSAN</a:t>
            </a:r>
            <a:r>
              <a:rPr lang="en-US" b="0" baseline="0" dirty="0"/>
              <a:t> storage policy applied to VMs effects the amount of overhead required for data storage.</a:t>
            </a:r>
          </a:p>
          <a:p>
            <a:pPr marL="0" indent="0">
              <a:buFont typeface="Arial" charset="0"/>
              <a:buNone/>
            </a:pPr>
            <a:r>
              <a:rPr lang="en-US" b="0" baseline="0" dirty="0"/>
              <a:t>Secondly, the ability of </a:t>
            </a:r>
            <a:r>
              <a:rPr lang="en-US" b="0" baseline="0" dirty="0" err="1"/>
              <a:t>dedup</a:t>
            </a:r>
            <a:r>
              <a:rPr lang="en-US" b="0" baseline="0" dirty="0"/>
              <a:t> &amp; compressing to reduce the storage footprint plays a role.</a:t>
            </a:r>
          </a:p>
          <a:p>
            <a:pPr marL="0" indent="0">
              <a:buFont typeface="Arial" charset="0"/>
              <a:buNone/>
            </a:pPr>
            <a:endParaRPr lang="en-US" b="0" baseline="0" dirty="0"/>
          </a:p>
          <a:p>
            <a:pPr marL="0" indent="0">
              <a:buFont typeface="Arial" charset="0"/>
              <a:buNone/>
            </a:pPr>
            <a:r>
              <a:rPr lang="en-US" b="0" baseline="0" dirty="0"/>
              <a:t>Taking a look at the table to the right, we can see that each policy consists of a Failures to Tolerate setting and a Fault Tolerance Method.</a:t>
            </a:r>
          </a:p>
          <a:p>
            <a:pPr marL="0" indent="0">
              <a:buFont typeface="Arial" charset="0"/>
              <a:buNone/>
            </a:pPr>
            <a:r>
              <a:rPr lang="en-US" b="0" baseline="0" dirty="0"/>
              <a:t>Each combination requires a certain minimum number of hosts and has an associated “cost” in terms of storage overhead required to implement.</a:t>
            </a:r>
          </a:p>
          <a:p>
            <a:pPr marL="0" indent="0">
              <a:buFont typeface="Arial" charset="0"/>
              <a:buNone/>
            </a:pPr>
            <a:r>
              <a:rPr lang="en-US" b="0" baseline="0" dirty="0"/>
              <a:t>For example, we can see that the first policy in the table requires twice the storage space to implement the policy.</a:t>
            </a:r>
          </a:p>
          <a:p>
            <a:pPr marL="0" indent="0">
              <a:buFont typeface="Arial" charset="0"/>
              <a:buNone/>
            </a:pPr>
            <a:r>
              <a:rPr lang="en-US" b="0" baseline="0" dirty="0"/>
              <a:t>This is because RAID1 mirroring is duplicated each storage object twice in order to implement the FTT value of 1.</a:t>
            </a:r>
          </a:p>
          <a:p>
            <a:pPr marL="0" indent="0">
              <a:buFont typeface="Arial" charset="0"/>
              <a:buNone/>
            </a:pPr>
            <a:endParaRPr lang="en-US" b="0" baseline="0" dirty="0"/>
          </a:p>
          <a:p>
            <a:pPr marL="0" indent="0">
              <a:buFont typeface="Arial" charset="0"/>
              <a:buNone/>
            </a:pPr>
            <a:r>
              <a:rPr lang="en-US" b="0" baseline="0" dirty="0"/>
              <a:t>With </a:t>
            </a:r>
            <a:r>
              <a:rPr lang="en-US" b="0" baseline="0" dirty="0" err="1"/>
              <a:t>vSAN</a:t>
            </a:r>
            <a:r>
              <a:rPr lang="en-US" b="0" baseline="0" dirty="0"/>
              <a:t>, it is required to have a default storage policy and it is this policy which is used by VMs that do not have a storage policy explicitly defined on them.</a:t>
            </a:r>
          </a:p>
          <a:p>
            <a:pPr marL="0" indent="0">
              <a:buFont typeface="Arial" charset="0"/>
              <a:buNone/>
            </a:pPr>
            <a:r>
              <a:rPr lang="en-US" b="0" baseline="0" dirty="0"/>
              <a:t>The default storage policy for an SDDC uses an FTM of RAID1 with an FTT of 1.</a:t>
            </a:r>
          </a:p>
          <a:p>
            <a:pPr marL="0" indent="0">
              <a:buFont typeface="Arial" charset="0"/>
              <a:buNone/>
            </a:pPr>
            <a:r>
              <a:rPr lang="en-US" b="0" baseline="0" dirty="0"/>
              <a:t>For SDDCs with 6 or more hosts, then an FTT of 2 will be used.</a:t>
            </a:r>
          </a:p>
          <a:p>
            <a:pPr marL="0" indent="0">
              <a:buFont typeface="Arial" charset="0"/>
              <a:buNone/>
            </a:pPr>
            <a:endParaRPr lang="en-US" b="0" baseline="0" dirty="0"/>
          </a:p>
          <a:p>
            <a:pPr marL="0" indent="0">
              <a:buFont typeface="Arial" charset="0"/>
              <a:buNone/>
            </a:pPr>
            <a:r>
              <a:rPr lang="en-US" b="0" baseline="0" dirty="0"/>
              <a:t>Finally, the VMC Sizer tool has been made available as a means of assisting customers with estimating the number of hosts required to meet their storage demands.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9</a:t>
            </a:fld>
            <a:endParaRPr lang="en-US"/>
          </a:p>
        </p:txBody>
      </p:sp>
    </p:spTree>
    <p:extLst>
      <p:ext uri="{BB962C8B-B14F-4D97-AF65-F5344CB8AC3E}">
        <p14:creationId xmlns:p14="http://schemas.microsoft.com/office/powerpoint/2010/main" val="84217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8" name="Group 17"/>
          <p:cNvGrpSpPr/>
          <p:nvPr/>
        </p:nvGrpSpPr>
        <p:grpSpPr>
          <a:xfrm>
            <a:off x="10206138" y="6074829"/>
            <a:ext cx="1373087" cy="216433"/>
            <a:chOff x="-84138" y="5622925"/>
            <a:chExt cx="4330701" cy="682626"/>
          </a:xfrm>
          <a:solidFill>
            <a:srgbClr val="FFFFFF"/>
          </a:solidFill>
        </p:grpSpPr>
        <p:sp>
          <p:nvSpPr>
            <p:cNvPr id="19"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33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etric 2">
    <p:spTree>
      <p:nvGrpSpPr>
        <p:cNvPr id="1" name=""/>
        <p:cNvGrpSpPr/>
        <p:nvPr/>
      </p:nvGrpSpPr>
      <p:grpSpPr>
        <a:xfrm>
          <a:off x="0" y="0"/>
          <a:ext cx="0" cy="0"/>
          <a:chOff x="0" y="0"/>
          <a:chExt cx="0" cy="0"/>
        </a:xfrm>
      </p:grpSpPr>
      <p:grpSp>
        <p:nvGrpSpPr>
          <p:cNvPr id="15" name="Group 14"/>
          <p:cNvGrpSpPr/>
          <p:nvPr/>
        </p:nvGrpSpPr>
        <p:grpSpPr>
          <a:xfrm>
            <a:off x="156404" y="6599868"/>
            <a:ext cx="1099793" cy="173355"/>
            <a:chOff x="-84138" y="5622925"/>
            <a:chExt cx="4330701" cy="682626"/>
          </a:xfrm>
          <a:solidFill>
            <a:srgbClr val="FFFFFF"/>
          </a:solidFill>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84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tric 3">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055811" y="5213798"/>
            <a:ext cx="3733881"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5213798"/>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298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189"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55958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8189"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VMware Cloud On AWS</a:t>
            </a:r>
          </a:p>
        </p:txBody>
      </p:sp>
      <p:sp>
        <p:nvSpPr>
          <p:cNvPr id="9" name="Slide Number Placeholder 8"/>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12424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
        <p:nvSpPr>
          <p:cNvPr id="5" name="Slide Number Placeholder 4"/>
          <p:cNvSpPr>
            <a:spLocks noGrp="1"/>
          </p:cNvSpPr>
          <p:nvPr>
            <p:ph type="sldNum" sz="quarter" idx="12"/>
          </p:nvPr>
        </p:nvSpPr>
        <p:spPr/>
        <p:txBody>
          <a:bodyPr/>
          <a:lstStyle/>
          <a:p>
            <a:fld id="{6EA6D8CF-3CDE-4807-BCD2-C9F2B831AAA5}" type="slidenum">
              <a:rPr lang="en-US" smtClean="0"/>
              <a:t>‹#›</a:t>
            </a:fld>
            <a:endParaRPr lang="en-US"/>
          </a:p>
        </p:txBody>
      </p:sp>
      <p:sp>
        <p:nvSpPr>
          <p:cNvPr id="6" name="Text Placeholder 8"/>
          <p:cNvSpPr>
            <a:spLocks noGrp="1"/>
          </p:cNvSpPr>
          <p:nvPr>
            <p:ph type="body" sz="quarter" idx="13" hasCustomPrompt="1"/>
          </p:nvPr>
        </p:nvSpPr>
        <p:spPr>
          <a:xfrm>
            <a:off x="609441" y="12192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93474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VMware Cloud On AWS</a:t>
            </a:r>
          </a:p>
        </p:txBody>
      </p:sp>
      <p:sp>
        <p:nvSpPr>
          <p:cNvPr id="4" name="Slide Number Placeholder 3"/>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62289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609441" y="1371601"/>
            <a:ext cx="7922736" cy="464819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35325" y="1371600"/>
            <a:ext cx="2844059" cy="4648199"/>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1187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12188825"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10969943"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74649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548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6183893"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680542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816234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4113729"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4723170"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10" name="Picture Placeholder 2"/>
          <p:cNvSpPr>
            <a:spLocks noGrp="1"/>
          </p:cNvSpPr>
          <p:nvPr>
            <p:ph type="pic" idx="15"/>
          </p:nvPr>
        </p:nvSpPr>
        <p:spPr>
          <a:xfrm>
            <a:off x="8227457"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3"/>
          <p:cNvSpPr>
            <a:spLocks noGrp="1"/>
          </p:cNvSpPr>
          <p:nvPr>
            <p:ph type="body" sz="half" idx="16"/>
          </p:nvPr>
        </p:nvSpPr>
        <p:spPr>
          <a:xfrm>
            <a:off x="8836898"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234221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resenter Name">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0" hasCustomPrompt="1"/>
          </p:nvPr>
        </p:nvSpPr>
        <p:spPr>
          <a:xfrm>
            <a:off x="609441" y="5791200"/>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presenter’s name </a:t>
            </a:r>
          </a:p>
        </p:txBody>
      </p:sp>
      <p:sp>
        <p:nvSpPr>
          <p:cNvPr id="9" name="Text Placeholder 4"/>
          <p:cNvSpPr>
            <a:spLocks noGrp="1"/>
          </p:cNvSpPr>
          <p:nvPr>
            <p:ph type="body" sz="quarter" idx="11" hasCustomPrompt="1"/>
          </p:nvPr>
        </p:nvSpPr>
        <p:spPr>
          <a:xfrm>
            <a:off x="609441" y="6081068"/>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date</a:t>
            </a:r>
          </a:p>
        </p:txBody>
      </p:sp>
      <p:grpSp>
        <p:nvGrpSpPr>
          <p:cNvPr id="21" name="Group 20"/>
          <p:cNvGrpSpPr/>
          <p:nvPr/>
        </p:nvGrpSpPr>
        <p:grpSpPr>
          <a:xfrm>
            <a:off x="10206138" y="6074829"/>
            <a:ext cx="1373087" cy="216433"/>
            <a:chOff x="-84138" y="5622925"/>
            <a:chExt cx="4330701" cy="682626"/>
          </a:xfrm>
          <a:solidFill>
            <a:srgbClr val="FFFFFF"/>
          </a:solidFill>
        </p:grpSpPr>
        <p:sp>
          <p:nvSpPr>
            <p:cNvPr id="22"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
        <p:nvSpPr>
          <p:cNvPr id="16" name="TextBox 15"/>
          <p:cNvSpPr txBox="1"/>
          <p:nvPr userDrawn="1"/>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Tree>
    <p:extLst>
      <p:ext uri="{BB962C8B-B14F-4D97-AF65-F5344CB8AC3E}">
        <p14:creationId xmlns:p14="http://schemas.microsoft.com/office/powerpoint/2010/main" val="2469386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ustom 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2024" y="856"/>
            <a:ext cx="5696801" cy="3154680"/>
          </a:xfrm>
          <a:prstGeom prst="rect">
            <a:avLst/>
          </a:prstGeom>
        </p:spPr>
      </p:pic>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29" name="Group 28"/>
          <p:cNvGrpSpPr/>
          <p:nvPr/>
        </p:nvGrpSpPr>
        <p:grpSpPr bwMode="black">
          <a:xfrm>
            <a:off x="617878" y="6446044"/>
            <a:ext cx="1099793" cy="173355"/>
            <a:chOff x="-84138" y="5622925"/>
            <a:chExt cx="4330701" cy="682626"/>
          </a:xfrm>
          <a:solidFill>
            <a:srgbClr val="FFFFFF"/>
          </a:solidFill>
        </p:grpSpPr>
        <p:sp>
          <p:nvSpPr>
            <p:cNvPr id="30"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4923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Quote">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4067" y="2702442"/>
            <a:ext cx="5346479" cy="4155557"/>
          </a:xfrm>
          <a:prstGeom prst="rect">
            <a:avLst/>
          </a:prstGeom>
        </p:spPr>
      </p:pic>
      <p:grpSp>
        <p:nvGrpSpPr>
          <p:cNvPr id="15" name="Group 14"/>
          <p:cNvGrpSpPr/>
          <p:nvPr/>
        </p:nvGrpSpPr>
        <p:grpSpPr>
          <a:xfrm>
            <a:off x="617878" y="6446044"/>
            <a:ext cx="1099793" cy="173355"/>
            <a:chOff x="-84138" y="5622925"/>
            <a:chExt cx="4330701" cy="682626"/>
          </a:xfrm>
          <a:solidFill>
            <a:srgbClr val="FFFFFF"/>
          </a:solidFill>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2658829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Metric 1">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grpSp>
        <p:nvGrpSpPr>
          <p:cNvPr id="25" name="Group 24"/>
          <p:cNvGrpSpPr/>
          <p:nvPr/>
        </p:nvGrpSpPr>
        <p:grpSpPr>
          <a:xfrm>
            <a:off x="617878" y="6446044"/>
            <a:ext cx="1099793" cy="173355"/>
            <a:chOff x="-84138" y="5622925"/>
            <a:chExt cx="4330701" cy="682626"/>
          </a:xfrm>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spTree>
    <p:extLst>
      <p:ext uri="{BB962C8B-B14F-4D97-AF65-F5344CB8AC3E}">
        <p14:creationId xmlns:p14="http://schemas.microsoft.com/office/powerpoint/2010/main" val="8456253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Metric 2">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762" y="0"/>
            <a:ext cx="5698063" cy="6858000"/>
          </a:xfrm>
          <a:prstGeom prst="rect">
            <a:avLst/>
          </a:prstGeom>
        </p:spPr>
      </p:pic>
      <p:grpSp>
        <p:nvGrpSpPr>
          <p:cNvPr id="26" name="Group 25"/>
          <p:cNvGrpSpPr/>
          <p:nvPr/>
        </p:nvGrpSpPr>
        <p:grpSpPr>
          <a:xfrm>
            <a:off x="617878" y="6446044"/>
            <a:ext cx="1099793" cy="173355"/>
            <a:chOff x="-84138" y="5622925"/>
            <a:chExt cx="4330701" cy="682626"/>
          </a:xfrm>
          <a:solidFill>
            <a:srgbClr val="FFFFFF"/>
          </a:solidFill>
        </p:grpSpPr>
        <p:sp>
          <p:nvSpPr>
            <p:cNvPr id="27"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3760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Metric 3">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501"/>
            <a:ext cx="12188952" cy="6289499"/>
          </a:xfrm>
          <a:prstGeom prst="rect">
            <a:avLst/>
          </a:prstGeom>
        </p:spPr>
      </p:pic>
      <p:grpSp>
        <p:nvGrpSpPr>
          <p:cNvPr id="24" name="Group 23"/>
          <p:cNvGrpSpPr/>
          <p:nvPr/>
        </p:nvGrpSpPr>
        <p:grpSpPr>
          <a:xfrm>
            <a:off x="617878" y="6446044"/>
            <a:ext cx="1099793" cy="173355"/>
            <a:chOff x="-84138" y="5622925"/>
            <a:chExt cx="4330701" cy="682626"/>
          </a:xfrm>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p:cNvSpPr>
            <a:spLocks noGrp="1"/>
          </p:cNvSpPr>
          <p:nvPr>
            <p:ph type="body" sz="quarter" idx="12" hasCustomPrompt="1"/>
          </p:nvPr>
        </p:nvSpPr>
        <p:spPr>
          <a:xfrm>
            <a:off x="1726751" y="4740499"/>
            <a:ext cx="4062942"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4740499"/>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3019902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42037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2390" y="342901"/>
            <a:ext cx="1096994" cy="5676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342901"/>
            <a:ext cx="9547913" cy="567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61163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277" y="5457"/>
            <a:ext cx="5708590" cy="327829"/>
          </a:xfrm>
        </p:spPr>
        <p:txBody>
          <a:bodyPr/>
          <a:lstStyle>
            <a:lvl1pPr>
              <a:defRPr sz="22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Tree>
    <p:extLst>
      <p:ext uri="{BB962C8B-B14F-4D97-AF65-F5344CB8AC3E}">
        <p14:creationId xmlns:p14="http://schemas.microsoft.com/office/powerpoint/2010/main" val="14961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a:t>Click to edit Master title style</a:t>
            </a:r>
          </a:p>
        </p:txBody>
      </p:sp>
      <p:sp>
        <p:nvSpPr>
          <p:cNvPr id="5" name="Footer Placeholder 4"/>
          <p:cNvSpPr>
            <a:spLocks noGrp="1"/>
          </p:cNvSpPr>
          <p:nvPr>
            <p:ph type="ftr" sz="quarter" idx="11"/>
          </p:nvPr>
        </p:nvSpPr>
        <p:spPr>
          <a:xfrm>
            <a:off x="5053885" y="6703589"/>
            <a:ext cx="5180251" cy="149224"/>
          </a:xfrm>
        </p:spPr>
        <p:txBody>
          <a:bodyPr/>
          <a:lstStyle/>
          <a:p>
            <a:r>
              <a:rPr lang="en-US"/>
              <a:t>VMware Cloud On AWS</a:t>
            </a:r>
          </a:p>
        </p:txBody>
      </p:sp>
    </p:spTree>
    <p:extLst>
      <p:ext uri="{BB962C8B-B14F-4D97-AF65-F5344CB8AC3E}">
        <p14:creationId xmlns:p14="http://schemas.microsoft.com/office/powerpoint/2010/main" val="174407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676400"/>
            <a:ext cx="10969943"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609441" y="12065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38559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sp>
        <p:nvSpPr>
          <p:cNvPr id="2" name="Title 1"/>
          <p:cNvSpPr>
            <a:spLocks noGrp="1"/>
          </p:cNvSpPr>
          <p:nvPr>
            <p:ph type="title"/>
          </p:nvPr>
        </p:nvSpPr>
        <p:spPr>
          <a:xfrm>
            <a:off x="614729" y="1676400"/>
            <a:ext cx="7313295"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39" y="3276600"/>
            <a:ext cx="7313295"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2455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12" name="Group 11"/>
          <p:cNvGrpSpPr/>
          <p:nvPr/>
        </p:nvGrpSpPr>
        <p:grpSpPr bwMode="black">
          <a:xfrm>
            <a:off x="617878" y="6446044"/>
            <a:ext cx="1099793" cy="173355"/>
            <a:chOff x="-84138" y="5622925"/>
            <a:chExt cx="4330701" cy="682626"/>
          </a:xfrm>
          <a:solidFill>
            <a:srgbClr val="FFFFFF"/>
          </a:solidFill>
        </p:grpSpPr>
        <p:sp>
          <p:nvSpPr>
            <p:cNvPr id="13"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160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pSp>
        <p:nvGrpSpPr>
          <p:cNvPr id="24" name="Group 23"/>
          <p:cNvGrpSpPr/>
          <p:nvPr/>
        </p:nvGrpSpPr>
        <p:grpSpPr>
          <a:xfrm>
            <a:off x="617878" y="6446044"/>
            <a:ext cx="1099793" cy="173355"/>
            <a:chOff x="-84138" y="5622925"/>
            <a:chExt cx="4330701" cy="682626"/>
          </a:xfrm>
          <a:solidFill>
            <a:srgbClr val="FFFFFF"/>
          </a:solidFill>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17657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tric 1">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661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3D79">
                <a:lumMod val="40000"/>
              </a:srgbClr>
            </a:gs>
            <a:gs pos="100000">
              <a:srgbClr val="003D79">
                <a:lumMod val="75000"/>
              </a:srgbClr>
            </a:gs>
          </a:gsLst>
          <a:lin ang="5400000" scaled="0"/>
          <a:tileRect/>
        </a:gra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grpSp>
        <p:nvGrpSpPr>
          <p:cNvPr id="16" name="Group 15"/>
          <p:cNvGrpSpPr/>
          <p:nvPr/>
        </p:nvGrpSpPr>
        <p:grpSpPr bwMode="black">
          <a:xfrm>
            <a:off x="53850" y="6625510"/>
            <a:ext cx="1099793" cy="173355"/>
            <a:chOff x="-84138" y="5622925"/>
            <a:chExt cx="4330701" cy="682626"/>
          </a:xfrm>
          <a:solidFill>
            <a:srgbClr val="FFFFFF"/>
          </a:solidFill>
        </p:grpSpPr>
        <p:sp>
          <p:nvSpPr>
            <p:cNvPr id="17"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51276" y="10915"/>
            <a:ext cx="5281301" cy="33091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441" y="1371600"/>
            <a:ext cx="10969943" cy="4648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088069" y="6695042"/>
            <a:ext cx="5180251" cy="149224"/>
          </a:xfrm>
          <a:prstGeom prst="rect">
            <a:avLst/>
          </a:prstGeom>
        </p:spPr>
        <p:txBody>
          <a:bodyPr vert="horz" lIns="0" tIns="0" rIns="0" bIns="0" rtlCol="0" anchor="ctr"/>
          <a:lstStyle>
            <a:lvl1pPr algn="r">
              <a:defRPr sz="1000">
                <a:solidFill>
                  <a:schemeClr val="bg1"/>
                </a:solidFill>
              </a:defRPr>
            </a:lvl1pPr>
          </a:lstStyle>
          <a:p>
            <a:r>
              <a:rPr lang="en-US"/>
              <a:t>VMware Cloud On AWS</a:t>
            </a:r>
            <a:endParaRPr lang="en-US" dirty="0"/>
          </a:p>
        </p:txBody>
      </p:sp>
      <p:sp>
        <p:nvSpPr>
          <p:cNvPr id="6" name="Slide Number Placeholder 5"/>
          <p:cNvSpPr>
            <a:spLocks noGrp="1"/>
          </p:cNvSpPr>
          <p:nvPr>
            <p:ph type="sldNum" sz="quarter" idx="4"/>
          </p:nvPr>
        </p:nvSpPr>
        <p:spPr>
          <a:xfrm>
            <a:off x="11597326" y="6464301"/>
            <a:ext cx="450733" cy="149224"/>
          </a:xfrm>
          <a:prstGeom prst="rect">
            <a:avLst/>
          </a:prstGeom>
        </p:spPr>
        <p:txBody>
          <a:bodyPr vert="horz" lIns="0" tIns="0" rIns="0" bIns="0" rtlCol="0" anchor="ctr"/>
          <a:lstStyle>
            <a:lvl1pPr algn="ctr">
              <a:defRPr sz="1000">
                <a:solidFill>
                  <a:schemeClr val="tx1"/>
                </a:solidFill>
              </a:defRPr>
            </a:lvl1pPr>
          </a:lstStyle>
          <a:p>
            <a:fld id="{6EA6D8CF-3CDE-4807-BCD2-C9F2B831AAA5}" type="slidenum">
              <a:rPr lang="en-US" smtClean="0"/>
              <a:pPr/>
              <a:t>‹#›</a:t>
            </a:fld>
            <a:endParaRPr lang="en-US" dirty="0"/>
          </a:p>
        </p:txBody>
      </p:sp>
      <p:pic>
        <p:nvPicPr>
          <p:cNvPr id="24" name="Picture 2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spTree>
    <p:extLst>
      <p:ext uri="{BB962C8B-B14F-4D97-AF65-F5344CB8AC3E}">
        <p14:creationId xmlns:p14="http://schemas.microsoft.com/office/powerpoint/2010/main" val="298627981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26"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Lst>
  <p:hf sldNum="0" hdr="0" ftr="0" dt="0"/>
  <p:txStyles>
    <p:titleStyle>
      <a:lvl1pPr algn="l" defTabSz="914400" rtl="0" eaLnBrk="1" latinLnBrk="0" hangingPunct="1">
        <a:lnSpc>
          <a:spcPct val="900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929D-9B4E-904D-89B4-3D157FC6408D}"/>
              </a:ext>
            </a:extLst>
          </p:cNvPr>
          <p:cNvSpPr>
            <a:spLocks noGrp="1"/>
          </p:cNvSpPr>
          <p:nvPr>
            <p:ph type="ctrTitle"/>
          </p:nvPr>
        </p:nvSpPr>
        <p:spPr/>
        <p:txBody>
          <a:bodyPr/>
          <a:lstStyle/>
          <a:p>
            <a:r>
              <a:rPr lang="en-US" dirty="0"/>
              <a:t>VMware Cloud On AWS – On-Boarding</a:t>
            </a:r>
          </a:p>
        </p:txBody>
      </p:sp>
      <p:sp>
        <p:nvSpPr>
          <p:cNvPr id="3" name="Subtitle 2">
            <a:extLst>
              <a:ext uri="{FF2B5EF4-FFF2-40B4-BE49-F238E27FC236}">
                <a16:creationId xmlns:a16="http://schemas.microsoft.com/office/drawing/2014/main" id="{488C280A-A3E7-1940-8CA2-C6C71A3D3287}"/>
              </a:ext>
            </a:extLst>
          </p:cNvPr>
          <p:cNvSpPr>
            <a:spLocks noGrp="1"/>
          </p:cNvSpPr>
          <p:nvPr>
            <p:ph type="subTitle" idx="1"/>
          </p:nvPr>
        </p:nvSpPr>
        <p:spPr>
          <a:xfrm>
            <a:off x="1041400" y="1600199"/>
            <a:ext cx="8709660" cy="2298701"/>
          </a:xfrm>
        </p:spPr>
        <p:txBody>
          <a:bodyPr/>
          <a:lstStyle/>
          <a:p>
            <a:pPr marL="377190" indent="-285750">
              <a:buFont typeface="Arial" charset="0"/>
              <a:buChar char="•"/>
            </a:pPr>
            <a:r>
              <a:rPr lang="en-US" dirty="0"/>
              <a:t>Basic Concepts</a:t>
            </a:r>
          </a:p>
          <a:p>
            <a:pPr marL="377190" indent="-285750">
              <a:buFont typeface="Arial" charset="0"/>
              <a:buChar char="•"/>
            </a:pPr>
            <a:r>
              <a:rPr lang="en-US" dirty="0"/>
              <a:t>SDDC Architecture</a:t>
            </a:r>
          </a:p>
          <a:p>
            <a:pPr marL="377190" indent="-285750">
              <a:buFont typeface="Arial" charset="0"/>
              <a:buChar char="•"/>
            </a:pPr>
            <a:r>
              <a:rPr lang="en-US" dirty="0"/>
              <a:t>Workload Migration and Disaster Recovery</a:t>
            </a:r>
          </a:p>
          <a:p>
            <a:pPr marL="377190" indent="-285750">
              <a:buFont typeface="Arial" charset="0"/>
              <a:buChar char="•"/>
            </a:pPr>
            <a:r>
              <a:rPr lang="en-US" dirty="0"/>
              <a:t>VMC Console Tour</a:t>
            </a:r>
          </a:p>
          <a:p>
            <a:endParaRPr lang="en-US" dirty="0"/>
          </a:p>
        </p:txBody>
      </p:sp>
    </p:spTree>
    <p:extLst>
      <p:ext uri="{BB962C8B-B14F-4D97-AF65-F5344CB8AC3E}">
        <p14:creationId xmlns:p14="http://schemas.microsoft.com/office/powerpoint/2010/main" val="416108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D256-692E-6546-85C8-DA7E6C7462B3}"/>
              </a:ext>
            </a:extLst>
          </p:cNvPr>
          <p:cNvSpPr>
            <a:spLocks noGrp="1"/>
          </p:cNvSpPr>
          <p:nvPr>
            <p:ph type="title"/>
          </p:nvPr>
        </p:nvSpPr>
        <p:spPr/>
        <p:txBody>
          <a:bodyPr/>
          <a:lstStyle/>
          <a:p>
            <a:r>
              <a:rPr lang="en-US" dirty="0"/>
              <a:t>Elastic Distributed Resource Scheduler (EDRS)</a:t>
            </a:r>
          </a:p>
        </p:txBody>
      </p:sp>
      <p:sp>
        <p:nvSpPr>
          <p:cNvPr id="10" name="TextBox 9">
            <a:extLst>
              <a:ext uri="{FF2B5EF4-FFF2-40B4-BE49-F238E27FC236}">
                <a16:creationId xmlns:a16="http://schemas.microsoft.com/office/drawing/2014/main" id="{C89A43A7-3A01-704B-BA33-05307B05CD0A}"/>
              </a:ext>
            </a:extLst>
          </p:cNvPr>
          <p:cNvSpPr txBox="1"/>
          <p:nvPr/>
        </p:nvSpPr>
        <p:spPr>
          <a:xfrm>
            <a:off x="464407" y="1132865"/>
            <a:ext cx="6249798" cy="2585323"/>
          </a:xfrm>
          <a:prstGeom prst="rect">
            <a:avLst/>
          </a:prstGeom>
          <a:noFill/>
        </p:spPr>
        <p:txBody>
          <a:bodyPr wrap="square" rtlCol="0">
            <a:spAutoFit/>
          </a:bodyPr>
          <a:lstStyle/>
          <a:p>
            <a:pPr marL="285750" indent="-285750">
              <a:buFont typeface="Arial" charset="0"/>
              <a:buChar char="•"/>
            </a:pPr>
            <a:r>
              <a:rPr lang="en-US" dirty="0"/>
              <a:t>Enables an SDDC to auto scale-in or scale-out the number of hosts in a cluster.</a:t>
            </a:r>
          </a:p>
          <a:p>
            <a:pPr marL="285750" indent="-285750">
              <a:buFont typeface="Arial" charset="0"/>
              <a:buChar char="•"/>
            </a:pPr>
            <a:r>
              <a:rPr lang="en-US" dirty="0"/>
              <a:t>Two optimization models: cost or performance</a:t>
            </a:r>
          </a:p>
          <a:p>
            <a:pPr marL="285750" indent="-285750">
              <a:buFont typeface="Arial" charset="0"/>
              <a:buChar char="•"/>
            </a:pPr>
            <a:r>
              <a:rPr lang="en-US" dirty="0"/>
              <a:t>Algorithm runs every 5 minutes and accounts for random spikes and “noise”.</a:t>
            </a:r>
          </a:p>
          <a:p>
            <a:pPr marL="285750" indent="-285750">
              <a:buFont typeface="Arial" charset="0"/>
              <a:buChar char="•"/>
            </a:pPr>
            <a:r>
              <a:rPr lang="en-US" dirty="0"/>
              <a:t>There is a 30 minute and 3 hour delay on successive scale-out and scale-in events, respectively.</a:t>
            </a:r>
          </a:p>
          <a:p>
            <a:pPr marL="285750" indent="-285750">
              <a:buFont typeface="Arial" charset="0"/>
              <a:buChar char="•"/>
            </a:pPr>
            <a:r>
              <a:rPr lang="en-US" dirty="0"/>
              <a:t>VMware will automatically add a host when storage reaches 70%, even when EDRS disabled.</a:t>
            </a:r>
          </a:p>
        </p:txBody>
      </p:sp>
      <p:grpSp>
        <p:nvGrpSpPr>
          <p:cNvPr id="8" name="Group 7">
            <a:extLst>
              <a:ext uri="{FF2B5EF4-FFF2-40B4-BE49-F238E27FC236}">
                <a16:creationId xmlns:a16="http://schemas.microsoft.com/office/drawing/2014/main" id="{4E0D32B7-C48C-1546-A4D7-6656FAF27A9E}"/>
              </a:ext>
            </a:extLst>
          </p:cNvPr>
          <p:cNvGrpSpPr/>
          <p:nvPr/>
        </p:nvGrpSpPr>
        <p:grpSpPr>
          <a:xfrm>
            <a:off x="4753749" y="4761013"/>
            <a:ext cx="1026153" cy="1046969"/>
            <a:chOff x="5035038" y="2666998"/>
            <a:chExt cx="597479" cy="609600"/>
          </a:xfrm>
        </p:grpSpPr>
        <p:sp>
          <p:nvSpPr>
            <p:cNvPr id="9" name="Rectangle 8">
              <a:extLst>
                <a:ext uri="{FF2B5EF4-FFF2-40B4-BE49-F238E27FC236}">
                  <a16:creationId xmlns:a16="http://schemas.microsoft.com/office/drawing/2014/main" id="{1DAEBFB7-7200-FC42-B7A7-6ABB58BEDD0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1" name="Oval 10">
              <a:extLst>
                <a:ext uri="{FF2B5EF4-FFF2-40B4-BE49-F238E27FC236}">
                  <a16:creationId xmlns:a16="http://schemas.microsoft.com/office/drawing/2014/main" id="{0113B0BC-2C4A-D847-A549-8551787DF35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2" name="Straight Connector 11">
              <a:extLst>
                <a:ext uri="{FF2B5EF4-FFF2-40B4-BE49-F238E27FC236}">
                  <a16:creationId xmlns:a16="http://schemas.microsoft.com/office/drawing/2014/main" id="{1D61C1A5-73CC-4A40-BC98-EFBF16073D4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6BFDB6-896E-6C4D-9C65-559E728ADF7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FD436-9F2B-DA4F-AAA3-4AB0A13310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D9FF67-033D-F249-B6B3-E8848C809AFD}"/>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16" name="Group 15">
            <a:extLst>
              <a:ext uri="{FF2B5EF4-FFF2-40B4-BE49-F238E27FC236}">
                <a16:creationId xmlns:a16="http://schemas.microsoft.com/office/drawing/2014/main" id="{5C828795-E550-6048-9A93-A39352F96550}"/>
              </a:ext>
            </a:extLst>
          </p:cNvPr>
          <p:cNvGrpSpPr/>
          <p:nvPr/>
        </p:nvGrpSpPr>
        <p:grpSpPr>
          <a:xfrm>
            <a:off x="5538138" y="4761013"/>
            <a:ext cx="1026153" cy="1046969"/>
            <a:chOff x="5035038" y="2666998"/>
            <a:chExt cx="597479" cy="609600"/>
          </a:xfrm>
        </p:grpSpPr>
        <p:sp>
          <p:nvSpPr>
            <p:cNvPr id="17" name="Rectangle 16">
              <a:extLst>
                <a:ext uri="{FF2B5EF4-FFF2-40B4-BE49-F238E27FC236}">
                  <a16:creationId xmlns:a16="http://schemas.microsoft.com/office/drawing/2014/main" id="{F0129E4C-0129-0444-B4B6-DFCDFF65D8DF}"/>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8" name="Oval 17">
              <a:extLst>
                <a:ext uri="{FF2B5EF4-FFF2-40B4-BE49-F238E27FC236}">
                  <a16:creationId xmlns:a16="http://schemas.microsoft.com/office/drawing/2014/main" id="{1A416FB7-9F78-1F41-814B-8D362575626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9" name="Straight Connector 18">
              <a:extLst>
                <a:ext uri="{FF2B5EF4-FFF2-40B4-BE49-F238E27FC236}">
                  <a16:creationId xmlns:a16="http://schemas.microsoft.com/office/drawing/2014/main" id="{8772529C-370E-F44D-BF15-F7FA8319B36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873F5D-5069-0C40-AA6E-DF3546F1B1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E2190F-25D1-F04A-9821-A531301DD4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4DC7DFF-D444-7743-B7E8-14327CE5738B}"/>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23" name="Group 22">
            <a:extLst>
              <a:ext uri="{FF2B5EF4-FFF2-40B4-BE49-F238E27FC236}">
                <a16:creationId xmlns:a16="http://schemas.microsoft.com/office/drawing/2014/main" id="{0ED99981-D690-6C45-8E5A-C4B8753DADBF}"/>
              </a:ext>
            </a:extLst>
          </p:cNvPr>
          <p:cNvGrpSpPr/>
          <p:nvPr/>
        </p:nvGrpSpPr>
        <p:grpSpPr>
          <a:xfrm>
            <a:off x="6322527" y="4761012"/>
            <a:ext cx="1026153" cy="1046969"/>
            <a:chOff x="5035038" y="2666998"/>
            <a:chExt cx="597479" cy="609600"/>
          </a:xfrm>
        </p:grpSpPr>
        <p:sp>
          <p:nvSpPr>
            <p:cNvPr id="24" name="Rectangle 23">
              <a:extLst>
                <a:ext uri="{FF2B5EF4-FFF2-40B4-BE49-F238E27FC236}">
                  <a16:creationId xmlns:a16="http://schemas.microsoft.com/office/drawing/2014/main" id="{E8F8DD87-1B8B-D44E-BA97-2B9B11DD00E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5" name="Oval 24">
              <a:extLst>
                <a:ext uri="{FF2B5EF4-FFF2-40B4-BE49-F238E27FC236}">
                  <a16:creationId xmlns:a16="http://schemas.microsoft.com/office/drawing/2014/main" id="{ACA26206-D6C6-784A-905B-2B2FC83FD3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6" name="Straight Connector 25">
              <a:extLst>
                <a:ext uri="{FF2B5EF4-FFF2-40B4-BE49-F238E27FC236}">
                  <a16:creationId xmlns:a16="http://schemas.microsoft.com/office/drawing/2014/main" id="{11639A42-9A8A-E54C-BB7A-8608C07929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0AB81B-28BC-AD47-9466-6DDD717356C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3C38AC9-BB9A-4F4E-8B25-BF932EA3B8DD}"/>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F46996-0643-1C48-B784-0823A504F0D5}"/>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0" name="Group 29">
            <a:extLst>
              <a:ext uri="{FF2B5EF4-FFF2-40B4-BE49-F238E27FC236}">
                <a16:creationId xmlns:a16="http://schemas.microsoft.com/office/drawing/2014/main" id="{FDBF6580-3A0A-ED4F-BF41-606EA20B0DA1}"/>
              </a:ext>
            </a:extLst>
          </p:cNvPr>
          <p:cNvGrpSpPr/>
          <p:nvPr/>
        </p:nvGrpSpPr>
        <p:grpSpPr>
          <a:xfrm>
            <a:off x="7102093" y="4761011"/>
            <a:ext cx="1026153" cy="1046969"/>
            <a:chOff x="5035038" y="2666998"/>
            <a:chExt cx="597479" cy="609600"/>
          </a:xfrm>
        </p:grpSpPr>
        <p:sp>
          <p:nvSpPr>
            <p:cNvPr id="31" name="Rectangle 30">
              <a:extLst>
                <a:ext uri="{FF2B5EF4-FFF2-40B4-BE49-F238E27FC236}">
                  <a16:creationId xmlns:a16="http://schemas.microsoft.com/office/drawing/2014/main" id="{23FA5D77-E1DC-7244-972D-CC4DB3349DC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2" name="Oval 31">
              <a:extLst>
                <a:ext uri="{FF2B5EF4-FFF2-40B4-BE49-F238E27FC236}">
                  <a16:creationId xmlns:a16="http://schemas.microsoft.com/office/drawing/2014/main" id="{E9891EDE-469C-8E4A-8D75-8C676B796E2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7" name="Straight Connector 36">
              <a:extLst>
                <a:ext uri="{FF2B5EF4-FFF2-40B4-BE49-F238E27FC236}">
                  <a16:creationId xmlns:a16="http://schemas.microsoft.com/office/drawing/2014/main" id="{F6A8E462-CE0A-284F-9F5E-CC2AC97B175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ACEECF-2AC8-2E47-B965-2FEDDC5314EF}"/>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667F4C-22DC-C240-97B6-ECFA68E63CE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C63D945-BBF0-D448-AB08-3B802A6CC692}"/>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41" name="Group 40">
            <a:extLst>
              <a:ext uri="{FF2B5EF4-FFF2-40B4-BE49-F238E27FC236}">
                <a16:creationId xmlns:a16="http://schemas.microsoft.com/office/drawing/2014/main" id="{3620B5BC-6841-9E49-892F-E0F1748F4C39}"/>
              </a:ext>
            </a:extLst>
          </p:cNvPr>
          <p:cNvGrpSpPr/>
          <p:nvPr/>
        </p:nvGrpSpPr>
        <p:grpSpPr>
          <a:xfrm>
            <a:off x="7921325" y="4761011"/>
            <a:ext cx="1026153" cy="1046969"/>
            <a:chOff x="5035038" y="2666998"/>
            <a:chExt cx="597479" cy="609600"/>
          </a:xfrm>
        </p:grpSpPr>
        <p:sp>
          <p:nvSpPr>
            <p:cNvPr id="42" name="Rectangle 41">
              <a:extLst>
                <a:ext uri="{FF2B5EF4-FFF2-40B4-BE49-F238E27FC236}">
                  <a16:creationId xmlns:a16="http://schemas.microsoft.com/office/drawing/2014/main" id="{B141E447-471E-FD45-A165-D990DEEAEAD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43" name="Oval 42">
              <a:extLst>
                <a:ext uri="{FF2B5EF4-FFF2-40B4-BE49-F238E27FC236}">
                  <a16:creationId xmlns:a16="http://schemas.microsoft.com/office/drawing/2014/main" id="{10E4B2DE-1EF8-6F46-96E7-6BFBD7BD7D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44" name="Straight Connector 43">
              <a:extLst>
                <a:ext uri="{FF2B5EF4-FFF2-40B4-BE49-F238E27FC236}">
                  <a16:creationId xmlns:a16="http://schemas.microsoft.com/office/drawing/2014/main" id="{92F5952B-186F-1A44-B3B3-94391717F80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D14E285-27D8-F146-9FE5-271BE4DC990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B77FBA-AD31-704E-9F5D-E7996E798EB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1DB8446-86A9-BF4B-B9C5-9B5596B2F68C}"/>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sp>
        <p:nvSpPr>
          <p:cNvPr id="48" name="Rectangle 47">
            <a:extLst>
              <a:ext uri="{FF2B5EF4-FFF2-40B4-BE49-F238E27FC236}">
                <a16:creationId xmlns:a16="http://schemas.microsoft.com/office/drawing/2014/main" id="{69C44FAD-0B34-DA48-9866-D7AD99089808}"/>
              </a:ext>
            </a:extLst>
          </p:cNvPr>
          <p:cNvSpPr/>
          <p:nvPr/>
        </p:nvSpPr>
        <p:spPr>
          <a:xfrm>
            <a:off x="2370640" y="5466776"/>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6AB31D-BB8A-7C47-98E7-93EFC4D68D36}"/>
              </a:ext>
            </a:extLst>
          </p:cNvPr>
          <p:cNvSpPr/>
          <p:nvPr/>
        </p:nvSpPr>
        <p:spPr>
          <a:xfrm>
            <a:off x="2370640" y="5148435"/>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2D577A-A5F1-374C-AF8A-5C8DC5CDBB3C}"/>
              </a:ext>
            </a:extLst>
          </p:cNvPr>
          <p:cNvSpPr/>
          <p:nvPr/>
        </p:nvSpPr>
        <p:spPr>
          <a:xfrm>
            <a:off x="2370640" y="4873264"/>
            <a:ext cx="624609" cy="276999"/>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FB7B85-C61C-6843-BE29-ED1ADA9267C0}"/>
              </a:ext>
            </a:extLst>
          </p:cNvPr>
          <p:cNvSpPr txBox="1"/>
          <p:nvPr/>
        </p:nvSpPr>
        <p:spPr>
          <a:xfrm>
            <a:off x="2090474" y="5844231"/>
            <a:ext cx="1184940" cy="369332"/>
          </a:xfrm>
          <a:prstGeom prst="rect">
            <a:avLst/>
          </a:prstGeom>
          <a:noFill/>
        </p:spPr>
        <p:txBody>
          <a:bodyPr wrap="none" rtlCol="0">
            <a:spAutoFit/>
          </a:bodyPr>
          <a:lstStyle/>
          <a:p>
            <a:r>
              <a:rPr lang="en-US" dirty="0"/>
              <a:t>Utilization</a:t>
            </a:r>
          </a:p>
        </p:txBody>
      </p:sp>
      <p:sp>
        <p:nvSpPr>
          <p:cNvPr id="5" name="TextBox 4">
            <a:extLst>
              <a:ext uri="{FF2B5EF4-FFF2-40B4-BE49-F238E27FC236}">
                <a16:creationId xmlns:a16="http://schemas.microsoft.com/office/drawing/2014/main" id="{9F4B287D-FFD1-0743-830B-0C5CABC35A2B}"/>
              </a:ext>
            </a:extLst>
          </p:cNvPr>
          <p:cNvSpPr txBox="1"/>
          <p:nvPr/>
        </p:nvSpPr>
        <p:spPr>
          <a:xfrm>
            <a:off x="3298047" y="4874015"/>
            <a:ext cx="1210588" cy="369332"/>
          </a:xfrm>
          <a:prstGeom prst="rect">
            <a:avLst/>
          </a:prstGeom>
          <a:noFill/>
        </p:spPr>
        <p:txBody>
          <a:bodyPr wrap="none" rtlCol="0">
            <a:spAutoFit/>
          </a:bodyPr>
          <a:lstStyle/>
          <a:p>
            <a:r>
              <a:rPr lang="en-US" dirty="0">
                <a:solidFill>
                  <a:srgbClr val="FFFF00"/>
                </a:solidFill>
              </a:rPr>
              <a:t>Scale-Out</a:t>
            </a:r>
          </a:p>
        </p:txBody>
      </p:sp>
      <p:sp>
        <p:nvSpPr>
          <p:cNvPr id="3" name="Rectangle 2">
            <a:extLst>
              <a:ext uri="{FF2B5EF4-FFF2-40B4-BE49-F238E27FC236}">
                <a16:creationId xmlns:a16="http://schemas.microsoft.com/office/drawing/2014/main" id="{82B17F12-7CE6-504C-B9CD-633F00AEFED3}"/>
              </a:ext>
            </a:extLst>
          </p:cNvPr>
          <p:cNvSpPr/>
          <p:nvPr/>
        </p:nvSpPr>
        <p:spPr>
          <a:xfrm>
            <a:off x="2370640" y="4738148"/>
            <a:ext cx="624609" cy="104696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F80ECBB-9348-A44F-9BBF-8222F8D0CB48}"/>
              </a:ext>
            </a:extLst>
          </p:cNvPr>
          <p:cNvSpPr txBox="1"/>
          <p:nvPr/>
        </p:nvSpPr>
        <p:spPr>
          <a:xfrm>
            <a:off x="3304490" y="5441280"/>
            <a:ext cx="1031051" cy="369332"/>
          </a:xfrm>
          <a:prstGeom prst="rect">
            <a:avLst/>
          </a:prstGeom>
          <a:noFill/>
        </p:spPr>
        <p:txBody>
          <a:bodyPr wrap="none" rtlCol="0">
            <a:spAutoFit/>
          </a:bodyPr>
          <a:lstStyle/>
          <a:p>
            <a:r>
              <a:rPr lang="en-US" dirty="0">
                <a:solidFill>
                  <a:srgbClr val="FFFF00"/>
                </a:solidFill>
              </a:rPr>
              <a:t>Scale-In</a:t>
            </a:r>
          </a:p>
        </p:txBody>
      </p:sp>
    </p:spTree>
    <p:extLst>
      <p:ext uri="{BB962C8B-B14F-4D97-AF65-F5344CB8AC3E}">
        <p14:creationId xmlns:p14="http://schemas.microsoft.com/office/powerpoint/2010/main" val="5777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53" presetClass="entr" presetSubtype="16" fill="hold" nodeType="afterEffect">
                                  <p:stCondLst>
                                    <p:cond delay="100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2500"/>
                            </p:stCondLst>
                            <p:childTnLst>
                              <p:par>
                                <p:cTn id="20" presetID="1" presetClass="exit" presetSubtype="0" fill="hold" grpId="1" nodeType="afterEffect">
                                  <p:stCondLst>
                                    <p:cond delay="500"/>
                                  </p:stCondLst>
                                  <p:childTnLst>
                                    <p:set>
                                      <p:cBhvr>
                                        <p:cTn id="21" dur="1" fill="hold">
                                          <p:stCondLst>
                                            <p:cond delay="0"/>
                                          </p:stCondLst>
                                        </p:cTn>
                                        <p:tgtEl>
                                          <p:spTgt spid="50"/>
                                        </p:tgtEl>
                                        <p:attrNameLst>
                                          <p:attrName>style.visibility</p:attrName>
                                        </p:attrNameLst>
                                      </p:cBhvr>
                                      <p:to>
                                        <p:strVal val="hidden"/>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9"/>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51"/>
                                        </p:tgtEl>
                                        <p:attrNameLst>
                                          <p:attrName>style.visibility</p:attrName>
                                        </p:attrNameLst>
                                      </p:cBhvr>
                                      <p:to>
                                        <p:strVal val="visible"/>
                                      </p:to>
                                    </p:set>
                                  </p:childTnLst>
                                </p:cTn>
                              </p:par>
                            </p:childTnLst>
                          </p:cTn>
                        </p:par>
                        <p:par>
                          <p:cTn id="32" fill="hold">
                            <p:stCondLst>
                              <p:cond delay="500"/>
                            </p:stCondLst>
                            <p:childTnLst>
                              <p:par>
                                <p:cTn id="33" presetID="53" presetClass="exit" presetSubtype="32" fill="hold" nodeType="afterEffect">
                                  <p:stCondLst>
                                    <p:cond delay="1000"/>
                                  </p:stCondLst>
                                  <p:childTnLst>
                                    <p:anim calcmode="lin" valueType="num">
                                      <p:cBhvr>
                                        <p:cTn id="34" dur="500"/>
                                        <p:tgtEl>
                                          <p:spTgt spid="41"/>
                                        </p:tgtEl>
                                        <p:attrNameLst>
                                          <p:attrName>ppt_w</p:attrName>
                                        </p:attrNameLst>
                                      </p:cBhvr>
                                      <p:tavLst>
                                        <p:tav tm="0">
                                          <p:val>
                                            <p:strVal val="ppt_w"/>
                                          </p:val>
                                        </p:tav>
                                        <p:tav tm="100000">
                                          <p:val>
                                            <p:fltVal val="0"/>
                                          </p:val>
                                        </p:tav>
                                      </p:tavLst>
                                    </p:anim>
                                    <p:anim calcmode="lin" valueType="num">
                                      <p:cBhvr>
                                        <p:cTn id="35" dur="500"/>
                                        <p:tgtEl>
                                          <p:spTgt spid="41"/>
                                        </p:tgtEl>
                                        <p:attrNameLst>
                                          <p:attrName>ppt_h</p:attrName>
                                        </p:attrNameLst>
                                      </p:cBhvr>
                                      <p:tavLst>
                                        <p:tav tm="0">
                                          <p:val>
                                            <p:strVal val="ppt_h"/>
                                          </p:val>
                                        </p:tav>
                                        <p:tav tm="100000">
                                          <p:val>
                                            <p:fltVal val="0"/>
                                          </p:val>
                                        </p:tav>
                                      </p:tavLst>
                                    </p:anim>
                                    <p:animEffect transition="out" filter="fade">
                                      <p:cBhvr>
                                        <p:cTn id="36" dur="500"/>
                                        <p:tgtEl>
                                          <p:spTgt spid="41"/>
                                        </p:tgtEl>
                                      </p:cBhvr>
                                    </p:animEffect>
                                    <p:set>
                                      <p:cBhvr>
                                        <p:cTn id="37" dur="1" fill="hold">
                                          <p:stCondLst>
                                            <p:cond delay="499"/>
                                          </p:stCondLst>
                                        </p:cTn>
                                        <p:tgtEl>
                                          <p:spTgt spid="41"/>
                                        </p:tgtEl>
                                        <p:attrNameLst>
                                          <p:attrName>style.visibility</p:attrName>
                                        </p:attrNameLst>
                                      </p:cBhvr>
                                      <p:to>
                                        <p:strVal val="hidden"/>
                                      </p:to>
                                    </p:set>
                                  </p:childTnLst>
                                </p:cTn>
                              </p:par>
                            </p:childTnLst>
                          </p:cTn>
                        </p:par>
                        <p:par>
                          <p:cTn id="38" fill="hold">
                            <p:stCondLst>
                              <p:cond delay="2000"/>
                            </p:stCondLst>
                            <p:childTnLst>
                              <p:par>
                                <p:cTn id="39" presetID="1" presetClass="exit" presetSubtype="0" fill="hold" grpId="1" nodeType="afterEffect">
                                  <p:stCondLst>
                                    <p:cond delay="0"/>
                                  </p:stCondLst>
                                  <p:childTnLst>
                                    <p:set>
                                      <p:cBhvr>
                                        <p:cTn id="40"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5" grpId="0"/>
      <p:bldP spid="5" grpId="1"/>
      <p:bldP spid="51" grpId="0"/>
      <p:bldP spid="5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FD67DC-0AD7-334A-8A7A-B53EED3FEB90}"/>
              </a:ext>
            </a:extLst>
          </p:cNvPr>
          <p:cNvSpPr>
            <a:spLocks noGrp="1"/>
          </p:cNvSpPr>
          <p:nvPr>
            <p:ph type="title"/>
          </p:nvPr>
        </p:nvSpPr>
        <p:spPr/>
        <p:txBody>
          <a:bodyPr/>
          <a:lstStyle/>
          <a:p>
            <a:r>
              <a:rPr lang="en-US" dirty="0"/>
              <a:t>Network Architecture</a:t>
            </a:r>
          </a:p>
        </p:txBody>
      </p:sp>
      <p:sp>
        <p:nvSpPr>
          <p:cNvPr id="6" name="Text Placeholder 5">
            <a:extLst>
              <a:ext uri="{FF2B5EF4-FFF2-40B4-BE49-F238E27FC236}">
                <a16:creationId xmlns:a16="http://schemas.microsoft.com/office/drawing/2014/main" id="{206458CF-DBB3-BD40-821E-024F81E12977}"/>
              </a:ext>
            </a:extLst>
          </p:cNvPr>
          <p:cNvSpPr>
            <a:spLocks noGrp="1"/>
          </p:cNvSpPr>
          <p:nvPr>
            <p:ph type="body" idx="1"/>
          </p:nvPr>
        </p:nvSpPr>
        <p:spPr/>
        <p:txBody>
          <a:bodyPr/>
          <a:lstStyle/>
          <a:p>
            <a:pPr marL="377190" indent="-285750">
              <a:buFont typeface="Arial" charset="0"/>
              <a:buChar char="•"/>
            </a:pPr>
            <a:r>
              <a:rPr lang="en-US" dirty="0"/>
              <a:t>SDDC Network Design</a:t>
            </a:r>
          </a:p>
          <a:p>
            <a:pPr marL="377190" indent="-285750">
              <a:buFont typeface="Arial" charset="0"/>
              <a:buChar char="•"/>
            </a:pPr>
            <a:r>
              <a:rPr lang="en-US" dirty="0"/>
              <a:t>SDDC Interconnectivity</a:t>
            </a:r>
          </a:p>
          <a:p>
            <a:pPr marL="377190" indent="-285750">
              <a:buFont typeface="Arial" charset="0"/>
              <a:buChar char="•"/>
            </a:pPr>
            <a:r>
              <a:rPr lang="en-US" dirty="0"/>
              <a:t>Direct Connect</a:t>
            </a:r>
          </a:p>
        </p:txBody>
      </p:sp>
    </p:spTree>
    <p:extLst>
      <p:ext uri="{BB962C8B-B14F-4D97-AF65-F5344CB8AC3E}">
        <p14:creationId xmlns:p14="http://schemas.microsoft.com/office/powerpoint/2010/main" val="1047237163"/>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3552C9A-1985-3948-9FF3-58D5AC172C58}"/>
              </a:ext>
            </a:extLst>
          </p:cNvPr>
          <p:cNvGrpSpPr/>
          <p:nvPr/>
        </p:nvGrpSpPr>
        <p:grpSpPr>
          <a:xfrm>
            <a:off x="3450221" y="1946452"/>
            <a:ext cx="5158791" cy="3454888"/>
            <a:chOff x="3450221" y="1946452"/>
            <a:chExt cx="5158791" cy="3454888"/>
          </a:xfrm>
        </p:grpSpPr>
        <p:sp>
          <p:nvSpPr>
            <p:cNvPr id="162" name="Rounded Rectangle 161">
              <a:extLst>
                <a:ext uri="{FF2B5EF4-FFF2-40B4-BE49-F238E27FC236}">
                  <a16:creationId xmlns:a16="http://schemas.microsoft.com/office/drawing/2014/main" id="{9F26814B-7A2A-5D4E-8FF1-9A90A453EB32}"/>
                </a:ext>
              </a:extLst>
            </p:cNvPr>
            <p:cNvSpPr/>
            <p:nvPr/>
          </p:nvSpPr>
          <p:spPr>
            <a:xfrm>
              <a:off x="3555484" y="226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3450221" y="1946452"/>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43" name="Group 42">
            <a:extLst>
              <a:ext uri="{FF2B5EF4-FFF2-40B4-BE49-F238E27FC236}">
                <a16:creationId xmlns:a16="http://schemas.microsoft.com/office/drawing/2014/main" id="{9963CA38-80C7-9C42-86C4-364E49EBBD0A}"/>
              </a:ext>
            </a:extLst>
          </p:cNvPr>
          <p:cNvGrpSpPr/>
          <p:nvPr/>
        </p:nvGrpSpPr>
        <p:grpSpPr>
          <a:xfrm>
            <a:off x="3747297" y="2343452"/>
            <a:ext cx="4696860" cy="2979651"/>
            <a:chOff x="3747297" y="2343452"/>
            <a:chExt cx="4696860" cy="2979651"/>
          </a:xfrm>
        </p:grpSpPr>
        <p:grpSp>
          <p:nvGrpSpPr>
            <p:cNvPr id="85" name="Group 84">
              <a:extLst>
                <a:ext uri="{FF2B5EF4-FFF2-40B4-BE49-F238E27FC236}">
                  <a16:creationId xmlns:a16="http://schemas.microsoft.com/office/drawing/2014/main" id="{7425A83B-40DD-8E4A-8D6F-090EC9F6F7B7}"/>
                </a:ext>
              </a:extLst>
            </p:cNvPr>
            <p:cNvGrpSpPr/>
            <p:nvPr/>
          </p:nvGrpSpPr>
          <p:grpSpPr>
            <a:xfrm>
              <a:off x="5834689" y="2343452"/>
              <a:ext cx="536100" cy="596561"/>
              <a:chOff x="5834689" y="2506749"/>
              <a:chExt cx="536100" cy="596561"/>
            </a:xfrm>
          </p:grpSpPr>
          <p:grpSp>
            <p:nvGrpSpPr>
              <p:cNvPr id="108" name="Group 107"/>
              <p:cNvGrpSpPr/>
              <p:nvPr/>
            </p:nvGrpSpPr>
            <p:grpSpPr>
              <a:xfrm>
                <a:off x="5834689" y="2506749"/>
                <a:ext cx="536100" cy="536100"/>
                <a:chOff x="3122614" y="2362200"/>
                <a:chExt cx="1219201" cy="1219200"/>
              </a:xfrm>
            </p:grpSpPr>
            <p:sp>
              <p:nvSpPr>
                <p:cNvPr id="117" name="Oval 116"/>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8" name="Down Arrow 117"/>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9" name="Down Arrow 118"/>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0" name="Up-Down Arrow 119"/>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09" name="TextBox 108"/>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25" name="Group 24">
              <a:extLst>
                <a:ext uri="{FF2B5EF4-FFF2-40B4-BE49-F238E27FC236}">
                  <a16:creationId xmlns:a16="http://schemas.microsoft.com/office/drawing/2014/main" id="{ECE0D312-5EA9-FD41-BB1F-D169A19092D4}"/>
                </a:ext>
              </a:extLst>
            </p:cNvPr>
            <p:cNvGrpSpPr/>
            <p:nvPr/>
          </p:nvGrpSpPr>
          <p:grpSpPr>
            <a:xfrm>
              <a:off x="3747297" y="3224805"/>
              <a:ext cx="2286000" cy="2098298"/>
              <a:chOff x="3747297" y="3388102"/>
              <a:chExt cx="2286000" cy="2098298"/>
            </a:xfrm>
          </p:grpSpPr>
          <p:sp>
            <p:nvSpPr>
              <p:cNvPr id="105" name="Rounded Rectangle 104">
                <a:extLst>
                  <a:ext uri="{FF2B5EF4-FFF2-40B4-BE49-F238E27FC236}">
                    <a16:creationId xmlns:a16="http://schemas.microsoft.com/office/drawing/2014/main" id="{3FCCC925-7D19-4540-A06D-6C01BB844876}"/>
                  </a:ext>
                </a:extLst>
              </p:cNvPr>
              <p:cNvSpPr/>
              <p:nvPr/>
            </p:nvSpPr>
            <p:spPr>
              <a:xfrm>
                <a:off x="3747297" y="3388102"/>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748460" y="5236912"/>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grpSp>
        <p:grpSp>
          <p:nvGrpSpPr>
            <p:cNvPr id="26" name="Group 25">
              <a:extLst>
                <a:ext uri="{FF2B5EF4-FFF2-40B4-BE49-F238E27FC236}">
                  <a16:creationId xmlns:a16="http://schemas.microsoft.com/office/drawing/2014/main" id="{97577F13-F7AD-7E47-A165-253E3E69B2E4}"/>
                </a:ext>
              </a:extLst>
            </p:cNvPr>
            <p:cNvGrpSpPr/>
            <p:nvPr/>
          </p:nvGrpSpPr>
          <p:grpSpPr>
            <a:xfrm>
              <a:off x="6156169" y="3219090"/>
              <a:ext cx="2287988" cy="2104013"/>
              <a:chOff x="6156169" y="3382387"/>
              <a:chExt cx="2287988" cy="2104013"/>
            </a:xfrm>
          </p:grpSpPr>
          <p:sp>
            <p:nvSpPr>
              <p:cNvPr id="106" name="Rounded Rectangle 105">
                <a:extLst>
                  <a:ext uri="{FF2B5EF4-FFF2-40B4-BE49-F238E27FC236}">
                    <a16:creationId xmlns:a16="http://schemas.microsoft.com/office/drawing/2014/main" id="{77BE482B-6BFF-8F4B-B1A5-CEF4E097F464}"/>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156169" y="5231481"/>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grpSp>
          <p:nvGrpSpPr>
            <p:cNvPr id="84" name="Group 83">
              <a:extLst>
                <a:ext uri="{FF2B5EF4-FFF2-40B4-BE49-F238E27FC236}">
                  <a16:creationId xmlns:a16="http://schemas.microsoft.com/office/drawing/2014/main" id="{4AA7AAA9-7F9D-4246-8296-5166FD1D384D}"/>
                </a:ext>
              </a:extLst>
            </p:cNvPr>
            <p:cNvGrpSpPr/>
            <p:nvPr/>
          </p:nvGrpSpPr>
          <p:grpSpPr>
            <a:xfrm>
              <a:off x="4622247" y="2926080"/>
              <a:ext cx="536100" cy="595356"/>
              <a:chOff x="4622247" y="3120052"/>
              <a:chExt cx="536100" cy="595356"/>
            </a:xfrm>
          </p:grpSpPr>
          <p:grpSp>
            <p:nvGrpSpPr>
              <p:cNvPr id="110" name="Group 109">
                <a:extLst>
                  <a:ext uri="{FF2B5EF4-FFF2-40B4-BE49-F238E27FC236}">
                    <a16:creationId xmlns:a16="http://schemas.microsoft.com/office/drawing/2014/main" id="{1BE243AC-44D4-2C45-94AC-36D255569E5F}"/>
                  </a:ext>
                </a:extLst>
              </p:cNvPr>
              <p:cNvGrpSpPr/>
              <p:nvPr/>
            </p:nvGrpSpPr>
            <p:grpSpPr>
              <a:xfrm>
                <a:off x="4622247" y="3120052"/>
                <a:ext cx="536100" cy="536100"/>
                <a:chOff x="3122614" y="2362200"/>
                <a:chExt cx="1219201" cy="1219200"/>
              </a:xfrm>
            </p:grpSpPr>
            <p:sp>
              <p:nvSpPr>
                <p:cNvPr id="111" name="Oval 110">
                  <a:extLst>
                    <a:ext uri="{FF2B5EF4-FFF2-40B4-BE49-F238E27FC236}">
                      <a16:creationId xmlns:a16="http://schemas.microsoft.com/office/drawing/2014/main" id="{121E9A72-0F7E-FF4C-AD32-A9817AEBCD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174AFF5F-A6E1-5444-9D32-E52EC2D80FAD}"/>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2" name="Down Arrow 131">
                  <a:extLst>
                    <a:ext uri="{FF2B5EF4-FFF2-40B4-BE49-F238E27FC236}">
                      <a16:creationId xmlns:a16="http://schemas.microsoft.com/office/drawing/2014/main" id="{32894EA4-EA44-8743-BF9C-D07FDC5B8769}"/>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3" name="Up-Down Arrow 132">
                  <a:extLst>
                    <a:ext uri="{FF2B5EF4-FFF2-40B4-BE49-F238E27FC236}">
                      <a16:creationId xmlns:a16="http://schemas.microsoft.com/office/drawing/2014/main" id="{29535C7C-B2E8-FF47-9558-9D293101E21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34" name="TextBox 133">
                <a:extLst>
                  <a:ext uri="{FF2B5EF4-FFF2-40B4-BE49-F238E27FC236}">
                    <a16:creationId xmlns:a16="http://schemas.microsoft.com/office/drawing/2014/main" id="{B52EF91E-4409-544F-A334-9D101BF1073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86" name="Group 85">
              <a:extLst>
                <a:ext uri="{FF2B5EF4-FFF2-40B4-BE49-F238E27FC236}">
                  <a16:creationId xmlns:a16="http://schemas.microsoft.com/office/drawing/2014/main" id="{CDD24533-B159-BB47-B26C-021B062CFB96}"/>
                </a:ext>
              </a:extLst>
            </p:cNvPr>
            <p:cNvGrpSpPr/>
            <p:nvPr/>
          </p:nvGrpSpPr>
          <p:grpSpPr>
            <a:xfrm>
              <a:off x="7032465" y="2926080"/>
              <a:ext cx="536100" cy="598898"/>
              <a:chOff x="7032465" y="3114337"/>
              <a:chExt cx="536100" cy="598898"/>
            </a:xfrm>
          </p:grpSpPr>
          <p:grpSp>
            <p:nvGrpSpPr>
              <p:cNvPr id="135" name="Group 134">
                <a:extLst>
                  <a:ext uri="{FF2B5EF4-FFF2-40B4-BE49-F238E27FC236}">
                    <a16:creationId xmlns:a16="http://schemas.microsoft.com/office/drawing/2014/main" id="{D70982C8-96C1-3347-8256-44559B367409}"/>
                  </a:ext>
                </a:extLst>
              </p:cNvPr>
              <p:cNvGrpSpPr/>
              <p:nvPr/>
            </p:nvGrpSpPr>
            <p:grpSpPr>
              <a:xfrm>
                <a:off x="7032465" y="3114337"/>
                <a:ext cx="536100" cy="536100"/>
                <a:chOff x="3122614" y="2362200"/>
                <a:chExt cx="1219201" cy="1219200"/>
              </a:xfrm>
            </p:grpSpPr>
            <p:sp>
              <p:nvSpPr>
                <p:cNvPr id="136" name="Oval 135">
                  <a:extLst>
                    <a:ext uri="{FF2B5EF4-FFF2-40B4-BE49-F238E27FC236}">
                      <a16:creationId xmlns:a16="http://schemas.microsoft.com/office/drawing/2014/main" id="{D55B8155-D591-3641-AC49-35F8F61E2C4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5" name="Down Arrow 144">
                  <a:extLst>
                    <a:ext uri="{FF2B5EF4-FFF2-40B4-BE49-F238E27FC236}">
                      <a16:creationId xmlns:a16="http://schemas.microsoft.com/office/drawing/2014/main" id="{84708ABF-EF1A-2E4D-AD36-FE08E82E0EC7}"/>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Down Arrow 155">
                  <a:extLst>
                    <a:ext uri="{FF2B5EF4-FFF2-40B4-BE49-F238E27FC236}">
                      <a16:creationId xmlns:a16="http://schemas.microsoft.com/office/drawing/2014/main" id="{9D267E51-A63A-E44D-84CD-BD70B9B6C801}"/>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Up-Down Arrow 163">
                  <a:extLst>
                    <a:ext uri="{FF2B5EF4-FFF2-40B4-BE49-F238E27FC236}">
                      <a16:creationId xmlns:a16="http://schemas.microsoft.com/office/drawing/2014/main" id="{8DCB2608-2AF4-4942-8182-6A95303AA33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9" name="TextBox 168">
                <a:extLst>
                  <a:ext uri="{FF2B5EF4-FFF2-40B4-BE49-F238E27FC236}">
                    <a16:creationId xmlns:a16="http://schemas.microsoft.com/office/drawing/2014/main" id="{2829ACEB-4621-A448-94A6-6A9ACC010F38}"/>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95" name="Elbow Connector 194">
              <a:extLst>
                <a:ext uri="{FF2B5EF4-FFF2-40B4-BE49-F238E27FC236}">
                  <a16:creationId xmlns:a16="http://schemas.microsoft.com/office/drawing/2014/main" id="{90915EE3-20B9-E349-9D1D-CD3F51155EEE}"/>
                </a:ext>
              </a:extLst>
            </p:cNvPr>
            <p:cNvCxnSpPr>
              <a:cxnSpLocks/>
              <a:stCxn id="111" idx="0"/>
              <a:endCxn id="117" idx="2"/>
            </p:cNvCxnSpPr>
            <p:nvPr/>
          </p:nvCxnSpPr>
          <p:spPr>
            <a:xfrm rot="5400000" flipH="1" flipV="1">
              <a:off x="5205204" y="229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25FC5107-9361-894B-B9C1-08735D9BBFEE}"/>
                </a:ext>
              </a:extLst>
            </p:cNvPr>
            <p:cNvCxnSpPr>
              <a:cxnSpLocks/>
              <a:stCxn id="136" idx="0"/>
              <a:endCxn id="117" idx="6"/>
            </p:cNvCxnSpPr>
            <p:nvPr/>
          </p:nvCxnSpPr>
          <p:spPr>
            <a:xfrm rot="16200000" flipV="1">
              <a:off x="6678363" y="230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8" name="Rounded Rectangle 167">
            <a:extLst>
              <a:ext uri="{FF2B5EF4-FFF2-40B4-BE49-F238E27FC236}">
                <a16:creationId xmlns:a16="http://schemas.microsoft.com/office/drawing/2014/main" id="{6A3801F7-B151-3D49-A04C-0CF35C28C4F8}"/>
              </a:ext>
            </a:extLst>
          </p:cNvPr>
          <p:cNvSpPr/>
          <p:nvPr/>
        </p:nvSpPr>
        <p:spPr>
          <a:xfrm>
            <a:off x="3240405" y="1146946"/>
            <a:ext cx="5662295" cy="4628379"/>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Network Design</a:t>
            </a:r>
          </a:p>
        </p:txBody>
      </p:sp>
      <p:grpSp>
        <p:nvGrpSpPr>
          <p:cNvPr id="100" name="Group 99">
            <a:extLst>
              <a:ext uri="{FF2B5EF4-FFF2-40B4-BE49-F238E27FC236}">
                <a16:creationId xmlns:a16="http://schemas.microsoft.com/office/drawing/2014/main" id="{F16CC055-DEB0-A943-A1E5-4DC8470A70BE}"/>
              </a:ext>
            </a:extLst>
          </p:cNvPr>
          <p:cNvGrpSpPr/>
          <p:nvPr/>
        </p:nvGrpSpPr>
        <p:grpSpPr>
          <a:xfrm>
            <a:off x="3088001" y="849163"/>
            <a:ext cx="822960" cy="457200"/>
            <a:chOff x="9752012" y="2320980"/>
            <a:chExt cx="822960" cy="457200"/>
          </a:xfrm>
        </p:grpSpPr>
        <p:sp>
          <p:nvSpPr>
            <p:cNvPr id="103" name="Freeform 102">
              <a:extLst>
                <a:ext uri="{FF2B5EF4-FFF2-40B4-BE49-F238E27FC236}">
                  <a16:creationId xmlns:a16="http://schemas.microsoft.com/office/drawing/2014/main" id="{03DECC27-E17A-BC45-B5B7-C5D8417C7EB2}"/>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8E0DF344-91E9-4143-8F67-15AAA62F17BE}"/>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215" name="Rounded Rectangle 214">
            <a:extLst>
              <a:ext uri="{FF2B5EF4-FFF2-40B4-BE49-F238E27FC236}">
                <a16:creationId xmlns:a16="http://schemas.microsoft.com/office/drawing/2014/main" id="{9EC3C3EA-09B2-4F47-A7E8-0B81DB25808D}"/>
              </a:ext>
            </a:extLst>
          </p:cNvPr>
          <p:cNvSpPr/>
          <p:nvPr/>
        </p:nvSpPr>
        <p:spPr>
          <a:xfrm>
            <a:off x="2351314" y="762000"/>
            <a:ext cx="7478486" cy="5442857"/>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3CAFC847-C13A-4A4C-BD4F-0C2B3E3724FD}"/>
              </a:ext>
            </a:extLst>
          </p:cNvPr>
          <p:cNvSpPr/>
          <p:nvPr/>
        </p:nvSpPr>
        <p:spPr>
          <a:xfrm>
            <a:off x="7213781" y="6076397"/>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DF3E02E1-6FDA-F848-8A42-5A28FC468597}"/>
              </a:ext>
            </a:extLst>
          </p:cNvPr>
          <p:cNvSpPr/>
          <p:nvPr/>
        </p:nvSpPr>
        <p:spPr>
          <a:xfrm>
            <a:off x="6937103" y="5683334"/>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45" name="Group 44">
            <a:extLst>
              <a:ext uri="{FF2B5EF4-FFF2-40B4-BE49-F238E27FC236}">
                <a16:creationId xmlns:a16="http://schemas.microsoft.com/office/drawing/2014/main" id="{5ED839A1-43F8-7F4C-AF02-4BEF4102E192}"/>
              </a:ext>
            </a:extLst>
          </p:cNvPr>
          <p:cNvGrpSpPr/>
          <p:nvPr/>
        </p:nvGrpSpPr>
        <p:grpSpPr>
          <a:xfrm>
            <a:off x="6258636" y="3463423"/>
            <a:ext cx="2127008" cy="784195"/>
            <a:chOff x="6258636" y="3463423"/>
            <a:chExt cx="2127008" cy="784195"/>
          </a:xfrm>
        </p:grpSpPr>
        <p:cxnSp>
          <p:nvCxnSpPr>
            <p:cNvPr id="221" name="Elbow Connector 220">
              <a:extLst>
                <a:ext uri="{FF2B5EF4-FFF2-40B4-BE49-F238E27FC236}">
                  <a16:creationId xmlns:a16="http://schemas.microsoft.com/office/drawing/2014/main" id="{425FC62F-20EC-6F45-93CB-F853B60C9AA7}"/>
                </a:ext>
              </a:extLst>
            </p:cNvPr>
            <p:cNvCxnSpPr>
              <a:cxnSpLocks/>
              <a:stCxn id="220" idx="0"/>
              <a:endCxn id="169" idx="1"/>
            </p:cNvCxnSpPr>
            <p:nvPr/>
          </p:nvCxnSpPr>
          <p:spPr>
            <a:xfrm rot="16200000" flipV="1">
              <a:off x="7467790" y="3527173"/>
              <a:ext cx="479499"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Elbow Connector 224">
              <a:extLst>
                <a:ext uri="{FF2B5EF4-FFF2-40B4-BE49-F238E27FC236}">
                  <a16:creationId xmlns:a16="http://schemas.microsoft.com/office/drawing/2014/main" id="{D4C97BDD-636C-594F-BEF0-F4F83344DB12}"/>
                </a:ext>
              </a:extLst>
            </p:cNvPr>
            <p:cNvCxnSpPr>
              <a:cxnSpLocks/>
              <a:stCxn id="219" idx="0"/>
              <a:endCxn id="169" idx="3"/>
            </p:cNvCxnSpPr>
            <p:nvPr/>
          </p:nvCxnSpPr>
          <p:spPr>
            <a:xfrm rot="5400000" flipH="1" flipV="1">
              <a:off x="6675016" y="3549151"/>
              <a:ext cx="479499"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Rounded Rectangle 218">
              <a:extLst>
                <a:ext uri="{FF2B5EF4-FFF2-40B4-BE49-F238E27FC236}">
                  <a16:creationId xmlns:a16="http://schemas.microsoft.com/office/drawing/2014/main" id="{8B874234-2B91-034C-9AAE-759853316C02}"/>
                </a:ext>
              </a:extLst>
            </p:cNvPr>
            <p:cNvSpPr/>
            <p:nvPr/>
          </p:nvSpPr>
          <p:spPr>
            <a:xfrm>
              <a:off x="6258636"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20" name="Rounded Rectangle 219">
              <a:extLst>
                <a:ext uri="{FF2B5EF4-FFF2-40B4-BE49-F238E27FC236}">
                  <a16:creationId xmlns:a16="http://schemas.microsoft.com/office/drawing/2014/main" id="{A376014D-CCBB-F649-8278-EC7565EC93B8}"/>
                </a:ext>
              </a:extLst>
            </p:cNvPr>
            <p:cNvSpPr/>
            <p:nvPr/>
          </p:nvSpPr>
          <p:spPr>
            <a:xfrm>
              <a:off x="7381431"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44" name="Group 43">
            <a:extLst>
              <a:ext uri="{FF2B5EF4-FFF2-40B4-BE49-F238E27FC236}">
                <a16:creationId xmlns:a16="http://schemas.microsoft.com/office/drawing/2014/main" id="{BC407D5F-9BE6-2A46-B00C-1DCBD253887F}"/>
              </a:ext>
            </a:extLst>
          </p:cNvPr>
          <p:cNvGrpSpPr/>
          <p:nvPr/>
        </p:nvGrpSpPr>
        <p:grpSpPr>
          <a:xfrm>
            <a:off x="3748258" y="3459881"/>
            <a:ext cx="2229667" cy="1294617"/>
            <a:chOff x="3748258" y="3459881"/>
            <a:chExt cx="2229667" cy="1294617"/>
          </a:xfrm>
        </p:grpSpPr>
        <p:sp>
          <p:nvSpPr>
            <p:cNvPr id="31" name="Rounded Rectangle 30">
              <a:extLst>
                <a:ext uri="{FF2B5EF4-FFF2-40B4-BE49-F238E27FC236}">
                  <a16:creationId xmlns:a16="http://schemas.microsoft.com/office/drawing/2014/main" id="{48EBC89F-5297-3844-831F-DCD51848AA58}"/>
                </a:ext>
              </a:extLst>
            </p:cNvPr>
            <p:cNvSpPr/>
            <p:nvPr/>
          </p:nvSpPr>
          <p:spPr>
            <a:xfrm>
              <a:off x="3801968" y="3942921"/>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187" name="Rounded Rectangle 186">
              <a:extLst>
                <a:ext uri="{FF2B5EF4-FFF2-40B4-BE49-F238E27FC236}">
                  <a16:creationId xmlns:a16="http://schemas.microsoft.com/office/drawing/2014/main" id="{1A5BFD6E-BFB3-7645-A983-776B8640B464}"/>
                </a:ext>
              </a:extLst>
            </p:cNvPr>
            <p:cNvSpPr/>
            <p:nvPr/>
          </p:nvSpPr>
          <p:spPr>
            <a:xfrm>
              <a:off x="4973712" y="3942921"/>
              <a:ext cx="1004213" cy="304697"/>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err="1">
                  <a:solidFill>
                    <a:schemeClr val="tx1">
                      <a:lumMod val="50000"/>
                    </a:schemeClr>
                  </a:solidFill>
                </a:rPr>
                <a:t>x.x.x.x</a:t>
              </a:r>
              <a:r>
                <a:rPr lang="en-US" sz="1000" b="1" dirty="0">
                  <a:solidFill>
                    <a:schemeClr val="tx1">
                      <a:lumMod val="50000"/>
                    </a:schemeClr>
                  </a:solidFill>
                </a:rPr>
                <a:t>/y</a:t>
              </a:r>
            </a:p>
          </p:txBody>
        </p:sp>
        <p:cxnSp>
          <p:nvCxnSpPr>
            <p:cNvPr id="192" name="Elbow Connector 191">
              <a:extLst>
                <a:ext uri="{FF2B5EF4-FFF2-40B4-BE49-F238E27FC236}">
                  <a16:creationId xmlns:a16="http://schemas.microsoft.com/office/drawing/2014/main" id="{0CA013F9-B6F5-0046-9F0C-4BABAC662881}"/>
                </a:ext>
              </a:extLst>
            </p:cNvPr>
            <p:cNvCxnSpPr>
              <a:cxnSpLocks/>
              <a:stCxn id="31" idx="0"/>
              <a:endCxn id="134" idx="3"/>
            </p:cNvCxnSpPr>
            <p:nvPr/>
          </p:nvCxnSpPr>
          <p:spPr>
            <a:xfrm rot="5400000" flipH="1" flipV="1">
              <a:off x="4239802" y="3524154"/>
              <a:ext cx="483040" cy="35449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Elbow Connector 192">
              <a:extLst>
                <a:ext uri="{FF2B5EF4-FFF2-40B4-BE49-F238E27FC236}">
                  <a16:creationId xmlns:a16="http://schemas.microsoft.com/office/drawing/2014/main" id="{58D1476C-3D76-2147-90AF-8719D0FBF6CF}"/>
                </a:ext>
              </a:extLst>
            </p:cNvPr>
            <p:cNvCxnSpPr>
              <a:cxnSpLocks/>
              <a:stCxn id="187" idx="0"/>
              <a:endCxn id="134" idx="1"/>
            </p:cNvCxnSpPr>
            <p:nvPr/>
          </p:nvCxnSpPr>
          <p:spPr>
            <a:xfrm rot="16200000" flipV="1">
              <a:off x="5057050" y="3524152"/>
              <a:ext cx="483040" cy="35449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4083571" y="4206240"/>
              <a:ext cx="439677" cy="448596"/>
              <a:chOff x="5035038" y="2666998"/>
              <a:chExt cx="597479" cy="609600"/>
            </a:xfrm>
          </p:grpSpPr>
          <p:sp>
            <p:nvSpPr>
              <p:cNvPr id="126" name="Rectangle 125"/>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27" name="Oval 126"/>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28" name="Straight Connector 127"/>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0" name="Group 169">
              <a:extLst>
                <a:ext uri="{FF2B5EF4-FFF2-40B4-BE49-F238E27FC236}">
                  <a16:creationId xmlns:a16="http://schemas.microsoft.com/office/drawing/2014/main" id="{C1A8D94B-D331-8A4E-BB08-D782826A2724}"/>
                </a:ext>
              </a:extLst>
            </p:cNvPr>
            <p:cNvGrpSpPr/>
            <p:nvPr/>
          </p:nvGrpSpPr>
          <p:grpSpPr>
            <a:xfrm>
              <a:off x="3748258" y="4206240"/>
              <a:ext cx="439677" cy="448596"/>
              <a:chOff x="5035038" y="2666998"/>
              <a:chExt cx="597479" cy="609600"/>
            </a:xfrm>
          </p:grpSpPr>
          <p:sp>
            <p:nvSpPr>
              <p:cNvPr id="171" name="Rectangle 170">
                <a:extLst>
                  <a:ext uri="{FF2B5EF4-FFF2-40B4-BE49-F238E27FC236}">
                    <a16:creationId xmlns:a16="http://schemas.microsoft.com/office/drawing/2014/main" id="{8B065075-52A1-704F-B65A-50DAEA62127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2" name="Oval 171">
                <a:extLst>
                  <a:ext uri="{FF2B5EF4-FFF2-40B4-BE49-F238E27FC236}">
                    <a16:creationId xmlns:a16="http://schemas.microsoft.com/office/drawing/2014/main" id="{CD62553C-8637-6846-B1D8-1FFBDA0C180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73" name="Straight Connector 172">
                <a:extLst>
                  <a:ext uri="{FF2B5EF4-FFF2-40B4-BE49-F238E27FC236}">
                    <a16:creationId xmlns:a16="http://schemas.microsoft.com/office/drawing/2014/main" id="{9B645AB8-2FF9-144F-AD27-49CCD4CBDE80}"/>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062FAE4-7141-0C4B-934A-35AE7C9BE5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E40D39C-4F3F-C14F-ABC4-8F8932E94E21}"/>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32E3272C-9889-904B-B900-FE8A9421C0E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1D5F1D3C-21D7-474C-B0FE-5ED73812E1EF}"/>
                </a:ext>
              </a:extLst>
            </p:cNvPr>
            <p:cNvGrpSpPr/>
            <p:nvPr/>
          </p:nvGrpSpPr>
          <p:grpSpPr>
            <a:xfrm>
              <a:off x="4436051" y="4206240"/>
              <a:ext cx="439677" cy="448596"/>
              <a:chOff x="5035038" y="2666998"/>
              <a:chExt cx="597479" cy="609600"/>
            </a:xfrm>
          </p:grpSpPr>
          <p:sp>
            <p:nvSpPr>
              <p:cNvPr id="178" name="Rectangle 177">
                <a:extLst>
                  <a:ext uri="{FF2B5EF4-FFF2-40B4-BE49-F238E27FC236}">
                    <a16:creationId xmlns:a16="http://schemas.microsoft.com/office/drawing/2014/main" id="{C0C0D472-1635-8245-BFC3-86197688FA8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9" name="Oval 178">
                <a:extLst>
                  <a:ext uri="{FF2B5EF4-FFF2-40B4-BE49-F238E27FC236}">
                    <a16:creationId xmlns:a16="http://schemas.microsoft.com/office/drawing/2014/main" id="{05084F2E-E84B-9247-B9D7-50A37F446C0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80" name="Straight Connector 179">
                <a:extLst>
                  <a:ext uri="{FF2B5EF4-FFF2-40B4-BE49-F238E27FC236}">
                    <a16:creationId xmlns:a16="http://schemas.microsoft.com/office/drawing/2014/main" id="{722C8016-92F1-694A-A172-5401DB5B1D3D}"/>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B72FE1D-6C1E-BE44-B82F-1D6C9404EF1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3CAB4AB-FE71-B041-B9CE-1F4F7E086C7A}"/>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7C19A18D-B871-7E43-8DBC-3FFE2AF80DA0}"/>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38" name="Group 237">
              <a:extLst>
                <a:ext uri="{FF2B5EF4-FFF2-40B4-BE49-F238E27FC236}">
                  <a16:creationId xmlns:a16="http://schemas.microsoft.com/office/drawing/2014/main" id="{D2216EC1-01BD-AD4F-A446-7C870A629335}"/>
                </a:ext>
              </a:extLst>
            </p:cNvPr>
            <p:cNvGrpSpPr/>
            <p:nvPr/>
          </p:nvGrpSpPr>
          <p:grpSpPr>
            <a:xfrm>
              <a:off x="4899272" y="4202228"/>
              <a:ext cx="575662" cy="551679"/>
              <a:chOff x="4909150" y="4743824"/>
              <a:chExt cx="575662" cy="551679"/>
            </a:xfrm>
          </p:grpSpPr>
          <p:grpSp>
            <p:nvGrpSpPr>
              <p:cNvPr id="22" name="Group 21">
                <a:extLst>
                  <a:ext uri="{FF2B5EF4-FFF2-40B4-BE49-F238E27FC236}">
                    <a16:creationId xmlns:a16="http://schemas.microsoft.com/office/drawing/2014/main" id="{832FE7DB-E9CF-CD4B-9D25-8DA4FD292595}"/>
                  </a:ext>
                </a:extLst>
              </p:cNvPr>
              <p:cNvGrpSpPr/>
              <p:nvPr/>
            </p:nvGrpSpPr>
            <p:grpSpPr>
              <a:xfrm>
                <a:off x="4978134" y="4743824"/>
                <a:ext cx="457200" cy="457200"/>
                <a:chOff x="381000" y="1143000"/>
                <a:chExt cx="457200" cy="457200"/>
              </a:xfrm>
            </p:grpSpPr>
            <p:sp>
              <p:nvSpPr>
                <p:cNvPr id="155" name="Oval 154">
                  <a:extLst>
                    <a:ext uri="{FF2B5EF4-FFF2-40B4-BE49-F238E27FC236}">
                      <a16:creationId xmlns:a16="http://schemas.microsoft.com/office/drawing/2014/main" id="{493504E4-BB81-F24F-A127-64439582509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 name="Group 17">
                  <a:extLst>
                    <a:ext uri="{FF2B5EF4-FFF2-40B4-BE49-F238E27FC236}">
                      <a16:creationId xmlns:a16="http://schemas.microsoft.com/office/drawing/2014/main" id="{7C22BEA9-0693-E442-8CBC-A1E163CEDB00}"/>
                    </a:ext>
                  </a:extLst>
                </p:cNvPr>
                <p:cNvGrpSpPr/>
                <p:nvPr/>
              </p:nvGrpSpPr>
              <p:grpSpPr>
                <a:xfrm>
                  <a:off x="457061" y="1246396"/>
                  <a:ext cx="305077" cy="288387"/>
                  <a:chOff x="2611815" y="1831548"/>
                  <a:chExt cx="457616" cy="432581"/>
                </a:xfrm>
              </p:grpSpPr>
              <p:sp>
                <p:nvSpPr>
                  <p:cNvPr id="13" name="Rounded Rectangle 12">
                    <a:extLst>
                      <a:ext uri="{FF2B5EF4-FFF2-40B4-BE49-F238E27FC236}">
                        <a16:creationId xmlns:a16="http://schemas.microsoft.com/office/drawing/2014/main" id="{EFC650B2-3B3A-834E-948E-BF8F145F584D}"/>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 name="Rectangle 13">
                    <a:extLst>
                      <a:ext uri="{FF2B5EF4-FFF2-40B4-BE49-F238E27FC236}">
                        <a16:creationId xmlns:a16="http://schemas.microsoft.com/office/drawing/2014/main" id="{50E52B61-C1F6-4541-B878-6CFB3BE9A557}"/>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7" name="Rectangle 86">
                    <a:extLst>
                      <a:ext uri="{FF2B5EF4-FFF2-40B4-BE49-F238E27FC236}">
                        <a16:creationId xmlns:a16="http://schemas.microsoft.com/office/drawing/2014/main" id="{A490C9FD-F468-FD49-AB67-384DE5133631}"/>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9" name="Rectangle 88">
                    <a:extLst>
                      <a:ext uri="{FF2B5EF4-FFF2-40B4-BE49-F238E27FC236}">
                        <a16:creationId xmlns:a16="http://schemas.microsoft.com/office/drawing/2014/main" id="{EEF78615-A45B-F549-8A9E-A77D7EAEBF40}"/>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 name="Round Same Side Corner Rectangle 14">
                    <a:extLst>
                      <a:ext uri="{FF2B5EF4-FFF2-40B4-BE49-F238E27FC236}">
                        <a16:creationId xmlns:a16="http://schemas.microsoft.com/office/drawing/2014/main" id="{EFCBD36A-1C2E-114E-B3F2-07EE526DB67E}"/>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93" name="Round Same Side Corner Rectangle 92">
                    <a:extLst>
                      <a:ext uri="{FF2B5EF4-FFF2-40B4-BE49-F238E27FC236}">
                        <a16:creationId xmlns:a16="http://schemas.microsoft.com/office/drawing/2014/main" id="{032FE6FE-547F-094B-B7B4-4DDC0BE4FE9F}"/>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 name="Oval 16">
                    <a:extLst>
                      <a:ext uri="{FF2B5EF4-FFF2-40B4-BE49-F238E27FC236}">
                        <a16:creationId xmlns:a16="http://schemas.microsoft.com/office/drawing/2014/main" id="{50A98CBB-1D45-194B-846B-0447D3E56441}"/>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188" name="TextBox 187">
                <a:extLst>
                  <a:ext uri="{FF2B5EF4-FFF2-40B4-BE49-F238E27FC236}">
                    <a16:creationId xmlns:a16="http://schemas.microsoft.com/office/drawing/2014/main" id="{2DEC3B26-0AB1-2D4E-95C8-9335DF65748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239" name="Group 238">
              <a:extLst>
                <a:ext uri="{FF2B5EF4-FFF2-40B4-BE49-F238E27FC236}">
                  <a16:creationId xmlns:a16="http://schemas.microsoft.com/office/drawing/2014/main" id="{ACB51E7C-C91E-A64E-ACDD-3920F356E10D}"/>
                </a:ext>
              </a:extLst>
            </p:cNvPr>
            <p:cNvGrpSpPr/>
            <p:nvPr/>
          </p:nvGrpSpPr>
          <p:grpSpPr>
            <a:xfrm>
              <a:off x="5508173" y="4202228"/>
              <a:ext cx="462751" cy="552270"/>
              <a:chOff x="5518051" y="4743824"/>
              <a:chExt cx="462751" cy="552270"/>
            </a:xfrm>
          </p:grpSpPr>
          <p:grpSp>
            <p:nvGrpSpPr>
              <p:cNvPr id="21" name="Group 20">
                <a:extLst>
                  <a:ext uri="{FF2B5EF4-FFF2-40B4-BE49-F238E27FC236}">
                    <a16:creationId xmlns:a16="http://schemas.microsoft.com/office/drawing/2014/main" id="{E3CC4349-2E8C-674F-BB52-BF1C6AA26AEA}"/>
                  </a:ext>
                </a:extLst>
              </p:cNvPr>
              <p:cNvGrpSpPr/>
              <p:nvPr/>
            </p:nvGrpSpPr>
            <p:grpSpPr>
              <a:xfrm>
                <a:off x="5520500" y="4743824"/>
                <a:ext cx="457200" cy="457200"/>
                <a:chOff x="381000" y="1144371"/>
                <a:chExt cx="457200" cy="457200"/>
              </a:xfrm>
            </p:grpSpPr>
            <p:sp>
              <p:nvSpPr>
                <p:cNvPr id="98" name="Oval 97">
                  <a:extLst>
                    <a:ext uri="{FF2B5EF4-FFF2-40B4-BE49-F238E27FC236}">
                      <a16:creationId xmlns:a16="http://schemas.microsoft.com/office/drawing/2014/main" id="{D01E1161-18CB-5C45-945D-1A13CD61881D}"/>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 name="Group 19">
                  <a:extLst>
                    <a:ext uri="{FF2B5EF4-FFF2-40B4-BE49-F238E27FC236}">
                      <a16:creationId xmlns:a16="http://schemas.microsoft.com/office/drawing/2014/main" id="{6B67958A-1BF1-034E-87FF-2CB189ECFA3E}"/>
                    </a:ext>
                  </a:extLst>
                </p:cNvPr>
                <p:cNvGrpSpPr/>
                <p:nvPr/>
              </p:nvGrpSpPr>
              <p:grpSpPr>
                <a:xfrm>
                  <a:off x="472440" y="1235811"/>
                  <a:ext cx="274320" cy="274320"/>
                  <a:chOff x="1268229" y="1176850"/>
                  <a:chExt cx="274320" cy="274320"/>
                </a:xfrm>
              </p:grpSpPr>
              <p:sp>
                <p:nvSpPr>
                  <p:cNvPr id="5" name="Rectangle 4">
                    <a:extLst>
                      <a:ext uri="{FF2B5EF4-FFF2-40B4-BE49-F238E27FC236}">
                        <a16:creationId xmlns:a16="http://schemas.microsoft.com/office/drawing/2014/main" id="{906F16CA-CD84-1749-82C2-7779A85F7878}"/>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 name="Group 7">
                    <a:extLst>
                      <a:ext uri="{FF2B5EF4-FFF2-40B4-BE49-F238E27FC236}">
                        <a16:creationId xmlns:a16="http://schemas.microsoft.com/office/drawing/2014/main" id="{576B7017-13B7-4345-882D-43BFD64A27D0}"/>
                      </a:ext>
                    </a:extLst>
                  </p:cNvPr>
                  <p:cNvGrpSpPr/>
                  <p:nvPr/>
                </p:nvGrpSpPr>
                <p:grpSpPr>
                  <a:xfrm>
                    <a:off x="1283934" y="1187096"/>
                    <a:ext cx="243840" cy="253828"/>
                    <a:chOff x="1789194" y="1649305"/>
                    <a:chExt cx="411480" cy="380742"/>
                  </a:xfrm>
                </p:grpSpPr>
                <p:sp>
                  <p:nvSpPr>
                    <p:cNvPr id="2" name="Right Arrow 1">
                      <a:extLst>
                        <a:ext uri="{FF2B5EF4-FFF2-40B4-BE49-F238E27FC236}">
                          <a16:creationId xmlns:a16="http://schemas.microsoft.com/office/drawing/2014/main" id="{1D5C6E0D-1F63-904B-9F7E-F10EB80D3B8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7" name="Right Arrow 136">
                      <a:extLst>
                        <a:ext uri="{FF2B5EF4-FFF2-40B4-BE49-F238E27FC236}">
                          <a16:creationId xmlns:a16="http://schemas.microsoft.com/office/drawing/2014/main" id="{DD156BD4-02B8-0249-BC5C-63C0C7DAD38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8" name="Right Arrow 137">
                      <a:extLst>
                        <a:ext uri="{FF2B5EF4-FFF2-40B4-BE49-F238E27FC236}">
                          <a16:creationId xmlns:a16="http://schemas.microsoft.com/office/drawing/2014/main" id="{720D6775-6ED1-D641-B85E-2CDD1DC178B2}"/>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44" name="Right Arrow 143">
                      <a:extLst>
                        <a:ext uri="{FF2B5EF4-FFF2-40B4-BE49-F238E27FC236}">
                          <a16:creationId xmlns:a16="http://schemas.microsoft.com/office/drawing/2014/main" id="{2EF6CEC0-FEBB-BC4D-BD0D-AF6FB08CC36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189" name="TextBox 188">
                <a:extLst>
                  <a:ext uri="{FF2B5EF4-FFF2-40B4-BE49-F238E27FC236}">
                    <a16:creationId xmlns:a16="http://schemas.microsoft.com/office/drawing/2014/main" id="{D879E380-BAC9-8146-88E5-F20E46D1DA47}"/>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grpSp>
        <p:nvGrpSpPr>
          <p:cNvPr id="6" name="Group 5">
            <a:extLst>
              <a:ext uri="{FF2B5EF4-FFF2-40B4-BE49-F238E27FC236}">
                <a16:creationId xmlns:a16="http://schemas.microsoft.com/office/drawing/2014/main" id="{F7634CBA-5D13-3347-AAC3-30C5973D4A51}"/>
              </a:ext>
            </a:extLst>
          </p:cNvPr>
          <p:cNvGrpSpPr/>
          <p:nvPr/>
        </p:nvGrpSpPr>
        <p:grpSpPr>
          <a:xfrm>
            <a:off x="6281413" y="4196763"/>
            <a:ext cx="2072286" cy="457200"/>
            <a:chOff x="6281413" y="4196763"/>
            <a:chExt cx="2072286" cy="457200"/>
          </a:xfrm>
        </p:grpSpPr>
        <p:grpSp>
          <p:nvGrpSpPr>
            <p:cNvPr id="292" name="Group 291">
              <a:extLst>
                <a:ext uri="{FF2B5EF4-FFF2-40B4-BE49-F238E27FC236}">
                  <a16:creationId xmlns:a16="http://schemas.microsoft.com/office/drawing/2014/main" id="{137C81C1-B049-FF48-B13B-AB6145E9C8CE}"/>
                </a:ext>
              </a:extLst>
            </p:cNvPr>
            <p:cNvGrpSpPr/>
            <p:nvPr/>
          </p:nvGrpSpPr>
          <p:grpSpPr>
            <a:xfrm>
              <a:off x="6281413" y="4196763"/>
              <a:ext cx="457200" cy="457200"/>
              <a:chOff x="1777423" y="3527219"/>
              <a:chExt cx="457200" cy="457200"/>
            </a:xfrm>
          </p:grpSpPr>
          <p:sp>
            <p:nvSpPr>
              <p:cNvPr id="230" name="Oval 229">
                <a:extLst>
                  <a:ext uri="{FF2B5EF4-FFF2-40B4-BE49-F238E27FC236}">
                    <a16:creationId xmlns:a16="http://schemas.microsoft.com/office/drawing/2014/main" id="{541CEA21-3AE3-EB47-B776-3B577BD4F45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a:extLst>
                  <a:ext uri="{FF2B5EF4-FFF2-40B4-BE49-F238E27FC236}">
                    <a16:creationId xmlns:a16="http://schemas.microsoft.com/office/drawing/2014/main" id="{D9C05116-1D3B-BF4B-B920-C22112DEAA3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4CE64ADB-D797-E742-A8C5-A022F25FF83E}"/>
                </a:ext>
              </a:extLst>
            </p:cNvPr>
            <p:cNvGrpSpPr/>
            <p:nvPr/>
          </p:nvGrpSpPr>
          <p:grpSpPr>
            <a:xfrm>
              <a:off x="6797848" y="4196763"/>
              <a:ext cx="457200" cy="457200"/>
              <a:chOff x="1777423" y="3527219"/>
              <a:chExt cx="457200" cy="457200"/>
            </a:xfrm>
          </p:grpSpPr>
          <p:sp>
            <p:nvSpPr>
              <p:cNvPr id="294" name="Oval 293">
                <a:extLst>
                  <a:ext uri="{FF2B5EF4-FFF2-40B4-BE49-F238E27FC236}">
                    <a16:creationId xmlns:a16="http://schemas.microsoft.com/office/drawing/2014/main" id="{33298A65-C336-3D4E-AC7A-C6012303F17D}"/>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a:extLst>
                  <a:ext uri="{FF2B5EF4-FFF2-40B4-BE49-F238E27FC236}">
                    <a16:creationId xmlns:a16="http://schemas.microsoft.com/office/drawing/2014/main" id="{CBB5AB04-D53A-5A45-B025-0806C37D2E0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73A81B29-B327-9A40-BFCD-AB48711C9E87}"/>
                </a:ext>
              </a:extLst>
            </p:cNvPr>
            <p:cNvGrpSpPr/>
            <p:nvPr/>
          </p:nvGrpSpPr>
          <p:grpSpPr>
            <a:xfrm>
              <a:off x="7380064" y="4196763"/>
              <a:ext cx="457200" cy="457200"/>
              <a:chOff x="1777423" y="3527219"/>
              <a:chExt cx="457200" cy="457200"/>
            </a:xfrm>
          </p:grpSpPr>
          <p:sp>
            <p:nvSpPr>
              <p:cNvPr id="297" name="Oval 296">
                <a:extLst>
                  <a:ext uri="{FF2B5EF4-FFF2-40B4-BE49-F238E27FC236}">
                    <a16:creationId xmlns:a16="http://schemas.microsoft.com/office/drawing/2014/main" id="{E962BC87-1C19-5549-9C67-C23799B14C4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2DA8F6BA-7605-1C4A-8E56-B587F4D72AC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122CA16B-81DC-EB44-9B4F-19EE725C67E7}"/>
                </a:ext>
              </a:extLst>
            </p:cNvPr>
            <p:cNvGrpSpPr/>
            <p:nvPr/>
          </p:nvGrpSpPr>
          <p:grpSpPr>
            <a:xfrm>
              <a:off x="7896499" y="4196763"/>
              <a:ext cx="457200" cy="457200"/>
              <a:chOff x="1777423" y="3527219"/>
              <a:chExt cx="457200" cy="457200"/>
            </a:xfrm>
          </p:grpSpPr>
          <p:sp>
            <p:nvSpPr>
              <p:cNvPr id="300" name="Oval 299">
                <a:extLst>
                  <a:ext uri="{FF2B5EF4-FFF2-40B4-BE49-F238E27FC236}">
                    <a16:creationId xmlns:a16="http://schemas.microsoft.com/office/drawing/2014/main" id="{6AF50083-6964-1640-BA4A-7503138B2C1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D861D77A-62E5-E44E-8F06-EB7248EE956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a:extLst>
              <a:ext uri="{FF2B5EF4-FFF2-40B4-BE49-F238E27FC236}">
                <a16:creationId xmlns:a16="http://schemas.microsoft.com/office/drawing/2014/main" id="{B6B880E8-EB54-264F-BED0-FE089BAE5E5C}"/>
              </a:ext>
            </a:extLst>
          </p:cNvPr>
          <p:cNvGrpSpPr/>
          <p:nvPr/>
        </p:nvGrpSpPr>
        <p:grpSpPr>
          <a:xfrm>
            <a:off x="4501045" y="1199201"/>
            <a:ext cx="536100" cy="591373"/>
            <a:chOff x="636519" y="2256643"/>
            <a:chExt cx="536100" cy="591373"/>
          </a:xfrm>
        </p:grpSpPr>
        <p:grpSp>
          <p:nvGrpSpPr>
            <p:cNvPr id="7" name="Group 6">
              <a:extLst>
                <a:ext uri="{FF2B5EF4-FFF2-40B4-BE49-F238E27FC236}">
                  <a16:creationId xmlns:a16="http://schemas.microsoft.com/office/drawing/2014/main" id="{847F1E50-8592-9646-BD4B-0EA8F3E367FC}"/>
                </a:ext>
              </a:extLst>
            </p:cNvPr>
            <p:cNvGrpSpPr/>
            <p:nvPr/>
          </p:nvGrpSpPr>
          <p:grpSpPr>
            <a:xfrm>
              <a:off x="636519" y="2256643"/>
              <a:ext cx="536100" cy="536100"/>
              <a:chOff x="636519" y="2256643"/>
              <a:chExt cx="536100" cy="536100"/>
            </a:xfrm>
          </p:grpSpPr>
          <p:sp>
            <p:nvSpPr>
              <p:cNvPr id="153" name="Oval 152">
                <a:extLst>
                  <a:ext uri="{FF2B5EF4-FFF2-40B4-BE49-F238E27FC236}">
                    <a16:creationId xmlns:a16="http://schemas.microsoft.com/office/drawing/2014/main" id="{B35531CE-CC63-3E45-8993-3D501FBE5402}"/>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4" name="Freeform 183">
                <a:extLst>
                  <a:ext uri="{FF2B5EF4-FFF2-40B4-BE49-F238E27FC236}">
                    <a16:creationId xmlns:a16="http://schemas.microsoft.com/office/drawing/2014/main" id="{1CBD69E6-7BBD-1C42-9B52-EDACD069EC4B}"/>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52" name="TextBox 151">
              <a:extLst>
                <a:ext uri="{FF2B5EF4-FFF2-40B4-BE49-F238E27FC236}">
                  <a16:creationId xmlns:a16="http://schemas.microsoft.com/office/drawing/2014/main" id="{8B2733EE-C4C4-A14F-94B9-042C4EFB29EF}"/>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29" name="Group 28">
            <a:extLst>
              <a:ext uri="{FF2B5EF4-FFF2-40B4-BE49-F238E27FC236}">
                <a16:creationId xmlns:a16="http://schemas.microsoft.com/office/drawing/2014/main" id="{6F653898-CAD8-944E-A71E-3DFF6E1EBE3A}"/>
              </a:ext>
            </a:extLst>
          </p:cNvPr>
          <p:cNvGrpSpPr/>
          <p:nvPr/>
        </p:nvGrpSpPr>
        <p:grpSpPr>
          <a:xfrm>
            <a:off x="7192834" y="1203332"/>
            <a:ext cx="536100" cy="591629"/>
            <a:chOff x="7040434" y="1203332"/>
            <a:chExt cx="536100" cy="591629"/>
          </a:xfrm>
        </p:grpSpPr>
        <p:grpSp>
          <p:nvGrpSpPr>
            <p:cNvPr id="28" name="Group 27">
              <a:extLst>
                <a:ext uri="{FF2B5EF4-FFF2-40B4-BE49-F238E27FC236}">
                  <a16:creationId xmlns:a16="http://schemas.microsoft.com/office/drawing/2014/main" id="{AC4CAC1B-D761-694C-B56E-0712DDAC2E40}"/>
                </a:ext>
              </a:extLst>
            </p:cNvPr>
            <p:cNvGrpSpPr/>
            <p:nvPr/>
          </p:nvGrpSpPr>
          <p:grpSpPr>
            <a:xfrm>
              <a:off x="7040434" y="1203332"/>
              <a:ext cx="536100" cy="536100"/>
              <a:chOff x="10756475" y="2280802"/>
              <a:chExt cx="536100" cy="536100"/>
            </a:xfrm>
          </p:grpSpPr>
          <p:sp>
            <p:nvSpPr>
              <p:cNvPr id="191" name="Oval 190">
                <a:extLst>
                  <a:ext uri="{FF2B5EF4-FFF2-40B4-BE49-F238E27FC236}">
                    <a16:creationId xmlns:a16="http://schemas.microsoft.com/office/drawing/2014/main" id="{6CB7B624-99D1-0E45-B4C7-49426B5D834D}"/>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24" name="Group 23">
                <a:extLst>
                  <a:ext uri="{FF2B5EF4-FFF2-40B4-BE49-F238E27FC236}">
                    <a16:creationId xmlns:a16="http://schemas.microsoft.com/office/drawing/2014/main" id="{90EC368B-A3F7-B141-97CE-C622A722F3DD}"/>
                  </a:ext>
                </a:extLst>
              </p:cNvPr>
              <p:cNvGrpSpPr/>
              <p:nvPr/>
            </p:nvGrpSpPr>
            <p:grpSpPr>
              <a:xfrm>
                <a:off x="10879292" y="2346031"/>
                <a:ext cx="290466" cy="376110"/>
                <a:chOff x="11501920" y="2172742"/>
                <a:chExt cx="290466" cy="376110"/>
              </a:xfrm>
            </p:grpSpPr>
            <p:sp>
              <p:nvSpPr>
                <p:cNvPr id="11" name="Rounded Rectangle 10">
                  <a:extLst>
                    <a:ext uri="{FF2B5EF4-FFF2-40B4-BE49-F238E27FC236}">
                      <a16:creationId xmlns:a16="http://schemas.microsoft.com/office/drawing/2014/main" id="{02766C17-31F6-1B4A-9834-05E3BC36D306}"/>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24" name="Freeform 223">
                  <a:extLst>
                    <a:ext uri="{FF2B5EF4-FFF2-40B4-BE49-F238E27FC236}">
                      <a16:creationId xmlns:a16="http://schemas.microsoft.com/office/drawing/2014/main" id="{DEFA0AE6-7F9B-7542-BE03-CBD2968D42F5}"/>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grpSp>
        <p:sp>
          <p:nvSpPr>
            <p:cNvPr id="190" name="TextBox 189">
              <a:extLst>
                <a:ext uri="{FF2B5EF4-FFF2-40B4-BE49-F238E27FC236}">
                  <a16:creationId xmlns:a16="http://schemas.microsoft.com/office/drawing/2014/main" id="{73B69AC3-572D-1240-B9D3-F512F009BAE3}"/>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33" name="Group 32">
            <a:extLst>
              <a:ext uri="{FF2B5EF4-FFF2-40B4-BE49-F238E27FC236}">
                <a16:creationId xmlns:a16="http://schemas.microsoft.com/office/drawing/2014/main" id="{9246ED88-A94F-F14C-AF4C-A558CCEE4031}"/>
              </a:ext>
            </a:extLst>
          </p:cNvPr>
          <p:cNvGrpSpPr/>
          <p:nvPr/>
        </p:nvGrpSpPr>
        <p:grpSpPr>
          <a:xfrm>
            <a:off x="3873017" y="1621749"/>
            <a:ext cx="3196143" cy="1465352"/>
            <a:chOff x="3873017" y="1621749"/>
            <a:chExt cx="3196143" cy="1465352"/>
          </a:xfrm>
        </p:grpSpPr>
        <p:sp>
          <p:nvSpPr>
            <p:cNvPr id="194" name="Rounded Rectangle 193">
              <a:extLst>
                <a:ext uri="{FF2B5EF4-FFF2-40B4-BE49-F238E27FC236}">
                  <a16:creationId xmlns:a16="http://schemas.microsoft.com/office/drawing/2014/main" id="{E555E975-DBA5-2C42-98A8-3F572E73007F}"/>
                </a:ext>
              </a:extLst>
            </p:cNvPr>
            <p:cNvSpPr/>
            <p:nvPr/>
          </p:nvSpPr>
          <p:spPr>
            <a:xfrm>
              <a:off x="4672520" y="264404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6D01DEB8-3098-4342-91D4-F5761B5890D5}"/>
                </a:ext>
              </a:extLst>
            </p:cNvPr>
            <p:cNvSpPr txBox="1"/>
            <p:nvPr/>
          </p:nvSpPr>
          <p:spPr>
            <a:xfrm>
              <a:off x="3873017" y="2440770"/>
              <a:ext cx="833882" cy="646331"/>
            </a:xfrm>
            <a:prstGeom prst="rect">
              <a:avLst/>
            </a:prstGeom>
            <a:noFill/>
          </p:spPr>
          <p:txBody>
            <a:bodyPr wrap="none" rtlCol="0">
              <a:spAutoFit/>
            </a:bodyPr>
            <a:lstStyle/>
            <a:p>
              <a:pPr algn="ctr"/>
              <a:r>
                <a:rPr lang="en-US" sz="1200" b="1" dirty="0" err="1">
                  <a:solidFill>
                    <a:srgbClr val="FFFF00"/>
                  </a:solidFill>
                </a:rPr>
                <a:t>mgw</a:t>
              </a:r>
              <a:r>
                <a:rPr lang="en-US" sz="1200" b="1" dirty="0">
                  <a:solidFill>
                    <a:srgbClr val="FFFF00"/>
                  </a:solidFill>
                </a:rPr>
                <a:t> </a:t>
              </a:r>
            </a:p>
            <a:p>
              <a:pPr algn="ctr"/>
              <a:r>
                <a:rPr lang="en-US" sz="1200" b="1" dirty="0">
                  <a:solidFill>
                    <a:srgbClr val="FFFF00"/>
                  </a:solidFill>
                </a:rPr>
                <a:t>gateway </a:t>
              </a:r>
            </a:p>
            <a:p>
              <a:pPr algn="ctr"/>
              <a:r>
                <a:rPr lang="en-US" sz="1200" b="1" dirty="0">
                  <a:solidFill>
                    <a:srgbClr val="FFFF00"/>
                  </a:solidFill>
                </a:rPr>
                <a:t>firewall</a:t>
              </a:r>
            </a:p>
          </p:txBody>
        </p:sp>
        <p:sp>
          <p:nvSpPr>
            <p:cNvPr id="228" name="TextBox 227">
              <a:extLst>
                <a:ext uri="{FF2B5EF4-FFF2-40B4-BE49-F238E27FC236}">
                  <a16:creationId xmlns:a16="http://schemas.microsoft.com/office/drawing/2014/main" id="{A9546B64-E56F-414F-94F0-5F7E173C48FC}"/>
                </a:ext>
              </a:extLst>
            </p:cNvPr>
            <p:cNvSpPr txBox="1"/>
            <p:nvPr/>
          </p:nvSpPr>
          <p:spPr>
            <a:xfrm>
              <a:off x="6278558" y="1621749"/>
              <a:ext cx="790602" cy="646331"/>
            </a:xfrm>
            <a:prstGeom prst="rect">
              <a:avLst/>
            </a:prstGeom>
            <a:noFill/>
          </p:spPr>
          <p:txBody>
            <a:bodyPr wrap="none" rtlCol="0">
              <a:spAutoFit/>
            </a:bodyPr>
            <a:lstStyle/>
            <a:p>
              <a:pPr algn="ctr"/>
              <a:r>
                <a:rPr lang="en-US" sz="1200" b="1" dirty="0" err="1">
                  <a:solidFill>
                    <a:srgbClr val="FFFF00"/>
                  </a:solidFill>
                </a:rPr>
                <a:t>cgw</a:t>
              </a:r>
              <a:r>
                <a:rPr lang="en-US" sz="1200" b="1" dirty="0">
                  <a:solidFill>
                    <a:srgbClr val="FFFF00"/>
                  </a:solidFill>
                </a:rPr>
                <a:t> </a:t>
              </a:r>
            </a:p>
            <a:p>
              <a:pPr algn="ctr"/>
              <a:r>
                <a:rPr lang="en-US" sz="1200" b="1" dirty="0">
                  <a:solidFill>
                    <a:srgbClr val="FFFF00"/>
                  </a:solidFill>
                </a:rPr>
                <a:t>gateway</a:t>
              </a:r>
            </a:p>
            <a:p>
              <a:pPr algn="ctr"/>
              <a:r>
                <a:rPr lang="en-US" sz="1200" b="1" dirty="0">
                  <a:solidFill>
                    <a:srgbClr val="FFFF00"/>
                  </a:solidFill>
                </a:rPr>
                <a:t>firewall</a:t>
              </a:r>
            </a:p>
          </p:txBody>
        </p:sp>
        <p:sp>
          <p:nvSpPr>
            <p:cNvPr id="79" name="Rounded Rectangle 78">
              <a:extLst>
                <a:ext uri="{FF2B5EF4-FFF2-40B4-BE49-F238E27FC236}">
                  <a16:creationId xmlns:a16="http://schemas.microsoft.com/office/drawing/2014/main" id="{250D4E16-202E-C94A-9A19-8558EF59C190}"/>
                </a:ext>
              </a:extLst>
            </p:cNvPr>
            <p:cNvSpPr/>
            <p:nvPr/>
          </p:nvSpPr>
          <p:spPr>
            <a:xfrm>
              <a:off x="5886260" y="2029346"/>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F16B58E1-32C2-6E4A-9CB9-F5AABEC30E5A}"/>
              </a:ext>
            </a:extLst>
          </p:cNvPr>
          <p:cNvGrpSpPr/>
          <p:nvPr/>
        </p:nvGrpSpPr>
        <p:grpSpPr>
          <a:xfrm>
            <a:off x="6251855" y="3524978"/>
            <a:ext cx="2123071" cy="725563"/>
            <a:chOff x="6262573" y="3521080"/>
            <a:chExt cx="2123071" cy="725563"/>
          </a:xfrm>
        </p:grpSpPr>
        <p:sp>
          <p:nvSpPr>
            <p:cNvPr id="236" name="Rounded Rectangle 235">
              <a:extLst>
                <a:ext uri="{FF2B5EF4-FFF2-40B4-BE49-F238E27FC236}">
                  <a16:creationId xmlns:a16="http://schemas.microsoft.com/office/drawing/2014/main" id="{57C7D88D-71C4-E741-9A7F-C3E69904BF28}"/>
                </a:ext>
              </a:extLst>
            </p:cNvPr>
            <p:cNvSpPr/>
            <p:nvPr/>
          </p:nvSpPr>
          <p:spPr>
            <a:xfrm>
              <a:off x="6262573" y="3941947"/>
              <a:ext cx="2123071"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10.1.48.0/23</a:t>
              </a:r>
            </a:p>
          </p:txBody>
        </p:sp>
        <p:cxnSp>
          <p:nvCxnSpPr>
            <p:cNvPr id="237" name="Elbow Connector 236">
              <a:extLst>
                <a:ext uri="{FF2B5EF4-FFF2-40B4-BE49-F238E27FC236}">
                  <a16:creationId xmlns:a16="http://schemas.microsoft.com/office/drawing/2014/main" id="{540EC6A4-3CE8-1A44-A476-DF3D222AE1F5}"/>
                </a:ext>
              </a:extLst>
            </p:cNvPr>
            <p:cNvCxnSpPr>
              <a:cxnSpLocks/>
              <a:stCxn id="236" idx="0"/>
              <a:endCxn id="169" idx="2"/>
            </p:cNvCxnSpPr>
            <p:nvPr/>
          </p:nvCxnSpPr>
          <p:spPr>
            <a:xfrm rot="16200000" flipV="1">
              <a:off x="7107062" y="3724900"/>
              <a:ext cx="420867" cy="13228"/>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61E9A53-8DAD-9346-A669-B86B4F21449C}"/>
              </a:ext>
            </a:extLst>
          </p:cNvPr>
          <p:cNvGrpSpPr/>
          <p:nvPr/>
        </p:nvGrpSpPr>
        <p:grpSpPr>
          <a:xfrm>
            <a:off x="6343759" y="4137836"/>
            <a:ext cx="3510780" cy="461665"/>
            <a:chOff x="6343759" y="4137836"/>
            <a:chExt cx="3510780" cy="461665"/>
          </a:xfrm>
        </p:grpSpPr>
        <p:grpSp>
          <p:nvGrpSpPr>
            <p:cNvPr id="3" name="Group 2">
              <a:extLst>
                <a:ext uri="{FF2B5EF4-FFF2-40B4-BE49-F238E27FC236}">
                  <a16:creationId xmlns:a16="http://schemas.microsoft.com/office/drawing/2014/main" id="{1065BBEA-BA50-D440-9C3E-D7106266F9AF}"/>
                </a:ext>
              </a:extLst>
            </p:cNvPr>
            <p:cNvGrpSpPr/>
            <p:nvPr/>
          </p:nvGrpSpPr>
          <p:grpSpPr>
            <a:xfrm>
              <a:off x="6343759" y="4187673"/>
              <a:ext cx="1936485" cy="206860"/>
              <a:chOff x="6343759" y="4682973"/>
              <a:chExt cx="1936485" cy="206860"/>
            </a:xfrm>
          </p:grpSpPr>
          <p:sp>
            <p:nvSpPr>
              <p:cNvPr id="139" name="Rounded Rectangle 138">
                <a:extLst>
                  <a:ext uri="{FF2B5EF4-FFF2-40B4-BE49-F238E27FC236}">
                    <a16:creationId xmlns:a16="http://schemas.microsoft.com/office/drawing/2014/main" id="{244E995D-7C21-8542-BEEB-828BDFF7E914}"/>
                  </a:ext>
                </a:extLst>
              </p:cNvPr>
              <p:cNvSpPr/>
              <p:nvPr/>
            </p:nvSpPr>
            <p:spPr>
              <a:xfrm>
                <a:off x="634375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C82E46A3-B89F-FA47-B52A-9A256D316CD1}"/>
                  </a:ext>
                </a:extLst>
              </p:cNvPr>
              <p:cNvSpPr/>
              <p:nvPr/>
            </p:nvSpPr>
            <p:spPr>
              <a:xfrm>
                <a:off x="6871303"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a:extLst>
                  <a:ext uri="{FF2B5EF4-FFF2-40B4-BE49-F238E27FC236}">
                    <a16:creationId xmlns:a16="http://schemas.microsoft.com/office/drawing/2014/main" id="{E3C25171-22FD-A144-9806-D1B6BF1D3F85}"/>
                  </a:ext>
                </a:extLst>
              </p:cNvPr>
              <p:cNvSpPr/>
              <p:nvPr/>
            </p:nvSpPr>
            <p:spPr>
              <a:xfrm>
                <a:off x="745351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7075F316-FBFA-934F-8EBF-33743D8B20E3}"/>
                  </a:ext>
                </a:extLst>
              </p:cNvPr>
              <p:cNvSpPr/>
              <p:nvPr/>
            </p:nvSpPr>
            <p:spPr>
              <a:xfrm>
                <a:off x="7969954"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7" name="TextBox 226">
              <a:extLst>
                <a:ext uri="{FF2B5EF4-FFF2-40B4-BE49-F238E27FC236}">
                  <a16:creationId xmlns:a16="http://schemas.microsoft.com/office/drawing/2014/main" id="{6854178F-2295-6049-9CBE-0AA3A4A8D104}"/>
                </a:ext>
              </a:extLst>
            </p:cNvPr>
            <p:cNvSpPr txBox="1"/>
            <p:nvPr/>
          </p:nvSpPr>
          <p:spPr>
            <a:xfrm>
              <a:off x="8873180" y="4137836"/>
              <a:ext cx="981359" cy="461665"/>
            </a:xfrm>
            <a:prstGeom prst="rect">
              <a:avLst/>
            </a:prstGeom>
            <a:noFill/>
          </p:spPr>
          <p:txBody>
            <a:bodyPr wrap="none" rtlCol="0">
              <a:spAutoFit/>
            </a:bodyPr>
            <a:lstStyle/>
            <a:p>
              <a:pPr algn="ctr"/>
              <a:r>
                <a:rPr lang="en-US" sz="1200" b="1" dirty="0">
                  <a:solidFill>
                    <a:srgbClr val="FFFF00"/>
                  </a:solidFill>
                </a:rPr>
                <a:t>distributed</a:t>
              </a:r>
            </a:p>
            <a:p>
              <a:pPr algn="ctr"/>
              <a:r>
                <a:rPr lang="en-US" sz="1200" b="1" dirty="0">
                  <a:solidFill>
                    <a:srgbClr val="FFFF00"/>
                  </a:solidFill>
                </a:rPr>
                <a:t>firewall</a:t>
              </a:r>
            </a:p>
          </p:txBody>
        </p:sp>
      </p:grpSp>
      <p:grpSp>
        <p:nvGrpSpPr>
          <p:cNvPr id="48" name="Group 47">
            <a:extLst>
              <a:ext uri="{FF2B5EF4-FFF2-40B4-BE49-F238E27FC236}">
                <a16:creationId xmlns:a16="http://schemas.microsoft.com/office/drawing/2014/main" id="{2BA09FD5-46E2-AD42-A82A-C1E70C488EE0}"/>
              </a:ext>
            </a:extLst>
          </p:cNvPr>
          <p:cNvGrpSpPr/>
          <p:nvPr/>
        </p:nvGrpSpPr>
        <p:grpSpPr>
          <a:xfrm>
            <a:off x="4913254" y="3213129"/>
            <a:ext cx="2362958" cy="959373"/>
            <a:chOff x="-27501" y="2983547"/>
            <a:chExt cx="2362958" cy="959373"/>
          </a:xfrm>
        </p:grpSpPr>
        <p:grpSp>
          <p:nvGrpSpPr>
            <p:cNvPr id="248" name="Group 247">
              <a:extLst>
                <a:ext uri="{FF2B5EF4-FFF2-40B4-BE49-F238E27FC236}">
                  <a16:creationId xmlns:a16="http://schemas.microsoft.com/office/drawing/2014/main" id="{93C81E09-FA0B-1C44-A9AB-77CA77C2D1B6}"/>
                </a:ext>
              </a:extLst>
            </p:cNvPr>
            <p:cNvGrpSpPr/>
            <p:nvPr/>
          </p:nvGrpSpPr>
          <p:grpSpPr>
            <a:xfrm>
              <a:off x="-27501" y="2983547"/>
              <a:ext cx="940299" cy="959373"/>
              <a:chOff x="5035038" y="2666997"/>
              <a:chExt cx="597479" cy="609600"/>
            </a:xfrm>
          </p:grpSpPr>
          <p:sp>
            <p:nvSpPr>
              <p:cNvPr id="286" name="Rectangle 285">
                <a:extLst>
                  <a:ext uri="{FF2B5EF4-FFF2-40B4-BE49-F238E27FC236}">
                    <a16:creationId xmlns:a16="http://schemas.microsoft.com/office/drawing/2014/main" id="{146C6BAF-C119-1541-88A7-E7FBC3505EEE}"/>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87" name="Oval 286">
                <a:extLst>
                  <a:ext uri="{FF2B5EF4-FFF2-40B4-BE49-F238E27FC236}">
                    <a16:creationId xmlns:a16="http://schemas.microsoft.com/office/drawing/2014/main" id="{C41333E3-2B7B-1541-A4A4-F1F9E74005AD}"/>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88" name="Straight Connector 287">
                <a:extLst>
                  <a:ext uri="{FF2B5EF4-FFF2-40B4-BE49-F238E27FC236}">
                    <a16:creationId xmlns:a16="http://schemas.microsoft.com/office/drawing/2014/main" id="{F6E88EBF-16E5-0F4C-8545-57EEFC3C6B0C}"/>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8C1AB98-FDF4-4346-9C41-7DC771FD4770}"/>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EE4FDD5-B0C4-BC42-9B64-5691244C656B}"/>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02" name="TextBox 301">
                <a:extLst>
                  <a:ext uri="{FF2B5EF4-FFF2-40B4-BE49-F238E27FC236}">
                    <a16:creationId xmlns:a16="http://schemas.microsoft.com/office/drawing/2014/main" id="{B3E114BE-D337-1F47-AA2D-767744900CA3}"/>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0" name="Group 309">
              <a:extLst>
                <a:ext uri="{FF2B5EF4-FFF2-40B4-BE49-F238E27FC236}">
                  <a16:creationId xmlns:a16="http://schemas.microsoft.com/office/drawing/2014/main" id="{5363A1FC-D513-D941-97CF-5BFDF3408E27}"/>
                </a:ext>
              </a:extLst>
            </p:cNvPr>
            <p:cNvGrpSpPr/>
            <p:nvPr/>
          </p:nvGrpSpPr>
          <p:grpSpPr>
            <a:xfrm>
              <a:off x="685164" y="2983547"/>
              <a:ext cx="940299" cy="959373"/>
              <a:chOff x="5035038" y="2666997"/>
              <a:chExt cx="597479" cy="609600"/>
            </a:xfrm>
          </p:grpSpPr>
          <p:sp>
            <p:nvSpPr>
              <p:cNvPr id="311" name="Rectangle 310">
                <a:extLst>
                  <a:ext uri="{FF2B5EF4-FFF2-40B4-BE49-F238E27FC236}">
                    <a16:creationId xmlns:a16="http://schemas.microsoft.com/office/drawing/2014/main" id="{FBB4A015-5F46-AF43-AA16-721BC26E50F0}"/>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2" name="Oval 311">
                <a:extLst>
                  <a:ext uri="{FF2B5EF4-FFF2-40B4-BE49-F238E27FC236}">
                    <a16:creationId xmlns:a16="http://schemas.microsoft.com/office/drawing/2014/main" id="{5A0F0FAA-3D03-D44D-AC66-65E397E4828B}"/>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13" name="Straight Connector 312">
                <a:extLst>
                  <a:ext uri="{FF2B5EF4-FFF2-40B4-BE49-F238E27FC236}">
                    <a16:creationId xmlns:a16="http://schemas.microsoft.com/office/drawing/2014/main" id="{E7BFFC17-1E0D-8A4D-A9B6-B41897F1AB93}"/>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24393AE-27EF-6849-A96D-D74A46BF7A6B}"/>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4C422B5-21DF-D246-A4B8-C93B332D63A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16FF8CC7-4BCB-0048-8B97-6E7C32EE68B1}"/>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7" name="Group 316">
              <a:extLst>
                <a:ext uri="{FF2B5EF4-FFF2-40B4-BE49-F238E27FC236}">
                  <a16:creationId xmlns:a16="http://schemas.microsoft.com/office/drawing/2014/main" id="{18379A1A-F09E-6C48-9BE4-98D0A3E1E23C}"/>
                </a:ext>
              </a:extLst>
            </p:cNvPr>
            <p:cNvGrpSpPr/>
            <p:nvPr/>
          </p:nvGrpSpPr>
          <p:grpSpPr>
            <a:xfrm>
              <a:off x="1395158" y="2983547"/>
              <a:ext cx="940299" cy="959373"/>
              <a:chOff x="5035038" y="2666997"/>
              <a:chExt cx="597479" cy="609600"/>
            </a:xfrm>
          </p:grpSpPr>
          <p:sp>
            <p:nvSpPr>
              <p:cNvPr id="318" name="Rectangle 317">
                <a:extLst>
                  <a:ext uri="{FF2B5EF4-FFF2-40B4-BE49-F238E27FC236}">
                    <a16:creationId xmlns:a16="http://schemas.microsoft.com/office/drawing/2014/main" id="{7A79C88D-2FF8-BA42-8D6B-FD769789317A}"/>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9" name="Oval 318">
                <a:extLst>
                  <a:ext uri="{FF2B5EF4-FFF2-40B4-BE49-F238E27FC236}">
                    <a16:creationId xmlns:a16="http://schemas.microsoft.com/office/drawing/2014/main" id="{18C6A9CE-CB38-7247-BFCE-737C2B8704FA}"/>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20" name="Straight Connector 319">
                <a:extLst>
                  <a:ext uri="{FF2B5EF4-FFF2-40B4-BE49-F238E27FC236}">
                    <a16:creationId xmlns:a16="http://schemas.microsoft.com/office/drawing/2014/main" id="{9FE2D52F-2FB5-F247-8296-C86E89585BE7}"/>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A5A5B5-1C63-004E-A2A7-700CE3265399}"/>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71B0E9B-34EB-EB49-9B34-A865B1B777F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23" name="TextBox 322">
                <a:extLst>
                  <a:ext uri="{FF2B5EF4-FFF2-40B4-BE49-F238E27FC236}">
                    <a16:creationId xmlns:a16="http://schemas.microsoft.com/office/drawing/2014/main" id="{86351521-6C5B-014A-9B78-E1324A9FC597}"/>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spTree>
    <p:extLst>
      <p:ext uri="{BB962C8B-B14F-4D97-AF65-F5344CB8AC3E}">
        <p14:creationId xmlns:p14="http://schemas.microsoft.com/office/powerpoint/2010/main" val="18747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013 -0.00324 L -0.00013 0.02454 " pathEditMode="relative" rAng="0" ptsTypes="AA">
                                      <p:cBhvr>
                                        <p:cTn id="36" dur="1000" fill="hold"/>
                                        <p:tgtEl>
                                          <p:spTgt spid="6"/>
                                        </p:tgtEl>
                                        <p:attrNameLst>
                                          <p:attrName>ppt_x</p:attrName>
                                          <p:attrName>ppt_y</p:attrName>
                                        </p:attrNameLst>
                                      </p:cBhvr>
                                      <p:rCtr x="0" y="1389"/>
                                    </p:animMotion>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 presetClass="exit" presetSubtype="0" fill="hold" nodeType="withEffect">
                                  <p:stCondLst>
                                    <p:cond delay="0"/>
                                  </p:stCondLst>
                                  <p:childTnLst>
                                    <p:set>
                                      <p:cBhvr>
                                        <p:cTn id="47"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SDDC">
            <a:extLst>
              <a:ext uri="{FF2B5EF4-FFF2-40B4-BE49-F238E27FC236}">
                <a16:creationId xmlns:a16="http://schemas.microsoft.com/office/drawing/2014/main" id="{0727E510-1C55-6F41-A887-BAFAD900C804}"/>
              </a:ext>
            </a:extLst>
          </p:cNvPr>
          <p:cNvGrpSpPr/>
          <p:nvPr/>
        </p:nvGrpSpPr>
        <p:grpSpPr>
          <a:xfrm>
            <a:off x="6302036" y="3262867"/>
            <a:ext cx="4346996" cy="3013468"/>
            <a:chOff x="6302036" y="3262867"/>
            <a:chExt cx="4346996" cy="3013468"/>
          </a:xfrm>
        </p:grpSpPr>
        <p:grpSp>
          <p:nvGrpSpPr>
            <p:cNvPr id="76" name="Group 75">
              <a:extLst>
                <a:ext uri="{FF2B5EF4-FFF2-40B4-BE49-F238E27FC236}">
                  <a16:creationId xmlns:a16="http://schemas.microsoft.com/office/drawing/2014/main" id="{0FCE2753-DFB0-4B4A-BA79-8FDDF1FE30C2}"/>
                </a:ext>
              </a:extLst>
            </p:cNvPr>
            <p:cNvGrpSpPr/>
            <p:nvPr/>
          </p:nvGrpSpPr>
          <p:grpSpPr>
            <a:xfrm>
              <a:off x="6343052" y="3298523"/>
              <a:ext cx="3927204" cy="2693650"/>
              <a:chOff x="6343052" y="3298523"/>
              <a:chExt cx="3927204" cy="2693650"/>
            </a:xfrm>
          </p:grpSpPr>
          <p:sp>
            <p:nvSpPr>
              <p:cNvPr id="162" name="Rounded Rectangle 161">
                <a:extLst>
                  <a:ext uri="{FF2B5EF4-FFF2-40B4-BE49-F238E27FC236}">
                    <a16:creationId xmlns:a16="http://schemas.microsoft.com/office/drawing/2014/main" id="{9F26814B-7A2A-5D4E-8FF1-9A90A453EB32}"/>
                  </a:ext>
                </a:extLst>
              </p:cNvPr>
              <p:cNvSpPr/>
              <p:nvPr/>
            </p:nvSpPr>
            <p:spPr>
              <a:xfrm>
                <a:off x="6484787" y="3624351"/>
                <a:ext cx="3785469" cy="2367822"/>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6343052" y="3298523"/>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73" name="Group 72">
              <a:extLst>
                <a:ext uri="{FF2B5EF4-FFF2-40B4-BE49-F238E27FC236}">
                  <a16:creationId xmlns:a16="http://schemas.microsoft.com/office/drawing/2014/main" id="{18E4181F-3B23-BC4E-8093-D9153A64AB6D}"/>
                </a:ext>
              </a:extLst>
            </p:cNvPr>
            <p:cNvGrpSpPr/>
            <p:nvPr/>
          </p:nvGrpSpPr>
          <p:grpSpPr>
            <a:xfrm>
              <a:off x="6302036" y="3262867"/>
              <a:ext cx="4346996" cy="3013468"/>
              <a:chOff x="1727684" y="3568100"/>
              <a:chExt cx="4346996" cy="2702524"/>
            </a:xfrm>
          </p:grpSpPr>
          <p:sp>
            <p:nvSpPr>
              <p:cNvPr id="108" name="Rounded Rectangle 107">
                <a:extLst>
                  <a:ext uri="{FF2B5EF4-FFF2-40B4-BE49-F238E27FC236}">
                    <a16:creationId xmlns:a16="http://schemas.microsoft.com/office/drawing/2014/main" id="{348871D2-2D39-BD46-BEA1-127C6FF7DFA0}"/>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a:extLst>
                  <a:ext uri="{FF2B5EF4-FFF2-40B4-BE49-F238E27FC236}">
                    <a16:creationId xmlns:a16="http://schemas.microsoft.com/office/drawing/2014/main" id="{EF6B48D8-7400-614F-AF88-BE1AE77C314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grpSp>
      <p:grpSp>
        <p:nvGrpSpPr>
          <p:cNvPr id="75" name="Group 74">
            <a:extLst>
              <a:ext uri="{FF2B5EF4-FFF2-40B4-BE49-F238E27FC236}">
                <a16:creationId xmlns:a16="http://schemas.microsoft.com/office/drawing/2014/main" id="{F451BA8D-10A0-7843-8FAD-FD428B6B6620}"/>
              </a:ext>
            </a:extLst>
          </p:cNvPr>
          <p:cNvGrpSpPr/>
          <p:nvPr/>
        </p:nvGrpSpPr>
        <p:grpSpPr>
          <a:xfrm>
            <a:off x="1740384" y="3247737"/>
            <a:ext cx="4346996" cy="3028597"/>
            <a:chOff x="1740384" y="3247737"/>
            <a:chExt cx="4346996" cy="3028597"/>
          </a:xfrm>
        </p:grpSpPr>
        <p:grpSp>
          <p:nvGrpSpPr>
            <p:cNvPr id="68" name="Group 67">
              <a:extLst>
                <a:ext uri="{FF2B5EF4-FFF2-40B4-BE49-F238E27FC236}">
                  <a16:creationId xmlns:a16="http://schemas.microsoft.com/office/drawing/2014/main" id="{50AEAECF-9373-0542-9E60-8ACBABDF019B}"/>
                </a:ext>
              </a:extLst>
            </p:cNvPr>
            <p:cNvGrpSpPr/>
            <p:nvPr/>
          </p:nvGrpSpPr>
          <p:grpSpPr>
            <a:xfrm>
              <a:off x="1965043" y="3624520"/>
              <a:ext cx="3763107" cy="2252032"/>
              <a:chOff x="1965043" y="3624520"/>
              <a:chExt cx="3763107" cy="2252032"/>
            </a:xfrm>
          </p:grpSpPr>
          <p:grpSp>
            <p:nvGrpSpPr>
              <p:cNvPr id="33" name="Group 32">
                <a:extLst>
                  <a:ext uri="{FF2B5EF4-FFF2-40B4-BE49-F238E27FC236}">
                    <a16:creationId xmlns:a16="http://schemas.microsoft.com/office/drawing/2014/main" id="{29D91931-FDCC-B34E-929F-9556AA3EFE6F}"/>
                  </a:ext>
                </a:extLst>
              </p:cNvPr>
              <p:cNvGrpSpPr/>
              <p:nvPr/>
            </p:nvGrpSpPr>
            <p:grpSpPr>
              <a:xfrm>
                <a:off x="2097454" y="3940666"/>
                <a:ext cx="3630696" cy="1935886"/>
                <a:chOff x="6408150" y="3945223"/>
                <a:chExt cx="3630696" cy="1935886"/>
              </a:xfrm>
            </p:grpSpPr>
            <p:sp>
              <p:nvSpPr>
                <p:cNvPr id="168" name="Rounded Rectangle 167">
                  <a:extLst>
                    <a:ext uri="{FF2B5EF4-FFF2-40B4-BE49-F238E27FC236}">
                      <a16:creationId xmlns:a16="http://schemas.microsoft.com/office/drawing/2014/main" id="{6A3801F7-B151-3D49-A04C-0CF35C28C4F8}"/>
                    </a:ext>
                  </a:extLst>
                </p:cNvPr>
                <p:cNvSpPr/>
                <p:nvPr/>
              </p:nvSpPr>
              <p:spPr>
                <a:xfrm>
                  <a:off x="6408150" y="3945223"/>
                  <a:ext cx="3630696" cy="188570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a:extLst>
                    <a:ext uri="{FF2B5EF4-FFF2-40B4-BE49-F238E27FC236}">
                      <a16:creationId xmlns:a16="http://schemas.microsoft.com/office/drawing/2014/main" id="{B105C586-7012-D340-8B87-218C5AE32D18}"/>
                    </a:ext>
                  </a:extLst>
                </p:cNvPr>
                <p:cNvSpPr/>
                <p:nvPr/>
              </p:nvSpPr>
              <p:spPr>
                <a:xfrm>
                  <a:off x="8492071" y="5747866"/>
                  <a:ext cx="1545054" cy="133243"/>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VPC: 10.1.16.0/20</a:t>
                  </a:r>
                  <a:endParaRPr lang="en-US" sz="1200" dirty="0"/>
                </a:p>
              </p:txBody>
            </p:sp>
          </p:grpSp>
          <p:grpSp>
            <p:nvGrpSpPr>
              <p:cNvPr id="79" name="Group 78">
                <a:extLst>
                  <a:ext uri="{FF2B5EF4-FFF2-40B4-BE49-F238E27FC236}">
                    <a16:creationId xmlns:a16="http://schemas.microsoft.com/office/drawing/2014/main" id="{9D1111EA-C4A1-1F4E-A084-D3FCE399E417}"/>
                  </a:ext>
                </a:extLst>
              </p:cNvPr>
              <p:cNvGrpSpPr/>
              <p:nvPr/>
            </p:nvGrpSpPr>
            <p:grpSpPr>
              <a:xfrm>
                <a:off x="1965043" y="3624520"/>
                <a:ext cx="822960" cy="457200"/>
                <a:chOff x="9752012" y="2320980"/>
                <a:chExt cx="822960" cy="457200"/>
              </a:xfrm>
            </p:grpSpPr>
            <p:sp>
              <p:nvSpPr>
                <p:cNvPr id="80" name="Freeform 79">
                  <a:extLst>
                    <a:ext uri="{FF2B5EF4-FFF2-40B4-BE49-F238E27FC236}">
                      <a16:creationId xmlns:a16="http://schemas.microsoft.com/office/drawing/2014/main" id="{33A73A37-CA72-DD4D-9961-D798A604972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FCB4F587-9A45-DC41-9C24-E4C65B3C2AD6}"/>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38" name="Group 237">
              <a:extLst>
                <a:ext uri="{FF2B5EF4-FFF2-40B4-BE49-F238E27FC236}">
                  <a16:creationId xmlns:a16="http://schemas.microsoft.com/office/drawing/2014/main" id="{ABFD2F27-0BFB-334F-9F57-91EDFFAE2C15}"/>
                </a:ext>
              </a:extLst>
            </p:cNvPr>
            <p:cNvGrpSpPr/>
            <p:nvPr/>
          </p:nvGrpSpPr>
          <p:grpSpPr>
            <a:xfrm>
              <a:off x="1740384" y="3247737"/>
              <a:ext cx="4346996" cy="3028597"/>
              <a:chOff x="1727684" y="3568100"/>
              <a:chExt cx="4346996" cy="2702524"/>
            </a:xfrm>
          </p:grpSpPr>
          <p:sp>
            <p:nvSpPr>
              <p:cNvPr id="239" name="Rounded Rectangle 238">
                <a:extLst>
                  <a:ext uri="{FF2B5EF4-FFF2-40B4-BE49-F238E27FC236}">
                    <a16:creationId xmlns:a16="http://schemas.microsoft.com/office/drawing/2014/main" id="{88534318-C0FB-624F-9F20-398C4323ECFD}"/>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ounded Rectangle 239">
                <a:extLst>
                  <a:ext uri="{FF2B5EF4-FFF2-40B4-BE49-F238E27FC236}">
                    <a16:creationId xmlns:a16="http://schemas.microsoft.com/office/drawing/2014/main" id="{4A73E7F7-BEC1-504F-8757-760A20A33E6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 AWS Account</a:t>
                </a:r>
              </a:p>
            </p:txBody>
          </p:sp>
        </p:grpSp>
      </p:grpSp>
      <p:sp>
        <p:nvSpPr>
          <p:cNvPr id="7" name="Cloud 6"/>
          <p:cNvSpPr/>
          <p:nvPr/>
        </p:nvSpPr>
        <p:spPr>
          <a:xfrm>
            <a:off x="3170266" y="2430586"/>
            <a:ext cx="5395198" cy="642133"/>
          </a:xfrm>
          <a:prstGeom prst="cloud">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Interconnectivity</a:t>
            </a:r>
          </a:p>
        </p:txBody>
      </p:sp>
      <p:sp>
        <p:nvSpPr>
          <p:cNvPr id="3" name="TextBox 2"/>
          <p:cNvSpPr txBox="1"/>
          <p:nvPr/>
        </p:nvSpPr>
        <p:spPr>
          <a:xfrm>
            <a:off x="9192321" y="589252"/>
            <a:ext cx="2763323" cy="1600438"/>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AWS VPC: 10.1.16.0/20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pPr lvl="1"/>
            <a:endParaRPr lang="en-US" sz="1200" dirty="0">
              <a:solidFill>
                <a:schemeClr val="bg1">
                  <a:lumMod val="75000"/>
                </a:schemeClr>
              </a:solidFill>
            </a:endParaRPr>
          </a:p>
          <a:p>
            <a:r>
              <a:rPr lang="en-US" sz="1000" b="1" i="1" dirty="0">
                <a:solidFill>
                  <a:schemeClr val="bg1">
                    <a:lumMod val="75000"/>
                  </a:schemeClr>
                </a:solidFill>
              </a:rPr>
              <a:t>*addresses shown here are for illustration purposes only</a:t>
            </a:r>
          </a:p>
        </p:txBody>
      </p:sp>
      <p:sp>
        <p:nvSpPr>
          <p:cNvPr id="163" name="Rounded Rectangle 162">
            <a:extLst>
              <a:ext uri="{FF2B5EF4-FFF2-40B4-BE49-F238E27FC236}">
                <a16:creationId xmlns:a16="http://schemas.microsoft.com/office/drawing/2014/main" id="{4F5A08FD-C0FC-9045-B772-DEF45D5F45FC}"/>
              </a:ext>
            </a:extLst>
          </p:cNvPr>
          <p:cNvSpPr/>
          <p:nvPr/>
        </p:nvSpPr>
        <p:spPr>
          <a:xfrm>
            <a:off x="4869544" y="832787"/>
            <a:ext cx="2436837" cy="15254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AWS">
            <a:extLst>
              <a:ext uri="{FF2B5EF4-FFF2-40B4-BE49-F238E27FC236}">
                <a16:creationId xmlns:a16="http://schemas.microsoft.com/office/drawing/2014/main" id="{185E823D-D76E-5647-BC91-CF88A9E13A9F}"/>
              </a:ext>
            </a:extLst>
          </p:cNvPr>
          <p:cNvGrpSpPr/>
          <p:nvPr/>
        </p:nvGrpSpPr>
        <p:grpSpPr>
          <a:xfrm>
            <a:off x="1166446" y="2727857"/>
            <a:ext cx="9860783" cy="3651172"/>
            <a:chOff x="1166446" y="2727857"/>
            <a:chExt cx="9860783" cy="3651172"/>
          </a:xfrm>
        </p:grpSpPr>
        <p:sp>
          <p:nvSpPr>
            <p:cNvPr id="70" name="Rounded Rectangle 69">
              <a:extLst>
                <a:ext uri="{FF2B5EF4-FFF2-40B4-BE49-F238E27FC236}">
                  <a16:creationId xmlns:a16="http://schemas.microsoft.com/office/drawing/2014/main" id="{77F623F9-7D43-E14C-865F-C3A1CE646AD2}"/>
                </a:ext>
              </a:extLst>
            </p:cNvPr>
            <p:cNvSpPr/>
            <p:nvPr/>
          </p:nvSpPr>
          <p:spPr>
            <a:xfrm>
              <a:off x="1317171" y="3055342"/>
              <a:ext cx="9710058" cy="3323687"/>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1B59F9D4-A76F-2742-86E8-24DA84DCF11F}"/>
                </a:ext>
              </a:extLst>
            </p:cNvPr>
            <p:cNvGrpSpPr/>
            <p:nvPr/>
          </p:nvGrpSpPr>
          <p:grpSpPr>
            <a:xfrm>
              <a:off x="1166446" y="2727857"/>
              <a:ext cx="822960" cy="457200"/>
              <a:chOff x="-561917" y="1724036"/>
              <a:chExt cx="1645920" cy="914400"/>
            </a:xfrm>
          </p:grpSpPr>
          <p:sp>
            <p:nvSpPr>
              <p:cNvPr id="99" name="Freeform 98">
                <a:extLst>
                  <a:ext uri="{FF2B5EF4-FFF2-40B4-BE49-F238E27FC236}">
                    <a16:creationId xmlns:a16="http://schemas.microsoft.com/office/drawing/2014/main" id="{916172AB-649C-1746-9C62-B25BDE82232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8EB48E3C-7932-F346-BD29-815F5DEBC178}"/>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grpSp>
        <p:nvGrpSpPr>
          <p:cNvPr id="37" name="VPC Subnets">
            <a:extLst>
              <a:ext uri="{FF2B5EF4-FFF2-40B4-BE49-F238E27FC236}">
                <a16:creationId xmlns:a16="http://schemas.microsoft.com/office/drawing/2014/main" id="{7530B1EA-07E3-C64F-A3EC-A04D9A06FC77}"/>
              </a:ext>
            </a:extLst>
          </p:cNvPr>
          <p:cNvGrpSpPr/>
          <p:nvPr/>
        </p:nvGrpSpPr>
        <p:grpSpPr>
          <a:xfrm>
            <a:off x="2198387" y="4940491"/>
            <a:ext cx="2261892" cy="639606"/>
            <a:chOff x="2198387" y="4940491"/>
            <a:chExt cx="2261892" cy="639606"/>
          </a:xfrm>
        </p:grpSpPr>
        <p:sp>
          <p:nvSpPr>
            <p:cNvPr id="165" name="Rounded Rectangle 164">
              <a:extLst>
                <a:ext uri="{FF2B5EF4-FFF2-40B4-BE49-F238E27FC236}">
                  <a16:creationId xmlns:a16="http://schemas.microsoft.com/office/drawing/2014/main" id="{E7E19ABB-A107-7D42-A8FE-CEF1A1BDFB1A}"/>
                </a:ext>
              </a:extLst>
            </p:cNvPr>
            <p:cNvSpPr/>
            <p:nvPr/>
          </p:nvSpPr>
          <p:spPr>
            <a:xfrm>
              <a:off x="2198387" y="4944628"/>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Subnet1</a:t>
              </a:r>
            </a:p>
            <a:p>
              <a:pPr algn="ctr"/>
              <a:r>
                <a:rPr lang="en-US" sz="1000" dirty="0">
                  <a:solidFill>
                    <a:schemeClr val="tx1">
                      <a:lumMod val="50000"/>
                    </a:schemeClr>
                  </a:solidFill>
                </a:rPr>
                <a:t>10.1.16.0/24</a:t>
              </a:r>
            </a:p>
            <a:p>
              <a:pPr algn="ctr"/>
              <a:r>
                <a:rPr lang="en-US" sz="1000" dirty="0">
                  <a:solidFill>
                    <a:schemeClr val="tx1">
                      <a:lumMod val="50000"/>
                    </a:schemeClr>
                  </a:solidFill>
                </a:rPr>
                <a:t>AZ: 1-a</a:t>
              </a:r>
            </a:p>
          </p:txBody>
        </p:sp>
        <p:sp>
          <p:nvSpPr>
            <p:cNvPr id="166" name="Rounded Rectangle 165">
              <a:extLst>
                <a:ext uri="{FF2B5EF4-FFF2-40B4-BE49-F238E27FC236}">
                  <a16:creationId xmlns:a16="http://schemas.microsoft.com/office/drawing/2014/main" id="{1EB5023D-DF45-DC42-BDF3-F60FC6F62D73}"/>
                </a:ext>
              </a:extLst>
            </p:cNvPr>
            <p:cNvSpPr/>
            <p:nvPr/>
          </p:nvSpPr>
          <p:spPr>
            <a:xfrm>
              <a:off x="3362999"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Subnet2</a:t>
              </a:r>
            </a:p>
            <a:p>
              <a:pPr algn="ctr"/>
              <a:r>
                <a:rPr lang="en-US" sz="1000" dirty="0">
                  <a:solidFill>
                    <a:schemeClr val="tx1">
                      <a:lumMod val="50000"/>
                    </a:schemeClr>
                  </a:solidFill>
                </a:rPr>
                <a:t>10.1.17.0/24</a:t>
              </a:r>
            </a:p>
            <a:p>
              <a:pPr algn="ctr"/>
              <a:r>
                <a:rPr lang="en-US" sz="1000" dirty="0">
                  <a:solidFill>
                    <a:schemeClr val="tx1">
                      <a:lumMod val="50000"/>
                    </a:schemeClr>
                  </a:solidFill>
                </a:rPr>
                <a:t>AZ: 1-b</a:t>
              </a:r>
            </a:p>
          </p:txBody>
        </p:sp>
      </p:grpSp>
      <p:sp>
        <p:nvSpPr>
          <p:cNvPr id="167" name="VPC Subnet3">
            <a:extLst>
              <a:ext uri="{FF2B5EF4-FFF2-40B4-BE49-F238E27FC236}">
                <a16:creationId xmlns:a16="http://schemas.microsoft.com/office/drawing/2014/main" id="{80897894-8EBE-354A-99A6-38425925F875}"/>
              </a:ext>
            </a:extLst>
          </p:cNvPr>
          <p:cNvSpPr/>
          <p:nvPr/>
        </p:nvSpPr>
        <p:spPr>
          <a:xfrm>
            <a:off x="4530107"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Subnet3</a:t>
            </a:r>
          </a:p>
          <a:p>
            <a:pPr algn="ctr"/>
            <a:r>
              <a:rPr lang="en-US" sz="1000" dirty="0">
                <a:solidFill>
                  <a:schemeClr val="tx1">
                    <a:lumMod val="50000"/>
                  </a:schemeClr>
                </a:solidFill>
              </a:rPr>
              <a:t>10.1.18.0/24</a:t>
            </a:r>
          </a:p>
          <a:p>
            <a:pPr algn="ctr"/>
            <a:r>
              <a:rPr lang="en-US" sz="1000" dirty="0">
                <a:solidFill>
                  <a:schemeClr val="tx1">
                    <a:lumMod val="50000"/>
                  </a:schemeClr>
                </a:solidFill>
              </a:rPr>
              <a:t>AZ: 1-c</a:t>
            </a:r>
          </a:p>
        </p:txBody>
      </p:sp>
      <p:grpSp>
        <p:nvGrpSpPr>
          <p:cNvPr id="86" name="Group 85">
            <a:extLst>
              <a:ext uri="{FF2B5EF4-FFF2-40B4-BE49-F238E27FC236}">
                <a16:creationId xmlns:a16="http://schemas.microsoft.com/office/drawing/2014/main" id="{809D3A1F-C1E7-4F41-B306-C48DCF660F5B}"/>
              </a:ext>
            </a:extLst>
          </p:cNvPr>
          <p:cNvGrpSpPr/>
          <p:nvPr/>
        </p:nvGrpSpPr>
        <p:grpSpPr>
          <a:xfrm>
            <a:off x="5107070" y="984791"/>
            <a:ext cx="1942106" cy="1269193"/>
            <a:chOff x="3733764" y="4216048"/>
            <a:chExt cx="2299533" cy="1270352"/>
          </a:xfrm>
        </p:grpSpPr>
        <p:sp>
          <p:nvSpPr>
            <p:cNvPr id="87" name="Rounded Rectangle 86">
              <a:extLst>
                <a:ext uri="{FF2B5EF4-FFF2-40B4-BE49-F238E27FC236}">
                  <a16:creationId xmlns:a16="http://schemas.microsoft.com/office/drawing/2014/main" id="{834F97BE-33AB-504D-9C90-764190B01A47}"/>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89" name="TextBox 88">
              <a:extLst>
                <a:ext uri="{FF2B5EF4-FFF2-40B4-BE49-F238E27FC236}">
                  <a16:creationId xmlns:a16="http://schemas.microsoft.com/office/drawing/2014/main" id="{9A2B4DCD-576D-A94D-8D33-B7A36E15D6AC}"/>
                </a:ext>
              </a:extLst>
            </p:cNvPr>
            <p:cNvSpPr txBox="1"/>
            <p:nvPr/>
          </p:nvSpPr>
          <p:spPr>
            <a:xfrm>
              <a:off x="3733764" y="4216048"/>
              <a:ext cx="2284837" cy="338863"/>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sp>
        <p:nvSpPr>
          <p:cNvPr id="101" name="Main Route Table"/>
          <p:cNvSpPr txBox="1"/>
          <p:nvPr/>
        </p:nvSpPr>
        <p:spPr>
          <a:xfrm>
            <a:off x="2891888" y="3687781"/>
            <a:ext cx="1751363" cy="938719"/>
          </a:xfrm>
          <a:prstGeom prst="rect">
            <a:avLst/>
          </a:prstGeom>
          <a:solidFill>
            <a:schemeClr val="bg1">
              <a:lumMod val="50000"/>
            </a:schemeClr>
          </a:solidFill>
          <a:ln>
            <a:solidFill>
              <a:schemeClr val="bg2"/>
            </a:solidFill>
          </a:ln>
        </p:spPr>
        <p:txBody>
          <a:bodyPr wrap="square" rtlCol="0">
            <a:spAutoFit/>
          </a:bodyPr>
          <a:lstStyle/>
          <a:p>
            <a:r>
              <a:rPr lang="en-US" sz="1100" b="1" dirty="0">
                <a:solidFill>
                  <a:srgbClr val="FFFF00"/>
                </a:solidFill>
              </a:rPr>
              <a:t>main route table</a:t>
            </a:r>
          </a:p>
          <a:p>
            <a:r>
              <a:rPr lang="en-US" sz="1100" dirty="0">
                <a:solidFill>
                  <a:srgbClr val="FFFF00"/>
                </a:solidFill>
              </a:rPr>
              <a:t> 10.1.32.0/20 </a:t>
            </a:r>
            <a:r>
              <a:rPr lang="en-US" sz="1100" i="1" dirty="0">
                <a:solidFill>
                  <a:srgbClr val="FFFF00"/>
                </a:solidFill>
              </a:rPr>
              <a:t>target </a:t>
            </a:r>
            <a:r>
              <a:rPr lang="en-US" sz="1100" i="1" dirty="0" err="1">
                <a:solidFill>
                  <a:srgbClr val="FFFF00"/>
                </a:solidFill>
              </a:rPr>
              <a:t>eni</a:t>
            </a:r>
            <a:r>
              <a:rPr lang="en-US" sz="1100" i="1" dirty="0">
                <a:solidFill>
                  <a:srgbClr val="FFFF00"/>
                </a:solidFill>
              </a:rPr>
              <a:t>-x</a:t>
            </a:r>
          </a:p>
          <a:p>
            <a:endParaRPr lang="en-US" sz="1100" b="1" dirty="0">
              <a:solidFill>
                <a:srgbClr val="FFFF00"/>
              </a:solidFill>
            </a:endParaRPr>
          </a:p>
          <a:p>
            <a:endParaRPr lang="en-US" sz="1100" b="1" dirty="0">
              <a:solidFill>
                <a:srgbClr val="FFFF00"/>
              </a:solidFill>
            </a:endParaRPr>
          </a:p>
          <a:p>
            <a:endParaRPr lang="en-US" sz="1100" b="1" dirty="0">
              <a:solidFill>
                <a:srgbClr val="FFFF00"/>
              </a:solidFill>
            </a:endParaRPr>
          </a:p>
        </p:txBody>
      </p:sp>
      <p:grpSp>
        <p:nvGrpSpPr>
          <p:cNvPr id="10" name="Group 9">
            <a:extLst>
              <a:ext uri="{FF2B5EF4-FFF2-40B4-BE49-F238E27FC236}">
                <a16:creationId xmlns:a16="http://schemas.microsoft.com/office/drawing/2014/main" id="{9A83A762-298C-8F49-A1BE-0320A68E7FB7}"/>
              </a:ext>
            </a:extLst>
          </p:cNvPr>
          <p:cNvGrpSpPr/>
          <p:nvPr/>
        </p:nvGrpSpPr>
        <p:grpSpPr>
          <a:xfrm>
            <a:off x="4685047" y="500842"/>
            <a:ext cx="848740" cy="457200"/>
            <a:chOff x="2326893" y="707631"/>
            <a:chExt cx="848740" cy="457200"/>
          </a:xfrm>
        </p:grpSpPr>
        <p:sp>
          <p:nvSpPr>
            <p:cNvPr id="117" name="Freeform 116">
              <a:extLst>
                <a:ext uri="{FF2B5EF4-FFF2-40B4-BE49-F238E27FC236}">
                  <a16:creationId xmlns:a16="http://schemas.microsoft.com/office/drawing/2014/main" id="{2534747F-DCC4-594E-A0F4-9E5A55F01D97}"/>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8" name="TextBox 117">
              <a:extLst>
                <a:ext uri="{FF2B5EF4-FFF2-40B4-BE49-F238E27FC236}">
                  <a16:creationId xmlns:a16="http://schemas.microsoft.com/office/drawing/2014/main" id="{9D9D5FD4-0FD8-344C-AFC5-5F4566EDA805}"/>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 name="Cross-Link">
            <a:extLst>
              <a:ext uri="{FF2B5EF4-FFF2-40B4-BE49-F238E27FC236}">
                <a16:creationId xmlns:a16="http://schemas.microsoft.com/office/drawing/2014/main" id="{27268CB9-AB9B-384C-880C-8570DA2A98A3}"/>
              </a:ext>
            </a:extLst>
          </p:cNvPr>
          <p:cNvGrpSpPr/>
          <p:nvPr/>
        </p:nvGrpSpPr>
        <p:grpSpPr>
          <a:xfrm>
            <a:off x="4964671" y="4273929"/>
            <a:ext cx="3142746" cy="656106"/>
            <a:chOff x="4964671" y="4273929"/>
            <a:chExt cx="3142746" cy="656106"/>
          </a:xfrm>
        </p:grpSpPr>
        <p:cxnSp>
          <p:nvCxnSpPr>
            <p:cNvPr id="136" name="Elbow Connector 135">
              <a:extLst>
                <a:ext uri="{FF2B5EF4-FFF2-40B4-BE49-F238E27FC236}">
                  <a16:creationId xmlns:a16="http://schemas.microsoft.com/office/drawing/2014/main" id="{4AB22369-4BE7-DA4C-A941-FD8FED898F73}"/>
                </a:ext>
              </a:extLst>
            </p:cNvPr>
            <p:cNvCxnSpPr>
              <a:cxnSpLocks/>
              <a:stCxn id="127" idx="2"/>
              <a:endCxn id="170" idx="6"/>
            </p:cNvCxnSpPr>
            <p:nvPr/>
          </p:nvCxnSpPr>
          <p:spPr>
            <a:xfrm rot="10800000" flipV="1">
              <a:off x="5500771" y="4273929"/>
              <a:ext cx="2606646" cy="340321"/>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A0C0ED84-4A4F-9D4B-B446-19E4BA3E890E}"/>
                </a:ext>
              </a:extLst>
            </p:cNvPr>
            <p:cNvGrpSpPr/>
            <p:nvPr/>
          </p:nvGrpSpPr>
          <p:grpSpPr>
            <a:xfrm>
              <a:off x="4964671" y="4346201"/>
              <a:ext cx="536100" cy="583834"/>
              <a:chOff x="8511194" y="1946446"/>
              <a:chExt cx="536100" cy="583834"/>
            </a:xfrm>
          </p:grpSpPr>
          <p:grpSp>
            <p:nvGrpSpPr>
              <p:cNvPr id="20" name="Group 19">
                <a:extLst>
                  <a:ext uri="{FF2B5EF4-FFF2-40B4-BE49-F238E27FC236}">
                    <a16:creationId xmlns:a16="http://schemas.microsoft.com/office/drawing/2014/main" id="{301109AB-A24F-F24C-86F7-F1113AD5D407}"/>
                  </a:ext>
                </a:extLst>
              </p:cNvPr>
              <p:cNvGrpSpPr/>
              <p:nvPr/>
            </p:nvGrpSpPr>
            <p:grpSpPr>
              <a:xfrm>
                <a:off x="8511194" y="1946446"/>
                <a:ext cx="536100" cy="536100"/>
                <a:chOff x="8511194" y="1946446"/>
                <a:chExt cx="536100" cy="536100"/>
              </a:xfrm>
            </p:grpSpPr>
            <p:sp>
              <p:nvSpPr>
                <p:cNvPr id="170" name="Oval 169">
                  <a:extLst>
                    <a:ext uri="{FF2B5EF4-FFF2-40B4-BE49-F238E27FC236}">
                      <a16:creationId xmlns:a16="http://schemas.microsoft.com/office/drawing/2014/main" id="{8037085F-33DE-6241-9EC8-BFC18ED0819D}"/>
                    </a:ext>
                  </a:extLst>
                </p:cNvPr>
                <p:cNvSpPr/>
                <p:nvPr/>
              </p:nvSpPr>
              <p:spPr>
                <a:xfrm>
                  <a:off x="8511194" y="1946446"/>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 name="Group 18">
                  <a:extLst>
                    <a:ext uri="{FF2B5EF4-FFF2-40B4-BE49-F238E27FC236}">
                      <a16:creationId xmlns:a16="http://schemas.microsoft.com/office/drawing/2014/main" id="{06BE3995-82FC-A14A-9CE8-01B6709430F8}"/>
                    </a:ext>
                  </a:extLst>
                </p:cNvPr>
                <p:cNvGrpSpPr/>
                <p:nvPr/>
              </p:nvGrpSpPr>
              <p:grpSpPr>
                <a:xfrm>
                  <a:off x="8569909" y="2038863"/>
                  <a:ext cx="412319" cy="325762"/>
                  <a:chOff x="8284006" y="1442260"/>
                  <a:chExt cx="451343" cy="300526"/>
                </a:xfrm>
              </p:grpSpPr>
              <p:sp>
                <p:nvSpPr>
                  <p:cNvPr id="194" name="Freeform 193">
                    <a:extLst>
                      <a:ext uri="{FF2B5EF4-FFF2-40B4-BE49-F238E27FC236}">
                        <a16:creationId xmlns:a16="http://schemas.microsoft.com/office/drawing/2014/main" id="{BDB38D0C-5AA7-084C-9B3C-C2852949CA98}"/>
                      </a:ext>
                    </a:extLst>
                  </p:cNvPr>
                  <p:cNvSpPr/>
                  <p:nvPr/>
                </p:nvSpPr>
                <p:spPr>
                  <a:xfrm>
                    <a:off x="8358140" y="1498780"/>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a16="http://schemas.microsoft.com/office/drawing/2014/main" id="{C53E2032-C876-3B4D-8889-31A0B915186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E796BC9D-DA5E-F646-AAD4-4A5ED89160A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A490DE0F-99D2-2B48-9467-8CA308D58CDA}"/>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9" name="TextBox 168">
                <a:extLst>
                  <a:ext uri="{FF2B5EF4-FFF2-40B4-BE49-F238E27FC236}">
                    <a16:creationId xmlns:a16="http://schemas.microsoft.com/office/drawing/2014/main" id="{923067D6-6D16-F745-B5BB-BF8C2C527B1A}"/>
                  </a:ext>
                </a:extLst>
              </p:cNvPr>
              <p:cNvSpPr txBox="1"/>
              <p:nvPr/>
            </p:nvSpPr>
            <p:spPr>
              <a:xfrm flipH="1">
                <a:off x="8547868" y="240716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grpSp>
      <p:grpSp>
        <p:nvGrpSpPr>
          <p:cNvPr id="43" name="Group 42">
            <a:extLst>
              <a:ext uri="{FF2B5EF4-FFF2-40B4-BE49-F238E27FC236}">
                <a16:creationId xmlns:a16="http://schemas.microsoft.com/office/drawing/2014/main" id="{516C6E41-E818-D645-8D9F-67B258511670}"/>
              </a:ext>
            </a:extLst>
          </p:cNvPr>
          <p:cNvGrpSpPr/>
          <p:nvPr/>
        </p:nvGrpSpPr>
        <p:grpSpPr>
          <a:xfrm>
            <a:off x="6538019" y="4005880"/>
            <a:ext cx="3682395" cy="1927094"/>
            <a:chOff x="6538019" y="4005880"/>
            <a:chExt cx="3682395" cy="1927094"/>
          </a:xfrm>
        </p:grpSpPr>
        <p:grpSp>
          <p:nvGrpSpPr>
            <p:cNvPr id="119" name="Group 118">
              <a:extLst>
                <a:ext uri="{FF2B5EF4-FFF2-40B4-BE49-F238E27FC236}">
                  <a16:creationId xmlns:a16="http://schemas.microsoft.com/office/drawing/2014/main" id="{E3562C95-14D1-F441-B395-CBA969B6C935}"/>
                </a:ext>
              </a:extLst>
            </p:cNvPr>
            <p:cNvGrpSpPr/>
            <p:nvPr/>
          </p:nvGrpSpPr>
          <p:grpSpPr>
            <a:xfrm>
              <a:off x="8107417" y="4005880"/>
              <a:ext cx="536100" cy="596561"/>
              <a:chOff x="5834689" y="2506749"/>
              <a:chExt cx="536100" cy="596561"/>
            </a:xfrm>
          </p:grpSpPr>
          <p:grpSp>
            <p:nvGrpSpPr>
              <p:cNvPr id="120" name="Group 119">
                <a:extLst>
                  <a:ext uri="{FF2B5EF4-FFF2-40B4-BE49-F238E27FC236}">
                    <a16:creationId xmlns:a16="http://schemas.microsoft.com/office/drawing/2014/main" id="{12EDFB0C-A6C6-B74C-B28A-4D3A0D0BE594}"/>
                  </a:ext>
                </a:extLst>
              </p:cNvPr>
              <p:cNvGrpSpPr/>
              <p:nvPr/>
            </p:nvGrpSpPr>
            <p:grpSpPr>
              <a:xfrm>
                <a:off x="5834689" y="2506749"/>
                <a:ext cx="536100" cy="536100"/>
                <a:chOff x="3122614" y="2362200"/>
                <a:chExt cx="1219201" cy="1219200"/>
              </a:xfrm>
            </p:grpSpPr>
            <p:sp>
              <p:nvSpPr>
                <p:cNvPr id="127" name="Oval 126">
                  <a:extLst>
                    <a:ext uri="{FF2B5EF4-FFF2-40B4-BE49-F238E27FC236}">
                      <a16:creationId xmlns:a16="http://schemas.microsoft.com/office/drawing/2014/main" id="{F2003C64-1C08-F04F-98BD-D239EFAF7F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8" name="Down Arrow 127">
                  <a:extLst>
                    <a:ext uri="{FF2B5EF4-FFF2-40B4-BE49-F238E27FC236}">
                      <a16:creationId xmlns:a16="http://schemas.microsoft.com/office/drawing/2014/main" id="{88E70C78-78B9-AA4B-AE30-6C1ED48B49D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Down Arrow 128">
                  <a:extLst>
                    <a:ext uri="{FF2B5EF4-FFF2-40B4-BE49-F238E27FC236}">
                      <a16:creationId xmlns:a16="http://schemas.microsoft.com/office/drawing/2014/main" id="{59A8102B-DCFC-E34C-BAA6-664F93E8E21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0" name="Up-Down Arrow 129">
                  <a:extLst>
                    <a:ext uri="{FF2B5EF4-FFF2-40B4-BE49-F238E27FC236}">
                      <a16:creationId xmlns:a16="http://schemas.microsoft.com/office/drawing/2014/main" id="{675E0D8F-191A-8D4F-85E2-6E4FB984942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26" name="TextBox 125">
                <a:extLst>
                  <a:ext uri="{FF2B5EF4-FFF2-40B4-BE49-F238E27FC236}">
                    <a16:creationId xmlns:a16="http://schemas.microsoft.com/office/drawing/2014/main" id="{1FC71AF0-78CB-C840-86E8-A1EEF141DC07}"/>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219" name="Freeform 218">
              <a:extLst>
                <a:ext uri="{FF2B5EF4-FFF2-40B4-BE49-F238E27FC236}">
                  <a16:creationId xmlns:a16="http://schemas.microsoft.com/office/drawing/2014/main" id="{897B6370-94E7-E249-A479-CE5B651256AA}"/>
                </a:ext>
              </a:extLst>
            </p:cNvPr>
            <p:cNvSpPr/>
            <p:nvPr/>
          </p:nvSpPr>
          <p:spPr>
            <a:xfrm>
              <a:off x="6538019" y="48056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E1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221" name="Freeform 220">
              <a:extLst>
                <a:ext uri="{FF2B5EF4-FFF2-40B4-BE49-F238E27FC236}">
                  <a16:creationId xmlns:a16="http://schemas.microsoft.com/office/drawing/2014/main" id="{E09AB709-2DDC-3B46-9ACF-B58015FB60C8}"/>
                </a:ext>
              </a:extLst>
            </p:cNvPr>
            <p:cNvSpPr/>
            <p:nvPr/>
          </p:nvSpPr>
          <p:spPr>
            <a:xfrm>
              <a:off x="8391614" y="48098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C6F3DCD5-E808-8A48-9D68-75CF8D0E5CAE}"/>
                </a:ext>
              </a:extLst>
            </p:cNvPr>
            <p:cNvSpPr txBox="1"/>
            <p:nvPr/>
          </p:nvSpPr>
          <p:spPr>
            <a:xfrm>
              <a:off x="6606605" y="5498139"/>
              <a:ext cx="1664693" cy="429838"/>
            </a:xfrm>
            <a:prstGeom prst="rect">
              <a:avLst/>
            </a:prstGeom>
            <a:noFill/>
          </p:spPr>
          <p:txBody>
            <a:bodyPr wrap="square" rtlCol="0">
              <a:spAutoFit/>
            </a:bodyPr>
            <a:lstStyle/>
            <a:p>
              <a:pPr algn="ctr"/>
              <a:r>
                <a:rPr lang="en-US" sz="800" b="1" dirty="0">
                  <a:solidFill>
                    <a:schemeClr val="tx1">
                      <a:lumMod val="50000"/>
                    </a:schemeClr>
                  </a:solidFill>
                </a:rPr>
                <a:t>Management Network</a:t>
              </a:r>
            </a:p>
            <a:p>
              <a:pPr algn="ctr"/>
              <a:r>
                <a:rPr lang="en-US" sz="800" b="1" dirty="0">
                  <a:solidFill>
                    <a:schemeClr val="tx1">
                      <a:lumMod val="50000"/>
                    </a:schemeClr>
                  </a:solidFill>
                </a:rPr>
                <a:t> 10.1.32.0/20</a:t>
              </a:r>
            </a:p>
          </p:txBody>
        </p:sp>
        <p:sp>
          <p:nvSpPr>
            <p:cNvPr id="115" name="TextBox 114">
              <a:extLst>
                <a:ext uri="{FF2B5EF4-FFF2-40B4-BE49-F238E27FC236}">
                  <a16:creationId xmlns:a16="http://schemas.microsoft.com/office/drawing/2014/main" id="{616EB71C-EE62-484F-AEFF-E9153E4E8C7C}"/>
                </a:ext>
              </a:extLst>
            </p:cNvPr>
            <p:cNvSpPr txBox="1"/>
            <p:nvPr/>
          </p:nvSpPr>
          <p:spPr>
            <a:xfrm>
              <a:off x="8462243" y="5502293"/>
              <a:ext cx="1664208" cy="430681"/>
            </a:xfrm>
            <a:prstGeom prst="rect">
              <a:avLst/>
            </a:prstGeom>
            <a:noFill/>
          </p:spPr>
          <p:txBody>
            <a:bodyPr wrap="square" rtlCol="0">
              <a:spAutoFit/>
            </a:bodyPr>
            <a:lstStyle/>
            <a:p>
              <a:pPr algn="ctr"/>
              <a:r>
                <a:rPr lang="en-US" sz="800" b="1" dirty="0">
                  <a:solidFill>
                    <a:schemeClr val="tx1">
                      <a:lumMod val="50000"/>
                    </a:schemeClr>
                  </a:solidFill>
                </a:rPr>
                <a:t>Compute Network</a:t>
              </a:r>
            </a:p>
            <a:p>
              <a:pPr algn="ctr"/>
              <a:r>
                <a:rPr lang="en-US" sz="800" b="1" dirty="0">
                  <a:solidFill>
                    <a:schemeClr val="tx1">
                      <a:lumMod val="50000"/>
                    </a:schemeClr>
                  </a:solidFill>
                </a:rPr>
                <a:t>10.1.48.0/20</a:t>
              </a:r>
            </a:p>
          </p:txBody>
        </p:sp>
      </p:grpSp>
      <p:sp>
        <p:nvSpPr>
          <p:cNvPr id="132" name="10.1.48.0/24 net">
            <a:extLst>
              <a:ext uri="{FF2B5EF4-FFF2-40B4-BE49-F238E27FC236}">
                <a16:creationId xmlns:a16="http://schemas.microsoft.com/office/drawing/2014/main" id="{99DF4F03-4F15-674A-A4F1-923A2661BB6F}"/>
              </a:ext>
            </a:extLst>
          </p:cNvPr>
          <p:cNvSpPr/>
          <p:nvPr/>
        </p:nvSpPr>
        <p:spPr>
          <a:xfrm>
            <a:off x="8708399" y="5089957"/>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10.1.48.0/24</a:t>
            </a:r>
          </a:p>
        </p:txBody>
      </p:sp>
      <p:sp>
        <p:nvSpPr>
          <p:cNvPr id="112" name="10.1.48.0/24 route"/>
          <p:cNvSpPr txBox="1"/>
          <p:nvPr/>
        </p:nvSpPr>
        <p:spPr>
          <a:xfrm>
            <a:off x="2923823" y="4067699"/>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10.1.48.0/24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13" name="10.1.49.0/24 route"/>
          <p:cNvSpPr txBox="1"/>
          <p:nvPr/>
        </p:nvSpPr>
        <p:spPr>
          <a:xfrm>
            <a:off x="2917576" y="4277505"/>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10.1.49.0/24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33" name="10.1.49.0/24 net">
            <a:extLst>
              <a:ext uri="{FF2B5EF4-FFF2-40B4-BE49-F238E27FC236}">
                <a16:creationId xmlns:a16="http://schemas.microsoft.com/office/drawing/2014/main" id="{BF581F8D-681B-FF4C-A3DC-E29786CC71FF}"/>
              </a:ext>
            </a:extLst>
          </p:cNvPr>
          <p:cNvSpPr/>
          <p:nvPr/>
        </p:nvSpPr>
        <p:spPr>
          <a:xfrm>
            <a:off x="8833556" y="5263121"/>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10.1.49.0/24</a:t>
            </a:r>
          </a:p>
        </p:txBody>
      </p:sp>
      <p:grpSp>
        <p:nvGrpSpPr>
          <p:cNvPr id="67" name="IPSec 2">
            <a:extLst>
              <a:ext uri="{FF2B5EF4-FFF2-40B4-BE49-F238E27FC236}">
                <a16:creationId xmlns:a16="http://schemas.microsoft.com/office/drawing/2014/main" id="{1B4CCA68-E65F-2844-BB0B-73D013C96C0C}"/>
              </a:ext>
            </a:extLst>
          </p:cNvPr>
          <p:cNvGrpSpPr/>
          <p:nvPr/>
        </p:nvGrpSpPr>
        <p:grpSpPr>
          <a:xfrm>
            <a:off x="5758453" y="1704076"/>
            <a:ext cx="2427474" cy="2380314"/>
            <a:chOff x="5758453" y="1704076"/>
            <a:chExt cx="2427474" cy="2380314"/>
          </a:xfrm>
        </p:grpSpPr>
        <p:cxnSp>
          <p:nvCxnSpPr>
            <p:cNvPr id="237" name="Elbow Connector 235">
              <a:extLst>
                <a:ext uri="{FF2B5EF4-FFF2-40B4-BE49-F238E27FC236}">
                  <a16:creationId xmlns:a16="http://schemas.microsoft.com/office/drawing/2014/main" id="{09A92532-0D1B-614D-BC85-4564A7BA31BC}"/>
                </a:ext>
              </a:extLst>
            </p:cNvPr>
            <p:cNvCxnSpPr>
              <a:cxnSpLocks/>
              <a:stCxn id="127" idx="1"/>
              <a:endCxn id="235" idx="6"/>
            </p:cNvCxnSpPr>
            <p:nvPr/>
          </p:nvCxnSpPr>
          <p:spPr>
            <a:xfrm flipH="1" flipV="1">
              <a:off x="6068035" y="1982643"/>
              <a:ext cx="2117892" cy="210174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33B7A895-04CD-C845-8928-BDFDAD7C0E54}"/>
                </a:ext>
              </a:extLst>
            </p:cNvPr>
            <p:cNvGrpSpPr/>
            <p:nvPr/>
          </p:nvGrpSpPr>
          <p:grpSpPr>
            <a:xfrm>
              <a:off x="5758453" y="1704076"/>
              <a:ext cx="536100" cy="536100"/>
              <a:chOff x="1342115" y="1298346"/>
              <a:chExt cx="536100" cy="536100"/>
            </a:xfrm>
          </p:grpSpPr>
          <p:sp>
            <p:nvSpPr>
              <p:cNvPr id="232" name="Oval 231">
                <a:extLst>
                  <a:ext uri="{FF2B5EF4-FFF2-40B4-BE49-F238E27FC236}">
                    <a16:creationId xmlns:a16="http://schemas.microsoft.com/office/drawing/2014/main" id="{366D64D0-4649-AA48-8F2C-445D5077FC8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3" name="Down Arrow 232">
                <a:extLst>
                  <a:ext uri="{FF2B5EF4-FFF2-40B4-BE49-F238E27FC236}">
                    <a16:creationId xmlns:a16="http://schemas.microsoft.com/office/drawing/2014/main" id="{8E102AE2-9F1F-A945-B2EC-90D40BE47FF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4" name="Down Arrow 233">
                <a:extLst>
                  <a:ext uri="{FF2B5EF4-FFF2-40B4-BE49-F238E27FC236}">
                    <a16:creationId xmlns:a16="http://schemas.microsoft.com/office/drawing/2014/main" id="{0159DC6C-0F35-6741-8CF1-B3E5AEA5B3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5" name="Up-Down Arrow 234">
                <a:extLst>
                  <a:ext uri="{FF2B5EF4-FFF2-40B4-BE49-F238E27FC236}">
                    <a16:creationId xmlns:a16="http://schemas.microsoft.com/office/drawing/2014/main" id="{FB05399F-7716-8D47-B0F3-A6E8F65DB31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66" name="IPSec">
            <a:extLst>
              <a:ext uri="{FF2B5EF4-FFF2-40B4-BE49-F238E27FC236}">
                <a16:creationId xmlns:a16="http://schemas.microsoft.com/office/drawing/2014/main" id="{BEF6182F-9095-4948-B744-7FE03507CB8A}"/>
              </a:ext>
            </a:extLst>
          </p:cNvPr>
          <p:cNvGrpSpPr/>
          <p:nvPr/>
        </p:nvGrpSpPr>
        <p:grpSpPr>
          <a:xfrm>
            <a:off x="6606605" y="1982643"/>
            <a:ext cx="1768862" cy="2023237"/>
            <a:chOff x="6606605" y="1982643"/>
            <a:chExt cx="1768862" cy="2023237"/>
          </a:xfrm>
        </p:grpSpPr>
        <p:cxnSp>
          <p:nvCxnSpPr>
            <p:cNvPr id="236" name="Elbow Connector 235">
              <a:extLst>
                <a:ext uri="{FF2B5EF4-FFF2-40B4-BE49-F238E27FC236}">
                  <a16:creationId xmlns:a16="http://schemas.microsoft.com/office/drawing/2014/main" id="{83DA9BBD-2492-3945-ABAE-3584D5F5D6DC}"/>
                </a:ext>
              </a:extLst>
            </p:cNvPr>
            <p:cNvCxnSpPr>
              <a:cxnSpLocks/>
              <a:stCxn id="127" idx="0"/>
              <a:endCxn id="229" idx="2"/>
            </p:cNvCxnSpPr>
            <p:nvPr/>
          </p:nvCxnSpPr>
          <p:spPr>
            <a:xfrm flipH="1" flipV="1">
              <a:off x="6679283" y="1982643"/>
              <a:ext cx="1696184" cy="202323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D7E56F0-A53D-1048-8B04-4F198873E836}"/>
                </a:ext>
              </a:extLst>
            </p:cNvPr>
            <p:cNvSpPr txBox="1"/>
            <p:nvPr/>
          </p:nvSpPr>
          <p:spPr>
            <a:xfrm>
              <a:off x="6606605" y="2629980"/>
              <a:ext cx="954107" cy="276999"/>
            </a:xfrm>
            <a:prstGeom prst="rect">
              <a:avLst/>
            </a:prstGeom>
            <a:solidFill>
              <a:srgbClr val="9E3039"/>
            </a:solidFill>
          </p:spPr>
          <p:txBody>
            <a:bodyPr wrap="none" rtlCol="0">
              <a:spAutoFit/>
            </a:bodyPr>
            <a:lstStyle/>
            <a:p>
              <a:r>
                <a:rPr lang="en-US" sz="1200" dirty="0"/>
                <a:t>IPSec VPN</a:t>
              </a:r>
            </a:p>
          </p:txBody>
        </p:sp>
      </p:grpSp>
      <p:grpSp>
        <p:nvGrpSpPr>
          <p:cNvPr id="44" name="Group 43">
            <a:extLst>
              <a:ext uri="{FF2B5EF4-FFF2-40B4-BE49-F238E27FC236}">
                <a16:creationId xmlns:a16="http://schemas.microsoft.com/office/drawing/2014/main" id="{8ABB7389-B0C7-4A42-8002-338FD05E7FD7}"/>
              </a:ext>
            </a:extLst>
          </p:cNvPr>
          <p:cNvGrpSpPr/>
          <p:nvPr/>
        </p:nvGrpSpPr>
        <p:grpSpPr>
          <a:xfrm>
            <a:off x="6453466" y="1704076"/>
            <a:ext cx="536100" cy="536100"/>
            <a:chOff x="1342115" y="1298346"/>
            <a:chExt cx="536100" cy="536100"/>
          </a:xfrm>
        </p:grpSpPr>
        <p:sp>
          <p:nvSpPr>
            <p:cNvPr id="226" name="Oval 225">
              <a:extLst>
                <a:ext uri="{FF2B5EF4-FFF2-40B4-BE49-F238E27FC236}">
                  <a16:creationId xmlns:a16="http://schemas.microsoft.com/office/drawing/2014/main" id="{36297E85-9D6D-0349-B840-8E85521C280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7" name="Down Arrow 226">
              <a:extLst>
                <a:ext uri="{FF2B5EF4-FFF2-40B4-BE49-F238E27FC236}">
                  <a16:creationId xmlns:a16="http://schemas.microsoft.com/office/drawing/2014/main" id="{C9975301-6580-5F4B-9E16-311DA49C7C9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8" name="Down Arrow 227">
              <a:extLst>
                <a:ext uri="{FF2B5EF4-FFF2-40B4-BE49-F238E27FC236}">
                  <a16:creationId xmlns:a16="http://schemas.microsoft.com/office/drawing/2014/main" id="{12C6C5AD-9839-094B-9D29-00CC6AD11C6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Up-Down Arrow 228">
              <a:extLst>
                <a:ext uri="{FF2B5EF4-FFF2-40B4-BE49-F238E27FC236}">
                  <a16:creationId xmlns:a16="http://schemas.microsoft.com/office/drawing/2014/main" id="{0C4C6B24-2D9C-324F-9703-8278ED5BEC4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2" name="Rectangle 1">
            <a:extLst>
              <a:ext uri="{FF2B5EF4-FFF2-40B4-BE49-F238E27FC236}">
                <a16:creationId xmlns:a16="http://schemas.microsoft.com/office/drawing/2014/main" id="{7F388707-9B98-F445-8DDB-D9B7E291DDB1}"/>
              </a:ext>
            </a:extLst>
          </p:cNvPr>
          <p:cNvSpPr/>
          <p:nvPr/>
        </p:nvSpPr>
        <p:spPr>
          <a:xfrm>
            <a:off x="3972933" y="2419484"/>
            <a:ext cx="1229026" cy="646331"/>
          </a:xfrm>
          <a:prstGeom prst="rect">
            <a:avLst/>
          </a:prstGeom>
        </p:spPr>
        <p:txBody>
          <a:bodyPr wrap="square">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endParaRPr lang="en-US" sz="1200" dirty="0"/>
          </a:p>
        </p:txBody>
      </p:sp>
    </p:spTree>
    <p:extLst>
      <p:ext uri="{BB962C8B-B14F-4D97-AF65-F5344CB8AC3E}">
        <p14:creationId xmlns:p14="http://schemas.microsoft.com/office/powerpoint/2010/main" val="358159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167"/>
                                        </p:tgtEl>
                                      </p:cBhvr>
                                    </p:animEffect>
                                    <p:animScale>
                                      <p:cBhvr>
                                        <p:cTn id="29" dur="250" autoRev="1" fill="hold"/>
                                        <p:tgtEl>
                                          <p:spTgt spid="167"/>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500"/>
                                        <p:tgtEl>
                                          <p:spTgt spid="101"/>
                                        </p:tgtEl>
                                      </p:cBhvr>
                                    </p:animEffect>
                                  </p:childTnLst>
                                </p:cTn>
                              </p:par>
                            </p:childTnLst>
                          </p:cTn>
                        </p:par>
                        <p:par>
                          <p:cTn id="49" fill="hold">
                            <p:stCondLst>
                              <p:cond delay="5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500"/>
                                  </p:stCondLst>
                                  <p:childTnLst>
                                    <p:set>
                                      <p:cBhvr>
                                        <p:cTn id="54" dur="1" fill="hold">
                                          <p:stCondLst>
                                            <p:cond delay="0"/>
                                          </p:stCondLst>
                                        </p:cTn>
                                        <p:tgtEl>
                                          <p:spTgt spid="112"/>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500"/>
                                  </p:stCondLst>
                                  <p:childTnLst>
                                    <p:set>
                                      <p:cBhvr>
                                        <p:cTn id="57" dur="1" fill="hold">
                                          <p:stCondLst>
                                            <p:cond delay="0"/>
                                          </p:stCondLst>
                                        </p:cTn>
                                        <p:tgtEl>
                                          <p:spTgt spid="133"/>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500"/>
                                  </p:stCondLst>
                                  <p:childTnLst>
                                    <p:set>
                                      <p:cBhvr>
                                        <p:cTn id="60" dur="1" fill="hold">
                                          <p:stCondLst>
                                            <p:cond delay="0"/>
                                          </p:stCondLst>
                                        </p:cTn>
                                        <p:tgtEl>
                                          <p:spTgt spid="1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7" grpId="0" animBg="1"/>
      <p:bldP spid="167" grpId="1" animBg="1"/>
      <p:bldP spid="101" grpId="0" animBg="1"/>
      <p:bldP spid="132" grpId="0" animBg="1"/>
      <p:bldP spid="112" grpId="0" animBg="1"/>
      <p:bldP spid="113" grpId="0" animBg="1"/>
      <p:bldP spid="1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loud 124"/>
          <p:cNvSpPr/>
          <p:nvPr/>
        </p:nvSpPr>
        <p:spPr>
          <a:xfrm>
            <a:off x="4075112" y="385538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a:xfrm>
            <a:off x="114141" y="76200"/>
            <a:ext cx="4986454" cy="355600"/>
          </a:xfrm>
        </p:spPr>
        <p:txBody>
          <a:bodyPr/>
          <a:lstStyle/>
          <a:p>
            <a:r>
              <a:rPr lang="en-US" dirty="0"/>
              <a:t>Direct Connect</a:t>
            </a:r>
          </a:p>
        </p:txBody>
      </p:sp>
      <p:sp>
        <p:nvSpPr>
          <p:cNvPr id="117" name="Cloud 116"/>
          <p:cNvSpPr/>
          <p:nvPr/>
        </p:nvSpPr>
        <p:spPr>
          <a:xfrm>
            <a:off x="3959152" y="229823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249684" y="2677630"/>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126" name="TextBox 125"/>
          <p:cNvSpPr txBox="1"/>
          <p:nvPr/>
        </p:nvSpPr>
        <p:spPr>
          <a:xfrm>
            <a:off x="4424144" y="4649198"/>
            <a:ext cx="1208250" cy="276999"/>
          </a:xfrm>
          <a:prstGeom prst="rect">
            <a:avLst/>
          </a:prstGeom>
          <a:noFill/>
        </p:spPr>
        <p:txBody>
          <a:bodyPr wrap="square" rtlCol="0">
            <a:spAutoFit/>
          </a:bodyPr>
          <a:lstStyle/>
          <a:p>
            <a:pPr algn="ctr"/>
            <a:r>
              <a:rPr lang="en-US" sz="1200" dirty="0">
                <a:solidFill>
                  <a:schemeClr val="bg1">
                    <a:lumMod val="75000"/>
                  </a:schemeClr>
                </a:solidFill>
              </a:rPr>
              <a:t>AWS Public</a:t>
            </a:r>
          </a:p>
        </p:txBody>
      </p:sp>
      <p:sp>
        <p:nvSpPr>
          <p:cNvPr id="100" name="Rounded Rectangle 99">
            <a:extLst>
              <a:ext uri="{FF2B5EF4-FFF2-40B4-BE49-F238E27FC236}">
                <a16:creationId xmlns:a16="http://schemas.microsoft.com/office/drawing/2014/main" id="{D5E0A2FE-8FC1-DB4B-84E8-6D2A6D8A7CF4}"/>
              </a:ext>
            </a:extLst>
          </p:cNvPr>
          <p:cNvSpPr/>
          <p:nvPr/>
        </p:nvSpPr>
        <p:spPr>
          <a:xfrm>
            <a:off x="5632394" y="544715"/>
            <a:ext cx="266458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a:extLst>
              <a:ext uri="{FF2B5EF4-FFF2-40B4-BE49-F238E27FC236}">
                <a16:creationId xmlns:a16="http://schemas.microsoft.com/office/drawing/2014/main" id="{B58417EE-1FCC-544F-9024-CBD382EAFFD9}"/>
              </a:ext>
            </a:extLst>
          </p:cNvPr>
          <p:cNvSpPr/>
          <p:nvPr/>
        </p:nvSpPr>
        <p:spPr>
          <a:xfrm>
            <a:off x="5754606" y="716875"/>
            <a:ext cx="2351532"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04" name="Group 103">
            <a:extLst>
              <a:ext uri="{FF2B5EF4-FFF2-40B4-BE49-F238E27FC236}">
                <a16:creationId xmlns:a16="http://schemas.microsoft.com/office/drawing/2014/main" id="{736170A7-5FCE-2E40-AD86-6B2AB6C586E6}"/>
              </a:ext>
            </a:extLst>
          </p:cNvPr>
          <p:cNvGrpSpPr/>
          <p:nvPr/>
        </p:nvGrpSpPr>
        <p:grpSpPr>
          <a:xfrm>
            <a:off x="5447047" y="212770"/>
            <a:ext cx="848740" cy="457200"/>
            <a:chOff x="2326893" y="707631"/>
            <a:chExt cx="848740" cy="457200"/>
          </a:xfrm>
        </p:grpSpPr>
        <p:sp>
          <p:nvSpPr>
            <p:cNvPr id="105" name="Freeform 104">
              <a:extLst>
                <a:ext uri="{FF2B5EF4-FFF2-40B4-BE49-F238E27FC236}">
                  <a16:creationId xmlns:a16="http://schemas.microsoft.com/office/drawing/2014/main" id="{E479CD14-C8FD-7241-A387-EAAD66A5DD7C}"/>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466E759A-5EE3-7C40-98E1-FBA3301A33DE}"/>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121" name="Rounded Rectangle 120">
            <a:extLst>
              <a:ext uri="{FF2B5EF4-FFF2-40B4-BE49-F238E27FC236}">
                <a16:creationId xmlns:a16="http://schemas.microsoft.com/office/drawing/2014/main" id="{2C23E571-D186-D048-9B59-1166D869D21A}"/>
              </a:ext>
            </a:extLst>
          </p:cNvPr>
          <p:cNvSpPr/>
          <p:nvPr/>
        </p:nvSpPr>
        <p:spPr>
          <a:xfrm>
            <a:off x="3965518" y="373227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92909AE6-45C3-D74B-A8CF-227110E644E3}"/>
              </a:ext>
            </a:extLst>
          </p:cNvPr>
          <p:cNvGrpSpPr/>
          <p:nvPr/>
        </p:nvGrpSpPr>
        <p:grpSpPr>
          <a:xfrm>
            <a:off x="3668346" y="3393823"/>
            <a:ext cx="822960" cy="457200"/>
            <a:chOff x="-561917" y="1724036"/>
            <a:chExt cx="1645920" cy="914400"/>
          </a:xfrm>
        </p:grpSpPr>
        <p:sp>
          <p:nvSpPr>
            <p:cNvPr id="116" name="Freeform 115">
              <a:extLst>
                <a:ext uri="{FF2B5EF4-FFF2-40B4-BE49-F238E27FC236}">
                  <a16:creationId xmlns:a16="http://schemas.microsoft.com/office/drawing/2014/main" id="{30AA1ABA-2D36-CA4E-8DB3-61F859342DC5}"/>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57943FC7-B01D-6E4C-ACBC-74F045C09AA0}"/>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22" name="Group 121">
            <a:extLst>
              <a:ext uri="{FF2B5EF4-FFF2-40B4-BE49-F238E27FC236}">
                <a16:creationId xmlns:a16="http://schemas.microsoft.com/office/drawing/2014/main" id="{832110E3-CD38-1F40-80A8-B0E3CE1E8DAE}"/>
              </a:ext>
            </a:extLst>
          </p:cNvPr>
          <p:cNvGrpSpPr/>
          <p:nvPr/>
        </p:nvGrpSpPr>
        <p:grpSpPr>
          <a:xfrm>
            <a:off x="6760329" y="4772252"/>
            <a:ext cx="1720998" cy="1586076"/>
            <a:chOff x="3555483" y="1794052"/>
            <a:chExt cx="1720998" cy="1586076"/>
          </a:xfrm>
        </p:grpSpPr>
        <p:sp>
          <p:nvSpPr>
            <p:cNvPr id="123" name="Rounded Rectangle 122">
              <a:extLst>
                <a:ext uri="{FF2B5EF4-FFF2-40B4-BE49-F238E27FC236}">
                  <a16:creationId xmlns:a16="http://schemas.microsoft.com/office/drawing/2014/main" id="{B833E774-69E2-7E40-9ABF-BF90E6F8245E}"/>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BC262F1-387F-D94A-A30B-1DE3208084F0}"/>
                </a:ext>
              </a:extLst>
            </p:cNvPr>
            <p:cNvGrpSpPr/>
            <p:nvPr/>
          </p:nvGrpSpPr>
          <p:grpSpPr>
            <a:xfrm>
              <a:off x="4453521" y="1794052"/>
              <a:ext cx="822960" cy="457200"/>
              <a:chOff x="1576378" y="4721114"/>
              <a:chExt cx="1645920" cy="914400"/>
            </a:xfrm>
          </p:grpSpPr>
          <p:sp>
            <p:nvSpPr>
              <p:cNvPr id="127" name="Freeform 126">
                <a:extLst>
                  <a:ext uri="{FF2B5EF4-FFF2-40B4-BE49-F238E27FC236}">
                    <a16:creationId xmlns:a16="http://schemas.microsoft.com/office/drawing/2014/main" id="{7665069E-39B4-5D4F-9536-28959E8F74A2}"/>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9" name="TextBox 128">
                <a:extLst>
                  <a:ext uri="{FF2B5EF4-FFF2-40B4-BE49-F238E27FC236}">
                    <a16:creationId xmlns:a16="http://schemas.microsoft.com/office/drawing/2014/main" id="{FFBDBA43-19DB-B94A-88C9-D2E5C83C2AED}"/>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2" name="Group 1">
            <a:extLst>
              <a:ext uri="{FF2B5EF4-FFF2-40B4-BE49-F238E27FC236}">
                <a16:creationId xmlns:a16="http://schemas.microsoft.com/office/drawing/2014/main" id="{F3628EA7-8B16-E54D-8DF1-8874F171B1F6}"/>
              </a:ext>
            </a:extLst>
          </p:cNvPr>
          <p:cNvGrpSpPr/>
          <p:nvPr/>
        </p:nvGrpSpPr>
        <p:grpSpPr>
          <a:xfrm>
            <a:off x="7411301" y="5297999"/>
            <a:ext cx="274320" cy="274320"/>
            <a:chOff x="8069571" y="4964987"/>
            <a:chExt cx="228600" cy="228600"/>
          </a:xfrm>
        </p:grpSpPr>
        <p:sp>
          <p:nvSpPr>
            <p:cNvPr id="141" name="Oval 140">
              <a:extLst>
                <a:ext uri="{FF2B5EF4-FFF2-40B4-BE49-F238E27FC236}">
                  <a16:creationId xmlns:a16="http://schemas.microsoft.com/office/drawing/2014/main" id="{E51EE56A-E956-2744-9181-8EF1E842780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2" name="Down Arrow 141">
              <a:extLst>
                <a:ext uri="{FF2B5EF4-FFF2-40B4-BE49-F238E27FC236}">
                  <a16:creationId xmlns:a16="http://schemas.microsoft.com/office/drawing/2014/main" id="{C0750E38-6D84-D342-B646-F6B2C894CFBB}"/>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3" name="Down Arrow 142">
              <a:extLst>
                <a:ext uri="{FF2B5EF4-FFF2-40B4-BE49-F238E27FC236}">
                  <a16:creationId xmlns:a16="http://schemas.microsoft.com/office/drawing/2014/main" id="{44AEB949-7EC8-C94B-860B-BE00066DAB7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4" name="Up-Down Arrow 143">
              <a:extLst>
                <a:ext uri="{FF2B5EF4-FFF2-40B4-BE49-F238E27FC236}">
                  <a16:creationId xmlns:a16="http://schemas.microsoft.com/office/drawing/2014/main" id="{B55B1527-3B37-7D41-B53F-8B8A2F74DCF2}"/>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45" name="Rounded Rectangle 144">
            <a:extLst>
              <a:ext uri="{FF2B5EF4-FFF2-40B4-BE49-F238E27FC236}">
                <a16:creationId xmlns:a16="http://schemas.microsoft.com/office/drawing/2014/main" id="{3431D420-F70B-5546-ABE6-8E4AC5AB2FD6}"/>
              </a:ext>
            </a:extLst>
          </p:cNvPr>
          <p:cNvSpPr/>
          <p:nvPr/>
        </p:nvSpPr>
        <p:spPr>
          <a:xfrm>
            <a:off x="7592976" y="558274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1841B069-76BD-7440-BC91-A1E23F948704}"/>
              </a:ext>
            </a:extLst>
          </p:cNvPr>
          <p:cNvSpPr/>
          <p:nvPr/>
        </p:nvSpPr>
        <p:spPr>
          <a:xfrm>
            <a:off x="6836925" y="558274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B099DA6F-1D1F-7A40-B954-D486CFABC13C}"/>
              </a:ext>
            </a:extLst>
          </p:cNvPr>
          <p:cNvGrpSpPr/>
          <p:nvPr/>
        </p:nvGrpSpPr>
        <p:grpSpPr>
          <a:xfrm>
            <a:off x="7029818" y="5462935"/>
            <a:ext cx="274320" cy="274320"/>
            <a:chOff x="8069571" y="4964987"/>
            <a:chExt cx="228600" cy="228600"/>
          </a:xfrm>
        </p:grpSpPr>
        <p:sp>
          <p:nvSpPr>
            <p:cNvPr id="153" name="Oval 152">
              <a:extLst>
                <a:ext uri="{FF2B5EF4-FFF2-40B4-BE49-F238E27FC236}">
                  <a16:creationId xmlns:a16="http://schemas.microsoft.com/office/drawing/2014/main" id="{3547E406-32CE-3749-8895-2CAFDD37704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4" name="Down Arrow 153">
              <a:extLst>
                <a:ext uri="{FF2B5EF4-FFF2-40B4-BE49-F238E27FC236}">
                  <a16:creationId xmlns:a16="http://schemas.microsoft.com/office/drawing/2014/main" id="{04C61C08-B6EB-944A-86D4-210B7ACB5BBF}"/>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5" name="Down Arrow 154">
              <a:extLst>
                <a:ext uri="{FF2B5EF4-FFF2-40B4-BE49-F238E27FC236}">
                  <a16:creationId xmlns:a16="http://schemas.microsoft.com/office/drawing/2014/main" id="{300D7A66-8B99-7449-A5A3-A4FCC5278203}"/>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Up-Down Arrow 155">
              <a:extLst>
                <a:ext uri="{FF2B5EF4-FFF2-40B4-BE49-F238E27FC236}">
                  <a16:creationId xmlns:a16="http://schemas.microsoft.com/office/drawing/2014/main" id="{F54F49EA-877C-D34B-A4BD-B1BCDB8BF57B}"/>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57" name="Group 156">
            <a:extLst>
              <a:ext uri="{FF2B5EF4-FFF2-40B4-BE49-F238E27FC236}">
                <a16:creationId xmlns:a16="http://schemas.microsoft.com/office/drawing/2014/main" id="{7F02A2F9-CA71-4244-8250-D4C5CF8354C9}"/>
              </a:ext>
            </a:extLst>
          </p:cNvPr>
          <p:cNvGrpSpPr/>
          <p:nvPr/>
        </p:nvGrpSpPr>
        <p:grpSpPr>
          <a:xfrm>
            <a:off x="7831819" y="5462935"/>
            <a:ext cx="274320" cy="274320"/>
            <a:chOff x="8069571" y="4964987"/>
            <a:chExt cx="228600" cy="228600"/>
          </a:xfrm>
        </p:grpSpPr>
        <p:sp>
          <p:nvSpPr>
            <p:cNvPr id="158" name="Oval 157">
              <a:extLst>
                <a:ext uri="{FF2B5EF4-FFF2-40B4-BE49-F238E27FC236}">
                  <a16:creationId xmlns:a16="http://schemas.microsoft.com/office/drawing/2014/main" id="{726DBADC-4D8B-BD4C-82AB-EEDA74DD77E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9" name="Down Arrow 158">
              <a:extLst>
                <a:ext uri="{FF2B5EF4-FFF2-40B4-BE49-F238E27FC236}">
                  <a16:creationId xmlns:a16="http://schemas.microsoft.com/office/drawing/2014/main" id="{FBE92B6C-6694-2A40-9CC3-0D74A9DC8863}"/>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0" name="Down Arrow 159">
              <a:extLst>
                <a:ext uri="{FF2B5EF4-FFF2-40B4-BE49-F238E27FC236}">
                  <a16:creationId xmlns:a16="http://schemas.microsoft.com/office/drawing/2014/main" id="{B0D14961-CEA5-964A-BB1B-D35DA946CDAE}"/>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1" name="Up-Down Arrow 160">
              <a:extLst>
                <a:ext uri="{FF2B5EF4-FFF2-40B4-BE49-F238E27FC236}">
                  <a16:creationId xmlns:a16="http://schemas.microsoft.com/office/drawing/2014/main" id="{5E3E310F-D21A-4E4F-8349-B20D07C091DF}"/>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8" name="Group 187">
            <a:extLst>
              <a:ext uri="{FF2B5EF4-FFF2-40B4-BE49-F238E27FC236}">
                <a16:creationId xmlns:a16="http://schemas.microsoft.com/office/drawing/2014/main" id="{6D855B0C-6093-2048-94E0-343A2AE31DCF}"/>
              </a:ext>
            </a:extLst>
          </p:cNvPr>
          <p:cNvGrpSpPr/>
          <p:nvPr/>
        </p:nvGrpSpPr>
        <p:grpSpPr>
          <a:xfrm>
            <a:off x="6066909" y="4408221"/>
            <a:ext cx="457200" cy="457200"/>
            <a:chOff x="636519" y="2256643"/>
            <a:chExt cx="536100" cy="536100"/>
          </a:xfrm>
        </p:grpSpPr>
        <p:sp>
          <p:nvSpPr>
            <p:cNvPr id="190" name="Oval 189">
              <a:extLst>
                <a:ext uri="{FF2B5EF4-FFF2-40B4-BE49-F238E27FC236}">
                  <a16:creationId xmlns:a16="http://schemas.microsoft.com/office/drawing/2014/main" id="{12FA5D8D-A0FB-6443-84E1-0735C79C388D}"/>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Freeform 190">
              <a:extLst>
                <a:ext uri="{FF2B5EF4-FFF2-40B4-BE49-F238E27FC236}">
                  <a16:creationId xmlns:a16="http://schemas.microsoft.com/office/drawing/2014/main" id="{1B4ECCF2-0D7A-BD4B-B590-D21381677A13}"/>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grpSp>
        <p:nvGrpSpPr>
          <p:cNvPr id="193" name="Group 192">
            <a:extLst>
              <a:ext uri="{FF2B5EF4-FFF2-40B4-BE49-F238E27FC236}">
                <a16:creationId xmlns:a16="http://schemas.microsoft.com/office/drawing/2014/main" id="{13D2DDC5-E5FC-4C4F-B168-736F5AB2CA25}"/>
              </a:ext>
            </a:extLst>
          </p:cNvPr>
          <p:cNvGrpSpPr/>
          <p:nvPr/>
        </p:nvGrpSpPr>
        <p:grpSpPr>
          <a:xfrm>
            <a:off x="6852597" y="4411313"/>
            <a:ext cx="457200" cy="457200"/>
            <a:chOff x="10756475" y="2280802"/>
            <a:chExt cx="536100" cy="536100"/>
          </a:xfrm>
        </p:grpSpPr>
        <p:sp>
          <p:nvSpPr>
            <p:cNvPr id="195" name="Oval 194">
              <a:extLst>
                <a:ext uri="{FF2B5EF4-FFF2-40B4-BE49-F238E27FC236}">
                  <a16:creationId xmlns:a16="http://schemas.microsoft.com/office/drawing/2014/main" id="{CD582AC6-DABD-D143-A7D1-621F21F806A0}"/>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6" name="Group 195">
              <a:extLst>
                <a:ext uri="{FF2B5EF4-FFF2-40B4-BE49-F238E27FC236}">
                  <a16:creationId xmlns:a16="http://schemas.microsoft.com/office/drawing/2014/main" id="{436A4649-671B-A64C-B1F0-E0068472775D}"/>
                </a:ext>
              </a:extLst>
            </p:cNvPr>
            <p:cNvGrpSpPr/>
            <p:nvPr/>
          </p:nvGrpSpPr>
          <p:grpSpPr>
            <a:xfrm>
              <a:off x="10879292" y="2346031"/>
              <a:ext cx="290466" cy="376110"/>
              <a:chOff x="11501920" y="2172742"/>
              <a:chExt cx="290466" cy="376110"/>
            </a:xfrm>
          </p:grpSpPr>
          <p:sp>
            <p:nvSpPr>
              <p:cNvPr id="197" name="Rounded Rectangle 196">
                <a:extLst>
                  <a:ext uri="{FF2B5EF4-FFF2-40B4-BE49-F238E27FC236}">
                    <a16:creationId xmlns:a16="http://schemas.microsoft.com/office/drawing/2014/main" id="{90F2825F-C627-ED43-BBF0-A1EAA4601227}"/>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a:extLst>
                  <a:ext uri="{FF2B5EF4-FFF2-40B4-BE49-F238E27FC236}">
                    <a16:creationId xmlns:a16="http://schemas.microsoft.com/office/drawing/2014/main" id="{14475F09-ACAE-B448-8A52-266C2EF22ADF}"/>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9" name="Rounded Rectangle 198">
            <a:extLst>
              <a:ext uri="{FF2B5EF4-FFF2-40B4-BE49-F238E27FC236}">
                <a16:creationId xmlns:a16="http://schemas.microsoft.com/office/drawing/2014/main" id="{D35B537D-A93C-6E40-9A94-1B9843879BA9}"/>
              </a:ext>
            </a:extLst>
          </p:cNvPr>
          <p:cNvSpPr/>
          <p:nvPr/>
        </p:nvSpPr>
        <p:spPr>
          <a:xfrm>
            <a:off x="6024647" y="432588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5904CBF-9EA7-174C-9D53-9C48B9ACE3EA}"/>
              </a:ext>
            </a:extLst>
          </p:cNvPr>
          <p:cNvGrpSpPr/>
          <p:nvPr/>
        </p:nvGrpSpPr>
        <p:grpSpPr>
          <a:xfrm>
            <a:off x="8095699" y="3998081"/>
            <a:ext cx="822960" cy="457200"/>
            <a:chOff x="4843546" y="3920842"/>
            <a:chExt cx="822960" cy="457200"/>
          </a:xfrm>
        </p:grpSpPr>
        <p:sp>
          <p:nvSpPr>
            <p:cNvPr id="201" name="Freeform 200">
              <a:extLst>
                <a:ext uri="{FF2B5EF4-FFF2-40B4-BE49-F238E27FC236}">
                  <a16:creationId xmlns:a16="http://schemas.microsoft.com/office/drawing/2014/main" id="{4DABA4AF-C331-5B4F-A130-81CC15C157FE}"/>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4BFD3745-06C0-9944-8029-7A5E559D4CED}"/>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73" name="Group 72"/>
          <p:cNvGrpSpPr/>
          <p:nvPr/>
        </p:nvGrpSpPr>
        <p:grpSpPr>
          <a:xfrm>
            <a:off x="6906701" y="770106"/>
            <a:ext cx="434470" cy="484078"/>
            <a:chOff x="4065817" y="990269"/>
            <a:chExt cx="633897" cy="706275"/>
          </a:xfrm>
        </p:grpSpPr>
        <p:sp>
          <p:nvSpPr>
            <p:cNvPr id="74" name="Freeform 73"/>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apezoid 76"/>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677B1137-45EF-AC48-9140-844C46E7DE30}"/>
              </a:ext>
            </a:extLst>
          </p:cNvPr>
          <p:cNvGrpSpPr/>
          <p:nvPr/>
        </p:nvGrpSpPr>
        <p:grpSpPr>
          <a:xfrm>
            <a:off x="7558366" y="1314404"/>
            <a:ext cx="365760" cy="365760"/>
            <a:chOff x="1342115" y="1298346"/>
            <a:chExt cx="536100" cy="536100"/>
          </a:xfrm>
        </p:grpSpPr>
        <p:sp>
          <p:nvSpPr>
            <p:cNvPr id="108" name="Oval 107">
              <a:extLst>
                <a:ext uri="{FF2B5EF4-FFF2-40B4-BE49-F238E27FC236}">
                  <a16:creationId xmlns:a16="http://schemas.microsoft.com/office/drawing/2014/main" id="{64A48050-17D9-1244-9251-8B4DD45DFCE6}"/>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0" name="Down Arrow 109">
              <a:extLst>
                <a:ext uri="{FF2B5EF4-FFF2-40B4-BE49-F238E27FC236}">
                  <a16:creationId xmlns:a16="http://schemas.microsoft.com/office/drawing/2014/main" id="{92532985-77FD-F041-B722-B7BBB649D64F}"/>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1" name="Down Arrow 110">
              <a:extLst>
                <a:ext uri="{FF2B5EF4-FFF2-40B4-BE49-F238E27FC236}">
                  <a16:creationId xmlns:a16="http://schemas.microsoft.com/office/drawing/2014/main" id="{6D9109E1-DD63-8544-B05D-91B7B4AA63D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2" name="Up-Down Arrow 111">
              <a:extLst>
                <a:ext uri="{FF2B5EF4-FFF2-40B4-BE49-F238E27FC236}">
                  <a16:creationId xmlns:a16="http://schemas.microsoft.com/office/drawing/2014/main" id="{0720480C-174E-FB4B-99EC-1F4CE84FD10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7" name="Group 166">
            <a:extLst>
              <a:ext uri="{FF2B5EF4-FFF2-40B4-BE49-F238E27FC236}">
                <a16:creationId xmlns:a16="http://schemas.microsoft.com/office/drawing/2014/main" id="{34A0EA2F-4042-544D-A0A9-FBBC066C8083}"/>
              </a:ext>
            </a:extLst>
          </p:cNvPr>
          <p:cNvGrpSpPr/>
          <p:nvPr/>
        </p:nvGrpSpPr>
        <p:grpSpPr>
          <a:xfrm>
            <a:off x="6226929" y="1326600"/>
            <a:ext cx="365760" cy="365760"/>
            <a:chOff x="1342115" y="1298346"/>
            <a:chExt cx="536100" cy="536100"/>
          </a:xfrm>
        </p:grpSpPr>
        <p:sp>
          <p:nvSpPr>
            <p:cNvPr id="168" name="Oval 167">
              <a:extLst>
                <a:ext uri="{FF2B5EF4-FFF2-40B4-BE49-F238E27FC236}">
                  <a16:creationId xmlns:a16="http://schemas.microsoft.com/office/drawing/2014/main" id="{4BF4598E-0F28-094F-AF29-1639B23A6FF9}"/>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DA4E3FEC-28A9-7B49-88D1-18AB18C8A8B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Down Arrow 169">
              <a:extLst>
                <a:ext uri="{FF2B5EF4-FFF2-40B4-BE49-F238E27FC236}">
                  <a16:creationId xmlns:a16="http://schemas.microsoft.com/office/drawing/2014/main" id="{E93C16CC-55E8-7B45-86EA-7ED273EB5AB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1" name="Up-Down Arrow 170">
              <a:extLst>
                <a:ext uri="{FF2B5EF4-FFF2-40B4-BE49-F238E27FC236}">
                  <a16:creationId xmlns:a16="http://schemas.microsoft.com/office/drawing/2014/main" id="{500C338C-AF08-9346-A734-644F2FBAA7D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74A36E0F-442C-B345-8DDE-A09AFAA3FFB6}"/>
              </a:ext>
            </a:extLst>
          </p:cNvPr>
          <p:cNvGrpSpPr/>
          <p:nvPr/>
        </p:nvGrpSpPr>
        <p:grpSpPr>
          <a:xfrm>
            <a:off x="4636078" y="3808275"/>
            <a:ext cx="365760" cy="365760"/>
            <a:chOff x="1342115" y="1298346"/>
            <a:chExt cx="536100" cy="536100"/>
          </a:xfrm>
        </p:grpSpPr>
        <p:sp>
          <p:nvSpPr>
            <p:cNvPr id="178" name="Oval 177">
              <a:extLst>
                <a:ext uri="{FF2B5EF4-FFF2-40B4-BE49-F238E27FC236}">
                  <a16:creationId xmlns:a16="http://schemas.microsoft.com/office/drawing/2014/main" id="{8AD666B5-39EC-AF4E-924E-A1BE361C37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17A25E7E-656E-0B44-83BD-94BC203AB76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1813F9BD-618E-6E40-808A-FEA446994AA9}"/>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Up-Down Arrow 180">
              <a:extLst>
                <a:ext uri="{FF2B5EF4-FFF2-40B4-BE49-F238E27FC236}">
                  <a16:creationId xmlns:a16="http://schemas.microsoft.com/office/drawing/2014/main" id="{5A77FC0A-65C5-324B-8ACD-DC0990CFB2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3" name="Group 202">
            <a:extLst>
              <a:ext uri="{FF2B5EF4-FFF2-40B4-BE49-F238E27FC236}">
                <a16:creationId xmlns:a16="http://schemas.microsoft.com/office/drawing/2014/main" id="{C350EB8A-B132-7041-A378-87E787F95DB0}"/>
              </a:ext>
            </a:extLst>
          </p:cNvPr>
          <p:cNvGrpSpPr/>
          <p:nvPr/>
        </p:nvGrpSpPr>
        <p:grpSpPr>
          <a:xfrm>
            <a:off x="5891924" y="2253810"/>
            <a:ext cx="365760" cy="365760"/>
            <a:chOff x="1342115" y="1298346"/>
            <a:chExt cx="536100" cy="536100"/>
          </a:xfrm>
        </p:grpSpPr>
        <p:sp>
          <p:nvSpPr>
            <p:cNvPr id="204" name="Oval 203">
              <a:extLst>
                <a:ext uri="{FF2B5EF4-FFF2-40B4-BE49-F238E27FC236}">
                  <a16:creationId xmlns:a16="http://schemas.microsoft.com/office/drawing/2014/main" id="{AF7A5631-8522-5447-8C22-0C92441DA0DF}"/>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5" name="Down Arrow 204">
              <a:extLst>
                <a:ext uri="{FF2B5EF4-FFF2-40B4-BE49-F238E27FC236}">
                  <a16:creationId xmlns:a16="http://schemas.microsoft.com/office/drawing/2014/main" id="{3C6CA5DA-C057-AA4F-A0B8-4F9AAAE9408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6" name="Down Arrow 205">
              <a:extLst>
                <a:ext uri="{FF2B5EF4-FFF2-40B4-BE49-F238E27FC236}">
                  <a16:creationId xmlns:a16="http://schemas.microsoft.com/office/drawing/2014/main" id="{75D7E0D4-A5E8-D944-95AB-07169600EE1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7" name="Up-Down Arrow 206">
              <a:extLst>
                <a:ext uri="{FF2B5EF4-FFF2-40B4-BE49-F238E27FC236}">
                  <a16:creationId xmlns:a16="http://schemas.microsoft.com/office/drawing/2014/main" id="{DE4FCF2B-ADC2-2246-B78E-5570C5D2CE5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8" name="Group 207">
            <a:extLst>
              <a:ext uri="{FF2B5EF4-FFF2-40B4-BE49-F238E27FC236}">
                <a16:creationId xmlns:a16="http://schemas.microsoft.com/office/drawing/2014/main" id="{5C1CC069-0091-6346-B1B6-8CF928EC1D7B}"/>
              </a:ext>
            </a:extLst>
          </p:cNvPr>
          <p:cNvGrpSpPr/>
          <p:nvPr/>
        </p:nvGrpSpPr>
        <p:grpSpPr>
          <a:xfrm>
            <a:off x="4790006" y="3131180"/>
            <a:ext cx="365760" cy="365760"/>
            <a:chOff x="1342115" y="1298346"/>
            <a:chExt cx="536100" cy="536100"/>
          </a:xfrm>
        </p:grpSpPr>
        <p:sp>
          <p:nvSpPr>
            <p:cNvPr id="209" name="Oval 208">
              <a:extLst>
                <a:ext uri="{FF2B5EF4-FFF2-40B4-BE49-F238E27FC236}">
                  <a16:creationId xmlns:a16="http://schemas.microsoft.com/office/drawing/2014/main" id="{664B89EF-A765-1E49-A0D1-27CCCEE5E35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0" name="Down Arrow 209">
              <a:extLst>
                <a:ext uri="{FF2B5EF4-FFF2-40B4-BE49-F238E27FC236}">
                  <a16:creationId xmlns:a16="http://schemas.microsoft.com/office/drawing/2014/main" id="{815A6382-9DC0-824B-AAD9-A0F58626E66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1" name="Down Arrow 210">
              <a:extLst>
                <a:ext uri="{FF2B5EF4-FFF2-40B4-BE49-F238E27FC236}">
                  <a16:creationId xmlns:a16="http://schemas.microsoft.com/office/drawing/2014/main" id="{9799EB61-8FF7-7F4B-B3A5-FD5752999D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2" name="Up-Down Arrow 211">
              <a:extLst>
                <a:ext uri="{FF2B5EF4-FFF2-40B4-BE49-F238E27FC236}">
                  <a16:creationId xmlns:a16="http://schemas.microsoft.com/office/drawing/2014/main" id="{C62D9D26-ECFC-9143-BD97-5EE92B5BB52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21" name="Group 220">
            <a:extLst>
              <a:ext uri="{FF2B5EF4-FFF2-40B4-BE49-F238E27FC236}">
                <a16:creationId xmlns:a16="http://schemas.microsoft.com/office/drawing/2014/main" id="{54CC2DC7-17EF-B74F-BE5C-69FC7178FBC9}"/>
              </a:ext>
            </a:extLst>
          </p:cNvPr>
          <p:cNvGrpSpPr/>
          <p:nvPr/>
        </p:nvGrpSpPr>
        <p:grpSpPr>
          <a:xfrm>
            <a:off x="5740791" y="3857401"/>
            <a:ext cx="365760" cy="365760"/>
            <a:chOff x="1342115" y="1298346"/>
            <a:chExt cx="536100" cy="536100"/>
          </a:xfrm>
        </p:grpSpPr>
        <p:sp>
          <p:nvSpPr>
            <p:cNvPr id="222" name="Oval 221">
              <a:extLst>
                <a:ext uri="{FF2B5EF4-FFF2-40B4-BE49-F238E27FC236}">
                  <a16:creationId xmlns:a16="http://schemas.microsoft.com/office/drawing/2014/main" id="{FA84CE12-52CC-6D4C-8109-7DAC43E74803}"/>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3" name="Down Arrow 222">
              <a:extLst>
                <a:ext uri="{FF2B5EF4-FFF2-40B4-BE49-F238E27FC236}">
                  <a16:creationId xmlns:a16="http://schemas.microsoft.com/office/drawing/2014/main" id="{E5A7272A-F0D5-0143-969B-D9E3B59E524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4" name="Down Arrow 223">
              <a:extLst>
                <a:ext uri="{FF2B5EF4-FFF2-40B4-BE49-F238E27FC236}">
                  <a16:creationId xmlns:a16="http://schemas.microsoft.com/office/drawing/2014/main" id="{42585DCC-04E0-1C4D-983A-66C2387564DE}"/>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5" name="Up-Down Arrow 224">
              <a:extLst>
                <a:ext uri="{FF2B5EF4-FFF2-40B4-BE49-F238E27FC236}">
                  <a16:creationId xmlns:a16="http://schemas.microsoft.com/office/drawing/2014/main" id="{21850EDE-E919-254D-9784-346A4FB5B14B}"/>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 name="Direct Connect">
            <a:extLst>
              <a:ext uri="{FF2B5EF4-FFF2-40B4-BE49-F238E27FC236}">
                <a16:creationId xmlns:a16="http://schemas.microsoft.com/office/drawing/2014/main" id="{B50BDF51-2F94-CA4E-AEED-23097023BE56}"/>
              </a:ext>
            </a:extLst>
          </p:cNvPr>
          <p:cNvGrpSpPr/>
          <p:nvPr/>
        </p:nvGrpSpPr>
        <p:grpSpPr>
          <a:xfrm>
            <a:off x="7201999" y="1984247"/>
            <a:ext cx="1933018" cy="1417216"/>
            <a:chOff x="7201999" y="1984247"/>
            <a:chExt cx="1933018" cy="1417216"/>
          </a:xfrm>
        </p:grpSpPr>
        <p:sp>
          <p:nvSpPr>
            <p:cNvPr id="109" name="Cloud 108">
              <a:extLst>
                <a:ext uri="{FF2B5EF4-FFF2-40B4-BE49-F238E27FC236}">
                  <a16:creationId xmlns:a16="http://schemas.microsoft.com/office/drawing/2014/main" id="{7032C081-F7A7-8348-BD81-2317886DB8C2}"/>
                </a:ext>
              </a:extLst>
            </p:cNvPr>
            <p:cNvSpPr/>
            <p:nvPr/>
          </p:nvSpPr>
          <p:spPr>
            <a:xfrm>
              <a:off x="7259728" y="2505767"/>
              <a:ext cx="1113111" cy="72293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3B375BE1-0F8C-B142-A58B-C6D1D88CF372}"/>
                </a:ext>
              </a:extLst>
            </p:cNvPr>
            <p:cNvSpPr/>
            <p:nvPr/>
          </p:nvSpPr>
          <p:spPr>
            <a:xfrm>
              <a:off x="7201999" y="23052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a:extLst>
                <a:ext uri="{FF2B5EF4-FFF2-40B4-BE49-F238E27FC236}">
                  <a16:creationId xmlns:a16="http://schemas.microsoft.com/office/drawing/2014/main" id="{8CD4CCAC-7414-6549-9543-2104061159B2}"/>
                </a:ext>
              </a:extLst>
            </p:cNvPr>
            <p:cNvGrpSpPr/>
            <p:nvPr/>
          </p:nvGrpSpPr>
          <p:grpSpPr>
            <a:xfrm>
              <a:off x="8312055" y="1984247"/>
              <a:ext cx="822962" cy="499907"/>
              <a:chOff x="-561921" y="1724036"/>
              <a:chExt cx="1645924" cy="999814"/>
            </a:xfrm>
          </p:grpSpPr>
          <p:sp>
            <p:nvSpPr>
              <p:cNvPr id="214" name="Freeform 213">
                <a:extLst>
                  <a:ext uri="{FF2B5EF4-FFF2-40B4-BE49-F238E27FC236}">
                    <a16:creationId xmlns:a16="http://schemas.microsoft.com/office/drawing/2014/main" id="{54F63C7F-065C-F544-870F-2FA0C577F32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15" name="TextBox 214">
                <a:extLst>
                  <a:ext uri="{FF2B5EF4-FFF2-40B4-BE49-F238E27FC236}">
                    <a16:creationId xmlns:a16="http://schemas.microsoft.com/office/drawing/2014/main" id="{1E983BF1-5C0A-5749-834C-AD7489F8DBB9}"/>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62" name="Group 161">
              <a:extLst>
                <a:ext uri="{FF2B5EF4-FFF2-40B4-BE49-F238E27FC236}">
                  <a16:creationId xmlns:a16="http://schemas.microsoft.com/office/drawing/2014/main" id="{236D1807-6AE2-F047-BCCB-CDBB48866548}"/>
                </a:ext>
              </a:extLst>
            </p:cNvPr>
            <p:cNvGrpSpPr/>
            <p:nvPr/>
          </p:nvGrpSpPr>
          <p:grpSpPr>
            <a:xfrm>
              <a:off x="7475044" y="2937442"/>
              <a:ext cx="365760" cy="365760"/>
              <a:chOff x="1342115" y="1298346"/>
              <a:chExt cx="536100" cy="536100"/>
            </a:xfrm>
          </p:grpSpPr>
          <p:sp>
            <p:nvSpPr>
              <p:cNvPr id="163" name="Oval 162">
                <a:extLst>
                  <a:ext uri="{FF2B5EF4-FFF2-40B4-BE49-F238E27FC236}">
                    <a16:creationId xmlns:a16="http://schemas.microsoft.com/office/drawing/2014/main" id="{11C9D9AC-953A-CF4B-A3AE-05F3FEA5780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726AE9D4-69B9-6D4E-8682-316E2CED0E5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Down Arrow 164">
                <a:extLst>
                  <a:ext uri="{FF2B5EF4-FFF2-40B4-BE49-F238E27FC236}">
                    <a16:creationId xmlns:a16="http://schemas.microsoft.com/office/drawing/2014/main" id="{6271B3FA-7853-554F-A494-18E4B952A5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Up-Down Arrow 165">
                <a:extLst>
                  <a:ext uri="{FF2B5EF4-FFF2-40B4-BE49-F238E27FC236}">
                    <a16:creationId xmlns:a16="http://schemas.microsoft.com/office/drawing/2014/main" id="{B1FC0052-7630-424E-862F-D34DC142E2B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16" name="Group 215">
              <a:extLst>
                <a:ext uri="{FF2B5EF4-FFF2-40B4-BE49-F238E27FC236}">
                  <a16:creationId xmlns:a16="http://schemas.microsoft.com/office/drawing/2014/main" id="{191AF121-5AB3-3041-A119-9F13A5940BD3}"/>
                </a:ext>
              </a:extLst>
            </p:cNvPr>
            <p:cNvGrpSpPr/>
            <p:nvPr/>
          </p:nvGrpSpPr>
          <p:grpSpPr>
            <a:xfrm>
              <a:off x="7728745" y="2429974"/>
              <a:ext cx="365760" cy="365760"/>
              <a:chOff x="1342115" y="1298346"/>
              <a:chExt cx="536100" cy="536100"/>
            </a:xfrm>
          </p:grpSpPr>
          <p:sp>
            <p:nvSpPr>
              <p:cNvPr id="217" name="Oval 216">
                <a:extLst>
                  <a:ext uri="{FF2B5EF4-FFF2-40B4-BE49-F238E27FC236}">
                    <a16:creationId xmlns:a16="http://schemas.microsoft.com/office/drawing/2014/main" id="{897B1C65-F875-A445-9062-6D19F7F17C64}"/>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8" name="Down Arrow 217">
                <a:extLst>
                  <a:ext uri="{FF2B5EF4-FFF2-40B4-BE49-F238E27FC236}">
                    <a16:creationId xmlns:a16="http://schemas.microsoft.com/office/drawing/2014/main" id="{0A819611-FD0C-2343-93F8-E9DDD56C7D1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9" name="Down Arrow 218">
                <a:extLst>
                  <a:ext uri="{FF2B5EF4-FFF2-40B4-BE49-F238E27FC236}">
                    <a16:creationId xmlns:a16="http://schemas.microsoft.com/office/drawing/2014/main" id="{17191FCA-55D3-F345-BFC9-10D2E3F68210}"/>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0" name="Up-Down Arrow 219">
                <a:extLst>
                  <a:ext uri="{FF2B5EF4-FFF2-40B4-BE49-F238E27FC236}">
                    <a16:creationId xmlns:a16="http://schemas.microsoft.com/office/drawing/2014/main" id="{807FC1BD-C478-DC49-8629-D19471C429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2" name="Public VIF">
            <a:extLst>
              <a:ext uri="{FF2B5EF4-FFF2-40B4-BE49-F238E27FC236}">
                <a16:creationId xmlns:a16="http://schemas.microsoft.com/office/drawing/2014/main" id="{177951FB-02EA-404B-A239-227A5A01F189}"/>
              </a:ext>
            </a:extLst>
          </p:cNvPr>
          <p:cNvGrpSpPr/>
          <p:nvPr/>
        </p:nvGrpSpPr>
        <p:grpSpPr>
          <a:xfrm>
            <a:off x="6052987" y="1626600"/>
            <a:ext cx="1729322" cy="2284365"/>
            <a:chOff x="6052987" y="1626600"/>
            <a:chExt cx="1729322" cy="2284365"/>
          </a:xfrm>
        </p:grpSpPr>
        <p:cxnSp>
          <p:nvCxnSpPr>
            <p:cNvPr id="229" name="Elbow Connector 225">
              <a:extLst>
                <a:ext uri="{FF2B5EF4-FFF2-40B4-BE49-F238E27FC236}">
                  <a16:creationId xmlns:a16="http://schemas.microsoft.com/office/drawing/2014/main" id="{74969911-1778-3F4B-A07B-24EB9ABF3747}"/>
                </a:ext>
              </a:extLst>
            </p:cNvPr>
            <p:cNvCxnSpPr>
              <a:cxnSpLocks/>
              <a:stCxn id="222" idx="7"/>
              <a:endCxn id="165" idx="0"/>
            </p:cNvCxnSpPr>
            <p:nvPr/>
          </p:nvCxnSpPr>
          <p:spPr>
            <a:xfrm flipV="1">
              <a:off x="6052987" y="3121274"/>
              <a:ext cx="1435872" cy="789691"/>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3" name="Elbow Connector 225">
              <a:extLst>
                <a:ext uri="{FF2B5EF4-FFF2-40B4-BE49-F238E27FC236}">
                  <a16:creationId xmlns:a16="http://schemas.microsoft.com/office/drawing/2014/main" id="{E9AFAC68-7694-0048-AD0B-BE7A43228C93}"/>
                </a:ext>
              </a:extLst>
            </p:cNvPr>
            <p:cNvCxnSpPr>
              <a:cxnSpLocks/>
              <a:stCxn id="163" idx="0"/>
              <a:endCxn id="217" idx="3"/>
            </p:cNvCxnSpPr>
            <p:nvPr/>
          </p:nvCxnSpPr>
          <p:spPr>
            <a:xfrm flipV="1">
              <a:off x="7657924" y="2742170"/>
              <a:ext cx="124385" cy="195272"/>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20" name="Elbow Connector 225">
              <a:extLst>
                <a:ext uri="{FF2B5EF4-FFF2-40B4-BE49-F238E27FC236}">
                  <a16:creationId xmlns:a16="http://schemas.microsoft.com/office/drawing/2014/main" id="{C7C1967B-8245-D148-9734-239ACF527096}"/>
                </a:ext>
              </a:extLst>
            </p:cNvPr>
            <p:cNvCxnSpPr>
              <a:cxnSpLocks/>
              <a:stCxn id="217" idx="1"/>
              <a:endCxn id="108" idx="3"/>
            </p:cNvCxnSpPr>
            <p:nvPr/>
          </p:nvCxnSpPr>
          <p:spPr>
            <a:xfrm flipH="1" flipV="1">
              <a:off x="7611930" y="1626600"/>
              <a:ext cx="170379" cy="856938"/>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Private VIF">
            <a:extLst>
              <a:ext uri="{FF2B5EF4-FFF2-40B4-BE49-F238E27FC236}">
                <a16:creationId xmlns:a16="http://schemas.microsoft.com/office/drawing/2014/main" id="{A8B6DE64-B40D-BA4A-81F4-AE6250D2A235}"/>
              </a:ext>
            </a:extLst>
          </p:cNvPr>
          <p:cNvGrpSpPr/>
          <p:nvPr/>
        </p:nvGrpSpPr>
        <p:grpSpPr>
          <a:xfrm>
            <a:off x="7242842" y="1626600"/>
            <a:ext cx="798099" cy="2851668"/>
            <a:chOff x="7242842" y="1626600"/>
            <a:chExt cx="798099" cy="2851668"/>
          </a:xfrm>
        </p:grpSpPr>
        <p:cxnSp>
          <p:nvCxnSpPr>
            <p:cNvPr id="230" name="Elbow Connector 225">
              <a:extLst>
                <a:ext uri="{FF2B5EF4-FFF2-40B4-BE49-F238E27FC236}">
                  <a16:creationId xmlns:a16="http://schemas.microsoft.com/office/drawing/2014/main" id="{DD9B6100-3F34-5149-ACA8-2D14386CAD67}"/>
                </a:ext>
              </a:extLst>
            </p:cNvPr>
            <p:cNvCxnSpPr>
              <a:cxnSpLocks/>
              <a:stCxn id="166" idx="4"/>
              <a:endCxn id="195" idx="7"/>
            </p:cNvCxnSpPr>
            <p:nvPr/>
          </p:nvCxnSpPr>
          <p:spPr>
            <a:xfrm flipH="1">
              <a:off x="7242842" y="3295939"/>
              <a:ext cx="414843" cy="1182329"/>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28" name="Elbow Connector 225">
              <a:extLst>
                <a:ext uri="{FF2B5EF4-FFF2-40B4-BE49-F238E27FC236}">
                  <a16:creationId xmlns:a16="http://schemas.microsoft.com/office/drawing/2014/main" id="{0A7A3E03-B7BE-3E45-B1D8-F49078FF0806}"/>
                </a:ext>
              </a:extLst>
            </p:cNvPr>
            <p:cNvCxnSpPr>
              <a:cxnSpLocks/>
              <a:stCxn id="220" idx="4"/>
              <a:endCxn id="163" idx="7"/>
            </p:cNvCxnSpPr>
            <p:nvPr/>
          </p:nvCxnSpPr>
          <p:spPr>
            <a:xfrm flipH="1">
              <a:off x="7787240" y="2788471"/>
              <a:ext cx="124146" cy="20253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30" name="Elbow Connector 225">
              <a:extLst>
                <a:ext uri="{FF2B5EF4-FFF2-40B4-BE49-F238E27FC236}">
                  <a16:creationId xmlns:a16="http://schemas.microsoft.com/office/drawing/2014/main" id="{A7D75E27-3514-B143-8D00-5C240D9D4438}"/>
                </a:ext>
              </a:extLst>
            </p:cNvPr>
            <p:cNvCxnSpPr>
              <a:cxnSpLocks/>
              <a:stCxn id="108" idx="5"/>
              <a:endCxn id="217" idx="7"/>
            </p:cNvCxnSpPr>
            <p:nvPr/>
          </p:nvCxnSpPr>
          <p:spPr>
            <a:xfrm>
              <a:off x="7870562" y="1626600"/>
              <a:ext cx="170379" cy="856938"/>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sp>
        <p:nvSpPr>
          <p:cNvPr id="33" name="Internet Path">
            <a:extLst>
              <a:ext uri="{FF2B5EF4-FFF2-40B4-BE49-F238E27FC236}">
                <a16:creationId xmlns:a16="http://schemas.microsoft.com/office/drawing/2014/main" id="{E7DCC577-6355-E74D-B4FE-8030C4E33079}"/>
              </a:ext>
            </a:extLst>
          </p:cNvPr>
          <p:cNvSpPr/>
          <p:nvPr/>
        </p:nvSpPr>
        <p:spPr>
          <a:xfrm>
            <a:off x="4718175" y="1011497"/>
            <a:ext cx="2647825" cy="4335203"/>
          </a:xfrm>
          <a:custGeom>
            <a:avLst/>
            <a:gdLst>
              <a:gd name="connsiteX0" fmla="*/ 2114425 w 2647825"/>
              <a:gd name="connsiteY0" fmla="*/ 144203 h 4335203"/>
              <a:gd name="connsiteX1" fmla="*/ 1873125 w 2647825"/>
              <a:gd name="connsiteY1" fmla="*/ 144203 h 4335203"/>
              <a:gd name="connsiteX2" fmla="*/ 1250825 w 2647825"/>
              <a:gd name="connsiteY2" fmla="*/ 1642803 h 4335203"/>
              <a:gd name="connsiteX3" fmla="*/ 272925 w 2647825"/>
              <a:gd name="connsiteY3" fmla="*/ 2303203 h 4335203"/>
              <a:gd name="connsiteX4" fmla="*/ 95125 w 2647825"/>
              <a:gd name="connsiteY4" fmla="*/ 3039803 h 4335203"/>
              <a:gd name="connsiteX5" fmla="*/ 1593725 w 2647825"/>
              <a:gd name="connsiteY5" fmla="*/ 3636703 h 4335203"/>
              <a:gd name="connsiteX6" fmla="*/ 2647825 w 2647825"/>
              <a:gd name="connsiteY6" fmla="*/ 4335203 h 433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7825" h="4335203">
                <a:moveTo>
                  <a:pt x="2114425" y="144203"/>
                </a:moveTo>
                <a:cubicBezTo>
                  <a:pt x="2065741" y="19319"/>
                  <a:pt x="2017058" y="-105564"/>
                  <a:pt x="1873125" y="144203"/>
                </a:cubicBezTo>
                <a:cubicBezTo>
                  <a:pt x="1729192" y="393970"/>
                  <a:pt x="1517525" y="1282970"/>
                  <a:pt x="1250825" y="1642803"/>
                </a:cubicBezTo>
                <a:cubicBezTo>
                  <a:pt x="984125" y="2002636"/>
                  <a:pt x="465542" y="2070370"/>
                  <a:pt x="272925" y="2303203"/>
                </a:cubicBezTo>
                <a:cubicBezTo>
                  <a:pt x="80308" y="2536036"/>
                  <a:pt x="-125008" y="2817553"/>
                  <a:pt x="95125" y="3039803"/>
                </a:cubicBezTo>
                <a:cubicBezTo>
                  <a:pt x="315258" y="3262053"/>
                  <a:pt x="1168275" y="3420803"/>
                  <a:pt x="1593725" y="3636703"/>
                </a:cubicBezTo>
                <a:cubicBezTo>
                  <a:pt x="2019175" y="3852603"/>
                  <a:pt x="2333500" y="4093903"/>
                  <a:pt x="2647825" y="4335203"/>
                </a:cubicBezTo>
              </a:path>
            </a:pathLst>
          </a:custGeom>
          <a:noFill/>
          <a:ln w="44450" cmpd="sng">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ublic VIF Path">
            <a:extLst>
              <a:ext uri="{FF2B5EF4-FFF2-40B4-BE49-F238E27FC236}">
                <a16:creationId xmlns:a16="http://schemas.microsoft.com/office/drawing/2014/main" id="{F68DC493-9564-404C-9764-5F37FEEA59C1}"/>
              </a:ext>
            </a:extLst>
          </p:cNvPr>
          <p:cNvSpPr/>
          <p:nvPr/>
        </p:nvSpPr>
        <p:spPr>
          <a:xfrm>
            <a:off x="5489156" y="1076962"/>
            <a:ext cx="2398148" cy="4269738"/>
          </a:xfrm>
          <a:custGeom>
            <a:avLst/>
            <a:gdLst>
              <a:gd name="connsiteX0" fmla="*/ 1864144 w 2398148"/>
              <a:gd name="connsiteY0" fmla="*/ 129538 h 4269738"/>
              <a:gd name="connsiteX1" fmla="*/ 2130844 w 2398148"/>
              <a:gd name="connsiteY1" fmla="*/ 129538 h 4269738"/>
              <a:gd name="connsiteX2" fmla="*/ 2397544 w 2398148"/>
              <a:gd name="connsiteY2" fmla="*/ 1475738 h 4269738"/>
              <a:gd name="connsiteX3" fmla="*/ 2054644 w 2398148"/>
              <a:gd name="connsiteY3" fmla="*/ 2148838 h 4269738"/>
              <a:gd name="connsiteX4" fmla="*/ 35344 w 2398148"/>
              <a:gd name="connsiteY4" fmla="*/ 3202938 h 4269738"/>
              <a:gd name="connsiteX5" fmla="*/ 848144 w 2398148"/>
              <a:gd name="connsiteY5" fmla="*/ 3596638 h 4269738"/>
              <a:gd name="connsiteX6" fmla="*/ 1864144 w 2398148"/>
              <a:gd name="connsiteY6" fmla="*/ 4269738 h 426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148" h="4269738">
                <a:moveTo>
                  <a:pt x="1864144" y="129538"/>
                </a:moveTo>
                <a:cubicBezTo>
                  <a:pt x="1953044" y="17354"/>
                  <a:pt x="2041944" y="-94829"/>
                  <a:pt x="2130844" y="129538"/>
                </a:cubicBezTo>
                <a:cubicBezTo>
                  <a:pt x="2219744" y="353905"/>
                  <a:pt x="2410244" y="1139188"/>
                  <a:pt x="2397544" y="1475738"/>
                </a:cubicBezTo>
                <a:cubicBezTo>
                  <a:pt x="2384844" y="1812288"/>
                  <a:pt x="2448344" y="1860971"/>
                  <a:pt x="2054644" y="2148838"/>
                </a:cubicBezTo>
                <a:cubicBezTo>
                  <a:pt x="1660944" y="2436705"/>
                  <a:pt x="236427" y="2961638"/>
                  <a:pt x="35344" y="3202938"/>
                </a:cubicBezTo>
                <a:cubicBezTo>
                  <a:pt x="-165739" y="3444238"/>
                  <a:pt x="543344" y="3418838"/>
                  <a:pt x="848144" y="3596638"/>
                </a:cubicBezTo>
                <a:cubicBezTo>
                  <a:pt x="1152944" y="3774438"/>
                  <a:pt x="1508544" y="4022088"/>
                  <a:pt x="1864144" y="4269738"/>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rivate VIF Path">
            <a:extLst>
              <a:ext uri="{FF2B5EF4-FFF2-40B4-BE49-F238E27FC236}">
                <a16:creationId xmlns:a16="http://schemas.microsoft.com/office/drawing/2014/main" id="{F2BF8D42-9A8D-AF40-8528-C15B8D2DBE73}"/>
              </a:ext>
            </a:extLst>
          </p:cNvPr>
          <p:cNvSpPr/>
          <p:nvPr/>
        </p:nvSpPr>
        <p:spPr>
          <a:xfrm>
            <a:off x="7046716" y="758456"/>
            <a:ext cx="929435" cy="4461244"/>
          </a:xfrm>
          <a:custGeom>
            <a:avLst/>
            <a:gdLst>
              <a:gd name="connsiteX0" fmla="*/ 204984 w 929435"/>
              <a:gd name="connsiteY0" fmla="*/ 168644 h 4461244"/>
              <a:gd name="connsiteX1" fmla="*/ 611384 w 929435"/>
              <a:gd name="connsiteY1" fmla="*/ 168644 h 4461244"/>
              <a:gd name="connsiteX2" fmla="*/ 928884 w 929435"/>
              <a:gd name="connsiteY2" fmla="*/ 1921244 h 4461244"/>
              <a:gd name="connsiteX3" fmla="*/ 535184 w 929435"/>
              <a:gd name="connsiteY3" fmla="*/ 2530844 h 4461244"/>
              <a:gd name="connsiteX4" fmla="*/ 1784 w 929435"/>
              <a:gd name="connsiteY4" fmla="*/ 3889744 h 4461244"/>
              <a:gd name="connsiteX5" fmla="*/ 395484 w 929435"/>
              <a:gd name="connsiteY5" fmla="*/ 4461244 h 44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435" h="4461244">
                <a:moveTo>
                  <a:pt x="204984" y="168644"/>
                </a:moveTo>
                <a:cubicBezTo>
                  <a:pt x="347859" y="22594"/>
                  <a:pt x="490734" y="-123456"/>
                  <a:pt x="611384" y="168644"/>
                </a:cubicBezTo>
                <a:cubicBezTo>
                  <a:pt x="732034" y="460744"/>
                  <a:pt x="941584" y="1527544"/>
                  <a:pt x="928884" y="1921244"/>
                </a:cubicBezTo>
                <a:cubicBezTo>
                  <a:pt x="916184" y="2314944"/>
                  <a:pt x="689701" y="2202761"/>
                  <a:pt x="535184" y="2530844"/>
                </a:cubicBezTo>
                <a:cubicBezTo>
                  <a:pt x="380667" y="2858927"/>
                  <a:pt x="25067" y="3568011"/>
                  <a:pt x="1784" y="3889744"/>
                </a:cubicBezTo>
                <a:cubicBezTo>
                  <a:pt x="-21499" y="4211477"/>
                  <a:pt x="186992" y="4336360"/>
                  <a:pt x="395484" y="4461244"/>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06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 presetClass="exit" presetSubtype="0" fill="hold" grpId="1" nodeType="afterEffect">
                                  <p:stCondLst>
                                    <p:cond delay="500"/>
                                  </p:stCondLst>
                                  <p:childTnLst>
                                    <p:set>
                                      <p:cBhvr>
                                        <p:cTn id="19" dur="1" fill="hold">
                                          <p:stCondLst>
                                            <p:cond delay="0"/>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3" grpId="0" animBg="1"/>
      <p:bldP spid="43" grpId="1"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Public VIF</a:t>
            </a:r>
          </a:p>
        </p:txBody>
      </p:sp>
      <p:sp>
        <p:nvSpPr>
          <p:cNvPr id="84" name="Cloud 83">
            <a:extLst>
              <a:ext uri="{FF2B5EF4-FFF2-40B4-BE49-F238E27FC236}">
                <a16:creationId xmlns:a16="http://schemas.microsoft.com/office/drawing/2014/main" id="{92D9BF4A-DB7D-C843-867D-5A2B752F0CA5}"/>
              </a:ext>
            </a:extLst>
          </p:cNvPr>
          <p:cNvSpPr/>
          <p:nvPr/>
        </p:nvSpPr>
        <p:spPr>
          <a:xfrm>
            <a:off x="4164012" y="382041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6BEC91B1-E9CD-A543-877D-1482218A6279}"/>
              </a:ext>
            </a:extLst>
          </p:cNvPr>
          <p:cNvSpPr/>
          <p:nvPr/>
        </p:nvSpPr>
        <p:spPr>
          <a:xfrm>
            <a:off x="4048052" y="226326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24F96D2-149A-EA4E-8159-2E690BB93390}"/>
              </a:ext>
            </a:extLst>
          </p:cNvPr>
          <p:cNvSpPr txBox="1"/>
          <p:nvPr/>
        </p:nvSpPr>
        <p:spPr>
          <a:xfrm>
            <a:off x="4347737" y="2706885"/>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88" name="Rounded Rectangle 87">
            <a:extLst>
              <a:ext uri="{FF2B5EF4-FFF2-40B4-BE49-F238E27FC236}">
                <a16:creationId xmlns:a16="http://schemas.microsoft.com/office/drawing/2014/main" id="{2403E71B-CC59-A841-9FA5-7A7A66AA4647}"/>
              </a:ext>
            </a:extLst>
          </p:cNvPr>
          <p:cNvSpPr/>
          <p:nvPr/>
        </p:nvSpPr>
        <p:spPr>
          <a:xfrm>
            <a:off x="4877378" y="384131"/>
            <a:ext cx="3508503" cy="1503334"/>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5344773D-4BC2-D549-9522-E50AD49457A4}"/>
              </a:ext>
            </a:extLst>
          </p:cNvPr>
          <p:cNvSpPr/>
          <p:nvPr/>
        </p:nvSpPr>
        <p:spPr>
          <a:xfrm>
            <a:off x="5117169" y="532893"/>
            <a:ext cx="3011507" cy="1223631"/>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90" name="Group 89">
            <a:extLst>
              <a:ext uri="{FF2B5EF4-FFF2-40B4-BE49-F238E27FC236}">
                <a16:creationId xmlns:a16="http://schemas.microsoft.com/office/drawing/2014/main" id="{02F1BB90-72EE-9342-88DD-E3569830B0C8}"/>
              </a:ext>
            </a:extLst>
          </p:cNvPr>
          <p:cNvGrpSpPr/>
          <p:nvPr/>
        </p:nvGrpSpPr>
        <p:grpSpPr>
          <a:xfrm>
            <a:off x="4676120" y="76200"/>
            <a:ext cx="848740" cy="457200"/>
            <a:chOff x="2326893" y="707631"/>
            <a:chExt cx="848740" cy="457200"/>
          </a:xfrm>
        </p:grpSpPr>
        <p:sp>
          <p:nvSpPr>
            <p:cNvPr id="91" name="Freeform 90">
              <a:extLst>
                <a:ext uri="{FF2B5EF4-FFF2-40B4-BE49-F238E27FC236}">
                  <a16:creationId xmlns:a16="http://schemas.microsoft.com/office/drawing/2014/main" id="{C7506785-DCD8-A24C-9931-20FA290FE2C9}"/>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7756B77F-363D-3449-81E9-F03CC3D913A3}"/>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93" name="Rounded Rectangle 92">
            <a:extLst>
              <a:ext uri="{FF2B5EF4-FFF2-40B4-BE49-F238E27FC236}">
                <a16:creationId xmlns:a16="http://schemas.microsoft.com/office/drawing/2014/main" id="{B655730F-792F-2E43-8E75-B550EBD7D009}"/>
              </a:ext>
            </a:extLst>
          </p:cNvPr>
          <p:cNvSpPr/>
          <p:nvPr/>
        </p:nvSpPr>
        <p:spPr>
          <a:xfrm>
            <a:off x="4054418" y="369730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F2858A45-C24D-B440-824D-8603F5C6F2DB}"/>
              </a:ext>
            </a:extLst>
          </p:cNvPr>
          <p:cNvGrpSpPr/>
          <p:nvPr/>
        </p:nvGrpSpPr>
        <p:grpSpPr>
          <a:xfrm>
            <a:off x="3757246" y="3358853"/>
            <a:ext cx="822960" cy="457200"/>
            <a:chOff x="-561917" y="1724036"/>
            <a:chExt cx="1645920" cy="914400"/>
          </a:xfrm>
        </p:grpSpPr>
        <p:sp>
          <p:nvSpPr>
            <p:cNvPr id="95" name="Freeform 94">
              <a:extLst>
                <a:ext uri="{FF2B5EF4-FFF2-40B4-BE49-F238E27FC236}">
                  <a16:creationId xmlns:a16="http://schemas.microsoft.com/office/drawing/2014/main" id="{938D74F4-EF8F-C348-A1BB-53824A7732FE}"/>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6" name="TextBox 95">
              <a:extLst>
                <a:ext uri="{FF2B5EF4-FFF2-40B4-BE49-F238E27FC236}">
                  <a16:creationId xmlns:a16="http://schemas.microsoft.com/office/drawing/2014/main" id="{AAC73482-72C7-E04B-B855-07A1E309E971}"/>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97" name="Group 96">
            <a:extLst>
              <a:ext uri="{FF2B5EF4-FFF2-40B4-BE49-F238E27FC236}">
                <a16:creationId xmlns:a16="http://schemas.microsoft.com/office/drawing/2014/main" id="{F89BB329-6450-AA40-A070-0C4886621528}"/>
              </a:ext>
            </a:extLst>
          </p:cNvPr>
          <p:cNvGrpSpPr/>
          <p:nvPr/>
        </p:nvGrpSpPr>
        <p:grpSpPr>
          <a:xfrm>
            <a:off x="6849229" y="4737282"/>
            <a:ext cx="1720998" cy="1586076"/>
            <a:chOff x="3555483" y="1794052"/>
            <a:chExt cx="1720998" cy="1586076"/>
          </a:xfrm>
        </p:grpSpPr>
        <p:sp>
          <p:nvSpPr>
            <p:cNvPr id="98" name="Rounded Rectangle 97">
              <a:extLst>
                <a:ext uri="{FF2B5EF4-FFF2-40B4-BE49-F238E27FC236}">
                  <a16:creationId xmlns:a16="http://schemas.microsoft.com/office/drawing/2014/main" id="{3D263748-526B-B74C-BD19-43E1B2D1D264}"/>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2C91CC73-72BB-0248-A3EC-142C445D17A1}"/>
                </a:ext>
              </a:extLst>
            </p:cNvPr>
            <p:cNvGrpSpPr/>
            <p:nvPr/>
          </p:nvGrpSpPr>
          <p:grpSpPr>
            <a:xfrm>
              <a:off x="4453521" y="1794052"/>
              <a:ext cx="822960" cy="457200"/>
              <a:chOff x="1576378" y="4721114"/>
              <a:chExt cx="1645920" cy="914400"/>
            </a:xfrm>
          </p:grpSpPr>
          <p:sp>
            <p:nvSpPr>
              <p:cNvPr id="100" name="Freeform 99">
                <a:extLst>
                  <a:ext uri="{FF2B5EF4-FFF2-40B4-BE49-F238E27FC236}">
                    <a16:creationId xmlns:a16="http://schemas.microsoft.com/office/drawing/2014/main" id="{2E025BFB-482D-D548-834F-368F13D69249}"/>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D0FCE81D-60A3-4242-87AB-7BDB07234425}"/>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102" name="Group 101">
            <a:extLst>
              <a:ext uri="{FF2B5EF4-FFF2-40B4-BE49-F238E27FC236}">
                <a16:creationId xmlns:a16="http://schemas.microsoft.com/office/drawing/2014/main" id="{534E5FAF-9724-FC43-8828-9148E5626B04}"/>
              </a:ext>
            </a:extLst>
          </p:cNvPr>
          <p:cNvGrpSpPr/>
          <p:nvPr/>
        </p:nvGrpSpPr>
        <p:grpSpPr>
          <a:xfrm>
            <a:off x="7500201" y="5263029"/>
            <a:ext cx="274320" cy="274320"/>
            <a:chOff x="8069571" y="4964987"/>
            <a:chExt cx="228600" cy="228600"/>
          </a:xfrm>
        </p:grpSpPr>
        <p:sp>
          <p:nvSpPr>
            <p:cNvPr id="103" name="Oval 102">
              <a:extLst>
                <a:ext uri="{FF2B5EF4-FFF2-40B4-BE49-F238E27FC236}">
                  <a16:creationId xmlns:a16="http://schemas.microsoft.com/office/drawing/2014/main" id="{3D2DD1A3-3E02-5E44-903A-CD870AF4AD32}"/>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4" name="Down Arrow 103">
              <a:extLst>
                <a:ext uri="{FF2B5EF4-FFF2-40B4-BE49-F238E27FC236}">
                  <a16:creationId xmlns:a16="http://schemas.microsoft.com/office/drawing/2014/main" id="{76B51044-13B8-EF4D-9AFD-97565F0C0A9E}"/>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5" name="Down Arrow 104">
              <a:extLst>
                <a:ext uri="{FF2B5EF4-FFF2-40B4-BE49-F238E27FC236}">
                  <a16:creationId xmlns:a16="http://schemas.microsoft.com/office/drawing/2014/main" id="{C72FAC32-2E48-8F41-A595-0FD1729937B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6" name="Up-Down Arrow 105">
              <a:extLst>
                <a:ext uri="{FF2B5EF4-FFF2-40B4-BE49-F238E27FC236}">
                  <a16:creationId xmlns:a16="http://schemas.microsoft.com/office/drawing/2014/main" id="{B88D6A39-B494-1848-AA62-DE3D79B0CF0C}"/>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10" name="Rounded Rectangle 109">
            <a:extLst>
              <a:ext uri="{FF2B5EF4-FFF2-40B4-BE49-F238E27FC236}">
                <a16:creationId xmlns:a16="http://schemas.microsoft.com/office/drawing/2014/main" id="{66918E9F-DAFE-124F-9888-7CE1329A9E02}"/>
              </a:ext>
            </a:extLst>
          </p:cNvPr>
          <p:cNvSpPr/>
          <p:nvPr/>
        </p:nvSpPr>
        <p:spPr>
          <a:xfrm>
            <a:off x="7681876" y="554777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a:extLst>
              <a:ext uri="{FF2B5EF4-FFF2-40B4-BE49-F238E27FC236}">
                <a16:creationId xmlns:a16="http://schemas.microsoft.com/office/drawing/2014/main" id="{037C3DED-4C76-9442-9CC4-20D8D62FFD6F}"/>
              </a:ext>
            </a:extLst>
          </p:cNvPr>
          <p:cNvSpPr/>
          <p:nvPr/>
        </p:nvSpPr>
        <p:spPr>
          <a:xfrm>
            <a:off x="6925825" y="554777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E365E24E-A2CA-A745-8E01-9E8E98850D6F}"/>
              </a:ext>
            </a:extLst>
          </p:cNvPr>
          <p:cNvGrpSpPr/>
          <p:nvPr/>
        </p:nvGrpSpPr>
        <p:grpSpPr>
          <a:xfrm>
            <a:off x="7118718" y="5427965"/>
            <a:ext cx="274320" cy="274320"/>
            <a:chOff x="8069571" y="4964987"/>
            <a:chExt cx="228600" cy="228600"/>
          </a:xfrm>
        </p:grpSpPr>
        <p:sp>
          <p:nvSpPr>
            <p:cNvPr id="113" name="Oval 112">
              <a:extLst>
                <a:ext uri="{FF2B5EF4-FFF2-40B4-BE49-F238E27FC236}">
                  <a16:creationId xmlns:a16="http://schemas.microsoft.com/office/drawing/2014/main" id="{8F6B0108-0CBF-AB4A-97F9-AB4BB894549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4" name="Down Arrow 113">
              <a:extLst>
                <a:ext uri="{FF2B5EF4-FFF2-40B4-BE49-F238E27FC236}">
                  <a16:creationId xmlns:a16="http://schemas.microsoft.com/office/drawing/2014/main" id="{FC73EE94-2550-C745-BAA9-67AE309C2B1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3C50407D-9611-4C41-8FF4-CDBF96DAB915}"/>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6" name="Up-Down Arrow 115">
              <a:extLst>
                <a:ext uri="{FF2B5EF4-FFF2-40B4-BE49-F238E27FC236}">
                  <a16:creationId xmlns:a16="http://schemas.microsoft.com/office/drawing/2014/main" id="{40325104-3922-1F49-A14A-6699C0E6D268}"/>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19" name="Group 118">
            <a:extLst>
              <a:ext uri="{FF2B5EF4-FFF2-40B4-BE49-F238E27FC236}">
                <a16:creationId xmlns:a16="http://schemas.microsoft.com/office/drawing/2014/main" id="{3CB1A66E-12F1-8B48-9709-25B11186B107}"/>
              </a:ext>
            </a:extLst>
          </p:cNvPr>
          <p:cNvGrpSpPr/>
          <p:nvPr/>
        </p:nvGrpSpPr>
        <p:grpSpPr>
          <a:xfrm>
            <a:off x="7920719" y="5427965"/>
            <a:ext cx="274320" cy="274320"/>
            <a:chOff x="8069571" y="4964987"/>
            <a:chExt cx="228600" cy="228600"/>
          </a:xfrm>
        </p:grpSpPr>
        <p:sp>
          <p:nvSpPr>
            <p:cNvPr id="120" name="Oval 119">
              <a:extLst>
                <a:ext uri="{FF2B5EF4-FFF2-40B4-BE49-F238E27FC236}">
                  <a16:creationId xmlns:a16="http://schemas.microsoft.com/office/drawing/2014/main" id="{08907DCD-23A0-3644-ADD4-12B311F07F7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1" name="Down Arrow 120">
              <a:extLst>
                <a:ext uri="{FF2B5EF4-FFF2-40B4-BE49-F238E27FC236}">
                  <a16:creationId xmlns:a16="http://schemas.microsoft.com/office/drawing/2014/main" id="{87FC9FE8-31EF-0B49-BC18-A6673887096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2" name="Down Arrow 121">
              <a:extLst>
                <a:ext uri="{FF2B5EF4-FFF2-40B4-BE49-F238E27FC236}">
                  <a16:creationId xmlns:a16="http://schemas.microsoft.com/office/drawing/2014/main" id="{84718F46-7B51-0D4F-A454-5F860D291649}"/>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3" name="Up-Down Arrow 122">
              <a:extLst>
                <a:ext uri="{FF2B5EF4-FFF2-40B4-BE49-F238E27FC236}">
                  <a16:creationId xmlns:a16="http://schemas.microsoft.com/office/drawing/2014/main" id="{23EA0F53-103A-6D46-A1FD-6B33276B28D6}"/>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24" name="Group 123">
            <a:extLst>
              <a:ext uri="{FF2B5EF4-FFF2-40B4-BE49-F238E27FC236}">
                <a16:creationId xmlns:a16="http://schemas.microsoft.com/office/drawing/2014/main" id="{C9812281-CBC5-C944-B0E9-6D29650B0756}"/>
              </a:ext>
            </a:extLst>
          </p:cNvPr>
          <p:cNvGrpSpPr/>
          <p:nvPr/>
        </p:nvGrpSpPr>
        <p:grpSpPr>
          <a:xfrm>
            <a:off x="6155809" y="4373251"/>
            <a:ext cx="457200" cy="457200"/>
            <a:chOff x="636519" y="2256643"/>
            <a:chExt cx="536100" cy="536100"/>
          </a:xfrm>
        </p:grpSpPr>
        <p:sp>
          <p:nvSpPr>
            <p:cNvPr id="127" name="Oval 126">
              <a:extLst>
                <a:ext uri="{FF2B5EF4-FFF2-40B4-BE49-F238E27FC236}">
                  <a16:creationId xmlns:a16="http://schemas.microsoft.com/office/drawing/2014/main" id="{451BC3D3-39A0-8846-823F-2CB484ED881E}"/>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Freeform 128">
              <a:extLst>
                <a:ext uri="{FF2B5EF4-FFF2-40B4-BE49-F238E27FC236}">
                  <a16:creationId xmlns:a16="http://schemas.microsoft.com/office/drawing/2014/main" id="{0D5319DD-668D-2041-B49B-02467769F7BE}"/>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4" name="Rounded Rectangle 143">
            <a:extLst>
              <a:ext uri="{FF2B5EF4-FFF2-40B4-BE49-F238E27FC236}">
                <a16:creationId xmlns:a16="http://schemas.microsoft.com/office/drawing/2014/main" id="{46F52DFE-F6A6-C34E-B927-362976E7B31E}"/>
              </a:ext>
            </a:extLst>
          </p:cNvPr>
          <p:cNvSpPr/>
          <p:nvPr/>
        </p:nvSpPr>
        <p:spPr>
          <a:xfrm>
            <a:off x="6113547" y="429091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E4A9B262-E6E3-8940-AF2A-16B362989945}"/>
              </a:ext>
            </a:extLst>
          </p:cNvPr>
          <p:cNvGrpSpPr/>
          <p:nvPr/>
        </p:nvGrpSpPr>
        <p:grpSpPr>
          <a:xfrm>
            <a:off x="8184599" y="3963111"/>
            <a:ext cx="822960" cy="457200"/>
            <a:chOff x="4843546" y="3920842"/>
            <a:chExt cx="822960" cy="457200"/>
          </a:xfrm>
        </p:grpSpPr>
        <p:sp>
          <p:nvSpPr>
            <p:cNvPr id="146" name="Freeform 145">
              <a:extLst>
                <a:ext uri="{FF2B5EF4-FFF2-40B4-BE49-F238E27FC236}">
                  <a16:creationId xmlns:a16="http://schemas.microsoft.com/office/drawing/2014/main" id="{04231639-7E08-F84D-9541-1B56C1DC0851}"/>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7" name="TextBox 146">
              <a:extLst>
                <a:ext uri="{FF2B5EF4-FFF2-40B4-BE49-F238E27FC236}">
                  <a16:creationId xmlns:a16="http://schemas.microsoft.com/office/drawing/2014/main" id="{2F6FCDE8-4B30-D64D-A2FE-1AFD12D3A056}"/>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148" name="Group 147">
            <a:extLst>
              <a:ext uri="{FF2B5EF4-FFF2-40B4-BE49-F238E27FC236}">
                <a16:creationId xmlns:a16="http://schemas.microsoft.com/office/drawing/2014/main" id="{B4A1D70B-8E95-E44B-9649-7C303CA598A3}"/>
              </a:ext>
            </a:extLst>
          </p:cNvPr>
          <p:cNvGrpSpPr/>
          <p:nvPr/>
        </p:nvGrpSpPr>
        <p:grpSpPr>
          <a:xfrm>
            <a:off x="6297101" y="570036"/>
            <a:ext cx="434470" cy="484078"/>
            <a:chOff x="4065817" y="990269"/>
            <a:chExt cx="633897" cy="706275"/>
          </a:xfrm>
        </p:grpSpPr>
        <p:sp>
          <p:nvSpPr>
            <p:cNvPr id="149" name="Freeform 148">
              <a:extLst>
                <a:ext uri="{FF2B5EF4-FFF2-40B4-BE49-F238E27FC236}">
                  <a16:creationId xmlns:a16="http://schemas.microsoft.com/office/drawing/2014/main" id="{B12BFE9C-0534-9243-BBEC-8B856285C415}"/>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a:extLst>
                <a:ext uri="{FF2B5EF4-FFF2-40B4-BE49-F238E27FC236}">
                  <a16:creationId xmlns:a16="http://schemas.microsoft.com/office/drawing/2014/main" id="{2953C23F-BC67-AB44-93EC-1515D84AE8B2}"/>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81E85CB-DBD4-BC4E-A808-83CBEDB0ACA0}"/>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a:extLst>
                <a:ext uri="{FF2B5EF4-FFF2-40B4-BE49-F238E27FC236}">
                  <a16:creationId xmlns:a16="http://schemas.microsoft.com/office/drawing/2014/main" id="{1A2F0483-8C82-7F42-9122-A7001BEFB6C9}"/>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p:cNvSpPr txBox="1"/>
          <p:nvPr/>
        </p:nvSpPr>
        <p:spPr>
          <a:xfrm>
            <a:off x="4413623" y="4550298"/>
            <a:ext cx="1208250" cy="461665"/>
          </a:xfrm>
          <a:prstGeom prst="rect">
            <a:avLst/>
          </a:prstGeom>
          <a:noFill/>
        </p:spPr>
        <p:txBody>
          <a:bodyPr wrap="square" rtlCol="0">
            <a:spAutoFit/>
          </a:bodyPr>
          <a:lstStyle/>
          <a:p>
            <a:pPr algn="ctr"/>
            <a:r>
              <a:rPr lang="en-US" sz="1200" dirty="0">
                <a:solidFill>
                  <a:schemeClr val="bg1">
                    <a:lumMod val="75000"/>
                  </a:schemeClr>
                </a:solidFill>
              </a:rPr>
              <a:t>AWS Public</a:t>
            </a:r>
          </a:p>
          <a:p>
            <a:pPr algn="ctr"/>
            <a:r>
              <a:rPr lang="en-US" sz="1200" dirty="0">
                <a:solidFill>
                  <a:schemeClr val="bg1">
                    <a:lumMod val="75000"/>
                  </a:schemeClr>
                </a:solidFill>
              </a:rPr>
              <a:t>96.127.0.0/17</a:t>
            </a:r>
          </a:p>
        </p:txBody>
      </p:sp>
      <p:sp>
        <p:nvSpPr>
          <p:cNvPr id="367" name="On-Prem Route Table"/>
          <p:cNvSpPr txBox="1"/>
          <p:nvPr/>
        </p:nvSpPr>
        <p:spPr>
          <a:xfrm>
            <a:off x="7661711" y="278735"/>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p>
          <a:p>
            <a:endParaRPr lang="en-US" sz="1000" i="1" dirty="0">
              <a:solidFill>
                <a:srgbClr val="FFFF00"/>
              </a:solidFill>
            </a:endParaRPr>
          </a:p>
          <a:p>
            <a:endParaRPr lang="en-US" sz="1000" i="1" dirty="0">
              <a:solidFill>
                <a:srgbClr val="FFFF00"/>
              </a:solidFill>
            </a:endParaRPr>
          </a:p>
        </p:txBody>
      </p:sp>
      <p:sp>
        <p:nvSpPr>
          <p:cNvPr id="3" name="Route"/>
          <p:cNvSpPr/>
          <p:nvPr/>
        </p:nvSpPr>
        <p:spPr>
          <a:xfrm>
            <a:off x="7653877" y="623416"/>
            <a:ext cx="2228495" cy="246221"/>
          </a:xfrm>
          <a:prstGeom prst="rect">
            <a:avLst/>
          </a:prstGeom>
        </p:spPr>
        <p:txBody>
          <a:bodyPr wrap="none">
            <a:spAutoFit/>
          </a:bodyPr>
          <a:lstStyle/>
          <a:p>
            <a:r>
              <a:rPr lang="mr-IN" sz="1000" dirty="0">
                <a:solidFill>
                  <a:srgbClr val="FFFF00"/>
                </a:solidFill>
              </a:rPr>
              <a:t>96.127.0.0/17</a:t>
            </a:r>
            <a:r>
              <a:rPr lang="en-US" sz="1000" dirty="0">
                <a:solidFill>
                  <a:srgbClr val="FFFF00"/>
                </a:solidFill>
              </a:rPr>
              <a:t>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p:txBody>
      </p:sp>
      <p:grpSp>
        <p:nvGrpSpPr>
          <p:cNvPr id="161" name="Group 160">
            <a:extLst>
              <a:ext uri="{FF2B5EF4-FFF2-40B4-BE49-F238E27FC236}">
                <a16:creationId xmlns:a16="http://schemas.microsoft.com/office/drawing/2014/main" id="{2818DDC8-9207-D748-AE1A-AF28E158BF35}"/>
              </a:ext>
            </a:extLst>
          </p:cNvPr>
          <p:cNvGrpSpPr/>
          <p:nvPr/>
        </p:nvGrpSpPr>
        <p:grpSpPr>
          <a:xfrm>
            <a:off x="7558366" y="1279434"/>
            <a:ext cx="365760" cy="365760"/>
            <a:chOff x="1342115" y="1298346"/>
            <a:chExt cx="536100" cy="536100"/>
          </a:xfrm>
        </p:grpSpPr>
        <p:sp>
          <p:nvSpPr>
            <p:cNvPr id="162" name="Oval 161">
              <a:extLst>
                <a:ext uri="{FF2B5EF4-FFF2-40B4-BE49-F238E27FC236}">
                  <a16:creationId xmlns:a16="http://schemas.microsoft.com/office/drawing/2014/main" id="{70D7C7D7-4DA2-C34D-AE0D-28E608E278C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3" name="Down Arrow 162">
              <a:extLst>
                <a:ext uri="{FF2B5EF4-FFF2-40B4-BE49-F238E27FC236}">
                  <a16:creationId xmlns:a16="http://schemas.microsoft.com/office/drawing/2014/main" id="{149FEB4B-DDB2-6642-A454-6AADD4C4A868}"/>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A81695CF-9E81-AD49-ABF2-4FEA0E9CE49F}"/>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Up-Down Arrow 164">
              <a:extLst>
                <a:ext uri="{FF2B5EF4-FFF2-40B4-BE49-F238E27FC236}">
                  <a16:creationId xmlns:a16="http://schemas.microsoft.com/office/drawing/2014/main" id="{08820F43-A95B-1C40-B998-F5D5BD923DFC}"/>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6" name="Group 165">
            <a:extLst>
              <a:ext uri="{FF2B5EF4-FFF2-40B4-BE49-F238E27FC236}">
                <a16:creationId xmlns:a16="http://schemas.microsoft.com/office/drawing/2014/main" id="{34941E2B-060E-6040-B1EF-F8E0F43DB7E5}"/>
              </a:ext>
            </a:extLst>
          </p:cNvPr>
          <p:cNvGrpSpPr/>
          <p:nvPr/>
        </p:nvGrpSpPr>
        <p:grpSpPr>
          <a:xfrm>
            <a:off x="6315829" y="1291630"/>
            <a:ext cx="365760" cy="365760"/>
            <a:chOff x="1342115" y="1298346"/>
            <a:chExt cx="536100" cy="536100"/>
          </a:xfrm>
        </p:grpSpPr>
        <p:sp>
          <p:nvSpPr>
            <p:cNvPr id="167" name="Oval 166">
              <a:extLst>
                <a:ext uri="{FF2B5EF4-FFF2-40B4-BE49-F238E27FC236}">
                  <a16:creationId xmlns:a16="http://schemas.microsoft.com/office/drawing/2014/main" id="{8B890703-2ED5-6A40-8480-AAAB2C678071}"/>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3D145C2A-5746-D24D-8754-8B03F060CA5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C360FF87-1C96-484A-8738-2D6DB3075FF6}"/>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07CCC82D-6A86-4643-8EE7-B781458882C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1" name="Group 170">
            <a:extLst>
              <a:ext uri="{FF2B5EF4-FFF2-40B4-BE49-F238E27FC236}">
                <a16:creationId xmlns:a16="http://schemas.microsoft.com/office/drawing/2014/main" id="{39303EB6-6D4D-FA4D-9F41-A930060B70C1}"/>
              </a:ext>
            </a:extLst>
          </p:cNvPr>
          <p:cNvGrpSpPr/>
          <p:nvPr/>
        </p:nvGrpSpPr>
        <p:grpSpPr>
          <a:xfrm>
            <a:off x="4877378" y="3773305"/>
            <a:ext cx="365760" cy="365760"/>
            <a:chOff x="1342115" y="1298346"/>
            <a:chExt cx="536100" cy="536100"/>
          </a:xfrm>
        </p:grpSpPr>
        <p:sp>
          <p:nvSpPr>
            <p:cNvPr id="172" name="Oval 171">
              <a:extLst>
                <a:ext uri="{FF2B5EF4-FFF2-40B4-BE49-F238E27FC236}">
                  <a16:creationId xmlns:a16="http://schemas.microsoft.com/office/drawing/2014/main" id="{9ED63C13-D66A-5A4D-BB78-4D59232D6C7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3" name="Down Arrow 172">
              <a:extLst>
                <a:ext uri="{FF2B5EF4-FFF2-40B4-BE49-F238E27FC236}">
                  <a16:creationId xmlns:a16="http://schemas.microsoft.com/office/drawing/2014/main" id="{154D8C49-3A65-1249-8F29-A9544B6D7D2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4" name="Down Arrow 173">
              <a:extLst>
                <a:ext uri="{FF2B5EF4-FFF2-40B4-BE49-F238E27FC236}">
                  <a16:creationId xmlns:a16="http://schemas.microsoft.com/office/drawing/2014/main" id="{4A5A8351-A520-7449-9501-8EA573352E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5" name="Up-Down Arrow 174">
              <a:extLst>
                <a:ext uri="{FF2B5EF4-FFF2-40B4-BE49-F238E27FC236}">
                  <a16:creationId xmlns:a16="http://schemas.microsoft.com/office/drawing/2014/main" id="{A3AA7DEE-A7C2-D249-B42A-A7B60FFC94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6" name="Group 175">
            <a:extLst>
              <a:ext uri="{FF2B5EF4-FFF2-40B4-BE49-F238E27FC236}">
                <a16:creationId xmlns:a16="http://schemas.microsoft.com/office/drawing/2014/main" id="{58A62B8F-BE92-C14F-8690-1B8C9A3541FC}"/>
              </a:ext>
            </a:extLst>
          </p:cNvPr>
          <p:cNvGrpSpPr/>
          <p:nvPr/>
        </p:nvGrpSpPr>
        <p:grpSpPr>
          <a:xfrm>
            <a:off x="5917324" y="2218840"/>
            <a:ext cx="365760" cy="365760"/>
            <a:chOff x="1342115" y="1298346"/>
            <a:chExt cx="536100" cy="536100"/>
          </a:xfrm>
        </p:grpSpPr>
        <p:sp>
          <p:nvSpPr>
            <p:cNvPr id="177" name="Oval 176">
              <a:extLst>
                <a:ext uri="{FF2B5EF4-FFF2-40B4-BE49-F238E27FC236}">
                  <a16:creationId xmlns:a16="http://schemas.microsoft.com/office/drawing/2014/main" id="{A747C877-43FA-D34A-8D8D-AFCC274F3215}"/>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8" name="Down Arrow 177">
              <a:extLst>
                <a:ext uri="{FF2B5EF4-FFF2-40B4-BE49-F238E27FC236}">
                  <a16:creationId xmlns:a16="http://schemas.microsoft.com/office/drawing/2014/main" id="{9A31104C-A045-CF43-BC29-8018A3244B5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A6FA1D69-9FC9-C445-AAE2-DC7BDBA40D0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Up-Down Arrow 179">
              <a:extLst>
                <a:ext uri="{FF2B5EF4-FFF2-40B4-BE49-F238E27FC236}">
                  <a16:creationId xmlns:a16="http://schemas.microsoft.com/office/drawing/2014/main" id="{C134F644-C4F8-4047-B5F5-BD32AB45AD8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1" name="Group 180">
            <a:extLst>
              <a:ext uri="{FF2B5EF4-FFF2-40B4-BE49-F238E27FC236}">
                <a16:creationId xmlns:a16="http://schemas.microsoft.com/office/drawing/2014/main" id="{9DBBA445-7EE5-5041-9E89-768FD48D6DFE}"/>
              </a:ext>
            </a:extLst>
          </p:cNvPr>
          <p:cNvGrpSpPr/>
          <p:nvPr/>
        </p:nvGrpSpPr>
        <p:grpSpPr>
          <a:xfrm>
            <a:off x="4878906" y="3096210"/>
            <a:ext cx="365760" cy="365760"/>
            <a:chOff x="1342115" y="1298346"/>
            <a:chExt cx="536100" cy="536100"/>
          </a:xfrm>
        </p:grpSpPr>
        <p:sp>
          <p:nvSpPr>
            <p:cNvPr id="182" name="Oval 181">
              <a:extLst>
                <a:ext uri="{FF2B5EF4-FFF2-40B4-BE49-F238E27FC236}">
                  <a16:creationId xmlns:a16="http://schemas.microsoft.com/office/drawing/2014/main" id="{DF84B203-93AA-4E44-86ED-6326AE75EDC8}"/>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3" name="Down Arrow 182">
              <a:extLst>
                <a:ext uri="{FF2B5EF4-FFF2-40B4-BE49-F238E27FC236}">
                  <a16:creationId xmlns:a16="http://schemas.microsoft.com/office/drawing/2014/main" id="{B5C586A3-4DB8-E747-BB72-AAD2CCA44AF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4" name="Down Arrow 183">
              <a:extLst>
                <a:ext uri="{FF2B5EF4-FFF2-40B4-BE49-F238E27FC236}">
                  <a16:creationId xmlns:a16="http://schemas.microsoft.com/office/drawing/2014/main" id="{F4E2BCFD-4CA9-B14E-9EA0-6654BD6ECF0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5" name="Up-Down Arrow 184">
              <a:extLst>
                <a:ext uri="{FF2B5EF4-FFF2-40B4-BE49-F238E27FC236}">
                  <a16:creationId xmlns:a16="http://schemas.microsoft.com/office/drawing/2014/main" id="{28505A8B-1D19-5D43-85AD-2A60AA94CB7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6" name="Group 185">
            <a:extLst>
              <a:ext uri="{FF2B5EF4-FFF2-40B4-BE49-F238E27FC236}">
                <a16:creationId xmlns:a16="http://schemas.microsoft.com/office/drawing/2014/main" id="{AEDEA15A-F186-C143-8B81-E13FE350BDC7}"/>
              </a:ext>
            </a:extLst>
          </p:cNvPr>
          <p:cNvGrpSpPr/>
          <p:nvPr/>
        </p:nvGrpSpPr>
        <p:grpSpPr>
          <a:xfrm>
            <a:off x="5829691" y="3822431"/>
            <a:ext cx="365760" cy="365760"/>
            <a:chOff x="1342115" y="1298346"/>
            <a:chExt cx="536100" cy="536100"/>
          </a:xfrm>
        </p:grpSpPr>
        <p:sp>
          <p:nvSpPr>
            <p:cNvPr id="187" name="Oval 186">
              <a:extLst>
                <a:ext uri="{FF2B5EF4-FFF2-40B4-BE49-F238E27FC236}">
                  <a16:creationId xmlns:a16="http://schemas.microsoft.com/office/drawing/2014/main" id="{259DC8E2-6D7A-0C42-AD44-8941FB6CC21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8" name="Down Arrow 187">
              <a:extLst>
                <a:ext uri="{FF2B5EF4-FFF2-40B4-BE49-F238E27FC236}">
                  <a16:creationId xmlns:a16="http://schemas.microsoft.com/office/drawing/2014/main" id="{25B19FD5-6B8D-BB45-8810-13C83FABF8B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Down Arrow 188">
              <a:extLst>
                <a:ext uri="{FF2B5EF4-FFF2-40B4-BE49-F238E27FC236}">
                  <a16:creationId xmlns:a16="http://schemas.microsoft.com/office/drawing/2014/main" id="{F8881D78-C434-6847-9F74-65E96859A0E8}"/>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Up-Down Arrow 189">
              <a:extLst>
                <a:ext uri="{FF2B5EF4-FFF2-40B4-BE49-F238E27FC236}">
                  <a16:creationId xmlns:a16="http://schemas.microsoft.com/office/drawing/2014/main" id="{F2EB60DA-9CAD-F145-99DE-DC2052FFD2C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7" name="Direct Connect">
            <a:extLst>
              <a:ext uri="{FF2B5EF4-FFF2-40B4-BE49-F238E27FC236}">
                <a16:creationId xmlns:a16="http://schemas.microsoft.com/office/drawing/2014/main" id="{D023329F-9CC5-534D-A3A4-DE2E60D51EC9}"/>
              </a:ext>
            </a:extLst>
          </p:cNvPr>
          <p:cNvGrpSpPr/>
          <p:nvPr/>
        </p:nvGrpSpPr>
        <p:grpSpPr>
          <a:xfrm>
            <a:off x="7024199" y="2127077"/>
            <a:ext cx="1933018" cy="1417216"/>
            <a:chOff x="7024199" y="2127077"/>
            <a:chExt cx="1933018" cy="1417216"/>
          </a:xfrm>
        </p:grpSpPr>
        <p:sp>
          <p:nvSpPr>
            <p:cNvPr id="117" name="Cloud 116">
              <a:extLst>
                <a:ext uri="{FF2B5EF4-FFF2-40B4-BE49-F238E27FC236}">
                  <a16:creationId xmlns:a16="http://schemas.microsoft.com/office/drawing/2014/main" id="{939F6657-2D33-6546-A560-19670157F3D2}"/>
                </a:ext>
              </a:extLst>
            </p:cNvPr>
            <p:cNvSpPr/>
            <p:nvPr/>
          </p:nvSpPr>
          <p:spPr>
            <a:xfrm>
              <a:off x="7166411" y="2594135"/>
              <a:ext cx="1248650" cy="81897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a:extLst>
                <a:ext uri="{FF2B5EF4-FFF2-40B4-BE49-F238E27FC236}">
                  <a16:creationId xmlns:a16="http://schemas.microsoft.com/office/drawing/2014/main" id="{30DFABB2-DEEF-9D4A-80F4-EC43533C6062}"/>
                </a:ext>
              </a:extLst>
            </p:cNvPr>
            <p:cNvSpPr/>
            <p:nvPr/>
          </p:nvSpPr>
          <p:spPr>
            <a:xfrm>
              <a:off x="7024199" y="244804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502E503-D71F-DD47-9231-DA0F7985A422}"/>
                </a:ext>
              </a:extLst>
            </p:cNvPr>
            <p:cNvGrpSpPr/>
            <p:nvPr/>
          </p:nvGrpSpPr>
          <p:grpSpPr>
            <a:xfrm>
              <a:off x="8134255" y="2127077"/>
              <a:ext cx="822962" cy="499907"/>
              <a:chOff x="-561921" y="1724036"/>
              <a:chExt cx="1645924" cy="999814"/>
            </a:xfrm>
          </p:grpSpPr>
          <p:sp>
            <p:nvSpPr>
              <p:cNvPr id="204" name="Freeform 203">
                <a:extLst>
                  <a:ext uri="{FF2B5EF4-FFF2-40B4-BE49-F238E27FC236}">
                    <a16:creationId xmlns:a16="http://schemas.microsoft.com/office/drawing/2014/main" id="{46AE544B-23AA-1940-B14A-709D473FDEC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5" name="TextBox 204">
                <a:extLst>
                  <a:ext uri="{FF2B5EF4-FFF2-40B4-BE49-F238E27FC236}">
                    <a16:creationId xmlns:a16="http://schemas.microsoft.com/office/drawing/2014/main" id="{E02D9F6B-103B-B149-BE0A-83154C6A88E5}"/>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94" name="Group 193">
              <a:extLst>
                <a:ext uri="{FF2B5EF4-FFF2-40B4-BE49-F238E27FC236}">
                  <a16:creationId xmlns:a16="http://schemas.microsoft.com/office/drawing/2014/main" id="{679454E1-455F-CF4C-86D5-FCDB31B986AC}"/>
                </a:ext>
              </a:extLst>
            </p:cNvPr>
            <p:cNvGrpSpPr/>
            <p:nvPr/>
          </p:nvGrpSpPr>
          <p:grpSpPr>
            <a:xfrm>
              <a:off x="7297244" y="3080272"/>
              <a:ext cx="365760" cy="365760"/>
              <a:chOff x="1342115" y="1298346"/>
              <a:chExt cx="536100" cy="536100"/>
            </a:xfrm>
          </p:grpSpPr>
          <p:sp>
            <p:nvSpPr>
              <p:cNvPr id="200" name="Oval 199">
                <a:extLst>
                  <a:ext uri="{FF2B5EF4-FFF2-40B4-BE49-F238E27FC236}">
                    <a16:creationId xmlns:a16="http://schemas.microsoft.com/office/drawing/2014/main" id="{D260E97A-7E5B-4248-8BCD-11832DCE5F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Down Arrow 200">
                <a:extLst>
                  <a:ext uri="{FF2B5EF4-FFF2-40B4-BE49-F238E27FC236}">
                    <a16:creationId xmlns:a16="http://schemas.microsoft.com/office/drawing/2014/main" id="{F7022342-4419-1146-906A-1499606743D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2" name="Down Arrow 201">
                <a:extLst>
                  <a:ext uri="{FF2B5EF4-FFF2-40B4-BE49-F238E27FC236}">
                    <a16:creationId xmlns:a16="http://schemas.microsoft.com/office/drawing/2014/main" id="{E6212E6B-DF92-C34B-990B-CC4CE8E645D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3" name="Up-Down Arrow 202">
                <a:extLst>
                  <a:ext uri="{FF2B5EF4-FFF2-40B4-BE49-F238E27FC236}">
                    <a16:creationId xmlns:a16="http://schemas.microsoft.com/office/drawing/2014/main" id="{F275255D-ABDD-A747-BC38-E90E050623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BB77BC9E-49D7-2A4C-8708-C82DE2F35CBA}"/>
                </a:ext>
              </a:extLst>
            </p:cNvPr>
            <p:cNvGrpSpPr/>
            <p:nvPr/>
          </p:nvGrpSpPr>
          <p:grpSpPr>
            <a:xfrm>
              <a:off x="7550945" y="2572804"/>
              <a:ext cx="365760" cy="365760"/>
              <a:chOff x="1342115" y="1298346"/>
              <a:chExt cx="536100" cy="536100"/>
            </a:xfrm>
          </p:grpSpPr>
          <p:sp>
            <p:nvSpPr>
              <p:cNvPr id="196" name="Oval 195">
                <a:extLst>
                  <a:ext uri="{FF2B5EF4-FFF2-40B4-BE49-F238E27FC236}">
                    <a16:creationId xmlns:a16="http://schemas.microsoft.com/office/drawing/2014/main" id="{62DB619C-E086-7542-A119-3BCD9265E2D2}"/>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7" name="Down Arrow 196">
                <a:extLst>
                  <a:ext uri="{FF2B5EF4-FFF2-40B4-BE49-F238E27FC236}">
                    <a16:creationId xmlns:a16="http://schemas.microsoft.com/office/drawing/2014/main" id="{25D27BD4-80C3-3644-AD39-3461C80BB81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8" name="Down Arrow 197">
                <a:extLst>
                  <a:ext uri="{FF2B5EF4-FFF2-40B4-BE49-F238E27FC236}">
                    <a16:creationId xmlns:a16="http://schemas.microsoft.com/office/drawing/2014/main" id="{F39976A7-8F09-184B-B41E-B8C89BC7BD7A}"/>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Up-Down Arrow 198">
                <a:extLst>
                  <a:ext uri="{FF2B5EF4-FFF2-40B4-BE49-F238E27FC236}">
                    <a16:creationId xmlns:a16="http://schemas.microsoft.com/office/drawing/2014/main" id="{F7B4ABD9-A86A-354D-B955-6EC10237E9BA}"/>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6" name="Internet Path">
            <a:extLst>
              <a:ext uri="{FF2B5EF4-FFF2-40B4-BE49-F238E27FC236}">
                <a16:creationId xmlns:a16="http://schemas.microsoft.com/office/drawing/2014/main" id="{20EEFCFA-157E-264C-838A-15BFDD8F995A}"/>
              </a:ext>
            </a:extLst>
          </p:cNvPr>
          <p:cNvSpPr/>
          <p:nvPr/>
        </p:nvSpPr>
        <p:spPr>
          <a:xfrm>
            <a:off x="4932383" y="1092200"/>
            <a:ext cx="2560617" cy="4203700"/>
          </a:xfrm>
          <a:custGeom>
            <a:avLst/>
            <a:gdLst>
              <a:gd name="connsiteX0" fmla="*/ 1646217 w 2560617"/>
              <a:gd name="connsiteY0" fmla="*/ 0 h 4203700"/>
              <a:gd name="connsiteX1" fmla="*/ 1836717 w 2560617"/>
              <a:gd name="connsiteY1" fmla="*/ 165100 h 4203700"/>
              <a:gd name="connsiteX2" fmla="*/ 1417617 w 2560617"/>
              <a:gd name="connsiteY2" fmla="*/ 609600 h 4203700"/>
              <a:gd name="connsiteX3" fmla="*/ 1150917 w 2560617"/>
              <a:gd name="connsiteY3" fmla="*/ 1346200 h 4203700"/>
              <a:gd name="connsiteX4" fmla="*/ 147617 w 2560617"/>
              <a:gd name="connsiteY4" fmla="*/ 2184400 h 4203700"/>
              <a:gd name="connsiteX5" fmla="*/ 147617 w 2560617"/>
              <a:gd name="connsiteY5" fmla="*/ 2933700 h 4203700"/>
              <a:gd name="connsiteX6" fmla="*/ 1493817 w 2560617"/>
              <a:gd name="connsiteY6" fmla="*/ 3530600 h 4203700"/>
              <a:gd name="connsiteX7" fmla="*/ 2560617 w 2560617"/>
              <a:gd name="connsiteY7"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617" h="4203700">
                <a:moveTo>
                  <a:pt x="1646217" y="0"/>
                </a:moveTo>
                <a:cubicBezTo>
                  <a:pt x="1760517" y="31750"/>
                  <a:pt x="1874817" y="63500"/>
                  <a:pt x="1836717" y="165100"/>
                </a:cubicBezTo>
                <a:cubicBezTo>
                  <a:pt x="1798617" y="266700"/>
                  <a:pt x="1531917" y="412750"/>
                  <a:pt x="1417617" y="609600"/>
                </a:cubicBezTo>
                <a:cubicBezTo>
                  <a:pt x="1303317" y="806450"/>
                  <a:pt x="1362584" y="1083733"/>
                  <a:pt x="1150917" y="1346200"/>
                </a:cubicBezTo>
                <a:cubicBezTo>
                  <a:pt x="939250" y="1608667"/>
                  <a:pt x="314834" y="1919817"/>
                  <a:pt x="147617" y="2184400"/>
                </a:cubicBezTo>
                <a:cubicBezTo>
                  <a:pt x="-19600" y="2448983"/>
                  <a:pt x="-76750" y="2709333"/>
                  <a:pt x="147617" y="2933700"/>
                </a:cubicBezTo>
                <a:cubicBezTo>
                  <a:pt x="371984" y="3158067"/>
                  <a:pt x="1091650" y="3318933"/>
                  <a:pt x="1493817" y="3530600"/>
                </a:cubicBezTo>
                <a:cubicBezTo>
                  <a:pt x="1895984" y="3742267"/>
                  <a:pt x="2228300" y="3972983"/>
                  <a:pt x="2560617" y="42037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Public VIF">
            <a:extLst>
              <a:ext uri="{FF2B5EF4-FFF2-40B4-BE49-F238E27FC236}">
                <a16:creationId xmlns:a16="http://schemas.microsoft.com/office/drawing/2014/main" id="{A450CF97-BD79-3845-9A29-BDEEBEC4E19A}"/>
              </a:ext>
            </a:extLst>
          </p:cNvPr>
          <p:cNvGrpSpPr/>
          <p:nvPr/>
        </p:nvGrpSpPr>
        <p:grpSpPr>
          <a:xfrm>
            <a:off x="6141887" y="1623952"/>
            <a:ext cx="1611039" cy="2252043"/>
            <a:chOff x="6141887" y="1623952"/>
            <a:chExt cx="1611039" cy="2252043"/>
          </a:xfrm>
        </p:grpSpPr>
        <p:cxnSp>
          <p:nvCxnSpPr>
            <p:cNvPr id="156" name="Elbow Connector 225">
              <a:extLst>
                <a:ext uri="{FF2B5EF4-FFF2-40B4-BE49-F238E27FC236}">
                  <a16:creationId xmlns:a16="http://schemas.microsoft.com/office/drawing/2014/main" id="{10A18B07-E24A-5D4A-BF0C-E22515D563DD}"/>
                </a:ext>
              </a:extLst>
            </p:cNvPr>
            <p:cNvCxnSpPr>
              <a:cxnSpLocks/>
              <a:stCxn id="187" idx="7"/>
              <a:endCxn id="200" idx="3"/>
            </p:cNvCxnSpPr>
            <p:nvPr/>
          </p:nvCxnSpPr>
          <p:spPr>
            <a:xfrm flipV="1">
              <a:off x="6141887" y="3392468"/>
              <a:ext cx="1208921" cy="483527"/>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8" name="Elbow Connector 225">
              <a:extLst>
                <a:ext uri="{FF2B5EF4-FFF2-40B4-BE49-F238E27FC236}">
                  <a16:creationId xmlns:a16="http://schemas.microsoft.com/office/drawing/2014/main" id="{DF8BF72D-C05D-C64F-974B-718891ADE70B}"/>
                </a:ext>
              </a:extLst>
            </p:cNvPr>
            <p:cNvCxnSpPr>
              <a:cxnSpLocks/>
              <a:stCxn id="199" idx="0"/>
              <a:endCxn id="56" idx="0"/>
            </p:cNvCxnSpPr>
            <p:nvPr/>
          </p:nvCxnSpPr>
          <p:spPr>
            <a:xfrm flipV="1">
              <a:off x="7733586" y="1623952"/>
              <a:ext cx="19340" cy="97046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32" name="Elbow Connector 225">
              <a:extLst>
                <a:ext uri="{FF2B5EF4-FFF2-40B4-BE49-F238E27FC236}">
                  <a16:creationId xmlns:a16="http://schemas.microsoft.com/office/drawing/2014/main" id="{075BE3BB-6B23-AD48-83D9-AA1586E421D7}"/>
                </a:ext>
              </a:extLst>
            </p:cNvPr>
            <p:cNvCxnSpPr>
              <a:cxnSpLocks/>
              <a:stCxn id="200" idx="7"/>
              <a:endCxn id="199" idx="4"/>
            </p:cNvCxnSpPr>
            <p:nvPr/>
          </p:nvCxnSpPr>
          <p:spPr>
            <a:xfrm flipV="1">
              <a:off x="7609440" y="2931301"/>
              <a:ext cx="124146" cy="20253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sp>
        <p:nvSpPr>
          <p:cNvPr id="12" name="Public VIF Path">
            <a:extLst>
              <a:ext uri="{FF2B5EF4-FFF2-40B4-BE49-F238E27FC236}">
                <a16:creationId xmlns:a16="http://schemas.microsoft.com/office/drawing/2014/main" id="{4CD521D6-43E0-B540-BB3D-BE2158FF4883}"/>
              </a:ext>
            </a:extLst>
          </p:cNvPr>
          <p:cNvSpPr/>
          <p:nvPr/>
        </p:nvSpPr>
        <p:spPr>
          <a:xfrm>
            <a:off x="5694748" y="901287"/>
            <a:ext cx="1991413" cy="4381913"/>
          </a:xfrm>
          <a:custGeom>
            <a:avLst/>
            <a:gdLst>
              <a:gd name="connsiteX0" fmla="*/ 1048952 w 1991413"/>
              <a:gd name="connsiteY0" fmla="*/ 152813 h 4381913"/>
              <a:gd name="connsiteX1" fmla="*/ 1899852 w 1991413"/>
              <a:gd name="connsiteY1" fmla="*/ 165513 h 4381913"/>
              <a:gd name="connsiteX2" fmla="*/ 1950652 w 1991413"/>
              <a:gd name="connsiteY2" fmla="*/ 1841913 h 4381913"/>
              <a:gd name="connsiteX3" fmla="*/ 1747452 w 1991413"/>
              <a:gd name="connsiteY3" fmla="*/ 2299113 h 4381913"/>
              <a:gd name="connsiteX4" fmla="*/ 32952 w 1991413"/>
              <a:gd name="connsiteY4" fmla="*/ 3086513 h 4381913"/>
              <a:gd name="connsiteX5" fmla="*/ 706052 w 1991413"/>
              <a:gd name="connsiteY5" fmla="*/ 3696113 h 4381913"/>
              <a:gd name="connsiteX6" fmla="*/ 1785552 w 1991413"/>
              <a:gd name="connsiteY6" fmla="*/ 4381913 h 438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1413" h="4381913">
                <a:moveTo>
                  <a:pt x="1048952" y="152813"/>
                </a:moveTo>
                <a:cubicBezTo>
                  <a:pt x="1399260" y="18404"/>
                  <a:pt x="1749569" y="-116004"/>
                  <a:pt x="1899852" y="165513"/>
                </a:cubicBezTo>
                <a:cubicBezTo>
                  <a:pt x="2050135" y="447030"/>
                  <a:pt x="1976052" y="1486313"/>
                  <a:pt x="1950652" y="1841913"/>
                </a:cubicBezTo>
                <a:cubicBezTo>
                  <a:pt x="1925252" y="2197513"/>
                  <a:pt x="2067069" y="2091680"/>
                  <a:pt x="1747452" y="2299113"/>
                </a:cubicBezTo>
                <a:cubicBezTo>
                  <a:pt x="1427835" y="2506546"/>
                  <a:pt x="206519" y="2853680"/>
                  <a:pt x="32952" y="3086513"/>
                </a:cubicBezTo>
                <a:cubicBezTo>
                  <a:pt x="-140615" y="3319346"/>
                  <a:pt x="413952" y="3480213"/>
                  <a:pt x="706052" y="3696113"/>
                </a:cubicBezTo>
                <a:cubicBezTo>
                  <a:pt x="998152" y="3912013"/>
                  <a:pt x="1609869" y="4278196"/>
                  <a:pt x="1785552" y="4381913"/>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532376" y="1623952"/>
            <a:ext cx="441100"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NAT</a:t>
            </a:r>
          </a:p>
        </p:txBody>
      </p:sp>
      <p:sp>
        <p:nvSpPr>
          <p:cNvPr id="2" name="ASN 64496">
            <a:extLst>
              <a:ext uri="{FF2B5EF4-FFF2-40B4-BE49-F238E27FC236}">
                <a16:creationId xmlns:a16="http://schemas.microsoft.com/office/drawing/2014/main" id="{DBF2BC0B-A26A-B542-9AD4-A8327755CAD9}"/>
              </a:ext>
            </a:extLst>
          </p:cNvPr>
          <p:cNvSpPr txBox="1"/>
          <p:nvPr/>
        </p:nvSpPr>
        <p:spPr>
          <a:xfrm>
            <a:off x="5117169" y="592986"/>
            <a:ext cx="1037463" cy="461665"/>
          </a:xfrm>
          <a:prstGeom prst="rect">
            <a:avLst/>
          </a:prstGeom>
          <a:noFill/>
        </p:spPr>
        <p:txBody>
          <a:bodyPr wrap="none" rtlCol="0">
            <a:spAutoFit/>
          </a:bodyPr>
          <a:lstStyle/>
          <a:p>
            <a:r>
              <a:rPr lang="en-US" sz="1200" dirty="0">
                <a:solidFill>
                  <a:schemeClr val="bg1"/>
                </a:solidFill>
              </a:rPr>
              <a:t>ASN 64496</a:t>
            </a:r>
          </a:p>
          <a:p>
            <a:r>
              <a:rPr lang="en-US" sz="1200" dirty="0">
                <a:solidFill>
                  <a:schemeClr val="bg1"/>
                </a:solidFill>
              </a:rPr>
              <a:t>192.0.2.0/24</a:t>
            </a:r>
          </a:p>
        </p:txBody>
      </p:sp>
      <p:sp>
        <p:nvSpPr>
          <p:cNvPr id="107" name="AWS route table">
            <a:extLst>
              <a:ext uri="{FF2B5EF4-FFF2-40B4-BE49-F238E27FC236}">
                <a16:creationId xmlns:a16="http://schemas.microsoft.com/office/drawing/2014/main" id="{4F1B7E44-BCFD-2745-A13B-3F8896C288EF}"/>
              </a:ext>
            </a:extLst>
          </p:cNvPr>
          <p:cNvSpPr txBox="1"/>
          <p:nvPr/>
        </p:nvSpPr>
        <p:spPr>
          <a:xfrm>
            <a:off x="2194343" y="4115511"/>
            <a:ext cx="2146405" cy="861774"/>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endParaRPr lang="en-US" sz="1000" dirty="0">
              <a:solidFill>
                <a:srgbClr val="FFFF00"/>
              </a:solidFill>
            </a:endParaRPr>
          </a:p>
          <a:p>
            <a:r>
              <a:rPr lang="en-US" sz="1000" dirty="0">
                <a:solidFill>
                  <a:srgbClr val="FFFF00"/>
                </a:solidFill>
              </a:rPr>
              <a:t>192.0.2.0/24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a:p>
            <a:endParaRPr lang="en-US" sz="1000" i="1" dirty="0">
              <a:solidFill>
                <a:srgbClr val="FFFF00"/>
              </a:solidFill>
            </a:endParaRPr>
          </a:p>
          <a:p>
            <a:endParaRPr lang="en-US" sz="1000" i="1" dirty="0">
              <a:solidFill>
                <a:srgbClr val="FFFF00"/>
              </a:solidFill>
            </a:endParaRPr>
          </a:p>
        </p:txBody>
      </p:sp>
    </p:spTree>
    <p:extLst>
      <p:ext uri="{BB962C8B-B14F-4D97-AF65-F5344CB8AC3E}">
        <p14:creationId xmlns:p14="http://schemas.microsoft.com/office/powerpoint/2010/main" val="4336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grpId="1" nodeType="afterEffect">
                                  <p:stCondLst>
                                    <p:cond delay="50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grpId="0" nodeType="after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par>
                          <p:cTn id="35" fill="hold">
                            <p:stCondLst>
                              <p:cond delay="500"/>
                            </p:stCondLst>
                            <p:childTnLst>
                              <p:par>
                                <p:cTn id="36" presetID="53" presetClass="entr" presetSubtype="16" fill="hold" grpId="0" nodeType="afterEffect">
                                  <p:stCondLst>
                                    <p:cond delay="500"/>
                                  </p:stCondLst>
                                  <p:childTnLst>
                                    <p:set>
                                      <p:cBhvr>
                                        <p:cTn id="37" dur="1" fill="hold">
                                          <p:stCondLst>
                                            <p:cond delay="0"/>
                                          </p:stCondLst>
                                        </p:cTn>
                                        <p:tgtEl>
                                          <p:spTgt spid="107"/>
                                        </p:tgtEl>
                                        <p:attrNameLst>
                                          <p:attrName>style.visibility</p:attrName>
                                        </p:attrNameLst>
                                      </p:cBhvr>
                                      <p:to>
                                        <p:strVal val="visible"/>
                                      </p:to>
                                    </p:set>
                                    <p:anim calcmode="lin" valueType="num">
                                      <p:cBhvr>
                                        <p:cTn id="38" dur="500" fill="hold"/>
                                        <p:tgtEl>
                                          <p:spTgt spid="107"/>
                                        </p:tgtEl>
                                        <p:attrNameLst>
                                          <p:attrName>ppt_w</p:attrName>
                                        </p:attrNameLst>
                                      </p:cBhvr>
                                      <p:tavLst>
                                        <p:tav tm="0">
                                          <p:val>
                                            <p:fltVal val="0"/>
                                          </p:val>
                                        </p:tav>
                                        <p:tav tm="100000">
                                          <p:val>
                                            <p:strVal val="#ppt_w"/>
                                          </p:val>
                                        </p:tav>
                                      </p:tavLst>
                                    </p:anim>
                                    <p:anim calcmode="lin" valueType="num">
                                      <p:cBhvr>
                                        <p:cTn id="39" dur="500" fill="hold"/>
                                        <p:tgtEl>
                                          <p:spTgt spid="107"/>
                                        </p:tgtEl>
                                        <p:attrNameLst>
                                          <p:attrName>ppt_h</p:attrName>
                                        </p:attrNameLst>
                                      </p:cBhvr>
                                      <p:tavLst>
                                        <p:tav tm="0">
                                          <p:val>
                                            <p:fltVal val="0"/>
                                          </p:val>
                                        </p:tav>
                                        <p:tav tm="100000">
                                          <p:val>
                                            <p:strVal val="#ppt_h"/>
                                          </p:val>
                                        </p:tav>
                                      </p:tavLst>
                                    </p:anim>
                                    <p:animEffect transition="in" filter="fade">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107"/>
                                        </p:tgtEl>
                                        <p:attrNameLst>
                                          <p:attrName>style.visibility</p:attrName>
                                        </p:attrNameLst>
                                      </p:cBhvr>
                                      <p:to>
                                        <p:strVal val="hidden"/>
                                      </p:to>
                                    </p:set>
                                  </p:childTnLst>
                                </p:cTn>
                              </p:par>
                            </p:childTnLst>
                          </p:cTn>
                        </p:par>
                        <p:par>
                          <p:cTn id="48" fill="hold">
                            <p:stCondLst>
                              <p:cond delay="0"/>
                            </p:stCondLst>
                            <p:childTnLst>
                              <p:par>
                                <p:cTn id="49" presetID="53" presetClass="entr" presetSubtype="16" fill="hold" grpId="0" nodeType="afterEffect">
                                  <p:stCondLst>
                                    <p:cond delay="50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 grpId="0"/>
      <p:bldP spid="6" grpId="0" animBg="1"/>
      <p:bldP spid="6" grpId="1" animBg="1"/>
      <p:bldP spid="12" grpId="0" animBg="1"/>
      <p:bldP spid="56" grpId="0" animBg="1"/>
      <p:bldP spid="2" grpId="0"/>
      <p:bldP spid="2" grpId="1"/>
      <p:bldP spid="107" grpId="0" animBg="1"/>
      <p:bldP spid="10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Private VIF</a:t>
            </a:r>
          </a:p>
        </p:txBody>
      </p:sp>
      <p:sp>
        <p:nvSpPr>
          <p:cNvPr id="135" name="Rounded Rectangle 134">
            <a:extLst>
              <a:ext uri="{FF2B5EF4-FFF2-40B4-BE49-F238E27FC236}">
                <a16:creationId xmlns:a16="http://schemas.microsoft.com/office/drawing/2014/main" id="{15A3B1E4-8D42-6E44-B5DD-4995A599E9A9}"/>
              </a:ext>
            </a:extLst>
          </p:cNvPr>
          <p:cNvSpPr/>
          <p:nvPr/>
        </p:nvSpPr>
        <p:spPr>
          <a:xfrm>
            <a:off x="5860144" y="443115"/>
            <a:ext cx="243683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A6363BF1-92BA-3748-8B03-B36999DBE3F0}"/>
              </a:ext>
            </a:extLst>
          </p:cNvPr>
          <p:cNvSpPr/>
          <p:nvPr/>
        </p:nvSpPr>
        <p:spPr>
          <a:xfrm>
            <a:off x="6109100" y="615275"/>
            <a:ext cx="1930676"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43" name="Group 142">
            <a:extLst>
              <a:ext uri="{FF2B5EF4-FFF2-40B4-BE49-F238E27FC236}">
                <a16:creationId xmlns:a16="http://schemas.microsoft.com/office/drawing/2014/main" id="{BA760042-A619-AA49-A1E0-60BD518DEC97}"/>
              </a:ext>
            </a:extLst>
          </p:cNvPr>
          <p:cNvGrpSpPr/>
          <p:nvPr/>
        </p:nvGrpSpPr>
        <p:grpSpPr>
          <a:xfrm>
            <a:off x="5675647" y="111170"/>
            <a:ext cx="848740" cy="457200"/>
            <a:chOff x="2326893" y="707631"/>
            <a:chExt cx="848740" cy="457200"/>
          </a:xfrm>
        </p:grpSpPr>
        <p:sp>
          <p:nvSpPr>
            <p:cNvPr id="144" name="Freeform 143">
              <a:extLst>
                <a:ext uri="{FF2B5EF4-FFF2-40B4-BE49-F238E27FC236}">
                  <a16:creationId xmlns:a16="http://schemas.microsoft.com/office/drawing/2014/main" id="{FC87C7E0-F778-704C-9613-65150EBAE920}"/>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5" name="TextBox 144">
              <a:extLst>
                <a:ext uri="{FF2B5EF4-FFF2-40B4-BE49-F238E27FC236}">
                  <a16:creationId xmlns:a16="http://schemas.microsoft.com/office/drawing/2014/main" id="{0E488812-E2BF-B746-BC57-8ACF51419F19}"/>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239" name="Group 238">
            <a:extLst>
              <a:ext uri="{FF2B5EF4-FFF2-40B4-BE49-F238E27FC236}">
                <a16:creationId xmlns:a16="http://schemas.microsoft.com/office/drawing/2014/main" id="{DBDD1945-1FB6-914F-9236-8196ADA66E78}"/>
              </a:ext>
            </a:extLst>
          </p:cNvPr>
          <p:cNvGrpSpPr/>
          <p:nvPr/>
        </p:nvGrpSpPr>
        <p:grpSpPr>
          <a:xfrm>
            <a:off x="6843201" y="668506"/>
            <a:ext cx="434470" cy="484078"/>
            <a:chOff x="4065817" y="990269"/>
            <a:chExt cx="633897" cy="706275"/>
          </a:xfrm>
        </p:grpSpPr>
        <p:sp>
          <p:nvSpPr>
            <p:cNvPr id="240" name="Freeform 239">
              <a:extLst>
                <a:ext uri="{FF2B5EF4-FFF2-40B4-BE49-F238E27FC236}">
                  <a16:creationId xmlns:a16="http://schemas.microsoft.com/office/drawing/2014/main" id="{C8F40522-E6F6-8D45-AF00-533901830171}"/>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a:extLst>
                <a:ext uri="{FF2B5EF4-FFF2-40B4-BE49-F238E27FC236}">
                  <a16:creationId xmlns:a16="http://schemas.microsoft.com/office/drawing/2014/main" id="{67BE8E1D-DB5C-8447-952C-A8C9164A3C1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2B8D1449-4DFC-A742-A7D6-7F81E1266CAD}"/>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4BA4BF3F-2297-DF4A-8346-33DC52F8210A}"/>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Cloud 131">
            <a:extLst>
              <a:ext uri="{FF2B5EF4-FFF2-40B4-BE49-F238E27FC236}">
                <a16:creationId xmlns:a16="http://schemas.microsoft.com/office/drawing/2014/main" id="{C7945A06-068B-CF4A-AC0B-9D1D96DF98AE}"/>
              </a:ext>
            </a:extLst>
          </p:cNvPr>
          <p:cNvSpPr/>
          <p:nvPr/>
        </p:nvSpPr>
        <p:spPr>
          <a:xfrm>
            <a:off x="4164358" y="1880487"/>
            <a:ext cx="2164904" cy="672541"/>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96F742F8-CE87-9641-90BA-E46A4AE05CD7}"/>
              </a:ext>
            </a:extLst>
          </p:cNvPr>
          <p:cNvSpPr txBox="1"/>
          <p:nvPr/>
        </p:nvSpPr>
        <p:spPr>
          <a:xfrm>
            <a:off x="4416586" y="2172823"/>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235" name="Rounded Rectangle 234">
            <a:extLst>
              <a:ext uri="{FF2B5EF4-FFF2-40B4-BE49-F238E27FC236}">
                <a16:creationId xmlns:a16="http://schemas.microsoft.com/office/drawing/2014/main" id="{21FA40DA-32DB-014C-B2B9-E67839BF0F14}"/>
              </a:ext>
            </a:extLst>
          </p:cNvPr>
          <p:cNvSpPr/>
          <p:nvPr/>
        </p:nvSpPr>
        <p:spPr>
          <a:xfrm>
            <a:off x="3317715" y="3014817"/>
            <a:ext cx="4517512" cy="3458445"/>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a:extLst>
              <a:ext uri="{FF2B5EF4-FFF2-40B4-BE49-F238E27FC236}">
                <a16:creationId xmlns:a16="http://schemas.microsoft.com/office/drawing/2014/main" id="{6FAF5435-CCF7-3A49-9533-B88986E7C6DD}"/>
              </a:ext>
            </a:extLst>
          </p:cNvPr>
          <p:cNvGrpSpPr/>
          <p:nvPr/>
        </p:nvGrpSpPr>
        <p:grpSpPr>
          <a:xfrm>
            <a:off x="3029202" y="2671917"/>
            <a:ext cx="822960" cy="457200"/>
            <a:chOff x="4843546" y="3920842"/>
            <a:chExt cx="822960" cy="457200"/>
          </a:xfrm>
        </p:grpSpPr>
        <p:sp>
          <p:nvSpPr>
            <p:cNvPr id="237" name="Freeform 236">
              <a:extLst>
                <a:ext uri="{FF2B5EF4-FFF2-40B4-BE49-F238E27FC236}">
                  <a16:creationId xmlns:a16="http://schemas.microsoft.com/office/drawing/2014/main" id="{C18602A8-06C2-D643-94F9-104DB9536F50}"/>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004890C1-6C0F-A946-9FAB-DB733BBE0A39}"/>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47" name="Group 46">
            <a:extLst>
              <a:ext uri="{FF2B5EF4-FFF2-40B4-BE49-F238E27FC236}">
                <a16:creationId xmlns:a16="http://schemas.microsoft.com/office/drawing/2014/main" id="{7960386E-41DB-8C4D-94DB-CF4579084553}"/>
              </a:ext>
            </a:extLst>
          </p:cNvPr>
          <p:cNvGrpSpPr/>
          <p:nvPr/>
        </p:nvGrpSpPr>
        <p:grpSpPr>
          <a:xfrm>
            <a:off x="5184709" y="3726323"/>
            <a:ext cx="462751" cy="533061"/>
            <a:chOff x="6632509" y="3891423"/>
            <a:chExt cx="462751" cy="533061"/>
          </a:xfrm>
        </p:grpSpPr>
        <p:grpSp>
          <p:nvGrpSpPr>
            <p:cNvPr id="325" name="Group 324">
              <a:extLst>
                <a:ext uri="{FF2B5EF4-FFF2-40B4-BE49-F238E27FC236}">
                  <a16:creationId xmlns:a16="http://schemas.microsoft.com/office/drawing/2014/main" id="{498C0082-F667-A24D-9EEE-24A149E8A543}"/>
                </a:ext>
              </a:extLst>
            </p:cNvPr>
            <p:cNvGrpSpPr/>
            <p:nvPr/>
          </p:nvGrpSpPr>
          <p:grpSpPr>
            <a:xfrm>
              <a:off x="6634286" y="3891423"/>
              <a:ext cx="457200" cy="457200"/>
              <a:chOff x="3122614" y="2362200"/>
              <a:chExt cx="1219201" cy="1219200"/>
            </a:xfrm>
          </p:grpSpPr>
          <p:sp>
            <p:nvSpPr>
              <p:cNvPr id="327" name="Oval 326">
                <a:extLst>
                  <a:ext uri="{FF2B5EF4-FFF2-40B4-BE49-F238E27FC236}">
                    <a16:creationId xmlns:a16="http://schemas.microsoft.com/office/drawing/2014/main" id="{6E8BEF0B-1E72-D547-9670-D129DF019FD6}"/>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8" name="Down Arrow 327">
                <a:extLst>
                  <a:ext uri="{FF2B5EF4-FFF2-40B4-BE49-F238E27FC236}">
                    <a16:creationId xmlns:a16="http://schemas.microsoft.com/office/drawing/2014/main" id="{EC69683D-13D0-AE4A-A6FC-1B26C87E413C}"/>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9" name="Down Arrow 328">
                <a:extLst>
                  <a:ext uri="{FF2B5EF4-FFF2-40B4-BE49-F238E27FC236}">
                    <a16:creationId xmlns:a16="http://schemas.microsoft.com/office/drawing/2014/main" id="{36F76C54-CE0E-414F-994F-8D861D137193}"/>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30" name="Up-Down Arrow 329">
                <a:extLst>
                  <a:ext uri="{FF2B5EF4-FFF2-40B4-BE49-F238E27FC236}">
                    <a16:creationId xmlns:a16="http://schemas.microsoft.com/office/drawing/2014/main" id="{1D046991-65C1-064A-9251-9BC573E46DE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26" name="TextBox 325">
              <a:extLst>
                <a:ext uri="{FF2B5EF4-FFF2-40B4-BE49-F238E27FC236}">
                  <a16:creationId xmlns:a16="http://schemas.microsoft.com/office/drawing/2014/main" id="{744E05F9-0809-F640-AA5E-B4F48D8C31B2}"/>
                </a:ext>
              </a:extLst>
            </p:cNvPr>
            <p:cNvSpPr txBox="1"/>
            <p:nvPr/>
          </p:nvSpPr>
          <p:spPr>
            <a:xfrm flipH="1">
              <a:off x="6632509" y="430137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303" name="Group 302">
            <a:extLst>
              <a:ext uri="{FF2B5EF4-FFF2-40B4-BE49-F238E27FC236}">
                <a16:creationId xmlns:a16="http://schemas.microsoft.com/office/drawing/2014/main" id="{736A230F-9DA6-DD4F-9601-502AD3CD857D}"/>
              </a:ext>
            </a:extLst>
          </p:cNvPr>
          <p:cNvGrpSpPr/>
          <p:nvPr/>
        </p:nvGrpSpPr>
        <p:grpSpPr>
          <a:xfrm>
            <a:off x="5491851" y="4489190"/>
            <a:ext cx="1580087" cy="1886123"/>
            <a:chOff x="3747297" y="3388102"/>
            <a:chExt cx="2286000" cy="2257662"/>
          </a:xfrm>
        </p:grpSpPr>
        <p:sp>
          <p:nvSpPr>
            <p:cNvPr id="323" name="Rounded Rectangle 322">
              <a:extLst>
                <a:ext uri="{FF2B5EF4-FFF2-40B4-BE49-F238E27FC236}">
                  <a16:creationId xmlns:a16="http://schemas.microsoft.com/office/drawing/2014/main" id="{CA994531-75D8-2241-8333-06CBDFC6CC71}"/>
                </a:ext>
              </a:extLst>
            </p:cNvPr>
            <p:cNvSpPr/>
            <p:nvPr/>
          </p:nvSpPr>
          <p:spPr>
            <a:xfrm>
              <a:off x="3747297" y="3388102"/>
              <a:ext cx="2286000" cy="2166450"/>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4B7795E2-62A5-C14F-95CD-ADD5D4CD0BC6}"/>
                </a:ext>
              </a:extLst>
            </p:cNvPr>
            <p:cNvSpPr txBox="1"/>
            <p:nvPr/>
          </p:nvSpPr>
          <p:spPr>
            <a:xfrm>
              <a:off x="3748459" y="5132700"/>
              <a:ext cx="2284838" cy="513064"/>
            </a:xfrm>
            <a:prstGeom prst="rect">
              <a:avLst/>
            </a:prstGeom>
            <a:noFill/>
          </p:spPr>
          <p:txBody>
            <a:bodyPr wrap="square" rtlCol="0">
              <a:spAutoFit/>
            </a:bodyPr>
            <a:lstStyle/>
            <a:p>
              <a:pPr algn="ctr"/>
              <a:r>
                <a:rPr lang="en-US" sz="1000" b="1" dirty="0">
                  <a:solidFill>
                    <a:schemeClr val="tx1">
                      <a:lumMod val="50000"/>
                    </a:schemeClr>
                  </a:solidFill>
                </a:rPr>
                <a:t>Management Network</a:t>
              </a:r>
            </a:p>
            <a:p>
              <a:pPr algn="ctr"/>
              <a:r>
                <a:rPr lang="en-US" sz="1000" b="1" dirty="0">
                  <a:solidFill>
                    <a:schemeClr val="tx1">
                      <a:lumMod val="50000"/>
                    </a:schemeClr>
                  </a:solidFill>
                </a:rPr>
                <a:t>10.1.32.0/20</a:t>
              </a:r>
            </a:p>
          </p:txBody>
        </p:sp>
      </p:grpSp>
      <p:grpSp>
        <p:nvGrpSpPr>
          <p:cNvPr id="304" name="Group 303">
            <a:extLst>
              <a:ext uri="{FF2B5EF4-FFF2-40B4-BE49-F238E27FC236}">
                <a16:creationId xmlns:a16="http://schemas.microsoft.com/office/drawing/2014/main" id="{C416BBB2-1DBF-5D45-B24E-53FF2CE0802D}"/>
              </a:ext>
            </a:extLst>
          </p:cNvPr>
          <p:cNvGrpSpPr/>
          <p:nvPr/>
        </p:nvGrpSpPr>
        <p:grpSpPr>
          <a:xfrm>
            <a:off x="3675079" y="4489186"/>
            <a:ext cx="1659312" cy="1897697"/>
            <a:chOff x="6156169" y="3382387"/>
            <a:chExt cx="2287988" cy="2206048"/>
          </a:xfrm>
        </p:grpSpPr>
        <p:sp>
          <p:nvSpPr>
            <p:cNvPr id="321" name="Rounded Rectangle 320">
              <a:extLst>
                <a:ext uri="{FF2B5EF4-FFF2-40B4-BE49-F238E27FC236}">
                  <a16:creationId xmlns:a16="http://schemas.microsoft.com/office/drawing/2014/main" id="{217FB499-9C8B-8B4B-911E-CA1CE94B0876}"/>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17D976EE-163B-F046-BC61-13C80C3FD08B}"/>
                </a:ext>
              </a:extLst>
            </p:cNvPr>
            <p:cNvSpPr txBox="1"/>
            <p:nvPr/>
          </p:nvSpPr>
          <p:spPr>
            <a:xfrm>
              <a:off x="6156169" y="5083411"/>
              <a:ext cx="2287988" cy="505024"/>
            </a:xfrm>
            <a:prstGeom prst="rect">
              <a:avLst/>
            </a:prstGeom>
            <a:noFill/>
          </p:spPr>
          <p:txBody>
            <a:bodyPr wrap="square" rtlCol="0">
              <a:spAutoFit/>
            </a:bodyPr>
            <a:lstStyle/>
            <a:p>
              <a:pPr algn="ctr"/>
              <a:r>
                <a:rPr lang="en-US" sz="1000" b="1" dirty="0">
                  <a:solidFill>
                    <a:schemeClr val="tx1">
                      <a:lumMod val="50000"/>
                    </a:schemeClr>
                  </a:solidFill>
                </a:rPr>
                <a:t>Compute Network</a:t>
              </a:r>
            </a:p>
            <a:p>
              <a:pPr algn="ctr"/>
              <a:r>
                <a:rPr lang="en-US" sz="1000" b="1" dirty="0">
                  <a:solidFill>
                    <a:schemeClr val="tx1">
                      <a:lumMod val="50000"/>
                    </a:schemeClr>
                  </a:solidFill>
                </a:rPr>
                <a:t>10.1.48.0/20</a:t>
              </a:r>
            </a:p>
          </p:txBody>
        </p:sp>
      </p:grpSp>
      <p:grpSp>
        <p:nvGrpSpPr>
          <p:cNvPr id="48" name="Group 47">
            <a:extLst>
              <a:ext uri="{FF2B5EF4-FFF2-40B4-BE49-F238E27FC236}">
                <a16:creationId xmlns:a16="http://schemas.microsoft.com/office/drawing/2014/main" id="{8C4E30A7-73B5-194B-83CC-180EB9DF8E0E}"/>
              </a:ext>
            </a:extLst>
          </p:cNvPr>
          <p:cNvGrpSpPr/>
          <p:nvPr/>
        </p:nvGrpSpPr>
        <p:grpSpPr>
          <a:xfrm>
            <a:off x="6049302" y="4346867"/>
            <a:ext cx="473674" cy="531856"/>
            <a:chOff x="7814602" y="4511967"/>
            <a:chExt cx="473674" cy="531856"/>
          </a:xfrm>
        </p:grpSpPr>
        <p:grpSp>
          <p:nvGrpSpPr>
            <p:cNvPr id="315" name="Group 314">
              <a:extLst>
                <a:ext uri="{FF2B5EF4-FFF2-40B4-BE49-F238E27FC236}">
                  <a16:creationId xmlns:a16="http://schemas.microsoft.com/office/drawing/2014/main" id="{DA8A1952-5041-9549-9566-5AF315B92F13}"/>
                </a:ext>
              </a:extLst>
            </p:cNvPr>
            <p:cNvGrpSpPr/>
            <p:nvPr/>
          </p:nvGrpSpPr>
          <p:grpSpPr>
            <a:xfrm>
              <a:off x="7814602" y="4511967"/>
              <a:ext cx="457200" cy="457200"/>
              <a:chOff x="3122614" y="2362200"/>
              <a:chExt cx="1219201" cy="1219200"/>
            </a:xfrm>
          </p:grpSpPr>
          <p:sp>
            <p:nvSpPr>
              <p:cNvPr id="317" name="Oval 316">
                <a:extLst>
                  <a:ext uri="{FF2B5EF4-FFF2-40B4-BE49-F238E27FC236}">
                    <a16:creationId xmlns:a16="http://schemas.microsoft.com/office/drawing/2014/main" id="{4DB3E256-85AF-CC42-AC1F-7F504AF469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8" name="Down Arrow 317">
                <a:extLst>
                  <a:ext uri="{FF2B5EF4-FFF2-40B4-BE49-F238E27FC236}">
                    <a16:creationId xmlns:a16="http://schemas.microsoft.com/office/drawing/2014/main" id="{4CB391F5-6B25-0E4C-9187-D131C22F020E}"/>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9" name="Down Arrow 318">
                <a:extLst>
                  <a:ext uri="{FF2B5EF4-FFF2-40B4-BE49-F238E27FC236}">
                    <a16:creationId xmlns:a16="http://schemas.microsoft.com/office/drawing/2014/main" id="{08E51546-DE2B-A743-A918-7DC49618141C}"/>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0" name="Up-Down Arrow 319">
                <a:extLst>
                  <a:ext uri="{FF2B5EF4-FFF2-40B4-BE49-F238E27FC236}">
                    <a16:creationId xmlns:a16="http://schemas.microsoft.com/office/drawing/2014/main" id="{2F174403-6854-E245-8866-9F5A53FBAF00}"/>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6" name="TextBox 315">
              <a:extLst>
                <a:ext uri="{FF2B5EF4-FFF2-40B4-BE49-F238E27FC236}">
                  <a16:creationId xmlns:a16="http://schemas.microsoft.com/office/drawing/2014/main" id="{DC0158A4-5DB3-9846-A7C6-5119E5E9E098}"/>
                </a:ext>
              </a:extLst>
            </p:cNvPr>
            <p:cNvSpPr txBox="1"/>
            <p:nvPr/>
          </p:nvSpPr>
          <p:spPr>
            <a:xfrm flipH="1">
              <a:off x="7825525" y="4920712"/>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45" name="Group 44">
            <a:extLst>
              <a:ext uri="{FF2B5EF4-FFF2-40B4-BE49-F238E27FC236}">
                <a16:creationId xmlns:a16="http://schemas.microsoft.com/office/drawing/2014/main" id="{C7240D1D-A423-AF41-AB8C-6D3F07FD009E}"/>
              </a:ext>
            </a:extLst>
          </p:cNvPr>
          <p:cNvGrpSpPr/>
          <p:nvPr/>
        </p:nvGrpSpPr>
        <p:grpSpPr>
          <a:xfrm>
            <a:off x="4257031" y="4323179"/>
            <a:ext cx="473674" cy="548098"/>
            <a:chOff x="5349231" y="4488279"/>
            <a:chExt cx="473674" cy="548098"/>
          </a:xfrm>
        </p:grpSpPr>
        <p:grpSp>
          <p:nvGrpSpPr>
            <p:cNvPr id="309" name="Group 308">
              <a:extLst>
                <a:ext uri="{FF2B5EF4-FFF2-40B4-BE49-F238E27FC236}">
                  <a16:creationId xmlns:a16="http://schemas.microsoft.com/office/drawing/2014/main" id="{55621BF2-9EB7-AF49-912B-1D28A3B57291}"/>
                </a:ext>
              </a:extLst>
            </p:cNvPr>
            <p:cNvGrpSpPr/>
            <p:nvPr/>
          </p:nvGrpSpPr>
          <p:grpSpPr>
            <a:xfrm>
              <a:off x="5349231" y="4488279"/>
              <a:ext cx="457200" cy="457200"/>
              <a:chOff x="3122614" y="2362200"/>
              <a:chExt cx="1219201" cy="1219200"/>
            </a:xfrm>
          </p:grpSpPr>
          <p:sp>
            <p:nvSpPr>
              <p:cNvPr id="311" name="Oval 310">
                <a:extLst>
                  <a:ext uri="{FF2B5EF4-FFF2-40B4-BE49-F238E27FC236}">
                    <a16:creationId xmlns:a16="http://schemas.microsoft.com/office/drawing/2014/main" id="{6A621CDB-C8D4-4649-98C9-F6F19302EEFD}"/>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2" name="Down Arrow 311">
                <a:extLst>
                  <a:ext uri="{FF2B5EF4-FFF2-40B4-BE49-F238E27FC236}">
                    <a16:creationId xmlns:a16="http://schemas.microsoft.com/office/drawing/2014/main" id="{D7692AA2-8AE6-444A-9E02-7494A8F2C88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3" name="Down Arrow 312">
                <a:extLst>
                  <a:ext uri="{FF2B5EF4-FFF2-40B4-BE49-F238E27FC236}">
                    <a16:creationId xmlns:a16="http://schemas.microsoft.com/office/drawing/2014/main" id="{5B19D6A8-3EC4-B342-BE5F-321311085B4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4" name="Up-Down Arrow 313">
                <a:extLst>
                  <a:ext uri="{FF2B5EF4-FFF2-40B4-BE49-F238E27FC236}">
                    <a16:creationId xmlns:a16="http://schemas.microsoft.com/office/drawing/2014/main" id="{DF4924B6-A938-BA43-A0CB-F9A9FCB9AC4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0" name="TextBox 309">
              <a:extLst>
                <a:ext uri="{FF2B5EF4-FFF2-40B4-BE49-F238E27FC236}">
                  <a16:creationId xmlns:a16="http://schemas.microsoft.com/office/drawing/2014/main" id="{2AE7B187-43D1-2B4C-9731-831DBAF9D886}"/>
                </a:ext>
              </a:extLst>
            </p:cNvPr>
            <p:cNvSpPr txBox="1"/>
            <p:nvPr/>
          </p:nvSpPr>
          <p:spPr>
            <a:xfrm flipH="1">
              <a:off x="5360154" y="4913266"/>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307" name="Elbow Connector 306">
            <a:extLst>
              <a:ext uri="{FF2B5EF4-FFF2-40B4-BE49-F238E27FC236}">
                <a16:creationId xmlns:a16="http://schemas.microsoft.com/office/drawing/2014/main" id="{8B84068D-EC81-D140-A8AC-D8E668F1F1D6}"/>
              </a:ext>
            </a:extLst>
          </p:cNvPr>
          <p:cNvCxnSpPr>
            <a:cxnSpLocks/>
            <a:stCxn id="317" idx="0"/>
            <a:endCxn id="326" idx="1"/>
          </p:cNvCxnSpPr>
          <p:nvPr/>
        </p:nvCxnSpPr>
        <p:spPr>
          <a:xfrm rot="16200000" flipV="1">
            <a:off x="5888162" y="3957127"/>
            <a:ext cx="149038" cy="63044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8" name="Elbow Connector 307">
            <a:extLst>
              <a:ext uri="{FF2B5EF4-FFF2-40B4-BE49-F238E27FC236}">
                <a16:creationId xmlns:a16="http://schemas.microsoft.com/office/drawing/2014/main" id="{205AC2E4-8E34-4943-9197-80AF923B19CD}"/>
              </a:ext>
            </a:extLst>
          </p:cNvPr>
          <p:cNvCxnSpPr>
            <a:cxnSpLocks/>
            <a:stCxn id="311" idx="0"/>
            <a:endCxn id="326" idx="3"/>
          </p:cNvCxnSpPr>
          <p:nvPr/>
        </p:nvCxnSpPr>
        <p:spPr>
          <a:xfrm rot="5400000" flipH="1" flipV="1">
            <a:off x="4772495" y="3910965"/>
            <a:ext cx="125350" cy="69907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4" name="Rounded Rectangle 333">
            <a:extLst>
              <a:ext uri="{FF2B5EF4-FFF2-40B4-BE49-F238E27FC236}">
                <a16:creationId xmlns:a16="http://schemas.microsoft.com/office/drawing/2014/main" id="{518D5620-7A97-6343-8B69-6285DE435B8C}"/>
              </a:ext>
            </a:extLst>
          </p:cNvPr>
          <p:cNvSpPr/>
          <p:nvPr/>
        </p:nvSpPr>
        <p:spPr>
          <a:xfrm>
            <a:off x="3856524" y="5083608"/>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335" name="Rounded Rectangle 334">
            <a:extLst>
              <a:ext uri="{FF2B5EF4-FFF2-40B4-BE49-F238E27FC236}">
                <a16:creationId xmlns:a16="http://schemas.microsoft.com/office/drawing/2014/main" id="{E15BF0E6-F2BC-ED47-B95A-BFEACFF57F7E}"/>
              </a:ext>
            </a:extLst>
          </p:cNvPr>
          <p:cNvSpPr/>
          <p:nvPr/>
        </p:nvSpPr>
        <p:spPr>
          <a:xfrm>
            <a:off x="4281837" y="5304634"/>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sp>
        <p:nvSpPr>
          <p:cNvPr id="411" name="Rounded Rectangle 410">
            <a:extLst>
              <a:ext uri="{FF2B5EF4-FFF2-40B4-BE49-F238E27FC236}">
                <a16:creationId xmlns:a16="http://schemas.microsoft.com/office/drawing/2014/main" id="{6FD085C8-0301-2544-A5D6-69ED87974EB2}"/>
              </a:ext>
            </a:extLst>
          </p:cNvPr>
          <p:cNvSpPr/>
          <p:nvPr/>
        </p:nvSpPr>
        <p:spPr>
          <a:xfrm>
            <a:off x="3583154" y="3614171"/>
            <a:ext cx="3604346" cy="2754513"/>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2" name="Group 411">
            <a:extLst>
              <a:ext uri="{FF2B5EF4-FFF2-40B4-BE49-F238E27FC236}">
                <a16:creationId xmlns:a16="http://schemas.microsoft.com/office/drawing/2014/main" id="{77F25972-B4A3-F044-BC8B-6DE6B7DF748E}"/>
              </a:ext>
            </a:extLst>
          </p:cNvPr>
          <p:cNvGrpSpPr/>
          <p:nvPr/>
        </p:nvGrpSpPr>
        <p:grpSpPr>
          <a:xfrm>
            <a:off x="3467465" y="3342023"/>
            <a:ext cx="730320" cy="410615"/>
            <a:chOff x="-430222" y="5025914"/>
            <a:chExt cx="1645920" cy="914400"/>
          </a:xfrm>
        </p:grpSpPr>
        <p:sp>
          <p:nvSpPr>
            <p:cNvPr id="413" name="Freeform 412">
              <a:extLst>
                <a:ext uri="{FF2B5EF4-FFF2-40B4-BE49-F238E27FC236}">
                  <a16:creationId xmlns:a16="http://schemas.microsoft.com/office/drawing/2014/main" id="{893277AD-7844-3C43-8BE2-C1B9D76D54C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B4144C2-4766-9D4F-BACF-8B2C746D328B}"/>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37" name="Rounded Rectangle 436">
            <a:extLst>
              <a:ext uri="{FF2B5EF4-FFF2-40B4-BE49-F238E27FC236}">
                <a16:creationId xmlns:a16="http://schemas.microsoft.com/office/drawing/2014/main" id="{A5658391-2E52-594E-889E-0EA9746612B5}"/>
              </a:ext>
            </a:extLst>
          </p:cNvPr>
          <p:cNvSpPr/>
          <p:nvPr/>
        </p:nvSpPr>
        <p:spPr>
          <a:xfrm>
            <a:off x="6752691" y="5012267"/>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438" name="Rounded Rectangle 437">
            <a:extLst>
              <a:ext uri="{FF2B5EF4-FFF2-40B4-BE49-F238E27FC236}">
                <a16:creationId xmlns:a16="http://schemas.microsoft.com/office/drawing/2014/main" id="{5EDCD5B3-B51B-1543-A405-492D1D46A550}"/>
              </a:ext>
            </a:extLst>
          </p:cNvPr>
          <p:cNvSpPr/>
          <p:nvPr/>
        </p:nvSpPr>
        <p:spPr>
          <a:xfrm>
            <a:off x="5623399" y="5012703"/>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grpSp>
        <p:nvGrpSpPr>
          <p:cNvPr id="344" name="Group 343">
            <a:extLst>
              <a:ext uri="{FF2B5EF4-FFF2-40B4-BE49-F238E27FC236}">
                <a16:creationId xmlns:a16="http://schemas.microsoft.com/office/drawing/2014/main" id="{929798F6-8D66-4C4D-B4D1-62A07A718ED2}"/>
              </a:ext>
            </a:extLst>
          </p:cNvPr>
          <p:cNvGrpSpPr/>
          <p:nvPr/>
        </p:nvGrpSpPr>
        <p:grpSpPr>
          <a:xfrm>
            <a:off x="5559233" y="5253048"/>
            <a:ext cx="575662" cy="551679"/>
            <a:chOff x="4909150" y="4743824"/>
            <a:chExt cx="575662" cy="551679"/>
          </a:xfrm>
        </p:grpSpPr>
        <p:grpSp>
          <p:nvGrpSpPr>
            <p:cNvPr id="357" name="Group 356">
              <a:extLst>
                <a:ext uri="{FF2B5EF4-FFF2-40B4-BE49-F238E27FC236}">
                  <a16:creationId xmlns:a16="http://schemas.microsoft.com/office/drawing/2014/main" id="{19012BEB-8212-AD46-9788-12868ECADF9B}"/>
                </a:ext>
              </a:extLst>
            </p:cNvPr>
            <p:cNvGrpSpPr/>
            <p:nvPr/>
          </p:nvGrpSpPr>
          <p:grpSpPr>
            <a:xfrm>
              <a:off x="4978134" y="4743824"/>
              <a:ext cx="457200" cy="457200"/>
              <a:chOff x="381000" y="1143000"/>
              <a:chExt cx="457200" cy="457200"/>
            </a:xfrm>
          </p:grpSpPr>
          <p:sp>
            <p:nvSpPr>
              <p:cNvPr id="359" name="Oval 358">
                <a:extLst>
                  <a:ext uri="{FF2B5EF4-FFF2-40B4-BE49-F238E27FC236}">
                    <a16:creationId xmlns:a16="http://schemas.microsoft.com/office/drawing/2014/main" id="{85AA585F-5DA4-FB44-B401-241159537E23}"/>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60" name="Group 359">
                <a:extLst>
                  <a:ext uri="{FF2B5EF4-FFF2-40B4-BE49-F238E27FC236}">
                    <a16:creationId xmlns:a16="http://schemas.microsoft.com/office/drawing/2014/main" id="{22EE485B-69C7-5245-ABF4-95C6629721D5}"/>
                  </a:ext>
                </a:extLst>
              </p:cNvPr>
              <p:cNvGrpSpPr/>
              <p:nvPr/>
            </p:nvGrpSpPr>
            <p:grpSpPr>
              <a:xfrm>
                <a:off x="457061" y="1246396"/>
                <a:ext cx="305077" cy="288387"/>
                <a:chOff x="2611815" y="1831548"/>
                <a:chExt cx="457616" cy="432581"/>
              </a:xfrm>
            </p:grpSpPr>
            <p:sp>
              <p:nvSpPr>
                <p:cNvPr id="361" name="Rounded Rectangle 360">
                  <a:extLst>
                    <a:ext uri="{FF2B5EF4-FFF2-40B4-BE49-F238E27FC236}">
                      <a16:creationId xmlns:a16="http://schemas.microsoft.com/office/drawing/2014/main" id="{B600BAFA-6D72-934B-A5DF-9901518D43AA}"/>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2" name="Rectangle 361">
                  <a:extLst>
                    <a:ext uri="{FF2B5EF4-FFF2-40B4-BE49-F238E27FC236}">
                      <a16:creationId xmlns:a16="http://schemas.microsoft.com/office/drawing/2014/main" id="{A75E4792-90D5-8F4B-AF24-FA279E33ACE9}"/>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3" name="Rectangle 362">
                  <a:extLst>
                    <a:ext uri="{FF2B5EF4-FFF2-40B4-BE49-F238E27FC236}">
                      <a16:creationId xmlns:a16="http://schemas.microsoft.com/office/drawing/2014/main" id="{A673C887-4069-8A4D-8933-2F5F5F724540}"/>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4" name="Rectangle 363">
                  <a:extLst>
                    <a:ext uri="{FF2B5EF4-FFF2-40B4-BE49-F238E27FC236}">
                      <a16:creationId xmlns:a16="http://schemas.microsoft.com/office/drawing/2014/main" id="{C6167287-940A-2F4D-9F7F-57082F0DF572}"/>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5" name="Round Same Side Corner Rectangle 364">
                  <a:extLst>
                    <a:ext uri="{FF2B5EF4-FFF2-40B4-BE49-F238E27FC236}">
                      <a16:creationId xmlns:a16="http://schemas.microsoft.com/office/drawing/2014/main" id="{220DD880-49AD-9C4B-BD04-4470DE5DFB89}"/>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6" name="Round Same Side Corner Rectangle 365">
                  <a:extLst>
                    <a:ext uri="{FF2B5EF4-FFF2-40B4-BE49-F238E27FC236}">
                      <a16:creationId xmlns:a16="http://schemas.microsoft.com/office/drawing/2014/main" id="{04423359-1612-714E-9A7F-0774B0FD4C58}"/>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8" name="Oval 367">
                  <a:extLst>
                    <a:ext uri="{FF2B5EF4-FFF2-40B4-BE49-F238E27FC236}">
                      <a16:creationId xmlns:a16="http://schemas.microsoft.com/office/drawing/2014/main" id="{725885B8-116F-5547-AD53-E38C132518DF}"/>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358" name="TextBox 357">
              <a:extLst>
                <a:ext uri="{FF2B5EF4-FFF2-40B4-BE49-F238E27FC236}">
                  <a16:creationId xmlns:a16="http://schemas.microsoft.com/office/drawing/2014/main" id="{32879980-C15B-2D46-9495-6BFFB5FA5AD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346" name="Group 345">
            <a:extLst>
              <a:ext uri="{FF2B5EF4-FFF2-40B4-BE49-F238E27FC236}">
                <a16:creationId xmlns:a16="http://schemas.microsoft.com/office/drawing/2014/main" id="{F1D407FD-355E-A546-8637-D8EE3314B131}"/>
              </a:ext>
            </a:extLst>
          </p:cNvPr>
          <p:cNvGrpSpPr/>
          <p:nvPr/>
        </p:nvGrpSpPr>
        <p:grpSpPr>
          <a:xfrm>
            <a:off x="6180834" y="5253048"/>
            <a:ext cx="462751" cy="552270"/>
            <a:chOff x="5518051" y="4743824"/>
            <a:chExt cx="462751" cy="552270"/>
          </a:xfrm>
        </p:grpSpPr>
        <p:grpSp>
          <p:nvGrpSpPr>
            <p:cNvPr id="347" name="Group 346">
              <a:extLst>
                <a:ext uri="{FF2B5EF4-FFF2-40B4-BE49-F238E27FC236}">
                  <a16:creationId xmlns:a16="http://schemas.microsoft.com/office/drawing/2014/main" id="{57055C64-10EA-E546-852C-58D3854FE100}"/>
                </a:ext>
              </a:extLst>
            </p:cNvPr>
            <p:cNvGrpSpPr/>
            <p:nvPr/>
          </p:nvGrpSpPr>
          <p:grpSpPr>
            <a:xfrm>
              <a:off x="5520500" y="4743824"/>
              <a:ext cx="457200" cy="457200"/>
              <a:chOff x="381000" y="1144371"/>
              <a:chExt cx="457200" cy="457200"/>
            </a:xfrm>
          </p:grpSpPr>
          <p:sp>
            <p:nvSpPr>
              <p:cNvPr id="349" name="Oval 348">
                <a:extLst>
                  <a:ext uri="{FF2B5EF4-FFF2-40B4-BE49-F238E27FC236}">
                    <a16:creationId xmlns:a16="http://schemas.microsoft.com/office/drawing/2014/main" id="{60029C94-F54E-2041-8A11-AA63CEE1B6F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0" name="Group 349">
                <a:extLst>
                  <a:ext uri="{FF2B5EF4-FFF2-40B4-BE49-F238E27FC236}">
                    <a16:creationId xmlns:a16="http://schemas.microsoft.com/office/drawing/2014/main" id="{0C0755A5-BAFF-D64D-A08C-D1B660DA68AC}"/>
                  </a:ext>
                </a:extLst>
              </p:cNvPr>
              <p:cNvGrpSpPr/>
              <p:nvPr/>
            </p:nvGrpSpPr>
            <p:grpSpPr>
              <a:xfrm>
                <a:off x="472440" y="1235811"/>
                <a:ext cx="274320" cy="274320"/>
                <a:chOff x="1268229" y="1176850"/>
                <a:chExt cx="274320" cy="274320"/>
              </a:xfrm>
            </p:grpSpPr>
            <p:sp>
              <p:nvSpPr>
                <p:cNvPr id="351" name="Rectangle 350">
                  <a:extLst>
                    <a:ext uri="{FF2B5EF4-FFF2-40B4-BE49-F238E27FC236}">
                      <a16:creationId xmlns:a16="http://schemas.microsoft.com/office/drawing/2014/main" id="{90DAC70E-33CC-8A47-92B8-90636896D65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2" name="Group 351">
                  <a:extLst>
                    <a:ext uri="{FF2B5EF4-FFF2-40B4-BE49-F238E27FC236}">
                      <a16:creationId xmlns:a16="http://schemas.microsoft.com/office/drawing/2014/main" id="{01EFF128-60ED-E84F-996B-06ED28B6CE82}"/>
                    </a:ext>
                  </a:extLst>
                </p:cNvPr>
                <p:cNvGrpSpPr/>
                <p:nvPr/>
              </p:nvGrpSpPr>
              <p:grpSpPr>
                <a:xfrm>
                  <a:off x="1283934" y="1187096"/>
                  <a:ext cx="243840" cy="253828"/>
                  <a:chOff x="1789194" y="1649305"/>
                  <a:chExt cx="411480" cy="380742"/>
                </a:xfrm>
              </p:grpSpPr>
              <p:sp>
                <p:nvSpPr>
                  <p:cNvPr id="353" name="Right Arrow 352">
                    <a:extLst>
                      <a:ext uri="{FF2B5EF4-FFF2-40B4-BE49-F238E27FC236}">
                        <a16:creationId xmlns:a16="http://schemas.microsoft.com/office/drawing/2014/main" id="{1ECE803D-AAFD-E440-B01E-7D03D3FF60FC}"/>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4" name="Right Arrow 353">
                    <a:extLst>
                      <a:ext uri="{FF2B5EF4-FFF2-40B4-BE49-F238E27FC236}">
                        <a16:creationId xmlns:a16="http://schemas.microsoft.com/office/drawing/2014/main" id="{06CC7F04-DAB2-144C-A326-F35394B419D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5" name="Right Arrow 354">
                    <a:extLst>
                      <a:ext uri="{FF2B5EF4-FFF2-40B4-BE49-F238E27FC236}">
                        <a16:creationId xmlns:a16="http://schemas.microsoft.com/office/drawing/2014/main" id="{2A192A56-0D58-B941-8261-8A952144F75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6" name="Right Arrow 355">
                    <a:extLst>
                      <a:ext uri="{FF2B5EF4-FFF2-40B4-BE49-F238E27FC236}">
                        <a16:creationId xmlns:a16="http://schemas.microsoft.com/office/drawing/2014/main" id="{E0C310BF-1D8D-2340-919E-9DA1440185C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grpSp>
          </p:grpSp>
        </p:grpSp>
        <p:sp>
          <p:nvSpPr>
            <p:cNvPr id="348" name="TextBox 347">
              <a:extLst>
                <a:ext uri="{FF2B5EF4-FFF2-40B4-BE49-F238E27FC236}">
                  <a16:creationId xmlns:a16="http://schemas.microsoft.com/office/drawing/2014/main" id="{C3FB47B4-9C31-A748-80EE-2A54D20E84DE}"/>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51" name="Group 50">
            <a:extLst>
              <a:ext uri="{FF2B5EF4-FFF2-40B4-BE49-F238E27FC236}">
                <a16:creationId xmlns:a16="http://schemas.microsoft.com/office/drawing/2014/main" id="{0754BEEA-030C-6348-9037-E62F50119455}"/>
              </a:ext>
            </a:extLst>
          </p:cNvPr>
          <p:cNvGrpSpPr/>
          <p:nvPr/>
        </p:nvGrpSpPr>
        <p:grpSpPr>
          <a:xfrm>
            <a:off x="6799525" y="5251725"/>
            <a:ext cx="689009" cy="813421"/>
            <a:chOff x="9706112" y="4124997"/>
            <a:chExt cx="689009" cy="813421"/>
          </a:xfrm>
        </p:grpSpPr>
        <p:grpSp>
          <p:nvGrpSpPr>
            <p:cNvPr id="341" name="Group 340">
              <a:extLst>
                <a:ext uri="{FF2B5EF4-FFF2-40B4-BE49-F238E27FC236}">
                  <a16:creationId xmlns:a16="http://schemas.microsoft.com/office/drawing/2014/main" id="{C35D3F5B-059E-E045-9FB0-CDCC7D1F2AFE}"/>
                </a:ext>
              </a:extLst>
            </p:cNvPr>
            <p:cNvGrpSpPr/>
            <p:nvPr/>
          </p:nvGrpSpPr>
          <p:grpSpPr>
            <a:xfrm>
              <a:off x="9706112" y="4124997"/>
              <a:ext cx="439677" cy="448596"/>
              <a:chOff x="5035038" y="2666998"/>
              <a:chExt cx="597479" cy="609600"/>
            </a:xfrm>
          </p:grpSpPr>
          <p:sp>
            <p:nvSpPr>
              <p:cNvPr id="381" name="Rectangle 380">
                <a:extLst>
                  <a:ext uri="{FF2B5EF4-FFF2-40B4-BE49-F238E27FC236}">
                    <a16:creationId xmlns:a16="http://schemas.microsoft.com/office/drawing/2014/main" id="{0CC41519-39FD-AF41-A182-C0CB8FE7A2B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82" name="Oval 381">
                <a:extLst>
                  <a:ext uri="{FF2B5EF4-FFF2-40B4-BE49-F238E27FC236}">
                    <a16:creationId xmlns:a16="http://schemas.microsoft.com/office/drawing/2014/main" id="{F8263CFA-2153-C94B-B50F-C5E39496EEE4}"/>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83" name="Straight Connector 382">
                <a:extLst>
                  <a:ext uri="{FF2B5EF4-FFF2-40B4-BE49-F238E27FC236}">
                    <a16:creationId xmlns:a16="http://schemas.microsoft.com/office/drawing/2014/main" id="{9A255B33-EB8F-2E42-8BD6-5F02F04B98C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29B7BC6-D3A5-B34B-A0E5-1E8FBBA4102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7D77C04-33E5-3B4D-87A6-BD66EF1ABB6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B8AE83DC-9139-9E43-A853-1BC236DF426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2" name="Group 341">
              <a:extLst>
                <a:ext uri="{FF2B5EF4-FFF2-40B4-BE49-F238E27FC236}">
                  <a16:creationId xmlns:a16="http://schemas.microsoft.com/office/drawing/2014/main" id="{991BD671-5CE0-0F42-8F07-A8BADC99EBCA}"/>
                </a:ext>
              </a:extLst>
            </p:cNvPr>
            <p:cNvGrpSpPr/>
            <p:nvPr/>
          </p:nvGrpSpPr>
          <p:grpSpPr>
            <a:xfrm>
              <a:off x="9842385" y="4311838"/>
              <a:ext cx="439677" cy="448596"/>
              <a:chOff x="5035038" y="2666998"/>
              <a:chExt cx="597479" cy="609600"/>
            </a:xfrm>
          </p:grpSpPr>
          <p:sp>
            <p:nvSpPr>
              <p:cNvPr id="375" name="Rectangle 374">
                <a:extLst>
                  <a:ext uri="{FF2B5EF4-FFF2-40B4-BE49-F238E27FC236}">
                    <a16:creationId xmlns:a16="http://schemas.microsoft.com/office/drawing/2014/main" id="{B3F6584A-098E-854C-B724-63ACE67A289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6" name="Oval 375">
                <a:extLst>
                  <a:ext uri="{FF2B5EF4-FFF2-40B4-BE49-F238E27FC236}">
                    <a16:creationId xmlns:a16="http://schemas.microsoft.com/office/drawing/2014/main" id="{E0C26E97-F203-2447-B4F4-064D28F5F47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7" name="Straight Connector 376">
                <a:extLst>
                  <a:ext uri="{FF2B5EF4-FFF2-40B4-BE49-F238E27FC236}">
                    <a16:creationId xmlns:a16="http://schemas.microsoft.com/office/drawing/2014/main" id="{4E72DEC5-2F6E-364B-BD49-441EA29DBC24}"/>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4B90523-3114-3D4B-A7E7-FD53E7D8987B}"/>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B9BCAB6-B561-7443-8B4A-29134177558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0" name="TextBox 379">
                <a:extLst>
                  <a:ext uri="{FF2B5EF4-FFF2-40B4-BE49-F238E27FC236}">
                    <a16:creationId xmlns:a16="http://schemas.microsoft.com/office/drawing/2014/main" id="{9AB8F114-F3FC-F340-90D6-F928437C6AB3}"/>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3" name="Group 342">
              <a:extLst>
                <a:ext uri="{FF2B5EF4-FFF2-40B4-BE49-F238E27FC236}">
                  <a16:creationId xmlns:a16="http://schemas.microsoft.com/office/drawing/2014/main" id="{D72C4726-E7A2-3B42-94B0-4006A661268E}"/>
                </a:ext>
              </a:extLst>
            </p:cNvPr>
            <p:cNvGrpSpPr/>
            <p:nvPr/>
          </p:nvGrpSpPr>
          <p:grpSpPr>
            <a:xfrm>
              <a:off x="9955444" y="4489822"/>
              <a:ext cx="439677" cy="448596"/>
              <a:chOff x="5035038" y="2666998"/>
              <a:chExt cx="597479" cy="609600"/>
            </a:xfrm>
          </p:grpSpPr>
          <p:sp>
            <p:nvSpPr>
              <p:cNvPr id="369" name="Rectangle 368">
                <a:extLst>
                  <a:ext uri="{FF2B5EF4-FFF2-40B4-BE49-F238E27FC236}">
                    <a16:creationId xmlns:a16="http://schemas.microsoft.com/office/drawing/2014/main" id="{CD098E7F-CD2A-4747-8171-93143495192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0" name="Oval 369">
                <a:extLst>
                  <a:ext uri="{FF2B5EF4-FFF2-40B4-BE49-F238E27FC236}">
                    <a16:creationId xmlns:a16="http://schemas.microsoft.com/office/drawing/2014/main" id="{8577E1CC-DCBD-EB44-9CEB-8CD085499903}"/>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1" name="Straight Connector 370">
                <a:extLst>
                  <a:ext uri="{FF2B5EF4-FFF2-40B4-BE49-F238E27FC236}">
                    <a16:creationId xmlns:a16="http://schemas.microsoft.com/office/drawing/2014/main" id="{4C809199-415C-BE43-AF36-DD7261268E85}"/>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ADD24979-E652-7044-9032-B8A8895C80B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63B932D-B5BE-1A42-89DF-1D669DF10E7E}"/>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74" name="TextBox 373">
                <a:extLst>
                  <a:ext uri="{FF2B5EF4-FFF2-40B4-BE49-F238E27FC236}">
                    <a16:creationId xmlns:a16="http://schemas.microsoft.com/office/drawing/2014/main" id="{C85A2E38-23B9-434F-99AD-F0A4255D29A8}"/>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57" name="Group 256">
            <a:extLst>
              <a:ext uri="{FF2B5EF4-FFF2-40B4-BE49-F238E27FC236}">
                <a16:creationId xmlns:a16="http://schemas.microsoft.com/office/drawing/2014/main" id="{542BB730-8CE7-7540-AD73-96713B6ACAA5}"/>
              </a:ext>
            </a:extLst>
          </p:cNvPr>
          <p:cNvGrpSpPr/>
          <p:nvPr/>
        </p:nvGrpSpPr>
        <p:grpSpPr>
          <a:xfrm>
            <a:off x="6226929" y="1263100"/>
            <a:ext cx="365760" cy="365760"/>
            <a:chOff x="1342115" y="1298346"/>
            <a:chExt cx="536100" cy="536100"/>
          </a:xfrm>
        </p:grpSpPr>
        <p:sp>
          <p:nvSpPr>
            <p:cNvPr id="259" name="Oval 258">
              <a:extLst>
                <a:ext uri="{FF2B5EF4-FFF2-40B4-BE49-F238E27FC236}">
                  <a16:creationId xmlns:a16="http://schemas.microsoft.com/office/drawing/2014/main" id="{EF5D9B88-392E-024F-8D64-2C7F14684A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0" name="Down Arrow 259">
              <a:extLst>
                <a:ext uri="{FF2B5EF4-FFF2-40B4-BE49-F238E27FC236}">
                  <a16:creationId xmlns:a16="http://schemas.microsoft.com/office/drawing/2014/main" id="{C0867514-8270-D340-A42A-CC9F51BB81E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1" name="Down Arrow 260">
              <a:extLst>
                <a:ext uri="{FF2B5EF4-FFF2-40B4-BE49-F238E27FC236}">
                  <a16:creationId xmlns:a16="http://schemas.microsoft.com/office/drawing/2014/main" id="{68E9B428-3EA3-3F4B-A138-AA544A389184}"/>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2" name="Up-Down Arrow 261">
              <a:extLst>
                <a:ext uri="{FF2B5EF4-FFF2-40B4-BE49-F238E27FC236}">
                  <a16:creationId xmlns:a16="http://schemas.microsoft.com/office/drawing/2014/main" id="{E31CDDC9-FC30-3240-A62D-08E28942C99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51" name="Rounded Rectangle 150">
            <a:extLst>
              <a:ext uri="{FF2B5EF4-FFF2-40B4-BE49-F238E27FC236}">
                <a16:creationId xmlns:a16="http://schemas.microsoft.com/office/drawing/2014/main" id="{9FA4B35A-3F99-8046-92A7-4C8C9B115383}"/>
              </a:ext>
            </a:extLst>
          </p:cNvPr>
          <p:cNvSpPr/>
          <p:nvPr/>
        </p:nvSpPr>
        <p:spPr>
          <a:xfrm>
            <a:off x="2989430" y="2594674"/>
            <a:ext cx="5004022" cy="408552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29AA7FED-4836-7048-B51A-690C20F2F0FE}"/>
              </a:ext>
            </a:extLst>
          </p:cNvPr>
          <p:cNvSpPr/>
          <p:nvPr/>
        </p:nvSpPr>
        <p:spPr>
          <a:xfrm>
            <a:off x="6274723" y="6579892"/>
            <a:ext cx="1711311" cy="206937"/>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nvGrpSpPr>
          <p:cNvPr id="30" name="Route Tables"/>
          <p:cNvGrpSpPr/>
          <p:nvPr/>
        </p:nvGrpSpPr>
        <p:grpSpPr>
          <a:xfrm>
            <a:off x="7565658" y="432606"/>
            <a:ext cx="2336448" cy="4019340"/>
            <a:chOff x="7190070" y="1009144"/>
            <a:chExt cx="2336448" cy="4019340"/>
          </a:xfrm>
        </p:grpSpPr>
        <p:sp>
          <p:nvSpPr>
            <p:cNvPr id="180" name="TextBox 179"/>
            <p:cNvSpPr txBox="1"/>
            <p:nvPr/>
          </p:nvSpPr>
          <p:spPr>
            <a:xfrm>
              <a:off x="7190070" y="4628374"/>
              <a:ext cx="1569127"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10.1.0.0/20 </a:t>
              </a:r>
              <a:r>
                <a:rPr lang="en-US" sz="1000" i="1" dirty="0">
                  <a:solidFill>
                    <a:srgbClr val="FFFF00"/>
                  </a:solidFill>
                </a:rPr>
                <a:t>target</a:t>
              </a:r>
              <a:r>
                <a:rPr lang="en-US" sz="1000" dirty="0">
                  <a:solidFill>
                    <a:srgbClr val="FFFF00"/>
                  </a:solidFill>
                </a:rPr>
                <a:t> </a:t>
              </a:r>
              <a:r>
                <a:rPr lang="en-US" sz="1000" i="1" dirty="0" err="1">
                  <a:solidFill>
                    <a:srgbClr val="FFFF00"/>
                  </a:solidFill>
                </a:rPr>
                <a:t>vgw</a:t>
              </a:r>
              <a:endParaRPr lang="en-US" sz="1000" i="1" dirty="0">
                <a:solidFill>
                  <a:srgbClr val="FFFF00"/>
                </a:solidFill>
              </a:endParaRPr>
            </a:p>
          </p:txBody>
        </p:sp>
        <p:sp>
          <p:nvSpPr>
            <p:cNvPr id="367" name="TextBox 366"/>
            <p:cNvSpPr txBox="1"/>
            <p:nvPr/>
          </p:nvSpPr>
          <p:spPr>
            <a:xfrm>
              <a:off x="7380113" y="1009144"/>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dx</a:t>
              </a:r>
              <a:endParaRPr lang="en-US" sz="1000" dirty="0">
                <a:solidFill>
                  <a:srgbClr val="FFFF00"/>
                </a:solidFill>
              </a:endParaRPr>
            </a:p>
            <a:p>
              <a:r>
                <a:rPr lang="en-US" sz="1000" dirty="0">
                  <a:solidFill>
                    <a:srgbClr val="FFFF00"/>
                  </a:solidFill>
                </a:rPr>
                <a:t>10.1.48.0/24 </a:t>
              </a:r>
              <a:r>
                <a:rPr lang="en-US" sz="1000" i="1" dirty="0">
                  <a:solidFill>
                    <a:srgbClr val="FFFF00"/>
                  </a:solidFill>
                </a:rPr>
                <a:t>next-hop dx</a:t>
              </a:r>
            </a:p>
            <a:p>
              <a:r>
                <a:rPr lang="en-US" sz="1000" dirty="0">
                  <a:solidFill>
                    <a:srgbClr val="FFFF00"/>
                  </a:solidFill>
                </a:rPr>
                <a:t>10.1.49.0/24 </a:t>
              </a:r>
              <a:r>
                <a:rPr lang="en-US" sz="1000" i="1" dirty="0">
                  <a:solidFill>
                    <a:srgbClr val="FFFF00"/>
                  </a:solidFill>
                </a:rPr>
                <a:t>next-hop dx</a:t>
              </a:r>
            </a:p>
          </p:txBody>
        </p:sp>
      </p:grpSp>
      <p:grpSp>
        <p:nvGrpSpPr>
          <p:cNvPr id="230" name="Group 229">
            <a:extLst>
              <a:ext uri="{FF2B5EF4-FFF2-40B4-BE49-F238E27FC236}">
                <a16:creationId xmlns:a16="http://schemas.microsoft.com/office/drawing/2014/main" id="{622589DA-B0C1-614A-9F08-14312249895C}"/>
              </a:ext>
            </a:extLst>
          </p:cNvPr>
          <p:cNvGrpSpPr/>
          <p:nvPr/>
        </p:nvGrpSpPr>
        <p:grpSpPr>
          <a:xfrm>
            <a:off x="7251277" y="3086665"/>
            <a:ext cx="457200" cy="457200"/>
            <a:chOff x="10756475" y="2280802"/>
            <a:chExt cx="536100" cy="536100"/>
          </a:xfrm>
        </p:grpSpPr>
        <p:sp>
          <p:nvSpPr>
            <p:cNvPr id="231" name="Oval 230">
              <a:extLst>
                <a:ext uri="{FF2B5EF4-FFF2-40B4-BE49-F238E27FC236}">
                  <a16:creationId xmlns:a16="http://schemas.microsoft.com/office/drawing/2014/main" id="{18732B68-FE5D-5949-BF37-0EB79842FEB1}"/>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32" name="Group 231">
              <a:extLst>
                <a:ext uri="{FF2B5EF4-FFF2-40B4-BE49-F238E27FC236}">
                  <a16:creationId xmlns:a16="http://schemas.microsoft.com/office/drawing/2014/main" id="{8087AF38-FB3C-2B4C-B2B8-02960DAD2508}"/>
                </a:ext>
              </a:extLst>
            </p:cNvPr>
            <p:cNvGrpSpPr/>
            <p:nvPr/>
          </p:nvGrpSpPr>
          <p:grpSpPr>
            <a:xfrm>
              <a:off x="10879292" y="2346031"/>
              <a:ext cx="290466" cy="376110"/>
              <a:chOff x="11501920" y="2172742"/>
              <a:chExt cx="290466" cy="376110"/>
            </a:xfrm>
          </p:grpSpPr>
          <p:sp>
            <p:nvSpPr>
              <p:cNvPr id="233" name="Rounded Rectangle 232">
                <a:extLst>
                  <a:ext uri="{FF2B5EF4-FFF2-40B4-BE49-F238E27FC236}">
                    <a16:creationId xmlns:a16="http://schemas.microsoft.com/office/drawing/2014/main" id="{52BFD72C-98BC-3C41-A775-30842C18A43F}"/>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a:extLst>
                  <a:ext uri="{FF2B5EF4-FFF2-40B4-BE49-F238E27FC236}">
                    <a16:creationId xmlns:a16="http://schemas.microsoft.com/office/drawing/2014/main" id="{8CAD4C9C-D002-D548-B4FA-7EAAAE6D3432}"/>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2" name="Group 251">
            <a:extLst>
              <a:ext uri="{FF2B5EF4-FFF2-40B4-BE49-F238E27FC236}">
                <a16:creationId xmlns:a16="http://schemas.microsoft.com/office/drawing/2014/main" id="{639E7B42-6FEE-6245-BF10-4DB470B8DFDD}"/>
              </a:ext>
            </a:extLst>
          </p:cNvPr>
          <p:cNvGrpSpPr/>
          <p:nvPr/>
        </p:nvGrpSpPr>
        <p:grpSpPr>
          <a:xfrm>
            <a:off x="7469466" y="1263604"/>
            <a:ext cx="365760" cy="365760"/>
            <a:chOff x="1342115" y="1298346"/>
            <a:chExt cx="536100" cy="536100"/>
          </a:xfrm>
        </p:grpSpPr>
        <p:sp>
          <p:nvSpPr>
            <p:cNvPr id="253" name="Oval 252">
              <a:extLst>
                <a:ext uri="{FF2B5EF4-FFF2-40B4-BE49-F238E27FC236}">
                  <a16:creationId xmlns:a16="http://schemas.microsoft.com/office/drawing/2014/main" id="{398EB862-0D75-4843-8F06-772121C5C2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4" name="Down Arrow 253">
              <a:extLst>
                <a:ext uri="{FF2B5EF4-FFF2-40B4-BE49-F238E27FC236}">
                  <a16:creationId xmlns:a16="http://schemas.microsoft.com/office/drawing/2014/main" id="{4FD50818-B4AB-AB43-BF94-C55F64A45CB6}"/>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5" name="Down Arrow 254">
              <a:extLst>
                <a:ext uri="{FF2B5EF4-FFF2-40B4-BE49-F238E27FC236}">
                  <a16:creationId xmlns:a16="http://schemas.microsoft.com/office/drawing/2014/main" id="{2E957741-D963-334C-A8F6-3851B46865B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6" name="Up-Down Arrow 255">
              <a:extLst>
                <a:ext uri="{FF2B5EF4-FFF2-40B4-BE49-F238E27FC236}">
                  <a16:creationId xmlns:a16="http://schemas.microsoft.com/office/drawing/2014/main" id="{BA48ABD4-8607-C548-8E7C-CE808A95131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 name="Direct Connect">
            <a:extLst>
              <a:ext uri="{FF2B5EF4-FFF2-40B4-BE49-F238E27FC236}">
                <a16:creationId xmlns:a16="http://schemas.microsoft.com/office/drawing/2014/main" id="{D112763E-3688-0342-8427-1BD3068FC685}"/>
              </a:ext>
            </a:extLst>
          </p:cNvPr>
          <p:cNvGrpSpPr/>
          <p:nvPr/>
        </p:nvGrpSpPr>
        <p:grpSpPr>
          <a:xfrm>
            <a:off x="8538654" y="1682954"/>
            <a:ext cx="1933018" cy="1417216"/>
            <a:chOff x="8538654" y="1682954"/>
            <a:chExt cx="1933018" cy="1417216"/>
          </a:xfrm>
        </p:grpSpPr>
        <p:sp>
          <p:nvSpPr>
            <p:cNvPr id="140" name="Cloud 139">
              <a:extLst>
                <a:ext uri="{FF2B5EF4-FFF2-40B4-BE49-F238E27FC236}">
                  <a16:creationId xmlns:a16="http://schemas.microsoft.com/office/drawing/2014/main" id="{43E51B54-5412-6F40-8718-42C652ACE8C7}"/>
                </a:ext>
              </a:extLst>
            </p:cNvPr>
            <p:cNvSpPr/>
            <p:nvPr/>
          </p:nvSpPr>
          <p:spPr>
            <a:xfrm>
              <a:off x="8624289" y="2183494"/>
              <a:ext cx="1116611" cy="69578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6" name="Group 285">
              <a:extLst>
                <a:ext uri="{FF2B5EF4-FFF2-40B4-BE49-F238E27FC236}">
                  <a16:creationId xmlns:a16="http://schemas.microsoft.com/office/drawing/2014/main" id="{0205F78A-1DCC-0B46-860E-FF899D500600}"/>
                </a:ext>
              </a:extLst>
            </p:cNvPr>
            <p:cNvGrpSpPr/>
            <p:nvPr/>
          </p:nvGrpSpPr>
          <p:grpSpPr>
            <a:xfrm>
              <a:off x="8538654" y="1682954"/>
              <a:ext cx="1933018" cy="1417216"/>
              <a:chOff x="5754199" y="2174747"/>
              <a:chExt cx="1933018" cy="1417216"/>
            </a:xfrm>
          </p:grpSpPr>
          <p:sp>
            <p:nvSpPr>
              <p:cNvPr id="287" name="Rounded Rectangle 286">
                <a:extLst>
                  <a:ext uri="{FF2B5EF4-FFF2-40B4-BE49-F238E27FC236}">
                    <a16:creationId xmlns:a16="http://schemas.microsoft.com/office/drawing/2014/main" id="{5C977F52-E99E-624A-8CF9-DE054C2E8390}"/>
                  </a:ext>
                </a:extLst>
              </p:cNvPr>
              <p:cNvSpPr/>
              <p:nvPr/>
            </p:nvSpPr>
            <p:spPr>
              <a:xfrm>
                <a:off x="5754199" y="24957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oup 287">
                <a:extLst>
                  <a:ext uri="{FF2B5EF4-FFF2-40B4-BE49-F238E27FC236}">
                    <a16:creationId xmlns:a16="http://schemas.microsoft.com/office/drawing/2014/main" id="{9CBDC9E6-7E2B-1846-9C80-D068CED83BBE}"/>
                  </a:ext>
                </a:extLst>
              </p:cNvPr>
              <p:cNvGrpSpPr/>
              <p:nvPr/>
            </p:nvGrpSpPr>
            <p:grpSpPr>
              <a:xfrm>
                <a:off x="6864255" y="2174747"/>
                <a:ext cx="822962" cy="499907"/>
                <a:chOff x="-561921" y="1724036"/>
                <a:chExt cx="1645924" cy="999814"/>
              </a:xfrm>
            </p:grpSpPr>
            <p:sp>
              <p:nvSpPr>
                <p:cNvPr id="299" name="Freeform 298">
                  <a:extLst>
                    <a:ext uri="{FF2B5EF4-FFF2-40B4-BE49-F238E27FC236}">
                      <a16:creationId xmlns:a16="http://schemas.microsoft.com/office/drawing/2014/main" id="{B88209E8-E8E6-D340-B36D-C7F27D6F6EF6}"/>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00" name="TextBox 299">
                  <a:extLst>
                    <a:ext uri="{FF2B5EF4-FFF2-40B4-BE49-F238E27FC236}">
                      <a16:creationId xmlns:a16="http://schemas.microsoft.com/office/drawing/2014/main" id="{A9AF7734-272D-AF45-9006-B5F9FEE0CF6A}"/>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289" name="Group 288">
                <a:extLst>
                  <a:ext uri="{FF2B5EF4-FFF2-40B4-BE49-F238E27FC236}">
                    <a16:creationId xmlns:a16="http://schemas.microsoft.com/office/drawing/2014/main" id="{EBBA66DB-667D-4349-BE97-66E808351469}"/>
                  </a:ext>
                </a:extLst>
              </p:cNvPr>
              <p:cNvGrpSpPr/>
              <p:nvPr/>
            </p:nvGrpSpPr>
            <p:grpSpPr>
              <a:xfrm>
                <a:off x="6027244" y="3127942"/>
                <a:ext cx="365760" cy="365760"/>
                <a:chOff x="1342115" y="1298346"/>
                <a:chExt cx="536100" cy="536100"/>
              </a:xfrm>
            </p:grpSpPr>
            <p:sp>
              <p:nvSpPr>
                <p:cNvPr id="295" name="Oval 294">
                  <a:extLst>
                    <a:ext uri="{FF2B5EF4-FFF2-40B4-BE49-F238E27FC236}">
                      <a16:creationId xmlns:a16="http://schemas.microsoft.com/office/drawing/2014/main" id="{0E995494-0D51-BF47-AF79-F5D87B554FE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6" name="Down Arrow 295">
                  <a:extLst>
                    <a:ext uri="{FF2B5EF4-FFF2-40B4-BE49-F238E27FC236}">
                      <a16:creationId xmlns:a16="http://schemas.microsoft.com/office/drawing/2014/main" id="{A068DAF3-AE03-DB44-A36D-9284BC97081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7" name="Down Arrow 296">
                  <a:extLst>
                    <a:ext uri="{FF2B5EF4-FFF2-40B4-BE49-F238E27FC236}">
                      <a16:creationId xmlns:a16="http://schemas.microsoft.com/office/drawing/2014/main" id="{3783ADFF-811D-DA43-9A47-C55098E9B02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8" name="Up-Down Arrow 297">
                  <a:extLst>
                    <a:ext uri="{FF2B5EF4-FFF2-40B4-BE49-F238E27FC236}">
                      <a16:creationId xmlns:a16="http://schemas.microsoft.com/office/drawing/2014/main" id="{EAFB9510-A384-FA41-917D-AFEB4C6DC05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0" name="Group 289">
                <a:extLst>
                  <a:ext uri="{FF2B5EF4-FFF2-40B4-BE49-F238E27FC236}">
                    <a16:creationId xmlns:a16="http://schemas.microsoft.com/office/drawing/2014/main" id="{3BC3F55F-66CA-8B42-AA56-446C2F126816}"/>
                  </a:ext>
                </a:extLst>
              </p:cNvPr>
              <p:cNvGrpSpPr/>
              <p:nvPr/>
            </p:nvGrpSpPr>
            <p:grpSpPr>
              <a:xfrm>
                <a:off x="6280945" y="2620474"/>
                <a:ext cx="365760" cy="365760"/>
                <a:chOff x="1342115" y="1298346"/>
                <a:chExt cx="536100" cy="536100"/>
              </a:xfrm>
            </p:grpSpPr>
            <p:sp>
              <p:nvSpPr>
                <p:cNvPr id="291" name="Oval 290">
                  <a:extLst>
                    <a:ext uri="{FF2B5EF4-FFF2-40B4-BE49-F238E27FC236}">
                      <a16:creationId xmlns:a16="http://schemas.microsoft.com/office/drawing/2014/main" id="{BEFF73F1-E3E6-1842-8DAE-D4D0B92C8D1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2" name="Down Arrow 291">
                  <a:extLst>
                    <a:ext uri="{FF2B5EF4-FFF2-40B4-BE49-F238E27FC236}">
                      <a16:creationId xmlns:a16="http://schemas.microsoft.com/office/drawing/2014/main" id="{1FE63A78-9431-3B45-A558-7B75EDC081B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3" name="Down Arrow 292">
                  <a:extLst>
                    <a:ext uri="{FF2B5EF4-FFF2-40B4-BE49-F238E27FC236}">
                      <a16:creationId xmlns:a16="http://schemas.microsoft.com/office/drawing/2014/main" id="{CE7B7AF3-0618-9748-ADB5-E0E525569C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4" name="Up-Down Arrow 293">
                  <a:extLst>
                    <a:ext uri="{FF2B5EF4-FFF2-40B4-BE49-F238E27FC236}">
                      <a16:creationId xmlns:a16="http://schemas.microsoft.com/office/drawing/2014/main" id="{AF65C021-10CD-2941-9CF1-3ACDEA456BB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grpSp>
        <p:nvGrpSpPr>
          <p:cNvPr id="5" name="Private VIF">
            <a:extLst>
              <a:ext uri="{FF2B5EF4-FFF2-40B4-BE49-F238E27FC236}">
                <a16:creationId xmlns:a16="http://schemas.microsoft.com/office/drawing/2014/main" id="{0AC218DE-F056-514F-9642-D5547B141C75}"/>
              </a:ext>
            </a:extLst>
          </p:cNvPr>
          <p:cNvGrpSpPr/>
          <p:nvPr/>
        </p:nvGrpSpPr>
        <p:grpSpPr>
          <a:xfrm>
            <a:off x="7708477" y="1575800"/>
            <a:ext cx="1539803" cy="1739465"/>
            <a:chOff x="7708477" y="1575800"/>
            <a:chExt cx="1539803" cy="1739465"/>
          </a:xfrm>
        </p:grpSpPr>
        <p:cxnSp>
          <p:nvCxnSpPr>
            <p:cNvPr id="246" name="Elbow Connector 225">
              <a:extLst>
                <a:ext uri="{FF2B5EF4-FFF2-40B4-BE49-F238E27FC236}">
                  <a16:creationId xmlns:a16="http://schemas.microsoft.com/office/drawing/2014/main" id="{A94B5EB6-F27F-CD4D-9070-B66EAC0B5D94}"/>
                </a:ext>
              </a:extLst>
            </p:cNvPr>
            <p:cNvCxnSpPr>
              <a:cxnSpLocks/>
              <a:stCxn id="253" idx="5"/>
              <a:endCxn id="291" idx="1"/>
            </p:cNvCxnSpPr>
            <p:nvPr/>
          </p:nvCxnSpPr>
          <p:spPr>
            <a:xfrm>
              <a:off x="7781662" y="1575800"/>
              <a:ext cx="1337302" cy="60644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248" name="Elbow Connector 225">
              <a:extLst>
                <a:ext uri="{FF2B5EF4-FFF2-40B4-BE49-F238E27FC236}">
                  <a16:creationId xmlns:a16="http://schemas.microsoft.com/office/drawing/2014/main" id="{F7227114-3B67-834D-90FC-6DED7C838524}"/>
                </a:ext>
              </a:extLst>
            </p:cNvPr>
            <p:cNvCxnSpPr>
              <a:cxnSpLocks/>
              <a:stCxn id="295" idx="3"/>
              <a:endCxn id="231" idx="6"/>
            </p:cNvCxnSpPr>
            <p:nvPr/>
          </p:nvCxnSpPr>
          <p:spPr>
            <a:xfrm flipH="1">
              <a:off x="7708477" y="2948345"/>
              <a:ext cx="1156786" cy="366920"/>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46" name="Elbow Connector 225">
              <a:extLst>
                <a:ext uri="{FF2B5EF4-FFF2-40B4-BE49-F238E27FC236}">
                  <a16:creationId xmlns:a16="http://schemas.microsoft.com/office/drawing/2014/main" id="{B55FBF92-D6A9-B34F-AA6F-39011675B850}"/>
                </a:ext>
              </a:extLst>
            </p:cNvPr>
            <p:cNvCxnSpPr>
              <a:cxnSpLocks/>
              <a:stCxn id="291" idx="4"/>
              <a:endCxn id="295" idx="7"/>
            </p:cNvCxnSpPr>
            <p:nvPr/>
          </p:nvCxnSpPr>
          <p:spPr>
            <a:xfrm flipH="1">
              <a:off x="9123895" y="2494441"/>
              <a:ext cx="124385" cy="195272"/>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IPSec">
            <a:extLst>
              <a:ext uri="{FF2B5EF4-FFF2-40B4-BE49-F238E27FC236}">
                <a16:creationId xmlns:a16="http://schemas.microsoft.com/office/drawing/2014/main" id="{53CBA411-8FBF-7D49-BC05-C8AFD48BE9A0}"/>
              </a:ext>
            </a:extLst>
          </p:cNvPr>
          <p:cNvGrpSpPr/>
          <p:nvPr/>
        </p:nvGrpSpPr>
        <p:grpSpPr>
          <a:xfrm>
            <a:off x="4864100" y="1562100"/>
            <a:ext cx="1384300" cy="2197100"/>
            <a:chOff x="4864100" y="1562100"/>
            <a:chExt cx="1384300" cy="2197100"/>
          </a:xfrm>
        </p:grpSpPr>
        <p:sp>
          <p:nvSpPr>
            <p:cNvPr id="6" name="Freeform 5">
              <a:extLst>
                <a:ext uri="{FF2B5EF4-FFF2-40B4-BE49-F238E27FC236}">
                  <a16:creationId xmlns:a16="http://schemas.microsoft.com/office/drawing/2014/main" id="{49CF5BAC-C829-DE4D-AA50-EE5FCA195791}"/>
                </a:ext>
              </a:extLst>
            </p:cNvPr>
            <p:cNvSpPr/>
            <p:nvPr/>
          </p:nvSpPr>
          <p:spPr>
            <a:xfrm>
              <a:off x="4864100" y="1562100"/>
              <a:ext cx="1384300" cy="2197100"/>
            </a:xfrm>
            <a:custGeom>
              <a:avLst/>
              <a:gdLst>
                <a:gd name="connsiteX0" fmla="*/ 1384300 w 1384300"/>
                <a:gd name="connsiteY0" fmla="*/ 0 h 2197100"/>
                <a:gd name="connsiteX1" fmla="*/ 381000 w 1384300"/>
                <a:gd name="connsiteY1" fmla="*/ 660400 h 2197100"/>
                <a:gd name="connsiteX2" fmla="*/ 0 w 1384300"/>
                <a:gd name="connsiteY2" fmla="*/ 1727200 h 2197100"/>
                <a:gd name="connsiteX3" fmla="*/ 381000 w 1384300"/>
                <a:gd name="connsiteY3" fmla="*/ 2197100 h 2197100"/>
              </a:gdLst>
              <a:ahLst/>
              <a:cxnLst>
                <a:cxn ang="0">
                  <a:pos x="connsiteX0" y="connsiteY0"/>
                </a:cxn>
                <a:cxn ang="0">
                  <a:pos x="connsiteX1" y="connsiteY1"/>
                </a:cxn>
                <a:cxn ang="0">
                  <a:pos x="connsiteX2" y="connsiteY2"/>
                </a:cxn>
                <a:cxn ang="0">
                  <a:pos x="connsiteX3" y="connsiteY3"/>
                </a:cxn>
              </a:cxnLst>
              <a:rect l="l" t="t" r="r" b="b"/>
              <a:pathLst>
                <a:path w="1384300" h="2197100">
                  <a:moveTo>
                    <a:pt x="1384300" y="0"/>
                  </a:moveTo>
                  <a:cubicBezTo>
                    <a:pt x="998008" y="186266"/>
                    <a:pt x="611717" y="372533"/>
                    <a:pt x="381000" y="660400"/>
                  </a:cubicBezTo>
                  <a:cubicBezTo>
                    <a:pt x="150283" y="948267"/>
                    <a:pt x="0" y="1471083"/>
                    <a:pt x="0" y="1727200"/>
                  </a:cubicBezTo>
                  <a:cubicBezTo>
                    <a:pt x="0" y="1983317"/>
                    <a:pt x="190500" y="2090208"/>
                    <a:pt x="381000" y="2197100"/>
                  </a:cubicBezTo>
                </a:path>
              </a:pathLst>
            </a:custGeom>
            <a:noFill/>
            <a:ln w="31750" cmpd="dbl">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58A613DD-1722-BD4F-B693-B32D2ED78D06}"/>
                </a:ext>
              </a:extLst>
            </p:cNvPr>
            <p:cNvSpPr txBox="1"/>
            <p:nvPr/>
          </p:nvSpPr>
          <p:spPr>
            <a:xfrm>
              <a:off x="5197194" y="2022258"/>
              <a:ext cx="699254" cy="215444"/>
            </a:xfrm>
            <a:prstGeom prst="rect">
              <a:avLst/>
            </a:prstGeom>
            <a:solidFill>
              <a:srgbClr val="9E3039"/>
            </a:solidFill>
          </p:spPr>
          <p:txBody>
            <a:bodyPr wrap="square" rtlCol="0">
              <a:spAutoFit/>
            </a:bodyPr>
            <a:lstStyle/>
            <a:p>
              <a:r>
                <a:rPr lang="en-US" sz="800" dirty="0"/>
                <a:t>IPSec VPN</a:t>
              </a:r>
            </a:p>
          </p:txBody>
        </p:sp>
      </p:grpSp>
      <p:grpSp>
        <p:nvGrpSpPr>
          <p:cNvPr id="227" name="Group 226">
            <a:extLst>
              <a:ext uri="{FF2B5EF4-FFF2-40B4-BE49-F238E27FC236}">
                <a16:creationId xmlns:a16="http://schemas.microsoft.com/office/drawing/2014/main" id="{E5E8F2E2-AAE9-D347-8C8E-0B2F6BB840E6}"/>
              </a:ext>
            </a:extLst>
          </p:cNvPr>
          <p:cNvGrpSpPr/>
          <p:nvPr/>
        </p:nvGrpSpPr>
        <p:grpSpPr>
          <a:xfrm>
            <a:off x="4651875" y="3081889"/>
            <a:ext cx="457200" cy="457200"/>
            <a:chOff x="636519" y="2256643"/>
            <a:chExt cx="536100" cy="536100"/>
          </a:xfrm>
        </p:grpSpPr>
        <p:sp>
          <p:nvSpPr>
            <p:cNvPr id="228" name="Oval 227">
              <a:extLst>
                <a:ext uri="{FF2B5EF4-FFF2-40B4-BE49-F238E27FC236}">
                  <a16:creationId xmlns:a16="http://schemas.microsoft.com/office/drawing/2014/main" id="{02DDD814-6383-7544-A32D-43FEE5B86018}"/>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Freeform 228">
              <a:extLst>
                <a:ext uri="{FF2B5EF4-FFF2-40B4-BE49-F238E27FC236}">
                  <a16:creationId xmlns:a16="http://schemas.microsoft.com/office/drawing/2014/main" id="{FCC62B3F-189A-A544-9BC2-8D3646EB4209}"/>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8" name="Internet Path">
            <a:extLst>
              <a:ext uri="{FF2B5EF4-FFF2-40B4-BE49-F238E27FC236}">
                <a16:creationId xmlns:a16="http://schemas.microsoft.com/office/drawing/2014/main" id="{6FB76F06-8FB1-B943-8D5D-9D994D91290E}"/>
              </a:ext>
            </a:extLst>
          </p:cNvPr>
          <p:cNvSpPr/>
          <p:nvPr/>
        </p:nvSpPr>
        <p:spPr>
          <a:xfrm>
            <a:off x="6654800" y="1193800"/>
            <a:ext cx="313033" cy="215900"/>
          </a:xfrm>
          <a:custGeom>
            <a:avLst/>
            <a:gdLst>
              <a:gd name="connsiteX0" fmla="*/ 266700 w 313033"/>
              <a:gd name="connsiteY0" fmla="*/ 0 h 215900"/>
              <a:gd name="connsiteX1" fmla="*/ 292100 w 313033"/>
              <a:gd name="connsiteY1" fmla="*/ 152400 h 215900"/>
              <a:gd name="connsiteX2" fmla="*/ 0 w 313033"/>
              <a:gd name="connsiteY2" fmla="*/ 215900 h 215900"/>
            </a:gdLst>
            <a:ahLst/>
            <a:cxnLst>
              <a:cxn ang="0">
                <a:pos x="connsiteX0" y="connsiteY0"/>
              </a:cxn>
              <a:cxn ang="0">
                <a:pos x="connsiteX1" y="connsiteY1"/>
              </a:cxn>
              <a:cxn ang="0">
                <a:pos x="connsiteX2" y="connsiteY2"/>
              </a:cxn>
            </a:cxnLst>
            <a:rect l="l" t="t" r="r" b="b"/>
            <a:pathLst>
              <a:path w="313033" h="215900">
                <a:moveTo>
                  <a:pt x="266700" y="0"/>
                </a:moveTo>
                <a:cubicBezTo>
                  <a:pt x="301625" y="58208"/>
                  <a:pt x="336550" y="116417"/>
                  <a:pt x="292100" y="152400"/>
                </a:cubicBezTo>
                <a:cubicBezTo>
                  <a:pt x="247650" y="188383"/>
                  <a:pt x="123825" y="202141"/>
                  <a:pt x="0" y="2159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ivate VIF Path">
            <a:extLst>
              <a:ext uri="{FF2B5EF4-FFF2-40B4-BE49-F238E27FC236}">
                <a16:creationId xmlns:a16="http://schemas.microsoft.com/office/drawing/2014/main" id="{647DC85D-900F-C34F-9D34-E02AEAD078AE}"/>
              </a:ext>
            </a:extLst>
          </p:cNvPr>
          <p:cNvSpPr/>
          <p:nvPr/>
        </p:nvSpPr>
        <p:spPr>
          <a:xfrm>
            <a:off x="5676900" y="1193800"/>
            <a:ext cx="3757093" cy="2578100"/>
          </a:xfrm>
          <a:custGeom>
            <a:avLst/>
            <a:gdLst>
              <a:gd name="connsiteX0" fmla="*/ 1460500 w 3757093"/>
              <a:gd name="connsiteY0" fmla="*/ 0 h 2578100"/>
              <a:gd name="connsiteX1" fmla="*/ 1524000 w 3757093"/>
              <a:gd name="connsiteY1" fmla="*/ 165100 h 2578100"/>
              <a:gd name="connsiteX2" fmla="*/ 2082800 w 3757093"/>
              <a:gd name="connsiteY2" fmla="*/ 266700 h 2578100"/>
              <a:gd name="connsiteX3" fmla="*/ 3606800 w 3757093"/>
              <a:gd name="connsiteY3" fmla="*/ 965200 h 2578100"/>
              <a:gd name="connsiteX4" fmla="*/ 3416300 w 3757093"/>
              <a:gd name="connsiteY4" fmla="*/ 1600200 h 2578100"/>
              <a:gd name="connsiteX5" fmla="*/ 1092200 w 3757093"/>
              <a:gd name="connsiteY5" fmla="*/ 2311400 h 2578100"/>
              <a:gd name="connsiteX6" fmla="*/ 0 w 3757093"/>
              <a:gd name="connsiteY6" fmla="*/ 2578100 h 25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7093" h="2578100">
                <a:moveTo>
                  <a:pt x="1460500" y="0"/>
                </a:moveTo>
                <a:cubicBezTo>
                  <a:pt x="1440391" y="60325"/>
                  <a:pt x="1420283" y="120650"/>
                  <a:pt x="1524000" y="165100"/>
                </a:cubicBezTo>
                <a:cubicBezTo>
                  <a:pt x="1627717" y="209550"/>
                  <a:pt x="1735667" y="133350"/>
                  <a:pt x="2082800" y="266700"/>
                </a:cubicBezTo>
                <a:cubicBezTo>
                  <a:pt x="2429933" y="400050"/>
                  <a:pt x="3384550" y="742950"/>
                  <a:pt x="3606800" y="965200"/>
                </a:cubicBezTo>
                <a:cubicBezTo>
                  <a:pt x="3829050" y="1187450"/>
                  <a:pt x="3835400" y="1375833"/>
                  <a:pt x="3416300" y="1600200"/>
                </a:cubicBezTo>
                <a:cubicBezTo>
                  <a:pt x="2997200" y="1824567"/>
                  <a:pt x="1661583" y="2148417"/>
                  <a:pt x="1092200" y="2311400"/>
                </a:cubicBezTo>
                <a:cubicBezTo>
                  <a:pt x="522817" y="2474383"/>
                  <a:pt x="261408" y="2526241"/>
                  <a:pt x="0" y="25781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X Path">
            <a:extLst>
              <a:ext uri="{FF2B5EF4-FFF2-40B4-BE49-F238E27FC236}">
                <a16:creationId xmlns:a16="http://schemas.microsoft.com/office/drawing/2014/main" id="{36A615F1-7652-1B48-9BC2-23D2CE527F80}"/>
              </a:ext>
            </a:extLst>
          </p:cNvPr>
          <p:cNvSpPr/>
          <p:nvPr/>
        </p:nvSpPr>
        <p:spPr>
          <a:xfrm>
            <a:off x="7289800" y="3307953"/>
            <a:ext cx="254000" cy="1632347"/>
          </a:xfrm>
          <a:custGeom>
            <a:avLst/>
            <a:gdLst>
              <a:gd name="connsiteX0" fmla="*/ 254000 w 254000"/>
              <a:gd name="connsiteY0" fmla="*/ 6747 h 1632347"/>
              <a:gd name="connsiteX1" fmla="*/ 139700 w 254000"/>
              <a:gd name="connsiteY1" fmla="*/ 248047 h 1632347"/>
              <a:gd name="connsiteX2" fmla="*/ 0 w 254000"/>
              <a:gd name="connsiteY2" fmla="*/ 1632347 h 1632347"/>
            </a:gdLst>
            <a:ahLst/>
            <a:cxnLst>
              <a:cxn ang="0">
                <a:pos x="connsiteX0" y="connsiteY0"/>
              </a:cxn>
              <a:cxn ang="0">
                <a:pos x="connsiteX1" y="connsiteY1"/>
              </a:cxn>
              <a:cxn ang="0">
                <a:pos x="connsiteX2" y="connsiteY2"/>
              </a:cxn>
            </a:cxnLst>
            <a:rect l="l" t="t" r="r" b="b"/>
            <a:pathLst>
              <a:path w="254000" h="1632347">
                <a:moveTo>
                  <a:pt x="254000" y="6747"/>
                </a:moveTo>
                <a:cubicBezTo>
                  <a:pt x="218016" y="-8070"/>
                  <a:pt x="182033" y="-22886"/>
                  <a:pt x="139700" y="248047"/>
                </a:cubicBezTo>
                <a:cubicBezTo>
                  <a:pt x="97367" y="518980"/>
                  <a:pt x="48683" y="1075663"/>
                  <a:pt x="0" y="1632347"/>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7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Greenfield Deployment</a:t>
            </a:r>
          </a:p>
        </p:txBody>
      </p:sp>
    </p:spTree>
    <p:extLst>
      <p:ext uri="{BB962C8B-B14F-4D97-AF65-F5344CB8AC3E}">
        <p14:creationId xmlns:p14="http://schemas.microsoft.com/office/powerpoint/2010/main" val="511426510"/>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1" y="2536645"/>
            <a:ext cx="3700907"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39682" y="2852365"/>
              <a:ext cx="1520887"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136423" cy="327829"/>
          </a:xfrm>
        </p:spPr>
        <p:txBody>
          <a:bodyPr/>
          <a:lstStyle/>
          <a:p>
            <a:r>
              <a:rPr lang="en-US" dirty="0"/>
              <a:t>Greenfield Deployment</a:t>
            </a:r>
          </a:p>
        </p:txBody>
      </p:sp>
      <p:sp>
        <p:nvSpPr>
          <p:cNvPr id="133" name="Step2"/>
          <p:cNvSpPr txBox="1"/>
          <p:nvPr/>
        </p:nvSpPr>
        <p:spPr>
          <a:xfrm>
            <a:off x="201168" y="170011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IPSec VPN, and routing between on-</a:t>
            </a:r>
            <a:r>
              <a:rPr lang="en-US" sz="1200" dirty="0" err="1">
                <a:solidFill>
                  <a:schemeClr val="bg1">
                    <a:lumMod val="75000"/>
                  </a:schemeClr>
                </a:solidFill>
              </a:rPr>
              <a:t>prem</a:t>
            </a:r>
            <a:r>
              <a:rPr lang="en-US" sz="1200" dirty="0">
                <a:solidFill>
                  <a:schemeClr val="bg1">
                    <a:lumMod val="75000"/>
                  </a:schemeClr>
                </a:solidFill>
              </a:rPr>
              <a:t> and the SDDC.</a:t>
            </a:r>
            <a:endParaRPr lang="en-US" sz="1200" b="1" dirty="0">
              <a:solidFill>
                <a:schemeClr val="bg1">
                  <a:lumMod val="75000"/>
                </a:schemeClr>
              </a:solidFill>
            </a:endParaRPr>
          </a:p>
        </p:txBody>
      </p:sp>
      <p:sp>
        <p:nvSpPr>
          <p:cNvPr id="146" name="Step"/>
          <p:cNvSpPr txBox="1"/>
          <p:nvPr/>
        </p:nvSpPr>
        <p:spPr>
          <a:xfrm>
            <a:off x="201168" y="2438962"/>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Adjust security policy of the edge firewall.</a:t>
            </a:r>
          </a:p>
        </p:txBody>
      </p:sp>
      <p:sp>
        <p:nvSpPr>
          <p:cNvPr id="156" name="Step1"/>
          <p:cNvSpPr txBox="1"/>
          <p:nvPr/>
        </p:nvSpPr>
        <p:spPr>
          <a:xfrm>
            <a:off x="201168" y="967285"/>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Allocate IP ranges to the SDDC, and deploy it.</a:t>
            </a:r>
          </a:p>
        </p:txBody>
      </p:sp>
      <p:sp>
        <p:nvSpPr>
          <p:cNvPr id="157" name="Step6"/>
          <p:cNvSpPr txBox="1"/>
          <p:nvPr/>
        </p:nvSpPr>
        <p:spPr>
          <a:xfrm>
            <a:off x="201168" y="4401138"/>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Deploy workloads from Content Library.</a:t>
            </a:r>
          </a:p>
        </p:txBody>
      </p:sp>
      <p:sp>
        <p:nvSpPr>
          <p:cNvPr id="167" name="Step5"/>
          <p:cNvSpPr txBox="1"/>
          <p:nvPr/>
        </p:nvSpPr>
        <p:spPr>
          <a:xfrm>
            <a:off x="201168" y="386104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Create Logical Networks.</a:t>
            </a:r>
          </a:p>
        </p:txBody>
      </p:sp>
      <p:sp>
        <p:nvSpPr>
          <p:cNvPr id="242" name="Step4"/>
          <p:cNvSpPr txBox="1"/>
          <p:nvPr/>
        </p:nvSpPr>
        <p:spPr>
          <a:xfrm>
            <a:off x="201168" y="317780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Place images into </a:t>
            </a:r>
            <a:r>
              <a:rPr lang="en-US" sz="1200" dirty="0" err="1">
                <a:solidFill>
                  <a:schemeClr val="bg1">
                    <a:lumMod val="75000"/>
                  </a:schemeClr>
                </a:solidFill>
              </a:rPr>
              <a:t>vCenter</a:t>
            </a:r>
            <a:r>
              <a:rPr lang="en-US" sz="1200" dirty="0">
                <a:solidFill>
                  <a:schemeClr val="bg1">
                    <a:lumMod val="75000"/>
                  </a:schemeClr>
                </a:solidFill>
              </a:rPr>
              <a:t> which will be used for workload creation.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4621617" y="1642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245900" y="1348371"/>
            <a:ext cx="1170545"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443" name="Group 442">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Group 447">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Content Lib On-Prem"/>
          <p:cNvGrpSpPr/>
          <p:nvPr/>
        </p:nvGrpSpPr>
        <p:grpSpPr>
          <a:xfrm>
            <a:off x="5089550" y="1323234"/>
            <a:ext cx="333746" cy="289412"/>
            <a:chOff x="1022521" y="1003837"/>
            <a:chExt cx="333746" cy="289412"/>
          </a:xfrm>
        </p:grpSpPr>
        <p:sp>
          <p:nvSpPr>
            <p:cNvPr id="3" name="Can 2"/>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454" name="IP Admin">
            <a:extLst>
              <a:ext uri="{FF2B5EF4-FFF2-40B4-BE49-F238E27FC236}">
                <a16:creationId xmlns:a16="http://schemas.microsoft.com/office/drawing/2014/main" id="{5EB7EF0A-2C56-0D4D-8E6C-ED01B3ABC328}"/>
              </a:ext>
            </a:extLst>
          </p:cNvPr>
          <p:cNvSpPr txBox="1"/>
          <p:nvPr/>
        </p:nvSpPr>
        <p:spPr>
          <a:xfrm>
            <a:off x="9426431" y="57148"/>
            <a:ext cx="2638217" cy="1384995"/>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endParaRPr lang="en-US" sz="1000" b="1" i="1" dirty="0">
              <a:solidFill>
                <a:schemeClr val="bg1">
                  <a:lumMod val="75000"/>
                </a:schemeClr>
              </a:solidFill>
            </a:endParaRPr>
          </a:p>
          <a:p>
            <a:r>
              <a:rPr lang="en-US" sz="1000" b="1" i="1" dirty="0">
                <a:solidFill>
                  <a:schemeClr val="bg1">
                    <a:lumMod val="75000"/>
                  </a:schemeClr>
                </a:solidFill>
              </a:rPr>
              <a:t>*addresses shown here are for illustration purposes only</a:t>
            </a:r>
            <a:endParaRPr lang="en-US" sz="1200" dirty="0">
              <a:solidFill>
                <a:schemeClr val="bg1">
                  <a:lumMod val="75000"/>
                </a:schemeClr>
              </a:solidFill>
            </a:endParaRPr>
          </a:p>
        </p:txBody>
      </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853947" y="1707195"/>
            <a:ext cx="441550" cy="4870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6"/>
          </p:cNvCxnSpPr>
          <p:nvPr/>
        </p:nvCxnSpPr>
        <p:spPr>
          <a:xfrm rot="5400000">
            <a:off x="6896563" y="1687379"/>
            <a:ext cx="441951" cy="526331"/>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471" name="IPSec">
            <a:extLst>
              <a:ext uri="{FF2B5EF4-FFF2-40B4-BE49-F238E27FC236}">
                <a16:creationId xmlns:a16="http://schemas.microsoft.com/office/drawing/2014/main" id="{E28A83BF-13A5-AB40-9163-D7CDFCE2E9D5}"/>
              </a:ext>
            </a:extLst>
          </p:cNvPr>
          <p:cNvGrpSpPr/>
          <p:nvPr/>
        </p:nvGrpSpPr>
        <p:grpSpPr>
          <a:xfrm>
            <a:off x="6375617" y="2439570"/>
            <a:ext cx="700833" cy="1175041"/>
            <a:chOff x="10325268" y="2503693"/>
            <a:chExt cx="700833" cy="1175041"/>
          </a:xfrm>
        </p:grpSpPr>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10535973" y="2503693"/>
              <a:ext cx="205880" cy="1175041"/>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FB1E3E02-B56E-B843-8159-BA8EF9BD4D47}"/>
                </a:ext>
              </a:extLst>
            </p:cNvPr>
            <p:cNvSpPr txBox="1"/>
            <p:nvPr/>
          </p:nvSpPr>
          <p:spPr>
            <a:xfrm>
              <a:off x="10325268" y="2834695"/>
              <a:ext cx="700833" cy="215444"/>
            </a:xfrm>
            <a:prstGeom prst="rect">
              <a:avLst/>
            </a:prstGeom>
            <a:solidFill>
              <a:srgbClr val="C00000"/>
            </a:solidFill>
          </p:spPr>
          <p:txBody>
            <a:bodyPr wrap="none" rtlCol="0">
              <a:spAutoFit/>
            </a:bodyPr>
            <a:lstStyle/>
            <a:p>
              <a:r>
                <a:rPr lang="en-US" sz="800" dirty="0"/>
                <a:t>IPSec VPN</a:t>
              </a:r>
            </a:p>
          </p:txBody>
        </p:sp>
      </p:grpSp>
      <p:grpSp>
        <p:nvGrpSpPr>
          <p:cNvPr id="14" name="SDDC">
            <a:extLst>
              <a:ext uri="{FF2B5EF4-FFF2-40B4-BE49-F238E27FC236}">
                <a16:creationId xmlns:a16="http://schemas.microsoft.com/office/drawing/2014/main" id="{732AF826-C618-6349-8C43-C21D26FBB81B}"/>
              </a:ext>
            </a:extLst>
          </p:cNvPr>
          <p:cNvGrpSpPr/>
          <p:nvPr/>
        </p:nvGrpSpPr>
        <p:grpSpPr>
          <a:xfrm>
            <a:off x="4139684" y="3217611"/>
            <a:ext cx="5158791" cy="3454888"/>
            <a:chOff x="4110621" y="3216452"/>
            <a:chExt cx="5158791" cy="3454888"/>
          </a:xfrm>
        </p:grpSpPr>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04266" y="4820486"/>
              <a:ext cx="405309" cy="224100"/>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sp>
        <p:nvSpPr>
          <p:cNvPr id="135" name="TextBox 134"/>
          <p:cNvSpPr txBox="1"/>
          <p:nvPr/>
        </p:nvSpPr>
        <p:spPr>
          <a:xfrm>
            <a:off x="8464260" y="1302811"/>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endParaRPr lang="en-US" sz="1000" i="1" dirty="0">
              <a:solidFill>
                <a:srgbClr val="FFFF00"/>
              </a:solidFill>
            </a:endParaRPr>
          </a:p>
          <a:p>
            <a:endParaRPr lang="en-US" sz="1000"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1054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FW Rules">
            <a:extLst>
              <a:ext uri="{FF2B5EF4-FFF2-40B4-BE49-F238E27FC236}">
                <a16:creationId xmlns:a16="http://schemas.microsoft.com/office/drawing/2014/main" id="{FCDD9D51-3993-9D4D-A022-F4D4159EC817}"/>
              </a:ext>
            </a:extLst>
          </p:cNvPr>
          <p:cNvGrpSpPr/>
          <p:nvPr/>
        </p:nvGrpSpPr>
        <p:grpSpPr>
          <a:xfrm>
            <a:off x="3353552" y="3027677"/>
            <a:ext cx="5886695" cy="1115901"/>
            <a:chOff x="3353552" y="3027677"/>
            <a:chExt cx="5886695" cy="1115901"/>
          </a:xfrm>
        </p:grpSpPr>
        <p:sp>
          <p:nvSpPr>
            <p:cNvPr id="279" name="Edge FW - CGW"/>
            <p:cNvSpPr txBox="1"/>
            <p:nvPr/>
          </p:nvSpPr>
          <p:spPr>
            <a:xfrm>
              <a:off x="6906539" y="3027677"/>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10.1.8.0/21 10.1.48.0/20 any</a:t>
              </a:r>
            </a:p>
            <a:p>
              <a:r>
                <a:rPr lang="en-US" sz="1000" dirty="0">
                  <a:solidFill>
                    <a:srgbClr val="FFFF00"/>
                  </a:solidFill>
                </a:rPr>
                <a:t>permit 10.1.48.0/20 10.1.8.0/21 any</a:t>
              </a:r>
            </a:p>
          </p:txBody>
        </p:sp>
        <p:sp>
          <p:nvSpPr>
            <p:cNvPr id="155" name="TextBox 154">
              <a:extLst>
                <a:ext uri="{FF2B5EF4-FFF2-40B4-BE49-F238E27FC236}">
                  <a16:creationId xmlns:a16="http://schemas.microsoft.com/office/drawing/2014/main" id="{A2556D57-646F-1447-91A2-621AC2717820}"/>
                </a:ext>
              </a:extLst>
            </p:cNvPr>
            <p:cNvSpPr txBox="1"/>
            <p:nvPr/>
          </p:nvSpPr>
          <p:spPr>
            <a:xfrm>
              <a:off x="3353552" y="3743468"/>
              <a:ext cx="2105386"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dirty="0" err="1">
                  <a:solidFill>
                    <a:srgbClr val="FFFF00"/>
                  </a:solidFill>
                </a:rPr>
                <a:t>vCenter</a:t>
              </a:r>
              <a:r>
                <a:rPr lang="en-US" sz="1000" dirty="0">
                  <a:solidFill>
                    <a:srgbClr val="FFFF00"/>
                  </a:solidFill>
                </a:rPr>
                <a:t> https</a:t>
              </a:r>
            </a:p>
            <a:p>
              <a:r>
                <a:rPr lang="en-US" sz="1000" dirty="0">
                  <a:solidFill>
                    <a:srgbClr val="FFFF00"/>
                  </a:solidFill>
                </a:rPr>
                <a:t>permit </a:t>
              </a:r>
              <a:r>
                <a:rPr lang="en-US" sz="1000" dirty="0" err="1">
                  <a:solidFill>
                    <a:srgbClr val="FFFF00"/>
                  </a:solidFill>
                </a:rPr>
                <a:t>vCenter</a:t>
              </a:r>
              <a:r>
                <a:rPr lang="en-US" sz="1000" dirty="0">
                  <a:solidFill>
                    <a:srgbClr val="FFFF00"/>
                  </a:solidFill>
                </a:rPr>
                <a:t> 10.1.0.0/24 any</a:t>
              </a:r>
            </a:p>
          </p:txBody>
        </p:sp>
      </p:grpSp>
      <p:grpSp>
        <p:nvGrpSpPr>
          <p:cNvPr id="8" name="Edge FW">
            <a:extLst>
              <a:ext uri="{FF2B5EF4-FFF2-40B4-BE49-F238E27FC236}">
                <a16:creationId xmlns:a16="http://schemas.microsoft.com/office/drawing/2014/main" id="{9B4B3F77-79D1-1741-9241-3663D7A098FA}"/>
              </a:ext>
            </a:extLst>
          </p:cNvPr>
          <p:cNvGrpSpPr/>
          <p:nvPr/>
        </p:nvGrpSpPr>
        <p:grpSpPr>
          <a:xfrm>
            <a:off x="5324393" y="3324869"/>
            <a:ext cx="1664219" cy="913589"/>
            <a:chOff x="4663993" y="3324869"/>
            <a:chExt cx="1664219" cy="913589"/>
          </a:xfrm>
        </p:grpSpPr>
        <p:sp>
          <p:nvSpPr>
            <p:cNvPr id="158" name="Rounded Rectangle 157">
              <a:extLst>
                <a:ext uri="{FF2B5EF4-FFF2-40B4-BE49-F238E27FC236}">
                  <a16:creationId xmlns:a16="http://schemas.microsoft.com/office/drawing/2014/main" id="{C3FAD1F0-17EB-9F4F-9493-F6ACECC7FF8D}"/>
                </a:ext>
              </a:extLst>
            </p:cNvPr>
            <p:cNvSpPr/>
            <p:nvPr/>
          </p:nvSpPr>
          <p:spPr>
            <a:xfrm>
              <a:off x="58710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22F54340-A140-F044-AABB-8B8BD653217E}"/>
                </a:ext>
              </a:extLst>
            </p:cNvPr>
            <p:cNvSpPr/>
            <p:nvPr/>
          </p:nvSpPr>
          <p:spPr>
            <a:xfrm>
              <a:off x="4663993" y="393365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CGW Routes">
            <a:extLst>
              <a:ext uri="{FF2B5EF4-FFF2-40B4-BE49-F238E27FC236}">
                <a16:creationId xmlns:a16="http://schemas.microsoft.com/office/drawing/2014/main" id="{ABD0BC3A-A65A-E24E-A22A-4A7CAD29EC8E}"/>
              </a:ext>
            </a:extLst>
          </p:cNvPr>
          <p:cNvSpPr txBox="1"/>
          <p:nvPr/>
        </p:nvSpPr>
        <p:spPr>
          <a:xfrm>
            <a:off x="8464260" y="1610062"/>
            <a:ext cx="2146405" cy="400110"/>
          </a:xfrm>
          <a:prstGeom prst="rect">
            <a:avLst/>
          </a:prstGeom>
          <a:noFill/>
          <a:ln>
            <a:noFill/>
          </a:ln>
        </p:spPr>
        <p:txBody>
          <a:bodyPr wrap="square" rtlCol="0">
            <a:spAutoFit/>
          </a:bodyPr>
          <a:lstStyle/>
          <a:p>
            <a:r>
              <a:rPr lang="en-US" sz="1000" dirty="0">
                <a:solidFill>
                  <a:srgbClr val="FFFF00"/>
                </a:solidFill>
              </a:rPr>
              <a:t>10.1.48.0/24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10.1.49.0/24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grpSp>
        <p:nvGrpSpPr>
          <p:cNvPr id="184" name="Content Lib SDDC"/>
          <p:cNvGrpSpPr/>
          <p:nvPr/>
        </p:nvGrpSpPr>
        <p:grpSpPr>
          <a:xfrm>
            <a:off x="4491723" y="5911518"/>
            <a:ext cx="333746" cy="289412"/>
            <a:chOff x="1022521" y="1003837"/>
            <a:chExt cx="333746" cy="289412"/>
          </a:xfrm>
        </p:grpSpPr>
        <p:sp>
          <p:nvSpPr>
            <p:cNvPr id="185" name="Can 184"/>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27" name="Content">
            <a:extLst>
              <a:ext uri="{FF2B5EF4-FFF2-40B4-BE49-F238E27FC236}">
                <a16:creationId xmlns:a16="http://schemas.microsoft.com/office/drawing/2014/main" id="{9781A3BE-CD98-3E43-8997-FF2305215723}"/>
              </a:ext>
            </a:extLst>
          </p:cNvPr>
          <p:cNvSpPr/>
          <p:nvPr/>
        </p:nvSpPr>
        <p:spPr>
          <a:xfrm>
            <a:off x="5092620" y="1574951"/>
            <a:ext cx="228600" cy="228600"/>
          </a:xfrm>
          <a:prstGeom prst="cub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Logical Networks">
            <a:extLst>
              <a:ext uri="{FF2B5EF4-FFF2-40B4-BE49-F238E27FC236}">
                <a16:creationId xmlns:a16="http://schemas.microsoft.com/office/drawing/2014/main" id="{B1013F4E-A6E0-5F4C-88DD-E8F719D70FEB}"/>
              </a:ext>
            </a:extLst>
          </p:cNvPr>
          <p:cNvGrpSpPr/>
          <p:nvPr/>
        </p:nvGrpSpPr>
        <p:grpSpPr>
          <a:xfrm>
            <a:off x="6924379" y="4734582"/>
            <a:ext cx="2127008" cy="706141"/>
            <a:chOff x="6919036" y="4733745"/>
            <a:chExt cx="2127008" cy="706141"/>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79077" y="4770328"/>
              <a:ext cx="401445" cy="32827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86303" y="4768586"/>
              <a:ext cx="401445" cy="3317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11" name="VMs">
            <a:extLst>
              <a:ext uri="{FF2B5EF4-FFF2-40B4-BE49-F238E27FC236}">
                <a16:creationId xmlns:a16="http://schemas.microsoft.com/office/drawing/2014/main" id="{5BCDC51B-EADE-AD41-A9CA-D27AA8667A00}"/>
              </a:ext>
            </a:extLst>
          </p:cNvPr>
          <p:cNvGrpSpPr/>
          <p:nvPr/>
        </p:nvGrpSpPr>
        <p:grpSpPr>
          <a:xfrm>
            <a:off x="6941813" y="5403263"/>
            <a:ext cx="2082565" cy="519091"/>
            <a:chOff x="6941813" y="5403263"/>
            <a:chExt cx="2082565" cy="519091"/>
          </a:xfrm>
        </p:grpSpPr>
        <p:grpSp>
          <p:nvGrpSpPr>
            <p:cNvPr id="18" name="Group 17">
              <a:extLst>
                <a:ext uri="{FF2B5EF4-FFF2-40B4-BE49-F238E27FC236}">
                  <a16:creationId xmlns:a16="http://schemas.microsoft.com/office/drawing/2014/main" id="{96DD1F9F-4007-B747-99D9-A8CBC3A64B5B}"/>
                </a:ext>
              </a:extLst>
            </p:cNvPr>
            <p:cNvGrpSpPr/>
            <p:nvPr/>
          </p:nvGrpSpPr>
          <p:grpSpPr>
            <a:xfrm>
              <a:off x="6941813" y="5403263"/>
              <a:ext cx="460473" cy="519091"/>
              <a:chOff x="6281413" y="5200063"/>
              <a:chExt cx="460473" cy="519091"/>
            </a:xfrm>
          </p:grpSpPr>
          <p:grpSp>
            <p:nvGrpSpPr>
              <p:cNvPr id="334" name="Group 333">
                <a:extLst>
                  <a:ext uri="{FF2B5EF4-FFF2-40B4-BE49-F238E27FC236}">
                    <a16:creationId xmlns:a16="http://schemas.microsoft.com/office/drawing/2014/main" id="{F8D3A5CC-AAF3-104C-9344-7DCE0A93FC2F}"/>
                  </a:ext>
                </a:extLst>
              </p:cNvPr>
              <p:cNvGrpSpPr/>
              <p:nvPr/>
            </p:nvGrpSpPr>
            <p:grpSpPr>
              <a:xfrm>
                <a:off x="6281413" y="5200063"/>
                <a:ext cx="457200" cy="457200"/>
                <a:chOff x="1777423" y="3527219"/>
                <a:chExt cx="457200" cy="457200"/>
              </a:xfrm>
            </p:grpSpPr>
            <p:sp>
              <p:nvSpPr>
                <p:cNvPr id="344" name="Oval 343">
                  <a:extLst>
                    <a:ext uri="{FF2B5EF4-FFF2-40B4-BE49-F238E27FC236}">
                      <a16:creationId xmlns:a16="http://schemas.microsoft.com/office/drawing/2014/main" id="{4B770E2F-A0BA-1F40-9B58-D619D509A03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5" name="Freeform 344">
                  <a:extLst>
                    <a:ext uri="{FF2B5EF4-FFF2-40B4-BE49-F238E27FC236}">
                      <a16:creationId xmlns:a16="http://schemas.microsoft.com/office/drawing/2014/main" id="{D057CD5D-D0C0-7342-9330-6DFBD7EE287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3" name="TextBox 422">
                <a:extLst>
                  <a:ext uri="{FF2B5EF4-FFF2-40B4-BE49-F238E27FC236}">
                    <a16:creationId xmlns:a16="http://schemas.microsoft.com/office/drawing/2014/main" id="{0C71EC1E-A838-B54A-8404-D861C2866CF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vm3</a:t>
                </a:r>
              </a:p>
            </p:txBody>
          </p:sp>
        </p:grpSp>
        <p:grpSp>
          <p:nvGrpSpPr>
            <p:cNvPr id="19" name="Group 18">
              <a:extLst>
                <a:ext uri="{FF2B5EF4-FFF2-40B4-BE49-F238E27FC236}">
                  <a16:creationId xmlns:a16="http://schemas.microsoft.com/office/drawing/2014/main" id="{DEA1C8BA-5AA1-F147-82F3-282889FDF5CF}"/>
                </a:ext>
              </a:extLst>
            </p:cNvPr>
            <p:cNvGrpSpPr/>
            <p:nvPr/>
          </p:nvGrpSpPr>
          <p:grpSpPr>
            <a:xfrm>
              <a:off x="7458248" y="5403263"/>
              <a:ext cx="458463" cy="519091"/>
              <a:chOff x="6797848" y="5200063"/>
              <a:chExt cx="458463" cy="519091"/>
            </a:xfrm>
          </p:grpSpPr>
          <p:grpSp>
            <p:nvGrpSpPr>
              <p:cNvPr id="335" name="Group 334">
                <a:extLst>
                  <a:ext uri="{FF2B5EF4-FFF2-40B4-BE49-F238E27FC236}">
                    <a16:creationId xmlns:a16="http://schemas.microsoft.com/office/drawing/2014/main" id="{A6CDAAF9-DB55-0945-8172-53DCA93F588B}"/>
                  </a:ext>
                </a:extLst>
              </p:cNvPr>
              <p:cNvGrpSpPr/>
              <p:nvPr/>
            </p:nvGrpSpPr>
            <p:grpSpPr>
              <a:xfrm>
                <a:off x="6797848" y="5200063"/>
                <a:ext cx="457200" cy="457200"/>
                <a:chOff x="1777423" y="3527219"/>
                <a:chExt cx="457200" cy="457200"/>
              </a:xfrm>
            </p:grpSpPr>
            <p:sp>
              <p:nvSpPr>
                <p:cNvPr id="342" name="Oval 341">
                  <a:extLst>
                    <a:ext uri="{FF2B5EF4-FFF2-40B4-BE49-F238E27FC236}">
                      <a16:creationId xmlns:a16="http://schemas.microsoft.com/office/drawing/2014/main" id="{53AB28BD-4799-EB4E-9409-5F667B2D5D5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3" name="Freeform 342">
                  <a:extLst>
                    <a:ext uri="{FF2B5EF4-FFF2-40B4-BE49-F238E27FC236}">
                      <a16:creationId xmlns:a16="http://schemas.microsoft.com/office/drawing/2014/main" id="{74C60D3A-7525-9143-BF6E-474EABDBD4A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4" name="TextBox 423">
                <a:extLst>
                  <a:ext uri="{FF2B5EF4-FFF2-40B4-BE49-F238E27FC236}">
                    <a16:creationId xmlns:a16="http://schemas.microsoft.com/office/drawing/2014/main" id="{9AD48F46-4D2E-CD44-890E-984F52B31562}"/>
                  </a:ext>
                </a:extLst>
              </p:cNvPr>
              <p:cNvSpPr txBox="1"/>
              <p:nvPr/>
            </p:nvSpPr>
            <p:spPr>
              <a:xfrm flipH="1">
                <a:off x="679911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vm4</a:t>
                </a:r>
              </a:p>
            </p:txBody>
          </p:sp>
        </p:grpSp>
        <p:grpSp>
          <p:nvGrpSpPr>
            <p:cNvPr id="20" name="Group 19">
              <a:extLst>
                <a:ext uri="{FF2B5EF4-FFF2-40B4-BE49-F238E27FC236}">
                  <a16:creationId xmlns:a16="http://schemas.microsoft.com/office/drawing/2014/main" id="{D85D130E-5FF3-9948-B326-FAAAA9D19E6D}"/>
                </a:ext>
              </a:extLst>
            </p:cNvPr>
            <p:cNvGrpSpPr/>
            <p:nvPr/>
          </p:nvGrpSpPr>
          <p:grpSpPr>
            <a:xfrm>
              <a:off x="8040464" y="5403263"/>
              <a:ext cx="457967" cy="519091"/>
              <a:chOff x="7380064" y="5200063"/>
              <a:chExt cx="457967" cy="519091"/>
            </a:xfrm>
          </p:grpSpPr>
          <p:grpSp>
            <p:nvGrpSpPr>
              <p:cNvPr id="336" name="Group 335">
                <a:extLst>
                  <a:ext uri="{FF2B5EF4-FFF2-40B4-BE49-F238E27FC236}">
                    <a16:creationId xmlns:a16="http://schemas.microsoft.com/office/drawing/2014/main" id="{3251FC1C-0E42-CA4B-831F-019F352C8819}"/>
                  </a:ext>
                </a:extLst>
              </p:cNvPr>
              <p:cNvGrpSpPr/>
              <p:nvPr/>
            </p:nvGrpSpPr>
            <p:grpSpPr>
              <a:xfrm>
                <a:off x="7380064" y="5200063"/>
                <a:ext cx="457200" cy="457200"/>
                <a:chOff x="1777423" y="3527219"/>
                <a:chExt cx="457200" cy="457200"/>
              </a:xfrm>
            </p:grpSpPr>
            <p:sp>
              <p:nvSpPr>
                <p:cNvPr id="340" name="Oval 339">
                  <a:extLst>
                    <a:ext uri="{FF2B5EF4-FFF2-40B4-BE49-F238E27FC236}">
                      <a16:creationId xmlns:a16="http://schemas.microsoft.com/office/drawing/2014/main" id="{5CBD1F6E-C1A2-D441-8671-FCB88D44A6A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1" name="Freeform 340">
                  <a:extLst>
                    <a:ext uri="{FF2B5EF4-FFF2-40B4-BE49-F238E27FC236}">
                      <a16:creationId xmlns:a16="http://schemas.microsoft.com/office/drawing/2014/main" id="{FF6314E3-22D3-1544-AE2D-AE513705E08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5" name="TextBox 424">
                <a:extLst>
                  <a:ext uri="{FF2B5EF4-FFF2-40B4-BE49-F238E27FC236}">
                    <a16:creationId xmlns:a16="http://schemas.microsoft.com/office/drawing/2014/main" id="{BC5DF2BA-0002-8D49-93F8-8BB108747D93}"/>
                  </a:ext>
                </a:extLst>
              </p:cNvPr>
              <p:cNvSpPr txBox="1"/>
              <p:nvPr/>
            </p:nvSpPr>
            <p:spPr>
              <a:xfrm flipH="1">
                <a:off x="738083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vm5</a:t>
                </a:r>
              </a:p>
            </p:txBody>
          </p:sp>
        </p:grpSp>
        <p:grpSp>
          <p:nvGrpSpPr>
            <p:cNvPr id="22" name="Group 21">
              <a:extLst>
                <a:ext uri="{FF2B5EF4-FFF2-40B4-BE49-F238E27FC236}">
                  <a16:creationId xmlns:a16="http://schemas.microsoft.com/office/drawing/2014/main" id="{2EC16A52-C6B8-764D-AF6D-CB46D068A7BE}"/>
                </a:ext>
              </a:extLst>
            </p:cNvPr>
            <p:cNvGrpSpPr/>
            <p:nvPr/>
          </p:nvGrpSpPr>
          <p:grpSpPr>
            <a:xfrm>
              <a:off x="8556899" y="5403263"/>
              <a:ext cx="467479" cy="519091"/>
              <a:chOff x="7896499" y="5200063"/>
              <a:chExt cx="467479" cy="519091"/>
            </a:xfrm>
          </p:grpSpPr>
          <p:grpSp>
            <p:nvGrpSpPr>
              <p:cNvPr id="337" name="Group 336">
                <a:extLst>
                  <a:ext uri="{FF2B5EF4-FFF2-40B4-BE49-F238E27FC236}">
                    <a16:creationId xmlns:a16="http://schemas.microsoft.com/office/drawing/2014/main" id="{A6FB2E92-F5AA-0649-A81E-71DFF27E2C8A}"/>
                  </a:ext>
                </a:extLst>
              </p:cNvPr>
              <p:cNvGrpSpPr/>
              <p:nvPr/>
            </p:nvGrpSpPr>
            <p:grpSpPr>
              <a:xfrm>
                <a:off x="7896499" y="5200063"/>
                <a:ext cx="457200" cy="457200"/>
                <a:chOff x="1777423" y="3527219"/>
                <a:chExt cx="457200" cy="457200"/>
              </a:xfrm>
            </p:grpSpPr>
            <p:sp>
              <p:nvSpPr>
                <p:cNvPr id="338" name="Oval 337">
                  <a:extLst>
                    <a:ext uri="{FF2B5EF4-FFF2-40B4-BE49-F238E27FC236}">
                      <a16:creationId xmlns:a16="http://schemas.microsoft.com/office/drawing/2014/main" id="{00D9FB9F-8FDA-2246-BBB0-500C0A7A148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39" name="Freeform 338">
                  <a:extLst>
                    <a:ext uri="{FF2B5EF4-FFF2-40B4-BE49-F238E27FC236}">
                      <a16:creationId xmlns:a16="http://schemas.microsoft.com/office/drawing/2014/main" id="{31913B4A-3E68-2F42-8F10-B0313ECE16D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6" name="TextBox 425">
                <a:extLst>
                  <a:ext uri="{FF2B5EF4-FFF2-40B4-BE49-F238E27FC236}">
                    <a16:creationId xmlns:a16="http://schemas.microsoft.com/office/drawing/2014/main" id="{6E5D83C6-7D4F-EA41-B8B8-3AD27112FB05}"/>
                  </a:ext>
                </a:extLst>
              </p:cNvPr>
              <p:cNvSpPr txBox="1"/>
              <p:nvPr/>
            </p:nvSpPr>
            <p:spPr>
              <a:xfrm flipH="1">
                <a:off x="7906778"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vm6</a:t>
                </a:r>
              </a:p>
            </p:txBody>
          </p:sp>
        </p:grpSp>
      </p:grpSp>
    </p:spTree>
    <p:extLst>
      <p:ext uri="{BB962C8B-B14F-4D97-AF65-F5344CB8AC3E}">
        <p14:creationId xmlns:p14="http://schemas.microsoft.com/office/powerpoint/2010/main" val="15346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54"/>
                                        </p:tgtEl>
                                        <p:attrNameLst>
                                          <p:attrName>style.visibility</p:attrName>
                                        </p:attrNameLst>
                                      </p:cBhvr>
                                      <p:to>
                                        <p:strVal val="visible"/>
                                      </p:to>
                                    </p:set>
                                    <p:animEffect transition="in" filter="fade">
                                      <p:cBhvr>
                                        <p:cTn id="10" dur="500"/>
                                        <p:tgtEl>
                                          <p:spTgt spid="4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xit" presetSubtype="0" fill="hold" grpId="1" nodeType="afterEffect">
                                  <p:stCondLst>
                                    <p:cond delay="0"/>
                                  </p:stCondLst>
                                  <p:childTnLst>
                                    <p:animEffect transition="out" filter="fade">
                                      <p:cBhvr>
                                        <p:cTn id="18" dur="500"/>
                                        <p:tgtEl>
                                          <p:spTgt spid="454"/>
                                        </p:tgtEl>
                                      </p:cBhvr>
                                    </p:animEffect>
                                    <p:set>
                                      <p:cBhvr>
                                        <p:cTn id="19" dur="1" fill="hold">
                                          <p:stCondLst>
                                            <p:cond delay="499"/>
                                          </p:stCondLst>
                                        </p:cTn>
                                        <p:tgtEl>
                                          <p:spTgt spid="45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471"/>
                                        </p:tgtEl>
                                        <p:attrNameLst>
                                          <p:attrName>style.visibility</p:attrName>
                                        </p:attrNameLst>
                                      </p:cBhvr>
                                      <p:to>
                                        <p:strVal val="visible"/>
                                      </p:to>
                                    </p:set>
                                    <p:animEffect transition="in" filter="fade">
                                      <p:cBhvr>
                                        <p:cTn id="27" dur="500"/>
                                        <p:tgtEl>
                                          <p:spTgt spid="4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
                            </p:stCondLst>
                            <p:childTnLst>
                              <p:par>
                                <p:cTn id="42" presetID="10" presetClass="entr" presetSubtype="0" fill="hold" nodeType="afterEffect">
                                  <p:stCondLst>
                                    <p:cond delay="5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2"/>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18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7"/>
                                        </p:tgtEl>
                                        <p:attrNameLst>
                                          <p:attrName>style.visibility</p:attrName>
                                        </p:attrNameLst>
                                      </p:cBhvr>
                                      <p:to>
                                        <p:strVal val="visible"/>
                                      </p:to>
                                    </p:set>
                                  </p:childTnLst>
                                </p:cTn>
                              </p:par>
                            </p:childTnLst>
                          </p:cTn>
                        </p:par>
                        <p:par>
                          <p:cTn id="67" fill="hold">
                            <p:stCondLst>
                              <p:cond delay="500"/>
                            </p:stCondLst>
                            <p:childTnLst>
                              <p:par>
                                <p:cTn id="68" presetID="0" presetClass="path" presetSubtype="0" accel="50000" decel="50000" fill="hold" grpId="1" nodeType="afterEffect">
                                  <p:stCondLst>
                                    <p:cond delay="0"/>
                                  </p:stCondLst>
                                  <p:childTnLst>
                                    <p:animMotion origin="layout" path="M 0 0 L -0.04272 0.65833 " pathEditMode="relative" ptsTypes="AA">
                                      <p:cBhvr>
                                        <p:cTn id="69" dur="2000" fill="hold"/>
                                        <p:tgtEl>
                                          <p:spTgt spid="27"/>
                                        </p:tgtEl>
                                        <p:attrNameLst>
                                          <p:attrName>ppt_x</p:attrName>
                                          <p:attrName>ppt_y</p:attrName>
                                        </p:attrNameLst>
                                      </p:cBhvr>
                                    </p:animMotion>
                                  </p:childTnLst>
                                </p:cTn>
                              </p:par>
                            </p:childTnLst>
                          </p:cTn>
                        </p:par>
                        <p:par>
                          <p:cTn id="70" fill="hold">
                            <p:stCondLst>
                              <p:cond delay="2500"/>
                            </p:stCondLst>
                            <p:childTnLst>
                              <p:par>
                                <p:cTn id="71" presetID="10" presetClass="exit" presetSubtype="0" fill="hold" grpId="2" nodeType="afterEffect">
                                  <p:stCondLst>
                                    <p:cond delay="50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childTnLst>
                          </p:cTn>
                        </p:par>
                        <p:par>
                          <p:cTn id="74" fill="hold">
                            <p:stCondLst>
                              <p:cond delay="3500"/>
                            </p:stCondLst>
                            <p:childTnLst>
                              <p:par>
                                <p:cTn id="75" presetID="10" presetClass="exit" presetSubtype="0" fill="hold" nodeType="afterEffect">
                                  <p:stCondLst>
                                    <p:cond delay="0"/>
                                  </p:stCondLst>
                                  <p:childTnLst>
                                    <p:animEffect transition="out" filter="fade">
                                      <p:cBhvr>
                                        <p:cTn id="76" dur="500"/>
                                        <p:tgtEl>
                                          <p:spTgt spid="184"/>
                                        </p:tgtEl>
                                      </p:cBhvr>
                                    </p:animEffect>
                                    <p:set>
                                      <p:cBhvr>
                                        <p:cTn id="77" dur="1" fill="hold">
                                          <p:stCondLst>
                                            <p:cond delay="499"/>
                                          </p:stCondLst>
                                        </p:cTn>
                                        <p:tgtEl>
                                          <p:spTgt spid="18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childTnLst>
                          </p:cTn>
                        </p:par>
                        <p:par>
                          <p:cTn id="85" fill="hold">
                            <p:stCondLst>
                              <p:cond delay="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500"/>
                            </p:stCondLst>
                            <p:childTnLst>
                              <p:par>
                                <p:cTn id="90" presetID="1" presetClass="entr" presetSubtype="0" fill="hold" grpId="0" nodeType="afterEffect">
                                  <p:stCondLst>
                                    <p:cond delay="1000"/>
                                  </p:stCondLst>
                                  <p:childTnLst>
                                    <p:set>
                                      <p:cBhvr>
                                        <p:cTn id="91" dur="1" fill="hold">
                                          <p:stCondLst>
                                            <p:cond delay="0"/>
                                          </p:stCondLst>
                                        </p:cTn>
                                        <p:tgtEl>
                                          <p:spTgt spid="1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57"/>
                                        </p:tgtEl>
                                        <p:attrNameLst>
                                          <p:attrName>style.visibility</p:attrName>
                                        </p:attrNameLst>
                                      </p:cBhvr>
                                      <p:to>
                                        <p:strVal val="visible"/>
                                      </p:to>
                                    </p:set>
                                  </p:childTnLst>
                                </p:cTn>
                              </p:par>
                            </p:childTnLst>
                          </p:cTn>
                        </p:par>
                        <p:par>
                          <p:cTn id="96" fill="hold">
                            <p:stCondLst>
                              <p:cond delay="0"/>
                            </p:stCondLst>
                            <p:childTnLst>
                              <p:par>
                                <p:cTn id="97" presetID="10" presetClass="entr" presetSubtype="0"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fade">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454" grpId="0" animBg="1"/>
      <p:bldP spid="454" grpId="1" animBg="1"/>
      <p:bldP spid="135" grpId="0" animBg="1"/>
      <p:bldP spid="4" grpId="0" animBg="1"/>
      <p:bldP spid="160" grpId="0"/>
      <p:bldP spid="27" grpId="0" animBg="1"/>
      <p:bldP spid="27" grpId="1" animBg="1"/>
      <p:bldP spid="27"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Data Center Evacuation</a:t>
            </a:r>
          </a:p>
        </p:txBody>
      </p:sp>
    </p:spTree>
    <p:extLst>
      <p:ext uri="{BB962C8B-B14F-4D97-AF65-F5344CB8AC3E}">
        <p14:creationId xmlns:p14="http://schemas.microsoft.com/office/powerpoint/2010/main" val="31543056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3A4A-E0F4-4F48-ACED-7B2B1569F5BC}"/>
              </a:ext>
            </a:extLst>
          </p:cNvPr>
          <p:cNvSpPr>
            <a:spLocks noGrp="1"/>
          </p:cNvSpPr>
          <p:nvPr>
            <p:ph type="title"/>
          </p:nvPr>
        </p:nvSpPr>
        <p:spPr/>
        <p:txBody>
          <a:bodyPr/>
          <a:lstStyle/>
          <a:p>
            <a:r>
              <a:rPr lang="en-US" dirty="0"/>
              <a:t>Basic Concepts</a:t>
            </a:r>
          </a:p>
        </p:txBody>
      </p:sp>
      <p:sp>
        <p:nvSpPr>
          <p:cNvPr id="3" name="Text Placeholder 2">
            <a:extLst>
              <a:ext uri="{FF2B5EF4-FFF2-40B4-BE49-F238E27FC236}">
                <a16:creationId xmlns:a16="http://schemas.microsoft.com/office/drawing/2014/main" id="{3DE478AE-FA6D-EF4E-9383-62AD890280C3}"/>
              </a:ext>
            </a:extLst>
          </p:cNvPr>
          <p:cNvSpPr>
            <a:spLocks noGrp="1"/>
          </p:cNvSpPr>
          <p:nvPr>
            <p:ph type="body" idx="1"/>
          </p:nvPr>
        </p:nvSpPr>
        <p:spPr>
          <a:xfrm>
            <a:off x="609439" y="3276599"/>
            <a:ext cx="7313295" cy="1398431"/>
          </a:xfrm>
        </p:spPr>
        <p:txBody>
          <a:bodyPr/>
          <a:lstStyle/>
          <a:p>
            <a:pPr marL="377190" indent="-285750">
              <a:buFont typeface="Arial" charset="0"/>
              <a:buChar char="•"/>
            </a:pPr>
            <a:r>
              <a:rPr lang="en-US" dirty="0"/>
              <a:t>Customer AWS Account</a:t>
            </a:r>
          </a:p>
          <a:p>
            <a:pPr marL="377190" indent="-285750">
              <a:buFont typeface="Arial" charset="0"/>
              <a:buChar char="•"/>
            </a:pPr>
            <a:r>
              <a:rPr lang="en-US" dirty="0"/>
              <a:t>Cloud Services Organization (Org)</a:t>
            </a:r>
          </a:p>
          <a:p>
            <a:pPr marL="377190" indent="-285750">
              <a:buFont typeface="Arial" charset="0"/>
              <a:buChar char="•"/>
            </a:pPr>
            <a:r>
              <a:rPr lang="en-US" dirty="0" err="1"/>
              <a:t>Sofware</a:t>
            </a:r>
            <a:r>
              <a:rPr lang="en-US" dirty="0"/>
              <a:t> Defined Data Center (SDDC)</a:t>
            </a:r>
          </a:p>
          <a:p>
            <a:pPr marL="377190" indent="-285750">
              <a:buFont typeface="Arial" charset="0"/>
              <a:buChar char="•"/>
            </a:pPr>
            <a:r>
              <a:rPr lang="en-US" dirty="0"/>
              <a:t>Connection to AWS Services</a:t>
            </a:r>
          </a:p>
        </p:txBody>
      </p:sp>
    </p:spTree>
    <p:extLst>
      <p:ext uri="{BB962C8B-B14F-4D97-AF65-F5344CB8AC3E}">
        <p14:creationId xmlns:p14="http://schemas.microsoft.com/office/powerpoint/2010/main" val="190586535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8822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33237" y="2900392"/>
              <a:ext cx="1415193"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4761507" cy="327829"/>
          </a:xfrm>
        </p:spPr>
        <p:txBody>
          <a:bodyPr/>
          <a:lstStyle/>
          <a:p>
            <a:r>
              <a:rPr lang="en-US" dirty="0"/>
              <a:t>Data Center Evacuation using HCX</a:t>
            </a:r>
          </a:p>
        </p:txBody>
      </p:sp>
      <p:sp>
        <p:nvSpPr>
          <p:cNvPr id="133" name="Step2"/>
          <p:cNvSpPr txBox="1"/>
          <p:nvPr/>
        </p:nvSpPr>
        <p:spPr>
          <a:xfrm>
            <a:off x="201168" y="2306893"/>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b="1" dirty="0">
                <a:solidFill>
                  <a:schemeClr val="bg1">
                    <a:lumMod val="75000"/>
                  </a:schemeClr>
                </a:solidFill>
              </a:rPr>
              <a:t>Extend networks to the SDDC</a:t>
            </a:r>
          </a:p>
        </p:txBody>
      </p:sp>
      <p:sp>
        <p:nvSpPr>
          <p:cNvPr id="146" name="Step"/>
          <p:cNvSpPr txBox="1"/>
          <p:nvPr/>
        </p:nvSpPr>
        <p:spPr>
          <a:xfrm>
            <a:off x="201168" y="285659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Migrate workloads in phases</a:t>
            </a:r>
          </a:p>
        </p:txBody>
      </p:sp>
      <p:sp>
        <p:nvSpPr>
          <p:cNvPr id="156" name="Step1"/>
          <p:cNvSpPr txBox="1"/>
          <p:nvPr/>
        </p:nvSpPr>
        <p:spPr>
          <a:xfrm>
            <a:off x="201168" y="175289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a:t>
            </a:r>
          </a:p>
        </p:txBody>
      </p:sp>
      <p:sp>
        <p:nvSpPr>
          <p:cNvPr id="157" name="Step6"/>
          <p:cNvSpPr txBox="1"/>
          <p:nvPr/>
        </p:nvSpPr>
        <p:spPr>
          <a:xfrm>
            <a:off x="201168" y="5067628"/>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Enable routing through the IPSec VPN and adjust the security policy of the edge firewall.</a:t>
            </a:r>
          </a:p>
        </p:txBody>
      </p:sp>
      <p:sp>
        <p:nvSpPr>
          <p:cNvPr id="167" name="Step5"/>
          <p:cNvSpPr txBox="1"/>
          <p:nvPr/>
        </p:nvSpPr>
        <p:spPr>
          <a:xfrm>
            <a:off x="201168" y="4328964"/>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Shut down the migrated networks in the on-</a:t>
            </a:r>
            <a:r>
              <a:rPr lang="en-US" sz="1200" dirty="0" err="1">
                <a:solidFill>
                  <a:schemeClr val="bg1">
                    <a:lumMod val="75000"/>
                  </a:schemeClr>
                </a:solidFill>
              </a:rPr>
              <a:t>prem</a:t>
            </a:r>
            <a:r>
              <a:rPr lang="en-US" sz="1200" dirty="0">
                <a:solidFill>
                  <a:schemeClr val="bg1">
                    <a:lumMod val="75000"/>
                  </a:schemeClr>
                </a:solidFill>
              </a:rPr>
              <a:t> environment</a:t>
            </a:r>
          </a:p>
        </p:txBody>
      </p:sp>
      <p:sp>
        <p:nvSpPr>
          <p:cNvPr id="242" name="Step4"/>
          <p:cNvSpPr txBox="1"/>
          <p:nvPr/>
        </p:nvSpPr>
        <p:spPr>
          <a:xfrm>
            <a:off x="201168" y="3405634"/>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Disconnect network extensions and enable routing to networks within the SDDC.</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50032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51392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8722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5409017" y="1769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4065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67084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64846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71056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36" name="Group 135">
            <a:extLst>
              <a:ext uri="{FF2B5EF4-FFF2-40B4-BE49-F238E27FC236}">
                <a16:creationId xmlns:a16="http://schemas.microsoft.com/office/drawing/2014/main" id="{92525521-C7B7-DB47-85B3-77B993FCA776}"/>
              </a:ext>
            </a:extLst>
          </p:cNvPr>
          <p:cNvGrpSpPr/>
          <p:nvPr/>
        </p:nvGrpSpPr>
        <p:grpSpPr>
          <a:xfrm>
            <a:off x="72824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51950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51962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76053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76039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10.1.8.0/21</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60700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84802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66530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81261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CGW Net Connectors">
            <a:extLst>
              <a:ext uri="{FF2B5EF4-FFF2-40B4-BE49-F238E27FC236}">
                <a16:creationId xmlns:a16="http://schemas.microsoft.com/office/drawing/2014/main" id="{2B9FAC19-8C4F-BC4E-BCB4-4BB27A779560}"/>
              </a:ext>
            </a:extLst>
          </p:cNvPr>
          <p:cNvGrpSpPr/>
          <p:nvPr/>
        </p:nvGrpSpPr>
        <p:grpSpPr>
          <a:xfrm>
            <a:off x="8208543" y="4733423"/>
            <a:ext cx="1122796" cy="401768"/>
            <a:chOff x="7421143" y="4733423"/>
            <a:chExt cx="1122796" cy="401768"/>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67056" y="4758307"/>
              <a:ext cx="401767"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74282" y="4780285"/>
              <a:ext cx="401767"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CGW Nets">
            <a:extLst>
              <a:ext uri="{FF2B5EF4-FFF2-40B4-BE49-F238E27FC236}">
                <a16:creationId xmlns:a16="http://schemas.microsoft.com/office/drawing/2014/main" id="{881996E8-D8C9-BD48-BC32-80CF565E931C}"/>
              </a:ext>
            </a:extLst>
          </p:cNvPr>
          <p:cNvGrpSpPr/>
          <p:nvPr/>
        </p:nvGrpSpPr>
        <p:grpSpPr>
          <a:xfrm>
            <a:off x="7706436" y="5135190"/>
            <a:ext cx="2127008" cy="304696"/>
            <a:chOff x="6919036" y="5135190"/>
            <a:chExt cx="2127008" cy="304696"/>
          </a:xfrm>
        </p:grpSpPr>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10.1.9.0/24</a:t>
              </a:r>
            </a:p>
          </p:txBody>
        </p:sp>
      </p:grpSp>
      <p:sp>
        <p:nvSpPr>
          <p:cNvPr id="367" name="Rounded Rectangle 366">
            <a:extLst>
              <a:ext uri="{FF2B5EF4-FFF2-40B4-BE49-F238E27FC236}">
                <a16:creationId xmlns:a16="http://schemas.microsoft.com/office/drawing/2014/main" id="{477A9E02-15E2-A748-B255-CAABC177BC94}"/>
              </a:ext>
            </a:extLst>
          </p:cNvPr>
          <p:cNvSpPr/>
          <p:nvPr/>
        </p:nvSpPr>
        <p:spPr>
          <a:xfrm>
            <a:off x="50032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8980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53801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54065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8677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5" name="route table"/>
          <p:cNvSpPr txBox="1"/>
          <p:nvPr/>
        </p:nvSpPr>
        <p:spPr>
          <a:xfrm>
            <a:off x="9816318" y="362210"/>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8928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10.1.0.0/21">
            <a:extLst>
              <a:ext uri="{FF2B5EF4-FFF2-40B4-BE49-F238E27FC236}">
                <a16:creationId xmlns:a16="http://schemas.microsoft.com/office/drawing/2014/main" id="{637C7A54-805D-8B4B-80A5-029AC0B4D27F}"/>
              </a:ext>
            </a:extLst>
          </p:cNvPr>
          <p:cNvSpPr txBox="1"/>
          <p:nvPr/>
        </p:nvSpPr>
        <p:spPr>
          <a:xfrm>
            <a:off x="5179643" y="729156"/>
            <a:ext cx="1096860" cy="246221"/>
          </a:xfrm>
          <a:prstGeom prst="rect">
            <a:avLst/>
          </a:prstGeom>
          <a:solidFill>
            <a:schemeClr val="tx2">
              <a:lumMod val="20000"/>
              <a:lumOff val="80000"/>
            </a:schemeClr>
          </a:solidFill>
        </p:spPr>
        <p:txBody>
          <a:bodyPr wrap="square" lIns="0" tIns="0" rIns="0" bIns="0"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10.1.0.0/21</a:t>
            </a:r>
          </a:p>
        </p:txBody>
      </p:sp>
      <p:grpSp>
        <p:nvGrpSpPr>
          <p:cNvPr id="15" name="On-Prem Nets">
            <a:extLst>
              <a:ext uri="{FF2B5EF4-FFF2-40B4-BE49-F238E27FC236}">
                <a16:creationId xmlns:a16="http://schemas.microsoft.com/office/drawing/2014/main" id="{67518DCC-742E-9447-9E87-C38C8602F3E1}"/>
              </a:ext>
            </a:extLst>
          </p:cNvPr>
          <p:cNvGrpSpPr/>
          <p:nvPr/>
        </p:nvGrpSpPr>
        <p:grpSpPr>
          <a:xfrm>
            <a:off x="75632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315"/>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10.1.9.0/24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76732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82072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8317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93657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60719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L2 Extension">
            <a:extLst>
              <a:ext uri="{FF2B5EF4-FFF2-40B4-BE49-F238E27FC236}">
                <a16:creationId xmlns:a16="http://schemas.microsoft.com/office/drawing/2014/main" id="{ED800969-CB71-2049-90F4-682FC96EBBDB}"/>
              </a:ext>
            </a:extLst>
          </p:cNvPr>
          <p:cNvGrpSpPr/>
          <p:nvPr/>
        </p:nvGrpSpPr>
        <p:grpSpPr>
          <a:xfrm>
            <a:off x="7834899" y="1729569"/>
            <a:ext cx="1901320" cy="3405621"/>
            <a:chOff x="7047499" y="1729569"/>
            <a:chExt cx="1901320" cy="3405621"/>
          </a:xfrm>
        </p:grpSpPr>
        <p:cxnSp>
          <p:nvCxnSpPr>
            <p:cNvPr id="147" name="Elbow Connector 235">
              <a:extLst>
                <a:ext uri="{FF2B5EF4-FFF2-40B4-BE49-F238E27FC236}">
                  <a16:creationId xmlns:a16="http://schemas.microsoft.com/office/drawing/2014/main" id="{4B2F45E1-0A9D-4841-9378-E2FA7B03FBD6}"/>
                </a:ext>
              </a:extLst>
            </p:cNvPr>
            <p:cNvCxnSpPr>
              <a:cxnSpLocks/>
              <a:stCxn id="213" idx="0"/>
              <a:endCxn id="437" idx="2"/>
            </p:cNvCxnSpPr>
            <p:nvPr/>
          </p:nvCxnSpPr>
          <p:spPr>
            <a:xfrm flipH="1" flipV="1">
              <a:off x="7393403" y="1729569"/>
              <a:ext cx="40440"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5" name="Elbow Connector 235">
              <a:extLst>
                <a:ext uri="{FF2B5EF4-FFF2-40B4-BE49-F238E27FC236}">
                  <a16:creationId xmlns:a16="http://schemas.microsoft.com/office/drawing/2014/main" id="{899720F6-C63D-EC49-86F4-3855979F0C50}"/>
                </a:ext>
              </a:extLst>
            </p:cNvPr>
            <p:cNvCxnSpPr>
              <a:cxnSpLocks/>
              <a:stCxn id="214" idx="0"/>
              <a:endCxn id="173" idx="2"/>
            </p:cNvCxnSpPr>
            <p:nvPr/>
          </p:nvCxnSpPr>
          <p:spPr>
            <a:xfrm flipH="1" flipV="1">
              <a:off x="8556637" y="1729569"/>
              <a:ext cx="1"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1DA642E-1AF0-B74B-8D4F-EC4CCFC02400}"/>
                </a:ext>
              </a:extLst>
            </p:cNvPr>
            <p:cNvSpPr txBox="1"/>
            <p:nvPr/>
          </p:nvSpPr>
          <p:spPr>
            <a:xfrm>
              <a:off x="8177454" y="1890429"/>
              <a:ext cx="771365" cy="215444"/>
            </a:xfrm>
            <a:prstGeom prst="rect">
              <a:avLst/>
            </a:prstGeom>
            <a:solidFill>
              <a:srgbClr val="7030A0"/>
            </a:solidFill>
          </p:spPr>
          <p:txBody>
            <a:bodyPr wrap="none" rtlCol="0">
              <a:spAutoFit/>
            </a:bodyPr>
            <a:lstStyle/>
            <a:p>
              <a:r>
                <a:rPr lang="en-US" sz="800" dirty="0"/>
                <a:t>L2 extension</a:t>
              </a:r>
            </a:p>
          </p:txBody>
        </p:sp>
        <p:sp>
          <p:nvSpPr>
            <p:cNvPr id="184" name="TextBox 183">
              <a:extLst>
                <a:ext uri="{FF2B5EF4-FFF2-40B4-BE49-F238E27FC236}">
                  <a16:creationId xmlns:a16="http://schemas.microsoft.com/office/drawing/2014/main" id="{1FE22212-5141-0E49-B017-B67C8DCDBF18}"/>
                </a:ext>
              </a:extLst>
            </p:cNvPr>
            <p:cNvSpPr txBox="1"/>
            <p:nvPr/>
          </p:nvSpPr>
          <p:spPr>
            <a:xfrm>
              <a:off x="7047499" y="1890429"/>
              <a:ext cx="771365" cy="215444"/>
            </a:xfrm>
            <a:prstGeom prst="rect">
              <a:avLst/>
            </a:prstGeom>
            <a:solidFill>
              <a:srgbClr val="7030A0"/>
            </a:solidFill>
          </p:spPr>
          <p:txBody>
            <a:bodyPr wrap="none" rtlCol="0">
              <a:spAutoFit/>
            </a:bodyPr>
            <a:lstStyle/>
            <a:p>
              <a:r>
                <a:rPr lang="en-US" sz="800" dirty="0"/>
                <a:t>L2 extension</a:t>
              </a:r>
            </a:p>
          </p:txBody>
        </p:sp>
      </p:grpSp>
      <p:sp>
        <p:nvSpPr>
          <p:cNvPr id="148" name="Step1">
            <a:extLst>
              <a:ext uri="{FF2B5EF4-FFF2-40B4-BE49-F238E27FC236}">
                <a16:creationId xmlns:a16="http://schemas.microsoft.com/office/drawing/2014/main" id="{F1707E6B-43A1-D141-B928-78E95ACEA47A}"/>
              </a:ext>
            </a:extLst>
          </p:cNvPr>
          <p:cNvSpPr txBox="1"/>
          <p:nvPr/>
        </p:nvSpPr>
        <p:spPr>
          <a:xfrm>
            <a:off x="311792" y="385101"/>
            <a:ext cx="3879191" cy="1692771"/>
          </a:xfrm>
          <a:prstGeom prst="rect">
            <a:avLst/>
          </a:prstGeom>
          <a:noFill/>
          <a:ln>
            <a:noFill/>
          </a:ln>
        </p:spPr>
        <p:txBody>
          <a:bodyPr wrap="square" rtlCol="0">
            <a:spAutoFit/>
          </a:bodyPr>
          <a:lstStyle/>
          <a:p>
            <a:r>
              <a:rPr lang="en-US" sz="2400" dirty="0"/>
              <a:t>Features</a:t>
            </a:r>
          </a:p>
          <a:p>
            <a:pPr marL="285750" indent="-285750">
              <a:buFont typeface="Arial" panose="020B0604020202020204" pitchFamily="34" charset="0"/>
              <a:buChar char="•"/>
            </a:pPr>
            <a:r>
              <a:rPr lang="en-US" sz="2000" dirty="0"/>
              <a:t>Migration Scheduling</a:t>
            </a:r>
          </a:p>
          <a:p>
            <a:pPr marL="285750" indent="-285750">
              <a:buFont typeface="Arial" panose="020B0604020202020204" pitchFamily="34" charset="0"/>
              <a:buChar char="•"/>
            </a:pPr>
            <a:r>
              <a:rPr lang="en-US" sz="2000" dirty="0"/>
              <a:t>WAN Optimization</a:t>
            </a:r>
          </a:p>
          <a:p>
            <a:pPr marL="285750" indent="-285750">
              <a:buFont typeface="Arial" panose="020B0604020202020204" pitchFamily="34" charset="0"/>
              <a:buChar char="•"/>
            </a:pPr>
            <a:r>
              <a:rPr lang="en-US" sz="2000" dirty="0"/>
              <a:t>Layer-2 Network Extension</a:t>
            </a:r>
          </a:p>
          <a:p>
            <a:pPr marL="285750" indent="-285750">
              <a:buFont typeface="Arial" panose="020B0604020202020204" pitchFamily="34" charset="0"/>
              <a:buChar char="•"/>
            </a:pPr>
            <a:endParaRPr lang="en-US" sz="2000" dirty="0"/>
          </a:p>
        </p:txBody>
      </p:sp>
      <p:cxnSp>
        <p:nvCxnSpPr>
          <p:cNvPr id="149" name="Elbow Connector 148">
            <a:extLst>
              <a:ext uri="{FF2B5EF4-FFF2-40B4-BE49-F238E27FC236}">
                <a16:creationId xmlns:a16="http://schemas.microsoft.com/office/drawing/2014/main" id="{CF91DF88-10B4-9049-AA48-DD9C12A2B40C}"/>
              </a:ext>
            </a:extLst>
          </p:cNvPr>
          <p:cNvCxnSpPr>
            <a:cxnSpLocks/>
            <a:stCxn id="201" idx="0"/>
            <a:endCxn id="404" idx="4"/>
          </p:cNvCxnSpPr>
          <p:nvPr/>
        </p:nvCxnSpPr>
        <p:spPr>
          <a:xfrm flipH="1" flipV="1">
            <a:off x="7373372" y="2428925"/>
            <a:ext cx="176817" cy="1216206"/>
          </a:xfrm>
          <a:prstGeom prst="straightConnector1">
            <a:avLst/>
          </a:prstGeom>
          <a:ln w="31750" cmpd="sng">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dns traffic flow">
            <a:extLst>
              <a:ext uri="{FF2B5EF4-FFF2-40B4-BE49-F238E27FC236}">
                <a16:creationId xmlns:a16="http://schemas.microsoft.com/office/drawing/2014/main" id="{92CE88C9-70D4-1143-BF67-3FB74E605FDD}"/>
              </a:ext>
            </a:extLst>
          </p:cNvPr>
          <p:cNvSpPr/>
          <p:nvPr/>
        </p:nvSpPr>
        <p:spPr>
          <a:xfrm>
            <a:off x="6798225" y="1519707"/>
            <a:ext cx="1531135" cy="3760631"/>
          </a:xfrm>
          <a:custGeom>
            <a:avLst/>
            <a:gdLst>
              <a:gd name="connsiteX0" fmla="*/ 117730 w 1531135"/>
              <a:gd name="connsiteY0" fmla="*/ 0 h 3760631"/>
              <a:gd name="connsiteX1" fmla="*/ 117730 w 1531135"/>
              <a:gd name="connsiteY1" fmla="*/ 592428 h 3760631"/>
              <a:gd name="connsiteX2" fmla="*/ 1341223 w 1531135"/>
              <a:gd name="connsiteY2" fmla="*/ 695459 h 3760631"/>
              <a:gd name="connsiteX3" fmla="*/ 1508648 w 1531135"/>
              <a:gd name="connsiteY3" fmla="*/ 3760631 h 3760631"/>
            </a:gdLst>
            <a:ahLst/>
            <a:cxnLst>
              <a:cxn ang="0">
                <a:pos x="connsiteX0" y="connsiteY0"/>
              </a:cxn>
              <a:cxn ang="0">
                <a:pos x="connsiteX1" y="connsiteY1"/>
              </a:cxn>
              <a:cxn ang="0">
                <a:pos x="connsiteX2" y="connsiteY2"/>
              </a:cxn>
              <a:cxn ang="0">
                <a:pos x="connsiteX3" y="connsiteY3"/>
              </a:cxn>
            </a:cxnLst>
            <a:rect l="l" t="t" r="r" b="b"/>
            <a:pathLst>
              <a:path w="1531135" h="3760631">
                <a:moveTo>
                  <a:pt x="117730" y="0"/>
                </a:moveTo>
                <a:cubicBezTo>
                  <a:pt x="15772" y="238259"/>
                  <a:pt x="-86186" y="476518"/>
                  <a:pt x="117730" y="592428"/>
                </a:cubicBezTo>
                <a:cubicBezTo>
                  <a:pt x="321646" y="708338"/>
                  <a:pt x="1109403" y="167425"/>
                  <a:pt x="1341223" y="695459"/>
                </a:cubicBezTo>
                <a:cubicBezTo>
                  <a:pt x="1573043" y="1223493"/>
                  <a:pt x="1540845" y="2492062"/>
                  <a:pt x="1508648" y="376063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m1 vm2 traffic flow">
            <a:extLst>
              <a:ext uri="{FF2B5EF4-FFF2-40B4-BE49-F238E27FC236}">
                <a16:creationId xmlns:a16="http://schemas.microsoft.com/office/drawing/2014/main" id="{A71F63D8-D8FF-C745-AFF8-7AFAA9909658}"/>
              </a:ext>
            </a:extLst>
          </p:cNvPr>
          <p:cNvSpPr/>
          <p:nvPr/>
        </p:nvSpPr>
        <p:spPr>
          <a:xfrm>
            <a:off x="7776314" y="4980803"/>
            <a:ext cx="814385" cy="351051"/>
          </a:xfrm>
          <a:custGeom>
            <a:avLst/>
            <a:gdLst>
              <a:gd name="connsiteX0" fmla="*/ 66920 w 814385"/>
              <a:gd name="connsiteY0" fmla="*/ 325293 h 351051"/>
              <a:gd name="connsiteX1" fmla="*/ 66920 w 814385"/>
              <a:gd name="connsiteY1" fmla="*/ 80594 h 351051"/>
              <a:gd name="connsiteX2" fmla="*/ 762379 w 814385"/>
              <a:gd name="connsiteY2" fmla="*/ 16200 h 351051"/>
              <a:gd name="connsiteX3" fmla="*/ 801016 w 814385"/>
              <a:gd name="connsiteY3" fmla="*/ 351051 h 351051"/>
            </a:gdLst>
            <a:ahLst/>
            <a:cxnLst>
              <a:cxn ang="0">
                <a:pos x="connsiteX0" y="connsiteY0"/>
              </a:cxn>
              <a:cxn ang="0">
                <a:pos x="connsiteX1" y="connsiteY1"/>
              </a:cxn>
              <a:cxn ang="0">
                <a:pos x="connsiteX2" y="connsiteY2"/>
              </a:cxn>
              <a:cxn ang="0">
                <a:pos x="connsiteX3" y="connsiteY3"/>
              </a:cxn>
            </a:cxnLst>
            <a:rect l="l" t="t" r="r" b="b"/>
            <a:pathLst>
              <a:path w="814385" h="351051">
                <a:moveTo>
                  <a:pt x="66920" y="325293"/>
                </a:moveTo>
                <a:cubicBezTo>
                  <a:pt x="8965" y="228701"/>
                  <a:pt x="-48990" y="132109"/>
                  <a:pt x="66920" y="80594"/>
                </a:cubicBezTo>
                <a:cubicBezTo>
                  <a:pt x="182830" y="29079"/>
                  <a:pt x="640030" y="-28876"/>
                  <a:pt x="762379" y="16200"/>
                </a:cubicBezTo>
                <a:cubicBezTo>
                  <a:pt x="884728" y="61276"/>
                  <a:pt x="745208" y="293096"/>
                  <a:pt x="801016" y="35105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vm1 vm3 traffic flow">
            <a:extLst>
              <a:ext uri="{FF2B5EF4-FFF2-40B4-BE49-F238E27FC236}">
                <a16:creationId xmlns:a16="http://schemas.microsoft.com/office/drawing/2014/main" id="{56E9152C-4B2C-7F4A-8268-78F7D868EFB2}"/>
              </a:ext>
            </a:extLst>
          </p:cNvPr>
          <p:cNvSpPr/>
          <p:nvPr/>
        </p:nvSpPr>
        <p:spPr>
          <a:xfrm>
            <a:off x="7390355" y="1776324"/>
            <a:ext cx="1870588" cy="3413862"/>
          </a:xfrm>
          <a:custGeom>
            <a:avLst/>
            <a:gdLst>
              <a:gd name="connsiteX0" fmla="*/ 671820 w 1870588"/>
              <a:gd name="connsiteY0" fmla="*/ 3336589 h 3413862"/>
              <a:gd name="connsiteX1" fmla="*/ 697577 w 1870588"/>
              <a:gd name="connsiteY1" fmla="*/ 773693 h 3413862"/>
              <a:gd name="connsiteX2" fmla="*/ 156665 w 1870588"/>
              <a:gd name="connsiteY2" fmla="*/ 503237 h 3413862"/>
              <a:gd name="connsiteX3" fmla="*/ 118028 w 1870588"/>
              <a:gd name="connsiteY3" fmla="*/ 271417 h 3413862"/>
              <a:gd name="connsiteX4" fmla="*/ 1586220 w 1870588"/>
              <a:gd name="connsiteY4" fmla="*/ 232780 h 3413862"/>
              <a:gd name="connsiteX5" fmla="*/ 1869555 w 1870588"/>
              <a:gd name="connsiteY5" fmla="*/ 3413862 h 341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588" h="3413862">
                <a:moveTo>
                  <a:pt x="671820" y="3336589"/>
                </a:moveTo>
                <a:cubicBezTo>
                  <a:pt x="727628" y="2291253"/>
                  <a:pt x="783436" y="1245918"/>
                  <a:pt x="697577" y="773693"/>
                </a:cubicBezTo>
                <a:cubicBezTo>
                  <a:pt x="611718" y="301468"/>
                  <a:pt x="253256" y="586950"/>
                  <a:pt x="156665" y="503237"/>
                </a:cubicBezTo>
                <a:cubicBezTo>
                  <a:pt x="60074" y="419524"/>
                  <a:pt x="-120231" y="316493"/>
                  <a:pt x="118028" y="271417"/>
                </a:cubicBezTo>
                <a:cubicBezTo>
                  <a:pt x="356287" y="226341"/>
                  <a:pt x="1294299" y="-290961"/>
                  <a:pt x="1586220" y="232780"/>
                </a:cubicBezTo>
                <a:cubicBezTo>
                  <a:pt x="1878141" y="756521"/>
                  <a:pt x="1873848" y="2085191"/>
                  <a:pt x="1869555" y="3413862"/>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edge firewall">
            <a:extLst>
              <a:ext uri="{FF2B5EF4-FFF2-40B4-BE49-F238E27FC236}">
                <a16:creationId xmlns:a16="http://schemas.microsoft.com/office/drawing/2014/main" id="{CB616235-77F0-D74A-923A-8756120C99C7}"/>
              </a:ext>
            </a:extLst>
          </p:cNvPr>
          <p:cNvGrpSpPr/>
          <p:nvPr/>
        </p:nvGrpSpPr>
        <p:grpSpPr>
          <a:xfrm>
            <a:off x="7318812" y="3041373"/>
            <a:ext cx="2759645" cy="588296"/>
            <a:chOff x="7318812" y="3041373"/>
            <a:chExt cx="2759645" cy="588296"/>
          </a:xfrm>
        </p:grpSpPr>
        <p:sp>
          <p:nvSpPr>
            <p:cNvPr id="279" name="Edge FW - CGW"/>
            <p:cNvSpPr txBox="1"/>
            <p:nvPr/>
          </p:nvSpPr>
          <p:spPr>
            <a:xfrm>
              <a:off x="7744749" y="3041373"/>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10.1.8.0/21 any</a:t>
              </a:r>
            </a:p>
            <a:p>
              <a:r>
                <a:rPr lang="en-US" sz="1000" dirty="0">
                  <a:solidFill>
                    <a:srgbClr val="FFFF00"/>
                  </a:solidFill>
                </a:rPr>
                <a:t>permit 10.1.8.0/21 10.1.0.0/21 any</a:t>
              </a:r>
            </a:p>
          </p:txBody>
        </p:sp>
        <p:sp>
          <p:nvSpPr>
            <p:cNvPr id="158" name="Rounded Rectangle 157">
              <a:extLst>
                <a:ext uri="{FF2B5EF4-FFF2-40B4-BE49-F238E27FC236}">
                  <a16:creationId xmlns:a16="http://schemas.microsoft.com/office/drawing/2014/main" id="{C3FAD1F0-17EB-9F4F-9493-F6ACECC7FF8D}"/>
                </a:ext>
              </a:extLst>
            </p:cNvPr>
            <p:cNvSpPr/>
            <p:nvPr/>
          </p:nvSpPr>
          <p:spPr>
            <a:xfrm>
              <a:off x="73188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HCX">
            <a:extLst>
              <a:ext uri="{FF2B5EF4-FFF2-40B4-BE49-F238E27FC236}">
                <a16:creationId xmlns:a16="http://schemas.microsoft.com/office/drawing/2014/main" id="{268130E4-95F4-5F49-80FE-474DF586366E}"/>
              </a:ext>
            </a:extLst>
          </p:cNvPr>
          <p:cNvGrpSpPr/>
          <p:nvPr/>
        </p:nvGrpSpPr>
        <p:grpSpPr>
          <a:xfrm>
            <a:off x="5490541" y="1047693"/>
            <a:ext cx="1117620" cy="4775137"/>
            <a:chOff x="5490541" y="1047693"/>
            <a:chExt cx="1117620" cy="4775137"/>
          </a:xfrm>
        </p:grpSpPr>
        <p:grpSp>
          <p:nvGrpSpPr>
            <p:cNvPr id="150" name="Group 149">
              <a:extLst>
                <a:ext uri="{FF2B5EF4-FFF2-40B4-BE49-F238E27FC236}">
                  <a16:creationId xmlns:a16="http://schemas.microsoft.com/office/drawing/2014/main" id="{91786320-A018-E641-8CBA-A91F10B1044F}"/>
                </a:ext>
              </a:extLst>
            </p:cNvPr>
            <p:cNvGrpSpPr/>
            <p:nvPr/>
          </p:nvGrpSpPr>
          <p:grpSpPr>
            <a:xfrm>
              <a:off x="5490541" y="1047693"/>
              <a:ext cx="457200" cy="457200"/>
              <a:chOff x="8126909" y="1307592"/>
              <a:chExt cx="578101" cy="569461"/>
            </a:xfrm>
          </p:grpSpPr>
          <p:sp>
            <p:nvSpPr>
              <p:cNvPr id="159" name="Hexagon 158">
                <a:extLst>
                  <a:ext uri="{FF2B5EF4-FFF2-40B4-BE49-F238E27FC236}">
                    <a16:creationId xmlns:a16="http://schemas.microsoft.com/office/drawing/2014/main" id="{577445AC-EB4C-714A-B8DA-493D10140546}"/>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60" name="TextBox 159">
                <a:extLst>
                  <a:ext uri="{FF2B5EF4-FFF2-40B4-BE49-F238E27FC236}">
                    <a16:creationId xmlns:a16="http://schemas.microsoft.com/office/drawing/2014/main" id="{3BEA4863-0853-0A42-9774-EDB5591F2F39}"/>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62" name="Group 161">
              <a:extLst>
                <a:ext uri="{FF2B5EF4-FFF2-40B4-BE49-F238E27FC236}">
                  <a16:creationId xmlns:a16="http://schemas.microsoft.com/office/drawing/2014/main" id="{307CD81B-07C3-C643-96D1-E8A17A50D4E8}"/>
                </a:ext>
              </a:extLst>
            </p:cNvPr>
            <p:cNvGrpSpPr/>
            <p:nvPr/>
          </p:nvGrpSpPr>
          <p:grpSpPr>
            <a:xfrm>
              <a:off x="6150961" y="5365630"/>
              <a:ext cx="457200" cy="457200"/>
              <a:chOff x="8126909" y="1307592"/>
              <a:chExt cx="578101" cy="569461"/>
            </a:xfrm>
          </p:grpSpPr>
          <p:sp>
            <p:nvSpPr>
              <p:cNvPr id="169" name="Hexagon 168">
                <a:extLst>
                  <a:ext uri="{FF2B5EF4-FFF2-40B4-BE49-F238E27FC236}">
                    <a16:creationId xmlns:a16="http://schemas.microsoft.com/office/drawing/2014/main" id="{141001FA-20E1-024C-903A-F2C5416CDE75}"/>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71" name="TextBox 170">
                <a:extLst>
                  <a:ext uri="{FF2B5EF4-FFF2-40B4-BE49-F238E27FC236}">
                    <a16:creationId xmlns:a16="http://schemas.microsoft.com/office/drawing/2014/main" id="{41E08664-2E57-8F4E-9FF3-1A53B4098626}"/>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spTree>
    <p:extLst>
      <p:ext uri="{BB962C8B-B14F-4D97-AF65-F5344CB8AC3E}">
        <p14:creationId xmlns:p14="http://schemas.microsoft.com/office/powerpoint/2010/main" val="37312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8"/>
                                        </p:tgtEl>
                                      </p:cBhvr>
                                    </p:animEffect>
                                    <p:set>
                                      <p:cBhvr>
                                        <p:cTn id="12" dur="1" fill="hold">
                                          <p:stCondLst>
                                            <p:cond delay="499"/>
                                          </p:stCondLst>
                                        </p:cTn>
                                        <p:tgtEl>
                                          <p:spTgt spid="1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6"/>
                                        </p:tgtEl>
                                        <p:attrNameLst>
                                          <p:attrName>style.visibility</p:attrName>
                                        </p:attrNameLst>
                                      </p:cBhvr>
                                      <p:to>
                                        <p:strVal val="visible"/>
                                      </p:to>
                                    </p:set>
                                  </p:childTnLst>
                                </p:cTn>
                              </p:par>
                            </p:childTnLst>
                          </p:cTn>
                        </p:par>
                        <p:par>
                          <p:cTn id="40" fill="hold">
                            <p:stCondLst>
                              <p:cond delay="0"/>
                            </p:stCondLst>
                            <p:childTnLst>
                              <p:par>
                                <p:cTn id="41" presetID="0" presetClass="path" presetSubtype="0" accel="50000" decel="50000" fill="hold" nodeType="afterEffect">
                                  <p:stCondLst>
                                    <p:cond delay="0"/>
                                  </p:stCondLst>
                                  <p:childTnLst>
                                    <p:animMotion origin="layout" path="M 0.00052 0.00463 L 0.00286 0.66528 " pathEditMode="relative" rAng="0" ptsTypes="AA">
                                      <p:cBhvr>
                                        <p:cTn id="42" dur="2000" fill="hold"/>
                                        <p:tgtEl>
                                          <p:spTgt spid="443"/>
                                        </p:tgtEl>
                                        <p:attrNameLst>
                                          <p:attrName>ppt_x</p:attrName>
                                          <p:attrName>ppt_y</p:attrName>
                                        </p:attrNameLst>
                                      </p:cBhvr>
                                      <p:rCtr x="117" y="33032"/>
                                    </p:animMotion>
                                  </p:childTnLst>
                                </p:cTn>
                              </p:par>
                            </p:childTnLst>
                          </p:cTn>
                        </p:par>
                        <p:par>
                          <p:cTn id="43" fill="hold">
                            <p:stCondLst>
                              <p:cond delay="2000"/>
                            </p:stCondLst>
                            <p:childTnLst>
                              <p:par>
                                <p:cTn id="44" presetID="0" presetClass="path" presetSubtype="0" accel="50000" decel="50000" fill="hold" nodeType="afterEffect">
                                  <p:stCondLst>
                                    <p:cond delay="0"/>
                                  </p:stCondLst>
                                  <p:childTnLst>
                                    <p:animMotion origin="layout" path="M 0.00299 0.00672 L 0.00299 0.66528 " pathEditMode="relative" rAng="0" ptsTypes="AA">
                                      <p:cBhvr>
                                        <p:cTn id="45" dur="2000" fill="hold"/>
                                        <p:tgtEl>
                                          <p:spTgt spid="448"/>
                                        </p:tgtEl>
                                        <p:attrNameLst>
                                          <p:attrName>ppt_x</p:attrName>
                                          <p:attrName>ppt_y</p:attrName>
                                        </p:attrNameLst>
                                      </p:cBhvr>
                                      <p:rCtr x="0" y="32917"/>
                                    </p:animMotion>
                                  </p:childTnLst>
                                </p:cTn>
                              </p:par>
                              <p:par>
                                <p:cTn id="46" presetID="0" presetClass="path" presetSubtype="0" accel="50000" decel="50000" fill="hold" nodeType="withEffect">
                                  <p:stCondLst>
                                    <p:cond delay="0"/>
                                  </p:stCondLst>
                                  <p:childTnLst>
                                    <p:animMotion origin="layout" path="M -0.00052 0.00926 L -0.00052 0.66551 " pathEditMode="relative" rAng="0" ptsTypes="AA">
                                      <p:cBhvr>
                                        <p:cTn id="47" dur="2000" fill="hold"/>
                                        <p:tgtEl>
                                          <p:spTgt spid="174"/>
                                        </p:tgtEl>
                                        <p:attrNameLst>
                                          <p:attrName>ppt_x</p:attrName>
                                          <p:attrName>ppt_y</p:attrName>
                                        </p:attrNameLst>
                                      </p:cBhvr>
                                      <p:rCtr x="0" y="32801"/>
                                    </p:animMotion>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13 0.00672 L 0.00013 0.66551 " pathEditMode="relative" rAng="0" ptsTypes="AA">
                                      <p:cBhvr>
                                        <p:cTn id="50" dur="2000" fill="hold"/>
                                        <p:tgtEl>
                                          <p:spTgt spid="194"/>
                                        </p:tgtEl>
                                        <p:attrNameLst>
                                          <p:attrName>ppt_x</p:attrName>
                                          <p:attrName>ppt_y</p:attrName>
                                        </p:attrNameLst>
                                      </p:cBhvr>
                                      <p:rCtr x="0" y="3294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nodeType="afterEffect">
                                  <p:stCondLst>
                                    <p:cond delay="500"/>
                                  </p:stCondLst>
                                  <p:childTnLst>
                                    <p:set>
                                      <p:cBhvr>
                                        <p:cTn id="81" dur="1" fill="hold">
                                          <p:stCondLst>
                                            <p:cond delay="0"/>
                                          </p:stCondLst>
                                        </p:cTn>
                                        <p:tgtEl>
                                          <p:spTgt spid="12"/>
                                        </p:tgtEl>
                                        <p:attrNameLst>
                                          <p:attrName>style.visibility</p:attrName>
                                        </p:attrNameLst>
                                      </p:cBhvr>
                                      <p:to>
                                        <p:strVal val="hidden"/>
                                      </p:to>
                                    </p:set>
                                  </p:childTnLst>
                                </p:cTn>
                              </p:par>
                            </p:childTnLst>
                          </p:cTn>
                        </p:par>
                        <p:par>
                          <p:cTn id="82" fill="hold">
                            <p:stCondLst>
                              <p:cond delay="500"/>
                            </p:stCondLst>
                            <p:childTnLst>
                              <p:par>
                                <p:cTn id="83" presetID="1" presetClass="entr" presetSubtype="0" fill="hold" nodeType="afterEffect">
                                  <p:stCondLst>
                                    <p:cond delay="500"/>
                                  </p:stCondLst>
                                  <p:childTnLst>
                                    <p:set>
                                      <p:cBhvr>
                                        <p:cTn id="84" dur="1" fill="hold">
                                          <p:stCondLst>
                                            <p:cond delay="0"/>
                                          </p:stCondLst>
                                        </p:cTn>
                                        <p:tgtEl>
                                          <p:spTgt spid="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childTnLst>
                          </p:cTn>
                        </p:par>
                        <p:par>
                          <p:cTn id="89" fill="hold">
                            <p:stCondLst>
                              <p:cond delay="0"/>
                            </p:stCondLst>
                            <p:childTnLst>
                              <p:par>
                                <p:cTn id="90" presetID="10" presetClass="exit" presetSubtype="0" fill="hold" nodeType="afterEffect">
                                  <p:stCondLst>
                                    <p:cond delay="50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500"/>
                                  </p:stCondLst>
                                  <p:childTnLst>
                                    <p:set>
                                      <p:cBhvr>
                                        <p:cTn id="99" dur="1" fill="hold">
                                          <p:stCondLst>
                                            <p:cond delay="0"/>
                                          </p:stCondLst>
                                        </p:cTn>
                                        <p:tgtEl>
                                          <p:spTgt spid="1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0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135" grpId="0" animBg="1"/>
      <p:bldP spid="4" grpId="0" animBg="1"/>
      <p:bldP spid="203" grpId="0" animBg="1"/>
      <p:bldP spid="148" grpId="0"/>
      <p:bldP spid="148" grpId="1"/>
      <p:bldP spid="14" grpId="0" animBg="1"/>
      <p:bldP spid="14" grpId="1" animBg="1"/>
      <p:bldP spid="16" grpId="0" animBg="1"/>
      <p:bldP spid="16" grpId="1" animBg="1"/>
      <p:bldP spid="30" grpId="0" animBg="1"/>
      <p:bldP spid="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92DC-9E3C-7B4E-9BB0-FC332C7BD95B}"/>
              </a:ext>
            </a:extLst>
          </p:cNvPr>
          <p:cNvSpPr>
            <a:spLocks noGrp="1"/>
          </p:cNvSpPr>
          <p:nvPr>
            <p:ph type="title"/>
          </p:nvPr>
        </p:nvSpPr>
        <p:spPr/>
        <p:txBody>
          <a:bodyPr/>
          <a:lstStyle/>
          <a:p>
            <a:r>
              <a:rPr lang="en-US" dirty="0"/>
              <a:t>Disaster Recovery</a:t>
            </a:r>
          </a:p>
        </p:txBody>
      </p:sp>
      <p:sp>
        <p:nvSpPr>
          <p:cNvPr id="3" name="Text Placeholder 2">
            <a:extLst>
              <a:ext uri="{FF2B5EF4-FFF2-40B4-BE49-F238E27FC236}">
                <a16:creationId xmlns:a16="http://schemas.microsoft.com/office/drawing/2014/main" id="{BB21C1E5-2AC3-A34A-9B11-4AF8AEE77748}"/>
              </a:ext>
            </a:extLst>
          </p:cNvPr>
          <p:cNvSpPr>
            <a:spLocks noGrp="1"/>
          </p:cNvSpPr>
          <p:nvPr>
            <p:ph type="body" idx="1"/>
          </p:nvPr>
        </p:nvSpPr>
        <p:spPr>
          <a:xfrm>
            <a:off x="609439" y="3276598"/>
            <a:ext cx="7313295" cy="1523999"/>
          </a:xfrm>
        </p:spPr>
        <p:txBody>
          <a:bodyPr/>
          <a:lstStyle/>
          <a:p>
            <a:pPr marL="377190" indent="-285750">
              <a:buFont typeface="Arial" charset="0"/>
              <a:buChar char="•"/>
            </a:pPr>
            <a:r>
              <a:rPr lang="en-US" dirty="0"/>
              <a:t>Disaster Recover Services</a:t>
            </a:r>
          </a:p>
          <a:p>
            <a:pPr marL="377190" indent="-285750">
              <a:buFont typeface="Arial" charset="0"/>
              <a:buChar char="•"/>
            </a:pPr>
            <a:r>
              <a:rPr lang="en-US" dirty="0"/>
              <a:t>Initial Setup</a:t>
            </a:r>
          </a:p>
        </p:txBody>
      </p:sp>
    </p:spTree>
    <p:extLst>
      <p:ext uri="{BB962C8B-B14F-4D97-AF65-F5344CB8AC3E}">
        <p14:creationId xmlns:p14="http://schemas.microsoft.com/office/powerpoint/2010/main" val="690200861"/>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5B690-8FC5-A546-BD4A-6D2D8AE1D4F6}"/>
              </a:ext>
            </a:extLst>
          </p:cNvPr>
          <p:cNvSpPr>
            <a:spLocks noGrp="1"/>
          </p:cNvSpPr>
          <p:nvPr>
            <p:ph type="title"/>
          </p:nvPr>
        </p:nvSpPr>
        <p:spPr/>
        <p:txBody>
          <a:bodyPr/>
          <a:lstStyle/>
          <a:p>
            <a:r>
              <a:rPr lang="en-US" dirty="0"/>
              <a:t>Disaster Recovery Services</a:t>
            </a:r>
          </a:p>
        </p:txBody>
      </p:sp>
      <p:sp>
        <p:nvSpPr>
          <p:cNvPr id="6" name="Content Placeholder 5">
            <a:extLst>
              <a:ext uri="{FF2B5EF4-FFF2-40B4-BE49-F238E27FC236}">
                <a16:creationId xmlns:a16="http://schemas.microsoft.com/office/drawing/2014/main" id="{B4B2E18F-E467-7F40-960F-9A7B6AAA9085}"/>
              </a:ext>
            </a:extLst>
          </p:cNvPr>
          <p:cNvSpPr>
            <a:spLocks noGrp="1"/>
          </p:cNvSpPr>
          <p:nvPr>
            <p:ph idx="1"/>
          </p:nvPr>
        </p:nvSpPr>
        <p:spPr>
          <a:xfrm>
            <a:off x="609440" y="1257300"/>
            <a:ext cx="10969943" cy="4343400"/>
          </a:xfrm>
        </p:spPr>
        <p:txBody>
          <a:bodyPr/>
          <a:lstStyle/>
          <a:p>
            <a:pPr marL="0" indent="0">
              <a:buNone/>
            </a:pPr>
            <a:r>
              <a:rPr lang="en-US" dirty="0"/>
              <a:t>Site Recovery</a:t>
            </a:r>
          </a:p>
          <a:p>
            <a:r>
              <a:rPr lang="en-US" sz="1800" dirty="0"/>
              <a:t>Specialized tool for disaster recovery</a:t>
            </a:r>
          </a:p>
          <a:p>
            <a:r>
              <a:rPr lang="en-US" sz="1800" dirty="0"/>
              <a:t>Supports replication of production workloads to recovery site</a:t>
            </a:r>
          </a:p>
          <a:p>
            <a:r>
              <a:rPr lang="en-US" sz="1800" dirty="0"/>
              <a:t>Supports creation/execution of advanced recovery plans</a:t>
            </a:r>
          </a:p>
          <a:p>
            <a:r>
              <a:rPr lang="en-US" sz="1800" dirty="0"/>
              <a:t>No native support for data de-duplication, WAN optimization of replication traffic, or L2 network extension</a:t>
            </a:r>
          </a:p>
          <a:p>
            <a:pPr marL="0" indent="0">
              <a:buNone/>
            </a:pPr>
            <a:endParaRPr lang="en-US" dirty="0"/>
          </a:p>
          <a:p>
            <a:pPr marL="0" indent="0">
              <a:buNone/>
            </a:pPr>
            <a:r>
              <a:rPr lang="en-US" dirty="0"/>
              <a:t>HCX</a:t>
            </a:r>
          </a:p>
          <a:p>
            <a:r>
              <a:rPr lang="en-US" sz="1800" dirty="0"/>
              <a:t>Supports replication of production workloads to recovery site</a:t>
            </a:r>
          </a:p>
          <a:p>
            <a:r>
              <a:rPr lang="en-US" sz="1800" dirty="0"/>
              <a:t>No support for advanced recovery plans</a:t>
            </a:r>
          </a:p>
          <a:p>
            <a:r>
              <a:rPr lang="en-US" sz="1800" dirty="0"/>
              <a:t>Provides data de-duplication, WAN optimization of replication traffic, and L2 network extension</a:t>
            </a:r>
          </a:p>
          <a:p>
            <a:r>
              <a:rPr lang="en-US" sz="1800" dirty="0"/>
              <a:t>Free for use with VMware Cloud on AWS SDDCs</a:t>
            </a:r>
          </a:p>
        </p:txBody>
      </p:sp>
    </p:spTree>
    <p:extLst>
      <p:ext uri="{BB962C8B-B14F-4D97-AF65-F5344CB8AC3E}">
        <p14:creationId xmlns:p14="http://schemas.microsoft.com/office/powerpoint/2010/main" val="45491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80619" y="2832875"/>
              <a:ext cx="1473039"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911123" cy="327829"/>
          </a:xfrm>
        </p:spPr>
        <p:txBody>
          <a:bodyPr/>
          <a:lstStyle/>
          <a:p>
            <a:r>
              <a:rPr lang="en-US" dirty="0"/>
              <a:t>Initial Setup</a:t>
            </a:r>
          </a:p>
        </p:txBody>
      </p:sp>
      <p:sp>
        <p:nvSpPr>
          <p:cNvPr id="133" name="Step2"/>
          <p:cNvSpPr txBox="1"/>
          <p:nvPr/>
        </p:nvSpPr>
        <p:spPr>
          <a:xfrm>
            <a:off x="201168" y="1521283"/>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security policy of edge firewall.</a:t>
            </a:r>
          </a:p>
        </p:txBody>
      </p:sp>
      <p:sp>
        <p:nvSpPr>
          <p:cNvPr id="146" name="Step"/>
          <p:cNvSpPr txBox="1"/>
          <p:nvPr/>
        </p:nvSpPr>
        <p:spPr>
          <a:xfrm>
            <a:off x="201168" y="2256180"/>
            <a:ext cx="2926080" cy="923330"/>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Create ”services” network within the SDDC for local instances of critical services.</a:t>
            </a:r>
          </a:p>
        </p:txBody>
      </p:sp>
      <p:sp>
        <p:nvSpPr>
          <p:cNvPr id="156" name="Step1"/>
          <p:cNvSpPr txBox="1"/>
          <p:nvPr/>
        </p:nvSpPr>
        <p:spPr>
          <a:xfrm>
            <a:off x="201168" y="96728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 or Site Recovery.</a:t>
            </a:r>
          </a:p>
        </p:txBody>
      </p:sp>
      <p:sp>
        <p:nvSpPr>
          <p:cNvPr id="242" name="Step4"/>
          <p:cNvSpPr txBox="1"/>
          <p:nvPr/>
        </p:nvSpPr>
        <p:spPr>
          <a:xfrm>
            <a:off x="201168" y="3175614"/>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Develop recovery plan.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46191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6972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6586322" y="2439570"/>
            <a:ext cx="176817" cy="1173882"/>
          </a:xfrm>
          <a:prstGeom prst="straightConnector1">
            <a:avLst/>
          </a:prstGeom>
          <a:ln w="31750" cmpd="dbl">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803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On-Prem Nets">
            <a:extLst>
              <a:ext uri="{FF2B5EF4-FFF2-40B4-BE49-F238E27FC236}">
                <a16:creationId xmlns:a16="http://schemas.microsoft.com/office/drawing/2014/main" id="{67518DCC-742E-9447-9E87-C38C8602F3E1}"/>
              </a:ext>
            </a:extLst>
          </p:cNvPr>
          <p:cNvGrpSpPr/>
          <p:nvPr/>
        </p:nvGrpSpPr>
        <p:grpSpPr>
          <a:xfrm>
            <a:off x="67758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10.8.0.0/24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443"/>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10.9.0.0/24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0443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85783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41" name="edge firewall">
            <a:extLst>
              <a:ext uri="{FF2B5EF4-FFF2-40B4-BE49-F238E27FC236}">
                <a16:creationId xmlns:a16="http://schemas.microsoft.com/office/drawing/2014/main" id="{4D06A0F4-F13C-034B-829E-CEA141DDA837}"/>
              </a:ext>
            </a:extLst>
          </p:cNvPr>
          <p:cNvGrpSpPr/>
          <p:nvPr/>
        </p:nvGrpSpPr>
        <p:grpSpPr>
          <a:xfrm>
            <a:off x="3460829" y="3770931"/>
            <a:ext cx="2315225" cy="437493"/>
            <a:chOff x="4673387" y="3192176"/>
            <a:chExt cx="2315225" cy="437493"/>
          </a:xfrm>
        </p:grpSpPr>
        <p:sp>
          <p:nvSpPr>
            <p:cNvPr id="142" name="Edge FW - CGW">
              <a:extLst>
                <a:ext uri="{FF2B5EF4-FFF2-40B4-BE49-F238E27FC236}">
                  <a16:creationId xmlns:a16="http://schemas.microsoft.com/office/drawing/2014/main" id="{E1E4C236-3BB1-6147-930A-4F148404DBD0}"/>
                </a:ext>
              </a:extLst>
            </p:cNvPr>
            <p:cNvSpPr txBox="1"/>
            <p:nvPr/>
          </p:nvSpPr>
          <p:spPr>
            <a:xfrm>
              <a:off x="4673387" y="3192176"/>
              <a:ext cx="2014679"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i="1" dirty="0">
                  <a:solidFill>
                    <a:srgbClr val="FFFF00"/>
                  </a:solidFill>
                </a:rPr>
                <a:t>service port</a:t>
              </a:r>
              <a:endParaRPr lang="en-US" sz="1000" dirty="0">
                <a:solidFill>
                  <a:srgbClr val="FFFF00"/>
                </a:solidFill>
              </a:endParaRPr>
            </a:p>
          </p:txBody>
        </p:sp>
        <p:sp>
          <p:nvSpPr>
            <p:cNvPr id="143" name="Rounded Rectangle 142">
              <a:extLst>
                <a:ext uri="{FF2B5EF4-FFF2-40B4-BE49-F238E27FC236}">
                  <a16:creationId xmlns:a16="http://schemas.microsoft.com/office/drawing/2014/main" id="{9CD69740-B67B-2648-AE4E-75043177032F}"/>
                </a:ext>
              </a:extLst>
            </p:cNvPr>
            <p:cNvSpPr/>
            <p:nvPr/>
          </p:nvSpPr>
          <p:spPr>
            <a:xfrm>
              <a:off x="65314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Services Network">
            <a:extLst>
              <a:ext uri="{FF2B5EF4-FFF2-40B4-BE49-F238E27FC236}">
                <a16:creationId xmlns:a16="http://schemas.microsoft.com/office/drawing/2014/main" id="{6A3D9F16-1169-204E-82E0-700F83237573}"/>
              </a:ext>
            </a:extLst>
          </p:cNvPr>
          <p:cNvGrpSpPr/>
          <p:nvPr/>
        </p:nvGrpSpPr>
        <p:grpSpPr>
          <a:xfrm>
            <a:off x="6876240" y="4733423"/>
            <a:ext cx="940083" cy="682717"/>
            <a:chOff x="6876240" y="4733423"/>
            <a:chExt cx="940083" cy="682717"/>
          </a:xfrm>
        </p:grpSpPr>
        <p:sp>
          <p:nvSpPr>
            <p:cNvPr id="144" name="Rounded Rectangle 143">
              <a:extLst>
                <a:ext uri="{FF2B5EF4-FFF2-40B4-BE49-F238E27FC236}">
                  <a16:creationId xmlns:a16="http://schemas.microsoft.com/office/drawing/2014/main" id="{E85337CF-62FD-BF44-8021-4E9F28A55363}"/>
                </a:ext>
              </a:extLst>
            </p:cNvPr>
            <p:cNvSpPr/>
            <p:nvPr/>
          </p:nvSpPr>
          <p:spPr>
            <a:xfrm>
              <a:off x="6876240" y="5132676"/>
              <a:ext cx="940083" cy="283464"/>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cxnSp>
          <p:nvCxnSpPr>
            <p:cNvPr id="145" name="Elbow Connector 144">
              <a:extLst>
                <a:ext uri="{FF2B5EF4-FFF2-40B4-BE49-F238E27FC236}">
                  <a16:creationId xmlns:a16="http://schemas.microsoft.com/office/drawing/2014/main" id="{20EE7A24-5607-C344-B112-45AB4DEF56D6}"/>
                </a:ext>
              </a:extLst>
            </p:cNvPr>
            <p:cNvCxnSpPr>
              <a:cxnSpLocks/>
              <a:stCxn id="144" idx="0"/>
              <a:endCxn id="164" idx="3"/>
            </p:cNvCxnSpPr>
            <p:nvPr/>
          </p:nvCxnSpPr>
          <p:spPr>
            <a:xfrm rot="5400000" flipH="1" flipV="1">
              <a:off x="7338109" y="4741597"/>
              <a:ext cx="399253" cy="38290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7" name="DNS/AD">
            <a:extLst>
              <a:ext uri="{FF2B5EF4-FFF2-40B4-BE49-F238E27FC236}">
                <a16:creationId xmlns:a16="http://schemas.microsoft.com/office/drawing/2014/main" id="{4F4E71C3-0849-B642-86BC-6E5E5AF2D3DE}"/>
              </a:ext>
            </a:extLst>
          </p:cNvPr>
          <p:cNvGrpSpPr/>
          <p:nvPr/>
        </p:nvGrpSpPr>
        <p:grpSpPr>
          <a:xfrm>
            <a:off x="6905447" y="5394105"/>
            <a:ext cx="460473" cy="519091"/>
            <a:chOff x="6281413" y="5200063"/>
            <a:chExt cx="460473" cy="519091"/>
          </a:xfrm>
        </p:grpSpPr>
        <p:grpSp>
          <p:nvGrpSpPr>
            <p:cNvPr id="148" name="Group 147">
              <a:extLst>
                <a:ext uri="{FF2B5EF4-FFF2-40B4-BE49-F238E27FC236}">
                  <a16:creationId xmlns:a16="http://schemas.microsoft.com/office/drawing/2014/main" id="{04ADC2FB-587A-7F41-976D-1C9689A6328A}"/>
                </a:ext>
              </a:extLst>
            </p:cNvPr>
            <p:cNvGrpSpPr/>
            <p:nvPr/>
          </p:nvGrpSpPr>
          <p:grpSpPr>
            <a:xfrm>
              <a:off x="6281413" y="5200063"/>
              <a:ext cx="457200" cy="457200"/>
              <a:chOff x="1777423" y="3527219"/>
              <a:chExt cx="457200" cy="457200"/>
            </a:xfrm>
          </p:grpSpPr>
          <p:sp>
            <p:nvSpPr>
              <p:cNvPr id="150" name="Oval 149">
                <a:extLst>
                  <a:ext uri="{FF2B5EF4-FFF2-40B4-BE49-F238E27FC236}">
                    <a16:creationId xmlns:a16="http://schemas.microsoft.com/office/drawing/2014/main" id="{47E9A2EE-A457-7941-94DA-63E4B791AD4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5" name="Freeform 154">
                <a:extLst>
                  <a:ext uri="{FF2B5EF4-FFF2-40B4-BE49-F238E27FC236}">
                    <a16:creationId xmlns:a16="http://schemas.microsoft.com/office/drawing/2014/main" id="{EB662F5E-8656-E842-8CA0-979E55E8344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149" name="TextBox 148">
              <a:extLst>
                <a:ext uri="{FF2B5EF4-FFF2-40B4-BE49-F238E27FC236}">
                  <a16:creationId xmlns:a16="http://schemas.microsoft.com/office/drawing/2014/main" id="{D90829AF-59E8-6D44-9EE6-0D33C12B98AE}"/>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14" name="DR Service">
            <a:extLst>
              <a:ext uri="{FF2B5EF4-FFF2-40B4-BE49-F238E27FC236}">
                <a16:creationId xmlns:a16="http://schemas.microsoft.com/office/drawing/2014/main" id="{0A4DB22D-5577-C349-A1B5-5B1CA3B50032}"/>
              </a:ext>
            </a:extLst>
          </p:cNvPr>
          <p:cNvGrpSpPr/>
          <p:nvPr/>
        </p:nvGrpSpPr>
        <p:grpSpPr>
          <a:xfrm>
            <a:off x="4679844" y="1057232"/>
            <a:ext cx="1199950" cy="4777901"/>
            <a:chOff x="4679844" y="1057232"/>
            <a:chExt cx="1199950" cy="4777901"/>
          </a:xfrm>
        </p:grpSpPr>
        <p:grpSp>
          <p:nvGrpSpPr>
            <p:cNvPr id="186" name="Group 185">
              <a:extLst>
                <a:ext uri="{FF2B5EF4-FFF2-40B4-BE49-F238E27FC236}">
                  <a16:creationId xmlns:a16="http://schemas.microsoft.com/office/drawing/2014/main" id="{5E021752-EAE1-F642-A2D3-0F60BEA485B5}"/>
                </a:ext>
              </a:extLst>
            </p:cNvPr>
            <p:cNvGrpSpPr/>
            <p:nvPr/>
          </p:nvGrpSpPr>
          <p:grpSpPr>
            <a:xfrm>
              <a:off x="4679844" y="1057232"/>
              <a:ext cx="457200" cy="457200"/>
              <a:chOff x="3872693" y="2603736"/>
              <a:chExt cx="457200" cy="457200"/>
            </a:xfrm>
          </p:grpSpPr>
          <p:sp>
            <p:nvSpPr>
              <p:cNvPr id="205" name="Oval 204">
                <a:extLst>
                  <a:ext uri="{FF2B5EF4-FFF2-40B4-BE49-F238E27FC236}">
                    <a16:creationId xmlns:a16="http://schemas.microsoft.com/office/drawing/2014/main" id="{84D09473-3867-E34B-AE5B-A831746D4284}"/>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6" name="Rounded Rectangle 205">
                <a:extLst>
                  <a:ext uri="{FF2B5EF4-FFF2-40B4-BE49-F238E27FC236}">
                    <a16:creationId xmlns:a16="http://schemas.microsoft.com/office/drawing/2014/main" id="{E4E094E6-A945-1D45-87C1-327124E0CC32}"/>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nvGrpSpPr>
            <p:cNvPr id="207" name="Group 206">
              <a:extLst>
                <a:ext uri="{FF2B5EF4-FFF2-40B4-BE49-F238E27FC236}">
                  <a16:creationId xmlns:a16="http://schemas.microsoft.com/office/drawing/2014/main" id="{6DB5CE75-1094-1142-AD5C-980FB0154BCE}"/>
                </a:ext>
              </a:extLst>
            </p:cNvPr>
            <p:cNvGrpSpPr/>
            <p:nvPr/>
          </p:nvGrpSpPr>
          <p:grpSpPr>
            <a:xfrm>
              <a:off x="5422594" y="5377933"/>
              <a:ext cx="457200" cy="457200"/>
              <a:chOff x="3872693" y="2603736"/>
              <a:chExt cx="457200" cy="457200"/>
            </a:xfrm>
          </p:grpSpPr>
          <p:sp>
            <p:nvSpPr>
              <p:cNvPr id="208" name="Oval 207">
                <a:extLst>
                  <a:ext uri="{FF2B5EF4-FFF2-40B4-BE49-F238E27FC236}">
                    <a16:creationId xmlns:a16="http://schemas.microsoft.com/office/drawing/2014/main" id="{9EE2453F-CEFD-2044-84EE-FCBEAE987A17}"/>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9" name="Rounded Rectangle 208">
                <a:extLst>
                  <a:ext uri="{FF2B5EF4-FFF2-40B4-BE49-F238E27FC236}">
                    <a16:creationId xmlns:a16="http://schemas.microsoft.com/office/drawing/2014/main" id="{9EEA966D-9E92-F647-9546-C856EA65D8E5}"/>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spTree>
    <p:extLst>
      <p:ext uri="{BB962C8B-B14F-4D97-AF65-F5344CB8AC3E}">
        <p14:creationId xmlns:p14="http://schemas.microsoft.com/office/powerpoint/2010/main" val="3248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141"/>
                                        </p:tgtEl>
                                        <p:attrNameLst>
                                          <p:attrName>style.visibility</p:attrName>
                                        </p:attrNameLst>
                                      </p:cBhvr>
                                      <p:to>
                                        <p:strVal val="visible"/>
                                      </p:to>
                                    </p:set>
                                    <p:anim calcmode="lin" valueType="num">
                                      <p:cBhvr>
                                        <p:cTn id="20" dur="500" fill="hold"/>
                                        <p:tgtEl>
                                          <p:spTgt spid="141"/>
                                        </p:tgtEl>
                                        <p:attrNameLst>
                                          <p:attrName>ppt_w</p:attrName>
                                        </p:attrNameLst>
                                      </p:cBhvr>
                                      <p:tavLst>
                                        <p:tav tm="0">
                                          <p:val>
                                            <p:fltVal val="0"/>
                                          </p:val>
                                        </p:tav>
                                        <p:tav tm="100000">
                                          <p:val>
                                            <p:strVal val="#ppt_w"/>
                                          </p:val>
                                        </p:tav>
                                      </p:tavLst>
                                    </p:anim>
                                    <p:anim calcmode="lin" valueType="num">
                                      <p:cBhvr>
                                        <p:cTn id="21" dur="500" fill="hold"/>
                                        <p:tgtEl>
                                          <p:spTgt spid="141"/>
                                        </p:tgtEl>
                                        <p:attrNameLst>
                                          <p:attrName>ppt_h</p:attrName>
                                        </p:attrNameLst>
                                      </p:cBhvr>
                                      <p:tavLst>
                                        <p:tav tm="0">
                                          <p:val>
                                            <p:fltVal val="0"/>
                                          </p:val>
                                        </p:tav>
                                        <p:tav tm="100000">
                                          <p:val>
                                            <p:strVal val="#ppt_h"/>
                                          </p:val>
                                        </p:tav>
                                      </p:tavLst>
                                    </p:anim>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1000"/>
                            </p:stCondLst>
                            <p:childTnLst>
                              <p:par>
                                <p:cTn id="34" presetID="53" presetClass="entr" presetSubtype="16" fill="hold" nodeType="afterEffect">
                                  <p:stCondLst>
                                    <p:cond delay="500"/>
                                  </p:stCondLst>
                                  <p:childTnLst>
                                    <p:set>
                                      <p:cBhvr>
                                        <p:cTn id="35" dur="1" fill="hold">
                                          <p:stCondLst>
                                            <p:cond delay="0"/>
                                          </p:stCondLst>
                                        </p:cTn>
                                        <p:tgtEl>
                                          <p:spTgt spid="147"/>
                                        </p:tgtEl>
                                        <p:attrNameLst>
                                          <p:attrName>style.visibility</p:attrName>
                                        </p:attrNameLst>
                                      </p:cBhvr>
                                      <p:to>
                                        <p:strVal val="visible"/>
                                      </p:to>
                                    </p:set>
                                    <p:anim calcmode="lin" valueType="num">
                                      <p:cBhvr>
                                        <p:cTn id="36" dur="500" fill="hold"/>
                                        <p:tgtEl>
                                          <p:spTgt spid="147"/>
                                        </p:tgtEl>
                                        <p:attrNameLst>
                                          <p:attrName>ppt_w</p:attrName>
                                        </p:attrNameLst>
                                      </p:cBhvr>
                                      <p:tavLst>
                                        <p:tav tm="0">
                                          <p:val>
                                            <p:fltVal val="0"/>
                                          </p:val>
                                        </p:tav>
                                        <p:tav tm="100000">
                                          <p:val>
                                            <p:strVal val="#ppt_w"/>
                                          </p:val>
                                        </p:tav>
                                      </p:tavLst>
                                    </p:anim>
                                    <p:anim calcmode="lin" valueType="num">
                                      <p:cBhvr>
                                        <p:cTn id="37" dur="500" fill="hold"/>
                                        <p:tgtEl>
                                          <p:spTgt spid="147"/>
                                        </p:tgtEl>
                                        <p:attrNameLst>
                                          <p:attrName>ppt_h</p:attrName>
                                        </p:attrNameLst>
                                      </p:cBhvr>
                                      <p:tavLst>
                                        <p:tav tm="0">
                                          <p:val>
                                            <p:fltVal val="0"/>
                                          </p:val>
                                        </p:tav>
                                        <p:tav tm="100000">
                                          <p:val>
                                            <p:strVal val="#ppt_h"/>
                                          </p:val>
                                        </p:tav>
                                      </p:tavLst>
                                    </p:anim>
                                    <p:animEffect transition="in" filter="fade">
                                      <p:cBhvr>
                                        <p:cTn id="38" dur="500"/>
                                        <p:tgtEl>
                                          <p:spTgt spid="14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2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E4A826-44BF-894D-AB3F-D8842D2DBC17}"/>
              </a:ext>
            </a:extLst>
          </p:cNvPr>
          <p:cNvSpPr>
            <a:spLocks noGrp="1"/>
          </p:cNvSpPr>
          <p:nvPr>
            <p:ph type="title"/>
          </p:nvPr>
        </p:nvSpPr>
        <p:spPr/>
        <p:txBody>
          <a:bodyPr/>
          <a:lstStyle/>
          <a:p>
            <a:r>
              <a:rPr lang="en-US" dirty="0"/>
              <a:t>Logging and Monitoring</a:t>
            </a:r>
          </a:p>
        </p:txBody>
      </p:sp>
      <p:sp>
        <p:nvSpPr>
          <p:cNvPr id="8" name="Text Placeholder 7">
            <a:extLst>
              <a:ext uri="{FF2B5EF4-FFF2-40B4-BE49-F238E27FC236}">
                <a16:creationId xmlns:a16="http://schemas.microsoft.com/office/drawing/2014/main" id="{31EBC062-CDB9-C34C-A7D4-30C7F42DC77F}"/>
              </a:ext>
            </a:extLst>
          </p:cNvPr>
          <p:cNvSpPr>
            <a:spLocks noGrp="1"/>
          </p:cNvSpPr>
          <p:nvPr>
            <p:ph type="body" idx="1"/>
          </p:nvPr>
        </p:nvSpPr>
        <p:spPr/>
        <p:txBody>
          <a:bodyPr/>
          <a:lstStyle/>
          <a:p>
            <a:pPr marL="342900" indent="-342900">
              <a:buFont typeface="Arial" panose="020B0604020202020204" pitchFamily="34" charset="0"/>
              <a:buChar char="•"/>
            </a:pPr>
            <a:r>
              <a:rPr lang="en-US" dirty="0"/>
              <a:t>Log Intelligence (LINT)</a:t>
            </a:r>
          </a:p>
        </p:txBody>
      </p:sp>
    </p:spTree>
    <p:extLst>
      <p:ext uri="{BB962C8B-B14F-4D97-AF65-F5344CB8AC3E}">
        <p14:creationId xmlns:p14="http://schemas.microsoft.com/office/powerpoint/2010/main" val="131391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F4AADF-863D-3141-8E4D-C13DBFACFDEC}"/>
              </a:ext>
            </a:extLst>
          </p:cNvPr>
          <p:cNvSpPr>
            <a:spLocks noGrp="1"/>
          </p:cNvSpPr>
          <p:nvPr>
            <p:ph type="title"/>
          </p:nvPr>
        </p:nvSpPr>
        <p:spPr/>
        <p:txBody>
          <a:bodyPr/>
          <a:lstStyle/>
          <a:p>
            <a:r>
              <a:rPr lang="en-US" dirty="0"/>
              <a:t>Log Intelligence (LINT)</a:t>
            </a:r>
          </a:p>
        </p:txBody>
      </p:sp>
      <p:sp>
        <p:nvSpPr>
          <p:cNvPr id="3" name="TextBox 2">
            <a:extLst>
              <a:ext uri="{FF2B5EF4-FFF2-40B4-BE49-F238E27FC236}">
                <a16:creationId xmlns:a16="http://schemas.microsoft.com/office/drawing/2014/main" id="{A7ADC9C0-A6AE-3F48-BBCD-C5B86CF73680}"/>
              </a:ext>
            </a:extLst>
          </p:cNvPr>
          <p:cNvSpPr txBox="1"/>
          <p:nvPr/>
        </p:nvSpPr>
        <p:spPr>
          <a:xfrm>
            <a:off x="295968" y="1702104"/>
            <a:ext cx="6249798" cy="2585323"/>
          </a:xfrm>
          <a:prstGeom prst="rect">
            <a:avLst/>
          </a:prstGeom>
          <a:noFill/>
        </p:spPr>
        <p:txBody>
          <a:bodyPr wrap="square" rtlCol="0">
            <a:spAutoFit/>
          </a:bodyPr>
          <a:lstStyle/>
          <a:p>
            <a:pPr marL="285750" indent="-285750">
              <a:buFont typeface="Arial" charset="0"/>
              <a:buChar char="•"/>
            </a:pPr>
            <a:r>
              <a:rPr lang="en-US" dirty="0"/>
              <a:t>Logging and alerting service which is enabled at the Org level.</a:t>
            </a:r>
          </a:p>
          <a:p>
            <a:pPr marL="285750" indent="-285750">
              <a:buFont typeface="Arial" charset="0"/>
              <a:buChar char="•"/>
            </a:pPr>
            <a:r>
              <a:rPr lang="en-US" dirty="0"/>
              <a:t>Free and paid tiers</a:t>
            </a:r>
          </a:p>
          <a:p>
            <a:pPr marL="285750" indent="-285750">
              <a:buFont typeface="Arial" charset="0"/>
              <a:buChar char="•"/>
            </a:pPr>
            <a:r>
              <a:rPr lang="en-US" dirty="0"/>
              <a:t>Paid tier offers longer log retention, unlimited non-audit logs, long-term archival, alerting, and more.</a:t>
            </a:r>
          </a:p>
          <a:p>
            <a:pPr marL="285750" indent="-285750">
              <a:buFont typeface="Arial" charset="0"/>
              <a:buChar char="•"/>
            </a:pPr>
            <a:r>
              <a:rPr lang="en-US" dirty="0"/>
              <a:t>30 Day free trial available for paid tier.</a:t>
            </a:r>
          </a:p>
          <a:p>
            <a:pPr marL="285750" indent="-285750">
              <a:buFont typeface="Arial" charset="0"/>
              <a:buChar char="•"/>
            </a:pPr>
            <a:endParaRPr lang="en-US" dirty="0"/>
          </a:p>
          <a:p>
            <a:pPr marL="285750" indent="-285750">
              <a:buFont typeface="Arial" charset="0"/>
              <a:buChar char="•"/>
            </a:pPr>
            <a:endParaRPr lang="en-US" dirty="0"/>
          </a:p>
          <a:p>
            <a:pPr marL="285750" indent="-285750" algn="ctr">
              <a:buFont typeface="Arial" charset="0"/>
              <a:buChar char="•"/>
            </a:pPr>
            <a:endParaRPr lang="en-US" dirty="0"/>
          </a:p>
        </p:txBody>
      </p:sp>
      <p:graphicFrame>
        <p:nvGraphicFramePr>
          <p:cNvPr id="6" name="Table 5">
            <a:extLst>
              <a:ext uri="{FF2B5EF4-FFF2-40B4-BE49-F238E27FC236}">
                <a16:creationId xmlns:a16="http://schemas.microsoft.com/office/drawing/2014/main" id="{0912B24B-DFDC-5340-8B8C-A497F37AD2B0}"/>
              </a:ext>
            </a:extLst>
          </p:cNvPr>
          <p:cNvGraphicFramePr>
            <a:graphicFrameLocks noGrp="1"/>
          </p:cNvGraphicFramePr>
          <p:nvPr>
            <p:extLst>
              <p:ext uri="{D42A27DB-BD31-4B8C-83A1-F6EECF244321}">
                <p14:modId xmlns:p14="http://schemas.microsoft.com/office/powerpoint/2010/main" val="843789434"/>
              </p:ext>
            </p:extLst>
          </p:nvPr>
        </p:nvGraphicFramePr>
        <p:xfrm>
          <a:off x="6837825" y="2005962"/>
          <a:ext cx="4606030" cy="2102749"/>
        </p:xfrm>
        <a:graphic>
          <a:graphicData uri="http://schemas.openxmlformats.org/drawingml/2006/table">
            <a:tbl>
              <a:tblPr firstRow="1" bandRow="1">
                <a:tableStyleId>{8EC20E35-A176-4012-BC5E-935CFFF8708E}</a:tableStyleId>
              </a:tblPr>
              <a:tblGrid>
                <a:gridCol w="2056793">
                  <a:extLst>
                    <a:ext uri="{9D8B030D-6E8A-4147-A177-3AD203B41FA5}">
                      <a16:colId xmlns:a16="http://schemas.microsoft.com/office/drawing/2014/main" val="20001"/>
                    </a:ext>
                  </a:extLst>
                </a:gridCol>
                <a:gridCol w="2549237">
                  <a:extLst>
                    <a:ext uri="{9D8B030D-6E8A-4147-A177-3AD203B41FA5}">
                      <a16:colId xmlns:a16="http://schemas.microsoft.com/office/drawing/2014/main" val="20002"/>
                    </a:ext>
                  </a:extLst>
                </a:gridCol>
              </a:tblGrid>
              <a:tr h="274874">
                <a:tc>
                  <a:txBody>
                    <a:bodyPr/>
                    <a:lstStyle/>
                    <a:p>
                      <a:r>
                        <a:rPr lang="en-US" sz="1200" dirty="0"/>
                        <a:t>Feature</a:t>
                      </a:r>
                    </a:p>
                  </a:txBody>
                  <a:tcPr/>
                </a:tc>
                <a:tc>
                  <a:txBody>
                    <a:bodyPr/>
                    <a:lstStyle/>
                    <a:p>
                      <a:r>
                        <a:rPr lang="en-US" sz="1200" dirty="0"/>
                        <a:t>Notes</a:t>
                      </a:r>
                    </a:p>
                  </a:txBody>
                  <a:tcPr/>
                </a:tc>
                <a:extLst>
                  <a:ext uri="{0D108BD9-81ED-4DB2-BD59-A6C34878D82A}">
                    <a16:rowId xmlns:a16="http://schemas.microsoft.com/office/drawing/2014/main" val="10000"/>
                  </a:ext>
                </a:extLst>
              </a:tr>
              <a:tr h="365575">
                <a:tc>
                  <a:txBody>
                    <a:bodyPr/>
                    <a:lstStyle/>
                    <a:p>
                      <a:r>
                        <a:rPr lang="en-US" sz="1200" dirty="0"/>
                        <a:t>Audit Log Collection</a:t>
                      </a:r>
                    </a:p>
                  </a:txBody>
                  <a:tcPr/>
                </a:tc>
                <a:tc>
                  <a:txBody>
                    <a:bodyPr/>
                    <a:lstStyle/>
                    <a:p>
                      <a:r>
                        <a:rPr lang="en-US" sz="1200" dirty="0"/>
                        <a:t>Unlimited</a:t>
                      </a:r>
                    </a:p>
                  </a:txBody>
                  <a:tcPr/>
                </a:tc>
                <a:extLst>
                  <a:ext uri="{0D108BD9-81ED-4DB2-BD59-A6C34878D82A}">
                    <a16:rowId xmlns:a16="http://schemas.microsoft.com/office/drawing/2014/main" val="10001"/>
                  </a:ext>
                </a:extLst>
              </a:tr>
              <a:tr h="365575">
                <a:tc>
                  <a:txBody>
                    <a:bodyPr/>
                    <a:lstStyle/>
                    <a:p>
                      <a:r>
                        <a:rPr lang="en-US" sz="1200" dirty="0"/>
                        <a:t>Non-Audit Log Collection</a:t>
                      </a:r>
                    </a:p>
                  </a:txBody>
                  <a:tcPr/>
                </a:tc>
                <a:tc>
                  <a:txBody>
                    <a:bodyPr/>
                    <a:lstStyle/>
                    <a:p>
                      <a:r>
                        <a:rPr lang="en-US" sz="1200" dirty="0"/>
                        <a:t>1 GB/Day</a:t>
                      </a:r>
                    </a:p>
                  </a:txBody>
                  <a:tcPr/>
                </a:tc>
                <a:extLst>
                  <a:ext uri="{0D108BD9-81ED-4DB2-BD59-A6C34878D82A}">
                    <a16:rowId xmlns:a16="http://schemas.microsoft.com/office/drawing/2014/main" val="10002"/>
                  </a:ext>
                </a:extLst>
              </a:tr>
              <a:tr h="365575">
                <a:tc>
                  <a:txBody>
                    <a:bodyPr/>
                    <a:lstStyle/>
                    <a:p>
                      <a:r>
                        <a:rPr lang="en-US" sz="1200" dirty="0"/>
                        <a:t>Log Retention</a:t>
                      </a:r>
                    </a:p>
                  </a:txBody>
                  <a:tcPr/>
                </a:tc>
                <a:tc>
                  <a:txBody>
                    <a:bodyPr/>
                    <a:lstStyle/>
                    <a:p>
                      <a:r>
                        <a:rPr lang="en-US" sz="1200" dirty="0"/>
                        <a:t>7 Days</a:t>
                      </a:r>
                    </a:p>
                  </a:txBody>
                  <a:tcPr/>
                </a:tc>
                <a:extLst>
                  <a:ext uri="{0D108BD9-81ED-4DB2-BD59-A6C34878D82A}">
                    <a16:rowId xmlns:a16="http://schemas.microsoft.com/office/drawing/2014/main" val="10003"/>
                  </a:ext>
                </a:extLst>
              </a:tr>
              <a:tr h="365575">
                <a:tc>
                  <a:txBody>
                    <a:bodyPr/>
                    <a:lstStyle/>
                    <a:p>
                      <a:r>
                        <a:rPr lang="en-US" sz="1200" dirty="0"/>
                        <a:t>Visualization (Dashboard)</a:t>
                      </a:r>
                    </a:p>
                  </a:txBody>
                  <a:tcPr/>
                </a:tc>
                <a:tc>
                  <a:txBody>
                    <a:bodyPr/>
                    <a:lstStyle/>
                    <a:p>
                      <a:endParaRPr lang="en-US" sz="1200" dirty="0"/>
                    </a:p>
                  </a:txBody>
                  <a:tcPr/>
                </a:tc>
                <a:extLst>
                  <a:ext uri="{0D108BD9-81ED-4DB2-BD59-A6C34878D82A}">
                    <a16:rowId xmlns:a16="http://schemas.microsoft.com/office/drawing/2014/main" val="3504753093"/>
                  </a:ext>
                </a:extLst>
              </a:tr>
              <a:tr h="365575">
                <a:tc>
                  <a:txBody>
                    <a:bodyPr/>
                    <a:lstStyle/>
                    <a:p>
                      <a:r>
                        <a:rPr lang="en-US" sz="1200" dirty="0"/>
                        <a:t>Search and Save Query</a:t>
                      </a:r>
                    </a:p>
                  </a:txBody>
                  <a:tcPr/>
                </a:tc>
                <a:tc>
                  <a:txBody>
                    <a:bodyPr/>
                    <a:lstStyle/>
                    <a:p>
                      <a:endParaRPr lang="en-US" sz="1200" dirty="0"/>
                    </a:p>
                  </a:txBody>
                  <a:tcPr/>
                </a:tc>
                <a:extLst>
                  <a:ext uri="{0D108BD9-81ED-4DB2-BD59-A6C34878D82A}">
                    <a16:rowId xmlns:a16="http://schemas.microsoft.com/office/drawing/2014/main" val="771172766"/>
                  </a:ext>
                </a:extLst>
              </a:tr>
            </a:tbl>
          </a:graphicData>
        </a:graphic>
      </p:graphicFrame>
      <p:sp>
        <p:nvSpPr>
          <p:cNvPr id="7" name="TextBox 6">
            <a:extLst>
              <a:ext uri="{FF2B5EF4-FFF2-40B4-BE49-F238E27FC236}">
                <a16:creationId xmlns:a16="http://schemas.microsoft.com/office/drawing/2014/main" id="{3AD2FE93-4A38-5341-AC56-B92CACD66AA6}"/>
              </a:ext>
            </a:extLst>
          </p:cNvPr>
          <p:cNvSpPr txBox="1"/>
          <p:nvPr/>
        </p:nvSpPr>
        <p:spPr>
          <a:xfrm>
            <a:off x="6837825" y="1636629"/>
            <a:ext cx="1108060" cy="369332"/>
          </a:xfrm>
          <a:prstGeom prst="rect">
            <a:avLst/>
          </a:prstGeom>
          <a:noFill/>
        </p:spPr>
        <p:txBody>
          <a:bodyPr wrap="none" rtlCol="0">
            <a:spAutoFit/>
          </a:bodyPr>
          <a:lstStyle/>
          <a:p>
            <a:r>
              <a:rPr lang="en-US" dirty="0"/>
              <a:t>Free Tier</a:t>
            </a:r>
          </a:p>
        </p:txBody>
      </p:sp>
      <p:sp>
        <p:nvSpPr>
          <p:cNvPr id="2" name="TextBox 1">
            <a:extLst>
              <a:ext uri="{FF2B5EF4-FFF2-40B4-BE49-F238E27FC236}">
                <a16:creationId xmlns:a16="http://schemas.microsoft.com/office/drawing/2014/main" id="{708DCCFC-53B8-8F48-9BC1-B87EB5F856F8}"/>
              </a:ext>
            </a:extLst>
          </p:cNvPr>
          <p:cNvSpPr txBox="1"/>
          <p:nvPr/>
        </p:nvSpPr>
        <p:spPr>
          <a:xfrm>
            <a:off x="6837825" y="4482708"/>
            <a:ext cx="4403770" cy="369332"/>
          </a:xfrm>
          <a:prstGeom prst="rect">
            <a:avLst/>
          </a:prstGeom>
          <a:noFill/>
        </p:spPr>
        <p:txBody>
          <a:bodyPr wrap="none" rtlCol="0">
            <a:spAutoFit/>
          </a:bodyPr>
          <a:lstStyle/>
          <a:p>
            <a:r>
              <a:rPr lang="en-US" dirty="0"/>
              <a:t>https://</a:t>
            </a:r>
            <a:r>
              <a:rPr lang="en-US" dirty="0" err="1"/>
              <a:t>cloud.vmware.com</a:t>
            </a:r>
            <a:r>
              <a:rPr lang="en-US" dirty="0"/>
              <a:t>/log-intelligence</a:t>
            </a:r>
          </a:p>
        </p:txBody>
      </p:sp>
    </p:spTree>
    <p:extLst>
      <p:ext uri="{BB962C8B-B14F-4D97-AF65-F5344CB8AC3E}">
        <p14:creationId xmlns:p14="http://schemas.microsoft.com/office/powerpoint/2010/main" val="240528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Preparaing</a:t>
            </a:r>
            <a:r>
              <a:rPr lang="en-US" sz="4000" dirty="0"/>
              <a:t> to On-Board</a:t>
            </a:r>
          </a:p>
        </p:txBody>
      </p:sp>
    </p:spTree>
    <p:extLst>
      <p:ext uri="{BB962C8B-B14F-4D97-AF65-F5344CB8AC3E}">
        <p14:creationId xmlns:p14="http://schemas.microsoft.com/office/powerpoint/2010/main" val="208158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82" y="920750"/>
            <a:ext cx="10969943" cy="355600"/>
          </a:xfrm>
        </p:spPr>
        <p:txBody>
          <a:bodyPr/>
          <a:lstStyle/>
          <a:p>
            <a:r>
              <a:rPr lang="en-US" dirty="0"/>
              <a:t>Pre-Flight Checklist</a:t>
            </a:r>
          </a:p>
        </p:txBody>
      </p:sp>
      <p:sp>
        <p:nvSpPr>
          <p:cNvPr id="42" name="TextBox 41"/>
          <p:cNvSpPr txBox="1"/>
          <p:nvPr/>
        </p:nvSpPr>
        <p:spPr>
          <a:xfrm>
            <a:off x="420382" y="1905000"/>
            <a:ext cx="10322229" cy="3657600"/>
          </a:xfrm>
          <a:prstGeom prst="rect">
            <a:avLst/>
          </a:prstGeom>
          <a:noFill/>
        </p:spPr>
        <p:txBody>
          <a:bodyPr wrap="square" lIns="91440" tIns="0" rIns="0" bIns="0" rtlCol="0">
            <a:noAutofit/>
          </a:bodyPr>
          <a:lstStyle/>
          <a:p>
            <a:pPr marL="285750" indent="-285750">
              <a:buFont typeface="Wingdings" charset="2"/>
              <a:buChar char="q"/>
            </a:pPr>
            <a:r>
              <a:rPr lang="en-US" sz="1600" dirty="0"/>
              <a:t>Identify personnel who are necessary to complete the on-boarding process and deploy an SDDC.</a:t>
            </a:r>
          </a:p>
          <a:p>
            <a:pPr marL="285750" indent="-285750">
              <a:buFont typeface="Wingdings" charset="2"/>
              <a:buChar char="q"/>
            </a:pPr>
            <a:r>
              <a:rPr lang="en-US" sz="1600" dirty="0"/>
              <a:t>Ensure that the VMware Cloud On AWS account has been fully funded.</a:t>
            </a:r>
          </a:p>
          <a:p>
            <a:pPr marL="285750" indent="-285750">
              <a:buFont typeface="Wingdings" charset="2"/>
              <a:buChar char="q"/>
            </a:pPr>
            <a:r>
              <a:rPr lang="en-US" sz="1600" dirty="0"/>
              <a:t>Identify or create an AWS account and ensure that all technical personnel have access to the account.</a:t>
            </a:r>
          </a:p>
          <a:p>
            <a:pPr marL="285750" indent="-285750">
              <a:buFont typeface="Wingdings" charset="2"/>
              <a:buChar char="q"/>
            </a:pPr>
            <a:r>
              <a:rPr lang="en-US" sz="1600" dirty="0"/>
              <a:t>Identify an AWS account for use in linking to VMware Cloud services.</a:t>
            </a:r>
          </a:p>
          <a:p>
            <a:pPr marL="285750" indent="-285750">
              <a:buFont typeface="Wingdings" charset="2"/>
              <a:buChar char="q"/>
            </a:pPr>
            <a:r>
              <a:rPr lang="en-US" sz="1600" dirty="0"/>
              <a:t>Identify a VPC and Subnet within the AWS account to use for cross-linking to the SDDC.</a:t>
            </a:r>
          </a:p>
          <a:p>
            <a:pPr marL="285750" indent="-285750">
              <a:buFont typeface="Wingdings" charset="2"/>
              <a:buChar char="q"/>
            </a:pPr>
            <a:r>
              <a:rPr lang="en-US" sz="1600" dirty="0"/>
              <a:t>Plan and allocate IP ranges for the SDDC, and determine a DNS strategy.</a:t>
            </a:r>
          </a:p>
          <a:p>
            <a:pPr marL="285750" indent="-285750">
              <a:buFont typeface="Wingdings" charset="2"/>
              <a:buChar char="q"/>
            </a:pPr>
            <a:r>
              <a:rPr lang="en-US" sz="1600" dirty="0"/>
              <a:t>Plan connectivity to the SDDC.</a:t>
            </a:r>
          </a:p>
          <a:p>
            <a:pPr marL="285750" indent="-285750">
              <a:buFont typeface="Wingdings" charset="2"/>
              <a:buChar char="q"/>
            </a:pPr>
            <a:r>
              <a:rPr lang="en-US" sz="1600" dirty="0"/>
              <a:t>Plan the network security policy for the SDDC</a:t>
            </a:r>
          </a:p>
          <a:p>
            <a:pPr marL="285750" indent="-285750">
              <a:buFont typeface="Wingdings" charset="2"/>
              <a:buChar char="q"/>
            </a:pPr>
            <a:r>
              <a:rPr lang="en-US" sz="1600" dirty="0"/>
              <a:t>Determine a strategy for workload on-boarding or disaster recovery</a:t>
            </a:r>
          </a:p>
        </p:txBody>
      </p:sp>
    </p:spTree>
    <p:extLst>
      <p:ext uri="{BB962C8B-B14F-4D97-AF65-F5344CB8AC3E}">
        <p14:creationId xmlns:p14="http://schemas.microsoft.com/office/powerpoint/2010/main" val="88151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Questions and</a:t>
            </a:r>
            <a:br>
              <a:rPr lang="en-US" sz="4000"/>
            </a:br>
            <a:r>
              <a:rPr lang="en-US" sz="4000"/>
              <a:t>VMC Console Tour</a:t>
            </a:r>
            <a:endParaRPr lang="en-US" sz="4000" dirty="0"/>
          </a:p>
        </p:txBody>
      </p:sp>
    </p:spTree>
    <p:extLst>
      <p:ext uri="{BB962C8B-B14F-4D97-AF65-F5344CB8AC3E}">
        <p14:creationId xmlns:p14="http://schemas.microsoft.com/office/powerpoint/2010/main" val="12052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C1A973-EE34-3B4E-97C4-6A35D34E7794}"/>
              </a:ext>
            </a:extLst>
          </p:cNvPr>
          <p:cNvGrpSpPr/>
          <p:nvPr/>
        </p:nvGrpSpPr>
        <p:grpSpPr>
          <a:xfrm>
            <a:off x="5094870" y="2536645"/>
            <a:ext cx="3700908" cy="952933"/>
            <a:chOff x="-2517784" y="2719934"/>
            <a:chExt cx="4070510" cy="859893"/>
          </a:xfrm>
        </p:grpSpPr>
        <p:sp>
          <p:nvSpPr>
            <p:cNvPr id="4" name="Cloud 3">
              <a:extLst>
                <a:ext uri="{FF2B5EF4-FFF2-40B4-BE49-F238E27FC236}">
                  <a16:creationId xmlns:a16="http://schemas.microsoft.com/office/drawing/2014/main" id="{446BD7CE-D059-1E48-918D-B00D33465253}"/>
                </a:ext>
              </a:extLst>
            </p:cNvPr>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B1D013-0746-E44D-8985-66B3A14BA13A}"/>
                </a:ext>
              </a:extLst>
            </p:cNvPr>
            <p:cNvSpPr txBox="1"/>
            <p:nvPr/>
          </p:nvSpPr>
          <p:spPr>
            <a:xfrm>
              <a:off x="233154" y="2784450"/>
              <a:ext cx="849007" cy="193031"/>
            </a:xfrm>
            <a:prstGeom prst="rect">
              <a:avLst/>
            </a:prstGeom>
            <a:noFill/>
          </p:spPr>
          <p:txBody>
            <a:bodyPr wrap="square" rtlCol="0">
              <a:spAutoFit/>
            </a:bodyPr>
            <a:lstStyle/>
            <a:p>
              <a:pPr algn="ctr"/>
              <a:r>
                <a:rPr lang="en-US" sz="1200" dirty="0">
                  <a:solidFill>
                    <a:schemeClr val="bg1">
                      <a:lumMod val="75000"/>
                    </a:schemeClr>
                  </a:solidFill>
                </a:rPr>
                <a:t>internet</a:t>
              </a:r>
            </a:p>
          </p:txBody>
        </p:sp>
      </p:grpSp>
      <p:sp>
        <p:nvSpPr>
          <p:cNvPr id="6" name="Rounded Rectangle 5">
            <a:extLst>
              <a:ext uri="{FF2B5EF4-FFF2-40B4-BE49-F238E27FC236}">
                <a16:creationId xmlns:a16="http://schemas.microsoft.com/office/drawing/2014/main" id="{54F3C1E4-AA14-CF48-9DD7-B11BBDC4601B}"/>
              </a:ext>
            </a:extLst>
          </p:cNvPr>
          <p:cNvSpPr/>
          <p:nvPr/>
        </p:nvSpPr>
        <p:spPr>
          <a:xfrm>
            <a:off x="318767" y="4196080"/>
            <a:ext cx="1386623" cy="709472"/>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08EB1C1-F8BC-2443-B9BF-2F3872DD393E}"/>
              </a:ext>
            </a:extLst>
          </p:cNvPr>
          <p:cNvGrpSpPr/>
          <p:nvPr/>
        </p:nvGrpSpPr>
        <p:grpSpPr>
          <a:xfrm>
            <a:off x="218052" y="3845146"/>
            <a:ext cx="848740" cy="457200"/>
            <a:chOff x="2326893" y="707631"/>
            <a:chExt cx="848740" cy="457200"/>
          </a:xfrm>
        </p:grpSpPr>
        <p:sp>
          <p:nvSpPr>
            <p:cNvPr id="11" name="Freeform 10">
              <a:extLst>
                <a:ext uri="{FF2B5EF4-FFF2-40B4-BE49-F238E27FC236}">
                  <a16:creationId xmlns:a16="http://schemas.microsoft.com/office/drawing/2014/main" id="{BC8CB01B-9750-4546-A03C-CEF582562F41}"/>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13EBBE5-8A4E-4E45-90D2-86A8FD6A53A1}"/>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13" name="Group 12">
            <a:extLst>
              <a:ext uri="{FF2B5EF4-FFF2-40B4-BE49-F238E27FC236}">
                <a16:creationId xmlns:a16="http://schemas.microsoft.com/office/drawing/2014/main" id="{C3786977-6231-D24C-A5FA-7385DF79BD9B}"/>
              </a:ext>
            </a:extLst>
          </p:cNvPr>
          <p:cNvGrpSpPr/>
          <p:nvPr/>
        </p:nvGrpSpPr>
        <p:grpSpPr>
          <a:xfrm>
            <a:off x="1421975" y="1679012"/>
            <a:ext cx="434470" cy="484078"/>
            <a:chOff x="4065817" y="990269"/>
            <a:chExt cx="633897" cy="706275"/>
          </a:xfrm>
        </p:grpSpPr>
        <p:sp>
          <p:nvSpPr>
            <p:cNvPr id="14" name="Freeform 13">
              <a:extLst>
                <a:ext uri="{FF2B5EF4-FFF2-40B4-BE49-F238E27FC236}">
                  <a16:creationId xmlns:a16="http://schemas.microsoft.com/office/drawing/2014/main" id="{1260B0B6-A8FC-BF4A-B38A-79A31DF45AA2}"/>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ECEA4C-9776-4645-B2A7-CE521D0E6529}"/>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5C3B675-1949-B44D-B643-138CC828C24B}"/>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F6A712F0-42C4-2F47-B7FC-E2C0DCC3C9C2}"/>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498CCD6-26E4-1E48-9081-9953DD74799A}"/>
              </a:ext>
            </a:extLst>
          </p:cNvPr>
          <p:cNvGrpSpPr/>
          <p:nvPr/>
        </p:nvGrpSpPr>
        <p:grpSpPr>
          <a:xfrm>
            <a:off x="2080826" y="1730892"/>
            <a:ext cx="536100" cy="536100"/>
            <a:chOff x="1342115" y="1298346"/>
            <a:chExt cx="536100" cy="536100"/>
          </a:xfrm>
        </p:grpSpPr>
        <p:sp>
          <p:nvSpPr>
            <p:cNvPr id="26" name="Oval 25">
              <a:extLst>
                <a:ext uri="{FF2B5EF4-FFF2-40B4-BE49-F238E27FC236}">
                  <a16:creationId xmlns:a16="http://schemas.microsoft.com/office/drawing/2014/main" id="{F2932966-979E-5047-BFC8-4E39B934D894}"/>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7" name="Down Arrow 26">
              <a:extLst>
                <a:ext uri="{FF2B5EF4-FFF2-40B4-BE49-F238E27FC236}">
                  <a16:creationId xmlns:a16="http://schemas.microsoft.com/office/drawing/2014/main" id="{9334C270-47BC-384F-8EEB-C90A891F9B5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8" name="Down Arrow 27">
              <a:extLst>
                <a:ext uri="{FF2B5EF4-FFF2-40B4-BE49-F238E27FC236}">
                  <a16:creationId xmlns:a16="http://schemas.microsoft.com/office/drawing/2014/main" id="{B2CFCC0A-BEDD-C340-8EDF-CB630D6556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 name="Up-Down Arrow 28">
              <a:extLst>
                <a:ext uri="{FF2B5EF4-FFF2-40B4-BE49-F238E27FC236}">
                  <a16:creationId xmlns:a16="http://schemas.microsoft.com/office/drawing/2014/main" id="{05BFBE90-2B3D-6E4E-A284-23811A5BF98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0" name="Rounded Rectangle 39">
            <a:extLst>
              <a:ext uri="{FF2B5EF4-FFF2-40B4-BE49-F238E27FC236}">
                <a16:creationId xmlns:a16="http://schemas.microsoft.com/office/drawing/2014/main" id="{7CFF2CD2-1EED-264A-95CD-642C4E1BEFE1}"/>
              </a:ext>
            </a:extLst>
          </p:cNvPr>
          <p:cNvSpPr/>
          <p:nvPr/>
        </p:nvSpPr>
        <p:spPr>
          <a:xfrm>
            <a:off x="4541709" y="165829"/>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gmt Network tag">
            <a:extLst>
              <a:ext uri="{FF2B5EF4-FFF2-40B4-BE49-F238E27FC236}">
                <a16:creationId xmlns:a16="http://schemas.microsoft.com/office/drawing/2014/main" id="{2DADFBE4-9C1E-F248-BECD-3712B1CF3B3F}"/>
              </a:ext>
            </a:extLst>
          </p:cNvPr>
          <p:cNvSpPr txBox="1"/>
          <p:nvPr/>
        </p:nvSpPr>
        <p:spPr>
          <a:xfrm>
            <a:off x="4542872" y="2014639"/>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42" name="Rounded Rectangle 41">
            <a:extLst>
              <a:ext uri="{FF2B5EF4-FFF2-40B4-BE49-F238E27FC236}">
                <a16:creationId xmlns:a16="http://schemas.microsoft.com/office/drawing/2014/main" id="{4AD0AF30-CE9D-5047-92B2-61A206C3D2C5}"/>
              </a:ext>
            </a:extLst>
          </p:cNvPr>
          <p:cNvSpPr/>
          <p:nvPr/>
        </p:nvSpPr>
        <p:spPr>
          <a:xfrm>
            <a:off x="6951927" y="160114"/>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mpute Network tag">
            <a:extLst>
              <a:ext uri="{FF2B5EF4-FFF2-40B4-BE49-F238E27FC236}">
                <a16:creationId xmlns:a16="http://schemas.microsoft.com/office/drawing/2014/main" id="{89B00762-3AAF-9249-986C-2E7D9AF43393}"/>
              </a:ext>
            </a:extLst>
          </p:cNvPr>
          <p:cNvSpPr txBox="1"/>
          <p:nvPr/>
        </p:nvSpPr>
        <p:spPr>
          <a:xfrm>
            <a:off x="6950581" y="2009208"/>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44" name="Group 43">
            <a:extLst>
              <a:ext uri="{FF2B5EF4-FFF2-40B4-BE49-F238E27FC236}">
                <a16:creationId xmlns:a16="http://schemas.microsoft.com/office/drawing/2014/main" id="{BC52ADFC-B97E-D049-9E41-177D80934BC7}"/>
              </a:ext>
            </a:extLst>
          </p:cNvPr>
          <p:cNvGrpSpPr/>
          <p:nvPr/>
        </p:nvGrpSpPr>
        <p:grpSpPr>
          <a:xfrm>
            <a:off x="206394" y="894013"/>
            <a:ext cx="536100" cy="595356"/>
            <a:chOff x="4622247" y="3120052"/>
            <a:chExt cx="536100" cy="595356"/>
          </a:xfrm>
        </p:grpSpPr>
        <p:grpSp>
          <p:nvGrpSpPr>
            <p:cNvPr id="45" name="Group 44">
              <a:extLst>
                <a:ext uri="{FF2B5EF4-FFF2-40B4-BE49-F238E27FC236}">
                  <a16:creationId xmlns:a16="http://schemas.microsoft.com/office/drawing/2014/main" id="{CA0F020D-BDDD-A140-9F83-90BE8C8753B8}"/>
                </a:ext>
              </a:extLst>
            </p:cNvPr>
            <p:cNvGrpSpPr/>
            <p:nvPr/>
          </p:nvGrpSpPr>
          <p:grpSpPr>
            <a:xfrm>
              <a:off x="4622247" y="3120052"/>
              <a:ext cx="536100" cy="536100"/>
              <a:chOff x="3122614" y="2362200"/>
              <a:chExt cx="1219201" cy="1219200"/>
            </a:xfrm>
          </p:grpSpPr>
          <p:sp>
            <p:nvSpPr>
              <p:cNvPr id="47" name="Oval 46">
                <a:extLst>
                  <a:ext uri="{FF2B5EF4-FFF2-40B4-BE49-F238E27FC236}">
                    <a16:creationId xmlns:a16="http://schemas.microsoft.com/office/drawing/2014/main" id="{67F3F6C0-301D-AB43-B288-B184ACF2A58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8" name="Down Arrow 47">
                <a:extLst>
                  <a:ext uri="{FF2B5EF4-FFF2-40B4-BE49-F238E27FC236}">
                    <a16:creationId xmlns:a16="http://schemas.microsoft.com/office/drawing/2014/main" id="{46CD566B-C435-9D40-B046-570D711E6CB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9" name="Down Arrow 48">
                <a:extLst>
                  <a:ext uri="{FF2B5EF4-FFF2-40B4-BE49-F238E27FC236}">
                    <a16:creationId xmlns:a16="http://schemas.microsoft.com/office/drawing/2014/main" id="{533C9E86-0EB2-614F-9546-A2992757D4E7}"/>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50" name="Up-Down Arrow 49">
                <a:extLst>
                  <a:ext uri="{FF2B5EF4-FFF2-40B4-BE49-F238E27FC236}">
                    <a16:creationId xmlns:a16="http://schemas.microsoft.com/office/drawing/2014/main" id="{54D72B79-8595-F149-99F8-3F87B1AADD76}"/>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6" name="TextBox 45">
              <a:extLst>
                <a:ext uri="{FF2B5EF4-FFF2-40B4-BE49-F238E27FC236}">
                  <a16:creationId xmlns:a16="http://schemas.microsoft.com/office/drawing/2014/main" id="{D1636DB4-4883-2846-9A22-DDA6187C682D}"/>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63" name="CGW Nets">
            <a:extLst>
              <a:ext uri="{FF2B5EF4-FFF2-40B4-BE49-F238E27FC236}">
                <a16:creationId xmlns:a16="http://schemas.microsoft.com/office/drawing/2014/main" id="{B66C7799-8FCC-4948-9B68-6E9C2D46674D}"/>
              </a:ext>
            </a:extLst>
          </p:cNvPr>
          <p:cNvGrpSpPr/>
          <p:nvPr/>
        </p:nvGrpSpPr>
        <p:grpSpPr>
          <a:xfrm>
            <a:off x="7053048" y="806214"/>
            <a:ext cx="2127008" cy="304696"/>
            <a:chOff x="6919036" y="5135190"/>
            <a:chExt cx="2127008" cy="304696"/>
          </a:xfrm>
        </p:grpSpPr>
        <p:sp>
          <p:nvSpPr>
            <p:cNvPr id="64" name="Rounded Rectangle 63">
              <a:extLst>
                <a:ext uri="{FF2B5EF4-FFF2-40B4-BE49-F238E27FC236}">
                  <a16:creationId xmlns:a16="http://schemas.microsoft.com/office/drawing/2014/main" id="{A8E4FADF-7A5A-7847-B1D7-655F857C8B94}"/>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65" name="Rounded Rectangle 64">
              <a:extLst>
                <a:ext uri="{FF2B5EF4-FFF2-40B4-BE49-F238E27FC236}">
                  <a16:creationId xmlns:a16="http://schemas.microsoft.com/office/drawing/2014/main" id="{EA454DBD-100F-2B43-AAB6-0C358131BBC5}"/>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sp>
        <p:nvSpPr>
          <p:cNvPr id="66" name="Rounded Rectangle 65">
            <a:extLst>
              <a:ext uri="{FF2B5EF4-FFF2-40B4-BE49-F238E27FC236}">
                <a16:creationId xmlns:a16="http://schemas.microsoft.com/office/drawing/2014/main" id="{ACAC2493-5E34-6A49-BEFB-16C4FC39A185}"/>
              </a:ext>
            </a:extLst>
          </p:cNvPr>
          <p:cNvSpPr/>
          <p:nvPr/>
        </p:nvSpPr>
        <p:spPr>
          <a:xfrm>
            <a:off x="324962" y="5495304"/>
            <a:ext cx="1361124" cy="842880"/>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C22F703-4104-7B43-8B6E-CBBCDD9CCFE5}"/>
              </a:ext>
            </a:extLst>
          </p:cNvPr>
          <p:cNvGrpSpPr/>
          <p:nvPr/>
        </p:nvGrpSpPr>
        <p:grpSpPr>
          <a:xfrm>
            <a:off x="154661" y="5142524"/>
            <a:ext cx="822960" cy="457200"/>
            <a:chOff x="-430222" y="5025914"/>
            <a:chExt cx="1645920" cy="914400"/>
          </a:xfrm>
        </p:grpSpPr>
        <p:sp>
          <p:nvSpPr>
            <p:cNvPr id="68" name="Freeform 67">
              <a:extLst>
                <a:ext uri="{FF2B5EF4-FFF2-40B4-BE49-F238E27FC236}">
                  <a16:creationId xmlns:a16="http://schemas.microsoft.com/office/drawing/2014/main" id="{1AF8503B-2D5D-B24D-A174-CBD347D6534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16CAFF35-9431-1B43-995A-81715D1F5434}"/>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70" name="Rounded Rectangle 69">
            <a:extLst>
              <a:ext uri="{FF2B5EF4-FFF2-40B4-BE49-F238E27FC236}">
                <a16:creationId xmlns:a16="http://schemas.microsoft.com/office/drawing/2014/main" id="{A3DCFD9A-9501-4A48-AE96-6EDA939C1851}"/>
              </a:ext>
            </a:extLst>
          </p:cNvPr>
          <p:cNvSpPr/>
          <p:nvPr/>
        </p:nvSpPr>
        <p:spPr>
          <a:xfrm>
            <a:off x="4726775" y="806214"/>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sp>
        <p:nvSpPr>
          <p:cNvPr id="85" name="Edge FW - CGW">
            <a:extLst>
              <a:ext uri="{FF2B5EF4-FFF2-40B4-BE49-F238E27FC236}">
                <a16:creationId xmlns:a16="http://schemas.microsoft.com/office/drawing/2014/main" id="{4795C596-DE79-2D4E-BE61-434DF1EDCC66}"/>
              </a:ext>
            </a:extLst>
          </p:cNvPr>
          <p:cNvSpPr txBox="1"/>
          <p:nvPr/>
        </p:nvSpPr>
        <p:spPr>
          <a:xfrm>
            <a:off x="7053048" y="5790958"/>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10.1.8.0/20 any</a:t>
            </a:r>
          </a:p>
          <a:p>
            <a:r>
              <a:rPr lang="en-US" sz="1000" dirty="0">
                <a:solidFill>
                  <a:srgbClr val="FFFF00"/>
                </a:solidFill>
              </a:rPr>
              <a:t>permit 10.1.8.0/20 10.1.0.0/21 any</a:t>
            </a:r>
          </a:p>
        </p:txBody>
      </p:sp>
      <p:sp>
        <p:nvSpPr>
          <p:cNvPr id="88" name="Rounded Rectangle 87">
            <a:extLst>
              <a:ext uri="{FF2B5EF4-FFF2-40B4-BE49-F238E27FC236}">
                <a16:creationId xmlns:a16="http://schemas.microsoft.com/office/drawing/2014/main" id="{2BA41656-B549-6244-B287-2BFBA8941080}"/>
              </a:ext>
            </a:extLst>
          </p:cNvPr>
          <p:cNvSpPr/>
          <p:nvPr/>
        </p:nvSpPr>
        <p:spPr>
          <a:xfrm>
            <a:off x="2248625" y="26796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vm1">
            <a:extLst>
              <a:ext uri="{FF2B5EF4-FFF2-40B4-BE49-F238E27FC236}">
                <a16:creationId xmlns:a16="http://schemas.microsoft.com/office/drawing/2014/main" id="{6CFA9204-47C4-5B4E-AFD6-C817A85BA409}"/>
              </a:ext>
            </a:extLst>
          </p:cNvPr>
          <p:cNvGrpSpPr/>
          <p:nvPr/>
        </p:nvGrpSpPr>
        <p:grpSpPr>
          <a:xfrm>
            <a:off x="3523538" y="936998"/>
            <a:ext cx="460473" cy="519091"/>
            <a:chOff x="6281413" y="5200063"/>
            <a:chExt cx="460473" cy="519091"/>
          </a:xfrm>
        </p:grpSpPr>
        <p:grpSp>
          <p:nvGrpSpPr>
            <p:cNvPr id="96" name="Group 95">
              <a:extLst>
                <a:ext uri="{FF2B5EF4-FFF2-40B4-BE49-F238E27FC236}">
                  <a16:creationId xmlns:a16="http://schemas.microsoft.com/office/drawing/2014/main" id="{9C5E61A8-64BA-C04F-8768-45FEDF383997}"/>
                </a:ext>
              </a:extLst>
            </p:cNvPr>
            <p:cNvGrpSpPr/>
            <p:nvPr/>
          </p:nvGrpSpPr>
          <p:grpSpPr>
            <a:xfrm>
              <a:off x="6281413" y="5200063"/>
              <a:ext cx="457200" cy="457200"/>
              <a:chOff x="1777423" y="3527219"/>
              <a:chExt cx="457200" cy="457200"/>
            </a:xfrm>
          </p:grpSpPr>
          <p:sp>
            <p:nvSpPr>
              <p:cNvPr id="98" name="Oval 97">
                <a:extLst>
                  <a:ext uri="{FF2B5EF4-FFF2-40B4-BE49-F238E27FC236}">
                    <a16:creationId xmlns:a16="http://schemas.microsoft.com/office/drawing/2014/main" id="{870B609E-0775-AB41-A03B-1BF37E50617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a:extLst>
                  <a:ext uri="{FF2B5EF4-FFF2-40B4-BE49-F238E27FC236}">
                    <a16:creationId xmlns:a16="http://schemas.microsoft.com/office/drawing/2014/main" id="{F52C6C15-5D1C-6A43-8542-CB02D84CBEC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42D56BB9-ACFD-C94C-977D-7683F7FBA06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vm1</a:t>
              </a:r>
            </a:p>
          </p:txBody>
        </p:sp>
      </p:grpSp>
      <p:grpSp>
        <p:nvGrpSpPr>
          <p:cNvPr id="116" name="Group 115">
            <a:extLst>
              <a:ext uri="{FF2B5EF4-FFF2-40B4-BE49-F238E27FC236}">
                <a16:creationId xmlns:a16="http://schemas.microsoft.com/office/drawing/2014/main" id="{9B2EFB17-AB34-7E4D-A6D5-AFC624CA2264}"/>
              </a:ext>
            </a:extLst>
          </p:cNvPr>
          <p:cNvGrpSpPr/>
          <p:nvPr/>
        </p:nvGrpSpPr>
        <p:grpSpPr>
          <a:xfrm>
            <a:off x="1347365" y="156276"/>
            <a:ext cx="457200" cy="457200"/>
            <a:chOff x="8126909" y="1307592"/>
            <a:chExt cx="578101" cy="569461"/>
          </a:xfrm>
        </p:grpSpPr>
        <p:sp>
          <p:nvSpPr>
            <p:cNvPr id="120" name="Hexagon 119">
              <a:extLst>
                <a:ext uri="{FF2B5EF4-FFF2-40B4-BE49-F238E27FC236}">
                  <a16:creationId xmlns:a16="http://schemas.microsoft.com/office/drawing/2014/main" id="{570226F2-2ECD-A84E-A853-EFE75B970270}"/>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21" name="TextBox 120">
              <a:extLst>
                <a:ext uri="{FF2B5EF4-FFF2-40B4-BE49-F238E27FC236}">
                  <a16:creationId xmlns:a16="http://schemas.microsoft.com/office/drawing/2014/main" id="{3F5BDAA5-D53A-104B-BD60-7D5AFD04B638}"/>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22" name="Group 121">
            <a:extLst>
              <a:ext uri="{FF2B5EF4-FFF2-40B4-BE49-F238E27FC236}">
                <a16:creationId xmlns:a16="http://schemas.microsoft.com/office/drawing/2014/main" id="{5732BD40-AA3F-794E-A4F5-FE28C1FDA0AE}"/>
              </a:ext>
            </a:extLst>
          </p:cNvPr>
          <p:cNvGrpSpPr/>
          <p:nvPr/>
        </p:nvGrpSpPr>
        <p:grpSpPr>
          <a:xfrm>
            <a:off x="2066236" y="954352"/>
            <a:ext cx="575662" cy="526279"/>
            <a:chOff x="4979795" y="803840"/>
            <a:chExt cx="575662" cy="526279"/>
          </a:xfrm>
        </p:grpSpPr>
        <p:grpSp>
          <p:nvGrpSpPr>
            <p:cNvPr id="123" name="Group 122">
              <a:extLst>
                <a:ext uri="{FF2B5EF4-FFF2-40B4-BE49-F238E27FC236}">
                  <a16:creationId xmlns:a16="http://schemas.microsoft.com/office/drawing/2014/main" id="{D0ABAC80-74CE-C34C-A9F4-062DB789AAF3}"/>
                </a:ext>
              </a:extLst>
            </p:cNvPr>
            <p:cNvGrpSpPr/>
            <p:nvPr/>
          </p:nvGrpSpPr>
          <p:grpSpPr>
            <a:xfrm>
              <a:off x="5048779" y="803840"/>
              <a:ext cx="457200" cy="457200"/>
              <a:chOff x="381000" y="1143000"/>
              <a:chExt cx="457200" cy="457200"/>
            </a:xfrm>
          </p:grpSpPr>
          <p:sp>
            <p:nvSpPr>
              <p:cNvPr id="125" name="Oval 124">
                <a:extLst>
                  <a:ext uri="{FF2B5EF4-FFF2-40B4-BE49-F238E27FC236}">
                    <a16:creationId xmlns:a16="http://schemas.microsoft.com/office/drawing/2014/main" id="{D28974A5-6EC1-3346-B355-71FDDDFD847C}"/>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126" name="Group 125">
                <a:extLst>
                  <a:ext uri="{FF2B5EF4-FFF2-40B4-BE49-F238E27FC236}">
                    <a16:creationId xmlns:a16="http://schemas.microsoft.com/office/drawing/2014/main" id="{F89E3FAB-2D38-B348-9E99-FD6F319E3D91}"/>
                  </a:ext>
                </a:extLst>
              </p:cNvPr>
              <p:cNvGrpSpPr/>
              <p:nvPr/>
            </p:nvGrpSpPr>
            <p:grpSpPr>
              <a:xfrm>
                <a:off x="457061" y="1246396"/>
                <a:ext cx="305077" cy="288387"/>
                <a:chOff x="2611815" y="1831548"/>
                <a:chExt cx="457616" cy="432581"/>
              </a:xfrm>
            </p:grpSpPr>
            <p:sp>
              <p:nvSpPr>
                <p:cNvPr id="127" name="Rounded Rectangle 126">
                  <a:extLst>
                    <a:ext uri="{FF2B5EF4-FFF2-40B4-BE49-F238E27FC236}">
                      <a16:creationId xmlns:a16="http://schemas.microsoft.com/office/drawing/2014/main" id="{DB39A2A2-1F88-A04A-9EE4-F0C155C0BD92}"/>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8" name="Rectangle 127">
                  <a:extLst>
                    <a:ext uri="{FF2B5EF4-FFF2-40B4-BE49-F238E27FC236}">
                      <a16:creationId xmlns:a16="http://schemas.microsoft.com/office/drawing/2014/main" id="{6B1C2992-7F8E-4B42-BCC5-475B33345D3E}"/>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9" name="Rectangle 128">
                  <a:extLst>
                    <a:ext uri="{FF2B5EF4-FFF2-40B4-BE49-F238E27FC236}">
                      <a16:creationId xmlns:a16="http://schemas.microsoft.com/office/drawing/2014/main" id="{94A9291A-067D-834A-ADF9-255475099F36}"/>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0" name="Rectangle 129">
                  <a:extLst>
                    <a:ext uri="{FF2B5EF4-FFF2-40B4-BE49-F238E27FC236}">
                      <a16:creationId xmlns:a16="http://schemas.microsoft.com/office/drawing/2014/main" id="{751EAF6E-4F53-CD4B-A902-08CF51CE95B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1" name="Round Same Side Corner Rectangle 130">
                  <a:extLst>
                    <a:ext uri="{FF2B5EF4-FFF2-40B4-BE49-F238E27FC236}">
                      <a16:creationId xmlns:a16="http://schemas.microsoft.com/office/drawing/2014/main" id="{6C7AB92E-8D2B-064C-9E9F-1EF66154ED0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2" name="Round Same Side Corner Rectangle 131">
                  <a:extLst>
                    <a:ext uri="{FF2B5EF4-FFF2-40B4-BE49-F238E27FC236}">
                      <a16:creationId xmlns:a16="http://schemas.microsoft.com/office/drawing/2014/main" id="{CED1E38C-083A-434B-B910-18566BB7788B}"/>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3" name="Oval 132">
                  <a:extLst>
                    <a:ext uri="{FF2B5EF4-FFF2-40B4-BE49-F238E27FC236}">
                      <a16:creationId xmlns:a16="http://schemas.microsoft.com/office/drawing/2014/main" id="{101DC4D1-3FBD-4B48-B2A1-1F22A324352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124" name="TextBox 123">
              <a:extLst>
                <a:ext uri="{FF2B5EF4-FFF2-40B4-BE49-F238E27FC236}">
                  <a16:creationId xmlns:a16="http://schemas.microsoft.com/office/drawing/2014/main" id="{FAC011CE-C684-CA4C-859A-9F5967FA1C06}"/>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sp>
        <p:nvSpPr>
          <p:cNvPr id="139" name="Rounded Rectangle 138">
            <a:extLst>
              <a:ext uri="{FF2B5EF4-FFF2-40B4-BE49-F238E27FC236}">
                <a16:creationId xmlns:a16="http://schemas.microsoft.com/office/drawing/2014/main" id="{E59AA92E-C2E4-1E43-B66F-37EE2AC6BEE3}"/>
              </a:ext>
            </a:extLst>
          </p:cNvPr>
          <p:cNvSpPr/>
          <p:nvPr/>
        </p:nvSpPr>
        <p:spPr>
          <a:xfrm>
            <a:off x="2025998" y="5495304"/>
            <a:ext cx="2506541" cy="780722"/>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92A5F797-1D8B-4F44-A8B0-E04DC95A986B}"/>
              </a:ext>
            </a:extLst>
          </p:cNvPr>
          <p:cNvSpPr/>
          <p:nvPr/>
        </p:nvSpPr>
        <p:spPr>
          <a:xfrm>
            <a:off x="2072924" y="6191068"/>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226E8360-62AB-9F40-AA6F-1F3E83B57469}"/>
              </a:ext>
            </a:extLst>
          </p:cNvPr>
          <p:cNvSpPr/>
          <p:nvPr/>
        </p:nvSpPr>
        <p:spPr>
          <a:xfrm>
            <a:off x="2066236" y="4211524"/>
            <a:ext cx="1164997" cy="694028"/>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61A8AEC7-A3E2-8A4E-9FBA-A2FFE0EA0F5C}"/>
              </a:ext>
            </a:extLst>
          </p:cNvPr>
          <p:cNvGrpSpPr/>
          <p:nvPr/>
        </p:nvGrpSpPr>
        <p:grpSpPr>
          <a:xfrm>
            <a:off x="1913832" y="3913740"/>
            <a:ext cx="822960" cy="457200"/>
            <a:chOff x="9752012" y="2320980"/>
            <a:chExt cx="822960" cy="457200"/>
          </a:xfrm>
        </p:grpSpPr>
        <p:sp>
          <p:nvSpPr>
            <p:cNvPr id="143" name="Freeform 142">
              <a:extLst>
                <a:ext uri="{FF2B5EF4-FFF2-40B4-BE49-F238E27FC236}">
                  <a16:creationId xmlns:a16="http://schemas.microsoft.com/office/drawing/2014/main" id="{CB840544-72E6-AB4B-97EC-0726C1AE3951}"/>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DEDB3375-BD7C-3D40-ACFC-C15C6E63D5EF}"/>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145" name="Rounded Rectangle 144">
            <a:extLst>
              <a:ext uri="{FF2B5EF4-FFF2-40B4-BE49-F238E27FC236}">
                <a16:creationId xmlns:a16="http://schemas.microsoft.com/office/drawing/2014/main" id="{2A3D43A7-8C13-3944-80DB-D83A4509C0F2}"/>
              </a:ext>
            </a:extLst>
          </p:cNvPr>
          <p:cNvSpPr/>
          <p:nvPr/>
        </p:nvSpPr>
        <p:spPr>
          <a:xfrm>
            <a:off x="2131158" y="4783048"/>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146" name="Group 145">
            <a:extLst>
              <a:ext uri="{FF2B5EF4-FFF2-40B4-BE49-F238E27FC236}">
                <a16:creationId xmlns:a16="http://schemas.microsoft.com/office/drawing/2014/main" id="{93D739FC-9F81-8D47-AF64-A83D2FF6B160}"/>
              </a:ext>
            </a:extLst>
          </p:cNvPr>
          <p:cNvGrpSpPr/>
          <p:nvPr/>
        </p:nvGrpSpPr>
        <p:grpSpPr>
          <a:xfrm>
            <a:off x="2951891" y="78515"/>
            <a:ext cx="536100" cy="591373"/>
            <a:chOff x="636519" y="2256643"/>
            <a:chExt cx="536100" cy="591373"/>
          </a:xfrm>
        </p:grpSpPr>
        <p:grpSp>
          <p:nvGrpSpPr>
            <p:cNvPr id="147" name="Group 146">
              <a:extLst>
                <a:ext uri="{FF2B5EF4-FFF2-40B4-BE49-F238E27FC236}">
                  <a16:creationId xmlns:a16="http://schemas.microsoft.com/office/drawing/2014/main" id="{6F9B0192-81D8-B743-906D-D7D9980648EA}"/>
                </a:ext>
              </a:extLst>
            </p:cNvPr>
            <p:cNvGrpSpPr/>
            <p:nvPr/>
          </p:nvGrpSpPr>
          <p:grpSpPr>
            <a:xfrm>
              <a:off x="636519" y="2256643"/>
              <a:ext cx="536100" cy="536100"/>
              <a:chOff x="636519" y="2256643"/>
              <a:chExt cx="536100" cy="536100"/>
            </a:xfrm>
          </p:grpSpPr>
          <p:sp>
            <p:nvSpPr>
              <p:cNvPr id="149" name="Oval 148">
                <a:extLst>
                  <a:ext uri="{FF2B5EF4-FFF2-40B4-BE49-F238E27FC236}">
                    <a16:creationId xmlns:a16="http://schemas.microsoft.com/office/drawing/2014/main" id="{4C8EABC2-F0C9-5645-9D0B-DA3098BA00A0}"/>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0" name="Freeform 149">
                <a:extLst>
                  <a:ext uri="{FF2B5EF4-FFF2-40B4-BE49-F238E27FC236}">
                    <a16:creationId xmlns:a16="http://schemas.microsoft.com/office/drawing/2014/main" id="{CAD7F006-FE85-754A-B61B-3B8C512C5DCF}"/>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8" name="TextBox 147">
              <a:extLst>
                <a:ext uri="{FF2B5EF4-FFF2-40B4-BE49-F238E27FC236}">
                  <a16:creationId xmlns:a16="http://schemas.microsoft.com/office/drawing/2014/main" id="{829910EE-E461-F643-8E84-118876A69296}"/>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151" name="Group 150">
            <a:extLst>
              <a:ext uri="{FF2B5EF4-FFF2-40B4-BE49-F238E27FC236}">
                <a16:creationId xmlns:a16="http://schemas.microsoft.com/office/drawing/2014/main" id="{36672E0B-5291-BD4A-B3A8-BCE8A0AD16EC}"/>
              </a:ext>
            </a:extLst>
          </p:cNvPr>
          <p:cNvGrpSpPr/>
          <p:nvPr/>
        </p:nvGrpSpPr>
        <p:grpSpPr>
          <a:xfrm>
            <a:off x="3712688" y="70425"/>
            <a:ext cx="536100" cy="591629"/>
            <a:chOff x="7040434" y="1203332"/>
            <a:chExt cx="536100" cy="591629"/>
          </a:xfrm>
        </p:grpSpPr>
        <p:grpSp>
          <p:nvGrpSpPr>
            <p:cNvPr id="152" name="Group 151">
              <a:extLst>
                <a:ext uri="{FF2B5EF4-FFF2-40B4-BE49-F238E27FC236}">
                  <a16:creationId xmlns:a16="http://schemas.microsoft.com/office/drawing/2014/main" id="{15461614-C4A0-134F-BCB7-753AABE3E42E}"/>
                </a:ext>
              </a:extLst>
            </p:cNvPr>
            <p:cNvGrpSpPr/>
            <p:nvPr/>
          </p:nvGrpSpPr>
          <p:grpSpPr>
            <a:xfrm>
              <a:off x="7040434" y="1203332"/>
              <a:ext cx="536100" cy="536100"/>
              <a:chOff x="10756475" y="2280802"/>
              <a:chExt cx="536100" cy="536100"/>
            </a:xfrm>
          </p:grpSpPr>
          <p:sp>
            <p:nvSpPr>
              <p:cNvPr id="154" name="Oval 153">
                <a:extLst>
                  <a:ext uri="{FF2B5EF4-FFF2-40B4-BE49-F238E27FC236}">
                    <a16:creationId xmlns:a16="http://schemas.microsoft.com/office/drawing/2014/main" id="{75F34263-1B6A-F14B-A44C-19AE92093232}"/>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55" name="Group 154">
                <a:extLst>
                  <a:ext uri="{FF2B5EF4-FFF2-40B4-BE49-F238E27FC236}">
                    <a16:creationId xmlns:a16="http://schemas.microsoft.com/office/drawing/2014/main" id="{2001D2DC-1A85-7A40-95AB-2E7C49B5739B}"/>
                  </a:ext>
                </a:extLst>
              </p:cNvPr>
              <p:cNvGrpSpPr/>
              <p:nvPr/>
            </p:nvGrpSpPr>
            <p:grpSpPr>
              <a:xfrm>
                <a:off x="10879292" y="2346031"/>
                <a:ext cx="290466" cy="376110"/>
                <a:chOff x="11501920" y="2172742"/>
                <a:chExt cx="290466" cy="376110"/>
              </a:xfrm>
            </p:grpSpPr>
            <p:sp>
              <p:nvSpPr>
                <p:cNvPr id="156" name="Rounded Rectangle 155">
                  <a:extLst>
                    <a:ext uri="{FF2B5EF4-FFF2-40B4-BE49-F238E27FC236}">
                      <a16:creationId xmlns:a16="http://schemas.microsoft.com/office/drawing/2014/main" id="{2D069866-019E-2A44-B7A5-D68CAFC29E80}"/>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a:extLst>
                    <a:ext uri="{FF2B5EF4-FFF2-40B4-BE49-F238E27FC236}">
                      <a16:creationId xmlns:a16="http://schemas.microsoft.com/office/drawing/2014/main" id="{10465A7D-E234-B44C-B51D-9AEFD81C05BD}"/>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3" name="TextBox 152">
              <a:extLst>
                <a:ext uri="{FF2B5EF4-FFF2-40B4-BE49-F238E27FC236}">
                  <a16:creationId xmlns:a16="http://schemas.microsoft.com/office/drawing/2014/main" id="{CA274C45-02B8-6A4F-BBB7-DA2D76815466}"/>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160" name="Group 159">
            <a:extLst>
              <a:ext uri="{FF2B5EF4-FFF2-40B4-BE49-F238E27FC236}">
                <a16:creationId xmlns:a16="http://schemas.microsoft.com/office/drawing/2014/main" id="{8AABD32F-B440-9F4B-91F3-71B4BDE937C4}"/>
              </a:ext>
            </a:extLst>
          </p:cNvPr>
          <p:cNvGrpSpPr/>
          <p:nvPr/>
        </p:nvGrpSpPr>
        <p:grpSpPr>
          <a:xfrm>
            <a:off x="2824732" y="1711498"/>
            <a:ext cx="536100" cy="583834"/>
            <a:chOff x="8511194" y="1884661"/>
            <a:chExt cx="536100" cy="583834"/>
          </a:xfrm>
        </p:grpSpPr>
        <p:grpSp>
          <p:nvGrpSpPr>
            <p:cNvPr id="161" name="Group 160">
              <a:extLst>
                <a:ext uri="{FF2B5EF4-FFF2-40B4-BE49-F238E27FC236}">
                  <a16:creationId xmlns:a16="http://schemas.microsoft.com/office/drawing/2014/main" id="{E0BE9977-AC11-FA42-B72C-E044CC1ADBFC}"/>
                </a:ext>
              </a:extLst>
            </p:cNvPr>
            <p:cNvGrpSpPr/>
            <p:nvPr/>
          </p:nvGrpSpPr>
          <p:grpSpPr>
            <a:xfrm>
              <a:off x="8511194" y="1884661"/>
              <a:ext cx="536100" cy="536100"/>
              <a:chOff x="8511194" y="1884661"/>
              <a:chExt cx="536100" cy="536100"/>
            </a:xfrm>
          </p:grpSpPr>
          <p:sp>
            <p:nvSpPr>
              <p:cNvPr id="163" name="Oval 162">
                <a:extLst>
                  <a:ext uri="{FF2B5EF4-FFF2-40B4-BE49-F238E27FC236}">
                    <a16:creationId xmlns:a16="http://schemas.microsoft.com/office/drawing/2014/main" id="{F5B899E3-2991-FD4E-BB6C-4DD6C3F34E7C}"/>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64" name="Group 163">
                <a:extLst>
                  <a:ext uri="{FF2B5EF4-FFF2-40B4-BE49-F238E27FC236}">
                    <a16:creationId xmlns:a16="http://schemas.microsoft.com/office/drawing/2014/main" id="{3B29AEF1-A2B0-7E45-A8BA-2323D308DE42}"/>
                  </a:ext>
                </a:extLst>
              </p:cNvPr>
              <p:cNvGrpSpPr/>
              <p:nvPr/>
            </p:nvGrpSpPr>
            <p:grpSpPr>
              <a:xfrm>
                <a:off x="8569909" y="2038350"/>
                <a:ext cx="412319" cy="264497"/>
                <a:chOff x="8284006" y="1441781"/>
                <a:chExt cx="451343" cy="244006"/>
              </a:xfrm>
            </p:grpSpPr>
            <p:sp>
              <p:nvSpPr>
                <p:cNvPr id="165" name="Freeform 164">
                  <a:extLst>
                    <a:ext uri="{FF2B5EF4-FFF2-40B4-BE49-F238E27FC236}">
                      <a16:creationId xmlns:a16="http://schemas.microsoft.com/office/drawing/2014/main" id="{6630F5BE-83EA-0E46-951A-99C8ED216C0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a16="http://schemas.microsoft.com/office/drawing/2014/main" id="{690B05A8-F81A-B749-AA6A-CEDC8EC807F5}"/>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0157298-A3F5-8942-9D1C-24BDE416C262}"/>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4933214-6229-DE40-A9FC-4D733B1846C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2" name="TextBox 161">
              <a:extLst>
                <a:ext uri="{FF2B5EF4-FFF2-40B4-BE49-F238E27FC236}">
                  <a16:creationId xmlns:a16="http://schemas.microsoft.com/office/drawing/2014/main" id="{977A3003-A744-4545-9719-D8E97C94A542}"/>
                </a:ext>
              </a:extLst>
            </p:cNvPr>
            <p:cNvSpPr txBox="1"/>
            <p:nvPr/>
          </p:nvSpPr>
          <p:spPr>
            <a:xfrm flipH="1">
              <a:off x="8547868" y="234538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sp>
        <p:nvSpPr>
          <p:cNvPr id="170" name="Rounded Rectangle 169">
            <a:extLst>
              <a:ext uri="{FF2B5EF4-FFF2-40B4-BE49-F238E27FC236}">
                <a16:creationId xmlns:a16="http://schemas.microsoft.com/office/drawing/2014/main" id="{7990D7E3-4D50-EE42-B707-D8E89901918B}"/>
              </a:ext>
            </a:extLst>
          </p:cNvPr>
          <p:cNvSpPr/>
          <p:nvPr/>
        </p:nvSpPr>
        <p:spPr>
          <a:xfrm>
            <a:off x="5002395" y="5661292"/>
            <a:ext cx="1507561" cy="797345"/>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A0B6AD29-32C2-2E4C-8A97-A48D35CD7BC3}"/>
              </a:ext>
            </a:extLst>
          </p:cNvPr>
          <p:cNvGrpSpPr/>
          <p:nvPr/>
        </p:nvGrpSpPr>
        <p:grpSpPr>
          <a:xfrm>
            <a:off x="4851670" y="5333807"/>
            <a:ext cx="822960" cy="457200"/>
            <a:chOff x="-561917" y="1724036"/>
            <a:chExt cx="1645920" cy="914400"/>
          </a:xfrm>
        </p:grpSpPr>
        <p:sp>
          <p:nvSpPr>
            <p:cNvPr id="172" name="Freeform 171">
              <a:extLst>
                <a:ext uri="{FF2B5EF4-FFF2-40B4-BE49-F238E27FC236}">
                  <a16:creationId xmlns:a16="http://schemas.microsoft.com/office/drawing/2014/main" id="{2FD3A68C-00B3-4243-9B9D-969C64873EF8}"/>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73" name="TextBox 172">
              <a:extLst>
                <a:ext uri="{FF2B5EF4-FFF2-40B4-BE49-F238E27FC236}">
                  <a16:creationId xmlns:a16="http://schemas.microsoft.com/office/drawing/2014/main" id="{CCDC0D1A-CB7E-AE47-8BE6-0F655F89ED97}"/>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75" name="Group 174">
            <a:extLst>
              <a:ext uri="{FF2B5EF4-FFF2-40B4-BE49-F238E27FC236}">
                <a16:creationId xmlns:a16="http://schemas.microsoft.com/office/drawing/2014/main" id="{5FE3F604-74CA-5045-A13E-61D82FF79CAF}"/>
              </a:ext>
            </a:extLst>
          </p:cNvPr>
          <p:cNvGrpSpPr/>
          <p:nvPr/>
        </p:nvGrpSpPr>
        <p:grpSpPr>
          <a:xfrm>
            <a:off x="541389" y="248391"/>
            <a:ext cx="439677" cy="448596"/>
            <a:chOff x="5035038" y="2666998"/>
            <a:chExt cx="597479" cy="609600"/>
          </a:xfrm>
        </p:grpSpPr>
        <p:sp>
          <p:nvSpPr>
            <p:cNvPr id="190" name="Rectangle 189">
              <a:extLst>
                <a:ext uri="{FF2B5EF4-FFF2-40B4-BE49-F238E27FC236}">
                  <a16:creationId xmlns:a16="http://schemas.microsoft.com/office/drawing/2014/main" id="{D602B20F-E650-8242-B317-9E8E05FE2E5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91" name="Oval 190">
              <a:extLst>
                <a:ext uri="{FF2B5EF4-FFF2-40B4-BE49-F238E27FC236}">
                  <a16:creationId xmlns:a16="http://schemas.microsoft.com/office/drawing/2014/main" id="{9479D994-A331-E946-A002-F713F020566A}"/>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92" name="Straight Connector 191">
              <a:extLst>
                <a:ext uri="{FF2B5EF4-FFF2-40B4-BE49-F238E27FC236}">
                  <a16:creationId xmlns:a16="http://schemas.microsoft.com/office/drawing/2014/main" id="{2A7B14F7-AF00-1B4F-A768-B70E6DFC6A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19B0117-EC8C-4846-BAC3-30989BD929D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5988CFA-EBB8-7C44-8EAA-13943756FA0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4FF52492-B798-354F-8FA9-5BD5C84FA8AB}"/>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05" name="Group 204">
            <a:extLst>
              <a:ext uri="{FF2B5EF4-FFF2-40B4-BE49-F238E27FC236}">
                <a16:creationId xmlns:a16="http://schemas.microsoft.com/office/drawing/2014/main" id="{CF7B300D-6887-0E41-B983-23415E5FA8D5}"/>
              </a:ext>
            </a:extLst>
          </p:cNvPr>
          <p:cNvGrpSpPr/>
          <p:nvPr/>
        </p:nvGrpSpPr>
        <p:grpSpPr>
          <a:xfrm>
            <a:off x="2774480" y="936998"/>
            <a:ext cx="462751" cy="552270"/>
            <a:chOff x="5518051" y="4743824"/>
            <a:chExt cx="462751" cy="552270"/>
          </a:xfrm>
        </p:grpSpPr>
        <p:grpSp>
          <p:nvGrpSpPr>
            <p:cNvPr id="206" name="Group 205">
              <a:extLst>
                <a:ext uri="{FF2B5EF4-FFF2-40B4-BE49-F238E27FC236}">
                  <a16:creationId xmlns:a16="http://schemas.microsoft.com/office/drawing/2014/main" id="{57F7B25B-9B43-DB45-B6A6-6EBD32855EF3}"/>
                </a:ext>
              </a:extLst>
            </p:cNvPr>
            <p:cNvGrpSpPr/>
            <p:nvPr/>
          </p:nvGrpSpPr>
          <p:grpSpPr>
            <a:xfrm>
              <a:off x="5520500" y="4743824"/>
              <a:ext cx="457200" cy="457200"/>
              <a:chOff x="381000" y="1144371"/>
              <a:chExt cx="457200" cy="457200"/>
            </a:xfrm>
          </p:grpSpPr>
          <p:sp>
            <p:nvSpPr>
              <p:cNvPr id="208" name="Oval 207">
                <a:extLst>
                  <a:ext uri="{FF2B5EF4-FFF2-40B4-BE49-F238E27FC236}">
                    <a16:creationId xmlns:a16="http://schemas.microsoft.com/office/drawing/2014/main" id="{3C50E7CC-4A8D-0946-9752-896EE0B35DB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9" name="Group 208">
                <a:extLst>
                  <a:ext uri="{FF2B5EF4-FFF2-40B4-BE49-F238E27FC236}">
                    <a16:creationId xmlns:a16="http://schemas.microsoft.com/office/drawing/2014/main" id="{A41A0306-C336-4341-B2B8-5C81901DEEE3}"/>
                  </a:ext>
                </a:extLst>
              </p:cNvPr>
              <p:cNvGrpSpPr/>
              <p:nvPr/>
            </p:nvGrpSpPr>
            <p:grpSpPr>
              <a:xfrm>
                <a:off x="472440" y="1235811"/>
                <a:ext cx="274320" cy="274320"/>
                <a:chOff x="1268229" y="1176850"/>
                <a:chExt cx="274320" cy="274320"/>
              </a:xfrm>
            </p:grpSpPr>
            <p:sp>
              <p:nvSpPr>
                <p:cNvPr id="210" name="Rectangle 209">
                  <a:extLst>
                    <a:ext uri="{FF2B5EF4-FFF2-40B4-BE49-F238E27FC236}">
                      <a16:creationId xmlns:a16="http://schemas.microsoft.com/office/drawing/2014/main" id="{59342FAB-8326-8A4A-85D4-2AAC142FE27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1" name="Group 210">
                  <a:extLst>
                    <a:ext uri="{FF2B5EF4-FFF2-40B4-BE49-F238E27FC236}">
                      <a16:creationId xmlns:a16="http://schemas.microsoft.com/office/drawing/2014/main" id="{2997532D-BBB0-E64C-83E4-1F3F6C28515E}"/>
                    </a:ext>
                  </a:extLst>
                </p:cNvPr>
                <p:cNvGrpSpPr/>
                <p:nvPr/>
              </p:nvGrpSpPr>
              <p:grpSpPr>
                <a:xfrm>
                  <a:off x="1283934" y="1187096"/>
                  <a:ext cx="243840" cy="253828"/>
                  <a:chOff x="1789194" y="1649305"/>
                  <a:chExt cx="411480" cy="380742"/>
                </a:xfrm>
              </p:grpSpPr>
              <p:sp>
                <p:nvSpPr>
                  <p:cNvPr id="212" name="Right Arrow 211">
                    <a:extLst>
                      <a:ext uri="{FF2B5EF4-FFF2-40B4-BE49-F238E27FC236}">
                        <a16:creationId xmlns:a16="http://schemas.microsoft.com/office/drawing/2014/main" id="{C8A7DE97-67F0-1F4D-A0CC-98DAB619123B}"/>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3" name="Right Arrow 212">
                    <a:extLst>
                      <a:ext uri="{FF2B5EF4-FFF2-40B4-BE49-F238E27FC236}">
                        <a16:creationId xmlns:a16="http://schemas.microsoft.com/office/drawing/2014/main" id="{D84D342C-88C8-5047-9BB7-9D7BB095092E}"/>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4" name="Right Arrow 213">
                    <a:extLst>
                      <a:ext uri="{FF2B5EF4-FFF2-40B4-BE49-F238E27FC236}">
                        <a16:creationId xmlns:a16="http://schemas.microsoft.com/office/drawing/2014/main" id="{DD2F0F4F-C047-474D-B17D-83C35668E6B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5" name="Right Arrow 214">
                    <a:extLst>
                      <a:ext uri="{FF2B5EF4-FFF2-40B4-BE49-F238E27FC236}">
                        <a16:creationId xmlns:a16="http://schemas.microsoft.com/office/drawing/2014/main" id="{F29273A9-467C-2E49-8800-BDEBA6A980CA}"/>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207" name="TextBox 206">
              <a:extLst>
                <a:ext uri="{FF2B5EF4-FFF2-40B4-BE49-F238E27FC236}">
                  <a16:creationId xmlns:a16="http://schemas.microsoft.com/office/drawing/2014/main" id="{684C2F15-3609-8943-8227-08C96DCFEE2B}"/>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18" name="Group 17">
            <a:extLst>
              <a:ext uri="{FF2B5EF4-FFF2-40B4-BE49-F238E27FC236}">
                <a16:creationId xmlns:a16="http://schemas.microsoft.com/office/drawing/2014/main" id="{E4C44778-5015-D549-8355-1EC14B4195DF}"/>
              </a:ext>
            </a:extLst>
          </p:cNvPr>
          <p:cNvGrpSpPr/>
          <p:nvPr/>
        </p:nvGrpSpPr>
        <p:grpSpPr>
          <a:xfrm>
            <a:off x="1368707" y="949919"/>
            <a:ext cx="467838" cy="535832"/>
            <a:chOff x="1368707" y="949919"/>
            <a:chExt cx="467838" cy="535832"/>
          </a:xfrm>
        </p:grpSpPr>
        <p:grpSp>
          <p:nvGrpSpPr>
            <p:cNvPr id="9" name="Group 8">
              <a:extLst>
                <a:ext uri="{FF2B5EF4-FFF2-40B4-BE49-F238E27FC236}">
                  <a16:creationId xmlns:a16="http://schemas.microsoft.com/office/drawing/2014/main" id="{CD2717F0-B5B2-2E42-B8DC-A01CE534733D}"/>
                </a:ext>
              </a:extLst>
            </p:cNvPr>
            <p:cNvGrpSpPr/>
            <p:nvPr/>
          </p:nvGrpSpPr>
          <p:grpSpPr>
            <a:xfrm>
              <a:off x="1368707" y="949919"/>
              <a:ext cx="457200" cy="457200"/>
              <a:chOff x="1368707" y="949919"/>
              <a:chExt cx="457200" cy="457200"/>
            </a:xfrm>
          </p:grpSpPr>
          <p:sp>
            <p:nvSpPr>
              <p:cNvPr id="113" name="Oval 112">
                <a:extLst>
                  <a:ext uri="{FF2B5EF4-FFF2-40B4-BE49-F238E27FC236}">
                    <a16:creationId xmlns:a16="http://schemas.microsoft.com/office/drawing/2014/main" id="{AE73096A-064B-FA44-8F89-67C176370C81}"/>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7" name="Group 6">
                <a:extLst>
                  <a:ext uri="{FF2B5EF4-FFF2-40B4-BE49-F238E27FC236}">
                    <a16:creationId xmlns:a16="http://schemas.microsoft.com/office/drawing/2014/main" id="{7918A4FC-B1A6-3047-8AE9-9C071DA07CBC}"/>
                  </a:ext>
                </a:extLst>
              </p:cNvPr>
              <p:cNvGrpSpPr/>
              <p:nvPr/>
            </p:nvGrpSpPr>
            <p:grpSpPr>
              <a:xfrm>
                <a:off x="1391567" y="1031026"/>
                <a:ext cx="411480" cy="243609"/>
                <a:chOff x="4429760" y="3009095"/>
                <a:chExt cx="411480" cy="243609"/>
              </a:xfrm>
            </p:grpSpPr>
            <p:sp>
              <p:nvSpPr>
                <p:cNvPr id="136" name="Freeform 135">
                  <a:extLst>
                    <a:ext uri="{FF2B5EF4-FFF2-40B4-BE49-F238E27FC236}">
                      <a16:creationId xmlns:a16="http://schemas.microsoft.com/office/drawing/2014/main" id="{22E3E04F-A3F5-6045-972B-B187B893DF42}"/>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2" name="Rounded Rectangle 1">
                  <a:extLst>
                    <a:ext uri="{FF2B5EF4-FFF2-40B4-BE49-F238E27FC236}">
                      <a16:creationId xmlns:a16="http://schemas.microsoft.com/office/drawing/2014/main" id="{D4A1526B-4666-5146-913F-6F4C23EB9ABE}"/>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D4C4D723-1823-6046-9EE1-29FB119D3111}"/>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F1CAA6D3-E615-8640-BF13-CEB22DB3B066}"/>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7" name="TextBox 116">
              <a:extLst>
                <a:ext uri="{FF2B5EF4-FFF2-40B4-BE49-F238E27FC236}">
                  <a16:creationId xmlns:a16="http://schemas.microsoft.com/office/drawing/2014/main" id="{DBAAE159-6F01-FB4F-A501-A4CBC53964AF}"/>
                </a:ext>
              </a:extLst>
            </p:cNvPr>
            <p:cNvSpPr txBox="1"/>
            <p:nvPr/>
          </p:nvSpPr>
          <p:spPr>
            <a:xfrm flipH="1">
              <a:off x="1373794" y="136264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vSAN</a:t>
              </a:r>
              <a:endParaRPr lang="en-US" sz="800" b="1" dirty="0">
                <a:solidFill>
                  <a:schemeClr val="bg2">
                    <a:lumMod val="65000"/>
                    <a:lumOff val="35000"/>
                  </a:schemeClr>
                </a:solidFill>
              </a:endParaRPr>
            </a:p>
          </p:txBody>
        </p:sp>
      </p:grpSp>
      <p:grpSp>
        <p:nvGrpSpPr>
          <p:cNvPr id="19" name="Group 18">
            <a:extLst>
              <a:ext uri="{FF2B5EF4-FFF2-40B4-BE49-F238E27FC236}">
                <a16:creationId xmlns:a16="http://schemas.microsoft.com/office/drawing/2014/main" id="{816597D7-7D1E-CF49-B6F5-4F1A83D8559B}"/>
              </a:ext>
            </a:extLst>
          </p:cNvPr>
          <p:cNvGrpSpPr/>
          <p:nvPr/>
        </p:nvGrpSpPr>
        <p:grpSpPr>
          <a:xfrm>
            <a:off x="827451" y="938127"/>
            <a:ext cx="457200" cy="457200"/>
            <a:chOff x="3872693" y="2603736"/>
            <a:chExt cx="457200" cy="457200"/>
          </a:xfrm>
        </p:grpSpPr>
        <p:sp>
          <p:nvSpPr>
            <p:cNvPr id="137" name="Oval 136">
              <a:extLst>
                <a:ext uri="{FF2B5EF4-FFF2-40B4-BE49-F238E27FC236}">
                  <a16:creationId xmlns:a16="http://schemas.microsoft.com/office/drawing/2014/main" id="{BCE5AE88-B62C-124F-877A-94B95495A7BC}"/>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8" name="Rounded Rectangle 7">
              <a:extLst>
                <a:ext uri="{FF2B5EF4-FFF2-40B4-BE49-F238E27FC236}">
                  <a16:creationId xmlns:a16="http://schemas.microsoft.com/office/drawing/2014/main" id="{67C775DE-FB93-314D-B8A3-AF820D79833C}"/>
                </a:ext>
              </a:extLst>
            </p:cNvPr>
            <p:cNvSpPr/>
            <p:nvPr/>
          </p:nvSpPr>
          <p:spPr>
            <a:xfrm>
              <a:off x="3910793" y="2749786"/>
              <a:ext cx="381000" cy="1651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accent4"/>
                  </a:solidFill>
                </a:rPr>
                <a:t>SRM</a:t>
              </a:r>
            </a:p>
          </p:txBody>
        </p:sp>
      </p:grpSp>
    </p:spTree>
    <p:extLst>
      <p:ext uri="{BB962C8B-B14F-4D97-AF65-F5344CB8AC3E}">
        <p14:creationId xmlns:p14="http://schemas.microsoft.com/office/powerpoint/2010/main" val="93627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Customer-Owned AWS Account</a:t>
            </a:r>
          </a:p>
        </p:txBody>
      </p:sp>
      <p:sp>
        <p:nvSpPr>
          <p:cNvPr id="42" name="TextBox 41"/>
          <p:cNvSpPr txBox="1"/>
          <p:nvPr/>
        </p:nvSpPr>
        <p:spPr>
          <a:xfrm>
            <a:off x="609440" y="729665"/>
            <a:ext cx="10969943" cy="1202166"/>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Required as a means of enabling access to AWS services</a:t>
            </a:r>
          </a:p>
          <a:p>
            <a:pPr marL="377190" indent="-285750">
              <a:lnSpc>
                <a:spcPct val="90000"/>
              </a:lnSpc>
              <a:buFont typeface="Arial" charset="0"/>
              <a:buChar char="•"/>
            </a:pPr>
            <a:r>
              <a:rPr lang="en-US" sz="2000" dirty="0"/>
              <a:t>Owned by customer, not by VMware</a:t>
            </a:r>
          </a:p>
          <a:p>
            <a:pPr marL="377190" indent="-285750">
              <a:lnSpc>
                <a:spcPct val="90000"/>
              </a:lnSpc>
              <a:buFont typeface="Arial" charset="0"/>
              <a:buChar char="•"/>
            </a:pPr>
            <a:r>
              <a:rPr lang="en-US" sz="2000" dirty="0"/>
              <a:t>Billing is handled directly by AWS, not by VMware</a:t>
            </a:r>
          </a:p>
        </p:txBody>
      </p:sp>
      <p:grpSp>
        <p:nvGrpSpPr>
          <p:cNvPr id="15" name="AWS">
            <a:extLst>
              <a:ext uri="{FF2B5EF4-FFF2-40B4-BE49-F238E27FC236}">
                <a16:creationId xmlns:a16="http://schemas.microsoft.com/office/drawing/2014/main" id="{FF291E7F-F07C-2F41-AE70-00EE15A07C56}"/>
              </a:ext>
            </a:extLst>
          </p:cNvPr>
          <p:cNvGrpSpPr/>
          <p:nvPr/>
        </p:nvGrpSpPr>
        <p:grpSpPr>
          <a:xfrm>
            <a:off x="2803929" y="2599342"/>
            <a:ext cx="4743091" cy="3054483"/>
            <a:chOff x="2803929" y="2599342"/>
            <a:chExt cx="4743091" cy="3054483"/>
          </a:xfrm>
        </p:grpSpPr>
        <p:sp>
          <p:nvSpPr>
            <p:cNvPr id="4" name="Rounded Rectangle 3">
              <a:extLst>
                <a:ext uri="{FF2B5EF4-FFF2-40B4-BE49-F238E27FC236}">
                  <a16:creationId xmlns:a16="http://schemas.microsoft.com/office/drawing/2014/main" id="{15EF04D9-0487-A644-ADBA-25E789A23970}"/>
                </a:ext>
              </a:extLst>
            </p:cNvPr>
            <p:cNvSpPr/>
            <p:nvPr/>
          </p:nvSpPr>
          <p:spPr>
            <a:xfrm>
              <a:off x="2936383" y="2918092"/>
              <a:ext cx="4610637" cy="2735733"/>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60CFB9F-179D-7044-8115-2E91B247EFBA}"/>
                </a:ext>
              </a:extLst>
            </p:cNvPr>
            <p:cNvGrpSpPr/>
            <p:nvPr/>
          </p:nvGrpSpPr>
          <p:grpSpPr>
            <a:xfrm>
              <a:off x="2803929" y="2599342"/>
              <a:ext cx="822960" cy="457200"/>
              <a:chOff x="-561917" y="1724036"/>
              <a:chExt cx="1645920" cy="914400"/>
            </a:xfrm>
          </p:grpSpPr>
          <p:sp>
            <p:nvSpPr>
              <p:cNvPr id="6" name="Freeform 5">
                <a:extLst>
                  <a:ext uri="{FF2B5EF4-FFF2-40B4-BE49-F238E27FC236}">
                    <a16:creationId xmlns:a16="http://schemas.microsoft.com/office/drawing/2014/main" id="{64052974-FC75-7A4A-9901-E9F2D860AB0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15D3A42-230B-504C-8274-9191CB6AD886}"/>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sp>
          <p:nvSpPr>
            <p:cNvPr id="8" name="Rounded Rectangle 7">
              <a:extLst>
                <a:ext uri="{FF2B5EF4-FFF2-40B4-BE49-F238E27FC236}">
                  <a16:creationId xmlns:a16="http://schemas.microsoft.com/office/drawing/2014/main" id="{75BE9B0C-2078-FE40-A159-5D7D0740E302}"/>
                </a:ext>
              </a:extLst>
            </p:cNvPr>
            <p:cNvSpPr/>
            <p:nvPr/>
          </p:nvSpPr>
          <p:spPr>
            <a:xfrm>
              <a:off x="3455553" y="3227188"/>
              <a:ext cx="3640706" cy="2027391"/>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BD5C9E7-02BA-B747-9268-663DF39F2C12}"/>
                </a:ext>
              </a:extLst>
            </p:cNvPr>
            <p:cNvSpPr/>
            <p:nvPr/>
          </p:nvSpPr>
          <p:spPr>
            <a:xfrm>
              <a:off x="4236575" y="5094931"/>
              <a:ext cx="2859684" cy="262680"/>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10" name="Group 9">
              <a:extLst>
                <a:ext uri="{FF2B5EF4-FFF2-40B4-BE49-F238E27FC236}">
                  <a16:creationId xmlns:a16="http://schemas.microsoft.com/office/drawing/2014/main" id="{555CAFD0-A3B4-0346-B2E2-499268D1DBCA}"/>
                </a:ext>
              </a:extLst>
            </p:cNvPr>
            <p:cNvGrpSpPr/>
            <p:nvPr/>
          </p:nvGrpSpPr>
          <p:grpSpPr>
            <a:xfrm>
              <a:off x="3825095" y="3475260"/>
              <a:ext cx="822960" cy="457200"/>
              <a:chOff x="9752012" y="2320980"/>
              <a:chExt cx="822960" cy="457200"/>
            </a:xfrm>
          </p:grpSpPr>
          <p:sp>
            <p:nvSpPr>
              <p:cNvPr id="11" name="Freeform 10">
                <a:extLst>
                  <a:ext uri="{FF2B5EF4-FFF2-40B4-BE49-F238E27FC236}">
                    <a16:creationId xmlns:a16="http://schemas.microsoft.com/office/drawing/2014/main" id="{52CAF59B-C4B0-B841-BCE3-6E9958F71BB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203FAE8A-8AD9-164F-BA7F-EE2865C7247C}"/>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3" name="Rounded Rectangle 2">
              <a:extLst>
                <a:ext uri="{FF2B5EF4-FFF2-40B4-BE49-F238E27FC236}">
                  <a16:creationId xmlns:a16="http://schemas.microsoft.com/office/drawing/2014/main" id="{FE6069A1-4D02-8B45-B7FF-8A1B071A4697}"/>
                </a:ext>
              </a:extLst>
            </p:cNvPr>
            <p:cNvSpPr/>
            <p:nvPr/>
          </p:nvSpPr>
          <p:spPr>
            <a:xfrm>
              <a:off x="4327066" y="4223409"/>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4" name="Rounded Rectangle 13">
              <a:extLst>
                <a:ext uri="{FF2B5EF4-FFF2-40B4-BE49-F238E27FC236}">
                  <a16:creationId xmlns:a16="http://schemas.microsoft.com/office/drawing/2014/main" id="{9195CD55-F863-534F-AC65-D39FA17E3BE9}"/>
                </a:ext>
              </a:extLst>
            </p:cNvPr>
            <p:cNvSpPr/>
            <p:nvPr/>
          </p:nvSpPr>
          <p:spPr>
            <a:xfrm>
              <a:off x="5494790" y="4447253"/>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3" name="Can 12">
              <a:extLst>
                <a:ext uri="{FF2B5EF4-FFF2-40B4-BE49-F238E27FC236}">
                  <a16:creationId xmlns:a16="http://schemas.microsoft.com/office/drawing/2014/main" id="{9995308B-07F5-754D-8F71-460AA2DC4C4C}"/>
                </a:ext>
              </a:extLst>
            </p:cNvPr>
            <p:cNvSpPr/>
            <p:nvPr/>
          </p:nvSpPr>
          <p:spPr>
            <a:xfrm>
              <a:off x="5908420" y="3448848"/>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spTree>
    <p:extLst>
      <p:ext uri="{BB962C8B-B14F-4D97-AF65-F5344CB8AC3E}">
        <p14:creationId xmlns:p14="http://schemas.microsoft.com/office/powerpoint/2010/main" val="1826497558"/>
      </p:ext>
    </p:extLst>
  </p:cSld>
  <p:clrMapOvr>
    <a:masterClrMapping/>
  </p:clrMapOvr>
  <mc:AlternateContent xmlns:mc="http://schemas.openxmlformats.org/markup-compatibility/2006" xmlns:p14="http://schemas.microsoft.com/office/powerpoint/2010/main">
    <mc:Choice Requires="p14">
      <p:transition spd="slow" p14:dur="2000" advTm="36824"/>
    </mc:Choice>
    <mc:Fallback xmlns="">
      <p:transition spd="slow" advTm="368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 Organization (Org)</a:t>
            </a:r>
          </a:p>
        </p:txBody>
      </p:sp>
      <p:sp>
        <p:nvSpPr>
          <p:cNvPr id="42" name="TextBox 41"/>
          <p:cNvSpPr txBox="1"/>
          <p:nvPr/>
        </p:nvSpPr>
        <p:spPr>
          <a:xfrm>
            <a:off x="609441" y="838051"/>
            <a:ext cx="10991974" cy="1954222"/>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Top-level construct which owns one or more SDDCs</a:t>
            </a:r>
          </a:p>
          <a:p>
            <a:pPr marL="377190" indent="-285750">
              <a:lnSpc>
                <a:spcPct val="90000"/>
              </a:lnSpc>
              <a:buFont typeface="Arial" charset="0"/>
              <a:buChar char="•"/>
            </a:pPr>
            <a:r>
              <a:rPr lang="en-US" sz="2000" dirty="0"/>
              <a:t>Users are associated to an Org and have one of two roles: Org Owner and Org User</a:t>
            </a:r>
          </a:p>
          <a:p>
            <a:pPr marL="377190" indent="-285750">
              <a:lnSpc>
                <a:spcPct val="90000"/>
              </a:lnSpc>
              <a:buFont typeface="Arial" charset="0"/>
              <a:buChar char="•"/>
            </a:pPr>
            <a:r>
              <a:rPr lang="en-US" sz="2000" dirty="0"/>
              <a:t>Users exist within VMware Cloud Services console only, not within </a:t>
            </a:r>
            <a:r>
              <a:rPr lang="en-US" sz="2000" dirty="0" err="1"/>
              <a:t>vCenter</a:t>
            </a:r>
            <a:r>
              <a:rPr lang="en-US" sz="2000" dirty="0"/>
              <a:t>.</a:t>
            </a:r>
          </a:p>
          <a:p>
            <a:pPr marL="377190" indent="-285750">
              <a:lnSpc>
                <a:spcPct val="90000"/>
              </a:lnSpc>
              <a:buFont typeface="Arial" charset="0"/>
              <a:buChar char="•"/>
            </a:pPr>
            <a:r>
              <a:rPr lang="en-US" sz="2000" dirty="0"/>
              <a:t>Special user, Fund Owner, which will fund/activate the Org and add other users</a:t>
            </a:r>
          </a:p>
          <a:p>
            <a:pPr marL="377190" indent="-285750">
              <a:lnSpc>
                <a:spcPct val="90000"/>
              </a:lnSpc>
              <a:buFont typeface="Arial" charset="0"/>
              <a:buChar char="•"/>
            </a:pPr>
            <a:r>
              <a:rPr lang="en-US" sz="2000" dirty="0"/>
              <a:t>Fund owner must have valid My VMware profile (all required fields populated)</a:t>
            </a:r>
          </a:p>
          <a:p>
            <a:pPr marL="377190" indent="-285750">
              <a:lnSpc>
                <a:spcPct val="90000"/>
              </a:lnSpc>
              <a:buFont typeface="Arial" charset="0"/>
              <a:buChar char="•"/>
            </a:pPr>
            <a:r>
              <a:rPr lang="en-US" sz="2000" dirty="0"/>
              <a:t>Ensure that Fund Owner has a valid email address or the activation email may be lost</a:t>
            </a:r>
          </a:p>
        </p:txBody>
      </p:sp>
      <p:grpSp>
        <p:nvGrpSpPr>
          <p:cNvPr id="3" name="myvmware profile">
            <a:extLst>
              <a:ext uri="{FF2B5EF4-FFF2-40B4-BE49-F238E27FC236}">
                <a16:creationId xmlns:a16="http://schemas.microsoft.com/office/drawing/2014/main" id="{8E52E3B1-EED6-7344-AF19-CC5BD6EEFE0F}"/>
              </a:ext>
            </a:extLst>
          </p:cNvPr>
          <p:cNvGrpSpPr/>
          <p:nvPr/>
        </p:nvGrpSpPr>
        <p:grpSpPr>
          <a:xfrm>
            <a:off x="1606668" y="3273051"/>
            <a:ext cx="2350502" cy="1359626"/>
            <a:chOff x="1635889" y="3314494"/>
            <a:chExt cx="2350502" cy="1359626"/>
          </a:xfrm>
        </p:grpSpPr>
        <p:sp>
          <p:nvSpPr>
            <p:cNvPr id="91" name="Rounded Rectangle 90">
              <a:extLst>
                <a:ext uri="{FF2B5EF4-FFF2-40B4-BE49-F238E27FC236}">
                  <a16:creationId xmlns:a16="http://schemas.microsoft.com/office/drawing/2014/main" id="{82CE1E9F-C987-524A-AA01-C77C8C5372E3}"/>
                </a:ext>
              </a:extLst>
            </p:cNvPr>
            <p:cNvSpPr/>
            <p:nvPr/>
          </p:nvSpPr>
          <p:spPr>
            <a:xfrm>
              <a:off x="1635889" y="3314494"/>
              <a:ext cx="2350495" cy="1225037"/>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758994" y="3668608"/>
              <a:ext cx="605146" cy="338554"/>
            </a:xfrm>
            <a:prstGeom prst="rect">
              <a:avLst/>
            </a:prstGeom>
            <a:solidFill>
              <a:schemeClr val="accent4">
                <a:lumMod val="20000"/>
                <a:lumOff val="80000"/>
              </a:schemeClr>
            </a:solidFill>
            <a:ln>
              <a:solidFill>
                <a:schemeClr val="bg1">
                  <a:lumMod val="40000"/>
                  <a:lumOff val="60000"/>
                </a:schemeClr>
              </a:solidFill>
            </a:ln>
          </p:spPr>
          <p:txBody>
            <a:bodyPr wrap="square" rtlCol="0">
              <a:spAutoFit/>
            </a:bodyPr>
            <a:lstStyle/>
            <a:p>
              <a:pPr algn="ctr"/>
              <a:r>
                <a:rPr lang="en-US" sz="1600" dirty="0">
                  <a:solidFill>
                    <a:schemeClr val="bg2"/>
                  </a:solidFill>
                </a:rPr>
                <a:t>$$$</a:t>
              </a:r>
            </a:p>
          </p:txBody>
        </p:sp>
        <p:grpSp>
          <p:nvGrpSpPr>
            <p:cNvPr id="60" name="Group 59"/>
            <p:cNvGrpSpPr/>
            <p:nvPr/>
          </p:nvGrpSpPr>
          <p:grpSpPr>
            <a:xfrm>
              <a:off x="2580175" y="3419725"/>
              <a:ext cx="998816" cy="613021"/>
              <a:chOff x="1367704" y="4535699"/>
              <a:chExt cx="998816" cy="613021"/>
            </a:xfrm>
          </p:grpSpPr>
          <p:sp>
            <p:nvSpPr>
              <p:cNvPr id="49" name="TextBox 48"/>
              <p:cNvSpPr txBox="1"/>
              <p:nvPr/>
            </p:nvSpPr>
            <p:spPr>
              <a:xfrm>
                <a:off x="1367704" y="4535699"/>
                <a:ext cx="770216" cy="276999"/>
              </a:xfrm>
              <a:prstGeom prst="rect">
                <a:avLst/>
              </a:prstGeom>
              <a:noFill/>
              <a:ln>
                <a:noFill/>
              </a:ln>
            </p:spPr>
            <p:txBody>
              <a:bodyPr wrap="square" rtlCol="0">
                <a:spAutoFit/>
              </a:bodyPr>
              <a:lstStyle/>
              <a:p>
                <a:pPr algn="ctr"/>
                <a:r>
                  <a:rPr lang="en-US" sz="1200"/>
                  <a:t>Profile</a:t>
                </a:r>
              </a:p>
            </p:txBody>
          </p:sp>
          <p:cxnSp>
            <p:nvCxnSpPr>
              <p:cNvPr id="50" name="Straight Connector 49"/>
              <p:cNvCxnSpPr/>
              <p:nvPr/>
            </p:nvCxnSpPr>
            <p:spPr>
              <a:xfrm>
                <a:off x="1559792" y="4849736"/>
                <a:ext cx="772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548890" y="4953859"/>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18789" y="4953859"/>
                <a:ext cx="303003" cy="15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887424" y="5062297"/>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59792" y="5057982"/>
                <a:ext cx="225849" cy="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ound Single Corner Rectangle 58"/>
              <p:cNvSpPr/>
              <p:nvPr/>
            </p:nvSpPr>
            <p:spPr>
              <a:xfrm>
                <a:off x="1480274" y="4535700"/>
                <a:ext cx="886246" cy="613020"/>
              </a:xfrm>
              <a:prstGeom prst="round1Rect">
                <a:avLst/>
              </a:prstGeom>
              <a:no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ounded Rectangle 91">
              <a:extLst>
                <a:ext uri="{FF2B5EF4-FFF2-40B4-BE49-F238E27FC236}">
                  <a16:creationId xmlns:a16="http://schemas.microsoft.com/office/drawing/2014/main" id="{025A99BF-20B2-6E4F-BE27-48AB85E7DCA3}"/>
                </a:ext>
              </a:extLst>
            </p:cNvPr>
            <p:cNvSpPr/>
            <p:nvPr/>
          </p:nvSpPr>
          <p:spPr>
            <a:xfrm>
              <a:off x="2505321" y="4436499"/>
              <a:ext cx="1481070" cy="237621"/>
            </a:xfrm>
            <a:prstGeom prst="roundRect">
              <a:avLst>
                <a:gd name="adj" fmla="val 2137"/>
              </a:avLst>
            </a:prstGeom>
            <a:solidFill>
              <a:schemeClr val="bg1">
                <a:lumMod val="60000"/>
                <a:lumOff val="40000"/>
              </a:schemeClr>
            </a:solidFill>
            <a:ln w="25400">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My VMware</a:t>
              </a:r>
              <a:endParaRPr lang="en-US" dirty="0"/>
            </a:p>
          </p:txBody>
        </p:sp>
      </p:grpSp>
      <p:grpSp>
        <p:nvGrpSpPr>
          <p:cNvPr id="4" name="Org">
            <a:extLst>
              <a:ext uri="{FF2B5EF4-FFF2-40B4-BE49-F238E27FC236}">
                <a16:creationId xmlns:a16="http://schemas.microsoft.com/office/drawing/2014/main" id="{91791E89-E495-3348-AE78-BC6C4EF89B97}"/>
              </a:ext>
            </a:extLst>
          </p:cNvPr>
          <p:cNvGrpSpPr/>
          <p:nvPr/>
        </p:nvGrpSpPr>
        <p:grpSpPr>
          <a:xfrm>
            <a:off x="4888486" y="3193822"/>
            <a:ext cx="4075210" cy="3245434"/>
            <a:chOff x="4888486" y="3193822"/>
            <a:chExt cx="4075210" cy="3245434"/>
          </a:xfrm>
        </p:grpSpPr>
        <p:sp>
          <p:nvSpPr>
            <p:cNvPr id="58" name="Rounded Rectangle 57">
              <a:extLst>
                <a:ext uri="{FF2B5EF4-FFF2-40B4-BE49-F238E27FC236}">
                  <a16:creationId xmlns:a16="http://schemas.microsoft.com/office/drawing/2014/main" id="{B47B258F-267C-624D-B3FE-A96F0F965967}"/>
                </a:ext>
              </a:extLst>
            </p:cNvPr>
            <p:cNvSpPr/>
            <p:nvPr/>
          </p:nvSpPr>
          <p:spPr>
            <a:xfrm>
              <a:off x="4888486" y="3193822"/>
              <a:ext cx="4075210" cy="3126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C2640AA6-08BF-754A-93EB-DD4990955D45}"/>
                </a:ext>
              </a:extLst>
            </p:cNvPr>
            <p:cNvSpPr/>
            <p:nvPr/>
          </p:nvSpPr>
          <p:spPr>
            <a:xfrm>
              <a:off x="7721600" y="6172066"/>
              <a:ext cx="1242096" cy="267190"/>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nvGrpSpPr>
            <p:cNvPr id="41" name="Group 40">
              <a:extLst>
                <a:ext uri="{FF2B5EF4-FFF2-40B4-BE49-F238E27FC236}">
                  <a16:creationId xmlns:a16="http://schemas.microsoft.com/office/drawing/2014/main" id="{02D00992-3649-F649-A716-FB8E86B96F70}"/>
                </a:ext>
              </a:extLst>
            </p:cNvPr>
            <p:cNvGrpSpPr/>
            <p:nvPr/>
          </p:nvGrpSpPr>
          <p:grpSpPr>
            <a:xfrm>
              <a:off x="6288075" y="3435253"/>
              <a:ext cx="1645920" cy="971918"/>
              <a:chOff x="6194724" y="3607252"/>
              <a:chExt cx="1645920" cy="971918"/>
            </a:xfrm>
          </p:grpSpPr>
          <p:sp>
            <p:nvSpPr>
              <p:cNvPr id="64" name="Freeform 63">
                <a:extLst>
                  <a:ext uri="{FF2B5EF4-FFF2-40B4-BE49-F238E27FC236}">
                    <a16:creationId xmlns:a16="http://schemas.microsoft.com/office/drawing/2014/main" id="{347424F4-C155-534E-97F6-C45BB4B4581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03742F5B-05D5-8C40-8028-19E1BEAC99FD}"/>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3" name="Group 92">
              <a:extLst>
                <a:ext uri="{FF2B5EF4-FFF2-40B4-BE49-F238E27FC236}">
                  <a16:creationId xmlns:a16="http://schemas.microsoft.com/office/drawing/2014/main" id="{2F4D388E-AD28-DE47-867D-40B4567605E8}"/>
                </a:ext>
              </a:extLst>
            </p:cNvPr>
            <p:cNvGrpSpPr/>
            <p:nvPr/>
          </p:nvGrpSpPr>
          <p:grpSpPr>
            <a:xfrm>
              <a:off x="7111035" y="4835102"/>
              <a:ext cx="1645920" cy="971918"/>
              <a:chOff x="6194724" y="3607252"/>
              <a:chExt cx="1645920" cy="971918"/>
            </a:xfrm>
          </p:grpSpPr>
          <p:sp>
            <p:nvSpPr>
              <p:cNvPr id="94" name="Freeform 93">
                <a:extLst>
                  <a:ext uri="{FF2B5EF4-FFF2-40B4-BE49-F238E27FC236}">
                    <a16:creationId xmlns:a16="http://schemas.microsoft.com/office/drawing/2014/main" id="{0669600F-FD8F-F446-8DC3-265704CD68E8}"/>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1316513F-9069-304F-A20E-B5040D344D91}"/>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6" name="Group 95">
              <a:extLst>
                <a:ext uri="{FF2B5EF4-FFF2-40B4-BE49-F238E27FC236}">
                  <a16:creationId xmlns:a16="http://schemas.microsoft.com/office/drawing/2014/main" id="{C014F4A4-2FEA-F34A-A3CA-7C21E3D13641}"/>
                </a:ext>
              </a:extLst>
            </p:cNvPr>
            <p:cNvGrpSpPr/>
            <p:nvPr/>
          </p:nvGrpSpPr>
          <p:grpSpPr>
            <a:xfrm>
              <a:off x="5316121" y="4527310"/>
              <a:ext cx="1645920" cy="971918"/>
              <a:chOff x="6194724" y="3607252"/>
              <a:chExt cx="1645920" cy="971918"/>
            </a:xfrm>
          </p:grpSpPr>
          <p:sp>
            <p:nvSpPr>
              <p:cNvPr id="97" name="Freeform 96">
                <a:extLst>
                  <a:ext uri="{FF2B5EF4-FFF2-40B4-BE49-F238E27FC236}">
                    <a16:creationId xmlns:a16="http://schemas.microsoft.com/office/drawing/2014/main" id="{F8AB4665-6795-1041-B90E-FBEECF47274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8" name="TextBox 97">
                <a:extLst>
                  <a:ext uri="{FF2B5EF4-FFF2-40B4-BE49-F238E27FC236}">
                    <a16:creationId xmlns:a16="http://schemas.microsoft.com/office/drawing/2014/main" id="{BDD7533E-1414-9742-B2FD-572566D83AF5}"/>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sp>
        <p:nvSpPr>
          <p:cNvPr id="5" name="email">
            <a:extLst>
              <a:ext uri="{FF2B5EF4-FFF2-40B4-BE49-F238E27FC236}">
                <a16:creationId xmlns:a16="http://schemas.microsoft.com/office/drawing/2014/main" id="{5513A3AD-756E-E941-A5F6-A6A5082A25FD}"/>
              </a:ext>
            </a:extLst>
          </p:cNvPr>
          <p:cNvSpPr txBox="1"/>
          <p:nvPr/>
        </p:nvSpPr>
        <p:spPr>
          <a:xfrm>
            <a:off x="1799878" y="4064385"/>
            <a:ext cx="1975221" cy="276999"/>
          </a:xfrm>
          <a:prstGeom prst="rect">
            <a:avLst/>
          </a:prstGeom>
          <a:noFill/>
        </p:spPr>
        <p:txBody>
          <a:bodyPr wrap="none" rtlCol="0">
            <a:spAutoFit/>
          </a:bodyPr>
          <a:lstStyle/>
          <a:p>
            <a:r>
              <a:rPr lang="en-US" sz="1200" dirty="0" err="1">
                <a:solidFill>
                  <a:srgbClr val="FFFF00"/>
                </a:solidFill>
              </a:rPr>
              <a:t>fundowner@some.domain</a:t>
            </a:r>
            <a:endParaRPr lang="en-US" sz="1200" dirty="0">
              <a:solidFill>
                <a:srgbClr val="FFFF00"/>
              </a:solidFill>
            </a:endParaRPr>
          </a:p>
        </p:txBody>
      </p:sp>
      <p:grpSp>
        <p:nvGrpSpPr>
          <p:cNvPr id="24" name="Org Owner">
            <a:extLst>
              <a:ext uri="{FF2B5EF4-FFF2-40B4-BE49-F238E27FC236}">
                <a16:creationId xmlns:a16="http://schemas.microsoft.com/office/drawing/2014/main" id="{F4952A8F-E611-8D48-9556-A50FA822BB9E}"/>
              </a:ext>
            </a:extLst>
          </p:cNvPr>
          <p:cNvGrpSpPr/>
          <p:nvPr/>
        </p:nvGrpSpPr>
        <p:grpSpPr>
          <a:xfrm>
            <a:off x="3928104" y="4152715"/>
            <a:ext cx="1120461" cy="908675"/>
            <a:chOff x="4467227" y="4119058"/>
            <a:chExt cx="1120461" cy="908675"/>
          </a:xfrm>
        </p:grpSpPr>
        <p:grpSp>
          <p:nvGrpSpPr>
            <p:cNvPr id="87" name="Group 86">
              <a:extLst>
                <a:ext uri="{FF2B5EF4-FFF2-40B4-BE49-F238E27FC236}">
                  <a16:creationId xmlns:a16="http://schemas.microsoft.com/office/drawing/2014/main" id="{AE7E5940-A35A-1E47-BFCA-497B2B6DEEFF}"/>
                </a:ext>
              </a:extLst>
            </p:cNvPr>
            <p:cNvGrpSpPr/>
            <p:nvPr/>
          </p:nvGrpSpPr>
          <p:grpSpPr>
            <a:xfrm>
              <a:off x="4788033" y="4119058"/>
              <a:ext cx="475194" cy="810339"/>
              <a:chOff x="9342806" y="4306940"/>
              <a:chExt cx="283415" cy="483302"/>
            </a:xfrm>
            <a:solidFill>
              <a:schemeClr val="bg1">
                <a:lumMod val="60000"/>
                <a:lumOff val="40000"/>
              </a:schemeClr>
            </a:solidFill>
          </p:grpSpPr>
          <p:sp>
            <p:nvSpPr>
              <p:cNvPr id="88" name="Freeform 87">
                <a:extLst>
                  <a:ext uri="{FF2B5EF4-FFF2-40B4-BE49-F238E27FC236}">
                    <a16:creationId xmlns:a16="http://schemas.microsoft.com/office/drawing/2014/main" id="{FE4BDD59-F44B-0743-B181-91EB2DE1C417}"/>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D7D6743-DD8A-D54D-A0AE-54A3B9CB1D68}"/>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C4EBF7BE-D1CB-8247-A060-ED5ED0B06516}"/>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a:extLst>
                <a:ext uri="{FF2B5EF4-FFF2-40B4-BE49-F238E27FC236}">
                  <a16:creationId xmlns:a16="http://schemas.microsoft.com/office/drawing/2014/main" id="{12FCE971-3222-6544-9B1E-947156186A1C}"/>
                </a:ext>
              </a:extLst>
            </p:cNvPr>
            <p:cNvSpPr/>
            <p:nvPr/>
          </p:nvSpPr>
          <p:spPr>
            <a:xfrm>
              <a:off x="4467227" y="4776899"/>
              <a:ext cx="1120461" cy="250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p:txBody>
        </p:sp>
      </p:grpSp>
      <p:grpSp>
        <p:nvGrpSpPr>
          <p:cNvPr id="40" name="Fund Owner">
            <a:extLst>
              <a:ext uri="{FF2B5EF4-FFF2-40B4-BE49-F238E27FC236}">
                <a16:creationId xmlns:a16="http://schemas.microsoft.com/office/drawing/2014/main" id="{2DBD4493-C1AE-F844-B2A9-7B9E77230B94}"/>
              </a:ext>
            </a:extLst>
          </p:cNvPr>
          <p:cNvGrpSpPr/>
          <p:nvPr/>
        </p:nvGrpSpPr>
        <p:grpSpPr>
          <a:xfrm>
            <a:off x="3881644" y="2780162"/>
            <a:ext cx="1120461" cy="1092530"/>
            <a:chOff x="4460657" y="2746505"/>
            <a:chExt cx="1120461" cy="1092530"/>
          </a:xfrm>
        </p:grpSpPr>
        <p:grpSp>
          <p:nvGrpSpPr>
            <p:cNvPr id="72" name="Group 71">
              <a:extLst>
                <a:ext uri="{FF2B5EF4-FFF2-40B4-BE49-F238E27FC236}">
                  <a16:creationId xmlns:a16="http://schemas.microsoft.com/office/drawing/2014/main" id="{E403D994-EAB2-D24B-A71D-E3DC9287D87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74" name="Freeform 73">
                <a:extLst>
                  <a:ext uri="{FF2B5EF4-FFF2-40B4-BE49-F238E27FC236}">
                    <a16:creationId xmlns:a16="http://schemas.microsoft.com/office/drawing/2014/main" id="{BE412ABA-BE5C-794E-A3B8-00F3CA2CBF9B}"/>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A04BFF8-06F9-E549-9298-4BE4F0FC35E0}"/>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a:extLst>
                  <a:ext uri="{FF2B5EF4-FFF2-40B4-BE49-F238E27FC236}">
                    <a16:creationId xmlns:a16="http://schemas.microsoft.com/office/drawing/2014/main" id="{9155FB0F-4B25-F443-AF0F-ABC69FB7ED20}"/>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ounded Rectangle 72">
              <a:extLst>
                <a:ext uri="{FF2B5EF4-FFF2-40B4-BE49-F238E27FC236}">
                  <a16:creationId xmlns:a16="http://schemas.microsoft.com/office/drawing/2014/main" id="{1EB64C03-A31E-4F48-83EA-909A84DD9C8B}"/>
                </a:ext>
              </a:extLst>
            </p:cNvPr>
            <p:cNvSpPr/>
            <p:nvPr/>
          </p:nvSpPr>
          <p:spPr>
            <a:xfrm>
              <a:off x="4460657" y="3431139"/>
              <a:ext cx="1120461" cy="40789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a:p>
              <a:pPr algn="ctr"/>
              <a:r>
                <a:rPr lang="en-US" sz="1200" dirty="0">
                  <a:solidFill>
                    <a:schemeClr val="bg1">
                      <a:lumMod val="75000"/>
                    </a:schemeClr>
                  </a:solidFill>
                </a:rPr>
                <a:t>(fund owner)</a:t>
              </a:r>
            </a:p>
          </p:txBody>
        </p:sp>
      </p:grpSp>
      <p:grpSp>
        <p:nvGrpSpPr>
          <p:cNvPr id="11" name="Org User">
            <a:extLst>
              <a:ext uri="{FF2B5EF4-FFF2-40B4-BE49-F238E27FC236}">
                <a16:creationId xmlns:a16="http://schemas.microsoft.com/office/drawing/2014/main" id="{D3CD1F83-B7EF-9D45-B437-D56842803170}"/>
              </a:ext>
            </a:extLst>
          </p:cNvPr>
          <p:cNvGrpSpPr/>
          <p:nvPr/>
        </p:nvGrpSpPr>
        <p:grpSpPr>
          <a:xfrm>
            <a:off x="3980594" y="5298227"/>
            <a:ext cx="1120461" cy="873839"/>
            <a:chOff x="4418117" y="5264570"/>
            <a:chExt cx="1120461" cy="873839"/>
          </a:xfrm>
        </p:grpSpPr>
        <p:grpSp>
          <p:nvGrpSpPr>
            <p:cNvPr id="83" name="Group 82">
              <a:extLst>
                <a:ext uri="{FF2B5EF4-FFF2-40B4-BE49-F238E27FC236}">
                  <a16:creationId xmlns:a16="http://schemas.microsoft.com/office/drawing/2014/main" id="{BAD48BFB-B7B3-1A49-9DA4-26E87514F421}"/>
                </a:ext>
              </a:extLst>
            </p:cNvPr>
            <p:cNvGrpSpPr/>
            <p:nvPr/>
          </p:nvGrpSpPr>
          <p:grpSpPr>
            <a:xfrm>
              <a:off x="4788033" y="5264570"/>
              <a:ext cx="475194" cy="810339"/>
              <a:chOff x="9342806" y="4306940"/>
              <a:chExt cx="283415" cy="483302"/>
            </a:xfrm>
            <a:solidFill>
              <a:schemeClr val="bg1">
                <a:lumMod val="60000"/>
                <a:lumOff val="40000"/>
              </a:schemeClr>
            </a:solidFill>
          </p:grpSpPr>
          <p:sp>
            <p:nvSpPr>
              <p:cNvPr id="84" name="Freeform 83">
                <a:extLst>
                  <a:ext uri="{FF2B5EF4-FFF2-40B4-BE49-F238E27FC236}">
                    <a16:creationId xmlns:a16="http://schemas.microsoft.com/office/drawing/2014/main" id="{5A9C1396-0D6C-5849-B395-2CB6667991EC}"/>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EB01134-5374-6B48-B777-BC409E9EC703}"/>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apezoid 85">
                <a:extLst>
                  <a:ext uri="{FF2B5EF4-FFF2-40B4-BE49-F238E27FC236}">
                    <a16:creationId xmlns:a16="http://schemas.microsoft.com/office/drawing/2014/main" id="{DAC7DA1F-ABFF-714C-BF52-58307BE7DAAF}"/>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ounded Rectangle 78">
              <a:extLst>
                <a:ext uri="{FF2B5EF4-FFF2-40B4-BE49-F238E27FC236}">
                  <a16:creationId xmlns:a16="http://schemas.microsoft.com/office/drawing/2014/main" id="{186BB894-2981-3A48-B066-CAFE7A0340C5}"/>
                </a:ext>
              </a:extLst>
            </p:cNvPr>
            <p:cNvSpPr/>
            <p:nvPr/>
          </p:nvSpPr>
          <p:spPr>
            <a:xfrm>
              <a:off x="4418117" y="5894939"/>
              <a:ext cx="1120461" cy="2434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user)</a:t>
              </a:r>
            </a:p>
          </p:txBody>
        </p:sp>
      </p:grpSp>
    </p:spTree>
    <p:extLst>
      <p:ext uri="{BB962C8B-B14F-4D97-AF65-F5344CB8AC3E}">
        <p14:creationId xmlns:p14="http://schemas.microsoft.com/office/powerpoint/2010/main" val="89366137"/>
      </p:ext>
    </p:extLst>
  </p:cSld>
  <p:clrMapOvr>
    <a:masterClrMapping/>
  </p:clrMapOvr>
  <mc:AlternateContent xmlns:mc="http://schemas.openxmlformats.org/markup-compatibility/2006" xmlns:p14="http://schemas.microsoft.com/office/powerpoint/2010/main">
    <mc:Choice Requires="p14">
      <p:transition spd="slow" p14:dur="2000" advTm="97000"/>
    </mc:Choice>
    <mc:Fallback xmlns="">
      <p:transition spd="slow" advTm="97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par>
                          <p:cTn id="42" fill="hold">
                            <p:stCondLst>
                              <p:cond delay="0"/>
                            </p:stCondLst>
                            <p:childTnLst>
                              <p:par>
                                <p:cTn id="43" presetID="26" presetClass="emph" presetSubtype="0" fill="hold" grpId="1" nodeType="afterEffect">
                                  <p:stCondLst>
                                    <p:cond delay="500"/>
                                  </p:stCondLst>
                                  <p:childTnLst>
                                    <p:animEffect transition="out" filter="fade">
                                      <p:cBhvr>
                                        <p:cTn id="44" dur="500" tmFilter="0, 0; .2, .5; .8, .5; 1, 0"/>
                                        <p:tgtEl>
                                          <p:spTgt spid="5"/>
                                        </p:tgtEl>
                                      </p:cBhvr>
                                    </p:animEffect>
                                    <p:animScale>
                                      <p:cBhvr>
                                        <p:cTn id="4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Defined Data Center (SDDC)</a:t>
            </a:r>
          </a:p>
        </p:txBody>
      </p:sp>
      <p:sp>
        <p:nvSpPr>
          <p:cNvPr id="42" name="TextBox 41"/>
          <p:cNvSpPr txBox="1"/>
          <p:nvPr/>
        </p:nvSpPr>
        <p:spPr>
          <a:xfrm>
            <a:off x="609440" y="941049"/>
            <a:ext cx="10793213" cy="1290057"/>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Collection of bare-metal hosts</a:t>
            </a:r>
          </a:p>
          <a:p>
            <a:pPr marL="377190" indent="-285750">
              <a:lnSpc>
                <a:spcPct val="90000"/>
              </a:lnSpc>
              <a:buFont typeface="Arial" charset="0"/>
              <a:buChar char="•"/>
            </a:pPr>
            <a:r>
              <a:rPr lang="en-US" sz="2000" dirty="0"/>
              <a:t>Deployed with standard components (</a:t>
            </a:r>
            <a:r>
              <a:rPr lang="en-US" sz="2000" dirty="0" err="1"/>
              <a:t>ESXi</a:t>
            </a:r>
            <a:r>
              <a:rPr lang="en-US" sz="2000" dirty="0"/>
              <a:t>, </a:t>
            </a:r>
            <a:r>
              <a:rPr lang="en-US" sz="2000" dirty="0" err="1"/>
              <a:t>vCenter</a:t>
            </a:r>
            <a:r>
              <a:rPr lang="en-US" sz="2000" dirty="0"/>
              <a:t>, NSX, </a:t>
            </a:r>
            <a:r>
              <a:rPr lang="en-US" sz="2000" dirty="0" err="1"/>
              <a:t>vSAN</a:t>
            </a:r>
            <a:r>
              <a:rPr lang="en-US" sz="2000" dirty="0"/>
              <a:t>).</a:t>
            </a:r>
          </a:p>
          <a:p>
            <a:pPr marL="377190" indent="-285750">
              <a:lnSpc>
                <a:spcPct val="90000"/>
              </a:lnSpc>
              <a:buFont typeface="Arial" charset="0"/>
              <a:buChar char="•"/>
            </a:pPr>
            <a:r>
              <a:rPr lang="en-US" sz="2000" dirty="0"/>
              <a:t>Billing is based on the number of hosts within the SDDC, not on the number of VMs</a:t>
            </a:r>
          </a:p>
          <a:p>
            <a:pPr marL="377190" indent="-285750">
              <a:lnSpc>
                <a:spcPct val="90000"/>
              </a:lnSpc>
              <a:buFont typeface="Arial" charset="0"/>
              <a:buChar char="•"/>
            </a:pPr>
            <a:r>
              <a:rPr lang="en-US" sz="2000" dirty="0"/>
              <a:t>Customers are given a </a:t>
            </a:r>
            <a:r>
              <a:rPr lang="en-US" sz="2000" dirty="0" err="1"/>
              <a:t>cloudAdmin</a:t>
            </a:r>
            <a:r>
              <a:rPr lang="en-US" sz="2000" dirty="0"/>
              <a:t> role within the SDDC, not full admin</a:t>
            </a:r>
          </a:p>
        </p:txBody>
      </p:sp>
      <p:grpSp>
        <p:nvGrpSpPr>
          <p:cNvPr id="222" name="cloudAdmin">
            <a:extLst>
              <a:ext uri="{FF2B5EF4-FFF2-40B4-BE49-F238E27FC236}">
                <a16:creationId xmlns:a16="http://schemas.microsoft.com/office/drawing/2014/main" id="{2794EAB9-5396-3047-85E6-97361CB8BE07}"/>
              </a:ext>
            </a:extLst>
          </p:cNvPr>
          <p:cNvGrpSpPr/>
          <p:nvPr/>
        </p:nvGrpSpPr>
        <p:grpSpPr>
          <a:xfrm>
            <a:off x="7335234" y="3584824"/>
            <a:ext cx="1120461" cy="941597"/>
            <a:chOff x="4460657" y="2746505"/>
            <a:chExt cx="1120461" cy="941597"/>
          </a:xfrm>
        </p:grpSpPr>
        <p:grpSp>
          <p:nvGrpSpPr>
            <p:cNvPr id="223" name="Group 222">
              <a:extLst>
                <a:ext uri="{FF2B5EF4-FFF2-40B4-BE49-F238E27FC236}">
                  <a16:creationId xmlns:a16="http://schemas.microsoft.com/office/drawing/2014/main" id="{15AE48E1-51D4-3941-926B-380BCB93C23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225" name="Freeform 224">
                <a:extLst>
                  <a:ext uri="{FF2B5EF4-FFF2-40B4-BE49-F238E27FC236}">
                    <a16:creationId xmlns:a16="http://schemas.microsoft.com/office/drawing/2014/main" id="{7787FE98-C3C9-2649-863D-15A675DE3F4A}"/>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FB580CE0-EFEE-5540-8E5D-442FDD3E0674}"/>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F524FB18-AB3B-E644-9368-2639ED5E1448}"/>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Rounded Rectangle 223">
              <a:extLst>
                <a:ext uri="{FF2B5EF4-FFF2-40B4-BE49-F238E27FC236}">
                  <a16:creationId xmlns:a16="http://schemas.microsoft.com/office/drawing/2014/main" id="{74FB6B68-87DA-1440-B0B4-088383CA0EBC}"/>
                </a:ext>
              </a:extLst>
            </p:cNvPr>
            <p:cNvSpPr/>
            <p:nvPr/>
          </p:nvSpPr>
          <p:spPr>
            <a:xfrm>
              <a:off x="4460657" y="3431138"/>
              <a:ext cx="1120461" cy="2569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lumMod val="75000"/>
                    </a:schemeClr>
                  </a:solidFill>
                </a:rPr>
                <a:t>cloudAdmin</a:t>
              </a:r>
              <a:endParaRPr lang="en-US" sz="1200" dirty="0">
                <a:solidFill>
                  <a:schemeClr val="bg1">
                    <a:lumMod val="75000"/>
                  </a:schemeClr>
                </a:solidFill>
              </a:endParaRPr>
            </a:p>
          </p:txBody>
        </p:sp>
      </p:grpSp>
      <p:grpSp>
        <p:nvGrpSpPr>
          <p:cNvPr id="4" name="SDDC">
            <a:extLst>
              <a:ext uri="{FF2B5EF4-FFF2-40B4-BE49-F238E27FC236}">
                <a16:creationId xmlns:a16="http://schemas.microsoft.com/office/drawing/2014/main" id="{5C740336-18B4-0642-8F30-2F2C115059FC}"/>
              </a:ext>
            </a:extLst>
          </p:cNvPr>
          <p:cNvGrpSpPr/>
          <p:nvPr/>
        </p:nvGrpSpPr>
        <p:grpSpPr>
          <a:xfrm>
            <a:off x="2891964" y="2924232"/>
            <a:ext cx="4075349" cy="3042780"/>
            <a:chOff x="2891964" y="2924232"/>
            <a:chExt cx="4075349" cy="3042780"/>
          </a:xfrm>
        </p:grpSpPr>
        <p:sp>
          <p:nvSpPr>
            <p:cNvPr id="206" name="Rectangle 205">
              <a:extLst>
                <a:ext uri="{FF2B5EF4-FFF2-40B4-BE49-F238E27FC236}">
                  <a16:creationId xmlns:a16="http://schemas.microsoft.com/office/drawing/2014/main" id="{32A21D6A-E1FF-A844-BB60-ACE43BA5883E}"/>
                </a:ext>
              </a:extLst>
            </p:cNvPr>
            <p:cNvSpPr/>
            <p:nvPr/>
          </p:nvSpPr>
          <p:spPr>
            <a:xfrm>
              <a:off x="3676262" y="5105219"/>
              <a:ext cx="27432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3B47D47D-D245-6849-9058-A2EC3279A756}"/>
                </a:ext>
              </a:extLst>
            </p:cNvPr>
            <p:cNvSpPr/>
            <p:nvPr/>
          </p:nvSpPr>
          <p:spPr>
            <a:xfrm>
              <a:off x="3676262"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9DEF464-DDA2-CD45-9668-B381E587F826}"/>
                </a:ext>
              </a:extLst>
            </p:cNvPr>
            <p:cNvSpPr/>
            <p:nvPr/>
          </p:nvSpPr>
          <p:spPr>
            <a:xfrm>
              <a:off x="4588921"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B78758D0-CA5B-9E48-B87F-6D219BCC9668}"/>
                </a:ext>
              </a:extLst>
            </p:cNvPr>
            <p:cNvSpPr/>
            <p:nvPr/>
          </p:nvSpPr>
          <p:spPr>
            <a:xfrm>
              <a:off x="5505523"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56C2E87-7A45-E748-B97C-B4F216083F1F}"/>
                </a:ext>
              </a:extLst>
            </p:cNvPr>
            <p:cNvSpPr/>
            <p:nvPr/>
          </p:nvSpPr>
          <p:spPr>
            <a:xfrm>
              <a:off x="3677696" y="3728127"/>
              <a:ext cx="27432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7159A999-3063-7E40-80B5-EC5DC0F82C73}"/>
                </a:ext>
              </a:extLst>
            </p:cNvPr>
            <p:cNvSpPr/>
            <p:nvPr/>
          </p:nvSpPr>
          <p:spPr>
            <a:xfrm>
              <a:off x="3062265" y="3233054"/>
              <a:ext cx="3905048" cy="2733958"/>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5B30B56-78C3-BA4E-BF37-917D71D3E8F0}"/>
                </a:ext>
              </a:extLst>
            </p:cNvPr>
            <p:cNvGrpSpPr/>
            <p:nvPr/>
          </p:nvGrpSpPr>
          <p:grpSpPr>
            <a:xfrm>
              <a:off x="2891964" y="2924232"/>
              <a:ext cx="822960" cy="457200"/>
              <a:chOff x="-430222" y="5025914"/>
              <a:chExt cx="1645920" cy="914400"/>
            </a:xfrm>
          </p:grpSpPr>
          <p:sp>
            <p:nvSpPr>
              <p:cNvPr id="39" name="Freeform 38">
                <a:extLst>
                  <a:ext uri="{FF2B5EF4-FFF2-40B4-BE49-F238E27FC236}">
                    <a16:creationId xmlns:a16="http://schemas.microsoft.com/office/drawing/2014/main" id="{048DB00B-E784-204E-9683-BED1923C2D91}"/>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39E872BF-E4BB-4346-9F28-723037667BA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143" name="TextBox 142">
              <a:extLst>
                <a:ext uri="{FF2B5EF4-FFF2-40B4-BE49-F238E27FC236}">
                  <a16:creationId xmlns:a16="http://schemas.microsoft.com/office/drawing/2014/main" id="{72CAE22E-4137-5B42-8933-B584BA125117}"/>
                </a:ext>
              </a:extLst>
            </p:cNvPr>
            <p:cNvSpPr txBox="1"/>
            <p:nvPr/>
          </p:nvSpPr>
          <p:spPr>
            <a:xfrm>
              <a:off x="3673548" y="4147822"/>
              <a:ext cx="2743201" cy="276999"/>
            </a:xfrm>
            <a:prstGeom prst="rect">
              <a:avLst/>
            </a:prstGeom>
            <a:noFill/>
            <a:ln>
              <a:noFill/>
            </a:ln>
          </p:spPr>
          <p:txBody>
            <a:bodyPr wrap="square" rtlCol="0">
              <a:spAutoFit/>
            </a:bodyPr>
            <a:lstStyle/>
            <a:p>
              <a:pPr algn="ctr"/>
              <a:r>
                <a:rPr lang="en-US" sz="1200" dirty="0">
                  <a:solidFill>
                    <a:schemeClr val="bg1">
                      <a:lumMod val="75000"/>
                    </a:schemeClr>
                  </a:solidFill>
                </a:rPr>
                <a:t>Compute VMs</a:t>
              </a:r>
            </a:p>
          </p:txBody>
        </p:sp>
        <p:sp>
          <p:nvSpPr>
            <p:cNvPr id="173" name="TextBox 172">
              <a:extLst>
                <a:ext uri="{FF2B5EF4-FFF2-40B4-BE49-F238E27FC236}">
                  <a16:creationId xmlns:a16="http://schemas.microsoft.com/office/drawing/2014/main" id="{70D69F7F-A51B-414C-96B5-8A04C1099070}"/>
                </a:ext>
              </a:extLst>
            </p:cNvPr>
            <p:cNvSpPr txBox="1"/>
            <p:nvPr/>
          </p:nvSpPr>
          <p:spPr>
            <a:xfrm>
              <a:off x="3673548" y="4844487"/>
              <a:ext cx="912659" cy="276999"/>
            </a:xfrm>
            <a:prstGeom prst="rect">
              <a:avLst/>
            </a:prstGeom>
            <a:noFill/>
            <a:ln>
              <a:noFill/>
            </a:ln>
          </p:spPr>
          <p:txBody>
            <a:bodyPr wrap="square" rtlCol="0">
              <a:spAutoFit/>
            </a:bodyPr>
            <a:lstStyle/>
            <a:p>
              <a:pPr algn="ctr"/>
              <a:r>
                <a:rPr lang="en-US" sz="1200" dirty="0" err="1">
                  <a:solidFill>
                    <a:schemeClr val="bg1">
                      <a:lumMod val="75000"/>
                    </a:schemeClr>
                  </a:solidFill>
                </a:rPr>
                <a:t>vCenter</a:t>
              </a:r>
              <a:endParaRPr lang="en-US" sz="1200" dirty="0">
                <a:solidFill>
                  <a:schemeClr val="bg1">
                    <a:lumMod val="75000"/>
                  </a:schemeClr>
                </a:solidFill>
              </a:endParaRPr>
            </a:p>
          </p:txBody>
        </p:sp>
        <p:sp>
          <p:nvSpPr>
            <p:cNvPr id="175" name="TextBox 174">
              <a:extLst>
                <a:ext uri="{FF2B5EF4-FFF2-40B4-BE49-F238E27FC236}">
                  <a16:creationId xmlns:a16="http://schemas.microsoft.com/office/drawing/2014/main" id="{EB993784-5F13-E045-AE87-5504CE166F41}"/>
                </a:ext>
              </a:extLst>
            </p:cNvPr>
            <p:cNvSpPr txBox="1"/>
            <p:nvPr/>
          </p:nvSpPr>
          <p:spPr>
            <a:xfrm>
              <a:off x="4586941" y="4848330"/>
              <a:ext cx="910951" cy="276999"/>
            </a:xfrm>
            <a:prstGeom prst="rect">
              <a:avLst/>
            </a:prstGeom>
            <a:noFill/>
            <a:ln>
              <a:noFill/>
            </a:ln>
          </p:spPr>
          <p:txBody>
            <a:bodyPr wrap="square" rtlCol="0">
              <a:spAutoFit/>
            </a:bodyPr>
            <a:lstStyle/>
            <a:p>
              <a:pPr algn="ctr"/>
              <a:r>
                <a:rPr lang="en-US" sz="1200" dirty="0" err="1">
                  <a:solidFill>
                    <a:schemeClr val="bg1">
                      <a:lumMod val="75000"/>
                    </a:schemeClr>
                  </a:solidFill>
                </a:rPr>
                <a:t>vSAN</a:t>
              </a:r>
              <a:endParaRPr lang="en-US" sz="1200" dirty="0">
                <a:solidFill>
                  <a:schemeClr val="bg1">
                    <a:lumMod val="75000"/>
                  </a:schemeClr>
                </a:solidFill>
              </a:endParaRPr>
            </a:p>
          </p:txBody>
        </p:sp>
        <p:sp>
          <p:nvSpPr>
            <p:cNvPr id="177" name="TextBox 176">
              <a:extLst>
                <a:ext uri="{FF2B5EF4-FFF2-40B4-BE49-F238E27FC236}">
                  <a16:creationId xmlns:a16="http://schemas.microsoft.com/office/drawing/2014/main" id="{7624F592-7F9D-B54D-9C1D-8C3C66367BC7}"/>
                </a:ext>
              </a:extLst>
            </p:cNvPr>
            <p:cNvSpPr txBox="1"/>
            <p:nvPr/>
          </p:nvSpPr>
          <p:spPr>
            <a:xfrm>
              <a:off x="5503321" y="4856895"/>
              <a:ext cx="905250" cy="277291"/>
            </a:xfrm>
            <a:prstGeom prst="rect">
              <a:avLst/>
            </a:prstGeom>
            <a:noFill/>
            <a:ln>
              <a:noFill/>
            </a:ln>
          </p:spPr>
          <p:txBody>
            <a:bodyPr wrap="square" rtlCol="0">
              <a:spAutoFit/>
            </a:bodyPr>
            <a:lstStyle/>
            <a:p>
              <a:pPr algn="ctr"/>
              <a:r>
                <a:rPr lang="en-US" sz="1200" dirty="0">
                  <a:solidFill>
                    <a:schemeClr val="bg1">
                      <a:lumMod val="75000"/>
                    </a:schemeClr>
                  </a:solidFill>
                </a:rPr>
                <a:t>NSX</a:t>
              </a:r>
            </a:p>
          </p:txBody>
        </p:sp>
        <p:grpSp>
          <p:nvGrpSpPr>
            <p:cNvPr id="184" name="Group 183">
              <a:extLst>
                <a:ext uri="{FF2B5EF4-FFF2-40B4-BE49-F238E27FC236}">
                  <a16:creationId xmlns:a16="http://schemas.microsoft.com/office/drawing/2014/main" id="{BDE49FB4-837C-D94B-AC64-5D45BAFEC2B2}"/>
                </a:ext>
              </a:extLst>
            </p:cNvPr>
            <p:cNvGrpSpPr/>
            <p:nvPr/>
          </p:nvGrpSpPr>
          <p:grpSpPr>
            <a:xfrm>
              <a:off x="3907090" y="4437608"/>
              <a:ext cx="457200" cy="457200"/>
              <a:chOff x="381000" y="1143000"/>
              <a:chExt cx="457200" cy="457200"/>
            </a:xfrm>
          </p:grpSpPr>
          <p:sp>
            <p:nvSpPr>
              <p:cNvPr id="186" name="Oval 185">
                <a:extLst>
                  <a:ext uri="{FF2B5EF4-FFF2-40B4-BE49-F238E27FC236}">
                    <a16:creationId xmlns:a16="http://schemas.microsoft.com/office/drawing/2014/main" id="{9AC59A1A-70B3-BA48-9F9C-7CDAC31D2B68}"/>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7" name="Group 186">
                <a:extLst>
                  <a:ext uri="{FF2B5EF4-FFF2-40B4-BE49-F238E27FC236}">
                    <a16:creationId xmlns:a16="http://schemas.microsoft.com/office/drawing/2014/main" id="{2CFCCCE0-73BC-9B43-BFD5-6DC2A43C7327}"/>
                  </a:ext>
                </a:extLst>
              </p:cNvPr>
              <p:cNvGrpSpPr/>
              <p:nvPr/>
            </p:nvGrpSpPr>
            <p:grpSpPr>
              <a:xfrm>
                <a:off x="457061" y="1246396"/>
                <a:ext cx="305077" cy="288387"/>
                <a:chOff x="2611815" y="1831548"/>
                <a:chExt cx="457616" cy="432581"/>
              </a:xfrm>
            </p:grpSpPr>
            <p:sp>
              <p:nvSpPr>
                <p:cNvPr id="188" name="Rounded Rectangle 187">
                  <a:extLst>
                    <a:ext uri="{FF2B5EF4-FFF2-40B4-BE49-F238E27FC236}">
                      <a16:creationId xmlns:a16="http://schemas.microsoft.com/office/drawing/2014/main" id="{0E78B9B1-E341-8E49-B4E6-4E28129B1F28}"/>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Rectangle 188">
                  <a:extLst>
                    <a:ext uri="{FF2B5EF4-FFF2-40B4-BE49-F238E27FC236}">
                      <a16:creationId xmlns:a16="http://schemas.microsoft.com/office/drawing/2014/main" id="{E42C5B8B-8C36-D540-B902-CDD51821B5DF}"/>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Rectangle 189">
                  <a:extLst>
                    <a:ext uri="{FF2B5EF4-FFF2-40B4-BE49-F238E27FC236}">
                      <a16:creationId xmlns:a16="http://schemas.microsoft.com/office/drawing/2014/main" id="{3D07F03B-2977-E54B-8A2C-C017D355DDB7}"/>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Rectangle 190">
                  <a:extLst>
                    <a:ext uri="{FF2B5EF4-FFF2-40B4-BE49-F238E27FC236}">
                      <a16:creationId xmlns:a16="http://schemas.microsoft.com/office/drawing/2014/main" id="{769233D6-0B7D-8C4D-9E6F-8F8D9BE799D7}"/>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2" name="Round Same Side Corner Rectangle 191">
                  <a:extLst>
                    <a:ext uri="{FF2B5EF4-FFF2-40B4-BE49-F238E27FC236}">
                      <a16:creationId xmlns:a16="http://schemas.microsoft.com/office/drawing/2014/main" id="{42AD02D9-1215-F042-88AB-26DB2B123CFB}"/>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3" name="Round Same Side Corner Rectangle 192">
                  <a:extLst>
                    <a:ext uri="{FF2B5EF4-FFF2-40B4-BE49-F238E27FC236}">
                      <a16:creationId xmlns:a16="http://schemas.microsoft.com/office/drawing/2014/main" id="{D11C9F7A-9286-DE45-8397-DB6D40116062}"/>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4" name="Oval 193">
                  <a:extLst>
                    <a:ext uri="{FF2B5EF4-FFF2-40B4-BE49-F238E27FC236}">
                      <a16:creationId xmlns:a16="http://schemas.microsoft.com/office/drawing/2014/main" id="{57807F29-56FB-304B-AE73-0FDB5EC5D5DD}"/>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96" name="Group 195">
              <a:extLst>
                <a:ext uri="{FF2B5EF4-FFF2-40B4-BE49-F238E27FC236}">
                  <a16:creationId xmlns:a16="http://schemas.microsoft.com/office/drawing/2014/main" id="{B14EB0D9-1DB0-4A4C-B9AE-488B0E4FC160}"/>
                </a:ext>
              </a:extLst>
            </p:cNvPr>
            <p:cNvGrpSpPr/>
            <p:nvPr/>
          </p:nvGrpSpPr>
          <p:grpSpPr>
            <a:xfrm>
              <a:off x="5744131" y="4444709"/>
              <a:ext cx="457200" cy="457200"/>
              <a:chOff x="381000" y="1144371"/>
              <a:chExt cx="457200" cy="457200"/>
            </a:xfrm>
          </p:grpSpPr>
          <p:sp>
            <p:nvSpPr>
              <p:cNvPr id="198" name="Oval 197">
                <a:extLst>
                  <a:ext uri="{FF2B5EF4-FFF2-40B4-BE49-F238E27FC236}">
                    <a16:creationId xmlns:a16="http://schemas.microsoft.com/office/drawing/2014/main" id="{D79DDD46-382E-4F4D-B797-62F1E4EF3E9B}"/>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9" name="Group 198">
                <a:extLst>
                  <a:ext uri="{FF2B5EF4-FFF2-40B4-BE49-F238E27FC236}">
                    <a16:creationId xmlns:a16="http://schemas.microsoft.com/office/drawing/2014/main" id="{6B686D4F-B002-9C48-899B-360C0BCE380F}"/>
                  </a:ext>
                </a:extLst>
              </p:cNvPr>
              <p:cNvGrpSpPr/>
              <p:nvPr/>
            </p:nvGrpSpPr>
            <p:grpSpPr>
              <a:xfrm>
                <a:off x="472440" y="1235811"/>
                <a:ext cx="274320" cy="274320"/>
                <a:chOff x="1268229" y="1176850"/>
                <a:chExt cx="274320" cy="274320"/>
              </a:xfrm>
            </p:grpSpPr>
            <p:sp>
              <p:nvSpPr>
                <p:cNvPr id="200" name="Rectangle 199">
                  <a:extLst>
                    <a:ext uri="{FF2B5EF4-FFF2-40B4-BE49-F238E27FC236}">
                      <a16:creationId xmlns:a16="http://schemas.microsoft.com/office/drawing/2014/main" id="{7402A2BB-39DE-8D4C-BB5E-765DC112F66A}"/>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1" name="Group 200">
                  <a:extLst>
                    <a:ext uri="{FF2B5EF4-FFF2-40B4-BE49-F238E27FC236}">
                      <a16:creationId xmlns:a16="http://schemas.microsoft.com/office/drawing/2014/main" id="{7ECEB93B-D883-2B42-A658-3DE7B417F842}"/>
                    </a:ext>
                  </a:extLst>
                </p:cNvPr>
                <p:cNvGrpSpPr/>
                <p:nvPr/>
              </p:nvGrpSpPr>
              <p:grpSpPr>
                <a:xfrm>
                  <a:off x="1283934" y="1187096"/>
                  <a:ext cx="243840" cy="253828"/>
                  <a:chOff x="1789194" y="1649305"/>
                  <a:chExt cx="411480" cy="380742"/>
                </a:xfrm>
              </p:grpSpPr>
              <p:sp>
                <p:nvSpPr>
                  <p:cNvPr id="202" name="Right Arrow 201">
                    <a:extLst>
                      <a:ext uri="{FF2B5EF4-FFF2-40B4-BE49-F238E27FC236}">
                        <a16:creationId xmlns:a16="http://schemas.microsoft.com/office/drawing/2014/main" id="{C8648D94-4D7E-2F48-8120-D846C772794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3" name="Right Arrow 202">
                    <a:extLst>
                      <a:ext uri="{FF2B5EF4-FFF2-40B4-BE49-F238E27FC236}">
                        <a16:creationId xmlns:a16="http://schemas.microsoft.com/office/drawing/2014/main" id="{CB0947D9-CE27-B845-9079-799AEB8A7835}"/>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4" name="Right Arrow 203">
                    <a:extLst>
                      <a:ext uri="{FF2B5EF4-FFF2-40B4-BE49-F238E27FC236}">
                        <a16:creationId xmlns:a16="http://schemas.microsoft.com/office/drawing/2014/main" id="{C3D761C2-C3E1-C64B-8674-5FEB57FD6C1C}"/>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5" name="Right Arrow 204">
                    <a:extLst>
                      <a:ext uri="{FF2B5EF4-FFF2-40B4-BE49-F238E27FC236}">
                        <a16:creationId xmlns:a16="http://schemas.microsoft.com/office/drawing/2014/main" id="{E6FEB250-5360-8740-81E8-BCF14AD24024}"/>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grpSp>
          <p:nvGrpSpPr>
            <p:cNvPr id="5" name="Group 4">
              <a:extLst>
                <a:ext uri="{FF2B5EF4-FFF2-40B4-BE49-F238E27FC236}">
                  <a16:creationId xmlns:a16="http://schemas.microsoft.com/office/drawing/2014/main" id="{76B41314-6685-A34C-BBAF-A23D60C40B5D}"/>
                </a:ext>
              </a:extLst>
            </p:cNvPr>
            <p:cNvGrpSpPr/>
            <p:nvPr/>
          </p:nvGrpSpPr>
          <p:grpSpPr>
            <a:xfrm>
              <a:off x="4042744" y="5258321"/>
              <a:ext cx="1911914" cy="448596"/>
              <a:chOff x="6792350" y="5486400"/>
              <a:chExt cx="1911914" cy="448596"/>
            </a:xfrm>
          </p:grpSpPr>
          <p:grpSp>
            <p:nvGrpSpPr>
              <p:cNvPr id="41" name="Group 40">
                <a:extLst>
                  <a:ext uri="{FF2B5EF4-FFF2-40B4-BE49-F238E27FC236}">
                    <a16:creationId xmlns:a16="http://schemas.microsoft.com/office/drawing/2014/main" id="{5A2FBD8E-9210-E947-BBE0-529BA6CBF55E}"/>
                  </a:ext>
                </a:extLst>
              </p:cNvPr>
              <p:cNvGrpSpPr/>
              <p:nvPr/>
            </p:nvGrpSpPr>
            <p:grpSpPr>
              <a:xfrm>
                <a:off x="6792350" y="5486400"/>
                <a:ext cx="439677" cy="448596"/>
                <a:chOff x="5035038" y="2666998"/>
                <a:chExt cx="597479" cy="609600"/>
              </a:xfrm>
            </p:grpSpPr>
            <p:sp>
              <p:nvSpPr>
                <p:cNvPr id="43" name="Rectangle 42">
                  <a:extLst>
                    <a:ext uri="{FF2B5EF4-FFF2-40B4-BE49-F238E27FC236}">
                      <a16:creationId xmlns:a16="http://schemas.microsoft.com/office/drawing/2014/main" id="{607BB364-A39D-064D-B928-2AB3483CD311}"/>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44" name="Oval 43">
                  <a:extLst>
                    <a:ext uri="{FF2B5EF4-FFF2-40B4-BE49-F238E27FC236}">
                      <a16:creationId xmlns:a16="http://schemas.microsoft.com/office/drawing/2014/main" id="{F2BCDC61-2A9F-8549-AD78-6350C704D5F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45" name="Straight Connector 44">
                  <a:extLst>
                    <a:ext uri="{FF2B5EF4-FFF2-40B4-BE49-F238E27FC236}">
                      <a16:creationId xmlns:a16="http://schemas.microsoft.com/office/drawing/2014/main" id="{A8FAEE2E-E792-334F-A85C-556CE14BA63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87BD0A-2935-7441-9237-73EC19B97BC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69704B-3599-8740-B715-6FF2B6CDF23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47FB32-9F64-BD48-A48E-ED40C5DA3AB4}"/>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49" name="Group 48">
                <a:extLst>
                  <a:ext uri="{FF2B5EF4-FFF2-40B4-BE49-F238E27FC236}">
                    <a16:creationId xmlns:a16="http://schemas.microsoft.com/office/drawing/2014/main" id="{36E57F84-3AAB-6746-B897-3B787A6AAE4A}"/>
                  </a:ext>
                </a:extLst>
              </p:cNvPr>
              <p:cNvGrpSpPr/>
              <p:nvPr/>
            </p:nvGrpSpPr>
            <p:grpSpPr>
              <a:xfrm>
                <a:off x="7303489" y="5486400"/>
                <a:ext cx="439677" cy="448596"/>
                <a:chOff x="5035038" y="2666998"/>
                <a:chExt cx="597479" cy="609600"/>
              </a:xfrm>
            </p:grpSpPr>
            <p:sp>
              <p:nvSpPr>
                <p:cNvPr id="50" name="Rectangle 49">
                  <a:extLst>
                    <a:ext uri="{FF2B5EF4-FFF2-40B4-BE49-F238E27FC236}">
                      <a16:creationId xmlns:a16="http://schemas.microsoft.com/office/drawing/2014/main" id="{E3968EDC-A986-F848-9C38-AE2B71DA1BA8}"/>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1" name="Oval 50">
                  <a:extLst>
                    <a:ext uri="{FF2B5EF4-FFF2-40B4-BE49-F238E27FC236}">
                      <a16:creationId xmlns:a16="http://schemas.microsoft.com/office/drawing/2014/main" id="{1BF168C8-59EB-7440-8A03-80C268777A7B}"/>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2" name="Straight Connector 51">
                  <a:extLst>
                    <a:ext uri="{FF2B5EF4-FFF2-40B4-BE49-F238E27FC236}">
                      <a16:creationId xmlns:a16="http://schemas.microsoft.com/office/drawing/2014/main" id="{EE163E1B-7454-F947-B0D7-5901E28D5E5F}"/>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E9D5108-8B97-0A4A-8E77-A788055413A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538888-A28B-5C4C-B1E8-0F6629D72FD2}"/>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E025731-0909-E247-8B24-49AA22919966}"/>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56" name="Group 55">
                <a:extLst>
                  <a:ext uri="{FF2B5EF4-FFF2-40B4-BE49-F238E27FC236}">
                    <a16:creationId xmlns:a16="http://schemas.microsoft.com/office/drawing/2014/main" id="{25A42C62-0CCA-EA48-A66C-91D927A046B0}"/>
                  </a:ext>
                </a:extLst>
              </p:cNvPr>
              <p:cNvGrpSpPr/>
              <p:nvPr/>
            </p:nvGrpSpPr>
            <p:grpSpPr>
              <a:xfrm>
                <a:off x="7814628" y="5486400"/>
                <a:ext cx="439677" cy="448596"/>
                <a:chOff x="5035038" y="2666998"/>
                <a:chExt cx="597479" cy="609600"/>
              </a:xfrm>
            </p:grpSpPr>
            <p:sp>
              <p:nvSpPr>
                <p:cNvPr id="57" name="Rectangle 56">
                  <a:extLst>
                    <a:ext uri="{FF2B5EF4-FFF2-40B4-BE49-F238E27FC236}">
                      <a16:creationId xmlns:a16="http://schemas.microsoft.com/office/drawing/2014/main" id="{7B2F482B-A9F4-1441-BD60-1D9DA5AE28BC}"/>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8" name="Oval 57">
                  <a:extLst>
                    <a:ext uri="{FF2B5EF4-FFF2-40B4-BE49-F238E27FC236}">
                      <a16:creationId xmlns:a16="http://schemas.microsoft.com/office/drawing/2014/main" id="{DAD52FDF-12FA-4C47-B4AD-F4025E63FB06}"/>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9" name="Straight Connector 58">
                  <a:extLst>
                    <a:ext uri="{FF2B5EF4-FFF2-40B4-BE49-F238E27FC236}">
                      <a16:creationId xmlns:a16="http://schemas.microsoft.com/office/drawing/2014/main" id="{45E14F62-A0A4-1044-BD59-BC32C4948AD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AE84DFE-945D-2D4A-B9CB-49FCAED50E6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0B33BE-13D5-2947-A9C5-88421225683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EF0A161-85DC-FF4B-9AC0-EE8E1957611A}"/>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63" name="Group 62">
                <a:extLst>
                  <a:ext uri="{FF2B5EF4-FFF2-40B4-BE49-F238E27FC236}">
                    <a16:creationId xmlns:a16="http://schemas.microsoft.com/office/drawing/2014/main" id="{C0E6042B-42F2-DB45-99E5-FD7ADEF64B89}"/>
                  </a:ext>
                </a:extLst>
              </p:cNvPr>
              <p:cNvGrpSpPr/>
              <p:nvPr/>
            </p:nvGrpSpPr>
            <p:grpSpPr>
              <a:xfrm>
                <a:off x="8264587" y="5486400"/>
                <a:ext cx="439677" cy="448596"/>
                <a:chOff x="5035038" y="2666998"/>
                <a:chExt cx="597479" cy="609600"/>
              </a:xfrm>
            </p:grpSpPr>
            <p:sp>
              <p:nvSpPr>
                <p:cNvPr id="64" name="Rectangle 63">
                  <a:extLst>
                    <a:ext uri="{FF2B5EF4-FFF2-40B4-BE49-F238E27FC236}">
                      <a16:creationId xmlns:a16="http://schemas.microsoft.com/office/drawing/2014/main" id="{8050E287-BEA2-A249-84AD-511BA8702E8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65" name="Oval 64">
                  <a:extLst>
                    <a:ext uri="{FF2B5EF4-FFF2-40B4-BE49-F238E27FC236}">
                      <a16:creationId xmlns:a16="http://schemas.microsoft.com/office/drawing/2014/main" id="{9F7B97ED-464E-A240-8A90-1DA36BDBBE4C}"/>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66" name="Straight Connector 65">
                  <a:extLst>
                    <a:ext uri="{FF2B5EF4-FFF2-40B4-BE49-F238E27FC236}">
                      <a16:creationId xmlns:a16="http://schemas.microsoft.com/office/drawing/2014/main" id="{7B882C63-CD46-754E-8181-4F231B1CDE9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EB2A29-A413-454B-87A6-5B33AD93328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5F4FF50-0796-4C46-AF9B-2384D859740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A8184E0-51A6-3E4F-A695-31B9F68BEE95}"/>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20" name="Group 219">
              <a:extLst>
                <a:ext uri="{FF2B5EF4-FFF2-40B4-BE49-F238E27FC236}">
                  <a16:creationId xmlns:a16="http://schemas.microsoft.com/office/drawing/2014/main" id="{8064D8FA-5B6E-964A-850F-8550FBE2026E}"/>
                </a:ext>
              </a:extLst>
            </p:cNvPr>
            <p:cNvGrpSpPr/>
            <p:nvPr/>
          </p:nvGrpSpPr>
          <p:grpSpPr>
            <a:xfrm>
              <a:off x="4042442" y="3752221"/>
              <a:ext cx="2010840" cy="457200"/>
              <a:chOff x="564861" y="6126480"/>
              <a:chExt cx="2010840" cy="457200"/>
            </a:xfrm>
          </p:grpSpPr>
          <p:grpSp>
            <p:nvGrpSpPr>
              <p:cNvPr id="179" name="Group 178">
                <a:extLst>
                  <a:ext uri="{FF2B5EF4-FFF2-40B4-BE49-F238E27FC236}">
                    <a16:creationId xmlns:a16="http://schemas.microsoft.com/office/drawing/2014/main" id="{E83D4B16-651E-A44D-95CB-588C436AB956}"/>
                  </a:ext>
                </a:extLst>
              </p:cNvPr>
              <p:cNvGrpSpPr/>
              <p:nvPr/>
            </p:nvGrpSpPr>
            <p:grpSpPr>
              <a:xfrm>
                <a:off x="564861" y="6126480"/>
                <a:ext cx="457200" cy="457200"/>
                <a:chOff x="1777423" y="3527219"/>
                <a:chExt cx="457200" cy="457200"/>
              </a:xfrm>
            </p:grpSpPr>
            <p:sp>
              <p:nvSpPr>
                <p:cNvPr id="181" name="Oval 180">
                  <a:extLst>
                    <a:ext uri="{FF2B5EF4-FFF2-40B4-BE49-F238E27FC236}">
                      <a16:creationId xmlns:a16="http://schemas.microsoft.com/office/drawing/2014/main" id="{E3023F95-36D7-8B4E-BC41-077B14F741D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F46AA3DA-1B5D-C24E-8993-B49E83E29F93}"/>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C5C44FFA-841F-834E-9DB3-00EFF4F7BEBC}"/>
                  </a:ext>
                </a:extLst>
              </p:cNvPr>
              <p:cNvGrpSpPr/>
              <p:nvPr/>
            </p:nvGrpSpPr>
            <p:grpSpPr>
              <a:xfrm>
                <a:off x="1082741" y="6126480"/>
                <a:ext cx="457200" cy="457200"/>
                <a:chOff x="1777423" y="3527219"/>
                <a:chExt cx="457200" cy="457200"/>
              </a:xfrm>
            </p:grpSpPr>
            <p:sp>
              <p:nvSpPr>
                <p:cNvPr id="212" name="Oval 211">
                  <a:extLst>
                    <a:ext uri="{FF2B5EF4-FFF2-40B4-BE49-F238E27FC236}">
                      <a16:creationId xmlns:a16="http://schemas.microsoft.com/office/drawing/2014/main" id="{D0D82FC4-EF7F-6545-9079-1F318601293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a:extLst>
                    <a:ext uri="{FF2B5EF4-FFF2-40B4-BE49-F238E27FC236}">
                      <a16:creationId xmlns:a16="http://schemas.microsoft.com/office/drawing/2014/main" id="{8CE583A0-8454-984A-9D26-C5E4B9D6512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34838E92-51CE-884E-8DD2-FFE5C8DB6364}"/>
                  </a:ext>
                </a:extLst>
              </p:cNvPr>
              <p:cNvGrpSpPr/>
              <p:nvPr/>
            </p:nvGrpSpPr>
            <p:grpSpPr>
              <a:xfrm>
                <a:off x="1600621" y="6126480"/>
                <a:ext cx="457200" cy="457200"/>
                <a:chOff x="1777423" y="3527219"/>
                <a:chExt cx="457200" cy="457200"/>
              </a:xfrm>
            </p:grpSpPr>
            <p:sp>
              <p:nvSpPr>
                <p:cNvPr id="215" name="Oval 214">
                  <a:extLst>
                    <a:ext uri="{FF2B5EF4-FFF2-40B4-BE49-F238E27FC236}">
                      <a16:creationId xmlns:a16="http://schemas.microsoft.com/office/drawing/2014/main" id="{FE547506-580C-4D4A-8BDA-160620A3F65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a:extLst>
                    <a:ext uri="{FF2B5EF4-FFF2-40B4-BE49-F238E27FC236}">
                      <a16:creationId xmlns:a16="http://schemas.microsoft.com/office/drawing/2014/main" id="{D4A14B19-D050-C54E-ABB8-EA459B3D89E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a:extLst>
                  <a:ext uri="{FF2B5EF4-FFF2-40B4-BE49-F238E27FC236}">
                    <a16:creationId xmlns:a16="http://schemas.microsoft.com/office/drawing/2014/main" id="{A61521FF-6EB0-694F-93A4-D7F3669C79CE}"/>
                  </a:ext>
                </a:extLst>
              </p:cNvPr>
              <p:cNvGrpSpPr/>
              <p:nvPr/>
            </p:nvGrpSpPr>
            <p:grpSpPr>
              <a:xfrm>
                <a:off x="2118501" y="6126480"/>
                <a:ext cx="457200" cy="457200"/>
                <a:chOff x="1777423" y="3527219"/>
                <a:chExt cx="457200" cy="457200"/>
              </a:xfrm>
            </p:grpSpPr>
            <p:sp>
              <p:nvSpPr>
                <p:cNvPr id="218" name="Oval 217">
                  <a:extLst>
                    <a:ext uri="{FF2B5EF4-FFF2-40B4-BE49-F238E27FC236}">
                      <a16:creationId xmlns:a16="http://schemas.microsoft.com/office/drawing/2014/main" id="{FF7E038C-5A79-6546-86CC-806D886902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a:extLst>
                    <a:ext uri="{FF2B5EF4-FFF2-40B4-BE49-F238E27FC236}">
                      <a16:creationId xmlns:a16="http://schemas.microsoft.com/office/drawing/2014/main" id="{41141C22-97AE-6C4D-AC3A-115A2ACD225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2608BE2C-72B3-0945-AE2E-947F6AA7A1C3}"/>
                </a:ext>
              </a:extLst>
            </p:cNvPr>
            <p:cNvGrpSpPr/>
            <p:nvPr/>
          </p:nvGrpSpPr>
          <p:grpSpPr>
            <a:xfrm>
              <a:off x="4813816" y="4441640"/>
              <a:ext cx="457200" cy="457200"/>
              <a:chOff x="1368707" y="949919"/>
              <a:chExt cx="457200" cy="457200"/>
            </a:xfrm>
          </p:grpSpPr>
          <p:sp>
            <p:nvSpPr>
              <p:cNvPr id="88" name="Oval 87">
                <a:extLst>
                  <a:ext uri="{FF2B5EF4-FFF2-40B4-BE49-F238E27FC236}">
                    <a16:creationId xmlns:a16="http://schemas.microsoft.com/office/drawing/2014/main" id="{B0068724-1FC5-5843-9CAE-5B1C813557F3}"/>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9" name="Group 88">
                <a:extLst>
                  <a:ext uri="{FF2B5EF4-FFF2-40B4-BE49-F238E27FC236}">
                    <a16:creationId xmlns:a16="http://schemas.microsoft.com/office/drawing/2014/main" id="{2F07BE3D-A58C-1144-B8DC-BD16E33245DE}"/>
                  </a:ext>
                </a:extLst>
              </p:cNvPr>
              <p:cNvGrpSpPr/>
              <p:nvPr/>
            </p:nvGrpSpPr>
            <p:grpSpPr>
              <a:xfrm>
                <a:off x="1391567" y="1031026"/>
                <a:ext cx="411480" cy="243609"/>
                <a:chOff x="4429760" y="3009095"/>
                <a:chExt cx="411480" cy="243609"/>
              </a:xfrm>
            </p:grpSpPr>
            <p:sp>
              <p:nvSpPr>
                <p:cNvPr id="90" name="Freeform 89">
                  <a:extLst>
                    <a:ext uri="{FF2B5EF4-FFF2-40B4-BE49-F238E27FC236}">
                      <a16:creationId xmlns:a16="http://schemas.microsoft.com/office/drawing/2014/main" id="{3264CD44-A681-4145-9C3F-18B768A98177}"/>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91" name="Rounded Rectangle 90">
                  <a:extLst>
                    <a:ext uri="{FF2B5EF4-FFF2-40B4-BE49-F238E27FC236}">
                      <a16:creationId xmlns:a16="http://schemas.microsoft.com/office/drawing/2014/main" id="{6F95C83D-71C0-6343-83BD-A34C3C45213A}"/>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1E48CCF0-C668-B245-9064-2719F17163E4}"/>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730F2C78-AB40-8449-9184-15FA42665704}"/>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28" name="Permissions">
            <a:extLst>
              <a:ext uri="{FF2B5EF4-FFF2-40B4-BE49-F238E27FC236}">
                <a16:creationId xmlns:a16="http://schemas.microsoft.com/office/drawing/2014/main" id="{DA28B7AD-7743-FD48-9560-C47320D36B5B}"/>
              </a:ext>
            </a:extLst>
          </p:cNvPr>
          <p:cNvSpPr/>
          <p:nvPr/>
        </p:nvSpPr>
        <p:spPr>
          <a:xfrm>
            <a:off x="3524768" y="3433435"/>
            <a:ext cx="5239159" cy="1263036"/>
          </a:xfrm>
          <a:prstGeom prst="roundRect">
            <a:avLst>
              <a:gd name="adj" fmla="val 2137"/>
            </a:avLst>
          </a:prstGeom>
          <a:noFill/>
          <a:ln w="25400">
            <a:solidFill>
              <a:schemeClr val="bg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72271"/>
      </p:ext>
    </p:extLst>
  </p:cSld>
  <p:clrMapOvr>
    <a:masterClrMapping/>
  </p:clrMapOvr>
  <mc:AlternateContent xmlns:mc="http://schemas.openxmlformats.org/markup-compatibility/2006" xmlns:p14="http://schemas.microsoft.com/office/powerpoint/2010/main">
    <mc:Choice Requires="p14">
      <p:transition spd="slow" p14:dur="2000" advTm="60480"/>
    </mc:Choice>
    <mc:Fallback xmlns="">
      <p:transition spd="slow" advTm="604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2"/>
                                        </p:tgtEl>
                                        <p:attrNameLst>
                                          <p:attrName>style.visibility</p:attrName>
                                        </p:attrNameLst>
                                      </p:cBhvr>
                                      <p:to>
                                        <p:strVal val="visible"/>
                                      </p:to>
                                    </p:set>
                                    <p:anim calcmode="lin" valueType="num">
                                      <p:cBhvr>
                                        <p:cTn id="14" dur="500" fill="hold"/>
                                        <p:tgtEl>
                                          <p:spTgt spid="222"/>
                                        </p:tgtEl>
                                        <p:attrNameLst>
                                          <p:attrName>ppt_w</p:attrName>
                                        </p:attrNameLst>
                                      </p:cBhvr>
                                      <p:tavLst>
                                        <p:tav tm="0">
                                          <p:val>
                                            <p:fltVal val="0"/>
                                          </p:val>
                                        </p:tav>
                                        <p:tav tm="100000">
                                          <p:val>
                                            <p:strVal val="#ppt_w"/>
                                          </p:val>
                                        </p:tav>
                                      </p:tavLst>
                                    </p:anim>
                                    <p:anim calcmode="lin" valueType="num">
                                      <p:cBhvr>
                                        <p:cTn id="15" dur="500" fill="hold"/>
                                        <p:tgtEl>
                                          <p:spTgt spid="222"/>
                                        </p:tgtEl>
                                        <p:attrNameLst>
                                          <p:attrName>ppt_h</p:attrName>
                                        </p:attrNameLst>
                                      </p:cBhvr>
                                      <p:tavLst>
                                        <p:tav tm="0">
                                          <p:val>
                                            <p:fltVal val="0"/>
                                          </p:val>
                                        </p:tav>
                                        <p:tav tm="100000">
                                          <p:val>
                                            <p:strVal val="#ppt_h"/>
                                          </p:val>
                                        </p:tav>
                                      </p:tavLst>
                                    </p:anim>
                                    <p:animEffect transition="in" filter="fade">
                                      <p:cBhvr>
                                        <p:cTn id="16" dur="500"/>
                                        <p:tgtEl>
                                          <p:spTgt spid="2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8"/>
                                        </p:tgtEl>
                                        <p:attrNameLst>
                                          <p:attrName>style.visibility</p:attrName>
                                        </p:attrNameLst>
                                      </p:cBhvr>
                                      <p:to>
                                        <p:strVal val="visible"/>
                                      </p:to>
                                    </p:set>
                                    <p:anim calcmode="lin" valueType="num">
                                      <p:cBhvr>
                                        <p:cTn id="21" dur="500" fill="hold"/>
                                        <p:tgtEl>
                                          <p:spTgt spid="228"/>
                                        </p:tgtEl>
                                        <p:attrNameLst>
                                          <p:attrName>ppt_w</p:attrName>
                                        </p:attrNameLst>
                                      </p:cBhvr>
                                      <p:tavLst>
                                        <p:tav tm="0">
                                          <p:val>
                                            <p:fltVal val="0"/>
                                          </p:val>
                                        </p:tav>
                                        <p:tav tm="100000">
                                          <p:val>
                                            <p:strVal val="#ppt_w"/>
                                          </p:val>
                                        </p:tav>
                                      </p:tavLst>
                                    </p:anim>
                                    <p:anim calcmode="lin" valueType="num">
                                      <p:cBhvr>
                                        <p:cTn id="22" dur="500" fill="hold"/>
                                        <p:tgtEl>
                                          <p:spTgt spid="228"/>
                                        </p:tgtEl>
                                        <p:attrNameLst>
                                          <p:attrName>ppt_h</p:attrName>
                                        </p:attrNameLst>
                                      </p:cBhvr>
                                      <p:tavLst>
                                        <p:tav tm="0">
                                          <p:val>
                                            <p:fltVal val="0"/>
                                          </p:val>
                                        </p:tav>
                                        <p:tav tm="100000">
                                          <p:val>
                                            <p:strVal val="#ppt_h"/>
                                          </p:val>
                                        </p:tav>
                                      </p:tavLst>
                                    </p:anim>
                                    <p:animEffect transition="in" filter="fade">
                                      <p:cBhvr>
                                        <p:cTn id="2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AWS Services</a:t>
            </a:r>
          </a:p>
        </p:txBody>
      </p:sp>
      <p:sp>
        <p:nvSpPr>
          <p:cNvPr id="42" name="TextBox 41"/>
          <p:cNvSpPr txBox="1"/>
          <p:nvPr/>
        </p:nvSpPr>
        <p:spPr>
          <a:xfrm>
            <a:off x="609441" y="915049"/>
            <a:ext cx="10550829" cy="976568"/>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Account linking is required for access to the customer-owned AWS account.</a:t>
            </a:r>
          </a:p>
          <a:p>
            <a:pPr marL="377190" indent="-285750">
              <a:lnSpc>
                <a:spcPct val="90000"/>
              </a:lnSpc>
              <a:buFont typeface="Arial" charset="0"/>
              <a:buChar char="•"/>
            </a:pPr>
            <a:r>
              <a:rPr lang="en-US" sz="2000" dirty="0"/>
              <a:t>Each SDDC is cross-linked to VPC/Subnet via a series of ENIs.</a:t>
            </a:r>
          </a:p>
          <a:p>
            <a:pPr marL="377190" indent="-285750">
              <a:lnSpc>
                <a:spcPct val="90000"/>
              </a:lnSpc>
              <a:buFont typeface="Arial" charset="0"/>
              <a:buChar char="•"/>
            </a:pPr>
            <a:r>
              <a:rPr lang="en-US" sz="2000" dirty="0"/>
              <a:t>The Availability Zone (AZ) of the chosen Subnet will determine placement of </a:t>
            </a:r>
            <a:r>
              <a:rPr lang="en-US" sz="2000" dirty="0" err="1"/>
              <a:t>ESXi</a:t>
            </a:r>
            <a:r>
              <a:rPr lang="en-US" sz="2000" dirty="0"/>
              <a:t> hosts</a:t>
            </a:r>
          </a:p>
        </p:txBody>
      </p:sp>
      <p:grpSp>
        <p:nvGrpSpPr>
          <p:cNvPr id="5" name="CloudFormation Template">
            <a:extLst>
              <a:ext uri="{FF2B5EF4-FFF2-40B4-BE49-F238E27FC236}">
                <a16:creationId xmlns:a16="http://schemas.microsoft.com/office/drawing/2014/main" id="{17C4597B-CEF2-D541-8DBA-4DCB91E23586}"/>
              </a:ext>
            </a:extLst>
          </p:cNvPr>
          <p:cNvGrpSpPr/>
          <p:nvPr/>
        </p:nvGrpSpPr>
        <p:grpSpPr>
          <a:xfrm>
            <a:off x="5937921" y="5550798"/>
            <a:ext cx="1349677" cy="703419"/>
            <a:chOff x="5865812" y="5301078"/>
            <a:chExt cx="1103170" cy="703419"/>
          </a:xfrm>
        </p:grpSpPr>
        <p:sp>
          <p:nvSpPr>
            <p:cNvPr id="16" name="Round Single Corner Rectangle 15"/>
            <p:cNvSpPr/>
            <p:nvPr/>
          </p:nvSpPr>
          <p:spPr>
            <a:xfrm>
              <a:off x="5902182" y="5301078"/>
              <a:ext cx="990600" cy="703419"/>
            </a:xfrm>
            <a:prstGeom prst="round1Rect">
              <a:avLst/>
            </a:prstGeom>
            <a:solidFill>
              <a:srgbClr val="FFC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0" name="TextBox 9"/>
            <p:cNvSpPr txBox="1"/>
            <p:nvPr/>
          </p:nvSpPr>
          <p:spPr>
            <a:xfrm>
              <a:off x="5865812" y="5301078"/>
              <a:ext cx="1103170" cy="246221"/>
            </a:xfrm>
            <a:prstGeom prst="rect">
              <a:avLst/>
            </a:prstGeom>
            <a:noFill/>
            <a:ln>
              <a:noFill/>
            </a:ln>
          </p:spPr>
          <p:txBody>
            <a:bodyPr wrap="square" rtlCol="0">
              <a:spAutoFit/>
            </a:bodyPr>
            <a:lstStyle/>
            <a:p>
              <a:pPr algn="ctr"/>
              <a:r>
                <a:rPr lang="en-US" sz="1000" b="1" dirty="0" err="1">
                  <a:solidFill>
                    <a:schemeClr val="bg1"/>
                  </a:solidFill>
                </a:rPr>
                <a:t>CloudFormation</a:t>
              </a:r>
              <a:endParaRPr lang="en-US" sz="1000" b="1" dirty="0">
                <a:solidFill>
                  <a:schemeClr val="bg1"/>
                </a:solidFill>
              </a:endParaRPr>
            </a:p>
          </p:txBody>
        </p:sp>
        <p:cxnSp>
          <p:nvCxnSpPr>
            <p:cNvPr id="11" name="Straight Connector 10"/>
            <p:cNvCxnSpPr/>
            <p:nvPr/>
          </p:nvCxnSpPr>
          <p:spPr>
            <a:xfrm>
              <a:off x="5981700" y="5615115"/>
              <a:ext cx="7729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0798" y="5719238"/>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440697" y="5719238"/>
              <a:ext cx="303003" cy="1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09332" y="5827676"/>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81700" y="5823361"/>
              <a:ext cx="225849" cy="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Acct Link"/>
          <p:cNvSpPr/>
          <p:nvPr/>
        </p:nvSpPr>
        <p:spPr>
          <a:xfrm>
            <a:off x="4843819" y="5691751"/>
            <a:ext cx="1061766" cy="333868"/>
          </a:xfrm>
          <a:prstGeom prst="leftRightArrow">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VPC">
            <a:extLst>
              <a:ext uri="{FF2B5EF4-FFF2-40B4-BE49-F238E27FC236}">
                <a16:creationId xmlns:a16="http://schemas.microsoft.com/office/drawing/2014/main" id="{07E6881A-FD9B-7744-9E15-7EF02F87871B}"/>
              </a:ext>
            </a:extLst>
          </p:cNvPr>
          <p:cNvGrpSpPr/>
          <p:nvPr/>
        </p:nvGrpSpPr>
        <p:grpSpPr>
          <a:xfrm>
            <a:off x="6000663" y="2798493"/>
            <a:ext cx="3830414" cy="2664656"/>
            <a:chOff x="6000663" y="2798493"/>
            <a:chExt cx="3830414" cy="2664656"/>
          </a:xfrm>
        </p:grpSpPr>
        <p:sp>
          <p:nvSpPr>
            <p:cNvPr id="97" name="Rounded Rectangle 96">
              <a:extLst>
                <a:ext uri="{FF2B5EF4-FFF2-40B4-BE49-F238E27FC236}">
                  <a16:creationId xmlns:a16="http://schemas.microsoft.com/office/drawing/2014/main" id="{A4C6B0B8-E237-8342-91F1-543E69FE4746}"/>
                </a:ext>
              </a:extLst>
            </p:cNvPr>
            <p:cNvSpPr/>
            <p:nvPr/>
          </p:nvSpPr>
          <p:spPr>
            <a:xfrm>
              <a:off x="6153067" y="3096276"/>
              <a:ext cx="3678010" cy="2366873"/>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AE09C57F-A914-A64A-A5B0-3527E887BD31}"/>
                </a:ext>
              </a:extLst>
            </p:cNvPr>
            <p:cNvGrpSpPr/>
            <p:nvPr/>
          </p:nvGrpSpPr>
          <p:grpSpPr>
            <a:xfrm>
              <a:off x="6000663" y="2798493"/>
              <a:ext cx="822960" cy="457200"/>
              <a:chOff x="9752012" y="2320980"/>
              <a:chExt cx="822960" cy="457200"/>
            </a:xfrm>
          </p:grpSpPr>
          <p:sp>
            <p:nvSpPr>
              <p:cNvPr id="99" name="Freeform 98">
                <a:extLst>
                  <a:ext uri="{FF2B5EF4-FFF2-40B4-BE49-F238E27FC236}">
                    <a16:creationId xmlns:a16="http://schemas.microsoft.com/office/drawing/2014/main" id="{9339B7B3-2636-634F-850D-E3A7E631D948}"/>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4350E930-2C08-F942-9120-A52D2FFC5C77}"/>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sp>
        <p:nvSpPr>
          <p:cNvPr id="190" name="X-ENI Subnet 1">
            <a:extLst>
              <a:ext uri="{FF2B5EF4-FFF2-40B4-BE49-F238E27FC236}">
                <a16:creationId xmlns:a16="http://schemas.microsoft.com/office/drawing/2014/main" id="{23911F35-3D29-D249-A985-0265C447710A}"/>
              </a:ext>
            </a:extLst>
          </p:cNvPr>
          <p:cNvSpPr/>
          <p:nvPr/>
        </p:nvSpPr>
        <p:spPr>
          <a:xfrm>
            <a:off x="6497396" y="3313456"/>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Subnet1</a:t>
            </a:r>
          </a:p>
          <a:p>
            <a:pPr algn="ctr"/>
            <a:r>
              <a:rPr lang="en-US" sz="1200" dirty="0">
                <a:solidFill>
                  <a:schemeClr val="tx1">
                    <a:lumMod val="50000"/>
                  </a:schemeClr>
                </a:solidFill>
              </a:rPr>
              <a:t>AZ: 1-a</a:t>
            </a:r>
          </a:p>
        </p:txBody>
      </p:sp>
      <p:sp>
        <p:nvSpPr>
          <p:cNvPr id="191" name="X-ENI Subnet2">
            <a:extLst>
              <a:ext uri="{FF2B5EF4-FFF2-40B4-BE49-F238E27FC236}">
                <a16:creationId xmlns:a16="http://schemas.microsoft.com/office/drawing/2014/main" id="{8732361C-11EC-6E4B-9153-2783B7FF1B09}"/>
              </a:ext>
            </a:extLst>
          </p:cNvPr>
          <p:cNvSpPr/>
          <p:nvPr/>
        </p:nvSpPr>
        <p:spPr>
          <a:xfrm>
            <a:off x="7306964" y="3999339"/>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Subnet2</a:t>
            </a:r>
          </a:p>
          <a:p>
            <a:pPr algn="ctr"/>
            <a:r>
              <a:rPr lang="en-US" sz="1200" dirty="0">
                <a:solidFill>
                  <a:schemeClr val="tx1">
                    <a:lumMod val="50000"/>
                  </a:schemeClr>
                </a:solidFill>
              </a:rPr>
              <a:t>AZ: 1-b</a:t>
            </a:r>
          </a:p>
        </p:txBody>
      </p:sp>
      <p:sp>
        <p:nvSpPr>
          <p:cNvPr id="193" name="Rounded Rectangle 192">
            <a:extLst>
              <a:ext uri="{FF2B5EF4-FFF2-40B4-BE49-F238E27FC236}">
                <a16:creationId xmlns:a16="http://schemas.microsoft.com/office/drawing/2014/main" id="{6CA3D8D1-B975-A240-8D47-D0A0F6731D75}"/>
              </a:ext>
            </a:extLst>
          </p:cNvPr>
          <p:cNvSpPr/>
          <p:nvPr/>
        </p:nvSpPr>
        <p:spPr>
          <a:xfrm>
            <a:off x="5905585" y="2680345"/>
            <a:ext cx="4067476" cy="368235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a:extLst>
              <a:ext uri="{FF2B5EF4-FFF2-40B4-BE49-F238E27FC236}">
                <a16:creationId xmlns:a16="http://schemas.microsoft.com/office/drawing/2014/main" id="{46471FE5-5CA9-C648-9F00-CA68BE84C76E}"/>
              </a:ext>
            </a:extLst>
          </p:cNvPr>
          <p:cNvSpPr/>
          <p:nvPr/>
        </p:nvSpPr>
        <p:spPr>
          <a:xfrm>
            <a:off x="7271204" y="6219837"/>
            <a:ext cx="2701856" cy="256036"/>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39" name="AZ1-a ENI">
            <a:extLst>
              <a:ext uri="{FF2B5EF4-FFF2-40B4-BE49-F238E27FC236}">
                <a16:creationId xmlns:a16="http://schemas.microsoft.com/office/drawing/2014/main" id="{2BEB841D-3575-4541-9851-132C115339BA}"/>
              </a:ext>
            </a:extLst>
          </p:cNvPr>
          <p:cNvGrpSpPr/>
          <p:nvPr/>
        </p:nvGrpSpPr>
        <p:grpSpPr>
          <a:xfrm>
            <a:off x="2749183" y="3311868"/>
            <a:ext cx="4308050" cy="840900"/>
            <a:chOff x="2749183" y="3311868"/>
            <a:chExt cx="4308050" cy="840900"/>
          </a:xfrm>
        </p:grpSpPr>
        <p:grpSp>
          <p:nvGrpSpPr>
            <p:cNvPr id="19" name="Group 18">
              <a:extLst>
                <a:ext uri="{FF2B5EF4-FFF2-40B4-BE49-F238E27FC236}">
                  <a16:creationId xmlns:a16="http://schemas.microsoft.com/office/drawing/2014/main" id="{D5537C29-BD36-6940-A0E3-0D9A1B64A7C7}"/>
                </a:ext>
              </a:extLst>
            </p:cNvPr>
            <p:cNvGrpSpPr/>
            <p:nvPr/>
          </p:nvGrpSpPr>
          <p:grpSpPr>
            <a:xfrm>
              <a:off x="6216333" y="3311868"/>
              <a:ext cx="840900" cy="840900"/>
              <a:chOff x="6216333" y="3388068"/>
              <a:chExt cx="840900" cy="840900"/>
            </a:xfrm>
          </p:grpSpPr>
          <p:grpSp>
            <p:nvGrpSpPr>
              <p:cNvPr id="177" name="Group 176">
                <a:extLst>
                  <a:ext uri="{FF2B5EF4-FFF2-40B4-BE49-F238E27FC236}">
                    <a16:creationId xmlns:a16="http://schemas.microsoft.com/office/drawing/2014/main" id="{EF542568-DE71-904C-B03E-286DECFA4D2C}"/>
                  </a:ext>
                </a:extLst>
              </p:cNvPr>
              <p:cNvGrpSpPr/>
              <p:nvPr/>
            </p:nvGrpSpPr>
            <p:grpSpPr>
              <a:xfrm>
                <a:off x="6216333" y="3388068"/>
                <a:ext cx="536100" cy="536100"/>
                <a:chOff x="8511194" y="1884661"/>
                <a:chExt cx="536100" cy="536100"/>
              </a:xfrm>
            </p:grpSpPr>
            <p:sp>
              <p:nvSpPr>
                <p:cNvPr id="179" name="Oval 178">
                  <a:extLst>
                    <a:ext uri="{FF2B5EF4-FFF2-40B4-BE49-F238E27FC236}">
                      <a16:creationId xmlns:a16="http://schemas.microsoft.com/office/drawing/2014/main" id="{396AA3BE-1F9E-174A-85FB-BBDFC5D5A73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0" name="Group 179">
                  <a:extLst>
                    <a:ext uri="{FF2B5EF4-FFF2-40B4-BE49-F238E27FC236}">
                      <a16:creationId xmlns:a16="http://schemas.microsoft.com/office/drawing/2014/main" id="{21943068-EADB-3F40-9953-4B8E5DC92ECE}"/>
                    </a:ext>
                  </a:extLst>
                </p:cNvPr>
                <p:cNvGrpSpPr/>
                <p:nvPr/>
              </p:nvGrpSpPr>
              <p:grpSpPr>
                <a:xfrm>
                  <a:off x="8569909" y="2038350"/>
                  <a:ext cx="412319" cy="264497"/>
                  <a:chOff x="8284006" y="1441781"/>
                  <a:chExt cx="451343" cy="244006"/>
                </a:xfrm>
              </p:grpSpPr>
              <p:sp>
                <p:nvSpPr>
                  <p:cNvPr id="181" name="Freeform 180">
                    <a:extLst>
                      <a:ext uri="{FF2B5EF4-FFF2-40B4-BE49-F238E27FC236}">
                        <a16:creationId xmlns:a16="http://schemas.microsoft.com/office/drawing/2014/main" id="{8210025A-7BCB-114A-8585-662C904982B4}"/>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AE36CC3F-B4FD-8443-824A-845DD0E44D1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A10C2B77-CB3A-D442-8F76-89FB2CA7C8F1}"/>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FAC5B44-28EE-DE4F-8BD5-A5710C12711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6" name="Group 215">
                <a:extLst>
                  <a:ext uri="{FF2B5EF4-FFF2-40B4-BE49-F238E27FC236}">
                    <a16:creationId xmlns:a16="http://schemas.microsoft.com/office/drawing/2014/main" id="{3FD28328-DFDA-B44D-9A78-5C9987003B15}"/>
                  </a:ext>
                </a:extLst>
              </p:cNvPr>
              <p:cNvGrpSpPr/>
              <p:nvPr/>
            </p:nvGrpSpPr>
            <p:grpSpPr>
              <a:xfrm>
                <a:off x="6368733" y="3540468"/>
                <a:ext cx="536100" cy="536100"/>
                <a:chOff x="8511194" y="1884661"/>
                <a:chExt cx="536100" cy="536100"/>
              </a:xfrm>
            </p:grpSpPr>
            <p:sp>
              <p:nvSpPr>
                <p:cNvPr id="217" name="Oval 216">
                  <a:extLst>
                    <a:ext uri="{FF2B5EF4-FFF2-40B4-BE49-F238E27FC236}">
                      <a16:creationId xmlns:a16="http://schemas.microsoft.com/office/drawing/2014/main" id="{A82CE964-8C0D-CC4C-A44E-F1ADAB755CEB}"/>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8" name="Group 217">
                  <a:extLst>
                    <a:ext uri="{FF2B5EF4-FFF2-40B4-BE49-F238E27FC236}">
                      <a16:creationId xmlns:a16="http://schemas.microsoft.com/office/drawing/2014/main" id="{15B3CB8D-92AD-B04F-808A-18B291D0C79F}"/>
                    </a:ext>
                  </a:extLst>
                </p:cNvPr>
                <p:cNvGrpSpPr/>
                <p:nvPr/>
              </p:nvGrpSpPr>
              <p:grpSpPr>
                <a:xfrm>
                  <a:off x="8569909" y="2038350"/>
                  <a:ext cx="412319" cy="264497"/>
                  <a:chOff x="8284006" y="1441781"/>
                  <a:chExt cx="451343" cy="244006"/>
                </a:xfrm>
              </p:grpSpPr>
              <p:sp>
                <p:nvSpPr>
                  <p:cNvPr id="219" name="Freeform 218">
                    <a:extLst>
                      <a:ext uri="{FF2B5EF4-FFF2-40B4-BE49-F238E27FC236}">
                        <a16:creationId xmlns:a16="http://schemas.microsoft.com/office/drawing/2014/main" id="{64C8DB20-CA05-9144-937A-6C8D81D49AFC}"/>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a:extLst>
                      <a:ext uri="{FF2B5EF4-FFF2-40B4-BE49-F238E27FC236}">
                        <a16:creationId xmlns:a16="http://schemas.microsoft.com/office/drawing/2014/main" id="{C3ED3AB4-0CAF-A040-9834-D6F72ADA93C8}"/>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B0A395A-88E6-3846-A764-815A0B5815A5}"/>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1D12BB1F-380A-5A48-986B-F22FD145640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6D00613-72F2-C449-A442-E50AD86B25FF}"/>
                  </a:ext>
                </a:extLst>
              </p:cNvPr>
              <p:cNvGrpSpPr/>
              <p:nvPr/>
            </p:nvGrpSpPr>
            <p:grpSpPr>
              <a:xfrm>
                <a:off x="6521133" y="3692868"/>
                <a:ext cx="536100" cy="536100"/>
                <a:chOff x="8511194" y="1884661"/>
                <a:chExt cx="536100" cy="536100"/>
              </a:xfrm>
            </p:grpSpPr>
            <p:sp>
              <p:nvSpPr>
                <p:cNvPr id="224" name="Oval 223">
                  <a:extLst>
                    <a:ext uri="{FF2B5EF4-FFF2-40B4-BE49-F238E27FC236}">
                      <a16:creationId xmlns:a16="http://schemas.microsoft.com/office/drawing/2014/main" id="{1509C9A1-F5C3-0B4E-BAEF-6897BA746F90}"/>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25" name="Group 224">
                  <a:extLst>
                    <a:ext uri="{FF2B5EF4-FFF2-40B4-BE49-F238E27FC236}">
                      <a16:creationId xmlns:a16="http://schemas.microsoft.com/office/drawing/2014/main" id="{9AAA2E9F-893A-2745-874F-535396749611}"/>
                    </a:ext>
                  </a:extLst>
                </p:cNvPr>
                <p:cNvGrpSpPr/>
                <p:nvPr/>
              </p:nvGrpSpPr>
              <p:grpSpPr>
                <a:xfrm>
                  <a:off x="8569909" y="2038350"/>
                  <a:ext cx="412319" cy="264497"/>
                  <a:chOff x="8284006" y="1441781"/>
                  <a:chExt cx="451343" cy="244006"/>
                </a:xfrm>
              </p:grpSpPr>
              <p:sp>
                <p:nvSpPr>
                  <p:cNvPr id="226" name="Freeform 225">
                    <a:extLst>
                      <a:ext uri="{FF2B5EF4-FFF2-40B4-BE49-F238E27FC236}">
                        <a16:creationId xmlns:a16="http://schemas.microsoft.com/office/drawing/2014/main" id="{3753F5C8-F8EC-5A4C-A0E8-A5C806CCFBD1}"/>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a:extLst>
                      <a:ext uri="{FF2B5EF4-FFF2-40B4-BE49-F238E27FC236}">
                        <a16:creationId xmlns:a16="http://schemas.microsoft.com/office/drawing/2014/main" id="{5C8E65AA-2931-5D4F-854E-902D327D453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EDB22EB-3DAD-514F-8A0F-09B3D4807B2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9E485656-B4FB-B442-88E0-C51E8B7626AD}"/>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6" name="Group 35">
              <a:extLst>
                <a:ext uri="{FF2B5EF4-FFF2-40B4-BE49-F238E27FC236}">
                  <a16:creationId xmlns:a16="http://schemas.microsoft.com/office/drawing/2014/main" id="{FB0D1470-3606-2744-9094-0D8E6D21D1B4}"/>
                </a:ext>
              </a:extLst>
            </p:cNvPr>
            <p:cNvGrpSpPr/>
            <p:nvPr/>
          </p:nvGrpSpPr>
          <p:grpSpPr>
            <a:xfrm>
              <a:off x="2749183" y="3312232"/>
              <a:ext cx="3771950" cy="634159"/>
              <a:chOff x="2749183" y="3312232"/>
              <a:chExt cx="3771950" cy="634159"/>
            </a:xfrm>
          </p:grpSpPr>
          <p:cxnSp>
            <p:nvCxnSpPr>
              <p:cNvPr id="9" name="Elbow Connector 8">
                <a:extLst>
                  <a:ext uri="{FF2B5EF4-FFF2-40B4-BE49-F238E27FC236}">
                    <a16:creationId xmlns:a16="http://schemas.microsoft.com/office/drawing/2014/main" id="{5706F82C-942B-364A-A4CA-BBBAC2AC3C3C}"/>
                  </a:ext>
                </a:extLst>
              </p:cNvPr>
              <p:cNvCxnSpPr>
                <a:cxnSpLocks/>
                <a:stCxn id="162" idx="0"/>
                <a:endCxn id="179" idx="2"/>
              </p:cNvCxnSpPr>
              <p:nvPr/>
            </p:nvCxnSpPr>
            <p:spPr>
              <a:xfrm rot="16200000" flipH="1">
                <a:off x="4348915" y="1712500"/>
                <a:ext cx="267686" cy="3467150"/>
              </a:xfrm>
              <a:prstGeom prst="bentConnector4">
                <a:avLst>
                  <a:gd name="adj1" fmla="val 22535"/>
                  <a:gd name="adj2" fmla="val 3965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Elbow Connector 243">
                <a:extLst>
                  <a:ext uri="{FF2B5EF4-FFF2-40B4-BE49-F238E27FC236}">
                    <a16:creationId xmlns:a16="http://schemas.microsoft.com/office/drawing/2014/main" id="{D16B31A3-CA93-854A-B3AF-33FF38933095}"/>
                  </a:ext>
                </a:extLst>
              </p:cNvPr>
              <p:cNvCxnSpPr>
                <a:cxnSpLocks/>
                <a:stCxn id="201" idx="0"/>
                <a:endCxn id="217" idx="2"/>
              </p:cNvCxnSpPr>
              <p:nvPr/>
            </p:nvCxnSpPr>
            <p:spPr>
              <a:xfrm rot="16200000" flipH="1">
                <a:off x="4501315" y="1864900"/>
                <a:ext cx="267686" cy="3467150"/>
              </a:xfrm>
              <a:prstGeom prst="bentConnector4">
                <a:avLst>
                  <a:gd name="adj1" fmla="val 33211"/>
                  <a:gd name="adj2" fmla="val 29579"/>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5" name="Elbow Connector 244">
                <a:extLst>
                  <a:ext uri="{FF2B5EF4-FFF2-40B4-BE49-F238E27FC236}">
                    <a16:creationId xmlns:a16="http://schemas.microsoft.com/office/drawing/2014/main" id="{5A84E2AB-612D-6048-BE53-5687BE9149E1}"/>
                  </a:ext>
                </a:extLst>
              </p:cNvPr>
              <p:cNvCxnSpPr>
                <a:cxnSpLocks/>
                <a:stCxn id="203" idx="3"/>
                <a:endCxn id="224" idx="2"/>
              </p:cNvCxnSpPr>
              <p:nvPr/>
            </p:nvCxnSpPr>
            <p:spPr>
              <a:xfrm flipV="1">
                <a:off x="3260875" y="3884718"/>
                <a:ext cx="3260258" cy="61673"/>
              </a:xfrm>
              <a:prstGeom prst="bentConnector3">
                <a:avLst>
                  <a:gd name="adj1" fmla="val 18447"/>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Roles">
            <a:extLst>
              <a:ext uri="{FF2B5EF4-FFF2-40B4-BE49-F238E27FC236}">
                <a16:creationId xmlns:a16="http://schemas.microsoft.com/office/drawing/2014/main" id="{0C2BD466-68EC-C544-A499-555E0BDD3E0E}"/>
              </a:ext>
            </a:extLst>
          </p:cNvPr>
          <p:cNvGrpSpPr/>
          <p:nvPr/>
        </p:nvGrpSpPr>
        <p:grpSpPr>
          <a:xfrm>
            <a:off x="7490450" y="5620886"/>
            <a:ext cx="684785" cy="504235"/>
            <a:chOff x="7490450" y="5620886"/>
            <a:chExt cx="684785" cy="504235"/>
          </a:xfrm>
        </p:grpSpPr>
        <p:sp>
          <p:nvSpPr>
            <p:cNvPr id="23" name="Rounded Rectangle 22">
              <a:extLst>
                <a:ext uri="{FF2B5EF4-FFF2-40B4-BE49-F238E27FC236}">
                  <a16:creationId xmlns:a16="http://schemas.microsoft.com/office/drawing/2014/main" id="{8CB3FC85-88E5-A543-B883-92E69A1191DD}"/>
                </a:ext>
              </a:extLst>
            </p:cNvPr>
            <p:cNvSpPr/>
            <p:nvPr/>
          </p:nvSpPr>
          <p:spPr>
            <a:xfrm>
              <a:off x="7490450" y="5620886"/>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sp>
          <p:nvSpPr>
            <p:cNvPr id="247" name="Rounded Rectangle 246">
              <a:extLst>
                <a:ext uri="{FF2B5EF4-FFF2-40B4-BE49-F238E27FC236}">
                  <a16:creationId xmlns:a16="http://schemas.microsoft.com/office/drawing/2014/main" id="{1E7281E0-23B7-904A-A191-DF80BDD88B53}"/>
                </a:ext>
              </a:extLst>
            </p:cNvPr>
            <p:cNvSpPr/>
            <p:nvPr/>
          </p:nvSpPr>
          <p:spPr>
            <a:xfrm>
              <a:off x="7642850" y="5850560"/>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grpSp>
      <p:grpSp>
        <p:nvGrpSpPr>
          <p:cNvPr id="38" name="AZ1-b ENI">
            <a:extLst>
              <a:ext uri="{FF2B5EF4-FFF2-40B4-BE49-F238E27FC236}">
                <a16:creationId xmlns:a16="http://schemas.microsoft.com/office/drawing/2014/main" id="{C983E565-875E-F04F-BC7D-88157CB5DAEE}"/>
              </a:ext>
            </a:extLst>
          </p:cNvPr>
          <p:cNvGrpSpPr/>
          <p:nvPr/>
        </p:nvGrpSpPr>
        <p:grpSpPr>
          <a:xfrm>
            <a:off x="3645867" y="4022225"/>
            <a:ext cx="4258833" cy="840900"/>
            <a:chOff x="3645867" y="4022225"/>
            <a:chExt cx="4258833" cy="840900"/>
          </a:xfrm>
        </p:grpSpPr>
        <p:grpSp>
          <p:nvGrpSpPr>
            <p:cNvPr id="101" name="Group 100">
              <a:extLst>
                <a:ext uri="{FF2B5EF4-FFF2-40B4-BE49-F238E27FC236}">
                  <a16:creationId xmlns:a16="http://schemas.microsoft.com/office/drawing/2014/main" id="{72140A6E-78D2-CD45-8670-C9742DC3E8CF}"/>
                </a:ext>
              </a:extLst>
            </p:cNvPr>
            <p:cNvGrpSpPr/>
            <p:nvPr/>
          </p:nvGrpSpPr>
          <p:grpSpPr>
            <a:xfrm>
              <a:off x="7063800" y="4022225"/>
              <a:ext cx="840900" cy="840900"/>
              <a:chOff x="6216333" y="3388068"/>
              <a:chExt cx="840900" cy="840900"/>
            </a:xfrm>
          </p:grpSpPr>
          <p:grpSp>
            <p:nvGrpSpPr>
              <p:cNvPr id="102" name="Group 101">
                <a:extLst>
                  <a:ext uri="{FF2B5EF4-FFF2-40B4-BE49-F238E27FC236}">
                    <a16:creationId xmlns:a16="http://schemas.microsoft.com/office/drawing/2014/main" id="{B00CE256-8AA4-4040-B9DC-839992C0ACE7}"/>
                  </a:ext>
                </a:extLst>
              </p:cNvPr>
              <p:cNvGrpSpPr/>
              <p:nvPr/>
            </p:nvGrpSpPr>
            <p:grpSpPr>
              <a:xfrm>
                <a:off x="6216333" y="3388068"/>
                <a:ext cx="536100" cy="536100"/>
                <a:chOff x="8511194" y="1884661"/>
                <a:chExt cx="536100" cy="536100"/>
              </a:xfrm>
            </p:grpSpPr>
            <p:sp>
              <p:nvSpPr>
                <p:cNvPr id="121" name="Oval 120">
                  <a:extLst>
                    <a:ext uri="{FF2B5EF4-FFF2-40B4-BE49-F238E27FC236}">
                      <a16:creationId xmlns:a16="http://schemas.microsoft.com/office/drawing/2014/main" id="{2ADAB41D-259D-6F4F-8A2A-851D555D052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22" name="Group 121">
                  <a:extLst>
                    <a:ext uri="{FF2B5EF4-FFF2-40B4-BE49-F238E27FC236}">
                      <a16:creationId xmlns:a16="http://schemas.microsoft.com/office/drawing/2014/main" id="{C4331506-AC1C-7747-9D6E-CF225430A15F}"/>
                    </a:ext>
                  </a:extLst>
                </p:cNvPr>
                <p:cNvGrpSpPr/>
                <p:nvPr/>
              </p:nvGrpSpPr>
              <p:grpSpPr>
                <a:xfrm>
                  <a:off x="8569909" y="2038350"/>
                  <a:ext cx="412319" cy="264497"/>
                  <a:chOff x="8284006" y="1441781"/>
                  <a:chExt cx="451343" cy="244006"/>
                </a:xfrm>
              </p:grpSpPr>
              <p:sp>
                <p:nvSpPr>
                  <p:cNvPr id="123" name="Freeform 122">
                    <a:extLst>
                      <a:ext uri="{FF2B5EF4-FFF2-40B4-BE49-F238E27FC236}">
                        <a16:creationId xmlns:a16="http://schemas.microsoft.com/office/drawing/2014/main" id="{120A5642-DAD3-2841-9723-954EC0656F1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a16="http://schemas.microsoft.com/office/drawing/2014/main" id="{F5F107C1-53F7-954C-A827-AD3BDF90FBD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C2B75E0-10C2-084C-A6E9-C6A157DC5634}"/>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1D906BD-9FE5-774F-A05F-419035EC5638}"/>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C9295D07-7357-624B-A0EC-4EF04C8769E9}"/>
                  </a:ext>
                </a:extLst>
              </p:cNvPr>
              <p:cNvGrpSpPr/>
              <p:nvPr/>
            </p:nvGrpSpPr>
            <p:grpSpPr>
              <a:xfrm>
                <a:off x="6368733" y="3540468"/>
                <a:ext cx="536100" cy="536100"/>
                <a:chOff x="8511194" y="1884661"/>
                <a:chExt cx="536100" cy="536100"/>
              </a:xfrm>
            </p:grpSpPr>
            <p:sp>
              <p:nvSpPr>
                <p:cNvPr id="115" name="Oval 114">
                  <a:extLst>
                    <a:ext uri="{FF2B5EF4-FFF2-40B4-BE49-F238E27FC236}">
                      <a16:creationId xmlns:a16="http://schemas.microsoft.com/office/drawing/2014/main" id="{ECA0143D-339E-F34A-B3BC-ACD3D82D9233}"/>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16" name="Group 115">
                  <a:extLst>
                    <a:ext uri="{FF2B5EF4-FFF2-40B4-BE49-F238E27FC236}">
                      <a16:creationId xmlns:a16="http://schemas.microsoft.com/office/drawing/2014/main" id="{40C2DDA2-BCA7-DF46-8B8C-3F3393AAACE0}"/>
                    </a:ext>
                  </a:extLst>
                </p:cNvPr>
                <p:cNvGrpSpPr/>
                <p:nvPr/>
              </p:nvGrpSpPr>
              <p:grpSpPr>
                <a:xfrm>
                  <a:off x="8569909" y="2038350"/>
                  <a:ext cx="412319" cy="264497"/>
                  <a:chOff x="8284006" y="1441781"/>
                  <a:chExt cx="451343" cy="244006"/>
                </a:xfrm>
              </p:grpSpPr>
              <p:sp>
                <p:nvSpPr>
                  <p:cNvPr id="117" name="Freeform 116">
                    <a:extLst>
                      <a:ext uri="{FF2B5EF4-FFF2-40B4-BE49-F238E27FC236}">
                        <a16:creationId xmlns:a16="http://schemas.microsoft.com/office/drawing/2014/main" id="{7428BA5D-BBA7-D847-9223-DA5E0FA7889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F8973235-909C-C347-9400-26412808284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13561BB-97F1-9B40-A04C-A6D9B1636066}"/>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C5F17B8-9E15-6E49-A46C-42152636BE72}"/>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4" name="Group 103">
                <a:extLst>
                  <a:ext uri="{FF2B5EF4-FFF2-40B4-BE49-F238E27FC236}">
                    <a16:creationId xmlns:a16="http://schemas.microsoft.com/office/drawing/2014/main" id="{E3CC337C-443B-2A42-B970-AB9F32FE61AF}"/>
                  </a:ext>
                </a:extLst>
              </p:cNvPr>
              <p:cNvGrpSpPr/>
              <p:nvPr/>
            </p:nvGrpSpPr>
            <p:grpSpPr>
              <a:xfrm>
                <a:off x="6521133" y="3692868"/>
                <a:ext cx="536100" cy="536100"/>
                <a:chOff x="8511194" y="1884661"/>
                <a:chExt cx="536100" cy="536100"/>
              </a:xfrm>
            </p:grpSpPr>
            <p:sp>
              <p:nvSpPr>
                <p:cNvPr id="105" name="Oval 104">
                  <a:extLst>
                    <a:ext uri="{FF2B5EF4-FFF2-40B4-BE49-F238E27FC236}">
                      <a16:creationId xmlns:a16="http://schemas.microsoft.com/office/drawing/2014/main" id="{B2220570-08F8-7E4B-A42B-4AC24406118A}"/>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06" name="Group 105">
                  <a:extLst>
                    <a:ext uri="{FF2B5EF4-FFF2-40B4-BE49-F238E27FC236}">
                      <a16:creationId xmlns:a16="http://schemas.microsoft.com/office/drawing/2014/main" id="{C7078E71-6B6E-3E49-9416-AB55091CFA8B}"/>
                    </a:ext>
                  </a:extLst>
                </p:cNvPr>
                <p:cNvGrpSpPr/>
                <p:nvPr/>
              </p:nvGrpSpPr>
              <p:grpSpPr>
                <a:xfrm>
                  <a:off x="8569909" y="2038350"/>
                  <a:ext cx="412319" cy="264497"/>
                  <a:chOff x="8284006" y="1441781"/>
                  <a:chExt cx="451343" cy="244006"/>
                </a:xfrm>
              </p:grpSpPr>
              <p:sp>
                <p:nvSpPr>
                  <p:cNvPr id="111" name="Freeform 110">
                    <a:extLst>
                      <a:ext uri="{FF2B5EF4-FFF2-40B4-BE49-F238E27FC236}">
                        <a16:creationId xmlns:a16="http://schemas.microsoft.com/office/drawing/2014/main" id="{54733BB9-6E03-A041-A300-7CC9EB2753A6}"/>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a:extLst>
                      <a:ext uri="{FF2B5EF4-FFF2-40B4-BE49-F238E27FC236}">
                        <a16:creationId xmlns:a16="http://schemas.microsoft.com/office/drawing/2014/main" id="{92FD6508-6258-F842-A7FA-B11498DD60C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D727753-FDAF-0148-8E82-FD46744057D9}"/>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68F95CD-2DB4-A84C-8F19-A67E83DFC94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7" name="Group 36">
              <a:extLst>
                <a:ext uri="{FF2B5EF4-FFF2-40B4-BE49-F238E27FC236}">
                  <a16:creationId xmlns:a16="http://schemas.microsoft.com/office/drawing/2014/main" id="{6B398A2B-52D7-1546-9CD3-CEEA50754C21}"/>
                </a:ext>
              </a:extLst>
            </p:cNvPr>
            <p:cNvGrpSpPr/>
            <p:nvPr/>
          </p:nvGrpSpPr>
          <p:grpSpPr>
            <a:xfrm>
              <a:off x="3645867" y="4290275"/>
              <a:ext cx="3722732" cy="331323"/>
              <a:chOff x="3645867" y="4290275"/>
              <a:chExt cx="3722732" cy="331323"/>
            </a:xfrm>
          </p:grpSpPr>
          <p:cxnSp>
            <p:nvCxnSpPr>
              <p:cNvPr id="149" name="Elbow Connector 148">
                <a:extLst>
                  <a:ext uri="{FF2B5EF4-FFF2-40B4-BE49-F238E27FC236}">
                    <a16:creationId xmlns:a16="http://schemas.microsoft.com/office/drawing/2014/main" id="{95D3A714-5E7C-2F49-AF8D-FE57DE1CD283}"/>
                  </a:ext>
                </a:extLst>
              </p:cNvPr>
              <p:cNvCxnSpPr>
                <a:cxnSpLocks/>
                <a:stCxn id="143" idx="0"/>
                <a:endCxn id="121" idx="2"/>
              </p:cNvCxnSpPr>
              <p:nvPr/>
            </p:nvCxnSpPr>
            <p:spPr>
              <a:xfrm rot="5400000" flipH="1" flipV="1">
                <a:off x="5348343" y="2587799"/>
                <a:ext cx="12981" cy="3417934"/>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4A710823-E875-3743-8BC8-E28DAB7B9867}"/>
                  </a:ext>
                </a:extLst>
              </p:cNvPr>
              <p:cNvCxnSpPr>
                <a:cxnSpLocks/>
                <a:stCxn id="142" idx="0"/>
              </p:cNvCxnSpPr>
              <p:nvPr/>
            </p:nvCxnSpPr>
            <p:spPr>
              <a:xfrm rot="5400000" flipH="1" flipV="1">
                <a:off x="5500109" y="2753107"/>
                <a:ext cx="26519" cy="3405662"/>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150">
                <a:extLst>
                  <a:ext uri="{FF2B5EF4-FFF2-40B4-BE49-F238E27FC236}">
                    <a16:creationId xmlns:a16="http://schemas.microsoft.com/office/drawing/2014/main" id="{E59F0250-B5BE-CE44-B62E-9FBF82F053FC}"/>
                  </a:ext>
                </a:extLst>
              </p:cNvPr>
              <p:cNvCxnSpPr>
                <a:cxnSpLocks/>
                <a:stCxn id="136" idx="0"/>
              </p:cNvCxnSpPr>
              <p:nvPr/>
            </p:nvCxnSpPr>
            <p:spPr>
              <a:xfrm rot="5400000" flipH="1" flipV="1">
                <a:off x="5652509" y="2905507"/>
                <a:ext cx="26518" cy="3405663"/>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AWS Services">
            <a:extLst>
              <a:ext uri="{FF2B5EF4-FFF2-40B4-BE49-F238E27FC236}">
                <a16:creationId xmlns:a16="http://schemas.microsoft.com/office/drawing/2014/main" id="{07CE3485-0727-3E4B-A6A9-B646BD1FCF9D}"/>
              </a:ext>
            </a:extLst>
          </p:cNvPr>
          <p:cNvGrpSpPr/>
          <p:nvPr/>
        </p:nvGrpSpPr>
        <p:grpSpPr>
          <a:xfrm>
            <a:off x="6965597" y="3370929"/>
            <a:ext cx="2029535" cy="1737397"/>
            <a:chOff x="10255354" y="2759653"/>
            <a:chExt cx="2029535" cy="1737397"/>
          </a:xfrm>
        </p:grpSpPr>
        <p:sp>
          <p:nvSpPr>
            <p:cNvPr id="154" name="Rounded Rectangle 153">
              <a:extLst>
                <a:ext uri="{FF2B5EF4-FFF2-40B4-BE49-F238E27FC236}">
                  <a16:creationId xmlns:a16="http://schemas.microsoft.com/office/drawing/2014/main" id="{9C8758BB-7607-E240-8D7E-8BD661472A9C}"/>
                </a:ext>
              </a:extLst>
            </p:cNvPr>
            <p:cNvSpPr/>
            <p:nvPr/>
          </p:nvSpPr>
          <p:spPr>
            <a:xfrm>
              <a:off x="10255354" y="3263520"/>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55" name="Rounded Rectangle 154">
              <a:extLst>
                <a:ext uri="{FF2B5EF4-FFF2-40B4-BE49-F238E27FC236}">
                  <a16:creationId xmlns:a16="http://schemas.microsoft.com/office/drawing/2014/main" id="{8E233400-3E2B-D440-9400-1C9265D9F854}"/>
                </a:ext>
              </a:extLst>
            </p:cNvPr>
            <p:cNvSpPr/>
            <p:nvPr/>
          </p:nvSpPr>
          <p:spPr>
            <a:xfrm>
              <a:off x="10779192" y="4161010"/>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56" name="Can 155">
              <a:extLst>
                <a:ext uri="{FF2B5EF4-FFF2-40B4-BE49-F238E27FC236}">
                  <a16:creationId xmlns:a16="http://schemas.microsoft.com/office/drawing/2014/main" id="{12552994-0056-D047-A201-59E3CDF6708D}"/>
                </a:ext>
              </a:extLst>
            </p:cNvPr>
            <p:cNvSpPr/>
            <p:nvPr/>
          </p:nvSpPr>
          <p:spPr>
            <a:xfrm>
              <a:off x="11740994" y="4146324"/>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nvGrpSpPr>
            <p:cNvPr id="164" name="Group 163">
              <a:extLst>
                <a:ext uri="{FF2B5EF4-FFF2-40B4-BE49-F238E27FC236}">
                  <a16:creationId xmlns:a16="http://schemas.microsoft.com/office/drawing/2014/main" id="{AB085647-9845-3D42-A223-E8EB78F0C3A1}"/>
                </a:ext>
              </a:extLst>
            </p:cNvPr>
            <p:cNvGrpSpPr/>
            <p:nvPr/>
          </p:nvGrpSpPr>
          <p:grpSpPr>
            <a:xfrm>
              <a:off x="11034827" y="2759653"/>
              <a:ext cx="822960" cy="457200"/>
              <a:chOff x="9752012" y="2320980"/>
              <a:chExt cx="822960" cy="457200"/>
            </a:xfrm>
          </p:grpSpPr>
          <p:sp>
            <p:nvSpPr>
              <p:cNvPr id="167" name="Freeform 166">
                <a:extLst>
                  <a:ext uri="{FF2B5EF4-FFF2-40B4-BE49-F238E27FC236}">
                    <a16:creationId xmlns:a16="http://schemas.microsoft.com/office/drawing/2014/main" id="{573F317A-2CC7-6441-A58D-BD4F505B507B}"/>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8" name="TextBox 167">
                <a:extLst>
                  <a:ext uri="{FF2B5EF4-FFF2-40B4-BE49-F238E27FC236}">
                    <a16:creationId xmlns:a16="http://schemas.microsoft.com/office/drawing/2014/main" id="{938E6620-6116-CA4B-89D4-A62033AF0CA0}"/>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4" name="VMC Org">
            <a:extLst>
              <a:ext uri="{FF2B5EF4-FFF2-40B4-BE49-F238E27FC236}">
                <a16:creationId xmlns:a16="http://schemas.microsoft.com/office/drawing/2014/main" id="{8032BD3B-0B9D-3246-B043-D36CC3367ECA}"/>
              </a:ext>
            </a:extLst>
          </p:cNvPr>
          <p:cNvGrpSpPr/>
          <p:nvPr/>
        </p:nvGrpSpPr>
        <p:grpSpPr>
          <a:xfrm>
            <a:off x="1379285" y="2681697"/>
            <a:ext cx="3446363" cy="3794271"/>
            <a:chOff x="1379285" y="2681697"/>
            <a:chExt cx="3446363" cy="3794271"/>
          </a:xfrm>
        </p:grpSpPr>
        <p:sp>
          <p:nvSpPr>
            <p:cNvPr id="169" name="Rounded Rectangle 168">
              <a:extLst>
                <a:ext uri="{FF2B5EF4-FFF2-40B4-BE49-F238E27FC236}">
                  <a16:creationId xmlns:a16="http://schemas.microsoft.com/office/drawing/2014/main" id="{BAD1C1BC-73FA-684B-9FB2-D67084C31E22}"/>
                </a:ext>
              </a:extLst>
            </p:cNvPr>
            <p:cNvSpPr/>
            <p:nvPr/>
          </p:nvSpPr>
          <p:spPr>
            <a:xfrm>
              <a:off x="1379285" y="2681697"/>
              <a:ext cx="3440793" cy="3681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a:extLst>
                <a:ext uri="{FF2B5EF4-FFF2-40B4-BE49-F238E27FC236}">
                  <a16:creationId xmlns:a16="http://schemas.microsoft.com/office/drawing/2014/main" id="{2FD305F0-314B-354F-A7ED-69E727F0C301}"/>
                </a:ext>
              </a:extLst>
            </p:cNvPr>
            <p:cNvSpPr/>
            <p:nvPr/>
          </p:nvSpPr>
          <p:spPr>
            <a:xfrm>
              <a:off x="3583552" y="6219936"/>
              <a:ext cx="1242096" cy="256032"/>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grpSp>
        <p:nvGrpSpPr>
          <p:cNvPr id="28" name="SDDC">
            <a:extLst>
              <a:ext uri="{FF2B5EF4-FFF2-40B4-BE49-F238E27FC236}">
                <a16:creationId xmlns:a16="http://schemas.microsoft.com/office/drawing/2014/main" id="{721C5AAE-FBCC-2142-ACBB-7F82CE464D02}"/>
              </a:ext>
            </a:extLst>
          </p:cNvPr>
          <p:cNvGrpSpPr/>
          <p:nvPr/>
        </p:nvGrpSpPr>
        <p:grpSpPr>
          <a:xfrm>
            <a:off x="1475309" y="2787454"/>
            <a:ext cx="3175127" cy="2833432"/>
            <a:chOff x="1475309" y="2787454"/>
            <a:chExt cx="3175127" cy="2833432"/>
          </a:xfrm>
        </p:grpSpPr>
        <p:sp>
          <p:nvSpPr>
            <p:cNvPr id="107" name="Rounded Rectangle 106">
              <a:extLst>
                <a:ext uri="{FF2B5EF4-FFF2-40B4-BE49-F238E27FC236}">
                  <a16:creationId xmlns:a16="http://schemas.microsoft.com/office/drawing/2014/main" id="{C55703E3-82F2-344B-8175-AA18BB4D6767}"/>
                </a:ext>
              </a:extLst>
            </p:cNvPr>
            <p:cNvSpPr/>
            <p:nvPr/>
          </p:nvSpPr>
          <p:spPr>
            <a:xfrm>
              <a:off x="1645609" y="3096275"/>
              <a:ext cx="3004827" cy="2524611"/>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F97C035-51D2-5646-8AA6-DFEB33842408}"/>
                </a:ext>
              </a:extLst>
            </p:cNvPr>
            <p:cNvGrpSpPr/>
            <p:nvPr/>
          </p:nvGrpSpPr>
          <p:grpSpPr>
            <a:xfrm>
              <a:off x="1475309" y="2787454"/>
              <a:ext cx="822960" cy="457200"/>
              <a:chOff x="-430222" y="5025914"/>
              <a:chExt cx="1645920" cy="914400"/>
            </a:xfrm>
          </p:grpSpPr>
          <p:sp>
            <p:nvSpPr>
              <p:cNvPr id="109" name="Freeform 108">
                <a:extLst>
                  <a:ext uri="{FF2B5EF4-FFF2-40B4-BE49-F238E27FC236}">
                    <a16:creationId xmlns:a16="http://schemas.microsoft.com/office/drawing/2014/main" id="{73848775-1CC3-6D49-AB36-7EF6D85EC87C}"/>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226DF69A-F663-1F44-A3EF-1B47B56D952F}"/>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nvGrpSpPr>
            <p:cNvPr id="26" name="AZ1-a hosts">
              <a:extLst>
                <a:ext uri="{FF2B5EF4-FFF2-40B4-BE49-F238E27FC236}">
                  <a16:creationId xmlns:a16="http://schemas.microsoft.com/office/drawing/2014/main" id="{0CA849D9-AE4B-CB42-95B5-BC71358A3589}"/>
                </a:ext>
              </a:extLst>
            </p:cNvPr>
            <p:cNvGrpSpPr/>
            <p:nvPr/>
          </p:nvGrpSpPr>
          <p:grpSpPr>
            <a:xfrm>
              <a:off x="2406283" y="3298691"/>
              <a:ext cx="990600" cy="1324332"/>
              <a:chOff x="2406283" y="3298691"/>
              <a:chExt cx="990600" cy="1324332"/>
            </a:xfrm>
          </p:grpSpPr>
          <p:grpSp>
            <p:nvGrpSpPr>
              <p:cNvPr id="4" name="Group 3">
                <a:extLst>
                  <a:ext uri="{FF2B5EF4-FFF2-40B4-BE49-F238E27FC236}">
                    <a16:creationId xmlns:a16="http://schemas.microsoft.com/office/drawing/2014/main" id="{7F6EA311-95BA-E549-900F-83308E2402A6}"/>
                  </a:ext>
                </a:extLst>
              </p:cNvPr>
              <p:cNvGrpSpPr/>
              <p:nvPr/>
            </p:nvGrpSpPr>
            <p:grpSpPr>
              <a:xfrm>
                <a:off x="2406283" y="3298691"/>
                <a:ext cx="685800" cy="685800"/>
                <a:chOff x="-1741872" y="5286058"/>
                <a:chExt cx="914400" cy="914400"/>
              </a:xfrm>
            </p:grpSpPr>
            <p:sp>
              <p:nvSpPr>
                <p:cNvPr id="157" name="Rectangle 156">
                  <a:extLst>
                    <a:ext uri="{FF2B5EF4-FFF2-40B4-BE49-F238E27FC236}">
                      <a16:creationId xmlns:a16="http://schemas.microsoft.com/office/drawing/2014/main" id="{73642545-EBE3-E043-87F8-DCBAC659D90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58" name="Oval 157">
                  <a:extLst>
                    <a:ext uri="{FF2B5EF4-FFF2-40B4-BE49-F238E27FC236}">
                      <a16:creationId xmlns:a16="http://schemas.microsoft.com/office/drawing/2014/main" id="{95D730B8-A9EF-B94F-AE49-F4515CCAC201}"/>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59" name="Straight Connector 158">
                  <a:extLst>
                    <a:ext uri="{FF2B5EF4-FFF2-40B4-BE49-F238E27FC236}">
                      <a16:creationId xmlns:a16="http://schemas.microsoft.com/office/drawing/2014/main" id="{D8FC997D-0E0D-D347-8560-95E55C298AA0}"/>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6C0ABF4-2A14-A244-B798-26C1C3B493F9}"/>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D235703-4782-E64C-8C31-20AB82446904}"/>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FD616094-C645-CB4D-8D08-58DBE3760B5C}"/>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CEA92EC5-903D-EA47-894E-30D7FA063F2D}"/>
                  </a:ext>
                </a:extLst>
              </p:cNvPr>
              <p:cNvGrpSpPr/>
              <p:nvPr/>
            </p:nvGrpSpPr>
            <p:grpSpPr>
              <a:xfrm>
                <a:off x="2558683" y="3451091"/>
                <a:ext cx="685800" cy="685800"/>
                <a:chOff x="-1741872" y="5286058"/>
                <a:chExt cx="914400" cy="914400"/>
              </a:xfrm>
            </p:grpSpPr>
            <p:sp>
              <p:nvSpPr>
                <p:cNvPr id="196" name="Rectangle 195">
                  <a:extLst>
                    <a:ext uri="{FF2B5EF4-FFF2-40B4-BE49-F238E27FC236}">
                      <a16:creationId xmlns:a16="http://schemas.microsoft.com/office/drawing/2014/main" id="{A37A26A2-E61B-C041-9F09-E844F0A38087}"/>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97" name="Oval 196">
                  <a:extLst>
                    <a:ext uri="{FF2B5EF4-FFF2-40B4-BE49-F238E27FC236}">
                      <a16:creationId xmlns:a16="http://schemas.microsoft.com/office/drawing/2014/main" id="{86996540-1A06-0142-BB8B-B23D80FAA439}"/>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98" name="Straight Connector 197">
                  <a:extLst>
                    <a:ext uri="{FF2B5EF4-FFF2-40B4-BE49-F238E27FC236}">
                      <a16:creationId xmlns:a16="http://schemas.microsoft.com/office/drawing/2014/main" id="{9B08D55B-7776-6848-8A6B-9236C4373D99}"/>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A67039C-0A8D-5B42-9F7A-7FA17299CBA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4D2B59-F71E-D647-B96B-6A8D7F0B4336}"/>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05F65117-064D-CC46-86B3-F8DC66B63D53}"/>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202" name="Group 201">
                <a:extLst>
                  <a:ext uri="{FF2B5EF4-FFF2-40B4-BE49-F238E27FC236}">
                    <a16:creationId xmlns:a16="http://schemas.microsoft.com/office/drawing/2014/main" id="{C1EEB232-E21E-CB43-A34A-C28B16D2A939}"/>
                  </a:ext>
                </a:extLst>
              </p:cNvPr>
              <p:cNvGrpSpPr/>
              <p:nvPr/>
            </p:nvGrpSpPr>
            <p:grpSpPr>
              <a:xfrm>
                <a:off x="2711083" y="3603491"/>
                <a:ext cx="685800" cy="685800"/>
                <a:chOff x="-1741872" y="5286058"/>
                <a:chExt cx="914400" cy="914400"/>
              </a:xfrm>
            </p:grpSpPr>
            <p:sp>
              <p:nvSpPr>
                <p:cNvPr id="203" name="Rectangle 202">
                  <a:extLst>
                    <a:ext uri="{FF2B5EF4-FFF2-40B4-BE49-F238E27FC236}">
                      <a16:creationId xmlns:a16="http://schemas.microsoft.com/office/drawing/2014/main" id="{AD86F0B6-4048-764A-81F0-8655841ACF68}"/>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204" name="Oval 203">
                  <a:extLst>
                    <a:ext uri="{FF2B5EF4-FFF2-40B4-BE49-F238E27FC236}">
                      <a16:creationId xmlns:a16="http://schemas.microsoft.com/office/drawing/2014/main" id="{4EB6D1AB-2D81-5442-BED9-37DE21E3E96E}"/>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205" name="Straight Connector 204">
                  <a:extLst>
                    <a:ext uri="{FF2B5EF4-FFF2-40B4-BE49-F238E27FC236}">
                      <a16:creationId xmlns:a16="http://schemas.microsoft.com/office/drawing/2014/main" id="{446C768E-7EA8-D74E-BFCD-FB2EB21CF22B}"/>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8BC1057-2B13-024E-83BB-EB1C3F38FDBB}"/>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2A4D93-B708-ED44-B91C-C8CE1B1A95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854ADBE-737B-9540-871E-CA82F3B79ADE}"/>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25" name="TextBox 24">
                <a:extLst>
                  <a:ext uri="{FF2B5EF4-FFF2-40B4-BE49-F238E27FC236}">
                    <a16:creationId xmlns:a16="http://schemas.microsoft.com/office/drawing/2014/main" id="{81345A1D-C508-6242-9EDD-8EC00201D344}"/>
                  </a:ext>
                </a:extLst>
              </p:cNvPr>
              <p:cNvSpPr txBox="1"/>
              <p:nvPr/>
            </p:nvSpPr>
            <p:spPr>
              <a:xfrm>
                <a:off x="2412478" y="4253691"/>
                <a:ext cx="941283" cy="369332"/>
              </a:xfrm>
              <a:prstGeom prst="rect">
                <a:avLst/>
              </a:prstGeom>
              <a:noFill/>
            </p:spPr>
            <p:txBody>
              <a:bodyPr wrap="none" rtlCol="0">
                <a:spAutoFit/>
              </a:bodyPr>
              <a:lstStyle/>
              <a:p>
                <a:r>
                  <a:rPr lang="en-US" dirty="0"/>
                  <a:t>AZ: 1-a</a:t>
                </a:r>
              </a:p>
            </p:txBody>
          </p:sp>
        </p:grpSp>
      </p:grpSp>
      <p:grpSp>
        <p:nvGrpSpPr>
          <p:cNvPr id="27" name="AZ1-b hosts">
            <a:extLst>
              <a:ext uri="{FF2B5EF4-FFF2-40B4-BE49-F238E27FC236}">
                <a16:creationId xmlns:a16="http://schemas.microsoft.com/office/drawing/2014/main" id="{9D3984B4-02E6-C549-8E08-414529694015}"/>
              </a:ext>
            </a:extLst>
          </p:cNvPr>
          <p:cNvGrpSpPr/>
          <p:nvPr/>
        </p:nvGrpSpPr>
        <p:grpSpPr>
          <a:xfrm>
            <a:off x="3315237" y="4303256"/>
            <a:ext cx="990600" cy="1333659"/>
            <a:chOff x="3315237" y="4303256"/>
            <a:chExt cx="990600" cy="1333659"/>
          </a:xfrm>
        </p:grpSpPr>
        <p:grpSp>
          <p:nvGrpSpPr>
            <p:cNvPr id="128" name="Group 127">
              <a:extLst>
                <a:ext uri="{FF2B5EF4-FFF2-40B4-BE49-F238E27FC236}">
                  <a16:creationId xmlns:a16="http://schemas.microsoft.com/office/drawing/2014/main" id="{C9764474-5A61-6648-9F09-7834131EFD7D}"/>
                </a:ext>
              </a:extLst>
            </p:cNvPr>
            <p:cNvGrpSpPr/>
            <p:nvPr/>
          </p:nvGrpSpPr>
          <p:grpSpPr>
            <a:xfrm>
              <a:off x="3315237" y="4303256"/>
              <a:ext cx="685800" cy="685800"/>
              <a:chOff x="-1741872" y="5286058"/>
              <a:chExt cx="914400" cy="914400"/>
            </a:xfrm>
          </p:grpSpPr>
          <p:sp>
            <p:nvSpPr>
              <p:cNvPr id="143" name="Rectangle 142">
                <a:extLst>
                  <a:ext uri="{FF2B5EF4-FFF2-40B4-BE49-F238E27FC236}">
                    <a16:creationId xmlns:a16="http://schemas.microsoft.com/office/drawing/2014/main" id="{59A23111-66F7-514C-ABA9-CE72C4AFC56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44" name="Oval 143">
                <a:extLst>
                  <a:ext uri="{FF2B5EF4-FFF2-40B4-BE49-F238E27FC236}">
                    <a16:creationId xmlns:a16="http://schemas.microsoft.com/office/drawing/2014/main" id="{7462F080-DC1C-A444-8CD5-04068670E5FA}"/>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45" name="Straight Connector 144">
                <a:extLst>
                  <a:ext uri="{FF2B5EF4-FFF2-40B4-BE49-F238E27FC236}">
                    <a16:creationId xmlns:a16="http://schemas.microsoft.com/office/drawing/2014/main" id="{65D6106D-F8A9-5447-AEF5-A359A4E1AFC3}"/>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3579E0A-E475-CE4F-B27B-BD96ED96BE55}"/>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3E6802C-DB22-624E-BA71-DACC16D4AE3C}"/>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A14BEC8-0F9D-5D46-B44B-BB215BE696ED}"/>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29" name="Group 128">
              <a:extLst>
                <a:ext uri="{FF2B5EF4-FFF2-40B4-BE49-F238E27FC236}">
                  <a16:creationId xmlns:a16="http://schemas.microsoft.com/office/drawing/2014/main" id="{D2721461-FE87-3F4C-BB9A-04C528A982D6}"/>
                </a:ext>
              </a:extLst>
            </p:cNvPr>
            <p:cNvGrpSpPr/>
            <p:nvPr/>
          </p:nvGrpSpPr>
          <p:grpSpPr>
            <a:xfrm>
              <a:off x="3467637" y="4455656"/>
              <a:ext cx="685800" cy="685800"/>
              <a:chOff x="-1741872" y="5286058"/>
              <a:chExt cx="914400" cy="914400"/>
            </a:xfrm>
          </p:grpSpPr>
          <p:sp>
            <p:nvSpPr>
              <p:cNvPr id="137" name="Rectangle 136">
                <a:extLst>
                  <a:ext uri="{FF2B5EF4-FFF2-40B4-BE49-F238E27FC236}">
                    <a16:creationId xmlns:a16="http://schemas.microsoft.com/office/drawing/2014/main" id="{D63BE3ED-EFE0-464A-9283-40080DB560B0}"/>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8" name="Oval 137">
                <a:extLst>
                  <a:ext uri="{FF2B5EF4-FFF2-40B4-BE49-F238E27FC236}">
                    <a16:creationId xmlns:a16="http://schemas.microsoft.com/office/drawing/2014/main" id="{9A09E98E-7C69-1F46-8C97-9CA822D987A0}"/>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9" name="Straight Connector 138">
                <a:extLst>
                  <a:ext uri="{FF2B5EF4-FFF2-40B4-BE49-F238E27FC236}">
                    <a16:creationId xmlns:a16="http://schemas.microsoft.com/office/drawing/2014/main" id="{5BA11187-9800-7A4B-936C-999959A90C68}"/>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EEE7EA-5776-AA48-B3FA-B155FD155D5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EB7E4DC-36DA-F340-85E6-762D3753E7CE}"/>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E59FEBD-4B17-664B-837E-5B0663B85A2A}"/>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30" name="Group 129">
              <a:extLst>
                <a:ext uri="{FF2B5EF4-FFF2-40B4-BE49-F238E27FC236}">
                  <a16:creationId xmlns:a16="http://schemas.microsoft.com/office/drawing/2014/main" id="{31D553B9-F54F-DD45-B9EA-FF763D86A694}"/>
                </a:ext>
              </a:extLst>
            </p:cNvPr>
            <p:cNvGrpSpPr/>
            <p:nvPr/>
          </p:nvGrpSpPr>
          <p:grpSpPr>
            <a:xfrm>
              <a:off x="3620037" y="4608056"/>
              <a:ext cx="685800" cy="685800"/>
              <a:chOff x="-1741872" y="5286058"/>
              <a:chExt cx="914400" cy="914400"/>
            </a:xfrm>
          </p:grpSpPr>
          <p:sp>
            <p:nvSpPr>
              <p:cNvPr id="131" name="Rectangle 130">
                <a:extLst>
                  <a:ext uri="{FF2B5EF4-FFF2-40B4-BE49-F238E27FC236}">
                    <a16:creationId xmlns:a16="http://schemas.microsoft.com/office/drawing/2014/main" id="{C0173B80-F884-DA40-B1A2-EC2D34D0CF61}"/>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2" name="Oval 131">
                <a:extLst>
                  <a:ext uri="{FF2B5EF4-FFF2-40B4-BE49-F238E27FC236}">
                    <a16:creationId xmlns:a16="http://schemas.microsoft.com/office/drawing/2014/main" id="{5C45D4B1-13AB-B643-A5F3-8CC8F10C89CF}"/>
                  </a:ext>
                </a:extLst>
              </p:cNvPr>
              <p:cNvSpPr/>
              <p:nvPr/>
            </p:nvSpPr>
            <p:spPr>
              <a:xfrm flipH="1">
                <a:off x="-1170143" y="5857561"/>
                <a:ext cx="69971"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3" name="Straight Connector 132">
                <a:extLst>
                  <a:ext uri="{FF2B5EF4-FFF2-40B4-BE49-F238E27FC236}">
                    <a16:creationId xmlns:a16="http://schemas.microsoft.com/office/drawing/2014/main" id="{FBF42645-0086-DF45-904E-CBBC89A3B22C}"/>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74ABA-B5AA-AB4A-B44C-6F24D24763FC}"/>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40C9F7-A438-1E47-9520-9FE2095FBA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43E0F4F1-0CBB-8A42-9A35-7DA534993B84}"/>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171" name="TextBox 170">
              <a:extLst>
                <a:ext uri="{FF2B5EF4-FFF2-40B4-BE49-F238E27FC236}">
                  <a16:creationId xmlns:a16="http://schemas.microsoft.com/office/drawing/2014/main" id="{D22E4EC3-48E1-8343-AE74-D55AF7DD9775}"/>
                </a:ext>
              </a:extLst>
            </p:cNvPr>
            <p:cNvSpPr txBox="1"/>
            <p:nvPr/>
          </p:nvSpPr>
          <p:spPr>
            <a:xfrm>
              <a:off x="3353023" y="5267583"/>
              <a:ext cx="941283" cy="369332"/>
            </a:xfrm>
            <a:prstGeom prst="rect">
              <a:avLst/>
            </a:prstGeom>
            <a:noFill/>
          </p:spPr>
          <p:txBody>
            <a:bodyPr wrap="none" rtlCol="0">
              <a:spAutoFit/>
            </a:bodyPr>
            <a:lstStyle/>
            <a:p>
              <a:r>
                <a:rPr lang="en-US" dirty="0"/>
                <a:t>AZ: 1-b</a:t>
              </a:r>
            </a:p>
          </p:txBody>
        </p:sp>
      </p:grpSp>
    </p:spTree>
    <p:extLst>
      <p:ext uri="{BB962C8B-B14F-4D97-AF65-F5344CB8AC3E}">
        <p14:creationId xmlns:p14="http://schemas.microsoft.com/office/powerpoint/2010/main" val="1142775682"/>
      </p:ext>
    </p:extLst>
  </p:cSld>
  <p:clrMapOvr>
    <a:masterClrMapping/>
  </p:clrMapOvr>
  <mc:AlternateContent xmlns:mc="http://schemas.openxmlformats.org/markup-compatibility/2006" xmlns:p14="http://schemas.microsoft.com/office/powerpoint/2010/main">
    <mc:Choice Requires="p14">
      <p:transition spd="slow" p14:dur="2000" advTm="180000"/>
    </mc:Choice>
    <mc:Fallback xmlns="">
      <p:transition spd="slow" advTm="18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500"/>
                            </p:stCondLst>
                            <p:childTnLst>
                              <p:par>
                                <p:cTn id="25" presetID="53" presetClass="entr" presetSubtype="16" fill="hold" grpId="0" nodeType="after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18"/>
                                        </p:tgtEl>
                                        <p:attrNameLst>
                                          <p:attrName>ppt_w</p:attrName>
                                        </p:attrNameLst>
                                      </p:cBhvr>
                                      <p:tavLst>
                                        <p:tav tm="0">
                                          <p:val>
                                            <p:strVal val="ppt_w"/>
                                          </p:val>
                                        </p:tav>
                                        <p:tav tm="100000">
                                          <p:val>
                                            <p:fltVal val="0"/>
                                          </p:val>
                                        </p:tav>
                                      </p:tavLst>
                                    </p:anim>
                                    <p:anim calcmode="lin" valueType="num">
                                      <p:cBhvr>
                                        <p:cTn id="34" dur="500"/>
                                        <p:tgtEl>
                                          <p:spTgt spid="18"/>
                                        </p:tgtEl>
                                        <p:attrNameLst>
                                          <p:attrName>ppt_h</p:attrName>
                                        </p:attrNameLst>
                                      </p:cBhvr>
                                      <p:tavLst>
                                        <p:tav tm="0">
                                          <p:val>
                                            <p:strVal val="ppt_h"/>
                                          </p:val>
                                        </p:tav>
                                        <p:tav tm="100000">
                                          <p:val>
                                            <p:fltVal val="0"/>
                                          </p:val>
                                        </p:tav>
                                      </p:tavLst>
                                    </p:anim>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90"/>
                                        </p:tgtEl>
                                        <p:attrNameLst>
                                          <p:attrName>style.visibility</p:attrName>
                                        </p:attrNameLst>
                                      </p:cBhvr>
                                      <p:to>
                                        <p:strVal val="visible"/>
                                      </p:to>
                                    </p:set>
                                    <p:anim calcmode="lin" valueType="num">
                                      <p:cBhvr>
                                        <p:cTn id="46" dur="500" fill="hold"/>
                                        <p:tgtEl>
                                          <p:spTgt spid="190"/>
                                        </p:tgtEl>
                                        <p:attrNameLst>
                                          <p:attrName>ppt_w</p:attrName>
                                        </p:attrNameLst>
                                      </p:cBhvr>
                                      <p:tavLst>
                                        <p:tav tm="0">
                                          <p:val>
                                            <p:fltVal val="0"/>
                                          </p:val>
                                        </p:tav>
                                        <p:tav tm="100000">
                                          <p:val>
                                            <p:strVal val="#ppt_w"/>
                                          </p:val>
                                        </p:tav>
                                      </p:tavLst>
                                    </p:anim>
                                    <p:anim calcmode="lin" valueType="num">
                                      <p:cBhvr>
                                        <p:cTn id="47" dur="500" fill="hold"/>
                                        <p:tgtEl>
                                          <p:spTgt spid="190"/>
                                        </p:tgtEl>
                                        <p:attrNameLst>
                                          <p:attrName>ppt_h</p:attrName>
                                        </p:attrNameLst>
                                      </p:cBhvr>
                                      <p:tavLst>
                                        <p:tav tm="0">
                                          <p:val>
                                            <p:fltVal val="0"/>
                                          </p:val>
                                        </p:tav>
                                        <p:tav tm="100000">
                                          <p:val>
                                            <p:strVal val="#ppt_h"/>
                                          </p:val>
                                        </p:tav>
                                      </p:tavLst>
                                    </p:anim>
                                    <p:animEffect transition="in" filter="fade">
                                      <p:cBhvr>
                                        <p:cTn id="48" dur="500"/>
                                        <p:tgtEl>
                                          <p:spTgt spid="19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500" fill="hold"/>
                                        <p:tgtEl>
                                          <p:spTgt spid="39"/>
                                        </p:tgtEl>
                                        <p:attrNameLst>
                                          <p:attrName>ppt_w</p:attrName>
                                        </p:attrNameLst>
                                      </p:cBhvr>
                                      <p:tavLst>
                                        <p:tav tm="0">
                                          <p:val>
                                            <p:fltVal val="0"/>
                                          </p:val>
                                        </p:tav>
                                        <p:tav tm="100000">
                                          <p:val>
                                            <p:strVal val="#ppt_w"/>
                                          </p:val>
                                        </p:tav>
                                      </p:tavLst>
                                    </p:anim>
                                    <p:anim calcmode="lin" valueType="num">
                                      <p:cBhvr>
                                        <p:cTn id="61" dur="500" fill="hold"/>
                                        <p:tgtEl>
                                          <p:spTgt spid="39"/>
                                        </p:tgtEl>
                                        <p:attrNameLst>
                                          <p:attrName>ppt_h</p:attrName>
                                        </p:attrNameLst>
                                      </p:cBhvr>
                                      <p:tavLst>
                                        <p:tav tm="0">
                                          <p:val>
                                            <p:fltVal val="0"/>
                                          </p:val>
                                        </p:tav>
                                        <p:tav tm="100000">
                                          <p:val>
                                            <p:strVal val="#ppt_h"/>
                                          </p:val>
                                        </p:tav>
                                      </p:tavLst>
                                    </p:anim>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91"/>
                                        </p:tgtEl>
                                        <p:attrNameLst>
                                          <p:attrName>style.visibility</p:attrName>
                                        </p:attrNameLst>
                                      </p:cBhvr>
                                      <p:to>
                                        <p:strVal val="visible"/>
                                      </p:to>
                                    </p:set>
                                    <p:anim calcmode="lin" valueType="num">
                                      <p:cBhvr>
                                        <p:cTn id="67" dur="500" fill="hold"/>
                                        <p:tgtEl>
                                          <p:spTgt spid="191"/>
                                        </p:tgtEl>
                                        <p:attrNameLst>
                                          <p:attrName>ppt_w</p:attrName>
                                        </p:attrNameLst>
                                      </p:cBhvr>
                                      <p:tavLst>
                                        <p:tav tm="0">
                                          <p:val>
                                            <p:fltVal val="0"/>
                                          </p:val>
                                        </p:tav>
                                        <p:tav tm="100000">
                                          <p:val>
                                            <p:strVal val="#ppt_w"/>
                                          </p:val>
                                        </p:tav>
                                      </p:tavLst>
                                    </p:anim>
                                    <p:anim calcmode="lin" valueType="num">
                                      <p:cBhvr>
                                        <p:cTn id="68" dur="500" fill="hold"/>
                                        <p:tgtEl>
                                          <p:spTgt spid="191"/>
                                        </p:tgtEl>
                                        <p:attrNameLst>
                                          <p:attrName>ppt_h</p:attrName>
                                        </p:attrNameLst>
                                      </p:cBhvr>
                                      <p:tavLst>
                                        <p:tav tm="0">
                                          <p:val>
                                            <p:fltVal val="0"/>
                                          </p:val>
                                        </p:tav>
                                        <p:tav tm="100000">
                                          <p:val>
                                            <p:strVal val="#ppt_h"/>
                                          </p:val>
                                        </p:tav>
                                      </p:tavLst>
                                    </p:anim>
                                    <p:animEffect transition="in" filter="fade">
                                      <p:cBhvr>
                                        <p:cTn id="69" dur="500"/>
                                        <p:tgtEl>
                                          <p:spTgt spid="19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Effect transition="in" filter="fade">
                                      <p:cBhvr>
                                        <p:cTn id="76" dur="500"/>
                                        <p:tgtEl>
                                          <p:spTgt spid="27"/>
                                        </p:tgtEl>
                                      </p:cBhvr>
                                    </p:animEffect>
                                  </p:childTnLst>
                                </p:cTn>
                              </p:par>
                            </p:childTnLst>
                          </p:cTn>
                        </p:par>
                        <p:par>
                          <p:cTn id="77" fill="hold">
                            <p:stCondLst>
                              <p:cond delay="500"/>
                            </p:stCondLst>
                            <p:childTnLst>
                              <p:par>
                                <p:cTn id="78" presetID="53" presetClass="entr" presetSubtype="16" fill="hold" nodeType="afterEffect">
                                  <p:stCondLst>
                                    <p:cond delay="5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0" grpId="0" animBg="1"/>
      <p:bldP spid="1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3DBC-7D03-C344-8C46-E5FFB99A963A}"/>
              </a:ext>
            </a:extLst>
          </p:cNvPr>
          <p:cNvSpPr>
            <a:spLocks noGrp="1"/>
          </p:cNvSpPr>
          <p:nvPr>
            <p:ph type="title"/>
          </p:nvPr>
        </p:nvSpPr>
        <p:spPr/>
        <p:txBody>
          <a:bodyPr/>
          <a:lstStyle/>
          <a:p>
            <a:r>
              <a:rPr lang="en-US" dirty="0"/>
              <a:t>Compute and Storage</a:t>
            </a:r>
          </a:p>
        </p:txBody>
      </p:sp>
      <p:sp>
        <p:nvSpPr>
          <p:cNvPr id="3" name="Text Placeholder 2">
            <a:extLst>
              <a:ext uri="{FF2B5EF4-FFF2-40B4-BE49-F238E27FC236}">
                <a16:creationId xmlns:a16="http://schemas.microsoft.com/office/drawing/2014/main" id="{F5069DEF-8DAB-2C4E-A08F-33EF2FF51874}"/>
              </a:ext>
            </a:extLst>
          </p:cNvPr>
          <p:cNvSpPr>
            <a:spLocks noGrp="1"/>
          </p:cNvSpPr>
          <p:nvPr>
            <p:ph type="body" idx="1"/>
          </p:nvPr>
        </p:nvSpPr>
        <p:spPr>
          <a:xfrm>
            <a:off x="609439" y="3276600"/>
            <a:ext cx="7313295" cy="914400"/>
          </a:xfrm>
        </p:spPr>
        <p:txBody>
          <a:bodyPr/>
          <a:lstStyle/>
          <a:p>
            <a:pPr marL="377190" indent="-285750">
              <a:buFont typeface="Arial" charset="0"/>
              <a:buChar char="•"/>
            </a:pPr>
            <a:r>
              <a:rPr lang="en-US" dirty="0"/>
              <a:t>Resource Pool &amp; Datastore Permissions</a:t>
            </a:r>
          </a:p>
          <a:p>
            <a:pPr marL="377190" indent="-285750">
              <a:buFont typeface="Arial" charset="0"/>
              <a:buChar char="•"/>
            </a:pPr>
            <a:r>
              <a:rPr lang="en-US" dirty="0" err="1"/>
              <a:t>vSAN</a:t>
            </a:r>
            <a:r>
              <a:rPr lang="en-US" dirty="0"/>
              <a:t> Storage Policies</a:t>
            </a:r>
          </a:p>
          <a:p>
            <a:pPr marL="377190" indent="-285750">
              <a:buFont typeface="Arial" charset="0"/>
              <a:buChar char="•"/>
            </a:pPr>
            <a:r>
              <a:rPr lang="en-US" dirty="0"/>
              <a:t>Elastic Distributed Resource Scheduler (EDRS)</a:t>
            </a:r>
          </a:p>
        </p:txBody>
      </p:sp>
    </p:spTree>
    <p:extLst>
      <p:ext uri="{BB962C8B-B14F-4D97-AF65-F5344CB8AC3E}">
        <p14:creationId xmlns:p14="http://schemas.microsoft.com/office/powerpoint/2010/main" val="2033582664"/>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dirty="0"/>
              <a:t>Resource Pool &amp; Datastore Permissions</a:t>
            </a:r>
          </a:p>
        </p:txBody>
      </p:sp>
      <p:grpSp>
        <p:nvGrpSpPr>
          <p:cNvPr id="8" name="Resource Pools">
            <a:extLst>
              <a:ext uri="{FF2B5EF4-FFF2-40B4-BE49-F238E27FC236}">
                <a16:creationId xmlns:a16="http://schemas.microsoft.com/office/drawing/2014/main" id="{B2D3B50E-9823-104D-81D9-EDC699A9FF8D}"/>
              </a:ext>
            </a:extLst>
          </p:cNvPr>
          <p:cNvGrpSpPr/>
          <p:nvPr/>
        </p:nvGrpSpPr>
        <p:grpSpPr>
          <a:xfrm>
            <a:off x="3349407" y="2468880"/>
            <a:ext cx="5490010" cy="3113015"/>
            <a:chOff x="443371" y="2634006"/>
            <a:chExt cx="5490010" cy="3113015"/>
          </a:xfrm>
        </p:grpSpPr>
        <p:sp>
          <p:nvSpPr>
            <p:cNvPr id="100" name="Rectangle 99"/>
            <p:cNvSpPr/>
            <p:nvPr/>
          </p:nvSpPr>
          <p:spPr>
            <a:xfrm>
              <a:off x="444762"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44762"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ectangle 95"/>
            <p:cNvSpPr/>
            <p:nvPr/>
          </p:nvSpPr>
          <p:spPr>
            <a:xfrm>
              <a:off x="444761" y="2635233"/>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p:cNvSpPr/>
            <p:nvPr/>
          </p:nvSpPr>
          <p:spPr>
            <a:xfrm>
              <a:off x="3187912" y="2634006"/>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443371" y="3266080"/>
              <a:ext cx="2742637" cy="369332"/>
            </a:xfrm>
            <a:prstGeom prst="rect">
              <a:avLst/>
            </a:prstGeom>
            <a:noFill/>
            <a:ln>
              <a:noFill/>
            </a:ln>
          </p:spPr>
          <p:txBody>
            <a:bodyPr wrap="square" rtlCol="0">
              <a:spAutoFit/>
            </a:bodyPr>
            <a:lstStyle/>
            <a:p>
              <a:pPr algn="ctr"/>
              <a:r>
                <a:rPr lang="en-US">
                  <a:solidFill>
                    <a:schemeClr val="bg1"/>
                  </a:solidFill>
                </a:rPr>
                <a:t>Mgmt-ResourcePool</a:t>
              </a:r>
              <a:endParaRPr lang="en-US" dirty="0">
                <a:solidFill>
                  <a:schemeClr val="bg1"/>
                </a:solidFill>
              </a:endParaRPr>
            </a:p>
          </p:txBody>
        </p:sp>
        <p:grpSp>
          <p:nvGrpSpPr>
            <p:cNvPr id="38" name="Group 37"/>
            <p:cNvGrpSpPr/>
            <p:nvPr/>
          </p:nvGrpSpPr>
          <p:grpSpPr>
            <a:xfrm>
              <a:off x="1330330" y="4357888"/>
              <a:ext cx="533400" cy="732665"/>
              <a:chOff x="5100842" y="2666062"/>
              <a:chExt cx="444487" cy="610536"/>
            </a:xfrm>
          </p:grpSpPr>
          <p:sp>
            <p:nvSpPr>
              <p:cNvPr id="39" name="Rectangle 3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66" name="TextBox 65"/>
            <p:cNvSpPr txBox="1"/>
            <p:nvPr/>
          </p:nvSpPr>
          <p:spPr>
            <a:xfrm>
              <a:off x="444761" y="3737925"/>
              <a:ext cx="5486401" cy="430887"/>
            </a:xfrm>
            <a:prstGeom prst="rect">
              <a:avLst/>
            </a:prstGeom>
            <a:noFill/>
            <a:ln>
              <a:noFill/>
            </a:ln>
          </p:spPr>
          <p:txBody>
            <a:bodyPr wrap="square" rtlCol="0">
              <a:spAutoFit/>
            </a:bodyPr>
            <a:lstStyle/>
            <a:p>
              <a:pPr algn="ctr"/>
              <a:r>
                <a:rPr lang="en-US" sz="2200" dirty="0">
                  <a:solidFill>
                    <a:schemeClr val="bg1"/>
                  </a:solidFill>
                </a:rPr>
                <a:t>Cluster-1</a:t>
              </a:r>
            </a:p>
          </p:txBody>
        </p:sp>
        <p:grpSp>
          <p:nvGrpSpPr>
            <p:cNvPr id="101" name="Group 100"/>
            <p:cNvGrpSpPr/>
            <p:nvPr/>
          </p:nvGrpSpPr>
          <p:grpSpPr>
            <a:xfrm>
              <a:off x="2412122" y="4362864"/>
              <a:ext cx="533400" cy="732665"/>
              <a:chOff x="5100842" y="2666062"/>
              <a:chExt cx="444487" cy="610536"/>
            </a:xfrm>
          </p:grpSpPr>
          <p:sp>
            <p:nvSpPr>
              <p:cNvPr id="102" name="Rectangle 101"/>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08" name="Group 107"/>
            <p:cNvGrpSpPr/>
            <p:nvPr/>
          </p:nvGrpSpPr>
          <p:grpSpPr>
            <a:xfrm>
              <a:off x="3418780" y="4362864"/>
              <a:ext cx="533400" cy="732665"/>
              <a:chOff x="5100842" y="2666062"/>
              <a:chExt cx="444487" cy="610536"/>
            </a:xfrm>
          </p:grpSpPr>
          <p:sp>
            <p:nvSpPr>
              <p:cNvPr id="109" name="Rectangle 10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15" name="Group 114"/>
            <p:cNvGrpSpPr/>
            <p:nvPr/>
          </p:nvGrpSpPr>
          <p:grpSpPr>
            <a:xfrm>
              <a:off x="4365296" y="4362864"/>
              <a:ext cx="533400" cy="732665"/>
              <a:chOff x="5100842" y="2666062"/>
              <a:chExt cx="444487" cy="610536"/>
            </a:xfrm>
          </p:grpSpPr>
          <p:sp>
            <p:nvSpPr>
              <p:cNvPr id="116" name="Rectangle 115"/>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126" name="TextBox 125"/>
            <p:cNvSpPr txBox="1"/>
            <p:nvPr/>
          </p:nvSpPr>
          <p:spPr>
            <a:xfrm>
              <a:off x="3190744" y="3282940"/>
              <a:ext cx="2742637" cy="369332"/>
            </a:xfrm>
            <a:prstGeom prst="rect">
              <a:avLst/>
            </a:prstGeom>
            <a:noFill/>
            <a:ln>
              <a:noFill/>
            </a:ln>
          </p:spPr>
          <p:txBody>
            <a:bodyPr wrap="square" rtlCol="0">
              <a:spAutoFit/>
            </a:bodyPr>
            <a:lstStyle/>
            <a:p>
              <a:pPr algn="ctr"/>
              <a:r>
                <a:rPr lang="en-US" dirty="0">
                  <a:solidFill>
                    <a:schemeClr val="bg1"/>
                  </a:solidFill>
                </a:rPr>
                <a:t>Compute-</a:t>
              </a:r>
              <a:r>
                <a:rPr lang="en-US" dirty="0" err="1">
                  <a:solidFill>
                    <a:schemeClr val="bg1"/>
                  </a:solidFill>
                </a:rPr>
                <a:t>ResourcePool</a:t>
              </a:r>
              <a:endParaRPr lang="en-US" dirty="0">
                <a:solidFill>
                  <a:schemeClr val="bg1"/>
                </a:solidFill>
              </a:endParaRPr>
            </a:p>
          </p:txBody>
        </p:sp>
        <p:grpSp>
          <p:nvGrpSpPr>
            <p:cNvPr id="178" name="Group 177">
              <a:extLst>
                <a:ext uri="{FF2B5EF4-FFF2-40B4-BE49-F238E27FC236}">
                  <a16:creationId xmlns:a16="http://schemas.microsoft.com/office/drawing/2014/main" id="{C7865A92-D118-7849-BFDA-AF0D6F6D21CC}"/>
                </a:ext>
              </a:extLst>
            </p:cNvPr>
            <p:cNvGrpSpPr/>
            <p:nvPr/>
          </p:nvGrpSpPr>
          <p:grpSpPr>
            <a:xfrm>
              <a:off x="814264" y="2722057"/>
              <a:ext cx="2010840" cy="457200"/>
              <a:chOff x="564861" y="6126480"/>
              <a:chExt cx="2010840" cy="457200"/>
            </a:xfrm>
          </p:grpSpPr>
          <p:grpSp>
            <p:nvGrpSpPr>
              <p:cNvPr id="186" name="Group 185">
                <a:extLst>
                  <a:ext uri="{FF2B5EF4-FFF2-40B4-BE49-F238E27FC236}">
                    <a16:creationId xmlns:a16="http://schemas.microsoft.com/office/drawing/2014/main" id="{91A451F3-2C50-3D44-81C0-D1A439F4FF71}"/>
                  </a:ext>
                </a:extLst>
              </p:cNvPr>
              <p:cNvGrpSpPr/>
              <p:nvPr/>
            </p:nvGrpSpPr>
            <p:grpSpPr>
              <a:xfrm>
                <a:off x="564861" y="6126480"/>
                <a:ext cx="457200" cy="457200"/>
                <a:chOff x="1777423" y="3527219"/>
                <a:chExt cx="457200" cy="457200"/>
              </a:xfrm>
            </p:grpSpPr>
            <p:sp>
              <p:nvSpPr>
                <p:cNvPr id="196" name="Oval 195">
                  <a:extLst>
                    <a:ext uri="{FF2B5EF4-FFF2-40B4-BE49-F238E27FC236}">
                      <a16:creationId xmlns:a16="http://schemas.microsoft.com/office/drawing/2014/main" id="{5FCFFED8-A2E3-344D-803A-8F4BEBDEF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a:extLst>
                    <a:ext uri="{FF2B5EF4-FFF2-40B4-BE49-F238E27FC236}">
                      <a16:creationId xmlns:a16="http://schemas.microsoft.com/office/drawing/2014/main" id="{086B6C03-FFE5-A745-A279-F6DD7545AE1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E44680BF-7984-DB41-A892-B77B4F0B6C8A}"/>
                  </a:ext>
                </a:extLst>
              </p:cNvPr>
              <p:cNvGrpSpPr/>
              <p:nvPr/>
            </p:nvGrpSpPr>
            <p:grpSpPr>
              <a:xfrm>
                <a:off x="1082741" y="6126480"/>
                <a:ext cx="457200" cy="457200"/>
                <a:chOff x="1777423" y="3527219"/>
                <a:chExt cx="457200" cy="457200"/>
              </a:xfrm>
            </p:grpSpPr>
            <p:sp>
              <p:nvSpPr>
                <p:cNvPr id="194" name="Oval 193">
                  <a:extLst>
                    <a:ext uri="{FF2B5EF4-FFF2-40B4-BE49-F238E27FC236}">
                      <a16:creationId xmlns:a16="http://schemas.microsoft.com/office/drawing/2014/main" id="{7224CE87-BC9B-1A49-B9D8-3383E545818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a:extLst>
                    <a:ext uri="{FF2B5EF4-FFF2-40B4-BE49-F238E27FC236}">
                      <a16:creationId xmlns:a16="http://schemas.microsoft.com/office/drawing/2014/main" id="{88E8D605-E3DA-0A46-A941-1B9B851174F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19788D19-B8B6-064B-B0FE-29B577AB54D8}"/>
                  </a:ext>
                </a:extLst>
              </p:cNvPr>
              <p:cNvGrpSpPr/>
              <p:nvPr/>
            </p:nvGrpSpPr>
            <p:grpSpPr>
              <a:xfrm>
                <a:off x="1600621" y="6126480"/>
                <a:ext cx="457200" cy="457200"/>
                <a:chOff x="1777423" y="3527219"/>
                <a:chExt cx="457200" cy="457200"/>
              </a:xfrm>
            </p:grpSpPr>
            <p:sp>
              <p:nvSpPr>
                <p:cNvPr id="192" name="Oval 191">
                  <a:extLst>
                    <a:ext uri="{FF2B5EF4-FFF2-40B4-BE49-F238E27FC236}">
                      <a16:creationId xmlns:a16="http://schemas.microsoft.com/office/drawing/2014/main" id="{D910392D-0A17-AB44-AFA1-6B13B3B4A8A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a:extLst>
                    <a:ext uri="{FF2B5EF4-FFF2-40B4-BE49-F238E27FC236}">
                      <a16:creationId xmlns:a16="http://schemas.microsoft.com/office/drawing/2014/main" id="{3BB88F1F-1377-A04A-88CB-7CA29A1B1876}"/>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B0680BE1-7A0F-424A-BA5A-F2FBBADE785A}"/>
                  </a:ext>
                </a:extLst>
              </p:cNvPr>
              <p:cNvGrpSpPr/>
              <p:nvPr/>
            </p:nvGrpSpPr>
            <p:grpSpPr>
              <a:xfrm>
                <a:off x="2118501" y="6126480"/>
                <a:ext cx="457200" cy="457200"/>
                <a:chOff x="1777423" y="3527219"/>
                <a:chExt cx="457200" cy="457200"/>
              </a:xfrm>
            </p:grpSpPr>
            <p:sp>
              <p:nvSpPr>
                <p:cNvPr id="190" name="Oval 189">
                  <a:extLst>
                    <a:ext uri="{FF2B5EF4-FFF2-40B4-BE49-F238E27FC236}">
                      <a16:creationId xmlns:a16="http://schemas.microsoft.com/office/drawing/2014/main" id="{0EB6AA2F-F412-9447-92E5-47A8345C1F9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a:extLst>
                    <a:ext uri="{FF2B5EF4-FFF2-40B4-BE49-F238E27FC236}">
                      <a16:creationId xmlns:a16="http://schemas.microsoft.com/office/drawing/2014/main" id="{0C15F11B-2093-8B43-ABA9-4317AD5B893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5" name="Group 244">
              <a:extLst>
                <a:ext uri="{FF2B5EF4-FFF2-40B4-BE49-F238E27FC236}">
                  <a16:creationId xmlns:a16="http://schemas.microsoft.com/office/drawing/2014/main" id="{AAA36909-CDB6-2C4E-BB8E-280088A448EC}"/>
                </a:ext>
              </a:extLst>
            </p:cNvPr>
            <p:cNvGrpSpPr/>
            <p:nvPr/>
          </p:nvGrpSpPr>
          <p:grpSpPr>
            <a:xfrm>
              <a:off x="3552434" y="2722057"/>
              <a:ext cx="2010840" cy="457200"/>
              <a:chOff x="564861" y="6126480"/>
              <a:chExt cx="2010840" cy="457200"/>
            </a:xfrm>
          </p:grpSpPr>
          <p:grpSp>
            <p:nvGrpSpPr>
              <p:cNvPr id="246" name="Group 245">
                <a:extLst>
                  <a:ext uri="{FF2B5EF4-FFF2-40B4-BE49-F238E27FC236}">
                    <a16:creationId xmlns:a16="http://schemas.microsoft.com/office/drawing/2014/main" id="{7AB8788D-86B0-E645-B877-FAED53C1554D}"/>
                  </a:ext>
                </a:extLst>
              </p:cNvPr>
              <p:cNvGrpSpPr/>
              <p:nvPr/>
            </p:nvGrpSpPr>
            <p:grpSpPr>
              <a:xfrm>
                <a:off x="564861" y="6126480"/>
                <a:ext cx="457200" cy="457200"/>
                <a:chOff x="1777423" y="3527219"/>
                <a:chExt cx="457200" cy="457200"/>
              </a:xfrm>
            </p:grpSpPr>
            <p:sp>
              <p:nvSpPr>
                <p:cNvPr id="256" name="Oval 255">
                  <a:extLst>
                    <a:ext uri="{FF2B5EF4-FFF2-40B4-BE49-F238E27FC236}">
                      <a16:creationId xmlns:a16="http://schemas.microsoft.com/office/drawing/2014/main" id="{BB4ABE81-5E3D-2942-A885-1388FABCE7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a:extLst>
                    <a:ext uri="{FF2B5EF4-FFF2-40B4-BE49-F238E27FC236}">
                      <a16:creationId xmlns:a16="http://schemas.microsoft.com/office/drawing/2014/main" id="{74A23AA2-1E45-7441-B9BC-F6A0E08C099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F8D4875E-139F-0C49-B9FF-8748912F0912}"/>
                  </a:ext>
                </a:extLst>
              </p:cNvPr>
              <p:cNvGrpSpPr/>
              <p:nvPr/>
            </p:nvGrpSpPr>
            <p:grpSpPr>
              <a:xfrm>
                <a:off x="1082741" y="6126480"/>
                <a:ext cx="457200" cy="457200"/>
                <a:chOff x="1777423" y="3527219"/>
                <a:chExt cx="457200" cy="457200"/>
              </a:xfrm>
            </p:grpSpPr>
            <p:sp>
              <p:nvSpPr>
                <p:cNvPr id="254" name="Oval 253">
                  <a:extLst>
                    <a:ext uri="{FF2B5EF4-FFF2-40B4-BE49-F238E27FC236}">
                      <a16:creationId xmlns:a16="http://schemas.microsoft.com/office/drawing/2014/main" id="{85137F02-3D2F-2649-9BB2-0D0CDD6EB86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a:extLst>
                    <a:ext uri="{FF2B5EF4-FFF2-40B4-BE49-F238E27FC236}">
                      <a16:creationId xmlns:a16="http://schemas.microsoft.com/office/drawing/2014/main" id="{EB0F4207-0A9A-F842-91FB-72ECDB9FC9D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BC09739E-ABC1-0C4C-AF70-8A4960E829B6}"/>
                  </a:ext>
                </a:extLst>
              </p:cNvPr>
              <p:cNvGrpSpPr/>
              <p:nvPr/>
            </p:nvGrpSpPr>
            <p:grpSpPr>
              <a:xfrm>
                <a:off x="1600621" y="6126480"/>
                <a:ext cx="457200" cy="457200"/>
                <a:chOff x="1777423" y="3527219"/>
                <a:chExt cx="457200" cy="457200"/>
              </a:xfrm>
            </p:grpSpPr>
            <p:sp>
              <p:nvSpPr>
                <p:cNvPr id="252" name="Oval 251">
                  <a:extLst>
                    <a:ext uri="{FF2B5EF4-FFF2-40B4-BE49-F238E27FC236}">
                      <a16:creationId xmlns:a16="http://schemas.microsoft.com/office/drawing/2014/main" id="{6F8E5CB5-FF81-1E4C-AA8E-8F38CFDEAE0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a:extLst>
                    <a:ext uri="{FF2B5EF4-FFF2-40B4-BE49-F238E27FC236}">
                      <a16:creationId xmlns:a16="http://schemas.microsoft.com/office/drawing/2014/main" id="{FB114394-E60C-B640-A4A4-07067665CD9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0F125181-D93C-5946-95E6-CB38B5CDBE08}"/>
                  </a:ext>
                </a:extLst>
              </p:cNvPr>
              <p:cNvGrpSpPr/>
              <p:nvPr/>
            </p:nvGrpSpPr>
            <p:grpSpPr>
              <a:xfrm>
                <a:off x="2118501" y="6126480"/>
                <a:ext cx="457200" cy="457200"/>
                <a:chOff x="1777423" y="3527219"/>
                <a:chExt cx="457200" cy="457200"/>
              </a:xfrm>
            </p:grpSpPr>
            <p:sp>
              <p:nvSpPr>
                <p:cNvPr id="250" name="Oval 249">
                  <a:extLst>
                    <a:ext uri="{FF2B5EF4-FFF2-40B4-BE49-F238E27FC236}">
                      <a16:creationId xmlns:a16="http://schemas.microsoft.com/office/drawing/2014/main" id="{1C806566-83D3-1847-8956-F8655DCDCED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a:extLst>
                    <a:ext uri="{FF2B5EF4-FFF2-40B4-BE49-F238E27FC236}">
                      <a16:creationId xmlns:a16="http://schemas.microsoft.com/office/drawing/2014/main" id="{940D1C16-D0CE-7146-A819-967727F185F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8C7BE050-B314-6C4D-B56C-2506D2F6B99B}"/>
                </a:ext>
              </a:extLst>
            </p:cNvPr>
            <p:cNvSpPr txBox="1"/>
            <p:nvPr/>
          </p:nvSpPr>
          <p:spPr>
            <a:xfrm>
              <a:off x="443371" y="5162246"/>
              <a:ext cx="5476683" cy="584775"/>
            </a:xfrm>
            <a:prstGeom prst="rect">
              <a:avLst/>
            </a:prstGeom>
            <a:noFill/>
          </p:spPr>
          <p:txBody>
            <a:bodyPr wrap="square" rtlCol="0">
              <a:spAutoFit/>
            </a:bodyPr>
            <a:lstStyle/>
            <a:p>
              <a:pPr algn="ctr"/>
              <a:r>
                <a:rPr lang="en-US" sz="3200" dirty="0"/>
                <a:t>Resource Pools</a:t>
              </a:r>
            </a:p>
          </p:txBody>
        </p:sp>
      </p:grpSp>
      <p:grpSp>
        <p:nvGrpSpPr>
          <p:cNvPr id="11" name="vSAN Datastores">
            <a:extLst>
              <a:ext uri="{FF2B5EF4-FFF2-40B4-BE49-F238E27FC236}">
                <a16:creationId xmlns:a16="http://schemas.microsoft.com/office/drawing/2014/main" id="{79A7D6C8-BBEA-DC45-A21A-39305AA4F088}"/>
              </a:ext>
            </a:extLst>
          </p:cNvPr>
          <p:cNvGrpSpPr/>
          <p:nvPr/>
        </p:nvGrpSpPr>
        <p:grpSpPr>
          <a:xfrm>
            <a:off x="6333102" y="2468880"/>
            <a:ext cx="5496801" cy="3113548"/>
            <a:chOff x="6245044" y="2633472"/>
            <a:chExt cx="5496801" cy="3113548"/>
          </a:xfrm>
        </p:grpSpPr>
        <p:sp>
          <p:nvSpPr>
            <p:cNvPr id="258" name="Rectangle 257">
              <a:extLst>
                <a:ext uri="{FF2B5EF4-FFF2-40B4-BE49-F238E27FC236}">
                  <a16:creationId xmlns:a16="http://schemas.microsoft.com/office/drawing/2014/main" id="{E2E57DE7-F16E-8C40-8F8F-51D17419C009}"/>
                </a:ext>
              </a:extLst>
            </p:cNvPr>
            <p:cNvSpPr/>
            <p:nvPr/>
          </p:nvSpPr>
          <p:spPr>
            <a:xfrm>
              <a:off x="6255445"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B5A2E87A-7F9B-A54D-A671-EE1019418E94}"/>
                </a:ext>
              </a:extLst>
            </p:cNvPr>
            <p:cNvSpPr/>
            <p:nvPr/>
          </p:nvSpPr>
          <p:spPr>
            <a:xfrm>
              <a:off x="6255445"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7A3E01A8-F838-0F48-9369-8EC9D3AFCE8E}"/>
                </a:ext>
              </a:extLst>
            </p:cNvPr>
            <p:cNvSpPr/>
            <p:nvPr/>
          </p:nvSpPr>
          <p:spPr>
            <a:xfrm>
              <a:off x="6255616" y="2633472"/>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ectangle 260">
              <a:extLst>
                <a:ext uri="{FF2B5EF4-FFF2-40B4-BE49-F238E27FC236}">
                  <a16:creationId xmlns:a16="http://schemas.microsoft.com/office/drawing/2014/main" id="{157EBD99-BE0F-494E-B6A9-C447C9EC8E1C}"/>
                </a:ext>
              </a:extLst>
            </p:cNvPr>
            <p:cNvSpPr/>
            <p:nvPr/>
          </p:nvSpPr>
          <p:spPr>
            <a:xfrm>
              <a:off x="8997951" y="2633472"/>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TextBox 261">
              <a:extLst>
                <a:ext uri="{FF2B5EF4-FFF2-40B4-BE49-F238E27FC236}">
                  <a16:creationId xmlns:a16="http://schemas.microsoft.com/office/drawing/2014/main" id="{90D605CA-4874-8846-930B-6878E0F07147}"/>
                </a:ext>
              </a:extLst>
            </p:cNvPr>
            <p:cNvSpPr txBox="1"/>
            <p:nvPr/>
          </p:nvSpPr>
          <p:spPr>
            <a:xfrm>
              <a:off x="6245044" y="3255021"/>
              <a:ext cx="2742637" cy="369332"/>
            </a:xfrm>
            <a:prstGeom prst="rect">
              <a:avLst/>
            </a:prstGeom>
            <a:noFill/>
            <a:ln>
              <a:noFill/>
            </a:ln>
          </p:spPr>
          <p:txBody>
            <a:bodyPr wrap="square" rtlCol="0">
              <a:spAutoFit/>
            </a:bodyPr>
            <a:lstStyle/>
            <a:p>
              <a:pPr algn="ctr"/>
              <a:r>
                <a:rPr lang="en-US" dirty="0" err="1">
                  <a:solidFill>
                    <a:schemeClr val="bg1"/>
                  </a:solidFill>
                </a:rPr>
                <a:t>vsanDatastore</a:t>
              </a:r>
              <a:endParaRPr lang="en-US" dirty="0">
                <a:solidFill>
                  <a:schemeClr val="bg1"/>
                </a:solidFill>
              </a:endParaRPr>
            </a:p>
          </p:txBody>
        </p:sp>
        <p:grpSp>
          <p:nvGrpSpPr>
            <p:cNvPr id="263" name="Group 262">
              <a:extLst>
                <a:ext uri="{FF2B5EF4-FFF2-40B4-BE49-F238E27FC236}">
                  <a16:creationId xmlns:a16="http://schemas.microsoft.com/office/drawing/2014/main" id="{FD66031F-27F0-2746-9946-D12E28128249}"/>
                </a:ext>
              </a:extLst>
            </p:cNvPr>
            <p:cNvGrpSpPr/>
            <p:nvPr/>
          </p:nvGrpSpPr>
          <p:grpSpPr>
            <a:xfrm>
              <a:off x="7141013" y="4357888"/>
              <a:ext cx="533400" cy="732665"/>
              <a:chOff x="5100842" y="2666062"/>
              <a:chExt cx="444487" cy="610536"/>
            </a:xfrm>
          </p:grpSpPr>
          <p:sp>
            <p:nvSpPr>
              <p:cNvPr id="264" name="Rectangle 263">
                <a:extLst>
                  <a:ext uri="{FF2B5EF4-FFF2-40B4-BE49-F238E27FC236}">
                    <a16:creationId xmlns:a16="http://schemas.microsoft.com/office/drawing/2014/main" id="{10901D15-8F40-284F-8B37-55586664913E}"/>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7EDDC34E-D0C7-1E46-A44E-B3AC38F26305}"/>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a:extLst>
                  <a:ext uri="{FF2B5EF4-FFF2-40B4-BE49-F238E27FC236}">
                    <a16:creationId xmlns:a16="http://schemas.microsoft.com/office/drawing/2014/main" id="{2FA5A6E1-9428-AE48-A597-5B818BB47C39}"/>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C1583A3-782B-DC47-96FA-54520F2B3477}"/>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9B1F785-124B-AE43-9557-16D7C9FBDBAF}"/>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BD8B4D49-A50E-E441-BE1A-118E9F5E53BE}"/>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70" name="TextBox 269">
              <a:extLst>
                <a:ext uri="{FF2B5EF4-FFF2-40B4-BE49-F238E27FC236}">
                  <a16:creationId xmlns:a16="http://schemas.microsoft.com/office/drawing/2014/main" id="{D9B6AB80-C8AD-1B48-AFB0-F62CA937177B}"/>
                </a:ext>
              </a:extLst>
            </p:cNvPr>
            <p:cNvSpPr txBox="1"/>
            <p:nvPr/>
          </p:nvSpPr>
          <p:spPr>
            <a:xfrm>
              <a:off x="6255444" y="3737925"/>
              <a:ext cx="5486401" cy="430887"/>
            </a:xfrm>
            <a:prstGeom prst="rect">
              <a:avLst/>
            </a:prstGeom>
            <a:noFill/>
            <a:ln>
              <a:noFill/>
            </a:ln>
          </p:spPr>
          <p:txBody>
            <a:bodyPr wrap="square" rtlCol="0">
              <a:spAutoFit/>
            </a:bodyPr>
            <a:lstStyle/>
            <a:p>
              <a:pPr algn="ctr"/>
              <a:r>
                <a:rPr lang="en-US" sz="2200" dirty="0" err="1">
                  <a:solidFill>
                    <a:schemeClr val="bg1"/>
                  </a:solidFill>
                </a:rPr>
                <a:t>vSAN</a:t>
              </a:r>
              <a:r>
                <a:rPr lang="en-US" sz="2200" dirty="0">
                  <a:solidFill>
                    <a:schemeClr val="bg1"/>
                  </a:solidFill>
                </a:rPr>
                <a:t> Cluster</a:t>
              </a:r>
            </a:p>
          </p:txBody>
        </p:sp>
        <p:grpSp>
          <p:nvGrpSpPr>
            <p:cNvPr id="271" name="Group 270">
              <a:extLst>
                <a:ext uri="{FF2B5EF4-FFF2-40B4-BE49-F238E27FC236}">
                  <a16:creationId xmlns:a16="http://schemas.microsoft.com/office/drawing/2014/main" id="{575A1817-A7C0-5549-B6CA-63DFEFACECA2}"/>
                </a:ext>
              </a:extLst>
            </p:cNvPr>
            <p:cNvGrpSpPr/>
            <p:nvPr/>
          </p:nvGrpSpPr>
          <p:grpSpPr>
            <a:xfrm>
              <a:off x="8222805" y="4362864"/>
              <a:ext cx="533400" cy="732665"/>
              <a:chOff x="5100842" y="2666062"/>
              <a:chExt cx="444487" cy="610536"/>
            </a:xfrm>
          </p:grpSpPr>
          <p:sp>
            <p:nvSpPr>
              <p:cNvPr id="272" name="Rectangle 271">
                <a:extLst>
                  <a:ext uri="{FF2B5EF4-FFF2-40B4-BE49-F238E27FC236}">
                    <a16:creationId xmlns:a16="http://schemas.microsoft.com/office/drawing/2014/main" id="{AB030642-DD20-8846-9339-2C28B4D8E02C}"/>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7CCEFA33-FADC-7A47-BEDC-C3DC13ED6CFE}"/>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4" name="Straight Connector 273">
                <a:extLst>
                  <a:ext uri="{FF2B5EF4-FFF2-40B4-BE49-F238E27FC236}">
                    <a16:creationId xmlns:a16="http://schemas.microsoft.com/office/drawing/2014/main" id="{25DC7DDE-C605-3F4A-AB29-3A96CDD7F14F}"/>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53F02C7-696D-6841-8CC4-2BADA2248696}"/>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06E8AD6-4E22-F84F-8504-AEBC79D14CED}"/>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603D2ACF-3735-8247-9B4C-3D3789E5156D}"/>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78" name="Group 277">
              <a:extLst>
                <a:ext uri="{FF2B5EF4-FFF2-40B4-BE49-F238E27FC236}">
                  <a16:creationId xmlns:a16="http://schemas.microsoft.com/office/drawing/2014/main" id="{12B2E0AD-23FB-B545-ABDA-9AF411D42C2D}"/>
                </a:ext>
              </a:extLst>
            </p:cNvPr>
            <p:cNvGrpSpPr/>
            <p:nvPr/>
          </p:nvGrpSpPr>
          <p:grpSpPr>
            <a:xfrm>
              <a:off x="9229463" y="4362864"/>
              <a:ext cx="533400" cy="732665"/>
              <a:chOff x="5100842" y="2666062"/>
              <a:chExt cx="444487" cy="610536"/>
            </a:xfrm>
          </p:grpSpPr>
          <p:sp>
            <p:nvSpPr>
              <p:cNvPr id="279" name="Rectangle 278">
                <a:extLst>
                  <a:ext uri="{FF2B5EF4-FFF2-40B4-BE49-F238E27FC236}">
                    <a16:creationId xmlns:a16="http://schemas.microsoft.com/office/drawing/2014/main" id="{4B409D18-EE2F-EF45-B70F-8C99AC68A637}"/>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40C6CE41-3AFC-0545-B926-398DDF9A5E42}"/>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a:extLst>
                  <a:ext uri="{FF2B5EF4-FFF2-40B4-BE49-F238E27FC236}">
                    <a16:creationId xmlns:a16="http://schemas.microsoft.com/office/drawing/2014/main" id="{E2F6012D-844A-4048-B67E-72BB2F17CCF3}"/>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AF7740-7522-B94A-8211-E4904056B07A}"/>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A79DF3B-4283-C845-BD97-76517A8552EE}"/>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68F0C52E-D0A4-9748-8028-2F4D926E6F0F}"/>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85" name="Group 284">
              <a:extLst>
                <a:ext uri="{FF2B5EF4-FFF2-40B4-BE49-F238E27FC236}">
                  <a16:creationId xmlns:a16="http://schemas.microsoft.com/office/drawing/2014/main" id="{D75230EA-87F7-DB4E-9DCE-B29B9699D977}"/>
                </a:ext>
              </a:extLst>
            </p:cNvPr>
            <p:cNvGrpSpPr/>
            <p:nvPr/>
          </p:nvGrpSpPr>
          <p:grpSpPr>
            <a:xfrm>
              <a:off x="10175979" y="4362864"/>
              <a:ext cx="533400" cy="732665"/>
              <a:chOff x="5100842" y="2666062"/>
              <a:chExt cx="444487" cy="610536"/>
            </a:xfrm>
          </p:grpSpPr>
          <p:sp>
            <p:nvSpPr>
              <p:cNvPr id="286" name="Rectangle 285">
                <a:extLst>
                  <a:ext uri="{FF2B5EF4-FFF2-40B4-BE49-F238E27FC236}">
                    <a16:creationId xmlns:a16="http://schemas.microsoft.com/office/drawing/2014/main" id="{AD90D547-C001-C14A-A3FE-4511F48BB3D5}"/>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8E9E184-8508-DF41-9B91-74211229610C}"/>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8" name="Straight Connector 287">
                <a:extLst>
                  <a:ext uri="{FF2B5EF4-FFF2-40B4-BE49-F238E27FC236}">
                    <a16:creationId xmlns:a16="http://schemas.microsoft.com/office/drawing/2014/main" id="{25EC2F5A-0704-8B4E-AC74-03C4F2EE1420}"/>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CED1B11-4C0B-0E4F-ACEE-1AD50B20FB00}"/>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227B54E-C7C6-9C47-B6E8-4B04673ADDB4}"/>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DE5523F2-13C0-8547-B5BA-8B3D26F4FEAB}"/>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92" name="TextBox 291">
              <a:extLst>
                <a:ext uri="{FF2B5EF4-FFF2-40B4-BE49-F238E27FC236}">
                  <a16:creationId xmlns:a16="http://schemas.microsoft.com/office/drawing/2014/main" id="{CCFC932F-E972-D949-BA3D-1BEB371821A5}"/>
                </a:ext>
              </a:extLst>
            </p:cNvPr>
            <p:cNvSpPr txBox="1"/>
            <p:nvPr/>
          </p:nvSpPr>
          <p:spPr>
            <a:xfrm>
              <a:off x="8997951" y="3270244"/>
              <a:ext cx="2742637" cy="369332"/>
            </a:xfrm>
            <a:prstGeom prst="rect">
              <a:avLst/>
            </a:prstGeom>
            <a:noFill/>
            <a:ln>
              <a:noFill/>
            </a:ln>
          </p:spPr>
          <p:txBody>
            <a:bodyPr wrap="square" rtlCol="0">
              <a:spAutoFit/>
            </a:bodyPr>
            <a:lstStyle/>
            <a:p>
              <a:pPr algn="ctr"/>
              <a:r>
                <a:rPr lang="en-US" dirty="0" err="1">
                  <a:solidFill>
                    <a:schemeClr val="bg1"/>
                  </a:solidFill>
                </a:rPr>
                <a:t>WorkloadDatastore</a:t>
              </a:r>
              <a:endParaRPr lang="en-US" dirty="0">
                <a:solidFill>
                  <a:schemeClr val="bg1"/>
                </a:solidFill>
              </a:endParaRPr>
            </a:p>
          </p:txBody>
        </p:sp>
        <p:grpSp>
          <p:nvGrpSpPr>
            <p:cNvPr id="293" name="Group 292">
              <a:extLst>
                <a:ext uri="{FF2B5EF4-FFF2-40B4-BE49-F238E27FC236}">
                  <a16:creationId xmlns:a16="http://schemas.microsoft.com/office/drawing/2014/main" id="{2D830216-1606-C847-A0A7-BF21EA2A2B8E}"/>
                </a:ext>
              </a:extLst>
            </p:cNvPr>
            <p:cNvGrpSpPr/>
            <p:nvPr/>
          </p:nvGrpSpPr>
          <p:grpSpPr>
            <a:xfrm>
              <a:off x="6615937" y="2710998"/>
              <a:ext cx="2010840" cy="457200"/>
              <a:chOff x="564861" y="6126480"/>
              <a:chExt cx="2010840" cy="457200"/>
            </a:xfrm>
          </p:grpSpPr>
          <p:grpSp>
            <p:nvGrpSpPr>
              <p:cNvPr id="294" name="Group 293">
                <a:extLst>
                  <a:ext uri="{FF2B5EF4-FFF2-40B4-BE49-F238E27FC236}">
                    <a16:creationId xmlns:a16="http://schemas.microsoft.com/office/drawing/2014/main" id="{EACC12E9-E22A-B843-9795-C5356C8B31C8}"/>
                  </a:ext>
                </a:extLst>
              </p:cNvPr>
              <p:cNvGrpSpPr/>
              <p:nvPr/>
            </p:nvGrpSpPr>
            <p:grpSpPr>
              <a:xfrm>
                <a:off x="564861" y="6126480"/>
                <a:ext cx="457200" cy="457200"/>
                <a:chOff x="1777423" y="3527219"/>
                <a:chExt cx="457200" cy="457200"/>
              </a:xfrm>
            </p:grpSpPr>
            <p:sp>
              <p:nvSpPr>
                <p:cNvPr id="304" name="Oval 303">
                  <a:extLst>
                    <a:ext uri="{FF2B5EF4-FFF2-40B4-BE49-F238E27FC236}">
                      <a16:creationId xmlns:a16="http://schemas.microsoft.com/office/drawing/2014/main" id="{4C2514DD-2DD8-AA41-B8C1-654180CA92D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304">
                  <a:extLst>
                    <a:ext uri="{FF2B5EF4-FFF2-40B4-BE49-F238E27FC236}">
                      <a16:creationId xmlns:a16="http://schemas.microsoft.com/office/drawing/2014/main" id="{A3868B42-F45D-204F-BE5B-F9109A27167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14A93699-491C-FC41-8D73-C7DFA26B5A17}"/>
                  </a:ext>
                </a:extLst>
              </p:cNvPr>
              <p:cNvGrpSpPr/>
              <p:nvPr/>
            </p:nvGrpSpPr>
            <p:grpSpPr>
              <a:xfrm>
                <a:off x="1082741" y="6126480"/>
                <a:ext cx="457200" cy="457200"/>
                <a:chOff x="1777423" y="3527219"/>
                <a:chExt cx="457200" cy="457200"/>
              </a:xfrm>
            </p:grpSpPr>
            <p:sp>
              <p:nvSpPr>
                <p:cNvPr id="302" name="Oval 301">
                  <a:extLst>
                    <a:ext uri="{FF2B5EF4-FFF2-40B4-BE49-F238E27FC236}">
                      <a16:creationId xmlns:a16="http://schemas.microsoft.com/office/drawing/2014/main" id="{4F9E78AA-1252-4C4C-B169-417CF865D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a:extLst>
                    <a:ext uri="{FF2B5EF4-FFF2-40B4-BE49-F238E27FC236}">
                      <a16:creationId xmlns:a16="http://schemas.microsoft.com/office/drawing/2014/main" id="{BF864254-DC4C-1C48-890D-F396FFD7810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D2A43185-F851-6E48-96CA-A3DB996AA1A3}"/>
                  </a:ext>
                </a:extLst>
              </p:cNvPr>
              <p:cNvGrpSpPr/>
              <p:nvPr/>
            </p:nvGrpSpPr>
            <p:grpSpPr>
              <a:xfrm>
                <a:off x="1600621" y="6126480"/>
                <a:ext cx="457200" cy="457200"/>
                <a:chOff x="1777423" y="3527219"/>
                <a:chExt cx="457200" cy="457200"/>
              </a:xfrm>
            </p:grpSpPr>
            <p:sp>
              <p:nvSpPr>
                <p:cNvPr id="300" name="Oval 299">
                  <a:extLst>
                    <a:ext uri="{FF2B5EF4-FFF2-40B4-BE49-F238E27FC236}">
                      <a16:creationId xmlns:a16="http://schemas.microsoft.com/office/drawing/2014/main" id="{24310D72-824A-0B48-B736-E3B57C99ECC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8D75F459-DFD9-0E4A-8870-35B4020F94B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a:extLst>
                  <a:ext uri="{FF2B5EF4-FFF2-40B4-BE49-F238E27FC236}">
                    <a16:creationId xmlns:a16="http://schemas.microsoft.com/office/drawing/2014/main" id="{595E1861-F6F6-0C49-8494-0E477084F8BD}"/>
                  </a:ext>
                </a:extLst>
              </p:cNvPr>
              <p:cNvGrpSpPr/>
              <p:nvPr/>
            </p:nvGrpSpPr>
            <p:grpSpPr>
              <a:xfrm>
                <a:off x="2118501" y="6126480"/>
                <a:ext cx="457200" cy="457200"/>
                <a:chOff x="1777423" y="3527219"/>
                <a:chExt cx="457200" cy="457200"/>
              </a:xfrm>
            </p:grpSpPr>
            <p:sp>
              <p:nvSpPr>
                <p:cNvPr id="298" name="Oval 297">
                  <a:extLst>
                    <a:ext uri="{FF2B5EF4-FFF2-40B4-BE49-F238E27FC236}">
                      <a16:creationId xmlns:a16="http://schemas.microsoft.com/office/drawing/2014/main" id="{A76145C7-5DA7-0844-A18E-0AC0632985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9F799476-92C1-3548-BFB0-4366F131C25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6" name="Group 305">
              <a:extLst>
                <a:ext uri="{FF2B5EF4-FFF2-40B4-BE49-F238E27FC236}">
                  <a16:creationId xmlns:a16="http://schemas.microsoft.com/office/drawing/2014/main" id="{911D0B72-5A37-EA41-8041-46D291250289}"/>
                </a:ext>
              </a:extLst>
            </p:cNvPr>
            <p:cNvGrpSpPr/>
            <p:nvPr/>
          </p:nvGrpSpPr>
          <p:grpSpPr>
            <a:xfrm>
              <a:off x="9359641" y="2706186"/>
              <a:ext cx="2010840" cy="457200"/>
              <a:chOff x="564861" y="6126480"/>
              <a:chExt cx="2010840" cy="457200"/>
            </a:xfrm>
          </p:grpSpPr>
          <p:grpSp>
            <p:nvGrpSpPr>
              <p:cNvPr id="307" name="Group 306">
                <a:extLst>
                  <a:ext uri="{FF2B5EF4-FFF2-40B4-BE49-F238E27FC236}">
                    <a16:creationId xmlns:a16="http://schemas.microsoft.com/office/drawing/2014/main" id="{E9AFD07D-32BE-534D-A297-15DDC8991E76}"/>
                  </a:ext>
                </a:extLst>
              </p:cNvPr>
              <p:cNvGrpSpPr/>
              <p:nvPr/>
            </p:nvGrpSpPr>
            <p:grpSpPr>
              <a:xfrm>
                <a:off x="564861" y="6126480"/>
                <a:ext cx="457200" cy="457200"/>
                <a:chOff x="1777423" y="3527219"/>
                <a:chExt cx="457200" cy="457200"/>
              </a:xfrm>
            </p:grpSpPr>
            <p:sp>
              <p:nvSpPr>
                <p:cNvPr id="317" name="Oval 316">
                  <a:extLst>
                    <a:ext uri="{FF2B5EF4-FFF2-40B4-BE49-F238E27FC236}">
                      <a16:creationId xmlns:a16="http://schemas.microsoft.com/office/drawing/2014/main" id="{92E1F2B4-C4B2-8641-97ED-B85702FA77E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317">
                  <a:extLst>
                    <a:ext uri="{FF2B5EF4-FFF2-40B4-BE49-F238E27FC236}">
                      <a16:creationId xmlns:a16="http://schemas.microsoft.com/office/drawing/2014/main" id="{A268F98F-5AE5-524A-BD0E-00E33F56678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E2736B7D-28C4-2348-8C5E-354168D7A5C3}"/>
                  </a:ext>
                </a:extLst>
              </p:cNvPr>
              <p:cNvGrpSpPr/>
              <p:nvPr/>
            </p:nvGrpSpPr>
            <p:grpSpPr>
              <a:xfrm>
                <a:off x="1082741" y="6126480"/>
                <a:ext cx="457200" cy="457200"/>
                <a:chOff x="1777423" y="3527219"/>
                <a:chExt cx="457200" cy="457200"/>
              </a:xfrm>
            </p:grpSpPr>
            <p:sp>
              <p:nvSpPr>
                <p:cNvPr id="315" name="Oval 314">
                  <a:extLst>
                    <a:ext uri="{FF2B5EF4-FFF2-40B4-BE49-F238E27FC236}">
                      <a16:creationId xmlns:a16="http://schemas.microsoft.com/office/drawing/2014/main" id="{7282594E-3F00-8041-B60E-5F3FB153BDF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714C3072-29E4-8C42-B00C-23E92D927DA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486AF6C8-7810-C544-BE70-4D0F6E9F061F}"/>
                  </a:ext>
                </a:extLst>
              </p:cNvPr>
              <p:cNvGrpSpPr/>
              <p:nvPr/>
            </p:nvGrpSpPr>
            <p:grpSpPr>
              <a:xfrm>
                <a:off x="1600621" y="6126480"/>
                <a:ext cx="457200" cy="457200"/>
                <a:chOff x="1777423" y="3527219"/>
                <a:chExt cx="457200" cy="457200"/>
              </a:xfrm>
            </p:grpSpPr>
            <p:sp>
              <p:nvSpPr>
                <p:cNvPr id="313" name="Oval 312">
                  <a:extLst>
                    <a:ext uri="{FF2B5EF4-FFF2-40B4-BE49-F238E27FC236}">
                      <a16:creationId xmlns:a16="http://schemas.microsoft.com/office/drawing/2014/main" id="{22C0DB8B-C987-6E47-BDB5-5A9CCAB46AA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a:extLst>
                    <a:ext uri="{FF2B5EF4-FFF2-40B4-BE49-F238E27FC236}">
                      <a16:creationId xmlns:a16="http://schemas.microsoft.com/office/drawing/2014/main" id="{F2CF3B0B-AA17-A64C-BAB3-5FBF86C537F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a:extLst>
                  <a:ext uri="{FF2B5EF4-FFF2-40B4-BE49-F238E27FC236}">
                    <a16:creationId xmlns:a16="http://schemas.microsoft.com/office/drawing/2014/main" id="{D04D64AE-8712-7540-85F7-8BDBDE49E88E}"/>
                  </a:ext>
                </a:extLst>
              </p:cNvPr>
              <p:cNvGrpSpPr/>
              <p:nvPr/>
            </p:nvGrpSpPr>
            <p:grpSpPr>
              <a:xfrm>
                <a:off x="2118501" y="6126480"/>
                <a:ext cx="457200" cy="457200"/>
                <a:chOff x="1777423" y="3527219"/>
                <a:chExt cx="457200" cy="457200"/>
              </a:xfrm>
            </p:grpSpPr>
            <p:sp>
              <p:nvSpPr>
                <p:cNvPr id="311" name="Oval 310">
                  <a:extLst>
                    <a:ext uri="{FF2B5EF4-FFF2-40B4-BE49-F238E27FC236}">
                      <a16:creationId xmlns:a16="http://schemas.microsoft.com/office/drawing/2014/main" id="{1529AAD2-582C-C14B-BEC0-F9C4E743BD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311">
                  <a:extLst>
                    <a:ext uri="{FF2B5EF4-FFF2-40B4-BE49-F238E27FC236}">
                      <a16:creationId xmlns:a16="http://schemas.microsoft.com/office/drawing/2014/main" id="{3FFA7A26-7E47-154F-A7A3-47B8E74AA887}"/>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5" name="TextBox 324">
              <a:extLst>
                <a:ext uri="{FF2B5EF4-FFF2-40B4-BE49-F238E27FC236}">
                  <a16:creationId xmlns:a16="http://schemas.microsoft.com/office/drawing/2014/main" id="{40578044-E1BD-EA48-AC72-FFE866A2C8CB}"/>
                </a:ext>
              </a:extLst>
            </p:cNvPr>
            <p:cNvSpPr txBox="1"/>
            <p:nvPr/>
          </p:nvSpPr>
          <p:spPr>
            <a:xfrm>
              <a:off x="6268772" y="5162245"/>
              <a:ext cx="5471553" cy="584775"/>
            </a:xfrm>
            <a:prstGeom prst="rect">
              <a:avLst/>
            </a:prstGeom>
            <a:noFill/>
          </p:spPr>
          <p:txBody>
            <a:bodyPr wrap="square" rtlCol="0">
              <a:spAutoFit/>
            </a:bodyPr>
            <a:lstStyle/>
            <a:p>
              <a:pPr algn="ctr"/>
              <a:r>
                <a:rPr lang="en-US" sz="3200" dirty="0" err="1"/>
                <a:t>vSAN</a:t>
              </a:r>
              <a:r>
                <a:rPr lang="en-US" sz="3200" dirty="0"/>
                <a:t> Datastores</a:t>
              </a:r>
            </a:p>
          </p:txBody>
        </p:sp>
      </p:grpSp>
    </p:spTree>
    <p:extLst>
      <p:ext uri="{BB962C8B-B14F-4D97-AF65-F5344CB8AC3E}">
        <p14:creationId xmlns:p14="http://schemas.microsoft.com/office/powerpoint/2010/main" val="12204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4.44444E-6 L -0.24381 0.00231 " pathEditMode="relative" rAng="0" ptsTypes="AA">
                                      <p:cBhvr>
                                        <p:cTn id="6" dur="2000" fill="hold"/>
                                        <p:tgtEl>
                                          <p:spTgt spid="8"/>
                                        </p:tgtEl>
                                        <p:attrNameLst>
                                          <p:attrName>ppt_x</p:attrName>
                                          <p:attrName>ppt_y</p:attrName>
                                        </p:attrNameLst>
                                      </p:cBhvr>
                                      <p:rCtr x="-12191" y="116"/>
                                    </p:animMotion>
                                  </p:childTnLst>
                                </p:cTn>
                              </p:par>
                            </p:childTnLst>
                          </p:cTn>
                        </p:par>
                        <p:par>
                          <p:cTn id="7" fill="hold">
                            <p:stCondLst>
                              <p:cond delay="2000"/>
                            </p:stCondLst>
                            <p:childTnLst>
                              <p:par>
                                <p:cTn id="8" presetID="53" presetClass="entr" presetSubtype="1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vSAN</a:t>
            </a:r>
            <a:r>
              <a:rPr lang="en-US" dirty="0"/>
              <a:t> Storage Policies</a:t>
            </a:r>
          </a:p>
        </p:txBody>
      </p:sp>
      <p:graphicFrame>
        <p:nvGraphicFramePr>
          <p:cNvPr id="3" name="Table 2"/>
          <p:cNvGraphicFramePr>
            <a:graphicFrameLocks noGrp="1"/>
          </p:cNvGraphicFramePr>
          <p:nvPr>
            <p:extLst>
              <p:ext uri="{D42A27DB-BD31-4B8C-83A1-F6EECF244321}">
                <p14:modId xmlns:p14="http://schemas.microsoft.com/office/powerpoint/2010/main" val="3999615684"/>
              </p:ext>
            </p:extLst>
          </p:nvPr>
        </p:nvGraphicFramePr>
        <p:xfrm>
          <a:off x="7018318" y="2057400"/>
          <a:ext cx="4120738" cy="2496440"/>
        </p:xfrm>
        <a:graphic>
          <a:graphicData uri="http://schemas.openxmlformats.org/drawingml/2006/table">
            <a:tbl>
              <a:tblPr firstRow="1" bandRow="1">
                <a:tableStyleId>{8EC20E35-A176-4012-BC5E-935CFFF8708E}</a:tableStyleId>
              </a:tblPr>
              <a:tblGrid>
                <a:gridCol w="546264">
                  <a:extLst>
                    <a:ext uri="{9D8B030D-6E8A-4147-A177-3AD203B41FA5}">
                      <a16:colId xmlns:a16="http://schemas.microsoft.com/office/drawing/2014/main" val="20000"/>
                    </a:ext>
                  </a:extLst>
                </a:gridCol>
                <a:gridCol w="712519">
                  <a:extLst>
                    <a:ext uri="{9D8B030D-6E8A-4147-A177-3AD203B41FA5}">
                      <a16:colId xmlns:a16="http://schemas.microsoft.com/office/drawing/2014/main" val="20001"/>
                    </a:ext>
                  </a:extLst>
                </a:gridCol>
                <a:gridCol w="1108369">
                  <a:extLst>
                    <a:ext uri="{9D8B030D-6E8A-4147-A177-3AD203B41FA5}">
                      <a16:colId xmlns:a16="http://schemas.microsoft.com/office/drawing/2014/main" val="20002"/>
                    </a:ext>
                  </a:extLst>
                </a:gridCol>
                <a:gridCol w="1753586">
                  <a:extLst>
                    <a:ext uri="{9D8B030D-6E8A-4147-A177-3AD203B41FA5}">
                      <a16:colId xmlns:a16="http://schemas.microsoft.com/office/drawing/2014/main" val="20003"/>
                    </a:ext>
                  </a:extLst>
                </a:gridCol>
              </a:tblGrid>
              <a:tr h="329540">
                <a:tc>
                  <a:txBody>
                    <a:bodyPr/>
                    <a:lstStyle/>
                    <a:p>
                      <a:r>
                        <a:rPr lang="en-US" sz="1200" dirty="0"/>
                        <a:t>FTT</a:t>
                      </a:r>
                    </a:p>
                  </a:txBody>
                  <a:tcPr/>
                </a:tc>
                <a:tc>
                  <a:txBody>
                    <a:bodyPr/>
                    <a:lstStyle/>
                    <a:p>
                      <a:r>
                        <a:rPr lang="en-US" sz="1200" dirty="0"/>
                        <a:t>FTM</a:t>
                      </a:r>
                    </a:p>
                  </a:txBody>
                  <a:tcPr/>
                </a:tc>
                <a:tc>
                  <a:txBody>
                    <a:bodyPr/>
                    <a:lstStyle/>
                    <a:p>
                      <a:r>
                        <a:rPr lang="en-US" sz="1200" dirty="0"/>
                        <a:t>Hosts Required</a:t>
                      </a:r>
                    </a:p>
                  </a:txBody>
                  <a:tcPr/>
                </a:tc>
                <a:tc>
                  <a:txBody>
                    <a:bodyPr/>
                    <a:lstStyle/>
                    <a:p>
                      <a:r>
                        <a:rPr lang="en-US" sz="1200" dirty="0"/>
                        <a:t>Required</a:t>
                      </a:r>
                      <a:r>
                        <a:rPr lang="en-US" sz="1200" baseline="0" dirty="0"/>
                        <a:t> Capacity </a:t>
                      </a:r>
                    </a:p>
                  </a:txBody>
                  <a:tcPr/>
                </a:tc>
                <a:extLst>
                  <a:ext uri="{0D108BD9-81ED-4DB2-BD59-A6C34878D82A}">
                    <a16:rowId xmlns:a16="http://schemas.microsoft.com/office/drawing/2014/main" val="10000"/>
                  </a:ext>
                </a:extLst>
              </a:tr>
              <a:tr h="407848">
                <a:tc>
                  <a:txBody>
                    <a:bodyPr/>
                    <a:lstStyle/>
                    <a:p>
                      <a:r>
                        <a:rPr lang="en-US" sz="1200" dirty="0"/>
                        <a:t>1</a:t>
                      </a:r>
                    </a:p>
                  </a:txBody>
                  <a:tcPr/>
                </a:tc>
                <a:tc>
                  <a:txBody>
                    <a:bodyPr/>
                    <a:lstStyle/>
                    <a:p>
                      <a:r>
                        <a:rPr lang="en-US" sz="1200" dirty="0"/>
                        <a:t>RAID1</a:t>
                      </a:r>
                    </a:p>
                  </a:txBody>
                  <a:tcPr/>
                </a:tc>
                <a:tc>
                  <a:txBody>
                    <a:bodyPr/>
                    <a:lstStyle/>
                    <a:p>
                      <a:r>
                        <a:rPr lang="en-US" sz="1200" dirty="0"/>
                        <a:t>3</a:t>
                      </a:r>
                    </a:p>
                  </a:txBody>
                  <a:tcPr/>
                </a:tc>
                <a:tc>
                  <a:txBody>
                    <a:bodyPr/>
                    <a:lstStyle/>
                    <a:p>
                      <a:r>
                        <a:rPr lang="en-US" sz="1200" dirty="0"/>
                        <a:t>2X</a:t>
                      </a:r>
                    </a:p>
                  </a:txBody>
                  <a:tcPr/>
                </a:tc>
                <a:extLst>
                  <a:ext uri="{0D108BD9-81ED-4DB2-BD59-A6C34878D82A}">
                    <a16:rowId xmlns:a16="http://schemas.microsoft.com/office/drawing/2014/main" val="10001"/>
                  </a:ext>
                </a:extLst>
              </a:tr>
              <a:tr h="407848">
                <a:tc>
                  <a:txBody>
                    <a:bodyPr/>
                    <a:lstStyle/>
                    <a:p>
                      <a:r>
                        <a:rPr lang="en-US" sz="1200" dirty="0"/>
                        <a:t>1</a:t>
                      </a:r>
                    </a:p>
                  </a:txBody>
                  <a:tcPr/>
                </a:tc>
                <a:tc>
                  <a:txBody>
                    <a:bodyPr/>
                    <a:lstStyle/>
                    <a:p>
                      <a:r>
                        <a:rPr lang="en-US" sz="1200" dirty="0"/>
                        <a:t>RAID5</a:t>
                      </a:r>
                    </a:p>
                  </a:txBody>
                  <a:tcPr/>
                </a:tc>
                <a:tc>
                  <a:txBody>
                    <a:bodyPr/>
                    <a:lstStyle/>
                    <a:p>
                      <a:r>
                        <a:rPr lang="en-US" sz="1200" dirty="0"/>
                        <a:t>4</a:t>
                      </a:r>
                    </a:p>
                  </a:txBody>
                  <a:tcPr/>
                </a:tc>
                <a:tc>
                  <a:txBody>
                    <a:bodyPr/>
                    <a:lstStyle/>
                    <a:p>
                      <a:r>
                        <a:rPr lang="en-US" sz="1200" dirty="0"/>
                        <a:t>1.33X</a:t>
                      </a:r>
                    </a:p>
                  </a:txBody>
                  <a:tcPr/>
                </a:tc>
                <a:extLst>
                  <a:ext uri="{0D108BD9-81ED-4DB2-BD59-A6C34878D82A}">
                    <a16:rowId xmlns:a16="http://schemas.microsoft.com/office/drawing/2014/main" val="10002"/>
                  </a:ext>
                </a:extLst>
              </a:tr>
              <a:tr h="407848">
                <a:tc>
                  <a:txBody>
                    <a:bodyPr/>
                    <a:lstStyle/>
                    <a:p>
                      <a:r>
                        <a:rPr lang="en-US" sz="1200" dirty="0"/>
                        <a:t>2</a:t>
                      </a:r>
                    </a:p>
                  </a:txBody>
                  <a:tcPr/>
                </a:tc>
                <a:tc>
                  <a:txBody>
                    <a:bodyPr/>
                    <a:lstStyle/>
                    <a:p>
                      <a:r>
                        <a:rPr lang="en-US" sz="1200" dirty="0"/>
                        <a:t>RAID1</a:t>
                      </a:r>
                    </a:p>
                  </a:txBody>
                  <a:tcPr/>
                </a:tc>
                <a:tc>
                  <a:txBody>
                    <a:bodyPr/>
                    <a:lstStyle/>
                    <a:p>
                      <a:r>
                        <a:rPr lang="en-US" sz="1200" dirty="0"/>
                        <a:t>4</a:t>
                      </a:r>
                    </a:p>
                  </a:txBody>
                  <a:tcPr/>
                </a:tc>
                <a:tc>
                  <a:txBody>
                    <a:bodyPr/>
                    <a:lstStyle/>
                    <a:p>
                      <a:r>
                        <a:rPr lang="en-US" sz="1200" dirty="0"/>
                        <a:t>3X</a:t>
                      </a:r>
                    </a:p>
                  </a:txBody>
                  <a:tcPr/>
                </a:tc>
                <a:extLst>
                  <a:ext uri="{0D108BD9-81ED-4DB2-BD59-A6C34878D82A}">
                    <a16:rowId xmlns:a16="http://schemas.microsoft.com/office/drawing/2014/main" val="10003"/>
                  </a:ext>
                </a:extLst>
              </a:tr>
              <a:tr h="407848">
                <a:tc>
                  <a:txBody>
                    <a:bodyPr/>
                    <a:lstStyle/>
                    <a:p>
                      <a:r>
                        <a:rPr lang="en-US" sz="1200" dirty="0"/>
                        <a:t>2</a:t>
                      </a:r>
                    </a:p>
                  </a:txBody>
                  <a:tcPr/>
                </a:tc>
                <a:tc>
                  <a:txBody>
                    <a:bodyPr/>
                    <a:lstStyle/>
                    <a:p>
                      <a:r>
                        <a:rPr lang="en-US" sz="1200" dirty="0"/>
                        <a:t>RAID6</a:t>
                      </a:r>
                    </a:p>
                  </a:txBody>
                  <a:tcPr/>
                </a:tc>
                <a:tc>
                  <a:txBody>
                    <a:bodyPr/>
                    <a:lstStyle/>
                    <a:p>
                      <a:r>
                        <a:rPr lang="en-US" sz="1200" dirty="0"/>
                        <a:t>6</a:t>
                      </a:r>
                    </a:p>
                  </a:txBody>
                  <a:tcPr/>
                </a:tc>
                <a:tc>
                  <a:txBody>
                    <a:bodyPr/>
                    <a:lstStyle/>
                    <a:p>
                      <a:r>
                        <a:rPr lang="en-US" sz="1200" dirty="0"/>
                        <a:t>1.5X</a:t>
                      </a:r>
                    </a:p>
                  </a:txBody>
                  <a:tcPr/>
                </a:tc>
                <a:extLst>
                  <a:ext uri="{0D108BD9-81ED-4DB2-BD59-A6C34878D82A}">
                    <a16:rowId xmlns:a16="http://schemas.microsoft.com/office/drawing/2014/main" val="10004"/>
                  </a:ext>
                </a:extLst>
              </a:tr>
              <a:tr h="407848">
                <a:tc>
                  <a:txBody>
                    <a:bodyPr/>
                    <a:lstStyle/>
                    <a:p>
                      <a:r>
                        <a:rPr lang="en-US" sz="1200" dirty="0"/>
                        <a:t>3</a:t>
                      </a:r>
                    </a:p>
                  </a:txBody>
                  <a:tcPr/>
                </a:tc>
                <a:tc>
                  <a:txBody>
                    <a:bodyPr/>
                    <a:lstStyle/>
                    <a:p>
                      <a:r>
                        <a:rPr lang="en-US" sz="1200" dirty="0"/>
                        <a:t>RAID1</a:t>
                      </a:r>
                    </a:p>
                  </a:txBody>
                  <a:tcPr/>
                </a:tc>
                <a:tc>
                  <a:txBody>
                    <a:bodyPr/>
                    <a:lstStyle/>
                    <a:p>
                      <a:r>
                        <a:rPr lang="en-US" sz="1200" dirty="0"/>
                        <a:t>7</a:t>
                      </a:r>
                    </a:p>
                  </a:txBody>
                  <a:tcPr/>
                </a:tc>
                <a:tc>
                  <a:txBody>
                    <a:bodyPr/>
                    <a:lstStyle/>
                    <a:p>
                      <a:r>
                        <a:rPr lang="en-US" sz="1200" dirty="0"/>
                        <a:t>4X</a:t>
                      </a:r>
                    </a:p>
                  </a:txBody>
                  <a:tcPr/>
                </a:tc>
                <a:extLst>
                  <a:ext uri="{0D108BD9-81ED-4DB2-BD59-A6C34878D82A}">
                    <a16:rowId xmlns:a16="http://schemas.microsoft.com/office/drawing/2014/main" val="10005"/>
                  </a:ext>
                </a:extLst>
              </a:tr>
            </a:tbl>
          </a:graphicData>
        </a:graphic>
      </p:graphicFrame>
      <p:sp>
        <p:nvSpPr>
          <p:cNvPr id="32" name="TextBox 31"/>
          <p:cNvSpPr txBox="1"/>
          <p:nvPr/>
        </p:nvSpPr>
        <p:spPr>
          <a:xfrm>
            <a:off x="295968" y="2057400"/>
            <a:ext cx="6472967" cy="3139321"/>
          </a:xfrm>
          <a:prstGeom prst="rect">
            <a:avLst/>
          </a:prstGeom>
          <a:noFill/>
        </p:spPr>
        <p:txBody>
          <a:bodyPr wrap="square" rtlCol="0">
            <a:spAutoFit/>
          </a:bodyPr>
          <a:lstStyle/>
          <a:p>
            <a:pPr marL="285750" indent="-285750">
              <a:buFont typeface="Arial" charset="0"/>
              <a:buChar char="•"/>
            </a:pPr>
            <a:r>
              <a:rPr lang="en-US" dirty="0"/>
              <a:t>A policy consists of an FTT and FTM setting.</a:t>
            </a:r>
          </a:p>
          <a:p>
            <a:pPr marL="285750" indent="-285750">
              <a:buFont typeface="Arial" charset="0"/>
              <a:buChar char="•"/>
            </a:pPr>
            <a:r>
              <a:rPr lang="en-US" dirty="0"/>
              <a:t>Policies require a minimum number of hosts to implement, and have a “cost” in terms of storage overhead.</a:t>
            </a:r>
          </a:p>
          <a:p>
            <a:pPr marL="285750" indent="-285750">
              <a:buFont typeface="Arial" charset="0"/>
              <a:buChar char="•"/>
            </a:pPr>
            <a:r>
              <a:rPr lang="en-US" dirty="0" err="1"/>
              <a:t>Dedup</a:t>
            </a:r>
            <a:r>
              <a:rPr lang="en-US" dirty="0"/>
              <a:t> &amp; Compression will help reduce the storage footprint.</a:t>
            </a:r>
          </a:p>
          <a:p>
            <a:pPr marL="285750" indent="-285750">
              <a:buFont typeface="Arial" charset="0"/>
              <a:buChar char="•"/>
            </a:pPr>
            <a:r>
              <a:rPr lang="en-US" dirty="0"/>
              <a:t>A default policy will apply unless a specific policy is defined for a VM.</a:t>
            </a:r>
          </a:p>
          <a:p>
            <a:pPr marL="285750" indent="-285750">
              <a:buFont typeface="Arial" charset="0"/>
              <a:buChar char="•"/>
            </a:pPr>
            <a:r>
              <a:rPr lang="en-US" dirty="0">
                <a:solidFill>
                  <a:srgbClr val="FFFF00"/>
                </a:solidFill>
              </a:rPr>
              <a:t>The default policy for the SDDC uses FTM=RAID1, FTT=1 (2 for &gt;5 hosts).</a:t>
            </a:r>
            <a:endParaRPr lang="en-US" dirty="0"/>
          </a:p>
          <a:p>
            <a:endParaRPr lang="en-US" dirty="0"/>
          </a:p>
          <a:p>
            <a:pPr marL="285750" indent="-285750" algn="ctr">
              <a:buFont typeface="Arial" charset="0"/>
              <a:buChar char="•"/>
            </a:pPr>
            <a:endParaRPr lang="en-US" dirty="0"/>
          </a:p>
        </p:txBody>
      </p:sp>
      <p:sp>
        <p:nvSpPr>
          <p:cNvPr id="6" name="Rectangle 5"/>
          <p:cNvSpPr/>
          <p:nvPr/>
        </p:nvSpPr>
        <p:spPr>
          <a:xfrm>
            <a:off x="7374144" y="4613564"/>
            <a:ext cx="3095847" cy="369332"/>
          </a:xfrm>
          <a:prstGeom prst="rect">
            <a:avLst/>
          </a:prstGeom>
        </p:spPr>
        <p:txBody>
          <a:bodyPr wrap="none">
            <a:spAutoFit/>
          </a:bodyPr>
          <a:lstStyle/>
          <a:p>
            <a:r>
              <a:rPr lang="en-US" dirty="0"/>
              <a:t>http://</a:t>
            </a:r>
            <a:r>
              <a:rPr lang="en-US" dirty="0" err="1"/>
              <a:t>vmcsizer.vmware.com</a:t>
            </a:r>
            <a:r>
              <a:rPr lang="en-US" dirty="0"/>
              <a:t>/</a:t>
            </a:r>
          </a:p>
        </p:txBody>
      </p:sp>
    </p:spTree>
    <p:extLst>
      <p:ext uri="{BB962C8B-B14F-4D97-AF65-F5344CB8AC3E}">
        <p14:creationId xmlns:p14="http://schemas.microsoft.com/office/powerpoint/2010/main" val="1183740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ustom Color">
      <a:srgbClr val="9E3039"/>
    </a:custClr>
    <a:custClr name="Custom Color">
      <a:srgbClr val="F38B00"/>
    </a:custClr>
    <a:custClr name="Custom Color">
      <a:srgbClr val="003D79"/>
    </a:custClr>
  </a:custClrLst>
  <a:extLst>
    <a:ext uri="{05A4C25C-085E-4340-85A3-A5531E510DB2}">
      <thm15:themeFamily xmlns:thm15="http://schemas.microsoft.com/office/thememl/2012/main" name="201767892" id="{A5199DA0-E556-4512-877C-29BA76183C69}" vid="{19D38491-E872-4363-9377-B289E0705232}"/>
    </a:ext>
  </a:extLst>
</a:theme>
</file>

<file path=ppt/theme/theme2.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201767892</Template>
  <TotalTime>0</TotalTime>
  <Words>8456</Words>
  <Application>Microsoft Macintosh PowerPoint</Application>
  <PresentationFormat>Custom</PresentationFormat>
  <Paragraphs>1167</Paragraphs>
  <Slides>29</Slides>
  <Notes>28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VMware Theme</vt:lpstr>
      <vt:lpstr>VMware Cloud On AWS – On-Boarding</vt:lpstr>
      <vt:lpstr>Basic Concepts</vt:lpstr>
      <vt:lpstr>Customer-Owned AWS Account</vt:lpstr>
      <vt:lpstr>Cloud Services Organization (Org)</vt:lpstr>
      <vt:lpstr>Software Defined Data Center (SDDC)</vt:lpstr>
      <vt:lpstr>Connecting to AWS Services</vt:lpstr>
      <vt:lpstr>Compute and Storage</vt:lpstr>
      <vt:lpstr>Resource Pool &amp; Datastore Permissions</vt:lpstr>
      <vt:lpstr>vSAN Storage Policies</vt:lpstr>
      <vt:lpstr>Elastic Distributed Resource Scheduler (EDRS)</vt:lpstr>
      <vt:lpstr>Network Architecture</vt:lpstr>
      <vt:lpstr>SDDC Network Design</vt:lpstr>
      <vt:lpstr>SDDC Interconnectivity</vt:lpstr>
      <vt:lpstr>Direct Connect</vt:lpstr>
      <vt:lpstr>Direct Connect: Public VIF</vt:lpstr>
      <vt:lpstr>Direct Connect: Private VIF</vt:lpstr>
      <vt:lpstr>Greenfield Deployment</vt:lpstr>
      <vt:lpstr>Greenfield Deployment</vt:lpstr>
      <vt:lpstr>Data Center Evacuation</vt:lpstr>
      <vt:lpstr>Data Center Evacuation using HCX</vt:lpstr>
      <vt:lpstr>Disaster Recovery</vt:lpstr>
      <vt:lpstr>Disaster Recovery Services</vt:lpstr>
      <vt:lpstr>Initial Setup</vt:lpstr>
      <vt:lpstr>Logging and Monitoring</vt:lpstr>
      <vt:lpstr>Log Intelligence (LINT)</vt:lpstr>
      <vt:lpstr>Preparaing to On-Board</vt:lpstr>
      <vt:lpstr>Pre-Flight Checklist</vt:lpstr>
      <vt:lpstr>Questions and VMC Console Tour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2016-05-02T17:52:49Z</dcterms:created>
  <dcterms:modified xsi:type="dcterms:W3CDTF">2018-11-27T23:26:09Z</dcterms:modified>
</cp:coreProperties>
</file>