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035aadb3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035aadb3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035aadb3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035aadb3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0ce8d8b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0ce8d8b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035aadb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035aadb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035aadb3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035aadb3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035aadb3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035aadb3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035aadb3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035aadb3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0ce8d8a7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0ce8d8a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035aadb3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035aadb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0ce8d8a7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0ce8d8a7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035aadb3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035aadb3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033132cd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033132cd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033132cd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033132cd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0ce8d8b4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0ce8d8b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033132cd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033132cd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drive.google.com/file/d/1Xfa6vEMPjEgV1d-hEDdFvajagcj3xSQ3/view" TargetMode="External"/><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kEj3AfHojQkB8Zl12xOoNUzSJBEAArol/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hyperlink" Target="http://drive.google.com/file/d/1M8FK82uWhLIGXtRzSYzdOgFYZA02um2G/view" TargetMode="External"/><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rive.google.com/file/d/1KwN90nY_BzXHNHizozcvUTrDyw3mj6Ih/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NzDWex1-Cr29PIwH6TRYVj1h8T-Ooac-/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ny0B_yc43bPTGTM6UkbCLd_-lYydYxoW/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yQN66eMrNKX79hWaFMBuHDjFuZino8vV/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hyperlink" Target="http://drive.google.com/file/d/10dKf6St4Svgw-NmiFZlwHol9clQOJ48x/view"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hyperlink" Target="http://drive.google.com/file/d/1ZW7Bpr6NzCIf2n7AUwjUXmBgeC16mYsm/view"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hyperlink" Target="http://drive.google.com/file/d/1ZxexXTZimwZ3Cbcgv5RhytZZ4QtCSGdC/view" TargetMode="External"/><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hyperlink" Target="http://drive.google.com/file/d/11keg5pgF6QJI1wblcwYePa-A6WFVhegV/view"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DSC 630 Milestone 4</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Holly Erickson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grpSp>
        <p:nvGrpSpPr>
          <p:cNvPr id="122" name="Google Shape;122;p22"/>
          <p:cNvGrpSpPr/>
          <p:nvPr/>
        </p:nvGrpSpPr>
        <p:grpSpPr>
          <a:xfrm>
            <a:off x="79175" y="93875"/>
            <a:ext cx="9416425" cy="3051950"/>
            <a:chOff x="79175" y="93875"/>
            <a:chExt cx="9416425" cy="3051950"/>
          </a:xfrm>
        </p:grpSpPr>
        <p:sp>
          <p:nvSpPr>
            <p:cNvPr id="123" name="Google Shape;123;p22"/>
            <p:cNvSpPr txBox="1"/>
            <p:nvPr/>
          </p:nvSpPr>
          <p:spPr>
            <a:xfrm>
              <a:off x="79175" y="93875"/>
              <a:ext cx="579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Left Pitchers Cluster Distribution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124" name="Google Shape;124;p22"/>
            <p:cNvSpPr txBox="1"/>
            <p:nvPr/>
          </p:nvSpPr>
          <p:spPr>
            <a:xfrm>
              <a:off x="3699900" y="145825"/>
              <a:ext cx="5795700" cy="30000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lang="en" sz="1200">
                  <a:solidFill>
                    <a:schemeClr val="dk1"/>
                  </a:solidFill>
                </a:rPr>
                <a:t>Right Pitchers Cluster Distribution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grpSp>
      <p:pic>
        <p:nvPicPr>
          <p:cNvPr id="125" name="Google Shape;125;p22"/>
          <p:cNvPicPr preferRelativeResize="0"/>
          <p:nvPr/>
        </p:nvPicPr>
        <p:blipFill>
          <a:blip r:embed="rId3">
            <a:alphaModFix/>
          </a:blip>
          <a:stretch>
            <a:fillRect/>
          </a:stretch>
        </p:blipFill>
        <p:spPr>
          <a:xfrm>
            <a:off x="181175" y="900250"/>
            <a:ext cx="4343125" cy="3556125"/>
          </a:xfrm>
          <a:prstGeom prst="rect">
            <a:avLst/>
          </a:prstGeom>
          <a:noFill/>
          <a:ln>
            <a:noFill/>
          </a:ln>
        </p:spPr>
      </p:pic>
      <p:pic>
        <p:nvPicPr>
          <p:cNvPr id="126" name="Google Shape;126;p22"/>
          <p:cNvPicPr preferRelativeResize="0"/>
          <p:nvPr/>
        </p:nvPicPr>
        <p:blipFill>
          <a:blip r:embed="rId4">
            <a:alphaModFix/>
          </a:blip>
          <a:stretch>
            <a:fillRect/>
          </a:stretch>
        </p:blipFill>
        <p:spPr>
          <a:xfrm>
            <a:off x="4847800" y="1013800"/>
            <a:ext cx="3904875" cy="311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One - Creating Insights</a:t>
            </a:r>
            <a:endParaRPr/>
          </a:p>
        </p:txBody>
      </p:sp>
      <p:pic>
        <p:nvPicPr>
          <p:cNvPr id="132" name="Google Shape;132;p23"/>
          <p:cNvPicPr preferRelativeResize="0"/>
          <p:nvPr/>
        </p:nvPicPr>
        <p:blipFill>
          <a:blip r:embed="rId3">
            <a:alphaModFix/>
          </a:blip>
          <a:stretch>
            <a:fillRect/>
          </a:stretch>
        </p:blipFill>
        <p:spPr>
          <a:xfrm>
            <a:off x="155150" y="3278525"/>
            <a:ext cx="8833700" cy="863550"/>
          </a:xfrm>
          <a:prstGeom prst="rect">
            <a:avLst/>
          </a:prstGeom>
          <a:noFill/>
          <a:ln>
            <a:noFill/>
          </a:ln>
        </p:spPr>
      </p:pic>
      <p:sp>
        <p:nvSpPr>
          <p:cNvPr id="133" name="Google Shape;133;p23"/>
          <p:cNvSpPr txBox="1"/>
          <p:nvPr/>
        </p:nvSpPr>
        <p:spPr>
          <a:xfrm>
            <a:off x="262875" y="1142075"/>
            <a:ext cx="5995800" cy="3000000"/>
          </a:xfrm>
          <a:prstGeom prst="rect">
            <a:avLst/>
          </a:prstGeom>
          <a:noFill/>
          <a:ln>
            <a:noFill/>
          </a:ln>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chemeClr val="dk1"/>
              </a:buClr>
              <a:buSzPts val="1200"/>
              <a:buAutoNum type="arabicPeriod"/>
            </a:pPr>
            <a:r>
              <a:rPr lang="en" sz="1200">
                <a:solidFill>
                  <a:schemeClr val="dk1"/>
                </a:solidFill>
              </a:rPr>
              <a:t>Top or bottom of the zone and inside or outside side of the zone</a:t>
            </a:r>
            <a:endParaRPr sz="1200">
              <a:solidFill>
                <a:schemeClr val="dk1"/>
              </a:solidFill>
            </a:endParaRPr>
          </a:p>
          <a:p>
            <a:pPr indent="-304800" lvl="0" marL="457200" rtl="0" algn="l">
              <a:lnSpc>
                <a:spcPct val="200000"/>
              </a:lnSpc>
              <a:spcBef>
                <a:spcPts val="0"/>
              </a:spcBef>
              <a:spcAft>
                <a:spcPts val="0"/>
              </a:spcAft>
              <a:buClr>
                <a:schemeClr val="dk1"/>
              </a:buClr>
              <a:buSzPts val="1200"/>
              <a:buAutoNum type="arabicPeriod"/>
            </a:pPr>
            <a:r>
              <a:rPr lang="en" sz="1200">
                <a:solidFill>
                  <a:schemeClr val="dk1"/>
                </a:solidFill>
              </a:rPr>
              <a:t>Top or bottom of the zone and inside or outside side of the zone for left-handed and for right-handed batters</a:t>
            </a:r>
            <a:endParaRPr sz="1200">
              <a:solidFill>
                <a:schemeClr val="dk1"/>
              </a:solidFill>
            </a:endParaRPr>
          </a:p>
          <a:p>
            <a:pPr indent="-304800" lvl="0" marL="457200" rtl="0" algn="l">
              <a:lnSpc>
                <a:spcPct val="200000"/>
              </a:lnSpc>
              <a:spcBef>
                <a:spcPts val="0"/>
              </a:spcBef>
              <a:spcAft>
                <a:spcPts val="0"/>
              </a:spcAft>
              <a:buClr>
                <a:schemeClr val="dk1"/>
              </a:buClr>
              <a:buSzPts val="1200"/>
              <a:buAutoNum type="arabicPeriod"/>
            </a:pPr>
            <a:r>
              <a:rPr lang="en" sz="1200">
                <a:solidFill>
                  <a:schemeClr val="dk1"/>
                </a:solidFill>
              </a:rPr>
              <a:t>Zone (1 - 13)</a:t>
            </a:r>
            <a:endParaRPr sz="1200">
              <a:solidFill>
                <a:schemeClr val="dk1"/>
              </a:solidFill>
            </a:endParaRPr>
          </a:p>
          <a:p>
            <a:pPr indent="-304800" lvl="0" marL="457200" rtl="0" algn="l">
              <a:lnSpc>
                <a:spcPct val="200000"/>
              </a:lnSpc>
              <a:spcBef>
                <a:spcPts val="0"/>
              </a:spcBef>
              <a:spcAft>
                <a:spcPts val="0"/>
              </a:spcAft>
              <a:buClr>
                <a:schemeClr val="dk1"/>
              </a:buClr>
              <a:buSzPts val="1200"/>
              <a:buAutoNum type="arabicPeriod"/>
            </a:pPr>
            <a:r>
              <a:rPr lang="en" sz="1200">
                <a:solidFill>
                  <a:schemeClr val="dk1"/>
                </a:solidFill>
              </a:rPr>
              <a:t>Zone (1 - 13) for left-handed and for right-handed batters</a:t>
            </a:r>
            <a:endParaRPr/>
          </a:p>
        </p:txBody>
      </p:sp>
      <p:pic>
        <p:nvPicPr>
          <p:cNvPr id="134" name="Google Shape;134;p23" title="11.mp3">
            <a:hlinkClick r:id="rId4"/>
          </p:cNvPr>
          <p:cNvPicPr preferRelativeResize="0"/>
          <p:nvPr/>
        </p:nvPicPr>
        <p:blipFill>
          <a:blip r:embed="rId5">
            <a:alphaModFix/>
          </a:blip>
          <a:stretch>
            <a:fillRect/>
          </a:stretch>
        </p:blipFill>
        <p:spPr>
          <a:xfrm>
            <a:off x="152400" y="4294475"/>
            <a:ext cx="457200" cy="45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Two - Feature engineering to predict exit speed</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Find each stadium latitude, longitude</a:t>
            </a:r>
            <a:endParaRPr/>
          </a:p>
          <a:p>
            <a:pPr indent="-342900" lvl="0" marL="457200" rtl="0" algn="l">
              <a:spcBef>
                <a:spcPts val="0"/>
              </a:spcBef>
              <a:spcAft>
                <a:spcPts val="0"/>
              </a:spcAft>
              <a:buSzPts val="1800"/>
              <a:buAutoNum type="arabicPeriod"/>
            </a:pPr>
            <a:r>
              <a:rPr lang="en"/>
              <a:t>Use API to get elevation for each stadium</a:t>
            </a:r>
            <a:endParaRPr/>
          </a:p>
          <a:p>
            <a:pPr indent="-342900" lvl="0" marL="457200" rtl="0" algn="l">
              <a:spcBef>
                <a:spcPts val="0"/>
              </a:spcBef>
              <a:spcAft>
                <a:spcPts val="0"/>
              </a:spcAft>
              <a:buSzPts val="1800"/>
              <a:buAutoNum type="arabicPeriod"/>
            </a:pPr>
            <a:r>
              <a:rPr lang="en"/>
              <a:t>Use API to get historic weather for each pitch (temp, barometric pressure)</a:t>
            </a:r>
            <a:endParaRPr/>
          </a:p>
          <a:p>
            <a:pPr indent="-342900" lvl="0" marL="457200" rtl="0" algn="l">
              <a:spcBef>
                <a:spcPts val="0"/>
              </a:spcBef>
              <a:spcAft>
                <a:spcPts val="0"/>
              </a:spcAft>
              <a:buSzPts val="1800"/>
              <a:buAutoNum type="arabicPeriod"/>
            </a:pPr>
            <a:r>
              <a:rPr lang="en"/>
              <a:t>Use parts a - c plus 9 features from original dataset to calculate the True Spin</a:t>
            </a:r>
            <a:endParaRPr/>
          </a:p>
          <a:p>
            <a:pPr indent="0" lvl="0" marL="457200" rtl="0" algn="l">
              <a:spcBef>
                <a:spcPts val="1600"/>
              </a:spcBef>
              <a:spcAft>
                <a:spcPts val="1600"/>
              </a:spcAft>
              <a:buNone/>
            </a:pPr>
            <a:r>
              <a:t/>
            </a:r>
            <a:endParaRPr/>
          </a:p>
        </p:txBody>
      </p:sp>
      <p:pic>
        <p:nvPicPr>
          <p:cNvPr id="141" name="Google Shape;141;p24" title="New Recording.mp3">
            <a:hlinkClick r:id="rId3"/>
          </p:cNvPr>
          <p:cNvPicPr preferRelativeResize="0"/>
          <p:nvPr/>
        </p:nvPicPr>
        <p:blipFill>
          <a:blip r:embed="rId4">
            <a:alphaModFix/>
          </a:blip>
          <a:stretch>
            <a:fillRect/>
          </a:stretch>
        </p:blipFill>
        <p:spPr>
          <a:xfrm>
            <a:off x="152400" y="4721275"/>
            <a:ext cx="269825" cy="26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5"/>
          <p:cNvPicPr preferRelativeResize="0"/>
          <p:nvPr/>
        </p:nvPicPr>
        <p:blipFill>
          <a:blip r:embed="rId3">
            <a:alphaModFix/>
          </a:blip>
          <a:stretch>
            <a:fillRect/>
          </a:stretch>
        </p:blipFill>
        <p:spPr>
          <a:xfrm>
            <a:off x="2034675" y="92025"/>
            <a:ext cx="5413767" cy="4838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Two - Feature Selection</a:t>
            </a:r>
            <a:endParaRPr/>
          </a:p>
        </p:txBody>
      </p:sp>
      <p:pic>
        <p:nvPicPr>
          <p:cNvPr id="152" name="Google Shape;152;p26"/>
          <p:cNvPicPr preferRelativeResize="0"/>
          <p:nvPr/>
        </p:nvPicPr>
        <p:blipFill>
          <a:blip r:embed="rId3">
            <a:alphaModFix/>
          </a:blip>
          <a:stretch>
            <a:fillRect/>
          </a:stretch>
        </p:blipFill>
        <p:spPr>
          <a:xfrm>
            <a:off x="152400" y="1170125"/>
            <a:ext cx="8587829" cy="3820975"/>
          </a:xfrm>
          <a:prstGeom prst="rect">
            <a:avLst/>
          </a:prstGeom>
          <a:noFill/>
          <a:ln>
            <a:noFill/>
          </a:ln>
        </p:spPr>
      </p:pic>
      <p:pic>
        <p:nvPicPr>
          <p:cNvPr id="153" name="Google Shape;153;p26" title="14.mp3">
            <a:hlinkClick r:id="rId4"/>
          </p:cNvPr>
          <p:cNvPicPr preferRelativeResize="0"/>
          <p:nvPr/>
        </p:nvPicPr>
        <p:blipFill>
          <a:blip r:embed="rId5">
            <a:alphaModFix/>
          </a:blip>
          <a:stretch>
            <a:fillRect/>
          </a:stretch>
        </p:blipFill>
        <p:spPr>
          <a:xfrm>
            <a:off x="152400" y="112950"/>
            <a:ext cx="457200" cy="45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Two - Cross Validation</a:t>
            </a:r>
            <a:endParaRPr/>
          </a:p>
        </p:txBody>
      </p:sp>
      <p:sp>
        <p:nvSpPr>
          <p:cNvPr id="159" name="Google Shape;15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 tuning on cross validation set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For each potential model, used GridSearch CV</a:t>
            </a:r>
            <a:endParaRPr/>
          </a:p>
          <a:p>
            <a:pPr indent="0" lvl="0" marL="0" rtl="0" algn="l">
              <a:spcBef>
                <a:spcPts val="1600"/>
              </a:spcBef>
              <a:spcAft>
                <a:spcPts val="0"/>
              </a:spcAft>
              <a:buNone/>
            </a:pPr>
            <a:r>
              <a:t/>
            </a:r>
            <a:endParaRPr/>
          </a:p>
          <a:p>
            <a:pPr indent="0" lvl="0" marL="0" rtl="0" algn="ctr">
              <a:spcBef>
                <a:spcPts val="1600"/>
              </a:spcBef>
              <a:spcAft>
                <a:spcPts val="0"/>
              </a:spcAft>
              <a:buNone/>
            </a:pPr>
            <a:r>
              <a:rPr lang="en"/>
              <a:t>Winning Model:</a:t>
            </a:r>
            <a:endParaRPr/>
          </a:p>
          <a:p>
            <a:pPr indent="0" lvl="0" marL="0" rtl="0" algn="l">
              <a:spcBef>
                <a:spcPts val="1600"/>
              </a:spcBef>
              <a:spcAft>
                <a:spcPts val="0"/>
              </a:spcAft>
              <a:buNone/>
            </a:pPr>
            <a:r>
              <a:rPr lang="en"/>
              <a:t>RandomForestRegressor: max-depth of 10, with n_estimators set to 500</a:t>
            </a:r>
            <a:endParaRPr/>
          </a:p>
          <a:p>
            <a:pPr indent="0" lvl="0" marL="4572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Two - Evaluate Model</a:t>
            </a:r>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R^2 of  .28</a:t>
            </a:r>
            <a:endParaRPr/>
          </a:p>
          <a:p>
            <a:pPr indent="0" lvl="0" marL="0" rtl="0" algn="l">
              <a:spcBef>
                <a:spcPts val="1600"/>
              </a:spcBef>
              <a:spcAft>
                <a:spcPts val="0"/>
              </a:spcAft>
              <a:buNone/>
            </a:pPr>
            <a:r>
              <a:rPr lang="en"/>
              <a:t>What does this mean?</a:t>
            </a:r>
            <a:endParaRPr/>
          </a:p>
          <a:p>
            <a:pPr indent="0" lvl="0" marL="0" rtl="0" algn="l">
              <a:spcBef>
                <a:spcPts val="1600"/>
              </a:spcBef>
              <a:spcAft>
                <a:spcPts val="1600"/>
              </a:spcAft>
              <a:buNone/>
            </a:pPr>
            <a:r>
              <a:rPr lang="en"/>
              <a:t>28% of the variance of Exit Speed can be explained by the independent variables in the model.</a:t>
            </a:r>
            <a:endParaRPr/>
          </a:p>
        </p:txBody>
      </p:sp>
      <p:pic>
        <p:nvPicPr>
          <p:cNvPr id="166" name="Google Shape;166;p28" title="New Recording.mp3">
            <a:hlinkClick r:id="rId3"/>
          </p:cNvPr>
          <p:cNvPicPr preferRelativeResize="0"/>
          <p:nvPr/>
        </p:nvPicPr>
        <p:blipFill>
          <a:blip r:embed="rId4">
            <a:alphaModFix/>
          </a:blip>
          <a:stretch>
            <a:fillRect/>
          </a:stretch>
        </p:blipFill>
        <p:spPr>
          <a:xfrm>
            <a:off x="152400" y="4721275"/>
            <a:ext cx="269825" cy="26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One:</a:t>
            </a:r>
            <a:endParaRPr/>
          </a:p>
          <a:p>
            <a:pPr indent="0" lvl="0" marL="0" rtl="0" algn="l">
              <a:spcBef>
                <a:spcPts val="1600"/>
              </a:spcBef>
              <a:spcAft>
                <a:spcPts val="0"/>
              </a:spcAft>
              <a:buNone/>
            </a:pPr>
            <a:r>
              <a:rPr lang="en"/>
              <a:t>Using MLB data, use Kmeans to create pitch clusters. Find commonalities in the performance of the pitches in each cluster to offer insights to players so that they might improve their performance.</a:t>
            </a:r>
            <a:endParaRPr/>
          </a:p>
          <a:p>
            <a:pPr indent="0" lvl="0" marL="0" rtl="0" algn="l">
              <a:spcBef>
                <a:spcPts val="1600"/>
              </a:spcBef>
              <a:spcAft>
                <a:spcPts val="0"/>
              </a:spcAft>
              <a:buNone/>
            </a:pPr>
            <a:r>
              <a:rPr lang="en"/>
              <a:t>Part Two:</a:t>
            </a:r>
            <a:endParaRPr/>
          </a:p>
          <a:p>
            <a:pPr indent="0" lvl="0" marL="0" rtl="0" algn="l">
              <a:spcBef>
                <a:spcPts val="1600"/>
              </a:spcBef>
              <a:spcAft>
                <a:spcPts val="1600"/>
              </a:spcAft>
              <a:buNone/>
            </a:pPr>
            <a:r>
              <a:rPr lang="en"/>
              <a:t>Predict the exit speed of a ball coming off of a bat using a random forest regressor. </a:t>
            </a:r>
            <a:endParaRPr/>
          </a:p>
        </p:txBody>
      </p:sp>
      <p:pic>
        <p:nvPicPr>
          <p:cNvPr id="62" name="Google Shape;62;p14" title="New Recording.mp3">
            <a:hlinkClick r:id="rId3"/>
          </p:cNvPr>
          <p:cNvPicPr preferRelativeResize="0"/>
          <p:nvPr/>
        </p:nvPicPr>
        <p:blipFill>
          <a:blip r:embed="rId4">
            <a:alphaModFix/>
          </a:blip>
          <a:stretch>
            <a:fillRect/>
          </a:stretch>
        </p:blipFill>
        <p:spPr>
          <a:xfrm>
            <a:off x="152400" y="4721275"/>
            <a:ext cx="269825" cy="26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One - Model Selection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KMeans algorithm to divide pitches into clusters</a:t>
            </a:r>
            <a:endParaRPr/>
          </a:p>
          <a:p>
            <a:pPr indent="0" lvl="0" marL="0" rtl="0" algn="l">
              <a:spcBef>
                <a:spcPts val="1600"/>
              </a:spcBef>
              <a:spcAft>
                <a:spcPts val="0"/>
              </a:spcAft>
              <a:buNone/>
            </a:pPr>
            <a:r>
              <a:rPr lang="en"/>
              <a:t>Minimizes the sum of the squared euclidean distance between the data points and the cluster’s centroid (arithmetic mean of all the data points that belong to that cluster).</a:t>
            </a:r>
            <a:endParaRPr/>
          </a:p>
          <a:p>
            <a:pPr indent="0" lvl="0" marL="0" rtl="0" algn="l">
              <a:spcBef>
                <a:spcPts val="1600"/>
              </a:spcBef>
              <a:spcAft>
                <a:spcPts val="1600"/>
              </a:spcAft>
              <a:buNone/>
            </a:pPr>
            <a:r>
              <a:t/>
            </a:r>
            <a:endParaRPr/>
          </a:p>
        </p:txBody>
      </p:sp>
      <p:pic>
        <p:nvPicPr>
          <p:cNvPr id="69" name="Google Shape;69;p15" title="3.mp3">
            <a:hlinkClick r:id="rId3"/>
          </p:cNvPr>
          <p:cNvPicPr preferRelativeResize="0"/>
          <p:nvPr/>
        </p:nvPicPr>
        <p:blipFill>
          <a:blip r:embed="rId4">
            <a:alphaModFix/>
          </a:blip>
          <a:stretch>
            <a:fillRect/>
          </a:stretch>
        </p:blipFill>
        <p:spPr>
          <a:xfrm>
            <a:off x="152400" y="4721275"/>
            <a:ext cx="269825" cy="26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One - Preprocessing</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pitch data into pitcher handedness (right or left)</a:t>
            </a:r>
            <a:endParaRPr/>
          </a:p>
          <a:p>
            <a:pPr indent="0" lvl="0" marL="457200" rtl="0" algn="l">
              <a:spcBef>
                <a:spcPts val="1600"/>
              </a:spcBef>
              <a:spcAft>
                <a:spcPts val="0"/>
              </a:spcAft>
              <a:buNone/>
            </a:pPr>
            <a:r>
              <a:rPr lang="en"/>
              <a:t>The release point is different for these pitches, so even if the speed and breaks are similar, the pitch will be very different from the batter’s perspective.</a:t>
            </a:r>
            <a:endParaRPr/>
          </a:p>
          <a:p>
            <a:pPr indent="0" lvl="0" marL="0" rtl="0" algn="l">
              <a:spcBef>
                <a:spcPts val="1600"/>
              </a:spcBef>
              <a:spcAft>
                <a:spcPts val="0"/>
              </a:spcAft>
              <a:buNone/>
            </a:pPr>
            <a:r>
              <a:rPr lang="en"/>
              <a:t>Do not split pitch data by pitch type (fastball, slider, etc.) </a:t>
            </a:r>
            <a:endParaRPr sz="1000"/>
          </a:p>
          <a:p>
            <a:pPr indent="0" lvl="0" marL="0" rtl="0" algn="l">
              <a:spcBef>
                <a:spcPts val="1600"/>
              </a:spcBef>
              <a:spcAft>
                <a:spcPts val="0"/>
              </a:spcAft>
              <a:buNone/>
            </a:pPr>
            <a:r>
              <a:rPr lang="en"/>
              <a:t>Standardize data - release speed, pfxx, pfxz</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76" name="Google Shape;76;p16" title="4.mp3">
            <a:hlinkClick r:id="rId3"/>
          </p:cNvPr>
          <p:cNvPicPr preferRelativeResize="0"/>
          <p:nvPr/>
        </p:nvPicPr>
        <p:blipFill>
          <a:blip r:embed="rId4">
            <a:alphaModFix/>
          </a:blip>
          <a:stretch>
            <a:fillRect/>
          </a:stretch>
        </p:blipFill>
        <p:spPr>
          <a:xfrm>
            <a:off x="152400" y="4721275"/>
            <a:ext cx="269825" cy="26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One - Model Tuning</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optimal number for K (I choose 30) </a:t>
            </a:r>
            <a:endParaRPr/>
          </a:p>
          <a:p>
            <a:pPr indent="0" lvl="0" marL="914400" rtl="0" algn="l">
              <a:spcBef>
                <a:spcPts val="1600"/>
              </a:spcBef>
              <a:spcAft>
                <a:spcPts val="1600"/>
              </a:spcAft>
              <a:buNone/>
            </a:pPr>
            <a:r>
              <a:t/>
            </a:r>
            <a:endParaRPr/>
          </a:p>
        </p:txBody>
      </p:sp>
      <p:pic>
        <p:nvPicPr>
          <p:cNvPr id="83" name="Google Shape;83;p17"/>
          <p:cNvPicPr preferRelativeResize="0"/>
          <p:nvPr/>
        </p:nvPicPr>
        <p:blipFill>
          <a:blip r:embed="rId3">
            <a:alphaModFix/>
          </a:blip>
          <a:stretch>
            <a:fillRect/>
          </a:stretch>
        </p:blipFill>
        <p:spPr>
          <a:xfrm>
            <a:off x="4291013" y="1857375"/>
            <a:ext cx="3762375" cy="2647950"/>
          </a:xfrm>
          <a:prstGeom prst="rect">
            <a:avLst/>
          </a:prstGeom>
          <a:noFill/>
          <a:ln>
            <a:noFill/>
          </a:ln>
        </p:spPr>
      </p:pic>
      <p:pic>
        <p:nvPicPr>
          <p:cNvPr id="84" name="Google Shape;84;p17" title="New Recording.mp3">
            <a:hlinkClick r:id="rId4"/>
          </p:cNvPr>
          <p:cNvPicPr preferRelativeResize="0"/>
          <p:nvPr/>
        </p:nvPicPr>
        <p:blipFill>
          <a:blip r:embed="rId5">
            <a:alphaModFix/>
          </a:blip>
          <a:stretch>
            <a:fillRect/>
          </a:stretch>
        </p:blipFill>
        <p:spPr>
          <a:xfrm>
            <a:off x="152400" y="4721275"/>
            <a:ext cx="269825" cy="26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nvSpPr>
        <p:spPr>
          <a:xfrm>
            <a:off x="83375" y="216150"/>
            <a:ext cx="579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Righ</a:t>
            </a:r>
            <a:r>
              <a:rPr lang="en" sz="1200">
                <a:solidFill>
                  <a:schemeClr val="dk1"/>
                </a:solidFill>
              </a:rPr>
              <a:t>t Pitchers Cluster Centers: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Induced Vertical Break</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&amp; Release Speed</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Horizontal Break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&amp; Release Speed</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n" sz="1200"/>
              <a:t>Notice the difference in horizontal</a:t>
            </a:r>
            <a:endParaRPr b="1" sz="1200"/>
          </a:p>
          <a:p>
            <a:pPr indent="0" lvl="0" marL="0" rtl="0" algn="l">
              <a:spcBef>
                <a:spcPts val="0"/>
              </a:spcBef>
              <a:spcAft>
                <a:spcPts val="0"/>
              </a:spcAft>
              <a:buNone/>
            </a:pPr>
            <a:r>
              <a:rPr b="1" lang="en" sz="1200"/>
              <a:t> break between right and left </a:t>
            </a:r>
            <a:endParaRPr b="1" sz="1200"/>
          </a:p>
          <a:p>
            <a:pPr indent="0" lvl="0" marL="0" rtl="0" algn="l">
              <a:spcBef>
                <a:spcPts val="0"/>
              </a:spcBef>
              <a:spcAft>
                <a:spcPts val="0"/>
              </a:spcAft>
              <a:buNone/>
            </a:pPr>
            <a:r>
              <a:rPr b="1" lang="en" sz="1200"/>
              <a:t>pitchers.</a:t>
            </a:r>
            <a:endParaRPr b="1" sz="1200"/>
          </a:p>
        </p:txBody>
      </p:sp>
      <p:pic>
        <p:nvPicPr>
          <p:cNvPr id="90" name="Google Shape;90;p18"/>
          <p:cNvPicPr preferRelativeResize="0"/>
          <p:nvPr/>
        </p:nvPicPr>
        <p:blipFill>
          <a:blip r:embed="rId3">
            <a:alphaModFix/>
          </a:blip>
          <a:stretch>
            <a:fillRect/>
          </a:stretch>
        </p:blipFill>
        <p:spPr>
          <a:xfrm>
            <a:off x="2693675" y="152400"/>
            <a:ext cx="6297925" cy="4814651"/>
          </a:xfrm>
          <a:prstGeom prst="rect">
            <a:avLst/>
          </a:prstGeom>
          <a:noFill/>
          <a:ln>
            <a:noFill/>
          </a:ln>
        </p:spPr>
      </p:pic>
      <p:pic>
        <p:nvPicPr>
          <p:cNvPr id="91" name="Google Shape;91;p18" title="6.mp3">
            <a:hlinkClick r:id="rId4"/>
          </p:cNvPr>
          <p:cNvPicPr preferRelativeResize="0"/>
          <p:nvPr/>
        </p:nvPicPr>
        <p:blipFill>
          <a:blip r:embed="rId5">
            <a:alphaModFix/>
          </a:blip>
          <a:stretch>
            <a:fillRect/>
          </a:stretch>
        </p:blipFill>
        <p:spPr>
          <a:xfrm>
            <a:off x="222700" y="4509850"/>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2749125" y="156284"/>
            <a:ext cx="6031876" cy="4941776"/>
          </a:xfrm>
          <a:prstGeom prst="rect">
            <a:avLst/>
          </a:prstGeom>
          <a:noFill/>
          <a:ln>
            <a:noFill/>
          </a:ln>
        </p:spPr>
      </p:pic>
      <p:sp>
        <p:nvSpPr>
          <p:cNvPr id="97" name="Google Shape;97;p19"/>
          <p:cNvSpPr txBox="1"/>
          <p:nvPr/>
        </p:nvSpPr>
        <p:spPr>
          <a:xfrm>
            <a:off x="83375" y="216150"/>
            <a:ext cx="579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Left Pitchers Cluster Centers: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Induced Vertical Break</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&amp; Release Speed</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Horizontal Break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&amp; Release Speed</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0" y="632075"/>
            <a:ext cx="4786924" cy="4159824"/>
          </a:xfrm>
          <a:prstGeom prst="rect">
            <a:avLst/>
          </a:prstGeom>
          <a:noFill/>
          <a:ln>
            <a:noFill/>
          </a:ln>
        </p:spPr>
      </p:pic>
      <p:pic>
        <p:nvPicPr>
          <p:cNvPr id="103" name="Google Shape;103;p20"/>
          <p:cNvPicPr preferRelativeResize="0"/>
          <p:nvPr/>
        </p:nvPicPr>
        <p:blipFill>
          <a:blip r:embed="rId4">
            <a:alphaModFix/>
          </a:blip>
          <a:stretch>
            <a:fillRect/>
          </a:stretch>
        </p:blipFill>
        <p:spPr>
          <a:xfrm>
            <a:off x="4348175" y="677688"/>
            <a:ext cx="4667224" cy="4068600"/>
          </a:xfrm>
          <a:prstGeom prst="rect">
            <a:avLst/>
          </a:prstGeom>
          <a:noFill/>
          <a:ln>
            <a:noFill/>
          </a:ln>
        </p:spPr>
      </p:pic>
      <p:grpSp>
        <p:nvGrpSpPr>
          <p:cNvPr id="104" name="Google Shape;104;p20"/>
          <p:cNvGrpSpPr/>
          <p:nvPr/>
        </p:nvGrpSpPr>
        <p:grpSpPr>
          <a:xfrm>
            <a:off x="79175" y="93875"/>
            <a:ext cx="9416425" cy="3051950"/>
            <a:chOff x="79175" y="93875"/>
            <a:chExt cx="9416425" cy="3051950"/>
          </a:xfrm>
        </p:grpSpPr>
        <p:sp>
          <p:nvSpPr>
            <p:cNvPr id="105" name="Google Shape;105;p20"/>
            <p:cNvSpPr txBox="1"/>
            <p:nvPr/>
          </p:nvSpPr>
          <p:spPr>
            <a:xfrm>
              <a:off x="79175" y="93875"/>
              <a:ext cx="579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Left Pitchers Cluster Distribution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106" name="Google Shape;106;p20"/>
            <p:cNvSpPr txBox="1"/>
            <p:nvPr/>
          </p:nvSpPr>
          <p:spPr>
            <a:xfrm>
              <a:off x="3699900" y="145825"/>
              <a:ext cx="579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Right Pitchers Cluster Distribution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grpSp>
      <p:pic>
        <p:nvPicPr>
          <p:cNvPr id="107" name="Google Shape;107;p20" title="New Recording.mp3">
            <a:hlinkClick r:id="rId5"/>
          </p:cNvPr>
          <p:cNvPicPr preferRelativeResize="0"/>
          <p:nvPr/>
        </p:nvPicPr>
        <p:blipFill>
          <a:blip r:embed="rId6">
            <a:alphaModFix/>
          </a:blip>
          <a:stretch>
            <a:fillRect/>
          </a:stretch>
        </p:blipFill>
        <p:spPr>
          <a:xfrm>
            <a:off x="0" y="4623575"/>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1"/>
          <p:cNvPicPr preferRelativeResize="0"/>
          <p:nvPr/>
        </p:nvPicPr>
        <p:blipFill>
          <a:blip r:embed="rId3">
            <a:alphaModFix/>
          </a:blip>
          <a:stretch>
            <a:fillRect/>
          </a:stretch>
        </p:blipFill>
        <p:spPr>
          <a:xfrm>
            <a:off x="121600" y="1087950"/>
            <a:ext cx="4602875" cy="3647275"/>
          </a:xfrm>
          <a:prstGeom prst="rect">
            <a:avLst/>
          </a:prstGeom>
          <a:noFill/>
          <a:ln>
            <a:noFill/>
          </a:ln>
        </p:spPr>
      </p:pic>
      <p:grpSp>
        <p:nvGrpSpPr>
          <p:cNvPr id="113" name="Google Shape;113;p21"/>
          <p:cNvGrpSpPr/>
          <p:nvPr/>
        </p:nvGrpSpPr>
        <p:grpSpPr>
          <a:xfrm>
            <a:off x="79175" y="93875"/>
            <a:ext cx="9416425" cy="3051950"/>
            <a:chOff x="79175" y="93875"/>
            <a:chExt cx="9416425" cy="3051950"/>
          </a:xfrm>
        </p:grpSpPr>
        <p:sp>
          <p:nvSpPr>
            <p:cNvPr id="114" name="Google Shape;114;p21"/>
            <p:cNvSpPr txBox="1"/>
            <p:nvPr/>
          </p:nvSpPr>
          <p:spPr>
            <a:xfrm>
              <a:off x="79175" y="93875"/>
              <a:ext cx="579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Left Pitchers Cluster Distribution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115" name="Google Shape;115;p21"/>
            <p:cNvSpPr txBox="1"/>
            <p:nvPr/>
          </p:nvSpPr>
          <p:spPr>
            <a:xfrm>
              <a:off x="3699900" y="145825"/>
              <a:ext cx="5795700" cy="30000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lang="en" sz="1200">
                  <a:solidFill>
                    <a:schemeClr val="dk1"/>
                  </a:solidFill>
                </a:rPr>
                <a:t>Right Pitchers Cluster Distribution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grpSp>
      <p:pic>
        <p:nvPicPr>
          <p:cNvPr id="116" name="Google Shape;116;p21"/>
          <p:cNvPicPr preferRelativeResize="0"/>
          <p:nvPr/>
        </p:nvPicPr>
        <p:blipFill>
          <a:blip r:embed="rId4">
            <a:alphaModFix/>
          </a:blip>
          <a:stretch>
            <a:fillRect/>
          </a:stretch>
        </p:blipFill>
        <p:spPr>
          <a:xfrm>
            <a:off x="4724475" y="1087950"/>
            <a:ext cx="4349075" cy="3467488"/>
          </a:xfrm>
          <a:prstGeom prst="rect">
            <a:avLst/>
          </a:prstGeom>
          <a:noFill/>
          <a:ln>
            <a:noFill/>
          </a:ln>
        </p:spPr>
      </p:pic>
      <p:pic>
        <p:nvPicPr>
          <p:cNvPr id="117" name="Google Shape;117;p21" title="New Recording.mp3">
            <a:hlinkClick r:id="rId5"/>
          </p:cNvPr>
          <p:cNvPicPr preferRelativeResize="0"/>
          <p:nvPr/>
        </p:nvPicPr>
        <p:blipFill>
          <a:blip r:embed="rId6">
            <a:alphaModFix/>
          </a:blip>
          <a:stretch>
            <a:fillRect/>
          </a:stretch>
        </p:blipFill>
        <p:spPr>
          <a:xfrm>
            <a:off x="4876875" y="4707839"/>
            <a:ext cx="283262" cy="2832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