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bnTekeux6xAeMIRLFwDo8sCD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0cb314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6e0cb3141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0bfe1d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6e0bfe1d7a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0bfe1d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6e0bfe1d7a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335240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33524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0bfe1d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6e0bfe1d7a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3352403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335240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0cb3141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e0cb314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0cb3141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6e0cb314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0cb3141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e0cb3141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2">
            <a:alphaModFix/>
          </a:blip>
          <a:srcRect b="28213" l="0" r="0" t="30991"/>
          <a:stretch/>
        </p:blipFill>
        <p:spPr>
          <a:xfrm>
            <a:off x="241300" y="6028325"/>
            <a:ext cx="3023925" cy="6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NeemmmYhTbYLeS7kFpkMXI4YVH_1L9GW/view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oRE8CddQyMfjHI3ipfZJ55lrCeOAuhWF/view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IOKnQOcvmOHHxQdVT6thUVCXhIUgDCnK/view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S1v6nlblhC-nSSrl0iQqHyJWnDyjauiq/view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dzR7dGJgZ2TSyVWrR_4aGvsshAiFQnYJ/view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hyperlink" Target="http://drive.google.com/file/d/18NqhzM50GxdjwAhfQ1L6ey_RRBllMr5Z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o_tloXhRBbIbHHUz5SAZEaHCR7GXdXQn/view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ivethirtyeight/data/tree/master/airline-safety" TargetMode="External"/><Relationship Id="rId4" Type="http://schemas.openxmlformats.org/officeDocument/2006/relationships/hyperlink" Target="https://data.worldbank.org/indicator/IS.AIR.PSGR" TargetMode="External"/><Relationship Id="rId5" Type="http://schemas.openxmlformats.org/officeDocument/2006/relationships/hyperlink" Target="https://www.airlineratings.com/safety-rating-tool/" TargetMode="External"/><Relationship Id="rId6" Type="http://schemas.openxmlformats.org/officeDocument/2006/relationships/hyperlink" Target="https://data.world/data-society/airplane-crashes" TargetMode="External"/><Relationship Id="rId7" Type="http://schemas.openxmlformats.org/officeDocument/2006/relationships/hyperlink" Target="https://data.world/hhaveliw/airplane-crashes-1908-2009" TargetMode="External"/><Relationship Id="rId8" Type="http://schemas.openxmlformats.org/officeDocument/2006/relationships/hyperlink" Target="http://faculty.wcas.northwestern.edu/~ipsavage/43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0cb31410_0_68"/>
          <p:cNvSpPr txBox="1"/>
          <p:nvPr>
            <p:ph type="ctrTitle"/>
          </p:nvPr>
        </p:nvSpPr>
        <p:spPr>
          <a:xfrm>
            <a:off x="1652600" y="6365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Airline Safety</a:t>
            </a:r>
            <a:endParaRPr b="1"/>
          </a:p>
        </p:txBody>
      </p:sp>
      <p:sp>
        <p:nvSpPr>
          <p:cNvPr id="86" name="Google Shape;86;g6e0cb31410_0_68"/>
          <p:cNvSpPr txBox="1"/>
          <p:nvPr>
            <p:ph idx="1" type="subTitle"/>
          </p:nvPr>
        </p:nvSpPr>
        <p:spPr>
          <a:xfrm>
            <a:off x="1524000" y="1614498"/>
            <a:ext cx="9144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Presented by Holly Erickson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91" name="Google Shape;91;g6e0bfe1d7a_0_110"/>
          <p:cNvPicPr preferRelativeResize="0"/>
          <p:nvPr/>
        </p:nvPicPr>
        <p:blipFill rotWithShape="1">
          <a:blip r:embed="rId3">
            <a:alphaModFix/>
          </a:blip>
          <a:srcRect b="2166" l="1316" r="2584" t="18151"/>
          <a:stretch/>
        </p:blipFill>
        <p:spPr>
          <a:xfrm>
            <a:off x="3429350" y="264313"/>
            <a:ext cx="7995625" cy="63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6e0bfe1d7a_0_110"/>
          <p:cNvSpPr txBox="1"/>
          <p:nvPr>
            <p:ph type="title"/>
          </p:nvPr>
        </p:nvSpPr>
        <p:spPr>
          <a:xfrm>
            <a:off x="143175" y="365125"/>
            <a:ext cx="3221400" cy="49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The number of people flying every year continues to grow...</a:t>
            </a:r>
            <a:endParaRPr sz="2400"/>
          </a:p>
        </p:txBody>
      </p:sp>
      <p:pic>
        <p:nvPicPr>
          <p:cNvPr id="93" name="Google Shape;93;g6e0bfe1d7a_0_110" title="1b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737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0bfe1d7a_0_106"/>
          <p:cNvSpPr txBox="1"/>
          <p:nvPr>
            <p:ph type="title"/>
          </p:nvPr>
        </p:nvSpPr>
        <p:spPr>
          <a:xfrm>
            <a:off x="143175" y="365125"/>
            <a:ext cx="3221400" cy="49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… while the number of deaths as well as number of people aboard crashes continues to trend downward. </a:t>
            </a:r>
            <a:endParaRPr sz="2400"/>
          </a:p>
        </p:txBody>
      </p:sp>
      <p:pic>
        <p:nvPicPr>
          <p:cNvPr id="99" name="Google Shape;99;g6e0bfe1d7a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975" y="152400"/>
            <a:ext cx="6821560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6e0bfe1d7a_0_106" title="2bfixed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093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703352403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010223" cy="60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033524035_0_0" title="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335925"/>
            <a:ext cx="369675" cy="3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6e0bfe1d7a_0_102"/>
          <p:cNvPicPr preferRelativeResize="0"/>
          <p:nvPr/>
        </p:nvPicPr>
        <p:blipFill rotWithShape="1">
          <a:blip r:embed="rId3">
            <a:alphaModFix/>
          </a:blip>
          <a:srcRect b="0" l="40968" r="16651" t="0"/>
          <a:stretch/>
        </p:blipFill>
        <p:spPr>
          <a:xfrm>
            <a:off x="7508349" y="152400"/>
            <a:ext cx="3405025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6e0bfe1d7a_0_102"/>
          <p:cNvPicPr preferRelativeResize="0"/>
          <p:nvPr/>
        </p:nvPicPr>
        <p:blipFill rotWithShape="1">
          <a:blip r:embed="rId3">
            <a:alphaModFix/>
          </a:blip>
          <a:srcRect b="0" l="0" r="57618" t="0"/>
          <a:stretch/>
        </p:blipFill>
        <p:spPr>
          <a:xfrm>
            <a:off x="3438200" y="152400"/>
            <a:ext cx="3405025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6e0bfe1d7a_0_102"/>
          <p:cNvPicPr preferRelativeResize="0"/>
          <p:nvPr/>
        </p:nvPicPr>
        <p:blipFill rotWithShape="1">
          <a:blip r:embed="rId3">
            <a:alphaModFix/>
          </a:blip>
          <a:srcRect b="70819" l="83589" r="0" t="0"/>
          <a:stretch/>
        </p:blipFill>
        <p:spPr>
          <a:xfrm>
            <a:off x="147800" y="304800"/>
            <a:ext cx="1318499" cy="19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6e0bfe1d7a_0_102" title="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694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9" name="Google Shape;119;g7033524035_0_5"/>
          <p:cNvPicPr preferRelativeResize="0"/>
          <p:nvPr/>
        </p:nvPicPr>
        <p:blipFill rotWithShape="1">
          <a:blip r:embed="rId3">
            <a:alphaModFix/>
          </a:blip>
          <a:srcRect b="0" l="15547" r="0" t="55980"/>
          <a:stretch/>
        </p:blipFill>
        <p:spPr>
          <a:xfrm>
            <a:off x="781000" y="1053600"/>
            <a:ext cx="10446175" cy="43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033524035_0_5" title="5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561924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g6e0cb31410_0_131"/>
          <p:cNvGrpSpPr/>
          <p:nvPr/>
        </p:nvGrpSpPr>
        <p:grpSpPr>
          <a:xfrm>
            <a:off x="1028700" y="795325"/>
            <a:ext cx="10134600" cy="5224475"/>
            <a:chOff x="762000" y="871525"/>
            <a:chExt cx="10134600" cy="5224475"/>
          </a:xfrm>
        </p:grpSpPr>
        <p:pic>
          <p:nvPicPr>
            <p:cNvPr id="126" name="Google Shape;126;g6e0cb31410_0_131" title="Chart"/>
            <p:cNvPicPr preferRelativeResize="0"/>
            <p:nvPr/>
          </p:nvPicPr>
          <p:blipFill rotWithShape="1">
            <a:blip r:embed="rId3">
              <a:alphaModFix/>
            </a:blip>
            <a:srcRect b="3929" l="0" r="0" t="17786"/>
            <a:stretch/>
          </p:blipFill>
          <p:spPr>
            <a:xfrm>
              <a:off x="762000" y="1190625"/>
              <a:ext cx="10134600" cy="490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6e0cb31410_0_131"/>
            <p:cNvPicPr preferRelativeResize="0"/>
            <p:nvPr/>
          </p:nvPicPr>
          <p:blipFill rotWithShape="1">
            <a:blip r:embed="rId4">
              <a:alphaModFix/>
            </a:blip>
            <a:srcRect b="21111" l="17163" r="68836" t="65317"/>
            <a:stretch/>
          </p:blipFill>
          <p:spPr>
            <a:xfrm>
              <a:off x="8686800" y="3781425"/>
              <a:ext cx="1600200" cy="814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6e0cb31410_0_131"/>
            <p:cNvPicPr preferRelativeResize="0"/>
            <p:nvPr/>
          </p:nvPicPr>
          <p:blipFill rotWithShape="1">
            <a:blip r:embed="rId4">
              <a:alphaModFix/>
            </a:blip>
            <a:srcRect b="79839" l="2207" r="85917" t="8255"/>
            <a:stretch/>
          </p:blipFill>
          <p:spPr>
            <a:xfrm>
              <a:off x="1400200" y="871525"/>
              <a:ext cx="1357299" cy="7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6e0cb31410_0_131"/>
            <p:cNvPicPr preferRelativeResize="0"/>
            <p:nvPr/>
          </p:nvPicPr>
          <p:blipFill rotWithShape="1">
            <a:blip r:embed="rId4">
              <a:alphaModFix/>
            </a:blip>
            <a:srcRect b="21745" l="2208" r="85915" t="65634"/>
            <a:stretch/>
          </p:blipFill>
          <p:spPr>
            <a:xfrm>
              <a:off x="2919425" y="2490800"/>
              <a:ext cx="1357299" cy="75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6e0cb31410_0_131"/>
            <p:cNvPicPr preferRelativeResize="0"/>
            <p:nvPr/>
          </p:nvPicPr>
          <p:blipFill rotWithShape="1">
            <a:blip r:embed="rId4">
              <a:alphaModFix/>
            </a:blip>
            <a:srcRect b="44604" l="19580" r="70543" t="32299"/>
            <a:stretch/>
          </p:blipFill>
          <p:spPr>
            <a:xfrm>
              <a:off x="4448175" y="3081350"/>
              <a:ext cx="1128726" cy="13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g6e0cb31410_0_131"/>
            <p:cNvPicPr preferRelativeResize="0"/>
            <p:nvPr/>
          </p:nvPicPr>
          <p:blipFill rotWithShape="1">
            <a:blip r:embed="rId4">
              <a:alphaModFix/>
            </a:blip>
            <a:srcRect b="17778" l="35831" r="52293" t="59125"/>
            <a:stretch/>
          </p:blipFill>
          <p:spPr>
            <a:xfrm>
              <a:off x="5848350" y="3167075"/>
              <a:ext cx="1357299" cy="13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g6e0cb31410_0_131"/>
            <p:cNvPicPr preferRelativeResize="0"/>
            <p:nvPr/>
          </p:nvPicPr>
          <p:blipFill rotWithShape="1">
            <a:blip r:embed="rId4">
              <a:alphaModFix/>
            </a:blip>
            <a:srcRect b="49444" l="35292" r="52082" t="31029"/>
            <a:stretch/>
          </p:blipFill>
          <p:spPr>
            <a:xfrm>
              <a:off x="7386650" y="3386150"/>
              <a:ext cx="1443024" cy="1171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g6e0cb31410_0_131" title="Chart"/>
          <p:cNvPicPr preferRelativeResize="0"/>
          <p:nvPr/>
        </p:nvPicPr>
        <p:blipFill rotWithShape="1">
          <a:blip r:embed="rId5">
            <a:alphaModFix/>
          </a:blip>
          <a:srcRect b="13347" l="0" r="92111" t="11451"/>
          <a:stretch/>
        </p:blipFill>
        <p:spPr>
          <a:xfrm>
            <a:off x="796675" y="685800"/>
            <a:ext cx="803526" cy="473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e0cb31410_0_131" title="Chart"/>
          <p:cNvPicPr preferRelativeResize="0"/>
          <p:nvPr/>
        </p:nvPicPr>
        <p:blipFill rotWithShape="1">
          <a:blip r:embed="rId6">
            <a:alphaModFix/>
          </a:blip>
          <a:srcRect b="87649" l="19258" r="24079" t="0"/>
          <a:stretch/>
        </p:blipFill>
        <p:spPr>
          <a:xfrm rot="-5400000">
            <a:off x="-1981101" y="2755900"/>
            <a:ext cx="5346576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e0cb31410_0_131" title="Chart"/>
          <p:cNvPicPr preferRelativeResize="0"/>
          <p:nvPr/>
        </p:nvPicPr>
        <p:blipFill rotWithShape="1">
          <a:blip r:embed="rId7">
            <a:alphaModFix/>
          </a:blip>
          <a:srcRect b="87735" l="0" r="37945" t="0"/>
          <a:stretch/>
        </p:blipFill>
        <p:spPr>
          <a:xfrm>
            <a:off x="4382000" y="304802"/>
            <a:ext cx="67812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e0cb31410_0_131" title="6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6248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0cb31410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Introducing Our IOSA Certification Plan</a:t>
            </a:r>
            <a:endParaRPr/>
          </a:p>
        </p:txBody>
      </p:sp>
      <p:sp>
        <p:nvSpPr>
          <p:cNvPr id="142" name="Google Shape;142;g6e0cb31410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year we have committed to surpassing the benchmark for safety by obtaining the IOSA Certification.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This certificate is voluntary in the United States, but your safety is our priority.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g6e0cb31410_0_18" title="Final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329225"/>
            <a:ext cx="3763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0cb31410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49" name="Google Shape;149;g6e0cb31410_0_1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Primary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https://github.com/fivethirtyeight/data/tree/master/airline-safety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Supplemental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https://data.worldbank.org/indicator/IS.AIR.PSGR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https://www.airlineratings.com/safety-rating-tool/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https://data.world/data-society/airplane-crashes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https://data.world/hhaveliw/airplane-crashes-1908-2009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http://faculty.wcas.northwestern.edu/~ipsavage/436.pdf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2020-01-23T00:52:46Z</dcterms:created>
</cp:coreProperties>
</file>