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6" r:id="rId2"/>
  </p:sldMasterIdLst>
  <p:notesMasterIdLst>
    <p:notesMasterId r:id="rId16"/>
  </p:notesMasterIdLst>
  <p:sldIdLst>
    <p:sldId id="272" r:id="rId3"/>
    <p:sldId id="275" r:id="rId4"/>
    <p:sldId id="257" r:id="rId5"/>
    <p:sldId id="276" r:id="rId6"/>
    <p:sldId id="269" r:id="rId7"/>
    <p:sldId id="263" r:id="rId8"/>
    <p:sldId id="264" r:id="rId9"/>
    <p:sldId id="266" r:id="rId10"/>
    <p:sldId id="265" r:id="rId11"/>
    <p:sldId id="267" r:id="rId12"/>
    <p:sldId id="268" r:id="rId13"/>
    <p:sldId id="273" r:id="rId14"/>
    <p:sldId id="27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8C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2"/>
    <p:restoredTop sz="85594"/>
  </p:normalViewPr>
  <p:slideViewPr>
    <p:cSldViewPr snapToGrid="0" snapToObjects="1">
      <p:cViewPr varScale="1">
        <p:scale>
          <a:sx n="120" d="100"/>
          <a:sy n="120" d="100"/>
        </p:scale>
        <p:origin x="1384" y="176"/>
      </p:cViewPr>
      <p:guideLst/>
    </p:cSldViewPr>
  </p:slideViewPr>
  <p:notesTextViewPr>
    <p:cViewPr>
      <p:scale>
        <a:sx n="1" d="1"/>
        <a:sy n="1" d="1"/>
      </p:scale>
      <p:origin x="0" y="0"/>
    </p:cViewPr>
  </p:notesText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24A85-E97D-8D46-AE09-C99190F9CEEC}" type="datetimeFigureOut">
              <a:rPr lang="en-US" smtClean="0"/>
              <a:t>7/25/22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DF028-C478-D54F-8C7A-7C1AEC1E09D8}" type="slidenum">
              <a:rPr lang="en-US" smtClean="0"/>
              <a:t>‹#›</a:t>
            </a:fld>
            <a:endParaRPr lang="en-US"/>
          </a:p>
        </p:txBody>
      </p:sp>
    </p:spTree>
    <p:extLst>
      <p:ext uri="{BB962C8B-B14F-4D97-AF65-F5344CB8AC3E}">
        <p14:creationId xmlns:p14="http://schemas.microsoft.com/office/powerpoint/2010/main" val="2630371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Univers" panose="020B0503020202020204" pitchFamily="34" charset="0"/>
              </a:rPr>
              <a:t>We represent Polestar, an up-and-coming electric vehicle that went public in June 2022. </a:t>
            </a:r>
          </a:p>
          <a:p>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1</a:t>
            </a:fld>
            <a:endParaRPr lang="en-US"/>
          </a:p>
        </p:txBody>
      </p:sp>
    </p:spTree>
    <p:extLst>
      <p:ext uri="{BB962C8B-B14F-4D97-AF65-F5344CB8AC3E}">
        <p14:creationId xmlns:p14="http://schemas.microsoft.com/office/powerpoint/2010/main" val="167564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wondered whether historical stock prices from other electric vehicles (EV) could predict growth of this recent addition to the market.</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2</a:t>
            </a:fld>
            <a:endParaRPr lang="en-US"/>
          </a:p>
        </p:txBody>
      </p:sp>
    </p:spTree>
    <p:extLst>
      <p:ext uri="{BB962C8B-B14F-4D97-AF65-F5344CB8AC3E}">
        <p14:creationId xmlns:p14="http://schemas.microsoft.com/office/powerpoint/2010/main" val="388887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venir Book" panose="02000503020000020003" pitchFamily="2" charset="0"/>
              </a:rPr>
              <a:t>THROWAWAY SLIDE</a:t>
            </a:r>
            <a:endParaRPr lang="en-US" dirty="0">
              <a:highlight>
                <a:srgbClr val="FFFF00"/>
              </a:highlight>
            </a:endParaRPr>
          </a:p>
        </p:txBody>
      </p:sp>
      <p:sp>
        <p:nvSpPr>
          <p:cNvPr id="4" name="Slide Number Placeholder 3"/>
          <p:cNvSpPr>
            <a:spLocks noGrp="1"/>
          </p:cNvSpPr>
          <p:nvPr>
            <p:ph type="sldNum" sz="quarter" idx="5"/>
          </p:nvPr>
        </p:nvSpPr>
        <p:spPr/>
        <p:txBody>
          <a:bodyPr/>
          <a:lstStyle/>
          <a:p>
            <a:fld id="{F1EDF028-C478-D54F-8C7A-7C1AEC1E09D8}" type="slidenum">
              <a:rPr lang="en-US" smtClean="0"/>
              <a:t>3</a:t>
            </a:fld>
            <a:endParaRPr lang="en-US"/>
          </a:p>
        </p:txBody>
      </p:sp>
    </p:spTree>
    <p:extLst>
      <p:ext uri="{BB962C8B-B14F-4D97-AF65-F5344CB8AC3E}">
        <p14:creationId xmlns:p14="http://schemas.microsoft.com/office/powerpoint/2010/main" val="126414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cleantechnica.com</a:t>
            </a:r>
            <a:r>
              <a:rPr lang="en-US" dirty="0"/>
              <a:t>/2022/07/17/polestar-3-pricing-revealed-are-you-sitting-down/ :  “</a:t>
            </a:r>
            <a:r>
              <a:rPr lang="en-US" sz="1200" b="0" i="0" kern="1200" dirty="0">
                <a:solidFill>
                  <a:schemeClr val="tx1"/>
                </a:solidFill>
                <a:effectLst/>
                <a:latin typeface="+mn-lt"/>
                <a:ea typeface="+mn-ea"/>
                <a:cs typeface="+mn-cs"/>
              </a:rPr>
              <a:t>Polestar, the all-electric brand from Volvo Cars [starts at $47,200] is taking direct aim at the Porsche Cayenne [starts at $150,000] in its bid to become a major manufacturer of electric automobiles.”</a:t>
            </a:r>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5</a:t>
            </a:fld>
            <a:endParaRPr lang="en-US"/>
          </a:p>
        </p:txBody>
      </p:sp>
    </p:spTree>
    <p:extLst>
      <p:ext uri="{BB962C8B-B14F-4D97-AF65-F5344CB8AC3E}">
        <p14:creationId xmlns:p14="http://schemas.microsoft.com/office/powerpoint/2010/main" val="3660631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I use what’s in the README?</a:t>
            </a:r>
          </a:p>
          <a:p>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6</a:t>
            </a:fld>
            <a:endParaRPr lang="en-US"/>
          </a:p>
        </p:txBody>
      </p:sp>
    </p:spTree>
    <p:extLst>
      <p:ext uri="{BB962C8B-B14F-4D97-AF65-F5344CB8AC3E}">
        <p14:creationId xmlns:p14="http://schemas.microsoft.com/office/powerpoint/2010/main" val="3147371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9</a:t>
            </a:fld>
            <a:endParaRPr lang="en-US"/>
          </a:p>
        </p:txBody>
      </p:sp>
    </p:spTree>
    <p:extLst>
      <p:ext uri="{BB962C8B-B14F-4D97-AF65-F5344CB8AC3E}">
        <p14:creationId xmlns:p14="http://schemas.microsoft.com/office/powerpoint/2010/main" val="1201256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EDF028-C478-D54F-8C7A-7C1AEC1E09D8}" type="slidenum">
              <a:rPr lang="en-US" smtClean="0"/>
              <a:t>12</a:t>
            </a:fld>
            <a:endParaRPr lang="en-US"/>
          </a:p>
        </p:txBody>
      </p:sp>
    </p:spTree>
    <p:extLst>
      <p:ext uri="{BB962C8B-B14F-4D97-AF65-F5344CB8AC3E}">
        <p14:creationId xmlns:p14="http://schemas.microsoft.com/office/powerpoint/2010/main" val="199887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9A4E33-8BBF-DF4B-98AF-AD494D9A9966}" type="datetime1">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2491898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23443D-B1F1-D344-916C-7FF99E60976B}" type="datetime1">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91269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1D448B-D5E6-3344-AD40-414CA3FF713F}" type="datetime1">
              <a:rPr lang="en-US" smtClean="0"/>
              <a:t>7/25/22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49135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9A19-F2D3-4561-88B4-2C5677736643}"/>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75A361C-703F-4774-2015-510191026E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C32A83C-6DB7-B8AD-1D1B-F3DB228DE8EA}"/>
              </a:ext>
            </a:extLst>
          </p:cNvPr>
          <p:cNvSpPr>
            <a:spLocks noGrp="1"/>
          </p:cNvSpPr>
          <p:nvPr>
            <p:ph type="dt" sz="half" idx="10"/>
          </p:nvPr>
        </p:nvSpPr>
        <p:spPr/>
        <p:txBody>
          <a:bodyPr/>
          <a:lstStyle/>
          <a:p>
            <a:fld id="{519A4E33-8BBF-DF4B-98AF-AD494D9A9966}" type="datetime1">
              <a:rPr lang="en-US" smtClean="0"/>
              <a:t>7/25/22</a:t>
            </a:fld>
            <a:endParaRPr lang="en-US"/>
          </a:p>
        </p:txBody>
      </p:sp>
      <p:sp>
        <p:nvSpPr>
          <p:cNvPr id="5" name="Footer Placeholder 4">
            <a:extLst>
              <a:ext uri="{FF2B5EF4-FFF2-40B4-BE49-F238E27FC236}">
                <a16:creationId xmlns:a16="http://schemas.microsoft.com/office/drawing/2014/main" id="{15F6EA27-B063-0C43-CFE9-08BD23A35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92657-1CF3-8A18-EF0D-FE29817F871D}"/>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474045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A75F1-BBBA-C456-987A-4EEED5370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DAA27-6F57-2CB6-C9EE-E2678E1566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44F0D-718B-F94D-FBAC-24AC45CCE7AF}"/>
              </a:ext>
            </a:extLst>
          </p:cNvPr>
          <p:cNvSpPr>
            <a:spLocks noGrp="1"/>
          </p:cNvSpPr>
          <p:nvPr>
            <p:ph type="dt" sz="half" idx="10"/>
          </p:nvPr>
        </p:nvSpPr>
        <p:spPr/>
        <p:txBody>
          <a:bodyPr/>
          <a:lstStyle/>
          <a:p>
            <a:fld id="{33AA6546-60F8-B44C-BBBE-FA068E71FA45}" type="datetime1">
              <a:rPr lang="en-US" smtClean="0"/>
              <a:t>7/25/22</a:t>
            </a:fld>
            <a:endParaRPr lang="en-US"/>
          </a:p>
        </p:txBody>
      </p:sp>
      <p:sp>
        <p:nvSpPr>
          <p:cNvPr id="5" name="Footer Placeholder 4">
            <a:extLst>
              <a:ext uri="{FF2B5EF4-FFF2-40B4-BE49-F238E27FC236}">
                <a16:creationId xmlns:a16="http://schemas.microsoft.com/office/drawing/2014/main" id="{B8A8F048-7CB8-5B27-AD65-26404E9C7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91986-A529-E3CE-5E3E-82D15597EB29}"/>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135699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91FD-2F8E-6956-2EFC-184907BA682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1B8192C-79AA-0CC4-8FE4-875EA444339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2E6FB-47F6-41A2-8732-5B34BAF6C682}"/>
              </a:ext>
            </a:extLst>
          </p:cNvPr>
          <p:cNvSpPr>
            <a:spLocks noGrp="1"/>
          </p:cNvSpPr>
          <p:nvPr>
            <p:ph type="dt" sz="half" idx="10"/>
          </p:nvPr>
        </p:nvSpPr>
        <p:spPr/>
        <p:txBody>
          <a:bodyPr/>
          <a:lstStyle/>
          <a:p>
            <a:fld id="{A762E97E-0FF4-5445-9462-0C188C902C69}" type="datetime1">
              <a:rPr lang="en-US" smtClean="0"/>
              <a:t>7/25/22</a:t>
            </a:fld>
            <a:endParaRPr lang="en-US"/>
          </a:p>
        </p:txBody>
      </p:sp>
      <p:sp>
        <p:nvSpPr>
          <p:cNvPr id="5" name="Footer Placeholder 4">
            <a:extLst>
              <a:ext uri="{FF2B5EF4-FFF2-40B4-BE49-F238E27FC236}">
                <a16:creationId xmlns:a16="http://schemas.microsoft.com/office/drawing/2014/main" id="{26F435E7-4847-6EAD-9370-02CABD02E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5A179-9ACC-E037-19CF-4DE59FD70357}"/>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451030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2AFEA-194E-6317-687D-326B140D1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D5493-B5D7-2213-4C19-FD7CCBD357F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F7D77E-C3C5-9A58-185E-98CB9BF567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1A845-3BC4-86BE-02E2-56012FB9EC3F}"/>
              </a:ext>
            </a:extLst>
          </p:cNvPr>
          <p:cNvSpPr>
            <a:spLocks noGrp="1"/>
          </p:cNvSpPr>
          <p:nvPr>
            <p:ph type="dt" sz="half" idx="10"/>
          </p:nvPr>
        </p:nvSpPr>
        <p:spPr/>
        <p:txBody>
          <a:bodyPr/>
          <a:lstStyle/>
          <a:p>
            <a:fld id="{ACA2F01C-9E2E-944F-9AB5-715EF3AAA344}" type="datetime1">
              <a:rPr lang="en-US" smtClean="0"/>
              <a:t>7/25/22</a:t>
            </a:fld>
            <a:endParaRPr lang="en-US"/>
          </a:p>
        </p:txBody>
      </p:sp>
      <p:sp>
        <p:nvSpPr>
          <p:cNvPr id="6" name="Footer Placeholder 5">
            <a:extLst>
              <a:ext uri="{FF2B5EF4-FFF2-40B4-BE49-F238E27FC236}">
                <a16:creationId xmlns:a16="http://schemas.microsoft.com/office/drawing/2014/main" id="{ED1E67A9-F959-820F-C30D-E30C7D546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B4936-45DF-F077-932E-052665B4F5CE}"/>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265149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BF40-F8CE-7EBF-FF33-6284A23EAE4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12548B-A282-4F75-CB15-B81CD108A5E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0203B-A0FB-5121-0EAE-82C8AC99E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285E5-A3F5-8563-495B-50C662C8458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8CEE82-1A07-6864-47D3-8136B3C4F35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B052D9-BC4B-72E5-D7B5-79FDC18AF88F}"/>
              </a:ext>
            </a:extLst>
          </p:cNvPr>
          <p:cNvSpPr>
            <a:spLocks noGrp="1"/>
          </p:cNvSpPr>
          <p:nvPr>
            <p:ph type="dt" sz="half" idx="10"/>
          </p:nvPr>
        </p:nvSpPr>
        <p:spPr/>
        <p:txBody>
          <a:bodyPr/>
          <a:lstStyle/>
          <a:p>
            <a:fld id="{6A856B55-69E8-1040-BD03-91188FAF78B9}" type="datetime1">
              <a:rPr lang="en-US" smtClean="0"/>
              <a:t>7/25/22</a:t>
            </a:fld>
            <a:endParaRPr lang="en-US"/>
          </a:p>
        </p:txBody>
      </p:sp>
      <p:sp>
        <p:nvSpPr>
          <p:cNvPr id="8" name="Footer Placeholder 7">
            <a:extLst>
              <a:ext uri="{FF2B5EF4-FFF2-40B4-BE49-F238E27FC236}">
                <a16:creationId xmlns:a16="http://schemas.microsoft.com/office/drawing/2014/main" id="{0303B673-243F-CCD9-8DEB-7053746F9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808928-88E8-E45A-B8B7-D43AC1A51DAC}"/>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835853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CAD7A-10E3-05AC-C875-7B6CDA6C6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9156C3-7DF2-5781-95D7-8D3AE2E0E09C}"/>
              </a:ext>
            </a:extLst>
          </p:cNvPr>
          <p:cNvSpPr>
            <a:spLocks noGrp="1"/>
          </p:cNvSpPr>
          <p:nvPr>
            <p:ph type="dt" sz="half" idx="10"/>
          </p:nvPr>
        </p:nvSpPr>
        <p:spPr/>
        <p:txBody>
          <a:bodyPr/>
          <a:lstStyle/>
          <a:p>
            <a:fld id="{26A76D86-7F9B-6B4C-BD7D-EDB4BAC2C4B8}" type="datetime1">
              <a:rPr lang="en-US" smtClean="0"/>
              <a:t>7/25/22</a:t>
            </a:fld>
            <a:endParaRPr lang="en-US"/>
          </a:p>
        </p:txBody>
      </p:sp>
      <p:sp>
        <p:nvSpPr>
          <p:cNvPr id="4" name="Footer Placeholder 3">
            <a:extLst>
              <a:ext uri="{FF2B5EF4-FFF2-40B4-BE49-F238E27FC236}">
                <a16:creationId xmlns:a16="http://schemas.microsoft.com/office/drawing/2014/main" id="{DAD70B6F-A5A5-0225-69E1-EA5F96E29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E5143E-137B-1480-E15B-13392DD68019}"/>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286132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E4868-E868-E3C7-6D28-0E7D8F017857}"/>
              </a:ext>
            </a:extLst>
          </p:cNvPr>
          <p:cNvSpPr>
            <a:spLocks noGrp="1"/>
          </p:cNvSpPr>
          <p:nvPr>
            <p:ph type="dt" sz="half" idx="10"/>
          </p:nvPr>
        </p:nvSpPr>
        <p:spPr/>
        <p:txBody>
          <a:bodyPr/>
          <a:lstStyle/>
          <a:p>
            <a:fld id="{475A22E9-5DA8-6C4F-8032-96CD493855F7}" type="datetime1">
              <a:rPr lang="en-US" smtClean="0"/>
              <a:t>7/25/22</a:t>
            </a:fld>
            <a:endParaRPr lang="en-US"/>
          </a:p>
        </p:txBody>
      </p:sp>
      <p:sp>
        <p:nvSpPr>
          <p:cNvPr id="3" name="Footer Placeholder 2">
            <a:extLst>
              <a:ext uri="{FF2B5EF4-FFF2-40B4-BE49-F238E27FC236}">
                <a16:creationId xmlns:a16="http://schemas.microsoft.com/office/drawing/2014/main" id="{3CD15013-4E71-8CFA-1A01-005E09588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31E57C-77EB-D38E-CA95-CC32E412FE8B}"/>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415272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388D-3F07-2D9A-596D-38ADB3499B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1B73E14-962D-47AE-D2E6-DC8B5D27E9E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ABEB59-4564-6303-75DB-C95859F1893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C86B59F-4115-C2A5-B4BB-F21BE9F833C8}"/>
              </a:ext>
            </a:extLst>
          </p:cNvPr>
          <p:cNvSpPr>
            <a:spLocks noGrp="1"/>
          </p:cNvSpPr>
          <p:nvPr>
            <p:ph type="dt" sz="half" idx="10"/>
          </p:nvPr>
        </p:nvSpPr>
        <p:spPr/>
        <p:txBody>
          <a:bodyPr/>
          <a:lstStyle/>
          <a:p>
            <a:fld id="{2316B34C-793A-F945-8743-A14177D24BAB}" type="datetime1">
              <a:rPr lang="en-US" smtClean="0"/>
              <a:t>7/25/22</a:t>
            </a:fld>
            <a:endParaRPr lang="en-US"/>
          </a:p>
        </p:txBody>
      </p:sp>
      <p:sp>
        <p:nvSpPr>
          <p:cNvPr id="6" name="Footer Placeholder 5">
            <a:extLst>
              <a:ext uri="{FF2B5EF4-FFF2-40B4-BE49-F238E27FC236}">
                <a16:creationId xmlns:a16="http://schemas.microsoft.com/office/drawing/2014/main" id="{92C4D7EE-576F-32F9-5131-17E6E30E2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B9038-88D6-F43D-9D92-301D3A94C6F7}"/>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2449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AA6546-60F8-B44C-BBBE-FA068E71FA45}" type="datetime1">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744808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A080-B932-6F91-574A-504F258E42A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DDE918-90D4-33BE-8B4D-2A6DA716DB5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875E178-8709-FB33-D6F9-F91D62A4283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C7D9649-F2D3-2221-0E38-62D44FE3D1C8}"/>
              </a:ext>
            </a:extLst>
          </p:cNvPr>
          <p:cNvSpPr>
            <a:spLocks noGrp="1"/>
          </p:cNvSpPr>
          <p:nvPr>
            <p:ph type="dt" sz="half" idx="10"/>
          </p:nvPr>
        </p:nvSpPr>
        <p:spPr/>
        <p:txBody>
          <a:bodyPr/>
          <a:lstStyle/>
          <a:p>
            <a:fld id="{4736F483-F0D0-DF4F-9C32-F6D4BA66F8BC}" type="datetime1">
              <a:rPr lang="en-US" smtClean="0"/>
              <a:t>7/25/22</a:t>
            </a:fld>
            <a:endParaRPr lang="en-US"/>
          </a:p>
        </p:txBody>
      </p:sp>
      <p:sp>
        <p:nvSpPr>
          <p:cNvPr id="6" name="Footer Placeholder 5">
            <a:extLst>
              <a:ext uri="{FF2B5EF4-FFF2-40B4-BE49-F238E27FC236}">
                <a16:creationId xmlns:a16="http://schemas.microsoft.com/office/drawing/2014/main" id="{1DB0BDC7-8659-6263-1A1F-6C18F7ED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FEA95-627D-7FD1-6815-BE351B98E164}"/>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893186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2BF4-BD12-4266-7FF5-E78A22F9F4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4A8766-767E-43DE-F255-2FD0F725E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47A1F-2F91-E19A-3888-695E128F09FA}"/>
              </a:ext>
            </a:extLst>
          </p:cNvPr>
          <p:cNvSpPr>
            <a:spLocks noGrp="1"/>
          </p:cNvSpPr>
          <p:nvPr>
            <p:ph type="dt" sz="half" idx="10"/>
          </p:nvPr>
        </p:nvSpPr>
        <p:spPr/>
        <p:txBody>
          <a:bodyPr/>
          <a:lstStyle/>
          <a:p>
            <a:fld id="{F323443D-B1F1-D344-916C-7FF99E60976B}" type="datetime1">
              <a:rPr lang="en-US" smtClean="0"/>
              <a:t>7/25/22</a:t>
            </a:fld>
            <a:endParaRPr lang="en-US"/>
          </a:p>
        </p:txBody>
      </p:sp>
      <p:sp>
        <p:nvSpPr>
          <p:cNvPr id="5" name="Footer Placeholder 4">
            <a:extLst>
              <a:ext uri="{FF2B5EF4-FFF2-40B4-BE49-F238E27FC236}">
                <a16:creationId xmlns:a16="http://schemas.microsoft.com/office/drawing/2014/main" id="{5CE98B30-1798-F647-32E2-8DF014F72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A6E4B-F49F-04F3-4AFF-CE9FFF8CD7C7}"/>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4290328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27255-53AD-959E-2D57-DC0B016F7B1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99F662-6157-FFEE-71A9-962A760B57F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2E5362-E955-E849-742A-9BD116E90C55}"/>
              </a:ext>
            </a:extLst>
          </p:cNvPr>
          <p:cNvSpPr>
            <a:spLocks noGrp="1"/>
          </p:cNvSpPr>
          <p:nvPr>
            <p:ph type="dt" sz="half" idx="10"/>
          </p:nvPr>
        </p:nvSpPr>
        <p:spPr/>
        <p:txBody>
          <a:bodyPr/>
          <a:lstStyle/>
          <a:p>
            <a:fld id="{3E1D448B-D5E6-3344-AD40-414CA3FF713F}" type="datetime1">
              <a:rPr lang="en-US" smtClean="0"/>
              <a:t>7/25/22</a:t>
            </a:fld>
            <a:endParaRPr lang="en-US"/>
          </a:p>
        </p:txBody>
      </p:sp>
      <p:sp>
        <p:nvSpPr>
          <p:cNvPr id="5" name="Footer Placeholder 4">
            <a:extLst>
              <a:ext uri="{FF2B5EF4-FFF2-40B4-BE49-F238E27FC236}">
                <a16:creationId xmlns:a16="http://schemas.microsoft.com/office/drawing/2014/main" id="{277082CF-AB52-1E30-A395-FE9CD1E9F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B9642-6852-A0A8-B4D3-1C8E49232F93}"/>
              </a:ext>
            </a:extLst>
          </p:cNvPr>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74155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762E97E-0FF4-5445-9462-0C188C902C69}" type="datetime1">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904234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CA2F01C-9E2E-944F-9AB5-715EF3AAA344}" type="datetime1">
              <a:rPr lang="en-US" smtClean="0"/>
              <a:t>7/25/22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294070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C0A2ADA-80EC-F647-BBFC-22160969BD3A}" type="datetime1">
              <a:rPr lang="en-US" smtClean="0"/>
              <a:t>7/25/22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FF95B-D60B-0943-B0BD-FEF5C60E1E4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73185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A76D86-7F9B-6B4C-BD7D-EDB4BAC2C4B8}" type="datetime1">
              <a:rPr lang="en-US" smtClean="0"/>
              <a:t>7/25/22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49037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A22E9-5DA8-6C4F-8032-96CD493855F7}" type="datetime1">
              <a:rPr lang="en-US" smtClean="0"/>
              <a:t>7/25/22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32188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316B34C-793A-F945-8743-A14177D24BAB}" type="datetime1">
              <a:rPr lang="en-US" smtClean="0"/>
              <a:t>7/25/22</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823972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736F483-F0D0-DF4F-9C32-F6D4BA66F8BC}" type="datetime1">
              <a:rPr lang="en-US" smtClean="0"/>
              <a:t>7/25/22</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167FF95B-D60B-0943-B0BD-FEF5C60E1E4D}" type="slidenum">
              <a:rPr lang="en-US" smtClean="0"/>
              <a:t>‹#›</a:t>
            </a:fld>
            <a:endParaRPr lang="en-US"/>
          </a:p>
        </p:txBody>
      </p:sp>
    </p:spTree>
    <p:extLst>
      <p:ext uri="{BB962C8B-B14F-4D97-AF65-F5344CB8AC3E}">
        <p14:creationId xmlns:p14="http://schemas.microsoft.com/office/powerpoint/2010/main" val="1262872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EC0A2ADA-80EC-F647-BBFC-22160969BD3A}" type="datetime1">
              <a:rPr lang="en-US" smtClean="0"/>
              <a:t>7/25/22</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167FF95B-D60B-0943-B0BD-FEF5C60E1E4D}" type="slidenum">
              <a:rPr lang="en-US" smtClean="0"/>
              <a:t>‹#›</a:t>
            </a:fld>
            <a:endParaRPr lang="en-US"/>
          </a:p>
        </p:txBody>
      </p:sp>
    </p:spTree>
    <p:extLst>
      <p:ext uri="{BB962C8B-B14F-4D97-AF65-F5344CB8AC3E}">
        <p14:creationId xmlns:p14="http://schemas.microsoft.com/office/powerpoint/2010/main" val="12802486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4954D-E26F-F92B-2667-15DC82B02B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FF4EA-56C0-B826-2F99-55E6841B94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D115E-3BE8-9D7D-E431-46C7A1E49F6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C0A2ADA-80EC-F647-BBFC-22160969BD3A}" type="datetime1">
              <a:rPr lang="en-US" smtClean="0"/>
              <a:t>7/25/22</a:t>
            </a:fld>
            <a:endParaRPr lang="en-US"/>
          </a:p>
        </p:txBody>
      </p:sp>
      <p:sp>
        <p:nvSpPr>
          <p:cNvPr id="5" name="Footer Placeholder 4">
            <a:extLst>
              <a:ext uri="{FF2B5EF4-FFF2-40B4-BE49-F238E27FC236}">
                <a16:creationId xmlns:a16="http://schemas.microsoft.com/office/drawing/2014/main" id="{BA6D4E82-7642-A2E5-E086-E96FEEC9044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4124A-8981-FFEB-A495-5BFFA52288E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7FF95B-D60B-0943-B0BD-FEF5C60E1E4D}" type="slidenum">
              <a:rPr lang="en-US" smtClean="0"/>
              <a:t>‹#›</a:t>
            </a:fld>
            <a:endParaRPr lang="en-US"/>
          </a:p>
        </p:txBody>
      </p:sp>
    </p:spTree>
    <p:extLst>
      <p:ext uri="{BB962C8B-B14F-4D97-AF65-F5344CB8AC3E}">
        <p14:creationId xmlns:p14="http://schemas.microsoft.com/office/powerpoint/2010/main" val="921186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842-ABAB-C0C1-1E07-3BB723CF7621}"/>
              </a:ext>
            </a:extLst>
          </p:cNvPr>
          <p:cNvSpPr>
            <a:spLocks noGrp="1"/>
          </p:cNvSpPr>
          <p:nvPr>
            <p:ph type="title"/>
          </p:nvPr>
        </p:nvSpPr>
        <p:spPr>
          <a:xfrm>
            <a:off x="224613" y="501649"/>
            <a:ext cx="7886700" cy="679499"/>
          </a:xfrm>
        </p:spPr>
        <p:txBody>
          <a:bodyPr>
            <a:normAutofit fontScale="90000"/>
          </a:bodyPr>
          <a:lstStyle/>
          <a:p>
            <a:br>
              <a:rPr lang="en-US" dirty="0">
                <a:latin typeface="Univers" panose="020B0503020202020204" pitchFamily="34" charset="0"/>
                <a:ea typeface="Apple Color Emoji" pitchFamily="2" charset="0"/>
                <a:cs typeface="Al Nile" pitchFamily="2" charset="-78"/>
              </a:rPr>
            </a:br>
            <a:r>
              <a:rPr lang="en-US" dirty="0">
                <a:latin typeface="Univers" panose="020B0503020202020204" pitchFamily="34" charset="0"/>
                <a:ea typeface="Apple Color Emoji" pitchFamily="2" charset="0"/>
                <a:cs typeface="Al Nile" pitchFamily="2" charset="-78"/>
              </a:rPr>
              <a:t>Predicting Polestar Success</a:t>
            </a:r>
            <a:br>
              <a:rPr lang="en-US" b="1" dirty="0">
                <a:latin typeface="Avenir" panose="02000503020000020003" pitchFamily="2" charset="0"/>
                <a:ea typeface="Apple Color Emoji" pitchFamily="2" charset="0"/>
                <a:cs typeface="Al Nile" pitchFamily="2" charset="-78"/>
              </a:rPr>
            </a:br>
            <a:endParaRPr lang="en-US" dirty="0"/>
          </a:p>
        </p:txBody>
      </p:sp>
      <p:pic>
        <p:nvPicPr>
          <p:cNvPr id="8" name="Content Placeholder 7">
            <a:extLst>
              <a:ext uri="{FF2B5EF4-FFF2-40B4-BE49-F238E27FC236}">
                <a16:creationId xmlns:a16="http://schemas.microsoft.com/office/drawing/2014/main" id="{BE7AE23D-A8D2-CAF1-4869-CF3A16DFE5A1}"/>
              </a:ext>
            </a:extLst>
          </p:cNvPr>
          <p:cNvPicPr>
            <a:picLocks noGrp="1" noChangeAspect="1"/>
          </p:cNvPicPr>
          <p:nvPr>
            <p:ph idx="1"/>
          </p:nvPr>
        </p:nvPicPr>
        <p:blipFill>
          <a:blip r:embed="rId3"/>
          <a:stretch>
            <a:fillRect/>
          </a:stretch>
        </p:blipFill>
        <p:spPr>
          <a:xfrm>
            <a:off x="314325" y="1122878"/>
            <a:ext cx="8515350" cy="4160017"/>
          </a:xfrm>
          <a:prstGeom prst="rect">
            <a:avLst/>
          </a:prstGeom>
          <a:solidFill>
            <a:schemeClr val="accent1">
              <a:lumMod val="20000"/>
              <a:lumOff val="80000"/>
            </a:schemeClr>
          </a:solidFill>
        </p:spPr>
      </p:pic>
      <p:sp>
        <p:nvSpPr>
          <p:cNvPr id="4" name="Slide Number Placeholder 3">
            <a:extLst>
              <a:ext uri="{FF2B5EF4-FFF2-40B4-BE49-F238E27FC236}">
                <a16:creationId xmlns:a16="http://schemas.microsoft.com/office/drawing/2014/main" id="{23AEB046-3B36-165D-C32F-602D8803ED6E}"/>
              </a:ext>
            </a:extLst>
          </p:cNvPr>
          <p:cNvSpPr>
            <a:spLocks noGrp="1"/>
          </p:cNvSpPr>
          <p:nvPr>
            <p:ph type="sldNum" sz="quarter" idx="12"/>
          </p:nvPr>
        </p:nvSpPr>
        <p:spPr/>
        <p:txBody>
          <a:bodyPr/>
          <a:lstStyle/>
          <a:p>
            <a:fld id="{167FF95B-D60B-0943-B0BD-FEF5C60E1E4D}" type="slidenum">
              <a:rPr lang="en-US" smtClean="0"/>
              <a:t>1</a:t>
            </a:fld>
            <a:endParaRPr lang="en-US"/>
          </a:p>
        </p:txBody>
      </p:sp>
      <p:sp>
        <p:nvSpPr>
          <p:cNvPr id="9" name="TextBox 8">
            <a:extLst>
              <a:ext uri="{FF2B5EF4-FFF2-40B4-BE49-F238E27FC236}">
                <a16:creationId xmlns:a16="http://schemas.microsoft.com/office/drawing/2014/main" id="{BAEFA4CE-91D9-D77A-41BB-3363BFE02F3E}"/>
              </a:ext>
            </a:extLst>
          </p:cNvPr>
          <p:cNvSpPr txBox="1"/>
          <p:nvPr/>
        </p:nvSpPr>
        <p:spPr>
          <a:xfrm>
            <a:off x="494122" y="5402244"/>
            <a:ext cx="8155755" cy="954107"/>
          </a:xfrm>
          <a:prstGeom prst="rect">
            <a:avLst/>
          </a:prstGeom>
          <a:noFill/>
        </p:spPr>
        <p:txBody>
          <a:bodyPr wrap="square" rtlCol="0">
            <a:spAutoFit/>
          </a:bodyPr>
          <a:lstStyle/>
          <a:p>
            <a:pPr algn="ctr"/>
            <a:r>
              <a:rPr lang="en-US" sz="2800" dirty="0">
                <a:latin typeface="Univers" panose="020B0503020202020204" pitchFamily="34" charset="0"/>
                <a:ea typeface="Apple Color Emoji" pitchFamily="2" charset="0"/>
                <a:cs typeface="Al Nile" pitchFamily="2" charset="-78"/>
              </a:rPr>
              <a:t>Using data analysis of </a:t>
            </a:r>
            <a:r>
              <a:rPr lang="en-US" sz="2800" dirty="0">
                <a:latin typeface="TESLA" pitchFamily="2" charset="77"/>
                <a:ea typeface="Apple Color Emoji" pitchFamily="2" charset="0"/>
                <a:cs typeface="Al Nile" pitchFamily="2" charset="-78"/>
              </a:rPr>
              <a:t>TESLA</a:t>
            </a:r>
            <a:r>
              <a:rPr lang="en-US" sz="2800" dirty="0">
                <a:latin typeface="Univers" panose="020B0503020202020204" pitchFamily="34" charset="0"/>
                <a:ea typeface="Apple Color Emoji" pitchFamily="2" charset="0"/>
                <a:cs typeface="Al Nile" pitchFamily="2" charset="-78"/>
              </a:rPr>
              <a:t> stock </a:t>
            </a:r>
          </a:p>
          <a:p>
            <a:pPr algn="ctr"/>
            <a:r>
              <a:rPr lang="en-US" sz="2800" dirty="0">
                <a:latin typeface="Univers" panose="020B0503020202020204" pitchFamily="34" charset="0"/>
                <a:ea typeface="Apple Color Emoji" pitchFamily="2" charset="0"/>
                <a:cs typeface="Al Nile" pitchFamily="2" charset="-78"/>
              </a:rPr>
              <a:t>to determine Polestar success</a:t>
            </a:r>
          </a:p>
        </p:txBody>
      </p:sp>
    </p:spTree>
    <p:extLst>
      <p:ext uri="{BB962C8B-B14F-4D97-AF65-F5344CB8AC3E}">
        <p14:creationId xmlns:p14="http://schemas.microsoft.com/office/powerpoint/2010/main" val="127067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6AA7-6BEE-1AAA-130A-5617E1FB4030}"/>
              </a:ext>
            </a:extLst>
          </p:cNvPr>
          <p:cNvSpPr>
            <a:spLocks noGrp="1"/>
          </p:cNvSpPr>
          <p:nvPr>
            <p:ph type="title"/>
          </p:nvPr>
        </p:nvSpPr>
        <p:spPr>
          <a:xfrm>
            <a:off x="628650" y="365126"/>
            <a:ext cx="7886700" cy="647245"/>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Recommendations</a:t>
            </a:r>
          </a:p>
        </p:txBody>
      </p:sp>
      <p:sp>
        <p:nvSpPr>
          <p:cNvPr id="3" name="Slide Number Placeholder 2">
            <a:extLst>
              <a:ext uri="{FF2B5EF4-FFF2-40B4-BE49-F238E27FC236}">
                <a16:creationId xmlns:a16="http://schemas.microsoft.com/office/drawing/2014/main" id="{CE7534A9-1F96-6978-80D6-4A821CA0075D}"/>
              </a:ext>
            </a:extLst>
          </p:cNvPr>
          <p:cNvSpPr>
            <a:spLocks noGrp="1"/>
          </p:cNvSpPr>
          <p:nvPr>
            <p:ph type="sldNum" sz="quarter" idx="12"/>
          </p:nvPr>
        </p:nvSpPr>
        <p:spPr/>
        <p:txBody>
          <a:bodyPr/>
          <a:lstStyle/>
          <a:p>
            <a:fld id="{167FF95B-D60B-0943-B0BD-FEF5C60E1E4D}" type="slidenum">
              <a:rPr lang="en-US" smtClean="0"/>
              <a:t>10</a:t>
            </a:fld>
            <a:endParaRPr lang="en-US"/>
          </a:p>
        </p:txBody>
      </p:sp>
    </p:spTree>
    <p:extLst>
      <p:ext uri="{BB962C8B-B14F-4D97-AF65-F5344CB8AC3E}">
        <p14:creationId xmlns:p14="http://schemas.microsoft.com/office/powerpoint/2010/main" val="1336807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4D0A-82AC-7660-567E-124B99C1E8E5}"/>
              </a:ext>
            </a:extLst>
          </p:cNvPr>
          <p:cNvSpPr>
            <a:spLocks noGrp="1"/>
          </p:cNvSpPr>
          <p:nvPr>
            <p:ph type="title"/>
          </p:nvPr>
        </p:nvSpPr>
        <p:spPr>
          <a:xfrm>
            <a:off x="628650" y="427995"/>
            <a:ext cx="7886700" cy="488852"/>
          </a:xfrm>
          <a:noFill/>
          <a:ln>
            <a:noFill/>
          </a:ln>
        </p:spPr>
        <p:txBody>
          <a:bodyPr wrap="square" rtlCol="0">
            <a:spAutoFit/>
          </a:bodyPr>
          <a:lstStyle/>
          <a:p>
            <a:pPr algn="ctr" defTabSz="457200"/>
            <a:r>
              <a:rPr lang="en-US" sz="2800" b="1" dirty="0">
                <a:latin typeface="Avenir Book" panose="02000503020000020003" pitchFamily="2" charset="0"/>
                <a:ea typeface="+mn-ea"/>
                <a:cs typeface="+mn-cs"/>
              </a:rPr>
              <a:t>What the team would have done differently</a:t>
            </a:r>
          </a:p>
        </p:txBody>
      </p:sp>
      <p:sp>
        <p:nvSpPr>
          <p:cNvPr id="3" name="Slide Number Placeholder 2">
            <a:extLst>
              <a:ext uri="{FF2B5EF4-FFF2-40B4-BE49-F238E27FC236}">
                <a16:creationId xmlns:a16="http://schemas.microsoft.com/office/drawing/2014/main" id="{254489A4-890E-F327-40F5-BEB4CB6ADFDC}"/>
              </a:ext>
            </a:extLst>
          </p:cNvPr>
          <p:cNvSpPr>
            <a:spLocks noGrp="1"/>
          </p:cNvSpPr>
          <p:nvPr>
            <p:ph type="sldNum" sz="quarter" idx="12"/>
          </p:nvPr>
        </p:nvSpPr>
        <p:spPr/>
        <p:txBody>
          <a:bodyPr/>
          <a:lstStyle/>
          <a:p>
            <a:fld id="{167FF95B-D60B-0943-B0BD-FEF5C60E1E4D}" type="slidenum">
              <a:rPr lang="en-US" smtClean="0"/>
              <a:t>11</a:t>
            </a:fld>
            <a:endParaRPr lang="en-US"/>
          </a:p>
        </p:txBody>
      </p:sp>
    </p:spTree>
    <p:extLst>
      <p:ext uri="{BB962C8B-B14F-4D97-AF65-F5344CB8AC3E}">
        <p14:creationId xmlns:p14="http://schemas.microsoft.com/office/powerpoint/2010/main" val="281652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A1E8B4-151D-1B5B-E0CC-D96C24B4E0DD}"/>
              </a:ext>
            </a:extLst>
          </p:cNvPr>
          <p:cNvSpPr>
            <a:spLocks noGrp="1"/>
          </p:cNvSpPr>
          <p:nvPr>
            <p:ph type="sldNum" sz="quarter" idx="12"/>
          </p:nvPr>
        </p:nvSpPr>
        <p:spPr/>
        <p:txBody>
          <a:bodyPr/>
          <a:lstStyle/>
          <a:p>
            <a:fld id="{167FF95B-D60B-0943-B0BD-FEF5C60E1E4D}" type="slidenum">
              <a:rPr lang="en-US" smtClean="0"/>
              <a:t>12</a:t>
            </a:fld>
            <a:endParaRPr lang="en-US"/>
          </a:p>
        </p:txBody>
      </p:sp>
      <p:pic>
        <p:nvPicPr>
          <p:cNvPr id="4" name="Picture 3">
            <a:extLst>
              <a:ext uri="{FF2B5EF4-FFF2-40B4-BE49-F238E27FC236}">
                <a16:creationId xmlns:a16="http://schemas.microsoft.com/office/drawing/2014/main" id="{915A09E0-A05A-99F5-C6DE-1D1CC38BEAB0}"/>
              </a:ext>
            </a:extLst>
          </p:cNvPr>
          <p:cNvPicPr>
            <a:picLocks noChangeAspect="1"/>
          </p:cNvPicPr>
          <p:nvPr/>
        </p:nvPicPr>
        <p:blipFill>
          <a:blip r:embed="rId3"/>
          <a:stretch>
            <a:fillRect/>
          </a:stretch>
        </p:blipFill>
        <p:spPr>
          <a:xfrm>
            <a:off x="857892" y="799705"/>
            <a:ext cx="7428216" cy="5258589"/>
          </a:xfrm>
          <a:prstGeom prst="rect">
            <a:avLst/>
          </a:prstGeom>
        </p:spPr>
      </p:pic>
    </p:spTree>
    <p:extLst>
      <p:ext uri="{BB962C8B-B14F-4D97-AF65-F5344CB8AC3E}">
        <p14:creationId xmlns:p14="http://schemas.microsoft.com/office/powerpoint/2010/main" val="143626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A28ADF-3AE9-2DA3-4196-332B54DF8146}"/>
              </a:ext>
            </a:extLst>
          </p:cNvPr>
          <p:cNvSpPr>
            <a:spLocks noGrp="1"/>
          </p:cNvSpPr>
          <p:nvPr>
            <p:ph type="sldNum" sz="quarter" idx="12"/>
          </p:nvPr>
        </p:nvSpPr>
        <p:spPr/>
        <p:txBody>
          <a:bodyPr/>
          <a:lstStyle/>
          <a:p>
            <a:fld id="{167FF95B-D60B-0943-B0BD-FEF5C60E1E4D}" type="slidenum">
              <a:rPr lang="en-US" smtClean="0"/>
              <a:t>13</a:t>
            </a:fld>
            <a:endParaRPr lang="en-US"/>
          </a:p>
        </p:txBody>
      </p:sp>
      <p:pic>
        <p:nvPicPr>
          <p:cNvPr id="3" name="Picture 2">
            <a:extLst>
              <a:ext uri="{FF2B5EF4-FFF2-40B4-BE49-F238E27FC236}">
                <a16:creationId xmlns:a16="http://schemas.microsoft.com/office/drawing/2014/main" id="{A673AF32-63A6-4671-0E90-9489B60A322B}"/>
              </a:ext>
            </a:extLst>
          </p:cNvPr>
          <p:cNvPicPr>
            <a:picLocks noChangeAspect="1"/>
          </p:cNvPicPr>
          <p:nvPr/>
        </p:nvPicPr>
        <p:blipFill rotWithShape="1">
          <a:blip r:embed="rId2"/>
          <a:srcRect b="2807"/>
          <a:stretch/>
        </p:blipFill>
        <p:spPr>
          <a:xfrm>
            <a:off x="460920" y="491496"/>
            <a:ext cx="8222160" cy="5864855"/>
          </a:xfrm>
          <a:prstGeom prst="rect">
            <a:avLst/>
          </a:prstGeom>
        </p:spPr>
      </p:pic>
    </p:spTree>
    <p:extLst>
      <p:ext uri="{BB962C8B-B14F-4D97-AF65-F5344CB8AC3E}">
        <p14:creationId xmlns:p14="http://schemas.microsoft.com/office/powerpoint/2010/main" val="283545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0FD03E-EBA3-B78E-98A6-73C96D53D003}"/>
              </a:ext>
            </a:extLst>
          </p:cNvPr>
          <p:cNvSpPr/>
          <p:nvPr/>
        </p:nvSpPr>
        <p:spPr>
          <a:xfrm>
            <a:off x="5045239" y="19900"/>
            <a:ext cx="409921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25FB42-B57F-06EC-125A-3FCEA297E255}"/>
              </a:ext>
            </a:extLst>
          </p:cNvPr>
          <p:cNvPicPr>
            <a:picLocks noChangeAspect="1"/>
          </p:cNvPicPr>
          <p:nvPr/>
        </p:nvPicPr>
        <p:blipFill>
          <a:blip r:embed="rId3"/>
          <a:stretch>
            <a:fillRect/>
          </a:stretch>
        </p:blipFill>
        <p:spPr>
          <a:xfrm>
            <a:off x="7452071" y="2134583"/>
            <a:ext cx="1389408" cy="1423462"/>
          </a:xfrm>
          <a:prstGeom prst="rect">
            <a:avLst/>
          </a:prstGeom>
        </p:spPr>
      </p:pic>
      <p:sp>
        <p:nvSpPr>
          <p:cNvPr id="2" name="Slide Number Placeholder 1">
            <a:extLst>
              <a:ext uri="{FF2B5EF4-FFF2-40B4-BE49-F238E27FC236}">
                <a16:creationId xmlns:a16="http://schemas.microsoft.com/office/drawing/2014/main" id="{86A9D35A-1583-2314-D687-237D574CBC28}"/>
              </a:ext>
            </a:extLst>
          </p:cNvPr>
          <p:cNvSpPr>
            <a:spLocks noGrp="1"/>
          </p:cNvSpPr>
          <p:nvPr>
            <p:ph type="sldNum" sz="quarter" idx="12"/>
          </p:nvPr>
        </p:nvSpPr>
        <p:spPr/>
        <p:txBody>
          <a:bodyPr/>
          <a:lstStyle/>
          <a:p>
            <a:fld id="{167FF95B-D60B-0943-B0BD-FEF5C60E1E4D}" type="slidenum">
              <a:rPr lang="en-US" smtClean="0"/>
              <a:t>2</a:t>
            </a:fld>
            <a:endParaRPr lang="en-US"/>
          </a:p>
        </p:txBody>
      </p:sp>
      <p:sp>
        <p:nvSpPr>
          <p:cNvPr id="3" name="TextBox 2">
            <a:extLst>
              <a:ext uri="{FF2B5EF4-FFF2-40B4-BE49-F238E27FC236}">
                <a16:creationId xmlns:a16="http://schemas.microsoft.com/office/drawing/2014/main" id="{7BBA6A07-1B32-1EB4-EA15-DAE10A818554}"/>
              </a:ext>
            </a:extLst>
          </p:cNvPr>
          <p:cNvSpPr txBox="1"/>
          <p:nvPr/>
        </p:nvSpPr>
        <p:spPr>
          <a:xfrm>
            <a:off x="284259" y="315464"/>
            <a:ext cx="4631719" cy="584775"/>
          </a:xfrm>
          <a:prstGeom prst="rect">
            <a:avLst/>
          </a:prstGeom>
          <a:noFill/>
          <a:ln>
            <a:noFill/>
          </a:ln>
        </p:spPr>
        <p:txBody>
          <a:bodyPr wrap="square" rtlCol="0">
            <a:spAutoFit/>
          </a:bodyPr>
          <a:lstStyle/>
          <a:p>
            <a:pPr algn="ctr"/>
            <a:r>
              <a:rPr lang="en-US" sz="3200" b="1" dirty="0">
                <a:latin typeface="Univers" panose="020B0503020202020204" pitchFamily="34" charset="0"/>
              </a:rPr>
              <a:t>Overview</a:t>
            </a:r>
          </a:p>
        </p:txBody>
      </p:sp>
      <p:sp>
        <p:nvSpPr>
          <p:cNvPr id="5" name="TextBox 4">
            <a:extLst>
              <a:ext uri="{FF2B5EF4-FFF2-40B4-BE49-F238E27FC236}">
                <a16:creationId xmlns:a16="http://schemas.microsoft.com/office/drawing/2014/main" id="{F05099B6-C6B8-6A69-A00A-556750BB4EFA}"/>
              </a:ext>
            </a:extLst>
          </p:cNvPr>
          <p:cNvSpPr txBox="1"/>
          <p:nvPr/>
        </p:nvSpPr>
        <p:spPr>
          <a:xfrm>
            <a:off x="387444" y="4885958"/>
            <a:ext cx="2918190" cy="1554272"/>
          </a:xfrm>
          <a:prstGeom prst="rect">
            <a:avLst/>
          </a:prstGeom>
          <a:noFill/>
        </p:spPr>
        <p:txBody>
          <a:bodyPr wrap="square" rtlCol="0">
            <a:spAutoFit/>
          </a:bodyPr>
          <a:lstStyle/>
          <a:p>
            <a:r>
              <a:rPr lang="en-US" sz="2000" b="1" dirty="0">
                <a:latin typeface="Univers" panose="020B0503020202020204" pitchFamily="34" charset="0"/>
              </a:rPr>
              <a:t>Team</a:t>
            </a:r>
            <a:r>
              <a:rPr lang="en-US" sz="1600" b="1" dirty="0">
                <a:latin typeface="Univers" panose="020B0503020202020204" pitchFamily="34" charset="0"/>
              </a:rPr>
              <a:t>: </a:t>
            </a:r>
          </a:p>
          <a:p>
            <a:endParaRPr lang="en-US" sz="300" dirty="0">
              <a:latin typeface="Univers" panose="020B0503020202020204" pitchFamily="34" charset="0"/>
            </a:endParaRPr>
          </a:p>
          <a:p>
            <a:pPr marL="231775"/>
            <a:r>
              <a:rPr lang="en-US" dirty="0">
                <a:latin typeface="Univers" panose="020B0503020202020204" pitchFamily="34" charset="0"/>
              </a:rPr>
              <a:t>Tracey Fitzpatrick</a:t>
            </a:r>
          </a:p>
          <a:p>
            <a:pPr marL="231775"/>
            <a:r>
              <a:rPr lang="en-US" dirty="0">
                <a:latin typeface="Univers" panose="020B0503020202020204" pitchFamily="34" charset="0"/>
              </a:rPr>
              <a:t>Cheryl Farnsworth</a:t>
            </a:r>
          </a:p>
          <a:p>
            <a:pPr marL="231775"/>
            <a:r>
              <a:rPr lang="en-US" dirty="0">
                <a:latin typeface="Univers" panose="020B0503020202020204" pitchFamily="34" charset="0"/>
              </a:rPr>
              <a:t>Kelly Nichols</a:t>
            </a:r>
          </a:p>
          <a:p>
            <a:pPr marL="231775"/>
            <a:r>
              <a:rPr lang="en-US" dirty="0">
                <a:latin typeface="Univers" panose="020B0503020202020204" pitchFamily="34" charset="0"/>
              </a:rPr>
              <a:t>Holly Smith</a:t>
            </a:r>
          </a:p>
        </p:txBody>
      </p:sp>
      <p:sp>
        <p:nvSpPr>
          <p:cNvPr id="6" name="TextBox 5">
            <a:extLst>
              <a:ext uri="{FF2B5EF4-FFF2-40B4-BE49-F238E27FC236}">
                <a16:creationId xmlns:a16="http://schemas.microsoft.com/office/drawing/2014/main" id="{1A9CEDA2-D33A-CA0C-C707-DC0CABD86005}"/>
              </a:ext>
            </a:extLst>
          </p:cNvPr>
          <p:cNvSpPr txBox="1"/>
          <p:nvPr/>
        </p:nvSpPr>
        <p:spPr>
          <a:xfrm>
            <a:off x="432408" y="1050256"/>
            <a:ext cx="4558730" cy="1384995"/>
          </a:xfrm>
          <a:prstGeom prst="rect">
            <a:avLst/>
          </a:prstGeom>
          <a:noFill/>
        </p:spPr>
        <p:txBody>
          <a:bodyPr wrap="square" rtlCol="0">
            <a:spAutoFit/>
          </a:bodyPr>
          <a:lstStyle/>
          <a:p>
            <a:r>
              <a:rPr lang="en-US" sz="2000" b="1" dirty="0">
                <a:latin typeface="Univers" panose="020B0503020202020204" pitchFamily="34" charset="0"/>
              </a:rPr>
              <a:t>Purpose of Project: </a:t>
            </a:r>
          </a:p>
          <a:p>
            <a:pPr marL="295275" indent="-285750"/>
            <a:endParaRPr lang="en-US" sz="800" dirty="0">
              <a:latin typeface="Univers" panose="020B0503020202020204" pitchFamily="34" charset="0"/>
            </a:endParaRPr>
          </a:p>
          <a:p>
            <a:pPr marL="9525"/>
            <a:r>
              <a:rPr lang="en-US" dirty="0">
                <a:latin typeface="Univers" panose="020B0503020202020204" pitchFamily="34" charset="0"/>
              </a:rPr>
              <a:t>Determine whether stock performance of electric vehicles can predict stock performance of Polestar.</a:t>
            </a:r>
          </a:p>
        </p:txBody>
      </p:sp>
      <p:pic>
        <p:nvPicPr>
          <p:cNvPr id="14" name="Picture 13">
            <a:extLst>
              <a:ext uri="{FF2B5EF4-FFF2-40B4-BE49-F238E27FC236}">
                <a16:creationId xmlns:a16="http://schemas.microsoft.com/office/drawing/2014/main" id="{C106FFD2-6EBA-ED6B-E7A2-96A0AA942282}"/>
              </a:ext>
            </a:extLst>
          </p:cNvPr>
          <p:cNvPicPr>
            <a:picLocks noChangeAspect="1"/>
          </p:cNvPicPr>
          <p:nvPr/>
        </p:nvPicPr>
        <p:blipFill>
          <a:blip r:embed="rId4"/>
          <a:stretch>
            <a:fillRect/>
          </a:stretch>
        </p:blipFill>
        <p:spPr>
          <a:xfrm>
            <a:off x="7450604" y="3912087"/>
            <a:ext cx="1170187" cy="886661"/>
          </a:xfrm>
          <a:prstGeom prst="rect">
            <a:avLst/>
          </a:prstGeom>
          <a:ln>
            <a:solidFill>
              <a:schemeClr val="bg1">
                <a:lumMod val="75000"/>
              </a:schemeClr>
            </a:solidFill>
          </a:ln>
        </p:spPr>
      </p:pic>
      <p:sp>
        <p:nvSpPr>
          <p:cNvPr id="7" name="TextBox 6">
            <a:extLst>
              <a:ext uri="{FF2B5EF4-FFF2-40B4-BE49-F238E27FC236}">
                <a16:creationId xmlns:a16="http://schemas.microsoft.com/office/drawing/2014/main" id="{89DF2453-09F3-5C84-C81A-494F276D6B98}"/>
              </a:ext>
            </a:extLst>
          </p:cNvPr>
          <p:cNvSpPr txBox="1"/>
          <p:nvPr/>
        </p:nvSpPr>
        <p:spPr>
          <a:xfrm>
            <a:off x="404680" y="2700008"/>
            <a:ext cx="4894969" cy="2377574"/>
          </a:xfrm>
          <a:prstGeom prst="rect">
            <a:avLst/>
          </a:prstGeom>
          <a:noFill/>
        </p:spPr>
        <p:txBody>
          <a:bodyPr wrap="square" rtlCol="0">
            <a:spAutoFit/>
          </a:bodyPr>
          <a:lstStyle/>
          <a:p>
            <a:r>
              <a:rPr lang="en-US" sz="2000" b="1" dirty="0">
                <a:latin typeface="Univers" panose="020B0503020202020204" pitchFamily="34" charset="0"/>
              </a:rPr>
              <a:t>Questions to Answer:</a:t>
            </a:r>
          </a:p>
          <a:p>
            <a:endParaRPr lang="en-US" sz="800" dirty="0">
              <a:latin typeface="Univers" panose="020B0503020202020204" pitchFamily="34" charset="0"/>
            </a:endParaRPr>
          </a:p>
          <a:p>
            <a:pPr marL="285750" indent="-285750">
              <a:buFont typeface="Arial" panose="020B0604020202020204" pitchFamily="34" charset="0"/>
              <a:buChar char="•"/>
            </a:pPr>
            <a:r>
              <a:rPr lang="en-US" dirty="0">
                <a:latin typeface="Univers" panose="020B0503020202020204" pitchFamily="34" charset="0"/>
              </a:rPr>
              <a:t>Can historical stock prices from other electrical vehicles predict growth of Polestar?</a:t>
            </a:r>
          </a:p>
          <a:p>
            <a:pPr marL="285750" indent="-285750">
              <a:buFont typeface="Arial" panose="020B0604020202020204" pitchFamily="34" charset="0"/>
              <a:buChar char="•"/>
            </a:pPr>
            <a:endParaRPr lang="en-US" sz="600" dirty="0">
              <a:latin typeface="Univers" panose="020B0503020202020204" pitchFamily="34" charset="0"/>
            </a:endParaRPr>
          </a:p>
          <a:p>
            <a:pPr marL="285750" indent="-285750">
              <a:buFont typeface="Arial" panose="020B0604020202020204" pitchFamily="34" charset="0"/>
              <a:buChar char="•"/>
            </a:pPr>
            <a:r>
              <a:rPr lang="en-US" dirty="0">
                <a:latin typeface="Univers" panose="020B0503020202020204" pitchFamily="34" charset="0"/>
              </a:rPr>
              <a:t>How well suited are we to be competitive in the market?</a:t>
            </a:r>
          </a:p>
          <a:p>
            <a:endParaRPr lang="en-US" sz="2000" dirty="0">
              <a:latin typeface="Univers" panose="020B0503020202020204" pitchFamily="34" charset="0"/>
            </a:endParaRPr>
          </a:p>
        </p:txBody>
      </p:sp>
      <p:pic>
        <p:nvPicPr>
          <p:cNvPr id="11" name="Picture 10">
            <a:extLst>
              <a:ext uri="{FF2B5EF4-FFF2-40B4-BE49-F238E27FC236}">
                <a16:creationId xmlns:a16="http://schemas.microsoft.com/office/drawing/2014/main" id="{0616A423-57CD-FBA5-ACBB-DEFD4AEF7A20}"/>
              </a:ext>
            </a:extLst>
          </p:cNvPr>
          <p:cNvPicPr>
            <a:picLocks noChangeAspect="1"/>
          </p:cNvPicPr>
          <p:nvPr/>
        </p:nvPicPr>
        <p:blipFill>
          <a:blip r:embed="rId5"/>
          <a:stretch>
            <a:fillRect/>
          </a:stretch>
        </p:blipFill>
        <p:spPr>
          <a:xfrm>
            <a:off x="5367167" y="297932"/>
            <a:ext cx="1374813" cy="1227182"/>
          </a:xfrm>
          <a:prstGeom prst="rect">
            <a:avLst/>
          </a:prstGeom>
          <a:ln>
            <a:solidFill>
              <a:schemeClr val="bg1">
                <a:lumMod val="75000"/>
              </a:schemeClr>
            </a:solidFill>
          </a:ln>
        </p:spPr>
      </p:pic>
      <p:pic>
        <p:nvPicPr>
          <p:cNvPr id="12" name="Picture 11">
            <a:extLst>
              <a:ext uri="{FF2B5EF4-FFF2-40B4-BE49-F238E27FC236}">
                <a16:creationId xmlns:a16="http://schemas.microsoft.com/office/drawing/2014/main" id="{A6794871-BA8E-D69C-6624-7BD76C448F36}"/>
              </a:ext>
            </a:extLst>
          </p:cNvPr>
          <p:cNvPicPr>
            <a:picLocks noChangeAspect="1"/>
          </p:cNvPicPr>
          <p:nvPr/>
        </p:nvPicPr>
        <p:blipFill>
          <a:blip r:embed="rId6"/>
          <a:stretch>
            <a:fillRect/>
          </a:stretch>
        </p:blipFill>
        <p:spPr>
          <a:xfrm>
            <a:off x="7281675" y="315464"/>
            <a:ext cx="1111974" cy="1482632"/>
          </a:xfrm>
          <a:prstGeom prst="rect">
            <a:avLst/>
          </a:prstGeom>
          <a:solidFill>
            <a:schemeClr val="bg1"/>
          </a:solidFill>
          <a:ln>
            <a:solidFill>
              <a:schemeClr val="bg1">
                <a:lumMod val="75000"/>
              </a:schemeClr>
            </a:solidFill>
          </a:ln>
        </p:spPr>
      </p:pic>
      <p:pic>
        <p:nvPicPr>
          <p:cNvPr id="15" name="Picture 14">
            <a:extLst>
              <a:ext uri="{FF2B5EF4-FFF2-40B4-BE49-F238E27FC236}">
                <a16:creationId xmlns:a16="http://schemas.microsoft.com/office/drawing/2014/main" id="{5045AF15-E856-4541-4C41-3C6B8E419F63}"/>
              </a:ext>
            </a:extLst>
          </p:cNvPr>
          <p:cNvPicPr>
            <a:picLocks noChangeAspect="1"/>
          </p:cNvPicPr>
          <p:nvPr/>
        </p:nvPicPr>
        <p:blipFill>
          <a:blip r:embed="rId7"/>
          <a:stretch>
            <a:fillRect/>
          </a:stretch>
        </p:blipFill>
        <p:spPr>
          <a:xfrm>
            <a:off x="5800801" y="1733608"/>
            <a:ext cx="1348908" cy="1185445"/>
          </a:xfrm>
          <a:prstGeom prst="rect">
            <a:avLst/>
          </a:prstGeom>
          <a:ln>
            <a:solidFill>
              <a:schemeClr val="bg1">
                <a:lumMod val="75000"/>
              </a:schemeClr>
            </a:solidFill>
          </a:ln>
        </p:spPr>
      </p:pic>
      <p:pic>
        <p:nvPicPr>
          <p:cNvPr id="16" name="Picture 15">
            <a:extLst>
              <a:ext uri="{FF2B5EF4-FFF2-40B4-BE49-F238E27FC236}">
                <a16:creationId xmlns:a16="http://schemas.microsoft.com/office/drawing/2014/main" id="{9E017D5C-BD45-E929-3D85-E27B3D4C44FF}"/>
              </a:ext>
            </a:extLst>
          </p:cNvPr>
          <p:cNvPicPr>
            <a:picLocks noChangeAspect="1"/>
          </p:cNvPicPr>
          <p:nvPr/>
        </p:nvPicPr>
        <p:blipFill rotWithShape="1">
          <a:blip r:embed="rId8"/>
          <a:srcRect t="8517"/>
          <a:stretch/>
        </p:blipFill>
        <p:spPr>
          <a:xfrm>
            <a:off x="6145706" y="5807743"/>
            <a:ext cx="1427285" cy="657701"/>
          </a:xfrm>
          <a:prstGeom prst="rect">
            <a:avLst/>
          </a:prstGeom>
          <a:ln>
            <a:solidFill>
              <a:schemeClr val="bg1">
                <a:lumMod val="75000"/>
              </a:schemeClr>
            </a:solidFill>
          </a:ln>
        </p:spPr>
      </p:pic>
      <p:pic>
        <p:nvPicPr>
          <p:cNvPr id="17" name="Picture 16">
            <a:extLst>
              <a:ext uri="{FF2B5EF4-FFF2-40B4-BE49-F238E27FC236}">
                <a16:creationId xmlns:a16="http://schemas.microsoft.com/office/drawing/2014/main" id="{CEA5B632-FEAA-E87A-80F0-8507C81A8934}"/>
              </a:ext>
            </a:extLst>
          </p:cNvPr>
          <p:cNvPicPr>
            <a:picLocks noChangeAspect="1"/>
          </p:cNvPicPr>
          <p:nvPr/>
        </p:nvPicPr>
        <p:blipFill>
          <a:blip r:embed="rId9"/>
          <a:stretch>
            <a:fillRect/>
          </a:stretch>
        </p:blipFill>
        <p:spPr>
          <a:xfrm>
            <a:off x="5258160" y="4950332"/>
            <a:ext cx="1682552" cy="697373"/>
          </a:xfrm>
          <a:prstGeom prst="rect">
            <a:avLst/>
          </a:prstGeom>
          <a:ln>
            <a:solidFill>
              <a:schemeClr val="bg1">
                <a:lumMod val="75000"/>
              </a:schemeClr>
            </a:solidFill>
          </a:ln>
        </p:spPr>
      </p:pic>
      <p:grpSp>
        <p:nvGrpSpPr>
          <p:cNvPr id="19" name="Group 18">
            <a:extLst>
              <a:ext uri="{FF2B5EF4-FFF2-40B4-BE49-F238E27FC236}">
                <a16:creationId xmlns:a16="http://schemas.microsoft.com/office/drawing/2014/main" id="{BF37AE69-4251-063C-00BF-9C75FB002C09}"/>
              </a:ext>
            </a:extLst>
          </p:cNvPr>
          <p:cNvGrpSpPr/>
          <p:nvPr/>
        </p:nvGrpSpPr>
        <p:grpSpPr>
          <a:xfrm>
            <a:off x="5636898" y="3628675"/>
            <a:ext cx="1786655" cy="1170073"/>
            <a:chOff x="53673" y="5568351"/>
            <a:chExt cx="1786655" cy="1170073"/>
          </a:xfrm>
        </p:grpSpPr>
        <p:pic>
          <p:nvPicPr>
            <p:cNvPr id="21" name="Picture 20">
              <a:extLst>
                <a:ext uri="{FF2B5EF4-FFF2-40B4-BE49-F238E27FC236}">
                  <a16:creationId xmlns:a16="http://schemas.microsoft.com/office/drawing/2014/main" id="{BB63EDC3-3F40-2380-F18F-1D1FF4F48767}"/>
                </a:ext>
              </a:extLst>
            </p:cNvPr>
            <p:cNvPicPr>
              <a:picLocks noChangeAspect="1"/>
            </p:cNvPicPr>
            <p:nvPr/>
          </p:nvPicPr>
          <p:blipFill>
            <a:blip r:embed="rId10"/>
            <a:stretch>
              <a:fillRect/>
            </a:stretch>
          </p:blipFill>
          <p:spPr>
            <a:xfrm>
              <a:off x="318317" y="5568351"/>
              <a:ext cx="995387" cy="841499"/>
            </a:xfrm>
            <a:prstGeom prst="rect">
              <a:avLst/>
            </a:prstGeom>
          </p:spPr>
        </p:pic>
        <p:sp>
          <p:nvSpPr>
            <p:cNvPr id="22" name="TextBox 21">
              <a:extLst>
                <a:ext uri="{FF2B5EF4-FFF2-40B4-BE49-F238E27FC236}">
                  <a16:creationId xmlns:a16="http://schemas.microsoft.com/office/drawing/2014/main" id="{B1A6CB59-140C-2803-9081-68BCD780F805}"/>
                </a:ext>
              </a:extLst>
            </p:cNvPr>
            <p:cNvSpPr txBox="1"/>
            <p:nvPr/>
          </p:nvSpPr>
          <p:spPr>
            <a:xfrm>
              <a:off x="53673" y="6369092"/>
              <a:ext cx="1786655" cy="369332"/>
            </a:xfrm>
            <a:prstGeom prst="rect">
              <a:avLst/>
            </a:prstGeom>
            <a:noFill/>
          </p:spPr>
          <p:txBody>
            <a:bodyPr wrap="square" rtlCol="0">
              <a:spAutoFit/>
            </a:bodyPr>
            <a:lstStyle/>
            <a:p>
              <a:r>
                <a:rPr lang="en-US" dirty="0">
                  <a:solidFill>
                    <a:schemeClr val="accent2"/>
                  </a:solidFill>
                </a:rPr>
                <a:t>Faraday Future</a:t>
              </a:r>
            </a:p>
          </p:txBody>
        </p:sp>
      </p:grpSp>
      <p:sp>
        <p:nvSpPr>
          <p:cNvPr id="20" name="Rectangle 19">
            <a:extLst>
              <a:ext uri="{FF2B5EF4-FFF2-40B4-BE49-F238E27FC236}">
                <a16:creationId xmlns:a16="http://schemas.microsoft.com/office/drawing/2014/main" id="{8E9C970F-4534-8CC8-4A65-D133985B4968}"/>
              </a:ext>
            </a:extLst>
          </p:cNvPr>
          <p:cNvSpPr/>
          <p:nvPr/>
        </p:nvSpPr>
        <p:spPr>
          <a:xfrm>
            <a:off x="5675565" y="3529776"/>
            <a:ext cx="1451731" cy="1220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C8D4732-CE6D-1A0C-EDD9-C2BED9B1B77D}"/>
              </a:ext>
            </a:extLst>
          </p:cNvPr>
          <p:cNvPicPr>
            <a:picLocks noChangeAspect="1"/>
          </p:cNvPicPr>
          <p:nvPr/>
        </p:nvPicPr>
        <p:blipFill>
          <a:blip r:embed="rId11"/>
          <a:stretch>
            <a:fillRect/>
          </a:stretch>
        </p:blipFill>
        <p:spPr>
          <a:xfrm>
            <a:off x="7169391" y="5165523"/>
            <a:ext cx="1587165" cy="374461"/>
          </a:xfrm>
          <a:prstGeom prst="rect">
            <a:avLst/>
          </a:prstGeom>
          <a:ln>
            <a:solidFill>
              <a:schemeClr val="bg1">
                <a:lumMod val="75000"/>
              </a:schemeClr>
            </a:solidFill>
          </a:ln>
        </p:spPr>
      </p:pic>
      <p:pic>
        <p:nvPicPr>
          <p:cNvPr id="24" name="Picture 23">
            <a:extLst>
              <a:ext uri="{FF2B5EF4-FFF2-40B4-BE49-F238E27FC236}">
                <a16:creationId xmlns:a16="http://schemas.microsoft.com/office/drawing/2014/main" id="{09D0102A-2A6E-B4CD-0E08-91400DE2AF82}"/>
              </a:ext>
            </a:extLst>
          </p:cNvPr>
          <p:cNvPicPr>
            <a:picLocks noChangeAspect="1"/>
          </p:cNvPicPr>
          <p:nvPr/>
        </p:nvPicPr>
        <p:blipFill>
          <a:blip r:embed="rId12"/>
          <a:stretch>
            <a:fillRect/>
          </a:stretch>
        </p:blipFill>
        <p:spPr>
          <a:xfrm>
            <a:off x="5258160" y="3166371"/>
            <a:ext cx="2057400" cy="329926"/>
          </a:xfrm>
          <a:prstGeom prst="rect">
            <a:avLst/>
          </a:prstGeom>
          <a:ln>
            <a:solidFill>
              <a:schemeClr val="bg1">
                <a:lumMod val="75000"/>
              </a:schemeClr>
            </a:solidFill>
          </a:ln>
        </p:spPr>
      </p:pic>
    </p:spTree>
    <p:extLst>
      <p:ext uri="{BB962C8B-B14F-4D97-AF65-F5344CB8AC3E}">
        <p14:creationId xmlns:p14="http://schemas.microsoft.com/office/powerpoint/2010/main" val="402005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0BA8580-17D6-5C99-0E77-680536A632A2}"/>
              </a:ext>
            </a:extLst>
          </p:cNvPr>
          <p:cNvSpPr>
            <a:spLocks noGrp="1"/>
          </p:cNvSpPr>
          <p:nvPr>
            <p:ph type="sldNum" sz="quarter" idx="12"/>
          </p:nvPr>
        </p:nvSpPr>
        <p:spPr/>
        <p:txBody>
          <a:bodyPr/>
          <a:lstStyle/>
          <a:p>
            <a:fld id="{167FF95B-D60B-0943-B0BD-FEF5C60E1E4D}" type="slidenum">
              <a:rPr lang="en-US" smtClean="0"/>
              <a:t>3</a:t>
            </a:fld>
            <a:endParaRPr lang="en-US" dirty="0"/>
          </a:p>
        </p:txBody>
      </p:sp>
      <p:pic>
        <p:nvPicPr>
          <p:cNvPr id="4" name="Picture 3">
            <a:extLst>
              <a:ext uri="{FF2B5EF4-FFF2-40B4-BE49-F238E27FC236}">
                <a16:creationId xmlns:a16="http://schemas.microsoft.com/office/drawing/2014/main" id="{75C48387-07FD-0180-FE2E-212F558FB390}"/>
              </a:ext>
            </a:extLst>
          </p:cNvPr>
          <p:cNvPicPr>
            <a:picLocks noChangeAspect="1"/>
          </p:cNvPicPr>
          <p:nvPr/>
        </p:nvPicPr>
        <p:blipFill>
          <a:blip r:embed="rId3"/>
          <a:stretch>
            <a:fillRect/>
          </a:stretch>
        </p:blipFill>
        <p:spPr>
          <a:xfrm>
            <a:off x="6354530" y="942561"/>
            <a:ext cx="1557568" cy="1390312"/>
          </a:xfrm>
          <a:prstGeom prst="rect">
            <a:avLst/>
          </a:prstGeom>
          <a:ln>
            <a:solidFill>
              <a:schemeClr val="bg1">
                <a:lumMod val="75000"/>
              </a:schemeClr>
            </a:solidFill>
          </a:ln>
        </p:spPr>
      </p:pic>
      <p:pic>
        <p:nvPicPr>
          <p:cNvPr id="7" name="Picture 6">
            <a:extLst>
              <a:ext uri="{FF2B5EF4-FFF2-40B4-BE49-F238E27FC236}">
                <a16:creationId xmlns:a16="http://schemas.microsoft.com/office/drawing/2014/main" id="{575BBD8B-C06B-B287-6629-7123933CB58B}"/>
              </a:ext>
            </a:extLst>
          </p:cNvPr>
          <p:cNvPicPr>
            <a:picLocks noChangeAspect="1"/>
          </p:cNvPicPr>
          <p:nvPr/>
        </p:nvPicPr>
        <p:blipFill>
          <a:blip r:embed="rId4"/>
          <a:stretch>
            <a:fillRect/>
          </a:stretch>
        </p:blipFill>
        <p:spPr>
          <a:xfrm>
            <a:off x="578568" y="3802359"/>
            <a:ext cx="1449669" cy="1273996"/>
          </a:xfrm>
          <a:prstGeom prst="rect">
            <a:avLst/>
          </a:prstGeom>
          <a:ln>
            <a:solidFill>
              <a:schemeClr val="bg1">
                <a:lumMod val="75000"/>
              </a:schemeClr>
            </a:solidFill>
          </a:ln>
        </p:spPr>
      </p:pic>
      <p:pic>
        <p:nvPicPr>
          <p:cNvPr id="9" name="Picture 8">
            <a:extLst>
              <a:ext uri="{FF2B5EF4-FFF2-40B4-BE49-F238E27FC236}">
                <a16:creationId xmlns:a16="http://schemas.microsoft.com/office/drawing/2014/main" id="{05ABD76D-8DA1-DBD7-33BD-F067E90C004F}"/>
              </a:ext>
            </a:extLst>
          </p:cNvPr>
          <p:cNvPicPr>
            <a:picLocks noChangeAspect="1"/>
          </p:cNvPicPr>
          <p:nvPr/>
        </p:nvPicPr>
        <p:blipFill>
          <a:blip r:embed="rId5"/>
          <a:stretch>
            <a:fillRect/>
          </a:stretch>
        </p:blipFill>
        <p:spPr>
          <a:xfrm>
            <a:off x="4406063" y="1547544"/>
            <a:ext cx="1200312" cy="1600416"/>
          </a:xfrm>
          <a:prstGeom prst="rect">
            <a:avLst/>
          </a:prstGeom>
          <a:ln>
            <a:solidFill>
              <a:schemeClr val="bg1">
                <a:lumMod val="75000"/>
              </a:schemeClr>
            </a:solidFill>
          </a:ln>
        </p:spPr>
      </p:pic>
      <p:pic>
        <p:nvPicPr>
          <p:cNvPr id="10" name="Picture 9">
            <a:extLst>
              <a:ext uri="{FF2B5EF4-FFF2-40B4-BE49-F238E27FC236}">
                <a16:creationId xmlns:a16="http://schemas.microsoft.com/office/drawing/2014/main" id="{F5A804F2-B734-0B44-9EBF-78C5F6F5C2C2}"/>
              </a:ext>
            </a:extLst>
          </p:cNvPr>
          <p:cNvPicPr>
            <a:picLocks noChangeAspect="1"/>
          </p:cNvPicPr>
          <p:nvPr/>
        </p:nvPicPr>
        <p:blipFill>
          <a:blip r:embed="rId6"/>
          <a:stretch>
            <a:fillRect/>
          </a:stretch>
        </p:blipFill>
        <p:spPr>
          <a:xfrm>
            <a:off x="6724534" y="2984732"/>
            <a:ext cx="1696159" cy="400176"/>
          </a:xfrm>
          <a:prstGeom prst="rect">
            <a:avLst/>
          </a:prstGeom>
          <a:ln>
            <a:solidFill>
              <a:schemeClr val="bg1">
                <a:lumMod val="75000"/>
              </a:schemeClr>
            </a:solidFill>
          </a:ln>
        </p:spPr>
      </p:pic>
      <p:pic>
        <p:nvPicPr>
          <p:cNvPr id="12" name="Picture 11">
            <a:extLst>
              <a:ext uri="{FF2B5EF4-FFF2-40B4-BE49-F238E27FC236}">
                <a16:creationId xmlns:a16="http://schemas.microsoft.com/office/drawing/2014/main" id="{92ED9DFC-AF75-8E60-DC50-5A8A37FA4926}"/>
              </a:ext>
            </a:extLst>
          </p:cNvPr>
          <p:cNvPicPr>
            <a:picLocks noChangeAspect="1"/>
          </p:cNvPicPr>
          <p:nvPr/>
        </p:nvPicPr>
        <p:blipFill>
          <a:blip r:embed="rId7"/>
          <a:stretch>
            <a:fillRect/>
          </a:stretch>
        </p:blipFill>
        <p:spPr>
          <a:xfrm>
            <a:off x="6629879" y="5628372"/>
            <a:ext cx="1885471" cy="781478"/>
          </a:xfrm>
          <a:prstGeom prst="rect">
            <a:avLst/>
          </a:prstGeom>
          <a:ln>
            <a:solidFill>
              <a:schemeClr val="bg1">
                <a:lumMod val="75000"/>
              </a:schemeClr>
            </a:solidFill>
          </a:ln>
        </p:spPr>
      </p:pic>
      <p:pic>
        <p:nvPicPr>
          <p:cNvPr id="14" name="Picture 13">
            <a:extLst>
              <a:ext uri="{FF2B5EF4-FFF2-40B4-BE49-F238E27FC236}">
                <a16:creationId xmlns:a16="http://schemas.microsoft.com/office/drawing/2014/main" id="{7C163450-0E75-5282-F99E-F5A7B20F3492}"/>
              </a:ext>
            </a:extLst>
          </p:cNvPr>
          <p:cNvPicPr>
            <a:picLocks noChangeAspect="1"/>
          </p:cNvPicPr>
          <p:nvPr/>
        </p:nvPicPr>
        <p:blipFill>
          <a:blip r:embed="rId8"/>
          <a:stretch>
            <a:fillRect/>
          </a:stretch>
        </p:blipFill>
        <p:spPr>
          <a:xfrm>
            <a:off x="469066" y="5717622"/>
            <a:ext cx="2495478" cy="400176"/>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3D24519C-B20C-2E2D-F48B-DC847FBA9DA1}"/>
              </a:ext>
            </a:extLst>
          </p:cNvPr>
          <p:cNvPicPr>
            <a:picLocks noChangeAspect="1"/>
          </p:cNvPicPr>
          <p:nvPr/>
        </p:nvPicPr>
        <p:blipFill>
          <a:blip r:embed="rId9"/>
          <a:stretch>
            <a:fillRect/>
          </a:stretch>
        </p:blipFill>
        <p:spPr>
          <a:xfrm>
            <a:off x="1355724" y="1711535"/>
            <a:ext cx="1695896" cy="854229"/>
          </a:xfrm>
          <a:prstGeom prst="rect">
            <a:avLst/>
          </a:prstGeom>
          <a:ln>
            <a:solidFill>
              <a:schemeClr val="bg1">
                <a:lumMod val="75000"/>
              </a:schemeClr>
            </a:solidFill>
          </a:ln>
        </p:spPr>
      </p:pic>
      <p:pic>
        <p:nvPicPr>
          <p:cNvPr id="16" name="Picture 15">
            <a:extLst>
              <a:ext uri="{FF2B5EF4-FFF2-40B4-BE49-F238E27FC236}">
                <a16:creationId xmlns:a16="http://schemas.microsoft.com/office/drawing/2014/main" id="{4FCC6581-A181-FEE6-C259-4CA6334C8018}"/>
              </a:ext>
            </a:extLst>
          </p:cNvPr>
          <p:cNvPicPr>
            <a:picLocks noChangeAspect="1"/>
          </p:cNvPicPr>
          <p:nvPr/>
        </p:nvPicPr>
        <p:blipFill>
          <a:blip r:embed="rId10"/>
          <a:stretch>
            <a:fillRect/>
          </a:stretch>
        </p:blipFill>
        <p:spPr>
          <a:xfrm>
            <a:off x="7019266" y="3696534"/>
            <a:ext cx="1546166" cy="1584062"/>
          </a:xfrm>
          <a:prstGeom prst="rect">
            <a:avLst/>
          </a:prstGeom>
        </p:spPr>
      </p:pic>
      <p:pic>
        <p:nvPicPr>
          <p:cNvPr id="17" name="Picture 16">
            <a:extLst>
              <a:ext uri="{FF2B5EF4-FFF2-40B4-BE49-F238E27FC236}">
                <a16:creationId xmlns:a16="http://schemas.microsoft.com/office/drawing/2014/main" id="{B3F4A83F-1EDD-0D0E-5ED6-196B4B949D6F}"/>
              </a:ext>
            </a:extLst>
          </p:cNvPr>
          <p:cNvPicPr>
            <a:picLocks noChangeAspect="1"/>
          </p:cNvPicPr>
          <p:nvPr/>
        </p:nvPicPr>
        <p:blipFill>
          <a:blip r:embed="rId11"/>
          <a:stretch>
            <a:fillRect/>
          </a:stretch>
        </p:blipFill>
        <p:spPr>
          <a:xfrm>
            <a:off x="2519075" y="3145749"/>
            <a:ext cx="1453818" cy="1101571"/>
          </a:xfrm>
          <a:prstGeom prst="rect">
            <a:avLst/>
          </a:prstGeom>
          <a:ln>
            <a:solidFill>
              <a:schemeClr val="bg1">
                <a:lumMod val="75000"/>
              </a:schemeClr>
            </a:solidFill>
          </a:ln>
        </p:spPr>
      </p:pic>
      <p:grpSp>
        <p:nvGrpSpPr>
          <p:cNvPr id="22" name="Group 21">
            <a:extLst>
              <a:ext uri="{FF2B5EF4-FFF2-40B4-BE49-F238E27FC236}">
                <a16:creationId xmlns:a16="http://schemas.microsoft.com/office/drawing/2014/main" id="{4CFFDD4E-3E4D-B92D-25A2-A75EA5873EAC}"/>
              </a:ext>
            </a:extLst>
          </p:cNvPr>
          <p:cNvGrpSpPr/>
          <p:nvPr/>
        </p:nvGrpSpPr>
        <p:grpSpPr>
          <a:xfrm>
            <a:off x="4775399" y="3696534"/>
            <a:ext cx="1682551" cy="1220635"/>
            <a:chOff x="4947328" y="3536300"/>
            <a:chExt cx="1682551" cy="1220635"/>
          </a:xfrm>
        </p:grpSpPr>
        <p:grpSp>
          <p:nvGrpSpPr>
            <p:cNvPr id="20" name="Group 19">
              <a:extLst>
                <a:ext uri="{FF2B5EF4-FFF2-40B4-BE49-F238E27FC236}">
                  <a16:creationId xmlns:a16="http://schemas.microsoft.com/office/drawing/2014/main" id="{19564C30-2C21-94D2-4AE8-8F2514105BF9}"/>
                </a:ext>
              </a:extLst>
            </p:cNvPr>
            <p:cNvGrpSpPr/>
            <p:nvPr/>
          </p:nvGrpSpPr>
          <p:grpSpPr>
            <a:xfrm>
              <a:off x="4947328" y="3559652"/>
              <a:ext cx="1682551" cy="1171622"/>
              <a:chOff x="71029" y="5568351"/>
              <a:chExt cx="1682551" cy="1171622"/>
            </a:xfrm>
          </p:grpSpPr>
          <p:pic>
            <p:nvPicPr>
              <p:cNvPr id="18" name="Picture 17">
                <a:extLst>
                  <a:ext uri="{FF2B5EF4-FFF2-40B4-BE49-F238E27FC236}">
                    <a16:creationId xmlns:a16="http://schemas.microsoft.com/office/drawing/2014/main" id="{131937EF-CA87-5446-C907-24F730F7A57A}"/>
                  </a:ext>
                </a:extLst>
              </p:cNvPr>
              <p:cNvPicPr>
                <a:picLocks noChangeAspect="1"/>
              </p:cNvPicPr>
              <p:nvPr/>
            </p:nvPicPr>
            <p:blipFill>
              <a:blip r:embed="rId12"/>
              <a:stretch>
                <a:fillRect/>
              </a:stretch>
            </p:blipFill>
            <p:spPr>
              <a:xfrm>
                <a:off x="318317" y="5568351"/>
                <a:ext cx="995387" cy="841499"/>
              </a:xfrm>
              <a:prstGeom prst="rect">
                <a:avLst/>
              </a:prstGeom>
            </p:spPr>
          </p:pic>
          <p:sp>
            <p:nvSpPr>
              <p:cNvPr id="19" name="TextBox 18">
                <a:extLst>
                  <a:ext uri="{FF2B5EF4-FFF2-40B4-BE49-F238E27FC236}">
                    <a16:creationId xmlns:a16="http://schemas.microsoft.com/office/drawing/2014/main" id="{50E5CD0A-E77C-E33E-5C75-5A2E9AD87B33}"/>
                  </a:ext>
                </a:extLst>
              </p:cNvPr>
              <p:cNvSpPr txBox="1"/>
              <p:nvPr/>
            </p:nvSpPr>
            <p:spPr>
              <a:xfrm>
                <a:off x="71029" y="6370641"/>
                <a:ext cx="1682551" cy="369332"/>
              </a:xfrm>
              <a:prstGeom prst="rect">
                <a:avLst/>
              </a:prstGeom>
              <a:noFill/>
            </p:spPr>
            <p:txBody>
              <a:bodyPr wrap="square" rtlCol="0">
                <a:spAutoFit/>
              </a:bodyPr>
              <a:lstStyle/>
              <a:p>
                <a:r>
                  <a:rPr lang="en-US" dirty="0">
                    <a:solidFill>
                      <a:schemeClr val="accent2"/>
                    </a:solidFill>
                  </a:rPr>
                  <a:t>Faraday Future</a:t>
                </a:r>
              </a:p>
            </p:txBody>
          </p:sp>
        </p:grpSp>
        <p:sp>
          <p:nvSpPr>
            <p:cNvPr id="21" name="Rectangle 20">
              <a:extLst>
                <a:ext uri="{FF2B5EF4-FFF2-40B4-BE49-F238E27FC236}">
                  <a16:creationId xmlns:a16="http://schemas.microsoft.com/office/drawing/2014/main" id="{6FB525EB-F49D-A762-40FB-C4A83CB9C792}"/>
                </a:ext>
              </a:extLst>
            </p:cNvPr>
            <p:cNvSpPr/>
            <p:nvPr/>
          </p:nvSpPr>
          <p:spPr>
            <a:xfrm>
              <a:off x="5006219" y="3536300"/>
              <a:ext cx="1451731" cy="122063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3">
            <a:extLst>
              <a:ext uri="{FF2B5EF4-FFF2-40B4-BE49-F238E27FC236}">
                <a16:creationId xmlns:a16="http://schemas.microsoft.com/office/drawing/2014/main" id="{70151CEA-1D7F-7551-FEFE-9E5D16235A20}"/>
              </a:ext>
            </a:extLst>
          </p:cNvPr>
          <p:cNvPicPr>
            <a:picLocks noChangeAspect="1"/>
          </p:cNvPicPr>
          <p:nvPr/>
        </p:nvPicPr>
        <p:blipFill>
          <a:blip r:embed="rId13"/>
          <a:stretch>
            <a:fillRect/>
          </a:stretch>
        </p:blipFill>
        <p:spPr>
          <a:xfrm>
            <a:off x="764970" y="296287"/>
            <a:ext cx="1925924" cy="1107212"/>
          </a:xfrm>
          <a:prstGeom prst="rect">
            <a:avLst/>
          </a:prstGeom>
        </p:spPr>
      </p:pic>
    </p:spTree>
    <p:extLst>
      <p:ext uri="{BB962C8B-B14F-4D97-AF65-F5344CB8AC3E}">
        <p14:creationId xmlns:p14="http://schemas.microsoft.com/office/powerpoint/2010/main" val="95697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B0B210-0910-AD0A-5EA9-90185F5040EC}"/>
              </a:ext>
            </a:extLst>
          </p:cNvPr>
          <p:cNvSpPr>
            <a:spLocks noGrp="1"/>
          </p:cNvSpPr>
          <p:nvPr>
            <p:ph type="sldNum" sz="quarter" idx="12"/>
          </p:nvPr>
        </p:nvSpPr>
        <p:spPr/>
        <p:txBody>
          <a:bodyPr/>
          <a:lstStyle/>
          <a:p>
            <a:fld id="{167FF95B-D60B-0943-B0BD-FEF5C60E1E4D}" type="slidenum">
              <a:rPr lang="en-US" smtClean="0"/>
              <a:t>4</a:t>
            </a:fld>
            <a:endParaRPr lang="en-US"/>
          </a:p>
        </p:txBody>
      </p:sp>
      <p:sp>
        <p:nvSpPr>
          <p:cNvPr id="3" name="Title 1">
            <a:extLst>
              <a:ext uri="{FF2B5EF4-FFF2-40B4-BE49-F238E27FC236}">
                <a16:creationId xmlns:a16="http://schemas.microsoft.com/office/drawing/2014/main" id="{C75A0609-5757-E375-2A7C-F69CFAF1BBA9}"/>
              </a:ext>
            </a:extLst>
          </p:cNvPr>
          <p:cNvSpPr txBox="1">
            <a:spLocks/>
          </p:cNvSpPr>
          <p:nvPr/>
        </p:nvSpPr>
        <p:spPr>
          <a:xfrm>
            <a:off x="4105496" y="301284"/>
            <a:ext cx="1178885" cy="545534"/>
          </a:xfrm>
          <a:prstGeom prst="rect">
            <a:avLst/>
          </a:prstGeom>
          <a:noFill/>
          <a:ln>
            <a:noFill/>
          </a:ln>
        </p:spPr>
        <p:txBody>
          <a:bodyPr wrap="square"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457200"/>
            <a:r>
              <a:rPr lang="en-US" sz="3200" b="1" dirty="0">
                <a:latin typeface="Avenir Book" panose="02000503020000020003" pitchFamily="2" charset="0"/>
                <a:ea typeface="+mn-ea"/>
                <a:cs typeface="+mn-cs"/>
              </a:rPr>
              <a:t>Data</a:t>
            </a:r>
          </a:p>
        </p:txBody>
      </p:sp>
      <p:sp>
        <p:nvSpPr>
          <p:cNvPr id="4" name="TextBox 3">
            <a:extLst>
              <a:ext uri="{FF2B5EF4-FFF2-40B4-BE49-F238E27FC236}">
                <a16:creationId xmlns:a16="http://schemas.microsoft.com/office/drawing/2014/main" id="{15D22285-96F5-DE51-4576-66E879C5EC82}"/>
              </a:ext>
            </a:extLst>
          </p:cNvPr>
          <p:cNvSpPr txBox="1"/>
          <p:nvPr/>
        </p:nvSpPr>
        <p:spPr>
          <a:xfrm>
            <a:off x="1052622" y="1477926"/>
            <a:ext cx="7676707" cy="3416320"/>
          </a:xfrm>
          <a:prstGeom prst="rect">
            <a:avLst/>
          </a:prstGeom>
          <a:noFill/>
        </p:spPr>
        <p:txBody>
          <a:bodyPr wrap="square" rtlCol="0">
            <a:spAutoFit/>
          </a:bodyPr>
          <a:lstStyle/>
          <a:p>
            <a:r>
              <a:rPr lang="en-US" b="1" dirty="0"/>
              <a:t>Datasets</a:t>
            </a:r>
          </a:p>
          <a:p>
            <a:endParaRPr lang="en-US" dirty="0"/>
          </a:p>
          <a:p>
            <a:pPr marL="285750" indent="-285750">
              <a:buFont typeface="Arial" panose="020B0604020202020204" pitchFamily="34" charset="0"/>
              <a:buChar char="•"/>
            </a:pPr>
            <a:r>
              <a:rPr lang="en-US" dirty="0" err="1"/>
              <a:t>StockAnalysis.com</a:t>
            </a:r>
            <a:r>
              <a:rPr lang="en-US" dirty="0"/>
              <a:t> for a list of IPOS launched in the last recession 2008.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Kaggle for a list of US Company information on these IPOS.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API of historical pricing data to train our model for future price predictions using volume as a predictor.</a:t>
            </a:r>
          </a:p>
          <a:p>
            <a:endParaRPr lang="en-US" dirty="0"/>
          </a:p>
          <a:p>
            <a:endParaRPr lang="en-US" dirty="0"/>
          </a:p>
          <a:p>
            <a:endParaRPr lang="en-US" dirty="0"/>
          </a:p>
          <a:p>
            <a:r>
              <a:rPr lang="en-US" b="1" dirty="0"/>
              <a:t>Outputs</a:t>
            </a:r>
          </a:p>
        </p:txBody>
      </p:sp>
      <p:pic>
        <p:nvPicPr>
          <p:cNvPr id="6" name="Picture 5">
            <a:extLst>
              <a:ext uri="{FF2B5EF4-FFF2-40B4-BE49-F238E27FC236}">
                <a16:creationId xmlns:a16="http://schemas.microsoft.com/office/drawing/2014/main" id="{8325EB7E-9E4A-D357-DC32-C5B911FFCC41}"/>
              </a:ext>
            </a:extLst>
          </p:cNvPr>
          <p:cNvPicPr>
            <a:picLocks noChangeAspect="1"/>
          </p:cNvPicPr>
          <p:nvPr/>
        </p:nvPicPr>
        <p:blipFill>
          <a:blip/>
          <a:stretch>
            <a:fillRect/>
          </a:stretch>
        </p:blipFill>
        <p:spPr>
          <a:xfrm>
            <a:off x="4572000" y="4469127"/>
            <a:ext cx="1838638" cy="425119"/>
          </a:xfrm>
          <a:prstGeom prst="rect">
            <a:avLst/>
          </a:prstGeom>
        </p:spPr>
      </p:pic>
      <p:pic>
        <p:nvPicPr>
          <p:cNvPr id="7" name="Picture 6">
            <a:extLst>
              <a:ext uri="{FF2B5EF4-FFF2-40B4-BE49-F238E27FC236}">
                <a16:creationId xmlns:a16="http://schemas.microsoft.com/office/drawing/2014/main" id="{61B76FE1-4E0D-01DF-FBF1-2A3DF3208179}"/>
              </a:ext>
            </a:extLst>
          </p:cNvPr>
          <p:cNvPicPr>
            <a:picLocks noChangeAspect="1"/>
          </p:cNvPicPr>
          <p:nvPr/>
        </p:nvPicPr>
        <p:blipFill>
          <a:blip/>
          <a:stretch>
            <a:fillRect/>
          </a:stretch>
        </p:blipFill>
        <p:spPr>
          <a:xfrm>
            <a:off x="5863667" y="3802020"/>
            <a:ext cx="1384300" cy="647700"/>
          </a:xfrm>
          <a:prstGeom prst="rect">
            <a:avLst/>
          </a:prstGeom>
        </p:spPr>
      </p:pic>
    </p:spTree>
    <p:extLst>
      <p:ext uri="{BB962C8B-B14F-4D97-AF65-F5344CB8AC3E}">
        <p14:creationId xmlns:p14="http://schemas.microsoft.com/office/powerpoint/2010/main" val="323089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4B2C-A6A1-0E05-2324-1CDA1FF00926}"/>
              </a:ext>
            </a:extLst>
          </p:cNvPr>
          <p:cNvSpPr>
            <a:spLocks noGrp="1"/>
          </p:cNvSpPr>
          <p:nvPr>
            <p:ph type="title"/>
          </p:nvPr>
        </p:nvSpPr>
        <p:spPr>
          <a:xfrm>
            <a:off x="628650" y="415982"/>
            <a:ext cx="7886700" cy="545534"/>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Technologies Used</a:t>
            </a:r>
          </a:p>
        </p:txBody>
      </p:sp>
      <p:sp>
        <p:nvSpPr>
          <p:cNvPr id="4" name="Slide Number Placeholder 3">
            <a:extLst>
              <a:ext uri="{FF2B5EF4-FFF2-40B4-BE49-F238E27FC236}">
                <a16:creationId xmlns:a16="http://schemas.microsoft.com/office/drawing/2014/main" id="{9341DF10-1CE7-7E41-249B-23AA8CD3F0F1}"/>
              </a:ext>
            </a:extLst>
          </p:cNvPr>
          <p:cNvSpPr>
            <a:spLocks noGrp="1"/>
          </p:cNvSpPr>
          <p:nvPr>
            <p:ph type="sldNum" sz="quarter" idx="12"/>
          </p:nvPr>
        </p:nvSpPr>
        <p:spPr/>
        <p:txBody>
          <a:bodyPr/>
          <a:lstStyle/>
          <a:p>
            <a:fld id="{167FF95B-D60B-0943-B0BD-FEF5C60E1E4D}" type="slidenum">
              <a:rPr lang="en-US" smtClean="0"/>
              <a:t>5</a:t>
            </a:fld>
            <a:endParaRPr lang="en-US"/>
          </a:p>
        </p:txBody>
      </p:sp>
      <p:pic>
        <p:nvPicPr>
          <p:cNvPr id="10" name="Picture 9">
            <a:extLst>
              <a:ext uri="{FF2B5EF4-FFF2-40B4-BE49-F238E27FC236}">
                <a16:creationId xmlns:a16="http://schemas.microsoft.com/office/drawing/2014/main" id="{37FB6B52-3608-98EC-3DFC-58CD9B0BA925}"/>
              </a:ext>
            </a:extLst>
          </p:cNvPr>
          <p:cNvPicPr>
            <a:picLocks noChangeAspect="1"/>
          </p:cNvPicPr>
          <p:nvPr/>
        </p:nvPicPr>
        <p:blipFill>
          <a:blip/>
          <a:stretch>
            <a:fillRect/>
          </a:stretch>
        </p:blipFill>
        <p:spPr>
          <a:xfrm>
            <a:off x="7385957" y="1713198"/>
            <a:ext cx="1168400" cy="1104900"/>
          </a:xfrm>
          <a:prstGeom prst="rect">
            <a:avLst/>
          </a:prstGeom>
          <a:ln>
            <a:solidFill>
              <a:schemeClr val="bg1">
                <a:lumMod val="65000"/>
              </a:schemeClr>
            </a:solidFill>
          </a:ln>
        </p:spPr>
      </p:pic>
      <p:pic>
        <p:nvPicPr>
          <p:cNvPr id="11" name="Picture 10">
            <a:extLst>
              <a:ext uri="{FF2B5EF4-FFF2-40B4-BE49-F238E27FC236}">
                <a16:creationId xmlns:a16="http://schemas.microsoft.com/office/drawing/2014/main" id="{0E79B5CF-8BE2-7066-B48F-1A0CD0B66842}"/>
              </a:ext>
            </a:extLst>
          </p:cNvPr>
          <p:cNvPicPr>
            <a:picLocks noChangeAspect="1"/>
          </p:cNvPicPr>
          <p:nvPr/>
        </p:nvPicPr>
        <p:blipFill>
          <a:blip/>
          <a:stretch>
            <a:fillRect/>
          </a:stretch>
        </p:blipFill>
        <p:spPr>
          <a:xfrm>
            <a:off x="6391276" y="4229044"/>
            <a:ext cx="2143578" cy="633330"/>
          </a:xfrm>
          <a:prstGeom prst="rect">
            <a:avLst/>
          </a:prstGeom>
        </p:spPr>
      </p:pic>
      <p:pic>
        <p:nvPicPr>
          <p:cNvPr id="12" name="Picture 11">
            <a:extLst>
              <a:ext uri="{FF2B5EF4-FFF2-40B4-BE49-F238E27FC236}">
                <a16:creationId xmlns:a16="http://schemas.microsoft.com/office/drawing/2014/main" id="{E2674434-D17F-4F46-8423-5EEDEED0BAE0}"/>
              </a:ext>
            </a:extLst>
          </p:cNvPr>
          <p:cNvPicPr>
            <a:picLocks noChangeAspect="1"/>
          </p:cNvPicPr>
          <p:nvPr/>
        </p:nvPicPr>
        <p:blipFill rotWithShape="1">
          <a:blip/>
          <a:srcRect t="3099"/>
          <a:stretch/>
        </p:blipFill>
        <p:spPr>
          <a:xfrm>
            <a:off x="3964005" y="3806460"/>
            <a:ext cx="1215990" cy="1055914"/>
          </a:xfrm>
          <a:prstGeom prst="rect">
            <a:avLst/>
          </a:prstGeom>
        </p:spPr>
      </p:pic>
      <p:sp>
        <p:nvSpPr>
          <p:cNvPr id="14" name="TextBox 13">
            <a:extLst>
              <a:ext uri="{FF2B5EF4-FFF2-40B4-BE49-F238E27FC236}">
                <a16:creationId xmlns:a16="http://schemas.microsoft.com/office/drawing/2014/main" id="{3AAA5D3A-9C37-8EDC-C950-CCAA98C2E5AE}"/>
              </a:ext>
            </a:extLst>
          </p:cNvPr>
          <p:cNvSpPr txBox="1"/>
          <p:nvPr/>
        </p:nvSpPr>
        <p:spPr>
          <a:xfrm>
            <a:off x="1127051" y="1562986"/>
            <a:ext cx="912045" cy="646331"/>
          </a:xfrm>
          <a:prstGeom prst="rect">
            <a:avLst/>
          </a:prstGeom>
          <a:noFill/>
        </p:spPr>
        <p:txBody>
          <a:bodyPr wrap="none" rtlCol="0">
            <a:spAutoFit/>
          </a:bodyPr>
          <a:lstStyle/>
          <a:p>
            <a:r>
              <a:rPr lang="en-US" dirty="0"/>
              <a:t>Tableau</a:t>
            </a:r>
          </a:p>
          <a:p>
            <a:r>
              <a:rPr lang="en-US" dirty="0"/>
              <a:t>pandas</a:t>
            </a:r>
          </a:p>
        </p:txBody>
      </p:sp>
    </p:spTree>
    <p:extLst>
      <p:ext uri="{BB962C8B-B14F-4D97-AF65-F5344CB8AC3E}">
        <p14:creationId xmlns:p14="http://schemas.microsoft.com/office/powerpoint/2010/main" val="168570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3425-AF3E-5512-FC28-CDA8B955194E}"/>
              </a:ext>
            </a:extLst>
          </p:cNvPr>
          <p:cNvSpPr>
            <a:spLocks noGrp="1"/>
          </p:cNvSpPr>
          <p:nvPr>
            <p:ph type="title"/>
          </p:nvPr>
        </p:nvSpPr>
        <p:spPr>
          <a:xfrm>
            <a:off x="628650" y="365126"/>
            <a:ext cx="7886700" cy="810531"/>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Data Exploration </a:t>
            </a:r>
          </a:p>
        </p:txBody>
      </p:sp>
      <p:sp>
        <p:nvSpPr>
          <p:cNvPr id="3" name="Slide Number Placeholder 2">
            <a:extLst>
              <a:ext uri="{FF2B5EF4-FFF2-40B4-BE49-F238E27FC236}">
                <a16:creationId xmlns:a16="http://schemas.microsoft.com/office/drawing/2014/main" id="{EA5C30ED-E925-4DD4-645F-E3D09225895C}"/>
              </a:ext>
            </a:extLst>
          </p:cNvPr>
          <p:cNvSpPr>
            <a:spLocks noGrp="1"/>
          </p:cNvSpPr>
          <p:nvPr>
            <p:ph type="sldNum" sz="quarter" idx="12"/>
          </p:nvPr>
        </p:nvSpPr>
        <p:spPr/>
        <p:txBody>
          <a:bodyPr/>
          <a:lstStyle/>
          <a:p>
            <a:fld id="{167FF95B-D60B-0943-B0BD-FEF5C60E1E4D}" type="slidenum">
              <a:rPr lang="en-US" smtClean="0"/>
              <a:t>6</a:t>
            </a:fld>
            <a:endParaRPr lang="en-US"/>
          </a:p>
        </p:txBody>
      </p:sp>
      <p:pic>
        <p:nvPicPr>
          <p:cNvPr id="4" name="Picture 3">
            <a:extLst>
              <a:ext uri="{FF2B5EF4-FFF2-40B4-BE49-F238E27FC236}">
                <a16:creationId xmlns:a16="http://schemas.microsoft.com/office/drawing/2014/main" id="{3EBB2140-F577-BBDD-4322-B384ACA07191}"/>
              </a:ext>
            </a:extLst>
          </p:cNvPr>
          <p:cNvPicPr>
            <a:picLocks noChangeAspect="1"/>
          </p:cNvPicPr>
          <p:nvPr/>
        </p:nvPicPr>
        <p:blipFill>
          <a:blip/>
          <a:stretch>
            <a:fillRect/>
          </a:stretch>
        </p:blipFill>
        <p:spPr>
          <a:xfrm>
            <a:off x="628650" y="1263650"/>
            <a:ext cx="3639457" cy="2413118"/>
          </a:xfrm>
          <a:prstGeom prst="rect">
            <a:avLst/>
          </a:prstGeom>
        </p:spPr>
      </p:pic>
      <p:pic>
        <p:nvPicPr>
          <p:cNvPr id="5" name="Picture 4">
            <a:extLst>
              <a:ext uri="{FF2B5EF4-FFF2-40B4-BE49-F238E27FC236}">
                <a16:creationId xmlns:a16="http://schemas.microsoft.com/office/drawing/2014/main" id="{6A194BCD-EA76-C97A-95BB-812CE7FA1613}"/>
              </a:ext>
            </a:extLst>
          </p:cNvPr>
          <p:cNvPicPr>
            <a:picLocks noChangeAspect="1"/>
          </p:cNvPicPr>
          <p:nvPr/>
        </p:nvPicPr>
        <p:blipFill>
          <a:blip/>
          <a:stretch>
            <a:fillRect/>
          </a:stretch>
        </p:blipFill>
        <p:spPr>
          <a:xfrm>
            <a:off x="553686" y="3725301"/>
            <a:ext cx="8051791" cy="2276856"/>
          </a:xfrm>
          <a:prstGeom prst="rect">
            <a:avLst/>
          </a:prstGeom>
        </p:spPr>
      </p:pic>
      <p:sp>
        <p:nvSpPr>
          <p:cNvPr id="6" name="TextBox 5">
            <a:extLst>
              <a:ext uri="{FF2B5EF4-FFF2-40B4-BE49-F238E27FC236}">
                <a16:creationId xmlns:a16="http://schemas.microsoft.com/office/drawing/2014/main" id="{9291515B-CF6E-9B02-FEB5-5F9A17520C2F}"/>
              </a:ext>
            </a:extLst>
          </p:cNvPr>
          <p:cNvSpPr txBox="1"/>
          <p:nvPr/>
        </p:nvSpPr>
        <p:spPr>
          <a:xfrm>
            <a:off x="5159829" y="2061064"/>
            <a:ext cx="2775857" cy="646331"/>
          </a:xfrm>
          <a:prstGeom prst="rect">
            <a:avLst/>
          </a:prstGeom>
          <a:noFill/>
        </p:spPr>
        <p:txBody>
          <a:bodyPr wrap="square" rtlCol="0">
            <a:spAutoFit/>
          </a:bodyPr>
          <a:lstStyle/>
          <a:p>
            <a:r>
              <a:rPr lang="en-US" dirty="0">
                <a:highlight>
                  <a:srgbClr val="FFFF00"/>
                </a:highlight>
              </a:rPr>
              <a:t>These are stand-in pictures.</a:t>
            </a:r>
          </a:p>
          <a:p>
            <a:r>
              <a:rPr lang="en-US" dirty="0">
                <a:highlight>
                  <a:srgbClr val="FFFF00"/>
                </a:highlight>
              </a:rPr>
              <a:t>Must be updated.</a:t>
            </a:r>
          </a:p>
        </p:txBody>
      </p:sp>
    </p:spTree>
    <p:extLst>
      <p:ext uri="{BB962C8B-B14F-4D97-AF65-F5344CB8AC3E}">
        <p14:creationId xmlns:p14="http://schemas.microsoft.com/office/powerpoint/2010/main" val="70189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796-37C9-E032-61E3-16326DA404E7}"/>
              </a:ext>
            </a:extLst>
          </p:cNvPr>
          <p:cNvSpPr>
            <a:spLocks noGrp="1"/>
          </p:cNvSpPr>
          <p:nvPr>
            <p:ph type="title"/>
          </p:nvPr>
        </p:nvSpPr>
        <p:spPr>
          <a:xfrm>
            <a:off x="628650" y="365127"/>
            <a:ext cx="7886700" cy="712560"/>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Analysis</a:t>
            </a:r>
          </a:p>
        </p:txBody>
      </p:sp>
      <p:sp>
        <p:nvSpPr>
          <p:cNvPr id="3" name="Slide Number Placeholder 2">
            <a:extLst>
              <a:ext uri="{FF2B5EF4-FFF2-40B4-BE49-F238E27FC236}">
                <a16:creationId xmlns:a16="http://schemas.microsoft.com/office/drawing/2014/main" id="{0D53EC35-BFDD-C5AE-B5C2-5D2F27F13B91}"/>
              </a:ext>
            </a:extLst>
          </p:cNvPr>
          <p:cNvSpPr>
            <a:spLocks noGrp="1"/>
          </p:cNvSpPr>
          <p:nvPr>
            <p:ph type="sldNum" sz="quarter" idx="12"/>
          </p:nvPr>
        </p:nvSpPr>
        <p:spPr/>
        <p:txBody>
          <a:bodyPr/>
          <a:lstStyle/>
          <a:p>
            <a:fld id="{167FF95B-D60B-0943-B0BD-FEF5C60E1E4D}" type="slidenum">
              <a:rPr lang="en-US" smtClean="0"/>
              <a:t>7</a:t>
            </a:fld>
            <a:endParaRPr lang="en-US"/>
          </a:p>
        </p:txBody>
      </p:sp>
      <p:sp>
        <p:nvSpPr>
          <p:cNvPr id="4" name="TextBox 3">
            <a:extLst>
              <a:ext uri="{FF2B5EF4-FFF2-40B4-BE49-F238E27FC236}">
                <a16:creationId xmlns:a16="http://schemas.microsoft.com/office/drawing/2014/main" id="{E16E8E98-1D90-95B1-C958-EFF2E7252B93}"/>
              </a:ext>
            </a:extLst>
          </p:cNvPr>
          <p:cNvSpPr txBox="1"/>
          <p:nvPr/>
        </p:nvSpPr>
        <p:spPr>
          <a:xfrm>
            <a:off x="861237" y="1244009"/>
            <a:ext cx="7894725" cy="2308324"/>
          </a:xfrm>
          <a:prstGeom prst="rect">
            <a:avLst/>
          </a:prstGeom>
          <a:noFill/>
        </p:spPr>
        <p:txBody>
          <a:bodyPr wrap="none" rtlCol="0">
            <a:spAutoFit/>
          </a:bodyPr>
          <a:lstStyle/>
          <a:p>
            <a:r>
              <a:rPr lang="en-US" dirty="0"/>
              <a:t>Random forest classifier</a:t>
            </a:r>
          </a:p>
          <a:p>
            <a:endParaRPr lang="en-US" dirty="0"/>
          </a:p>
          <a:p>
            <a:r>
              <a:rPr lang="en-US" dirty="0"/>
              <a:t>We want to maximize our true positives - days when the algorithm predicts that</a:t>
            </a:r>
          </a:p>
          <a:p>
            <a:r>
              <a:rPr lang="en-US" dirty="0"/>
              <a:t> the price will go up, and it actually goes go up. Therefore, we'll be using precision </a:t>
            </a:r>
          </a:p>
          <a:p>
            <a:r>
              <a:rPr lang="en-US" dirty="0"/>
              <a:t>as our error metric for our algorithm, which is true positives / (false positives +</a:t>
            </a:r>
          </a:p>
          <a:p>
            <a:r>
              <a:rPr lang="en-US" dirty="0"/>
              <a:t> true positives). If we were investing, this will ensure that we minimize how much</a:t>
            </a:r>
          </a:p>
          <a:p>
            <a:r>
              <a:rPr lang="en-US" dirty="0"/>
              <a:t>money we lose with false positives, days when we buy the stock, but the price </a:t>
            </a:r>
          </a:p>
          <a:p>
            <a:r>
              <a:rPr lang="en-US" dirty="0"/>
              <a:t>actually goes down.</a:t>
            </a:r>
          </a:p>
        </p:txBody>
      </p:sp>
    </p:spTree>
    <p:extLst>
      <p:ext uri="{BB962C8B-B14F-4D97-AF65-F5344CB8AC3E}">
        <p14:creationId xmlns:p14="http://schemas.microsoft.com/office/powerpoint/2010/main" val="102578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3790-05EF-3D1E-85D0-B40FF5893272}"/>
              </a:ext>
            </a:extLst>
          </p:cNvPr>
          <p:cNvSpPr>
            <a:spLocks noGrp="1"/>
          </p:cNvSpPr>
          <p:nvPr>
            <p:ph type="title"/>
          </p:nvPr>
        </p:nvSpPr>
        <p:spPr>
          <a:xfrm>
            <a:off x="628650" y="365127"/>
            <a:ext cx="7886700" cy="625474"/>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Results</a:t>
            </a:r>
          </a:p>
        </p:txBody>
      </p:sp>
      <p:sp>
        <p:nvSpPr>
          <p:cNvPr id="3" name="Slide Number Placeholder 2">
            <a:extLst>
              <a:ext uri="{FF2B5EF4-FFF2-40B4-BE49-F238E27FC236}">
                <a16:creationId xmlns:a16="http://schemas.microsoft.com/office/drawing/2014/main" id="{ADFBFD89-BFDB-E633-A197-35D57007AAB6}"/>
              </a:ext>
            </a:extLst>
          </p:cNvPr>
          <p:cNvSpPr>
            <a:spLocks noGrp="1"/>
          </p:cNvSpPr>
          <p:nvPr>
            <p:ph type="sldNum" sz="quarter" idx="12"/>
          </p:nvPr>
        </p:nvSpPr>
        <p:spPr/>
        <p:txBody>
          <a:bodyPr/>
          <a:lstStyle/>
          <a:p>
            <a:fld id="{167FF95B-D60B-0943-B0BD-FEF5C60E1E4D}" type="slidenum">
              <a:rPr lang="en-US" smtClean="0"/>
              <a:t>8</a:t>
            </a:fld>
            <a:endParaRPr lang="en-US"/>
          </a:p>
        </p:txBody>
      </p:sp>
      <p:sp>
        <p:nvSpPr>
          <p:cNvPr id="4" name="TextBox 3">
            <a:extLst>
              <a:ext uri="{FF2B5EF4-FFF2-40B4-BE49-F238E27FC236}">
                <a16:creationId xmlns:a16="http://schemas.microsoft.com/office/drawing/2014/main" id="{A96BEA15-0D65-0BD7-E16F-62E932F90EF6}"/>
              </a:ext>
            </a:extLst>
          </p:cNvPr>
          <p:cNvSpPr txBox="1"/>
          <p:nvPr/>
        </p:nvSpPr>
        <p:spPr>
          <a:xfrm>
            <a:off x="1244009" y="1584251"/>
            <a:ext cx="5805377" cy="2308324"/>
          </a:xfrm>
          <a:prstGeom prst="rect">
            <a:avLst/>
          </a:prstGeom>
          <a:noFill/>
        </p:spPr>
        <p:txBody>
          <a:bodyPr wrap="square" rtlCol="0">
            <a:spAutoFit/>
          </a:bodyPr>
          <a:lstStyle/>
          <a:p>
            <a:r>
              <a:rPr lang="en-US" dirty="0"/>
              <a:t>If Polestar would like to be at the same level as </a:t>
            </a:r>
            <a:r>
              <a:rPr lang="en-US" dirty="0" err="1"/>
              <a:t>Telsa</a:t>
            </a:r>
            <a:r>
              <a:rPr lang="en-US" dirty="0"/>
              <a:t>, they would need to add additional businesses and marketing like Tesla who has tremendous brand recognition in the industry. However, if they would like to stick with EV vehicles only, like the other EV companies, they have a good chance at share prices rising to the same level as your average EV company. Of course, other considerations would need to be made.</a:t>
            </a:r>
          </a:p>
        </p:txBody>
      </p:sp>
    </p:spTree>
    <p:extLst>
      <p:ext uri="{BB962C8B-B14F-4D97-AF65-F5344CB8AC3E}">
        <p14:creationId xmlns:p14="http://schemas.microsoft.com/office/powerpoint/2010/main" val="44805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7396-B6BE-76AF-1185-4025C1712503}"/>
              </a:ext>
            </a:extLst>
          </p:cNvPr>
          <p:cNvSpPr>
            <a:spLocks noGrp="1"/>
          </p:cNvSpPr>
          <p:nvPr>
            <p:ph type="title"/>
          </p:nvPr>
        </p:nvSpPr>
        <p:spPr>
          <a:xfrm>
            <a:off x="628650" y="397783"/>
            <a:ext cx="7886700" cy="745217"/>
          </a:xfrm>
          <a:noFill/>
          <a:ln>
            <a:noFill/>
          </a:ln>
        </p:spPr>
        <p:txBody>
          <a:bodyPr wrap="square" rtlCol="0">
            <a:spAutoFit/>
          </a:bodyPr>
          <a:lstStyle/>
          <a:p>
            <a:pPr algn="ctr" defTabSz="457200"/>
            <a:r>
              <a:rPr lang="en-US" sz="3200" b="1" dirty="0">
                <a:latin typeface="Avenir Book" panose="02000503020000020003" pitchFamily="2" charset="0"/>
                <a:ea typeface="+mn-ea"/>
                <a:cs typeface="+mn-cs"/>
              </a:rPr>
              <a:t>Dashboard</a:t>
            </a:r>
          </a:p>
        </p:txBody>
      </p:sp>
      <p:sp>
        <p:nvSpPr>
          <p:cNvPr id="3" name="Slide Number Placeholder 2">
            <a:extLst>
              <a:ext uri="{FF2B5EF4-FFF2-40B4-BE49-F238E27FC236}">
                <a16:creationId xmlns:a16="http://schemas.microsoft.com/office/drawing/2014/main" id="{280FE7BA-03A4-B951-57D7-C387FDDEE1A9}"/>
              </a:ext>
            </a:extLst>
          </p:cNvPr>
          <p:cNvSpPr>
            <a:spLocks noGrp="1"/>
          </p:cNvSpPr>
          <p:nvPr>
            <p:ph type="sldNum" sz="quarter" idx="12"/>
          </p:nvPr>
        </p:nvSpPr>
        <p:spPr/>
        <p:txBody>
          <a:bodyPr/>
          <a:lstStyle/>
          <a:p>
            <a:fld id="{167FF95B-D60B-0943-B0BD-FEF5C60E1E4D}" type="slidenum">
              <a:rPr lang="en-US" smtClean="0"/>
              <a:t>9</a:t>
            </a:fld>
            <a:endParaRPr lang="en-US"/>
          </a:p>
        </p:txBody>
      </p:sp>
      <p:sp>
        <p:nvSpPr>
          <p:cNvPr id="4" name="TextBox 3">
            <a:extLst>
              <a:ext uri="{FF2B5EF4-FFF2-40B4-BE49-F238E27FC236}">
                <a16:creationId xmlns:a16="http://schemas.microsoft.com/office/drawing/2014/main" id="{9F58AEBC-D444-8C5A-6C77-BFF406BF22BC}"/>
              </a:ext>
            </a:extLst>
          </p:cNvPr>
          <p:cNvSpPr txBox="1"/>
          <p:nvPr/>
        </p:nvSpPr>
        <p:spPr>
          <a:xfrm>
            <a:off x="2908809" y="4597113"/>
            <a:ext cx="2402256" cy="369332"/>
          </a:xfrm>
          <a:prstGeom prst="rect">
            <a:avLst/>
          </a:prstGeom>
          <a:noFill/>
        </p:spPr>
        <p:txBody>
          <a:bodyPr wrap="square" rtlCol="0">
            <a:spAutoFit/>
          </a:bodyPr>
          <a:lstStyle/>
          <a:p>
            <a:r>
              <a:rPr lang="en-US" dirty="0"/>
              <a:t>Data Analysis Info</a:t>
            </a:r>
          </a:p>
        </p:txBody>
      </p:sp>
      <p:pic>
        <p:nvPicPr>
          <p:cNvPr id="6" name="Picture 5">
            <a:extLst>
              <a:ext uri="{FF2B5EF4-FFF2-40B4-BE49-F238E27FC236}">
                <a16:creationId xmlns:a16="http://schemas.microsoft.com/office/drawing/2014/main" id="{CC079816-1B61-A3EB-6B7A-9A11EB65E3BF}"/>
              </a:ext>
            </a:extLst>
          </p:cNvPr>
          <p:cNvPicPr>
            <a:picLocks noChangeAspect="1"/>
          </p:cNvPicPr>
          <p:nvPr/>
        </p:nvPicPr>
        <p:blipFill>
          <a:blip/>
          <a:stretch>
            <a:fillRect/>
          </a:stretch>
        </p:blipFill>
        <p:spPr>
          <a:xfrm>
            <a:off x="534299" y="1555432"/>
            <a:ext cx="1788416" cy="1277139"/>
          </a:xfrm>
          <a:prstGeom prst="rect">
            <a:avLst/>
          </a:prstGeom>
        </p:spPr>
      </p:pic>
      <p:sp>
        <p:nvSpPr>
          <p:cNvPr id="7" name="TextBox 6">
            <a:extLst>
              <a:ext uri="{FF2B5EF4-FFF2-40B4-BE49-F238E27FC236}">
                <a16:creationId xmlns:a16="http://schemas.microsoft.com/office/drawing/2014/main" id="{86A42B67-C049-B038-356E-39DD218BAC4E}"/>
              </a:ext>
            </a:extLst>
          </p:cNvPr>
          <p:cNvSpPr txBox="1"/>
          <p:nvPr/>
        </p:nvSpPr>
        <p:spPr>
          <a:xfrm>
            <a:off x="534298" y="1186101"/>
            <a:ext cx="1788417" cy="338554"/>
          </a:xfrm>
          <a:prstGeom prst="rect">
            <a:avLst/>
          </a:prstGeom>
          <a:noFill/>
        </p:spPr>
        <p:txBody>
          <a:bodyPr wrap="square" rtlCol="0">
            <a:spAutoFit/>
          </a:bodyPr>
          <a:lstStyle/>
          <a:p>
            <a:r>
              <a:rPr lang="en-US" sz="1600" dirty="0"/>
              <a:t>NASDAQ</a:t>
            </a:r>
          </a:p>
        </p:txBody>
      </p:sp>
      <p:sp>
        <p:nvSpPr>
          <p:cNvPr id="11" name="TextBox 10">
            <a:extLst>
              <a:ext uri="{FF2B5EF4-FFF2-40B4-BE49-F238E27FC236}">
                <a16:creationId xmlns:a16="http://schemas.microsoft.com/office/drawing/2014/main" id="{8B484F12-561D-DA58-77FB-43E44F303654}"/>
              </a:ext>
            </a:extLst>
          </p:cNvPr>
          <p:cNvSpPr txBox="1"/>
          <p:nvPr/>
        </p:nvSpPr>
        <p:spPr>
          <a:xfrm>
            <a:off x="2436534" y="937596"/>
            <a:ext cx="1711407" cy="461665"/>
          </a:xfrm>
          <a:prstGeom prst="rect">
            <a:avLst/>
          </a:prstGeom>
          <a:noFill/>
        </p:spPr>
        <p:txBody>
          <a:bodyPr wrap="square" rtlCol="0">
            <a:spAutoFit/>
          </a:bodyPr>
          <a:lstStyle/>
          <a:p>
            <a:r>
              <a:rPr lang="en-US" sz="1200" dirty="0"/>
              <a:t>EV &amp; Future </a:t>
            </a:r>
            <a:r>
              <a:rPr lang="en-US" sz="1200" dirty="0" err="1"/>
              <a:t>Transporta</a:t>
            </a:r>
            <a:r>
              <a:rPr lang="en-US" sz="1200" dirty="0"/>
              <a:t>-- </a:t>
            </a:r>
            <a:r>
              <a:rPr lang="en-US" sz="1200" dirty="0" err="1"/>
              <a:t>tion</a:t>
            </a:r>
            <a:r>
              <a:rPr lang="en-US" sz="1200" dirty="0"/>
              <a:t> Model – 1 Month</a:t>
            </a:r>
          </a:p>
        </p:txBody>
      </p:sp>
      <p:pic>
        <p:nvPicPr>
          <p:cNvPr id="14" name="Picture 13">
            <a:extLst>
              <a:ext uri="{FF2B5EF4-FFF2-40B4-BE49-F238E27FC236}">
                <a16:creationId xmlns:a16="http://schemas.microsoft.com/office/drawing/2014/main" id="{F3045805-153A-2893-FA7D-3CEE7CADB4E6}"/>
              </a:ext>
            </a:extLst>
          </p:cNvPr>
          <p:cNvPicPr>
            <a:picLocks noChangeAspect="1"/>
          </p:cNvPicPr>
          <p:nvPr/>
        </p:nvPicPr>
        <p:blipFill>
          <a:blip/>
          <a:stretch>
            <a:fillRect/>
          </a:stretch>
        </p:blipFill>
        <p:spPr>
          <a:xfrm>
            <a:off x="2436534" y="1574086"/>
            <a:ext cx="1711407" cy="1293022"/>
          </a:xfrm>
          <a:prstGeom prst="rect">
            <a:avLst/>
          </a:prstGeom>
        </p:spPr>
      </p:pic>
      <p:sp>
        <p:nvSpPr>
          <p:cNvPr id="15" name="TextBox 14">
            <a:extLst>
              <a:ext uri="{FF2B5EF4-FFF2-40B4-BE49-F238E27FC236}">
                <a16:creationId xmlns:a16="http://schemas.microsoft.com/office/drawing/2014/main" id="{089AEC5E-9075-DE40-FC0E-06B543A72DDE}"/>
              </a:ext>
            </a:extLst>
          </p:cNvPr>
          <p:cNvSpPr txBox="1"/>
          <p:nvPr/>
        </p:nvSpPr>
        <p:spPr>
          <a:xfrm>
            <a:off x="4739407" y="1924372"/>
            <a:ext cx="3331167" cy="369332"/>
          </a:xfrm>
          <a:prstGeom prst="rect">
            <a:avLst/>
          </a:prstGeom>
          <a:noFill/>
        </p:spPr>
        <p:txBody>
          <a:bodyPr wrap="square" rtlCol="0">
            <a:spAutoFit/>
          </a:bodyPr>
          <a:lstStyle/>
          <a:p>
            <a:r>
              <a:rPr lang="en-US" dirty="0"/>
              <a:t>Placeholder for stock ticker tape</a:t>
            </a:r>
          </a:p>
        </p:txBody>
      </p:sp>
      <p:sp>
        <p:nvSpPr>
          <p:cNvPr id="16" name="TextBox 15">
            <a:extLst>
              <a:ext uri="{FF2B5EF4-FFF2-40B4-BE49-F238E27FC236}">
                <a16:creationId xmlns:a16="http://schemas.microsoft.com/office/drawing/2014/main" id="{C3AAE48B-1487-C5C5-F2B5-33E870C3B4FC}"/>
              </a:ext>
            </a:extLst>
          </p:cNvPr>
          <p:cNvSpPr txBox="1"/>
          <p:nvPr/>
        </p:nvSpPr>
        <p:spPr>
          <a:xfrm>
            <a:off x="279388" y="4600997"/>
            <a:ext cx="2483689" cy="369332"/>
          </a:xfrm>
          <a:prstGeom prst="rect">
            <a:avLst/>
          </a:prstGeom>
          <a:noFill/>
        </p:spPr>
        <p:txBody>
          <a:bodyPr wrap="square" rtlCol="0">
            <a:spAutoFit/>
          </a:bodyPr>
          <a:lstStyle/>
          <a:p>
            <a:r>
              <a:rPr lang="en-US" dirty="0"/>
              <a:t>Chart from Data Analysis</a:t>
            </a:r>
          </a:p>
        </p:txBody>
      </p:sp>
      <p:pic>
        <p:nvPicPr>
          <p:cNvPr id="20" name="Picture 19">
            <a:extLst>
              <a:ext uri="{FF2B5EF4-FFF2-40B4-BE49-F238E27FC236}">
                <a16:creationId xmlns:a16="http://schemas.microsoft.com/office/drawing/2014/main" id="{CCAC3784-2F38-8FB3-7BC5-482626D44565}"/>
              </a:ext>
            </a:extLst>
          </p:cNvPr>
          <p:cNvPicPr>
            <a:picLocks noChangeAspect="1"/>
          </p:cNvPicPr>
          <p:nvPr/>
        </p:nvPicPr>
        <p:blipFill>
          <a:blip/>
          <a:stretch>
            <a:fillRect/>
          </a:stretch>
        </p:blipFill>
        <p:spPr>
          <a:xfrm>
            <a:off x="5456797" y="3075076"/>
            <a:ext cx="2385876" cy="3062555"/>
          </a:xfrm>
          <a:prstGeom prst="rect">
            <a:avLst/>
          </a:prstGeom>
        </p:spPr>
      </p:pic>
    </p:spTree>
    <p:extLst>
      <p:ext uri="{BB962C8B-B14F-4D97-AF65-F5344CB8AC3E}">
        <p14:creationId xmlns:p14="http://schemas.microsoft.com/office/powerpoint/2010/main" val="120323875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{C8EC85BD-C6C7-954C-A56B-D9872645756D}tf16401378</Template>
  <TotalTime>8680</TotalTime>
  <Words>471</Words>
  <Application>Microsoft Macintosh PowerPoint</Application>
  <PresentationFormat>On-screen Show (4:3)</PresentationFormat>
  <Paragraphs>82</Paragraphs>
  <Slides>13</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Avenir</vt:lpstr>
      <vt:lpstr>Avenir Book</vt:lpstr>
      <vt:lpstr>Calibri</vt:lpstr>
      <vt:lpstr>Calibri Light</vt:lpstr>
      <vt:lpstr>Gill Sans MT</vt:lpstr>
      <vt:lpstr>TESLA</vt:lpstr>
      <vt:lpstr>Univers</vt:lpstr>
      <vt:lpstr>Parcel</vt:lpstr>
      <vt:lpstr>Office Theme</vt:lpstr>
      <vt:lpstr> Predicting Polestar Success </vt:lpstr>
      <vt:lpstr>PowerPoint Presentation</vt:lpstr>
      <vt:lpstr>PowerPoint Presentation</vt:lpstr>
      <vt:lpstr>PowerPoint Presentation</vt:lpstr>
      <vt:lpstr>Technologies Used</vt:lpstr>
      <vt:lpstr>Data Exploration </vt:lpstr>
      <vt:lpstr>Analysis</vt:lpstr>
      <vt:lpstr>Results</vt:lpstr>
      <vt:lpstr>Dashboard</vt:lpstr>
      <vt:lpstr>Recommendations</vt:lpstr>
      <vt:lpstr>What the team would have done differently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Smith</dc:creator>
  <cp:lastModifiedBy>Holly Smith</cp:lastModifiedBy>
  <cp:revision>26</cp:revision>
  <dcterms:created xsi:type="dcterms:W3CDTF">2022-07-19T16:42:27Z</dcterms:created>
  <dcterms:modified xsi:type="dcterms:W3CDTF">2022-07-31T15:43:11Z</dcterms:modified>
</cp:coreProperties>
</file>