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9" r:id="rId4"/>
    <p:sldId id="270" r:id="rId5"/>
    <p:sldId id="271" r:id="rId6"/>
    <p:sldId id="262" r:id="rId7"/>
    <p:sldId id="263" r:id="rId8"/>
    <p:sldId id="264" r:id="rId9"/>
    <p:sldId id="266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82585"/>
  </p:normalViewPr>
  <p:slideViewPr>
    <p:cSldViewPr snapToGrid="0" snapToObjects="1">
      <p:cViewPr varScale="1">
        <p:scale>
          <a:sx n="96" d="100"/>
          <a:sy n="96" d="100"/>
        </p:scale>
        <p:origin x="18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hollyesmith\Documents\Holly\Data_Analytics\Module_20\TSLA%20(monthly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'TSLA (monthly)'!$B$1</c:f>
              <c:strCache>
                <c:ptCount val="1"/>
                <c:pt idx="0">
                  <c:v> Close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'TSLA (monthly)'!$A$26:$A$146</c:f>
              <c:numCache>
                <c:formatCode>m/d/yy</c:formatCode>
                <c:ptCount val="121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  <c:pt idx="96">
                  <c:v>44013</c:v>
                </c:pt>
                <c:pt idx="97">
                  <c:v>44044</c:v>
                </c:pt>
                <c:pt idx="98">
                  <c:v>44075</c:v>
                </c:pt>
                <c:pt idx="99">
                  <c:v>44105</c:v>
                </c:pt>
                <c:pt idx="100">
                  <c:v>44136</c:v>
                </c:pt>
                <c:pt idx="101">
                  <c:v>44166</c:v>
                </c:pt>
                <c:pt idx="102">
                  <c:v>44197</c:v>
                </c:pt>
                <c:pt idx="103">
                  <c:v>44228</c:v>
                </c:pt>
                <c:pt idx="104">
                  <c:v>44256</c:v>
                </c:pt>
                <c:pt idx="105">
                  <c:v>44287</c:v>
                </c:pt>
                <c:pt idx="106">
                  <c:v>44317</c:v>
                </c:pt>
                <c:pt idx="107">
                  <c:v>44348</c:v>
                </c:pt>
                <c:pt idx="108">
                  <c:v>44378</c:v>
                </c:pt>
                <c:pt idx="109">
                  <c:v>44409</c:v>
                </c:pt>
                <c:pt idx="110">
                  <c:v>44440</c:v>
                </c:pt>
                <c:pt idx="111">
                  <c:v>44470</c:v>
                </c:pt>
                <c:pt idx="112">
                  <c:v>44501</c:v>
                </c:pt>
                <c:pt idx="113">
                  <c:v>44531</c:v>
                </c:pt>
                <c:pt idx="114">
                  <c:v>44562</c:v>
                </c:pt>
                <c:pt idx="115">
                  <c:v>44593</c:v>
                </c:pt>
                <c:pt idx="116">
                  <c:v>44621</c:v>
                </c:pt>
                <c:pt idx="117">
                  <c:v>44652</c:v>
                </c:pt>
                <c:pt idx="118">
                  <c:v>44682</c:v>
                </c:pt>
                <c:pt idx="119">
                  <c:v>44713</c:v>
                </c:pt>
                <c:pt idx="120">
                  <c:v>44743</c:v>
                </c:pt>
              </c:numCache>
            </c:numRef>
          </c:cat>
          <c:val>
            <c:numRef>
              <c:f>'TSLA (monthly)'!$B$26:$B$146</c:f>
              <c:numCache>
                <c:formatCode>_("$"* #,##0.00_);_("$"* \(#,##0.00\);_("$"* "-"??_);_(@_)</c:formatCode>
                <c:ptCount val="121"/>
                <c:pt idx="0">
                  <c:v>5.484</c:v>
                </c:pt>
                <c:pt idx="1">
                  <c:v>5.7039999999999997</c:v>
                </c:pt>
                <c:pt idx="2">
                  <c:v>5.8559999999999999</c:v>
                </c:pt>
                <c:pt idx="3">
                  <c:v>5.6260000000000003</c:v>
                </c:pt>
                <c:pt idx="4">
                  <c:v>6.7640000000000002</c:v>
                </c:pt>
                <c:pt idx="5">
                  <c:v>6.774</c:v>
                </c:pt>
                <c:pt idx="6">
                  <c:v>7.5019999999999998</c:v>
                </c:pt>
                <c:pt idx="7">
                  <c:v>6.9660000000000002</c:v>
                </c:pt>
                <c:pt idx="8">
                  <c:v>7.5780000000000003</c:v>
                </c:pt>
                <c:pt idx="9">
                  <c:v>10.798</c:v>
                </c:pt>
                <c:pt idx="10">
                  <c:v>19.552</c:v>
                </c:pt>
                <c:pt idx="11">
                  <c:v>21.472000000000001</c:v>
                </c:pt>
                <c:pt idx="12">
                  <c:v>26.856000999999999</c:v>
                </c:pt>
                <c:pt idx="13">
                  <c:v>33.799999</c:v>
                </c:pt>
                <c:pt idx="14">
                  <c:v>38.673999999999999</c:v>
                </c:pt>
                <c:pt idx="15">
                  <c:v>31.988001000000001</c:v>
                </c:pt>
                <c:pt idx="16">
                  <c:v>25.455998999999998</c:v>
                </c:pt>
                <c:pt idx="17">
                  <c:v>30.085999999999999</c:v>
                </c:pt>
                <c:pt idx="18">
                  <c:v>36.282001000000001</c:v>
                </c:pt>
                <c:pt idx="19">
                  <c:v>48.962001999999998</c:v>
                </c:pt>
                <c:pt idx="20">
                  <c:v>41.689999</c:v>
                </c:pt>
                <c:pt idx="21">
                  <c:v>41.577998999999998</c:v>
                </c:pt>
                <c:pt idx="22">
                  <c:v>41.554001</c:v>
                </c:pt>
                <c:pt idx="23">
                  <c:v>48.012000999999998</c:v>
                </c:pt>
                <c:pt idx="24">
                  <c:v>44.66</c:v>
                </c:pt>
                <c:pt idx="25">
                  <c:v>53.939999</c:v>
                </c:pt>
                <c:pt idx="26">
                  <c:v>48.535998999999997</c:v>
                </c:pt>
                <c:pt idx="27">
                  <c:v>48.34</c:v>
                </c:pt>
                <c:pt idx="28">
                  <c:v>48.903998999999999</c:v>
                </c:pt>
                <c:pt idx="29">
                  <c:v>44.481997999999997</c:v>
                </c:pt>
                <c:pt idx="30">
                  <c:v>40.720001000000003</c:v>
                </c:pt>
                <c:pt idx="31">
                  <c:v>40.667999000000002</c:v>
                </c:pt>
                <c:pt idx="32">
                  <c:v>37.754002</c:v>
                </c:pt>
                <c:pt idx="33">
                  <c:v>45.209999000000003</c:v>
                </c:pt>
                <c:pt idx="34">
                  <c:v>50.16</c:v>
                </c:pt>
                <c:pt idx="35">
                  <c:v>53.652000000000001</c:v>
                </c:pt>
                <c:pt idx="36">
                  <c:v>53.23</c:v>
                </c:pt>
                <c:pt idx="37">
                  <c:v>49.811999999999998</c:v>
                </c:pt>
                <c:pt idx="38">
                  <c:v>49.68</c:v>
                </c:pt>
                <c:pt idx="39">
                  <c:v>41.386001999999998</c:v>
                </c:pt>
                <c:pt idx="40">
                  <c:v>46.051997999999998</c:v>
                </c:pt>
                <c:pt idx="41">
                  <c:v>48.001998999999998</c:v>
                </c:pt>
                <c:pt idx="42">
                  <c:v>38.240001999999997</c:v>
                </c:pt>
                <c:pt idx="43">
                  <c:v>38.386001999999998</c:v>
                </c:pt>
                <c:pt idx="44">
                  <c:v>45.953999000000003</c:v>
                </c:pt>
                <c:pt idx="45">
                  <c:v>48.152000000000001</c:v>
                </c:pt>
                <c:pt idx="46">
                  <c:v>44.646000000000001</c:v>
                </c:pt>
                <c:pt idx="47">
                  <c:v>42.456001000000001</c:v>
                </c:pt>
                <c:pt idx="48">
                  <c:v>46.957999999999998</c:v>
                </c:pt>
                <c:pt idx="49">
                  <c:v>42.402000000000001</c:v>
                </c:pt>
                <c:pt idx="50">
                  <c:v>40.805999999999997</c:v>
                </c:pt>
                <c:pt idx="51">
                  <c:v>39.546000999999997</c:v>
                </c:pt>
                <c:pt idx="52">
                  <c:v>37.880001</c:v>
                </c:pt>
                <c:pt idx="53">
                  <c:v>42.737999000000002</c:v>
                </c:pt>
                <c:pt idx="54">
                  <c:v>50.386001999999998</c:v>
                </c:pt>
                <c:pt idx="55">
                  <c:v>49.998001000000002</c:v>
                </c:pt>
                <c:pt idx="56">
                  <c:v>55.66</c:v>
                </c:pt>
                <c:pt idx="57">
                  <c:v>62.813999000000003</c:v>
                </c:pt>
                <c:pt idx="58">
                  <c:v>68.202003000000005</c:v>
                </c:pt>
                <c:pt idx="59">
                  <c:v>72.321999000000005</c:v>
                </c:pt>
                <c:pt idx="60">
                  <c:v>64.694000000000003</c:v>
                </c:pt>
                <c:pt idx="61">
                  <c:v>71.180000000000007</c:v>
                </c:pt>
                <c:pt idx="62">
                  <c:v>68.220000999999996</c:v>
                </c:pt>
                <c:pt idx="63">
                  <c:v>66.305999999999997</c:v>
                </c:pt>
                <c:pt idx="64">
                  <c:v>61.77</c:v>
                </c:pt>
                <c:pt idx="65">
                  <c:v>62.27</c:v>
                </c:pt>
                <c:pt idx="66">
                  <c:v>70.861999999999995</c:v>
                </c:pt>
                <c:pt idx="67">
                  <c:v>68.611999999999995</c:v>
                </c:pt>
                <c:pt idx="68">
                  <c:v>53.226002000000001</c:v>
                </c:pt>
                <c:pt idx="69">
                  <c:v>58.779998999999997</c:v>
                </c:pt>
                <c:pt idx="70">
                  <c:v>56.945999</c:v>
                </c:pt>
                <c:pt idx="71">
                  <c:v>68.589995999999999</c:v>
                </c:pt>
                <c:pt idx="72">
                  <c:v>59.627997999999998</c:v>
                </c:pt>
                <c:pt idx="73">
                  <c:v>60.332000999999998</c:v>
                </c:pt>
                <c:pt idx="74">
                  <c:v>52.953999000000003</c:v>
                </c:pt>
                <c:pt idx="75">
                  <c:v>67.463997000000006</c:v>
                </c:pt>
                <c:pt idx="76">
                  <c:v>70.096001000000001</c:v>
                </c:pt>
                <c:pt idx="77">
                  <c:v>66.559997999999993</c:v>
                </c:pt>
                <c:pt idx="78">
                  <c:v>61.403998999999999</c:v>
                </c:pt>
                <c:pt idx="79">
                  <c:v>63.976002000000001</c:v>
                </c:pt>
                <c:pt idx="80">
                  <c:v>55.972000000000001</c:v>
                </c:pt>
                <c:pt idx="81">
                  <c:v>47.737999000000002</c:v>
                </c:pt>
                <c:pt idx="82">
                  <c:v>37.032001000000001</c:v>
                </c:pt>
                <c:pt idx="83">
                  <c:v>44.692000999999998</c:v>
                </c:pt>
                <c:pt idx="84">
                  <c:v>48.321998999999998</c:v>
                </c:pt>
                <c:pt idx="85">
                  <c:v>45.122002000000002</c:v>
                </c:pt>
                <c:pt idx="86">
                  <c:v>48.173999999999999</c:v>
                </c:pt>
                <c:pt idx="87">
                  <c:v>62.984000999999999</c:v>
                </c:pt>
                <c:pt idx="88">
                  <c:v>65.987999000000002</c:v>
                </c:pt>
                <c:pt idx="89">
                  <c:v>83.665999999999997</c:v>
                </c:pt>
                <c:pt idx="90">
                  <c:v>130.11399800000001</c:v>
                </c:pt>
                <c:pt idx="91">
                  <c:v>133.598007</c:v>
                </c:pt>
                <c:pt idx="92">
                  <c:v>104.800003</c:v>
                </c:pt>
                <c:pt idx="93">
                  <c:v>156.37600699999999</c:v>
                </c:pt>
                <c:pt idx="94">
                  <c:v>167</c:v>
                </c:pt>
                <c:pt idx="95">
                  <c:v>215.962006</c:v>
                </c:pt>
                <c:pt idx="96">
                  <c:v>286.15200800000002</c:v>
                </c:pt>
                <c:pt idx="97">
                  <c:v>498.32000699999998</c:v>
                </c:pt>
                <c:pt idx="98">
                  <c:v>429.01001000000002</c:v>
                </c:pt>
                <c:pt idx="99">
                  <c:v>388.040009</c:v>
                </c:pt>
                <c:pt idx="100">
                  <c:v>567.59997599999997</c:v>
                </c:pt>
                <c:pt idx="101">
                  <c:v>705.669983</c:v>
                </c:pt>
                <c:pt idx="102">
                  <c:v>793.53002900000001</c:v>
                </c:pt>
                <c:pt idx="103">
                  <c:v>675.5</c:v>
                </c:pt>
                <c:pt idx="104">
                  <c:v>667.92999299999997</c:v>
                </c:pt>
                <c:pt idx="105">
                  <c:v>709.44000200000005</c:v>
                </c:pt>
                <c:pt idx="106">
                  <c:v>625.21997099999999</c:v>
                </c:pt>
                <c:pt idx="107">
                  <c:v>679.70001200000002</c:v>
                </c:pt>
                <c:pt idx="108">
                  <c:v>687.20001200000002</c:v>
                </c:pt>
                <c:pt idx="109">
                  <c:v>735.71997099999999</c:v>
                </c:pt>
                <c:pt idx="110">
                  <c:v>775.47997999999995</c:v>
                </c:pt>
                <c:pt idx="111">
                  <c:v>1114</c:v>
                </c:pt>
                <c:pt idx="112">
                  <c:v>1144.76001</c:v>
                </c:pt>
                <c:pt idx="113">
                  <c:v>1056.780029</c:v>
                </c:pt>
                <c:pt idx="114">
                  <c:v>936.71997099999999</c:v>
                </c:pt>
                <c:pt idx="115">
                  <c:v>870.42999299999997</c:v>
                </c:pt>
                <c:pt idx="116">
                  <c:v>1077.599976</c:v>
                </c:pt>
                <c:pt idx="117">
                  <c:v>870.76000999999997</c:v>
                </c:pt>
                <c:pt idx="118">
                  <c:v>758.26000999999997</c:v>
                </c:pt>
                <c:pt idx="119">
                  <c:v>673.419983</c:v>
                </c:pt>
                <c:pt idx="120">
                  <c:v>720.20001200000002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AA-0045-90FF-5070423E89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715119"/>
        <c:axId val="126647487"/>
      </c:lineChart>
      <c:dateAx>
        <c:axId val="72715119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647487"/>
        <c:crosses val="autoZero"/>
        <c:auto val="1"/>
        <c:lblOffset val="100"/>
        <c:baseTimeUnit val="months"/>
      </c:dateAx>
      <c:valAx>
        <c:axId val="126647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15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05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24A85-E97D-8D46-AE09-C99190F9CEEC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DF028-C478-D54F-8C7A-7C1AEC1E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7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ia.volvocars.com/global/en-gb/media/pressreleases/302365/volvo-cars-welcomes-polestar-listing-at-nasdaq-in-new-york-tomorrow#:~:text=Polestar%20will%20be%20ringing%20the,celebrate%20the%20company's%20public%20listing.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about:</a:t>
            </a:r>
          </a:p>
          <a:p>
            <a:pPr marL="228600" indent="-228600">
              <a:buAutoNum type="arabicPeriod"/>
            </a:pPr>
            <a:r>
              <a:rPr lang="en-US" dirty="0"/>
              <a:t>Selected topic</a:t>
            </a:r>
          </a:p>
          <a:p>
            <a:pPr marL="228600" indent="-228600">
              <a:buAutoNum type="arabicPeriod"/>
            </a:pPr>
            <a:r>
              <a:rPr lang="en-US" dirty="0"/>
              <a:t>Reason why we chose this 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DF028-C478-D54F-8C7A-7C1AEC1E09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43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cleantechnica.com</a:t>
            </a:r>
            <a:r>
              <a:rPr lang="en-US" dirty="0"/>
              <a:t>/2022/07/17/polestar-3-pricing-revealed-are-you-sitting-down/ :  “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Polestar, the all-electric brand from Volvo Cars [starts at $47,200] is taking direct aim at the Porsche Cayenne [starts at $150,000] in its bid to become a major manufacturer of electric automobiles.”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DF028-C478-D54F-8C7A-7C1AEC1E09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31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www.fool.com</a:t>
            </a:r>
            <a:r>
              <a:rPr lang="en-US" dirty="0"/>
              <a:t>/investing/2022/07/14/polestar-stock-</a:t>
            </a:r>
            <a:r>
              <a:rPr lang="en-US" dirty="0" err="1"/>
              <a:t>psny</a:t>
            </a:r>
            <a:r>
              <a:rPr lang="en-US" dirty="0"/>
              <a:t>-best-</a:t>
            </a:r>
            <a:r>
              <a:rPr lang="en-US" dirty="0" err="1"/>
              <a:t>ev</a:t>
            </a:r>
            <a:r>
              <a:rPr lang="en-US" dirty="0"/>
              <a:t>-stocks-</a:t>
            </a:r>
            <a:r>
              <a:rPr lang="en-US" dirty="0" err="1"/>
              <a:t>tsla</a:t>
            </a:r>
            <a:r>
              <a:rPr lang="en-US" dirty="0"/>
              <a:t>-stock/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https://www.media.volvocars.com › media › pressreleases:</a:t>
            </a:r>
            <a:endParaRPr lang="en-US" sz="1200" dirty="0"/>
          </a:p>
          <a:p>
            <a:pPr marL="0" indent="0" fontAlgn="base">
              <a:buNone/>
            </a:pPr>
            <a:r>
              <a:rPr lang="en-US" sz="1200" kern="0" dirty="0">
                <a:latin typeface="Avenir" panose="02000503020000020003" pitchFamily="2" charset="0"/>
              </a:rPr>
              <a:t>Polestar will be ringing the opening bell at Nasdaq in New York City on </a:t>
            </a:r>
            <a:r>
              <a:rPr lang="en-US" sz="1200" b="1" kern="0" dirty="0">
                <a:latin typeface="Avenir" panose="02000503020000020003" pitchFamily="2" charset="0"/>
              </a:rPr>
              <a:t>June 28, 2022</a:t>
            </a:r>
            <a:r>
              <a:rPr lang="en-US" sz="1200" kern="0" dirty="0">
                <a:latin typeface="Avenir" panose="02000503020000020003" pitchFamily="2" charset="0"/>
              </a:rPr>
              <a:t> to celebrate the company's public listing.</a:t>
            </a:r>
          </a:p>
          <a:p>
            <a:pPr marL="0" indent="0" fontAlgn="base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DF028-C478-D54F-8C7A-7C1AEC1E09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23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www.bloomberg.com</a:t>
            </a:r>
            <a:r>
              <a:rPr lang="en-US" dirty="0"/>
              <a:t>/news/articles/2022-06-28/polestar-</a:t>
            </a:r>
            <a:r>
              <a:rPr lang="en-US" dirty="0" err="1"/>
              <a:t>ipo</a:t>
            </a:r>
            <a:r>
              <a:rPr lang="en-US" dirty="0"/>
              <a:t>-s-meh-greeting-is-a-troubling-signal-for-</a:t>
            </a:r>
            <a:r>
              <a:rPr lang="en-US" dirty="0" err="1"/>
              <a:t>ev</a:t>
            </a:r>
            <a:r>
              <a:rPr lang="en-US" dirty="0"/>
              <a:t>-makers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DF028-C478-D54F-8C7A-7C1AEC1E09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09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DF028-C478-D54F-8C7A-7C1AEC1E09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DF028-C478-D54F-8C7A-7C1AEC1E09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56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4E33-8BBF-DF4B-98AF-AD494D9A9966}" type="datetime1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4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443D-B1F1-D344-916C-7FF99E60976B}" type="datetime1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6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448B-D5E6-3344-AD40-414CA3FF713F}" type="datetime1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9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6546-60F8-B44C-BBBE-FA068E71FA45}" type="datetime1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3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E97E-0FF4-5445-9462-0C188C902C69}" type="datetime1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2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F01C-9E2E-944F-9AB5-715EF3AAA344}" type="datetime1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6B55-69E8-1040-BD03-91188FAF78B9}" type="datetime1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6D86-7F9B-6B4C-BD7D-EDB4BAC2C4B8}" type="datetime1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22E9-5DA8-6C4F-8032-96CD493855F7}" type="datetime1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7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B34C-793A-F945-8743-A14177D24BAB}" type="datetime1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4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F483-F0D0-DF4F-9C32-F6D4BA66F8BC}" type="datetime1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7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A2ADA-80EC-F647-BBFC-22160969BD3A}" type="datetime1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1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4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89023F-FF4A-FE9A-DDF1-31793E208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116"/>
            <a:ext cx="9144000" cy="3461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039A3A-D0B5-CE9F-9992-83D57C7FCA74}"/>
              </a:ext>
            </a:extLst>
          </p:cNvPr>
          <p:cNvSpPr txBox="1"/>
          <p:nvPr/>
        </p:nvSpPr>
        <p:spPr>
          <a:xfrm>
            <a:off x="1152939" y="268356"/>
            <a:ext cx="7494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ESLA" pitchFamily="2" charset="77"/>
                <a:ea typeface="Apple Color Emoji" pitchFamily="2" charset="0"/>
                <a:cs typeface="Al Nile" pitchFamily="2" charset="-78"/>
              </a:rPr>
              <a:t>TESLA</a:t>
            </a:r>
          </a:p>
          <a:p>
            <a:r>
              <a:rPr lang="en-US" sz="4000" b="1" dirty="0">
                <a:latin typeface="Avenir" panose="02000503020000020003" pitchFamily="2" charset="0"/>
                <a:ea typeface="Apple Color Emoji" pitchFamily="2" charset="0"/>
                <a:cs typeface="Al Nile" pitchFamily="2" charset="-78"/>
              </a:rPr>
              <a:t>      A Recession-Proof Stock?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539B6-1D6C-7B8E-89EE-39947EF5ECFF}"/>
              </a:ext>
            </a:extLst>
          </p:cNvPr>
          <p:cNvSpPr txBox="1"/>
          <p:nvPr/>
        </p:nvSpPr>
        <p:spPr>
          <a:xfrm>
            <a:off x="824948" y="5589345"/>
            <a:ext cx="7494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" panose="02000503020000020003" pitchFamily="2" charset="0"/>
                <a:ea typeface="Apple Color Emoji" pitchFamily="2" charset="0"/>
                <a:cs typeface="Al Nile" pitchFamily="2" charset="-78"/>
              </a:rPr>
              <a:t>Using data analytics to predict EV stock value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87A750-D432-C7CB-CE76-D9004B6B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0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7396-B6BE-76AF-1185-4025C171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7783"/>
            <a:ext cx="7886700" cy="745217"/>
          </a:xfr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latin typeface="Avenir Book" panose="02000503020000020003" pitchFamily="2" charset="0"/>
                <a:ea typeface="+mn-ea"/>
                <a:cs typeface="+mn-cs"/>
              </a:rPr>
              <a:t>Dashboard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FE7BA-03A4-B951-57D7-C387FDDE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8AEBC-D444-8C5A-6C77-BFF406BF22BC}"/>
              </a:ext>
            </a:extLst>
          </p:cNvPr>
          <p:cNvSpPr txBox="1"/>
          <p:nvPr/>
        </p:nvSpPr>
        <p:spPr>
          <a:xfrm>
            <a:off x="2908809" y="4597113"/>
            <a:ext cx="240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Analysis Info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079816-1B61-A3EB-6B7A-9A11EB65E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99" y="1555432"/>
            <a:ext cx="1788416" cy="12771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A42B67-C049-B038-356E-39DD218BAC4E}"/>
              </a:ext>
            </a:extLst>
          </p:cNvPr>
          <p:cNvSpPr txBox="1"/>
          <p:nvPr/>
        </p:nvSpPr>
        <p:spPr>
          <a:xfrm>
            <a:off x="534298" y="1186101"/>
            <a:ext cx="1788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NASDAQ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484F12-561D-DA58-77FB-43E44F303654}"/>
              </a:ext>
            </a:extLst>
          </p:cNvPr>
          <p:cNvSpPr txBox="1"/>
          <p:nvPr/>
        </p:nvSpPr>
        <p:spPr>
          <a:xfrm>
            <a:off x="2436534" y="937596"/>
            <a:ext cx="171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 &amp; Future </a:t>
            </a:r>
            <a:r>
              <a:rPr lang="en-US" sz="1200" dirty="0" err="1"/>
              <a:t>Transporta</a:t>
            </a:r>
            <a:r>
              <a:rPr lang="en-US" sz="1200" dirty="0"/>
              <a:t>-- </a:t>
            </a:r>
            <a:r>
              <a:rPr lang="en-US" sz="1200" dirty="0" err="1"/>
              <a:t>tion</a:t>
            </a:r>
            <a:r>
              <a:rPr lang="en-US" sz="1200" dirty="0"/>
              <a:t> Model – 1 Month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045805-153A-2893-FA7D-3CEE7CADB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534" y="1574086"/>
            <a:ext cx="1711407" cy="12930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9AEC5E-9075-DE40-FC0E-06B543A72DDE}"/>
              </a:ext>
            </a:extLst>
          </p:cNvPr>
          <p:cNvSpPr txBox="1"/>
          <p:nvPr/>
        </p:nvSpPr>
        <p:spPr>
          <a:xfrm>
            <a:off x="4739407" y="1924372"/>
            <a:ext cx="333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Placeholder for stock ticker tape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AAE48B-1487-C5C5-F2B5-33E870C3B4FC}"/>
              </a:ext>
            </a:extLst>
          </p:cNvPr>
          <p:cNvSpPr txBox="1"/>
          <p:nvPr/>
        </p:nvSpPr>
        <p:spPr>
          <a:xfrm>
            <a:off x="279388" y="4600997"/>
            <a:ext cx="248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 from Data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CAC3784-2F38-8FB3-7BC5-482626D44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797" y="3075076"/>
            <a:ext cx="2385876" cy="306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38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6AA7-6BEE-1AAA-130A-5617E1FB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7245"/>
          </a:xfr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latin typeface="Avenir Book" panose="02000503020000020003" pitchFamily="2" charset="0"/>
                <a:ea typeface="+mn-ea"/>
                <a:cs typeface="+mn-cs"/>
              </a:rPr>
              <a:t>Recommendations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7534A9-1F96-6978-80D6-4A821CA0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0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4D0A-82AC-7660-567E-124B99C1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27995"/>
            <a:ext cx="7886700" cy="488852"/>
          </a:xfr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latin typeface="Avenir Book" panose="02000503020000020003" pitchFamily="2" charset="0"/>
                <a:ea typeface="+mn-ea"/>
                <a:cs typeface="+mn-cs"/>
              </a:rPr>
              <a:t>What the team would have done differently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4489A4-890E-F327-40F5-BEB4CB6A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2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E5EF5-A0F2-D32C-12D5-8ECF687CFE1E}"/>
              </a:ext>
            </a:extLst>
          </p:cNvPr>
          <p:cNvSpPr txBox="1"/>
          <p:nvPr/>
        </p:nvSpPr>
        <p:spPr>
          <a:xfrm>
            <a:off x="582149" y="499734"/>
            <a:ext cx="797970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venir Book" panose="02000503020000020003" pitchFamily="2" charset="0"/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DFDBB-0FC6-D0C5-6174-E8F5B55F6CCD}"/>
              </a:ext>
            </a:extLst>
          </p:cNvPr>
          <p:cNvSpPr txBox="1"/>
          <p:nvPr/>
        </p:nvSpPr>
        <p:spPr>
          <a:xfrm>
            <a:off x="966937" y="1374906"/>
            <a:ext cx="49957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Tesla designs and manufactures electric vehicles, battery energy storage from home to grid-scale, solar panels and solar roof tiles, and related products and services.</a:t>
            </a:r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Need more text here? Or, a better overview.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3B7B77-60A1-11D6-9F9A-8B83F3CF78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7" t="7804" r="11158" b="16622"/>
          <a:stretch/>
        </p:blipFill>
        <p:spPr>
          <a:xfrm>
            <a:off x="6139543" y="1374906"/>
            <a:ext cx="1557568" cy="16186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1818B5-BF96-F840-FDB7-45B34FB10587}"/>
              </a:ext>
            </a:extLst>
          </p:cNvPr>
          <p:cNvSpPr txBox="1"/>
          <p:nvPr/>
        </p:nvSpPr>
        <p:spPr>
          <a:xfrm>
            <a:off x="966937" y="3498107"/>
            <a:ext cx="7295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ESLA" pitchFamily="2" charset="77"/>
              </a:rPr>
              <a:t>TEAM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>
                <a:latin typeface="TESLA" pitchFamily="2" charset="77"/>
              </a:rPr>
              <a:t>TRACEY FITZPATRICK	Tracey Fitzpatrick</a:t>
            </a:r>
          </a:p>
          <a:p>
            <a:r>
              <a:rPr lang="en-US" dirty="0">
                <a:latin typeface="TESLA" pitchFamily="2" charset="77"/>
              </a:rPr>
              <a:t>CHERYL FARNSWORTH	Cheryl Farnsworth</a:t>
            </a:r>
          </a:p>
          <a:p>
            <a:r>
              <a:rPr lang="en-US" dirty="0">
                <a:latin typeface="TESLA" pitchFamily="2" charset="77"/>
              </a:rPr>
              <a:t>KELLY NICHOLS			Kelly Nichols</a:t>
            </a:r>
          </a:p>
          <a:p>
            <a:r>
              <a:rPr lang="en-US" dirty="0">
                <a:latin typeface="TESLA" pitchFamily="2" charset="77"/>
              </a:rPr>
              <a:t>HOLLY SMITH				Holly Smith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FC0AF-2D64-5F9F-B693-E0581FE895E0}"/>
              </a:ext>
            </a:extLst>
          </p:cNvPr>
          <p:cNvSpPr txBox="1"/>
          <p:nvPr/>
        </p:nvSpPr>
        <p:spPr>
          <a:xfrm>
            <a:off x="1206859" y="5851816"/>
            <a:ext cx="6490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note  - ↑TESLA font, not super-readable. All caps vs regular case.</a:t>
            </a:r>
          </a:p>
          <a:p>
            <a:r>
              <a:rPr lang="en-US" i="1" dirty="0">
                <a:solidFill>
                  <a:srgbClr val="00B050"/>
                </a:solidFill>
              </a:rPr>
              <a:t>                                                        Yay or nay?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0BA8580-17D6-5C99-0E77-680536A6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7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4B2C-A6A1-0E05-2324-1CDA1FF0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7244"/>
          </a:xfr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latin typeface="Avenir Book" panose="02000503020000020003" pitchFamily="2" charset="0"/>
                <a:ea typeface="+mn-ea"/>
                <a:cs typeface="+mn-cs"/>
              </a:rPr>
              <a:t>Source Data &amp;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4DEBA-B360-E480-9158-C97FAF82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/>
          <a:lstStyle/>
          <a:p>
            <a:r>
              <a:rPr lang="en-US" dirty="0" err="1"/>
              <a:t>StockAnalysis.com</a:t>
            </a:r>
            <a:endParaRPr lang="en-US" dirty="0"/>
          </a:p>
          <a:p>
            <a:r>
              <a:rPr lang="en-US" dirty="0"/>
              <a:t>Kaggle</a:t>
            </a:r>
          </a:p>
          <a:p>
            <a:r>
              <a:rPr lang="en-US" dirty="0"/>
              <a:t>Google API </a:t>
            </a:r>
            <a:r>
              <a:rPr lang="en-US" dirty="0">
                <a:highlight>
                  <a:srgbClr val="FFFF00"/>
                </a:highlight>
              </a:rPr>
              <a:t>(?)</a:t>
            </a:r>
          </a:p>
          <a:p>
            <a:r>
              <a:rPr lang="en-US" dirty="0" err="1"/>
              <a:t>tesla.com</a:t>
            </a:r>
            <a:endParaRPr lang="en-US" dirty="0"/>
          </a:p>
          <a:p>
            <a:r>
              <a:rPr lang="en-US" dirty="0" err="1"/>
              <a:t>polestar.com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1DF10-1CE7-7E41-249B-23AA8CD3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F75A8-F910-18B9-4408-906A0134B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436914"/>
            <a:ext cx="2235492" cy="7402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113DDA-2FD0-1B57-64AB-30EA72226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40109">
            <a:off x="5526314" y="2545271"/>
            <a:ext cx="138430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3DC3A9-E750-E5BE-6DDF-47B7EF594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943" y="3760898"/>
            <a:ext cx="1856014" cy="160366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A00EC5-CEB9-3EB6-6612-5305C3C3F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0836" y="3209187"/>
            <a:ext cx="1502229" cy="15022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779896-7760-0503-9166-6A50275A2B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82867">
            <a:off x="797378" y="5559530"/>
            <a:ext cx="2914650" cy="6739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FB6B52-3608-98EC-3DFC-58CD9B0BA9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5957" y="1713198"/>
            <a:ext cx="1168400" cy="11049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79B5CF-8BE2-7066-B48F-1A0CD0B668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141041">
            <a:off x="686253" y="4324585"/>
            <a:ext cx="2143578" cy="633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674434-D17F-4F46-8423-5EEDEED0BAE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3099"/>
          <a:stretch/>
        </p:blipFill>
        <p:spPr>
          <a:xfrm>
            <a:off x="4045517" y="5215503"/>
            <a:ext cx="1215990" cy="10559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5BEE64-AD33-14A1-2AA1-824A6E3AD525}"/>
              </a:ext>
            </a:extLst>
          </p:cNvPr>
          <p:cNvSpPr txBox="1"/>
          <p:nvPr/>
        </p:nvSpPr>
        <p:spPr>
          <a:xfrm>
            <a:off x="5770678" y="5770268"/>
            <a:ext cx="21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We can make this 2 slides if needed.</a:t>
            </a:r>
          </a:p>
        </p:txBody>
      </p:sp>
    </p:spTree>
    <p:extLst>
      <p:ext uri="{BB962C8B-B14F-4D97-AF65-F5344CB8AC3E}">
        <p14:creationId xmlns:p14="http://schemas.microsoft.com/office/powerpoint/2010/main" val="168570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8484-FA1C-45C7-8E18-1379FAEE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8388"/>
          </a:xfrm>
        </p:spPr>
        <p:txBody>
          <a:bodyPr>
            <a:normAutofit/>
          </a:bodyPr>
          <a:lstStyle/>
          <a:p>
            <a:pPr fontAlgn="base"/>
            <a:r>
              <a:rPr lang="en-US" sz="3200" kern="0" dirty="0">
                <a:latin typeface="Avenir Book" panose="02000503020000020003" pitchFamily="2" charset="0"/>
              </a:rPr>
              <a:t>Polestar IPO: June 28, 2022</a:t>
            </a:r>
            <a:endParaRPr lang="en-US" sz="3200" dirty="0">
              <a:latin typeface="Avenir Book" panose="02000503020000020003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E6334-A889-5DC0-9A38-E8D24D5A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691CD-EE83-F6EA-DE24-70CB83790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6" t="1055" r="631" b="4546"/>
          <a:stretch/>
        </p:blipFill>
        <p:spPr>
          <a:xfrm>
            <a:off x="529771" y="1045424"/>
            <a:ext cx="8084457" cy="47671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282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2875-058A-0BA0-D2DB-2442E6B3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68" y="242933"/>
            <a:ext cx="6395982" cy="517431"/>
          </a:xfrm>
        </p:spPr>
        <p:txBody>
          <a:bodyPr>
            <a:noAutofit/>
          </a:bodyPr>
          <a:lstStyle/>
          <a:p>
            <a:r>
              <a:rPr lang="en-US" sz="2800" i="1" dirty="0">
                <a:latin typeface="Avenir Book" panose="02000503020000020003" pitchFamily="2" charset="0"/>
              </a:rPr>
              <a:t>Part of the story - interesting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721CA-663E-69B0-D787-DB6638D7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0A427-C107-C9B3-0A11-A198B2F1D5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3" t="5455" r="6875" b="9184"/>
          <a:stretch/>
        </p:blipFill>
        <p:spPr>
          <a:xfrm>
            <a:off x="769619" y="2169023"/>
            <a:ext cx="7745731" cy="4187328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D3A5F2-10D9-1DD9-AC64-B6110BE0DC08}"/>
              </a:ext>
            </a:extLst>
          </p:cNvPr>
          <p:cNvSpPr txBox="1"/>
          <p:nvPr/>
        </p:nvSpPr>
        <p:spPr>
          <a:xfrm>
            <a:off x="699134" y="760364"/>
            <a:ext cx="8066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b="1" dirty="0"/>
          </a:p>
          <a:p>
            <a:pPr fontAlgn="base"/>
            <a:r>
              <a:rPr lang="en-US" b="1" dirty="0"/>
              <a:t>Polestar’s Lukewarm Debut Sends Troubling Signal for EV Makers</a:t>
            </a:r>
          </a:p>
          <a:p>
            <a:pPr fontAlgn="base"/>
            <a:r>
              <a:rPr lang="en-US" dirty="0"/>
              <a:t>Inflation, slowing economy hurt appeal of unproven companies ‘Investors are going to have to revalue these EV names’</a:t>
            </a:r>
          </a:p>
        </p:txBody>
      </p:sp>
    </p:spTree>
    <p:extLst>
      <p:ext uri="{BB962C8B-B14F-4D97-AF65-F5344CB8AC3E}">
        <p14:creationId xmlns:p14="http://schemas.microsoft.com/office/powerpoint/2010/main" val="191179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FF25-99A2-BFA0-94C0-9580B2CD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2560"/>
          </a:xfr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latin typeface="Avenir Book" panose="02000503020000020003" pitchFamily="2" charset="0"/>
                <a:ea typeface="+mn-ea"/>
                <a:cs typeface="+mn-cs"/>
              </a:rPr>
              <a:t>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69996-4EAE-B8CF-B8D2-BAB484FB4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35" y="1095488"/>
            <a:ext cx="7886700" cy="1609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We'd like to capitalize on a down market in the next recession by investing in "Recession Proof IPOs". Specifically buying low and selling high. Our model will try to predict if such a thing exists based on prior IPO performance in the last recession.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25B22-8167-070E-7B4A-978F523A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9F2B1F2-8358-734C-A223-66E74111DC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156794"/>
              </p:ext>
            </p:extLst>
          </p:nvPr>
        </p:nvGraphicFramePr>
        <p:xfrm>
          <a:off x="190500" y="2705100"/>
          <a:ext cx="8534400" cy="4007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766A43-FB92-7C26-FE0D-98A2FFB8BAC5}"/>
              </a:ext>
            </a:extLst>
          </p:cNvPr>
          <p:cNvSpPr txBox="1"/>
          <p:nvPr/>
        </p:nvSpPr>
        <p:spPr>
          <a:xfrm>
            <a:off x="0" y="2577089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Tesla stock 7/1/2012 – 7/1/2022</a:t>
            </a:r>
          </a:p>
        </p:txBody>
      </p:sp>
    </p:spTree>
    <p:extLst>
      <p:ext uri="{BB962C8B-B14F-4D97-AF65-F5344CB8AC3E}">
        <p14:creationId xmlns:p14="http://schemas.microsoft.com/office/powerpoint/2010/main" val="39080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3425-AF3E-5512-FC28-CDA8B955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0531"/>
          </a:xfr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latin typeface="Avenir Book" panose="02000503020000020003" pitchFamily="2" charset="0"/>
                <a:ea typeface="+mn-ea"/>
                <a:cs typeface="+mn-cs"/>
              </a:rPr>
              <a:t>Data Exploration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C30ED-E925-4DD4-645F-E3D09225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B2140-F577-BBDD-4322-B384ACA07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3650"/>
            <a:ext cx="3639457" cy="2413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194BCD-EA76-C97A-95BB-812CE7FA1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86" y="3725301"/>
            <a:ext cx="8036627" cy="2272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91515B-CF6E-9B02-FEB5-5F9A17520C2F}"/>
              </a:ext>
            </a:extLst>
          </p:cNvPr>
          <p:cNvSpPr txBox="1"/>
          <p:nvPr/>
        </p:nvSpPr>
        <p:spPr>
          <a:xfrm>
            <a:off x="5159829" y="2061064"/>
            <a:ext cx="2775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These are stand-in pictures.</a:t>
            </a:r>
          </a:p>
          <a:p>
            <a:r>
              <a:rPr lang="en-US" dirty="0">
                <a:highlight>
                  <a:srgbClr val="FFFF00"/>
                </a:highlight>
              </a:rPr>
              <a:t>Must be updated.</a:t>
            </a:r>
          </a:p>
        </p:txBody>
      </p:sp>
    </p:spTree>
    <p:extLst>
      <p:ext uri="{BB962C8B-B14F-4D97-AF65-F5344CB8AC3E}">
        <p14:creationId xmlns:p14="http://schemas.microsoft.com/office/powerpoint/2010/main" val="70189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0796-37C9-E032-61E3-16326DA4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2560"/>
          </a:xfr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latin typeface="Avenir Book" panose="02000503020000020003" pitchFamily="2" charset="0"/>
                <a:ea typeface="+mn-ea"/>
                <a:cs typeface="+mn-cs"/>
              </a:rPr>
              <a:t>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53EC35-BFDD-C5AE-B5C2-5D2F27F1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8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33790-05EF-3D1E-85D0-B40FF589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latin typeface="Avenir Book" panose="02000503020000020003" pitchFamily="2" charset="0"/>
                <a:ea typeface="+mn-ea"/>
                <a:cs typeface="+mn-cs"/>
              </a:rPr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FBFD89-BFDB-E633-A197-35D57007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5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</TotalTime>
  <Words>423</Words>
  <Application>Microsoft Office PowerPoint</Application>
  <PresentationFormat>On-screen Show (4:3)</PresentationFormat>
  <Paragraphs>72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</vt:lpstr>
      <vt:lpstr>Avenir Book</vt:lpstr>
      <vt:lpstr>Calibri</vt:lpstr>
      <vt:lpstr>Calibri Light</vt:lpstr>
      <vt:lpstr>TESLA</vt:lpstr>
      <vt:lpstr>Office Theme</vt:lpstr>
      <vt:lpstr>PowerPoint Presentation</vt:lpstr>
      <vt:lpstr>PowerPoint Presentation</vt:lpstr>
      <vt:lpstr>Source Data &amp; Technologies Used</vt:lpstr>
      <vt:lpstr>Polestar IPO: June 28, 2022</vt:lpstr>
      <vt:lpstr>Part of the story - interesting</vt:lpstr>
      <vt:lpstr>Questions to answer</vt:lpstr>
      <vt:lpstr>Data Exploration </vt:lpstr>
      <vt:lpstr>Analysis</vt:lpstr>
      <vt:lpstr>Results</vt:lpstr>
      <vt:lpstr>Dashboard</vt:lpstr>
      <vt:lpstr>Recommendations</vt:lpstr>
      <vt:lpstr>What the team would have done differently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Smith</dc:creator>
  <cp:lastModifiedBy>cheryl farnsworth</cp:lastModifiedBy>
  <cp:revision>12</cp:revision>
  <dcterms:created xsi:type="dcterms:W3CDTF">2022-07-19T16:42:27Z</dcterms:created>
  <dcterms:modified xsi:type="dcterms:W3CDTF">2022-07-20T04:07:17Z</dcterms:modified>
</cp:coreProperties>
</file>