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D79BEA-9841-4366-B7A4-CAD172F9CFEE}"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343201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79BEA-9841-4366-B7A4-CAD172F9CFEE}"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268941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79BEA-9841-4366-B7A4-CAD172F9CFEE}"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29179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79BEA-9841-4366-B7A4-CAD172F9CFEE}"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159516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D79BEA-9841-4366-B7A4-CAD172F9CFEE}"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1327436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D79BEA-9841-4366-B7A4-CAD172F9CFEE}"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345507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D79BEA-9841-4366-B7A4-CAD172F9CFEE}"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397349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D79BEA-9841-4366-B7A4-CAD172F9CFEE}"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382578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79BEA-9841-4366-B7A4-CAD172F9CFEE}"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265486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D79BEA-9841-4366-B7A4-CAD172F9CFEE}"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44792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D79BEA-9841-4366-B7A4-CAD172F9CFEE}"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CE568-7B90-450B-A951-3DB56098D077}" type="slidenum">
              <a:rPr lang="en-US" smtClean="0"/>
              <a:t>‹#›</a:t>
            </a:fld>
            <a:endParaRPr lang="en-US"/>
          </a:p>
        </p:txBody>
      </p:sp>
    </p:spTree>
    <p:extLst>
      <p:ext uri="{BB962C8B-B14F-4D97-AF65-F5344CB8AC3E}">
        <p14:creationId xmlns:p14="http://schemas.microsoft.com/office/powerpoint/2010/main" val="727375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79BEA-9841-4366-B7A4-CAD172F9CFEE}" type="datetimeFigureOut">
              <a:rPr lang="en-US" smtClean="0"/>
              <a:t>6/15/2017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CE568-7B90-450B-A951-3DB56098D077}" type="slidenum">
              <a:rPr lang="en-US" smtClean="0"/>
              <a:t>‹#›</a:t>
            </a:fld>
            <a:endParaRPr lang="en-US"/>
          </a:p>
        </p:txBody>
      </p:sp>
    </p:spTree>
    <p:extLst>
      <p:ext uri="{BB962C8B-B14F-4D97-AF65-F5344CB8AC3E}">
        <p14:creationId xmlns:p14="http://schemas.microsoft.com/office/powerpoint/2010/main" val="72281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533400"/>
            <a:ext cx="8077200" cy="5509200"/>
          </a:xfrm>
          <a:prstGeom prst="rect">
            <a:avLst/>
          </a:prstGeom>
        </p:spPr>
        <p:txBody>
          <a:bodyPr wrap="square">
            <a:spAutoFit/>
          </a:bodyPr>
          <a:lstStyle/>
          <a:p>
            <a:pPr marL="285750" indent="-285750">
              <a:buFont typeface="Arial" panose="020B0604020202020204" pitchFamily="34" charset="0"/>
              <a:buChar char="•"/>
            </a:pPr>
            <a:r>
              <a:rPr lang="en-US" sz="1600" dirty="0" smtClean="0"/>
              <a:t>Assumption: Report order is the same as ascending order in RSA listings</a:t>
            </a:r>
          </a:p>
          <a:p>
            <a:pPr marL="285750" indent="-285750">
              <a:buFont typeface="Arial" panose="020B0604020202020204" pitchFamily="34" charset="0"/>
              <a:buChar char="•"/>
            </a:pPr>
            <a:r>
              <a:rPr lang="en-US" sz="1600" dirty="0" smtClean="0"/>
              <a:t>Revit, select element, Manage Tab, IDs of Selection (checked each of these Revit IDs to match to the respective RSA IDs and they follow in order of however they are entered into the reinforcement check report)</a:t>
            </a:r>
          </a:p>
          <a:p>
            <a:pPr marL="285750" indent="-285750">
              <a:buFont typeface="Arial" panose="020B0604020202020204" pitchFamily="34" charset="0"/>
              <a:buChar char="•"/>
            </a:pPr>
            <a:r>
              <a:rPr lang="en-US" sz="1600" dirty="0" smtClean="0"/>
              <a:t>Also, this mapping seems to work because the coordinate planes are the same once the model is in RSA</a:t>
            </a:r>
          </a:p>
          <a:p>
            <a:endParaRPr lang="en-US" sz="1600" dirty="0" smtClean="0"/>
          </a:p>
          <a:p>
            <a:r>
              <a:rPr lang="en-US" sz="1600" dirty="0" smtClean="0"/>
              <a:t>Beam, Beam (1), 1, 528548</a:t>
            </a:r>
          </a:p>
          <a:p>
            <a:r>
              <a:rPr lang="en-US" sz="1600" dirty="0" smtClean="0"/>
              <a:t>		RSABeam9</a:t>
            </a:r>
          </a:p>
          <a:p>
            <a:r>
              <a:rPr lang="en-US" sz="1600" dirty="0" smtClean="0"/>
              <a:t>Beam, Beam (2), 2, 528625 528650</a:t>
            </a:r>
          </a:p>
          <a:p>
            <a:r>
              <a:rPr lang="en-US" sz="1600" dirty="0" smtClean="0"/>
              <a:t>		RSABeam10, RSABeam11</a:t>
            </a:r>
          </a:p>
          <a:p>
            <a:r>
              <a:rPr lang="en-US" sz="1600" dirty="0" smtClean="0"/>
              <a:t>Beam, Beam (3), 2, 528790 528821</a:t>
            </a:r>
          </a:p>
          <a:p>
            <a:r>
              <a:rPr lang="en-US" sz="1600" dirty="0" smtClean="0"/>
              <a:t>		RSABeam12, RSABeam13</a:t>
            </a:r>
          </a:p>
          <a:p>
            <a:r>
              <a:rPr lang="en-US" sz="1600" dirty="0" smtClean="0"/>
              <a:t>Beam, Beam (4), 1, 585751</a:t>
            </a:r>
          </a:p>
          <a:p>
            <a:r>
              <a:rPr lang="en-US" sz="1600" dirty="0" smtClean="0"/>
              <a:t>		RSABeam14</a:t>
            </a:r>
          </a:p>
          <a:p>
            <a:r>
              <a:rPr lang="en-US" sz="1600" dirty="0" smtClean="0"/>
              <a:t>Beam, Beam (5), 2, 585805 585845</a:t>
            </a:r>
          </a:p>
          <a:p>
            <a:r>
              <a:rPr lang="en-US" sz="1600" dirty="0" smtClean="0"/>
              <a:t>		RSABeam15, RSABeam16</a:t>
            </a:r>
          </a:p>
          <a:p>
            <a:r>
              <a:rPr lang="en-US" sz="1600" dirty="0" smtClean="0"/>
              <a:t>Column, Column (1), 4, 527692 527796 527925 528004</a:t>
            </a:r>
          </a:p>
          <a:p>
            <a:r>
              <a:rPr lang="en-US" sz="1600" dirty="0" smtClean="0"/>
              <a:t>		RSAColumn1, RSAColumn2, RSAColumn3, RSAColumn4</a:t>
            </a:r>
          </a:p>
          <a:p>
            <a:r>
              <a:rPr lang="en-US" sz="1600" dirty="0" smtClean="0"/>
              <a:t>Column, Column (2), 4, 528103 528211 528286 528353</a:t>
            </a:r>
          </a:p>
          <a:p>
            <a:r>
              <a:rPr lang="en-US" sz="1600" dirty="0" smtClean="0"/>
              <a:t>		RSAColumn5, RSAColumn6, RSAColumn7, RSAColumn8</a:t>
            </a:r>
          </a:p>
          <a:p>
            <a:r>
              <a:rPr lang="en-US" sz="1600" dirty="0" smtClean="0"/>
              <a:t>Then Floors, RSAFloor17 (Level3), RSAFloor18 (Level2)</a:t>
            </a:r>
            <a:endParaRPr lang="en-US" sz="1600" dirty="0"/>
          </a:p>
        </p:txBody>
      </p:sp>
    </p:spTree>
    <p:extLst>
      <p:ext uri="{BB962C8B-B14F-4D97-AF65-F5344CB8AC3E}">
        <p14:creationId xmlns:p14="http://schemas.microsoft.com/office/powerpoint/2010/main" val="2899321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316"/>
          <a:stretch/>
        </p:blipFill>
        <p:spPr bwMode="auto">
          <a:xfrm>
            <a:off x="0" y="17090"/>
            <a:ext cx="4572000" cy="416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852" b="3894"/>
          <a:stretch/>
        </p:blipFill>
        <p:spPr bwMode="auto">
          <a:xfrm>
            <a:off x="2702607" y="1420026"/>
            <a:ext cx="6419753"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rot="2115113">
            <a:off x="7412052" y="2742844"/>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12</a:t>
            </a:r>
            <a:endParaRPr lang="en-US" sz="1400" dirty="0">
              <a:solidFill>
                <a:schemeClr val="tx1"/>
              </a:solidFill>
            </a:endParaRPr>
          </a:p>
        </p:txBody>
      </p:sp>
      <p:sp>
        <p:nvSpPr>
          <p:cNvPr id="6" name="Rectangle 5"/>
          <p:cNvSpPr/>
          <p:nvPr/>
        </p:nvSpPr>
        <p:spPr>
          <a:xfrm rot="20716807">
            <a:off x="6116652" y="2754594"/>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11</a:t>
            </a:r>
            <a:endParaRPr lang="en-US" sz="1400" dirty="0">
              <a:solidFill>
                <a:schemeClr val="tx1"/>
              </a:solidFill>
            </a:endParaRPr>
          </a:p>
        </p:txBody>
      </p:sp>
      <p:sp>
        <p:nvSpPr>
          <p:cNvPr id="7" name="Rectangle 6"/>
          <p:cNvSpPr/>
          <p:nvPr/>
        </p:nvSpPr>
        <p:spPr>
          <a:xfrm rot="2202880">
            <a:off x="5430852" y="3320041"/>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13</a:t>
            </a:r>
            <a:endParaRPr lang="en-US" sz="1400" dirty="0">
              <a:solidFill>
                <a:schemeClr val="tx1"/>
              </a:solidFill>
            </a:endParaRPr>
          </a:p>
        </p:txBody>
      </p:sp>
      <p:sp>
        <p:nvSpPr>
          <p:cNvPr id="8" name="Rectangle 7"/>
          <p:cNvSpPr/>
          <p:nvPr/>
        </p:nvSpPr>
        <p:spPr>
          <a:xfrm rot="20698863">
            <a:off x="6650052" y="4312662"/>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9</a:t>
            </a:r>
            <a:endParaRPr lang="en-US" sz="1400" dirty="0">
              <a:solidFill>
                <a:schemeClr val="tx1"/>
              </a:solidFill>
            </a:endParaRPr>
          </a:p>
        </p:txBody>
      </p:sp>
      <p:sp>
        <p:nvSpPr>
          <p:cNvPr id="9" name="Rectangle 8"/>
          <p:cNvSpPr/>
          <p:nvPr/>
        </p:nvSpPr>
        <p:spPr>
          <a:xfrm rot="2038477">
            <a:off x="5365353" y="4408856"/>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16</a:t>
            </a:r>
            <a:endParaRPr lang="en-US" sz="1400" dirty="0">
              <a:solidFill>
                <a:schemeClr val="tx1"/>
              </a:solidFill>
            </a:endParaRPr>
          </a:p>
        </p:txBody>
      </p:sp>
      <p:sp>
        <p:nvSpPr>
          <p:cNvPr id="10" name="Rectangle 9"/>
          <p:cNvSpPr/>
          <p:nvPr/>
        </p:nvSpPr>
        <p:spPr>
          <a:xfrm rot="20664656">
            <a:off x="6269052" y="4000499"/>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14</a:t>
            </a:r>
            <a:endParaRPr lang="en-US" sz="1400" dirty="0">
              <a:solidFill>
                <a:schemeClr val="tx1"/>
              </a:solidFill>
            </a:endParaRPr>
          </a:p>
        </p:txBody>
      </p:sp>
      <p:sp>
        <p:nvSpPr>
          <p:cNvPr id="11" name="Rectangle 10"/>
          <p:cNvSpPr/>
          <p:nvPr/>
        </p:nvSpPr>
        <p:spPr>
          <a:xfrm rot="2119177">
            <a:off x="7422418" y="3858426"/>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15</a:t>
            </a:r>
            <a:endParaRPr lang="en-US" sz="1400" dirty="0">
              <a:solidFill>
                <a:schemeClr val="tx1"/>
              </a:solidFill>
            </a:endParaRPr>
          </a:p>
        </p:txBody>
      </p:sp>
      <p:sp>
        <p:nvSpPr>
          <p:cNvPr id="12" name="Rectangle 11"/>
          <p:cNvSpPr/>
          <p:nvPr/>
        </p:nvSpPr>
        <p:spPr>
          <a:xfrm rot="16200000">
            <a:off x="7107252" y="4572001"/>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sz="1400" dirty="0">
              <a:solidFill>
                <a:schemeClr val="tx1"/>
              </a:solidFill>
            </a:endParaRPr>
          </a:p>
        </p:txBody>
      </p:sp>
      <p:sp>
        <p:nvSpPr>
          <p:cNvPr id="13" name="Rectangle 12"/>
          <p:cNvSpPr/>
          <p:nvPr/>
        </p:nvSpPr>
        <p:spPr>
          <a:xfrm rot="16200000">
            <a:off x="5721983" y="5382426"/>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a:t>
            </a:r>
            <a:endParaRPr lang="en-US" sz="1400" dirty="0">
              <a:solidFill>
                <a:schemeClr val="tx1"/>
              </a:solidFill>
            </a:endParaRPr>
          </a:p>
        </p:txBody>
      </p:sp>
      <p:sp>
        <p:nvSpPr>
          <p:cNvPr id="14" name="Rectangle 13"/>
          <p:cNvSpPr/>
          <p:nvPr/>
        </p:nvSpPr>
        <p:spPr>
          <a:xfrm rot="16200000">
            <a:off x="4897452" y="4860776"/>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a:t>
            </a:r>
            <a:endParaRPr lang="en-US" sz="1400" dirty="0">
              <a:solidFill>
                <a:schemeClr val="tx1"/>
              </a:solidFill>
            </a:endParaRPr>
          </a:p>
        </p:txBody>
      </p:sp>
      <p:sp>
        <p:nvSpPr>
          <p:cNvPr id="15" name="Rectangle 14"/>
          <p:cNvSpPr/>
          <p:nvPr/>
        </p:nvSpPr>
        <p:spPr>
          <a:xfrm rot="16200000">
            <a:off x="7754596" y="3581400"/>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16" name="Rectangle 15"/>
          <p:cNvSpPr/>
          <p:nvPr/>
        </p:nvSpPr>
        <p:spPr>
          <a:xfrm rot="16200000">
            <a:off x="7086600" y="3352800"/>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6</a:t>
            </a:r>
            <a:endParaRPr lang="en-US" sz="1400" dirty="0">
              <a:solidFill>
                <a:schemeClr val="tx1"/>
              </a:solidFill>
            </a:endParaRPr>
          </a:p>
        </p:txBody>
      </p:sp>
      <p:sp>
        <p:nvSpPr>
          <p:cNvPr id="17" name="Rectangle 16"/>
          <p:cNvSpPr/>
          <p:nvPr/>
        </p:nvSpPr>
        <p:spPr>
          <a:xfrm rot="16200000">
            <a:off x="4897452" y="3684305"/>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7</a:t>
            </a:r>
            <a:endParaRPr lang="en-US" sz="1400" dirty="0">
              <a:solidFill>
                <a:schemeClr val="tx1"/>
              </a:solidFill>
            </a:endParaRPr>
          </a:p>
        </p:txBody>
      </p:sp>
      <p:sp>
        <p:nvSpPr>
          <p:cNvPr id="18" name="Rectangle 17"/>
          <p:cNvSpPr/>
          <p:nvPr/>
        </p:nvSpPr>
        <p:spPr>
          <a:xfrm rot="16200000">
            <a:off x="5715000" y="3886200"/>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8</a:t>
            </a:r>
            <a:endParaRPr lang="en-US" sz="1400" dirty="0">
              <a:solidFill>
                <a:schemeClr val="tx1"/>
              </a:solidFill>
            </a:endParaRPr>
          </a:p>
        </p:txBody>
      </p:sp>
      <p:sp>
        <p:nvSpPr>
          <p:cNvPr id="19" name="Rectangle 18"/>
          <p:cNvSpPr/>
          <p:nvPr/>
        </p:nvSpPr>
        <p:spPr>
          <a:xfrm>
            <a:off x="6284363" y="3091441"/>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17</a:t>
            </a:r>
            <a:endParaRPr lang="en-US" sz="1400" dirty="0">
              <a:solidFill>
                <a:schemeClr val="tx1"/>
              </a:solidFill>
            </a:endParaRPr>
          </a:p>
        </p:txBody>
      </p:sp>
      <p:sp>
        <p:nvSpPr>
          <p:cNvPr id="20" name="Rectangle 19"/>
          <p:cNvSpPr/>
          <p:nvPr/>
        </p:nvSpPr>
        <p:spPr>
          <a:xfrm>
            <a:off x="6006657" y="4358124"/>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18</a:t>
            </a:r>
            <a:endParaRPr lang="en-US" sz="1400" dirty="0">
              <a:solidFill>
                <a:schemeClr val="tx1"/>
              </a:solidFill>
            </a:endParaRPr>
          </a:p>
        </p:txBody>
      </p:sp>
      <p:sp>
        <p:nvSpPr>
          <p:cNvPr id="23" name="Rectangle 22"/>
          <p:cNvSpPr/>
          <p:nvPr/>
        </p:nvSpPr>
        <p:spPr>
          <a:xfrm rot="16200000">
            <a:off x="7793052" y="4800601"/>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US" sz="1400" dirty="0">
              <a:solidFill>
                <a:schemeClr val="tx1"/>
              </a:solidFill>
            </a:endParaRPr>
          </a:p>
        </p:txBody>
      </p:sp>
      <p:sp>
        <p:nvSpPr>
          <p:cNvPr id="24" name="Rectangle 23"/>
          <p:cNvSpPr/>
          <p:nvPr/>
        </p:nvSpPr>
        <p:spPr>
          <a:xfrm rot="20930438">
            <a:off x="6343120" y="3463708"/>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US" sz="1400" dirty="0">
              <a:solidFill>
                <a:schemeClr val="tx1"/>
              </a:solidFill>
            </a:endParaRPr>
          </a:p>
        </p:txBody>
      </p:sp>
      <p:sp>
        <p:nvSpPr>
          <p:cNvPr id="5" name="Rectangle 4"/>
          <p:cNvSpPr/>
          <p:nvPr/>
        </p:nvSpPr>
        <p:spPr>
          <a:xfrm>
            <a:off x="5609602" y="152400"/>
            <a:ext cx="315339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Frame Model to RSA Using Report Matches using increasing object order #s</a:t>
            </a:r>
            <a:endParaRPr lang="en-US" dirty="0">
              <a:solidFill>
                <a:schemeClr val="tx1"/>
              </a:solidFill>
            </a:endParaRPr>
          </a:p>
        </p:txBody>
      </p:sp>
      <p:sp>
        <p:nvSpPr>
          <p:cNvPr id="28" name="Rectangle 27"/>
          <p:cNvSpPr/>
          <p:nvPr/>
        </p:nvSpPr>
        <p:spPr>
          <a:xfrm>
            <a:off x="230025" y="5304801"/>
            <a:ext cx="233228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When the process is repeated with the full model this was generated from using this same report...</a:t>
            </a:r>
            <a:endParaRPr lang="en-US" sz="1400" dirty="0">
              <a:solidFill>
                <a:schemeClr val="tx1"/>
              </a:solidFill>
            </a:endParaRPr>
          </a:p>
        </p:txBody>
      </p:sp>
    </p:spTree>
    <p:extLst>
      <p:ext uri="{BB962C8B-B14F-4D97-AF65-F5344CB8AC3E}">
        <p14:creationId xmlns:p14="http://schemas.microsoft.com/office/powerpoint/2010/main" val="1354578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55" r="26389" b="5542"/>
          <a:stretch/>
        </p:blipFill>
        <p:spPr bwMode="auto">
          <a:xfrm>
            <a:off x="-9613" y="-5694"/>
            <a:ext cx="4276813" cy="4291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852" b="3894"/>
          <a:stretch/>
        </p:blipFill>
        <p:spPr bwMode="auto">
          <a:xfrm>
            <a:off x="2702607" y="1420026"/>
            <a:ext cx="6419753"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rot="2115113">
            <a:off x="7412052" y="2742844"/>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15</a:t>
            </a:r>
            <a:endParaRPr lang="en-US" sz="1400" dirty="0">
              <a:solidFill>
                <a:srgbClr val="FF0000"/>
              </a:solidFill>
            </a:endParaRPr>
          </a:p>
        </p:txBody>
      </p:sp>
      <p:sp>
        <p:nvSpPr>
          <p:cNvPr id="6" name="Rectangle 5"/>
          <p:cNvSpPr/>
          <p:nvPr/>
        </p:nvSpPr>
        <p:spPr>
          <a:xfrm rot="20716807">
            <a:off x="6116652" y="2754594"/>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12</a:t>
            </a:r>
            <a:endParaRPr lang="en-US" sz="1400" dirty="0">
              <a:solidFill>
                <a:srgbClr val="FF0000"/>
              </a:solidFill>
            </a:endParaRPr>
          </a:p>
        </p:txBody>
      </p:sp>
      <p:sp>
        <p:nvSpPr>
          <p:cNvPr id="7" name="Rectangle 6"/>
          <p:cNvSpPr/>
          <p:nvPr/>
        </p:nvSpPr>
        <p:spPr>
          <a:xfrm rot="2202880">
            <a:off x="5430852" y="3320041"/>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16</a:t>
            </a:r>
            <a:endParaRPr lang="en-US" sz="1400" dirty="0">
              <a:solidFill>
                <a:srgbClr val="FF0000"/>
              </a:solidFill>
            </a:endParaRPr>
          </a:p>
        </p:txBody>
      </p:sp>
      <p:sp>
        <p:nvSpPr>
          <p:cNvPr id="8" name="Rectangle 7"/>
          <p:cNvSpPr/>
          <p:nvPr/>
        </p:nvSpPr>
        <p:spPr>
          <a:xfrm rot="20698863">
            <a:off x="6650052" y="4312662"/>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9</a:t>
            </a:r>
            <a:endParaRPr lang="en-US" sz="1400" dirty="0">
              <a:solidFill>
                <a:srgbClr val="FF0000"/>
              </a:solidFill>
            </a:endParaRPr>
          </a:p>
        </p:txBody>
      </p:sp>
      <p:sp>
        <p:nvSpPr>
          <p:cNvPr id="9" name="Rectangle 8"/>
          <p:cNvSpPr/>
          <p:nvPr/>
        </p:nvSpPr>
        <p:spPr>
          <a:xfrm rot="2038477">
            <a:off x="5365353" y="4408856"/>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14</a:t>
            </a:r>
            <a:endParaRPr lang="en-US" sz="1400" dirty="0">
              <a:solidFill>
                <a:srgbClr val="FF0000"/>
              </a:solidFill>
            </a:endParaRPr>
          </a:p>
        </p:txBody>
      </p:sp>
      <p:sp>
        <p:nvSpPr>
          <p:cNvPr id="10" name="Rectangle 9"/>
          <p:cNvSpPr/>
          <p:nvPr/>
        </p:nvSpPr>
        <p:spPr>
          <a:xfrm rot="20664656">
            <a:off x="6269052" y="4000499"/>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10</a:t>
            </a:r>
            <a:endParaRPr lang="en-US" sz="1400" dirty="0">
              <a:solidFill>
                <a:srgbClr val="FF0000"/>
              </a:solidFill>
            </a:endParaRPr>
          </a:p>
        </p:txBody>
      </p:sp>
      <p:sp>
        <p:nvSpPr>
          <p:cNvPr id="11" name="Rectangle 10"/>
          <p:cNvSpPr/>
          <p:nvPr/>
        </p:nvSpPr>
        <p:spPr>
          <a:xfrm rot="2119177">
            <a:off x="7422418" y="3858426"/>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13</a:t>
            </a:r>
            <a:endParaRPr lang="en-US" sz="1400" dirty="0">
              <a:solidFill>
                <a:srgbClr val="FF0000"/>
              </a:solidFill>
            </a:endParaRPr>
          </a:p>
        </p:txBody>
      </p:sp>
      <p:sp>
        <p:nvSpPr>
          <p:cNvPr id="12" name="Rectangle 11"/>
          <p:cNvSpPr/>
          <p:nvPr/>
        </p:nvSpPr>
        <p:spPr>
          <a:xfrm rot="16200000">
            <a:off x="7107252" y="4572001"/>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sz="1400" dirty="0">
              <a:solidFill>
                <a:schemeClr val="tx1"/>
              </a:solidFill>
            </a:endParaRPr>
          </a:p>
        </p:txBody>
      </p:sp>
      <p:sp>
        <p:nvSpPr>
          <p:cNvPr id="13" name="Rectangle 12"/>
          <p:cNvSpPr/>
          <p:nvPr/>
        </p:nvSpPr>
        <p:spPr>
          <a:xfrm rot="16200000">
            <a:off x="5721983" y="5382426"/>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3</a:t>
            </a:r>
            <a:endParaRPr lang="en-US" sz="1400" dirty="0">
              <a:solidFill>
                <a:schemeClr val="tx1"/>
              </a:solidFill>
            </a:endParaRPr>
          </a:p>
        </p:txBody>
      </p:sp>
      <p:sp>
        <p:nvSpPr>
          <p:cNvPr id="14" name="Rectangle 13"/>
          <p:cNvSpPr/>
          <p:nvPr/>
        </p:nvSpPr>
        <p:spPr>
          <a:xfrm rot="16200000">
            <a:off x="4897452" y="4860776"/>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a:t>
            </a:r>
            <a:endParaRPr lang="en-US" sz="1400" dirty="0">
              <a:solidFill>
                <a:schemeClr val="tx1"/>
              </a:solidFill>
            </a:endParaRPr>
          </a:p>
        </p:txBody>
      </p:sp>
      <p:sp>
        <p:nvSpPr>
          <p:cNvPr id="15" name="Rectangle 14"/>
          <p:cNvSpPr/>
          <p:nvPr/>
        </p:nvSpPr>
        <p:spPr>
          <a:xfrm rot="16200000">
            <a:off x="7754596" y="3581400"/>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16" name="Rectangle 15"/>
          <p:cNvSpPr/>
          <p:nvPr/>
        </p:nvSpPr>
        <p:spPr>
          <a:xfrm rot="16200000">
            <a:off x="7086600" y="3352800"/>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6</a:t>
            </a:r>
            <a:endParaRPr lang="en-US" sz="1400" dirty="0">
              <a:solidFill>
                <a:schemeClr val="tx1"/>
              </a:solidFill>
            </a:endParaRPr>
          </a:p>
        </p:txBody>
      </p:sp>
      <p:sp>
        <p:nvSpPr>
          <p:cNvPr id="17" name="Rectangle 16"/>
          <p:cNvSpPr/>
          <p:nvPr/>
        </p:nvSpPr>
        <p:spPr>
          <a:xfrm rot="16200000">
            <a:off x="4897452" y="3684305"/>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7</a:t>
            </a:r>
            <a:endParaRPr lang="en-US" sz="1400" dirty="0">
              <a:solidFill>
                <a:schemeClr val="tx1"/>
              </a:solidFill>
            </a:endParaRPr>
          </a:p>
        </p:txBody>
      </p:sp>
      <p:sp>
        <p:nvSpPr>
          <p:cNvPr id="18" name="Rectangle 17"/>
          <p:cNvSpPr/>
          <p:nvPr/>
        </p:nvSpPr>
        <p:spPr>
          <a:xfrm rot="16200000">
            <a:off x="5715000" y="3886200"/>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8</a:t>
            </a:r>
            <a:endParaRPr lang="en-US" sz="1400" dirty="0">
              <a:solidFill>
                <a:schemeClr val="tx1"/>
              </a:solidFill>
            </a:endParaRPr>
          </a:p>
        </p:txBody>
      </p:sp>
      <p:sp>
        <p:nvSpPr>
          <p:cNvPr id="21" name="Rectangle 20"/>
          <p:cNvSpPr/>
          <p:nvPr/>
        </p:nvSpPr>
        <p:spPr>
          <a:xfrm rot="16200000">
            <a:off x="7793052" y="4800601"/>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US" sz="1400" dirty="0">
              <a:solidFill>
                <a:schemeClr val="tx1"/>
              </a:solidFill>
            </a:endParaRPr>
          </a:p>
        </p:txBody>
      </p:sp>
      <p:sp>
        <p:nvSpPr>
          <p:cNvPr id="22" name="Rectangle 21"/>
          <p:cNvSpPr/>
          <p:nvPr/>
        </p:nvSpPr>
        <p:spPr>
          <a:xfrm rot="20930438">
            <a:off x="6343120" y="3463708"/>
            <a:ext cx="381000" cy="228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11</a:t>
            </a:r>
            <a:endParaRPr lang="en-US" sz="1400" dirty="0">
              <a:solidFill>
                <a:srgbClr val="FF0000"/>
              </a:solidFill>
            </a:endParaRPr>
          </a:p>
        </p:txBody>
      </p:sp>
      <p:sp>
        <p:nvSpPr>
          <p:cNvPr id="23" name="Rectangle 22"/>
          <p:cNvSpPr/>
          <p:nvPr/>
        </p:nvSpPr>
        <p:spPr>
          <a:xfrm>
            <a:off x="6284363" y="3091441"/>
            <a:ext cx="381000" cy="228600"/>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7030A0"/>
                </a:solidFill>
              </a:rPr>
              <a:t>18</a:t>
            </a:r>
            <a:endParaRPr lang="en-US" sz="1400" dirty="0">
              <a:solidFill>
                <a:srgbClr val="7030A0"/>
              </a:solidFill>
            </a:endParaRPr>
          </a:p>
        </p:txBody>
      </p:sp>
      <p:sp>
        <p:nvSpPr>
          <p:cNvPr id="24" name="Rectangle 23"/>
          <p:cNvSpPr/>
          <p:nvPr/>
        </p:nvSpPr>
        <p:spPr>
          <a:xfrm>
            <a:off x="6152620" y="4317283"/>
            <a:ext cx="381000" cy="228600"/>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7030A0"/>
                </a:solidFill>
              </a:rPr>
              <a:t>17</a:t>
            </a:r>
            <a:endParaRPr lang="en-US" sz="1400" dirty="0">
              <a:solidFill>
                <a:srgbClr val="7030A0"/>
              </a:solidFill>
            </a:endParaRPr>
          </a:p>
        </p:txBody>
      </p:sp>
      <p:sp>
        <p:nvSpPr>
          <p:cNvPr id="26" name="Rectangle 25"/>
          <p:cNvSpPr/>
          <p:nvPr/>
        </p:nvSpPr>
        <p:spPr>
          <a:xfrm>
            <a:off x="0" y="4523156"/>
            <a:ext cx="2702607" cy="2106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Columns matched, but not beams, so means the mapping and model will have to come through the other way (previous slide). Note: jumping back and forth between these two model versions being sent to RSA will cause tagging problems-needs to be a separate app instance when running.</a:t>
            </a:r>
            <a:endParaRPr lang="en-US" sz="1400" dirty="0">
              <a:solidFill>
                <a:schemeClr val="tx1"/>
              </a:solidFill>
            </a:endParaRPr>
          </a:p>
        </p:txBody>
      </p:sp>
      <p:sp>
        <p:nvSpPr>
          <p:cNvPr id="27" name="Rectangle 26"/>
          <p:cNvSpPr/>
          <p:nvPr/>
        </p:nvSpPr>
        <p:spPr>
          <a:xfrm>
            <a:off x="5609602" y="152400"/>
            <a:ext cx="315339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Original Full Model to RSA Using Report is different, except for columns</a:t>
            </a:r>
            <a:endParaRPr lang="en-US" dirty="0">
              <a:solidFill>
                <a:schemeClr val="tx1"/>
              </a:solidFill>
            </a:endParaRPr>
          </a:p>
        </p:txBody>
      </p:sp>
    </p:spTree>
    <p:extLst>
      <p:ext uri="{BB962C8B-B14F-4D97-AF65-F5344CB8AC3E}">
        <p14:creationId xmlns:p14="http://schemas.microsoft.com/office/powerpoint/2010/main" val="270173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33400"/>
            <a:ext cx="8077200" cy="584775"/>
          </a:xfrm>
          <a:prstGeom prst="rect">
            <a:avLst/>
          </a:prstGeom>
        </p:spPr>
        <p:txBody>
          <a:bodyPr wrap="square">
            <a:spAutoFit/>
          </a:bodyPr>
          <a:lstStyle/>
          <a:p>
            <a:pPr marL="285750" indent="-285750">
              <a:buFont typeface="Arial" panose="020B0604020202020204" pitchFamily="34" charset="0"/>
              <a:buChar char="•"/>
            </a:pPr>
            <a:r>
              <a:rPr lang="en-US" sz="1600" dirty="0" smtClean="0"/>
              <a:t>But using close coordinates, we can map the RSA node sets from the skeleton version back to the respective element of the RSA full model version (which has walls too if needed):</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4772351"/>
              </p:ext>
            </p:extLst>
          </p:nvPr>
        </p:nvGraphicFramePr>
        <p:xfrm>
          <a:off x="685800" y="1219200"/>
          <a:ext cx="7772400" cy="5189988"/>
        </p:xfrm>
        <a:graphic>
          <a:graphicData uri="http://schemas.openxmlformats.org/drawingml/2006/table">
            <a:tbl>
              <a:tblPr firstRow="1" bandRow="1">
                <a:tableStyleId>{5940675A-B579-460E-94D1-54222C63F5DA}</a:tableStyleId>
              </a:tblPr>
              <a:tblGrid>
                <a:gridCol w="1943100"/>
                <a:gridCol w="1943100"/>
                <a:gridCol w="1943100"/>
                <a:gridCol w="1943100"/>
              </a:tblGrid>
              <a:tr h="459297">
                <a:tc gridSpan="2">
                  <a:txBody>
                    <a:bodyPr/>
                    <a:lstStyle/>
                    <a:p>
                      <a:r>
                        <a:rPr lang="en-US" dirty="0" smtClean="0"/>
                        <a:t>Full Model (With</a:t>
                      </a:r>
                      <a:r>
                        <a:rPr lang="en-US" baseline="0" dirty="0" smtClean="0"/>
                        <a:t> Walls</a:t>
                      </a:r>
                      <a:r>
                        <a:rPr lang="en-US" dirty="0" smtClean="0"/>
                        <a:t>)</a:t>
                      </a:r>
                      <a:endParaRPr lang="en-US" dirty="0"/>
                    </a:p>
                  </a:txBody>
                  <a:tcPr/>
                </a:tc>
                <a:tc hMerge="1">
                  <a:txBody>
                    <a:bodyPr/>
                    <a:lstStyle/>
                    <a:p>
                      <a:endParaRPr lang="en-US" dirty="0"/>
                    </a:p>
                  </a:txBody>
                  <a:tcPr/>
                </a:tc>
                <a:tc gridSpan="2">
                  <a:txBody>
                    <a:bodyPr/>
                    <a:lstStyle/>
                    <a:p>
                      <a:r>
                        <a:rPr lang="en-US" dirty="0" smtClean="0"/>
                        <a:t>Frame Skeleton (Code Check)</a:t>
                      </a:r>
                      <a:endParaRPr lang="en-US" dirty="0"/>
                    </a:p>
                  </a:txBody>
                  <a:tcPr/>
                </a:tc>
                <a:tc hMerge="1">
                  <a:txBody>
                    <a:bodyPr/>
                    <a:lstStyle/>
                    <a:p>
                      <a:endParaRPr lang="en-US" dirty="0"/>
                    </a:p>
                  </a:txBody>
                  <a:tcPr/>
                </a:tc>
              </a:tr>
              <a:tr h="459297">
                <a:tc rowSpan="2">
                  <a:txBody>
                    <a:bodyPr/>
                    <a:lstStyle/>
                    <a:p>
                      <a:r>
                        <a:rPr lang="en-US" dirty="0" smtClean="0"/>
                        <a:t>Col1</a:t>
                      </a:r>
                      <a:endParaRPr lang="en-US" dirty="0"/>
                    </a:p>
                  </a:txBody>
                  <a:tcPr/>
                </a:tc>
                <a:tc>
                  <a:txBody>
                    <a:bodyPr/>
                    <a:lstStyle/>
                    <a:p>
                      <a:r>
                        <a:rPr lang="en-US" dirty="0" smtClean="0"/>
                        <a:t>0, 10.08, 0</a:t>
                      </a:r>
                    </a:p>
                  </a:txBody>
                  <a:tcPr/>
                </a:tc>
                <a:tc rowSpan="2">
                  <a:txBody>
                    <a:bodyPr/>
                    <a:lstStyle/>
                    <a:p>
                      <a:r>
                        <a:rPr lang="en-US" dirty="0" smtClean="0"/>
                        <a:t>Col1</a:t>
                      </a:r>
                      <a:endParaRPr lang="en-US" dirty="0"/>
                    </a:p>
                  </a:txBody>
                  <a:tcPr/>
                </a:tc>
                <a:tc>
                  <a:txBody>
                    <a:bodyPr/>
                    <a:lstStyle/>
                    <a:p>
                      <a:r>
                        <a:rPr lang="en-US" dirty="0" smtClean="0"/>
                        <a:t>0, </a:t>
                      </a:r>
                      <a:r>
                        <a:rPr lang="en-US" dirty="0" smtClean="0"/>
                        <a:t>10.0, </a:t>
                      </a:r>
                      <a:r>
                        <a:rPr lang="en-US" dirty="0" smtClean="0"/>
                        <a:t>0</a:t>
                      </a:r>
                    </a:p>
                  </a:txBody>
                  <a:tcPr/>
                </a:tc>
              </a:tr>
              <a:tr h="459297">
                <a:tc vMerge="1">
                  <a:txBody>
                    <a:bodyPr/>
                    <a:lstStyle/>
                    <a:p>
                      <a:endParaRPr lang="en-US" dirty="0"/>
                    </a:p>
                  </a:txBody>
                  <a:tcPr/>
                </a:tc>
                <a:tc>
                  <a:txBody>
                    <a:bodyPr/>
                    <a:lstStyle/>
                    <a:p>
                      <a:r>
                        <a:rPr lang="en-US" dirty="0" smtClean="0"/>
                        <a:t>0, 10.08, 10</a:t>
                      </a:r>
                      <a:endParaRPr lang="en-US" dirty="0"/>
                    </a:p>
                  </a:txBody>
                  <a:tcPr/>
                </a:tc>
                <a:tc vMerge="1">
                  <a:txBody>
                    <a:bodyPr/>
                    <a:lstStyle/>
                    <a:p>
                      <a:endParaRPr lang="en-US" dirty="0"/>
                    </a:p>
                  </a:txBody>
                  <a:tcPr/>
                </a:tc>
                <a:tc>
                  <a:txBody>
                    <a:bodyPr/>
                    <a:lstStyle/>
                    <a:p>
                      <a:r>
                        <a:rPr lang="en-US" dirty="0" smtClean="0"/>
                        <a:t>0, </a:t>
                      </a:r>
                      <a:r>
                        <a:rPr lang="en-US" dirty="0" smtClean="0"/>
                        <a:t>10.0, </a:t>
                      </a:r>
                      <a:r>
                        <a:rPr lang="en-US" dirty="0" smtClean="0"/>
                        <a:t>10</a:t>
                      </a:r>
                      <a:endParaRPr lang="en-US" dirty="0"/>
                    </a:p>
                  </a:txBody>
                  <a:tcPr/>
                </a:tc>
              </a:tr>
              <a:tr h="459297">
                <a:tc rowSpan="2">
                  <a:txBody>
                    <a:bodyPr/>
                    <a:lstStyle/>
                    <a:p>
                      <a:r>
                        <a:rPr lang="en-US" dirty="0" smtClean="0"/>
                        <a:t>Col2</a:t>
                      </a:r>
                      <a:endParaRPr lang="en-US" dirty="0"/>
                    </a:p>
                  </a:txBody>
                  <a:tcPr/>
                </a:tc>
                <a:tc>
                  <a:txBody>
                    <a:bodyPr/>
                    <a:lstStyle/>
                    <a:p>
                      <a:r>
                        <a:rPr lang="en-US" dirty="0" smtClean="0"/>
                        <a:t>0, 0, 0</a:t>
                      </a:r>
                      <a:endParaRPr lang="en-US" dirty="0"/>
                    </a:p>
                  </a:txBody>
                  <a:tcPr/>
                </a:tc>
                <a:tc rowSpan="2">
                  <a:txBody>
                    <a:bodyPr/>
                    <a:lstStyle/>
                    <a:p>
                      <a:r>
                        <a:rPr lang="en-US" dirty="0" smtClean="0"/>
                        <a:t>Col2</a:t>
                      </a:r>
                      <a:endParaRPr lang="en-US" dirty="0"/>
                    </a:p>
                  </a:txBody>
                  <a:tcPr/>
                </a:tc>
                <a:tc>
                  <a:txBody>
                    <a:bodyPr/>
                    <a:lstStyle/>
                    <a:p>
                      <a:r>
                        <a:rPr lang="en-US" dirty="0" smtClean="0"/>
                        <a:t>0, 0, 0</a:t>
                      </a:r>
                      <a:endParaRPr lang="en-US" dirty="0"/>
                    </a:p>
                  </a:txBody>
                  <a:tcPr/>
                </a:tc>
              </a:tr>
              <a:tr h="459297">
                <a:tc vMerge="1">
                  <a:txBody>
                    <a:bodyPr/>
                    <a:lstStyle/>
                    <a:p>
                      <a:endParaRPr lang="en-US" dirty="0"/>
                    </a:p>
                  </a:txBody>
                  <a:tcPr/>
                </a:tc>
                <a:tc>
                  <a:txBody>
                    <a:bodyPr/>
                    <a:lstStyle/>
                    <a:p>
                      <a:r>
                        <a:rPr lang="en-US" dirty="0" smtClean="0"/>
                        <a:t>0, 0, 10</a:t>
                      </a:r>
                      <a:endParaRPr lang="en-US" dirty="0"/>
                    </a:p>
                  </a:txBody>
                  <a:tcPr/>
                </a:tc>
                <a:tc vMerge="1">
                  <a:txBody>
                    <a:bodyPr/>
                    <a:lstStyle/>
                    <a:p>
                      <a:endParaRPr lang="en-US" dirty="0"/>
                    </a:p>
                  </a:txBody>
                  <a:tcPr/>
                </a:tc>
                <a:tc>
                  <a:txBody>
                    <a:bodyPr/>
                    <a:lstStyle/>
                    <a:p>
                      <a:r>
                        <a:rPr lang="en-US" dirty="0" smtClean="0"/>
                        <a:t>0, 0, 10</a:t>
                      </a:r>
                      <a:endParaRPr lang="en-US" dirty="0"/>
                    </a:p>
                  </a:txBody>
                  <a:tcPr/>
                </a:tc>
              </a:tr>
              <a:tr h="522915">
                <a:tc rowSpan="2">
                  <a:txBody>
                    <a:bodyPr/>
                    <a:lstStyle/>
                    <a:p>
                      <a:r>
                        <a:rPr lang="en-US" dirty="0" smtClean="0"/>
                        <a:t>Col3</a:t>
                      </a:r>
                      <a:endParaRPr lang="en-US" dirty="0"/>
                    </a:p>
                  </a:txBody>
                  <a:tcPr/>
                </a:tc>
                <a:tc>
                  <a:txBody>
                    <a:bodyPr/>
                    <a:lstStyle/>
                    <a:p>
                      <a:r>
                        <a:rPr lang="en-US" dirty="0" smtClean="0"/>
                        <a:t>20.08, 10.08, 0</a:t>
                      </a:r>
                      <a:endParaRPr lang="en-US" dirty="0"/>
                    </a:p>
                  </a:txBody>
                  <a:tcPr/>
                </a:tc>
                <a:tc rowSpan="2">
                  <a:txBody>
                    <a:bodyPr/>
                    <a:lstStyle/>
                    <a:p>
                      <a:r>
                        <a:rPr lang="en-US" dirty="0" smtClean="0"/>
                        <a:t>Col3</a:t>
                      </a:r>
                      <a:endParaRPr lang="en-US" dirty="0"/>
                    </a:p>
                  </a:txBody>
                  <a:tcPr/>
                </a:tc>
                <a:tc>
                  <a:txBody>
                    <a:bodyPr/>
                    <a:lstStyle/>
                    <a:p>
                      <a:r>
                        <a:rPr lang="en-US" dirty="0" smtClean="0"/>
                        <a:t>20.0, 10.0, </a:t>
                      </a:r>
                      <a:r>
                        <a:rPr lang="en-US" dirty="0" smtClean="0"/>
                        <a:t>0</a:t>
                      </a:r>
                      <a:endParaRPr lang="en-US" dirty="0"/>
                    </a:p>
                  </a:txBody>
                  <a:tcPr/>
                </a:tc>
              </a:tr>
              <a:tr h="53340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20.08, 10.08, 10</a:t>
                      </a:r>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20.0, 10.0, </a:t>
                      </a:r>
                      <a:r>
                        <a:rPr lang="en-US" dirty="0" smtClean="0"/>
                        <a:t>10</a:t>
                      </a:r>
                    </a:p>
                  </a:txBody>
                  <a:tcPr/>
                </a:tc>
              </a:tr>
              <a:tr h="459297">
                <a:tc rowSpan="2">
                  <a:txBody>
                    <a:bodyPr/>
                    <a:lstStyle/>
                    <a:p>
                      <a:r>
                        <a:rPr lang="en-US" dirty="0" smtClean="0"/>
                        <a:t>Col4</a:t>
                      </a:r>
                      <a:endParaRPr lang="en-US" dirty="0"/>
                    </a:p>
                  </a:txBody>
                  <a:tcPr/>
                </a:tc>
                <a:tc>
                  <a:txBody>
                    <a:bodyPr/>
                    <a:lstStyle/>
                    <a:p>
                      <a:r>
                        <a:rPr lang="en-US" dirty="0" smtClean="0"/>
                        <a:t>20.08, 0, 0</a:t>
                      </a:r>
                      <a:endParaRPr lang="en-US" dirty="0"/>
                    </a:p>
                  </a:txBody>
                  <a:tcPr/>
                </a:tc>
                <a:tc rowSpan="2">
                  <a:txBody>
                    <a:bodyPr/>
                    <a:lstStyle/>
                    <a:p>
                      <a:r>
                        <a:rPr lang="en-US" dirty="0" smtClean="0"/>
                        <a:t>Col4</a:t>
                      </a:r>
                      <a:endParaRPr lang="en-US" dirty="0"/>
                    </a:p>
                  </a:txBody>
                  <a:tcPr/>
                </a:tc>
                <a:tc>
                  <a:txBody>
                    <a:bodyPr/>
                    <a:lstStyle/>
                    <a:p>
                      <a:r>
                        <a:rPr lang="en-US" dirty="0" smtClean="0"/>
                        <a:t>20.0, </a:t>
                      </a:r>
                      <a:r>
                        <a:rPr lang="en-US" dirty="0" smtClean="0"/>
                        <a:t>0, 0</a:t>
                      </a:r>
                      <a:endParaRPr lang="en-US" dirty="0"/>
                    </a:p>
                  </a:txBody>
                  <a:tcPr/>
                </a:tc>
              </a:tr>
              <a:tr h="459297">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20.08, 0, 10</a:t>
                      </a:r>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 </a:t>
                      </a:r>
                      <a:r>
                        <a:rPr lang="en-US" dirty="0" smtClean="0"/>
                        <a:t>0, 10</a:t>
                      </a:r>
                    </a:p>
                  </a:txBody>
                  <a:tcPr/>
                </a:tc>
              </a:tr>
              <a:tr h="459297">
                <a:tc rowSpan="2">
                  <a:txBody>
                    <a:bodyPr/>
                    <a:lstStyle/>
                    <a:p>
                      <a:r>
                        <a:rPr lang="en-US" dirty="0" smtClean="0"/>
                        <a:t>Beam15</a:t>
                      </a:r>
                      <a:r>
                        <a:rPr lang="en-US" baseline="0" dirty="0" smtClean="0"/>
                        <a:t> (=B12)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0, 10.08, 20</a:t>
                      </a: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Beam12</a:t>
                      </a:r>
                      <a:r>
                        <a:rPr lang="en-US" baseline="0" dirty="0" smtClean="0"/>
                        <a:t> (=B15)</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 </a:t>
                      </a:r>
                      <a:r>
                        <a:rPr lang="en-US" dirty="0" smtClean="0"/>
                        <a:t>10.0, </a:t>
                      </a:r>
                      <a:r>
                        <a:rPr lang="en-US" dirty="0" smtClean="0"/>
                        <a:t>20</a:t>
                      </a:r>
                    </a:p>
                  </a:txBody>
                  <a:tcPr/>
                </a:tc>
              </a:tr>
              <a:tr h="459297">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0, 0, 20</a:t>
                      </a: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0, 0, 20</a:t>
                      </a:r>
                    </a:p>
                  </a:txBody>
                  <a:tcPr/>
                </a:tc>
              </a:tr>
            </a:tbl>
          </a:graphicData>
        </a:graphic>
      </p:graphicFrame>
    </p:spTree>
    <p:extLst>
      <p:ext uri="{BB962C8B-B14F-4D97-AF65-F5344CB8AC3E}">
        <p14:creationId xmlns:p14="http://schemas.microsoft.com/office/powerpoint/2010/main" val="115848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379</Words>
  <Application>Microsoft Office PowerPoint</Application>
  <PresentationFormat>On-screen Show (4:3)</PresentationFormat>
  <Paragraphs>92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hfergus2</dc:creator>
  <cp:lastModifiedBy>hfergus2</cp:lastModifiedBy>
  <cp:revision>9</cp:revision>
  <dcterms:created xsi:type="dcterms:W3CDTF">2017-06-15T18:29:23Z</dcterms:created>
  <dcterms:modified xsi:type="dcterms:W3CDTF">2017-06-15T19:58:06Z</dcterms:modified>
</cp:coreProperties>
</file>