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8" r:id="rId4"/>
    <p:sldId id="260" r:id="rId5"/>
    <p:sldId id="264" r:id="rId6"/>
    <p:sldId id="262" r:id="rId7"/>
    <p:sldId id="263" r:id="rId8"/>
    <p:sldId id="267" r:id="rId9"/>
    <p:sldId id="277" r:id="rId10"/>
    <p:sldId id="261" r:id="rId11"/>
    <p:sldId id="266" r:id="rId12"/>
    <p:sldId id="271" r:id="rId13"/>
    <p:sldId id="268" r:id="rId14"/>
    <p:sldId id="269" r:id="rId15"/>
    <p:sldId id="270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5BBDE-4DC3-4473-B18A-40C6BB272EAA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29184-7EF7-4D5A-B76F-499264A3D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0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9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86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 </a:t>
            </a:r>
            <a:r>
              <a:rPr lang="zh-CN" altLang="en-US" dirty="0"/>
              <a:t>即使对于小的</a:t>
            </a:r>
            <a:r>
              <a:rPr lang="en-US" altLang="zh-CN" dirty="0"/>
              <a:t>embedding dimension</a:t>
            </a:r>
            <a:r>
              <a:rPr lang="zh-CN" altLang="en-US" dirty="0"/>
              <a:t>，它们在训练和预测方面也很慢 </a:t>
            </a:r>
            <a:r>
              <a:rPr lang="en-US" altLang="zh-CN" sz="1100" dirty="0">
                <a:latin typeface="+mn-ea"/>
              </a:rPr>
              <a:t>	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. Embedding approaches </a:t>
            </a:r>
            <a:r>
              <a:rPr lang="zh-CN" altLang="en-US" sz="1100" dirty="0">
                <a:latin typeface="+mn-ea"/>
              </a:rPr>
              <a:t>差别在于压缩和解压方案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/>
              <a:t>C.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这主要是由于存在数十万个“尾部”标签，这些标签各自出现在最多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个数据点，因此不能通过任何线性低维很好地近似。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不捕捉全部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非线性的保留临近的点对的标签。显著提高预测准确率。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在尾标签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的情况一样，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在急剧低训练数据体系中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优于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判别方法（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discriminative methods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KNN</a:t>
            </a:r>
            <a:r>
              <a:rPr lang="zh-CN" altLang="en-US" dirty="0"/>
              <a:t>很慢</a:t>
            </a:r>
            <a:r>
              <a:rPr lang="en-US" altLang="zh-CN" dirty="0"/>
              <a:t>, </a:t>
            </a:r>
            <a:r>
              <a:rPr lang="zh-CN" altLang="en-US" dirty="0"/>
              <a:t>聚类并在其内部做</a:t>
            </a:r>
            <a:r>
              <a:rPr lang="en-US" altLang="zh-CN" dirty="0"/>
              <a:t>KNN</a:t>
            </a:r>
            <a:r>
              <a:rPr lang="zh-CN" altLang="en-US" dirty="0"/>
              <a:t>分类器。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由于聚类在大尺寸上可能是不稳定的，因此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通过学习一个小的集合来补偿，其中每个单独的学习者是由不同的随机聚类生成的。根据经验，这有助于解决聚类的不稳定性，并且仅通过训练和预测时间的线性增加显着提高预测准确性。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94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C_1 </a:t>
            </a:r>
            <a:r>
              <a:rPr lang="zh-CN" altLang="en-US" dirty="0"/>
              <a:t>不加</a:t>
            </a:r>
            <a:r>
              <a:rPr lang="en-US" altLang="zh-CN" dirty="0"/>
              <a:t> L1 </a:t>
            </a:r>
            <a:r>
              <a:rPr lang="zh-CN" altLang="en-US" dirty="0"/>
              <a:t>的正则化项求接</a:t>
            </a:r>
            <a:r>
              <a:rPr lang="en-US" altLang="zh-CN" dirty="0"/>
              <a:t>Z</a:t>
            </a:r>
          </a:p>
          <a:p>
            <a:r>
              <a:rPr lang="en-US" altLang="zh-CN" dirty="0"/>
              <a:t>C_2  </a:t>
            </a:r>
            <a:r>
              <a:rPr lang="zh-CN" altLang="en-US" dirty="0"/>
              <a:t>求</a:t>
            </a:r>
            <a:r>
              <a:rPr lang="en-US" altLang="zh-CN" dirty="0"/>
              <a:t>V.</a:t>
            </a:r>
          </a:p>
          <a:p>
            <a:r>
              <a:rPr lang="zh-CN" altLang="en-US" dirty="0"/>
              <a:t>由 </a:t>
            </a:r>
            <a:r>
              <a:rPr lang="en-US" altLang="zh-CN" dirty="0" err="1"/>
              <a:t>vx</a:t>
            </a:r>
            <a:r>
              <a:rPr lang="en-US" altLang="zh-CN" dirty="0"/>
              <a:t> </a:t>
            </a:r>
            <a:r>
              <a:rPr lang="zh-CN" altLang="en-US" dirty="0"/>
              <a:t>存储保持</a:t>
            </a:r>
            <a:r>
              <a:rPr lang="en-US" altLang="zh-CN" dirty="0"/>
              <a:t>Z</a:t>
            </a:r>
            <a:r>
              <a:rPr lang="zh-CN" altLang="en-US" dirty="0"/>
              <a:t>稀疏性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 </a:t>
            </a:r>
            <a:r>
              <a:rPr lang="zh-CN" altLang="en-US" dirty="0"/>
              <a:t>小的区域不非低秩，不够准确。 扩大区域则会降低准确性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29184-7EF7-4D5A-B76F-499264A3D8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9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64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72D3-EF43-4171-ABE6-1ED9542A4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0A100-4DB5-424D-88B1-BA2C4F305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068D8-D893-489B-8404-54F041A3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2D404-218B-4614-B6F1-4DC703DB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50DC4-CEAB-4FE9-8CCC-281245AB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48F3-B8CC-4176-A9C9-361ABE5D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B4E04-60A7-4BF1-B2DC-F1819DD13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543B6-F4F3-4CDD-8145-53CC1953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11F91-9FB2-4962-97C8-F52B602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43791-7DF1-41C0-AE1D-B6D8A649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08E6E6-4859-4537-9F93-C709259D2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04191-5837-42FE-AED5-1FB52943B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DC3F1-F236-4363-91BA-6F221871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E0D9C-D343-47AD-B115-2C61E367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93A35-AC9A-425F-9EAC-2CF7DA28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9501" b="57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5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78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38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0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34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83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99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DEA7B-66C2-4E22-84D6-006D0704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90889-8885-434F-B522-1E99C7C3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1FD8E-E2E9-48CB-8B53-DF45B712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D4098-17A5-4293-9FFD-B4AC0F33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45668-6292-446F-800D-22F1B389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97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10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53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3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4C01E-1FDF-49A2-B5F7-D0F66267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FC06E-68E0-453A-AD39-1227C194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26CCB-FB03-4EBB-BF3F-925C5432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670A5-B2A7-4B82-A7C3-18F454E9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2CAE6-60BF-41EF-9B2A-8508BA88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011A4-D4FD-413A-804F-AA14B66A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B24FA-DFB5-4B96-842B-F7243C993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41682-5DA2-4DD9-BA0F-8A243F8C3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2EBEC3-48AC-4D8A-B3C2-2A646087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B0314-B5E6-42FF-84B3-DED76826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0AED3-7F87-478D-B7E6-7016E88F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5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5A0DE-7146-4551-B619-581C354F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EDD76-61D6-4304-8166-3C18BEAC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CD761-1691-4D98-A13A-59921B15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B5282-3EA9-4149-AB1C-AFDDF35AB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AAE15E-2BAD-47C5-AFDE-B9A9BD21D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E2C89F-C522-470A-973F-0F163226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F1C8E-54F9-48D0-A835-5228A3F1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3680E2-8F57-4DDC-AAB2-A29E2159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2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10A40-30A6-4A6A-AAA3-FF61F811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94F02-3B26-4587-99BA-3DB116D2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46E83-C8A5-41CD-A67C-0E14037E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214E12-EBA3-4DA9-8DD8-36BB9EC2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894BDF-689F-4FCE-873C-42530CD5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50F0DA-4C08-4D8D-9866-B41BFEAD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B4E77-69C6-4C4C-ACB9-0BF5B0A8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9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905A-0E4E-4CE9-9231-E69929D0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E26EC-2BC3-4099-99E9-4A87BDD9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45616-C18E-490A-87E2-0744D1283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C6173-2157-451A-B434-F359B18E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06DFE-74B4-4BBA-B6C1-62A3C7F2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E7464-48D8-4D69-A46B-50ACA359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2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9173-FCFE-4BE4-9A82-10C64320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F3EB9B-7B02-4DC1-8076-A067084BC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3D8A0-2142-4706-9EFB-126C5FDE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FE7FC-93D2-4B08-B301-18D72039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C4E03-F8BF-421C-B6FF-4F2C21C0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F76BFD-BF01-4991-84C6-E140007E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9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534AF2-DE30-4C99-8154-27224289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47C88-9AB4-4036-A462-F49B784E9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0DCAA-5C71-492F-B29E-CCED96BDD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B137-FDE7-4E0A-B9BF-7B1CF96330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39BCD-B0A4-4249-8821-2733EE421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BE120-A1D6-43E3-964B-908B8AB42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5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C4EE-833E-49CE-8F3B-8209D8A5F01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0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5.w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9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1427085" y="2226334"/>
            <a:ext cx="9337829" cy="1200300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机器学习大作业答辩</a:t>
            </a:r>
          </a:p>
        </p:txBody>
      </p:sp>
      <p:sp>
        <p:nvSpPr>
          <p:cNvPr id="7" name="矩形 6"/>
          <p:cNvSpPr/>
          <p:nvPr/>
        </p:nvSpPr>
        <p:spPr>
          <a:xfrm>
            <a:off x="2876318" y="3648574"/>
            <a:ext cx="6439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多标签机器学习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752576" y="4404549"/>
            <a:ext cx="2686843" cy="369332"/>
            <a:chOff x="3890299" y="3851191"/>
            <a:chExt cx="2686843" cy="369332"/>
          </a:xfrm>
        </p:grpSpPr>
        <p:sp>
          <p:nvSpPr>
            <p:cNvPr id="8" name="椭圆 7"/>
            <p:cNvSpPr/>
            <p:nvPr/>
          </p:nvSpPr>
          <p:spPr>
            <a:xfrm>
              <a:off x="3890299" y="3865732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3957524" y="3908275"/>
              <a:ext cx="173326" cy="222689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98075" y="3851191"/>
              <a:ext cx="237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答辩学生：姚睿 李涵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2910981" y="3615583"/>
            <a:ext cx="6455604" cy="600017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34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auto">
          <a:xfrm>
            <a:off x="3293535" y="2338518"/>
            <a:ext cx="5155140" cy="2957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3752850" y="2486026"/>
            <a:ext cx="3931895" cy="235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得到的结果：</a:t>
            </a:r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precision_score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0.7968217934165721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recall_score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0.24074074074074073</a:t>
            </a: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28" name="椭圆 27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919032" y="57998"/>
            <a:ext cx="9339394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 Robust Extreme Multi-label Learning</a:t>
            </a:r>
            <a:endParaRPr lang="zh-CN" altLang="en-US" sz="3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2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40679" y="2249799"/>
            <a:ext cx="9954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Sparse local embeddings </a:t>
            </a:r>
          </a:p>
          <a:p>
            <a:pPr lvl="0"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for extreme multi-label classification</a:t>
            </a:r>
            <a:endParaRPr lang="zh-CN" altLang="en-US" sz="3600" b="1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7192" y="3450128"/>
            <a:ext cx="5708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用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Embedding- based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方法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KNN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分类器压缩多标签，预先聚类处理大尺寸数据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训练随机生成小的核减少不稳定性和提高准确度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46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Freeform 1792"/>
          <p:cNvSpPr>
            <a:spLocks/>
          </p:cNvSpPr>
          <p:nvPr/>
        </p:nvSpPr>
        <p:spPr bwMode="auto">
          <a:xfrm>
            <a:off x="5686442" y="3244949"/>
            <a:ext cx="414867" cy="400051"/>
          </a:xfrm>
          <a:custGeom>
            <a:avLst/>
            <a:gdLst>
              <a:gd name="T0" fmla="*/ 58 w 83"/>
              <a:gd name="T1" fmla="*/ 80 h 80"/>
              <a:gd name="T2" fmla="*/ 43 w 83"/>
              <a:gd name="T3" fmla="*/ 62 h 80"/>
              <a:gd name="T4" fmla="*/ 0 w 83"/>
              <a:gd name="T5" fmla="*/ 35 h 80"/>
              <a:gd name="T6" fmla="*/ 42 w 83"/>
              <a:gd name="T7" fmla="*/ 0 h 80"/>
              <a:gd name="T8" fmla="*/ 83 w 83"/>
              <a:gd name="T9" fmla="*/ 42 h 80"/>
              <a:gd name="T10" fmla="*/ 58 w 83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0">
                <a:moveTo>
                  <a:pt x="58" y="80"/>
                </a:moveTo>
                <a:cubicBezTo>
                  <a:pt x="54" y="73"/>
                  <a:pt x="49" y="67"/>
                  <a:pt x="43" y="62"/>
                </a:cubicBezTo>
                <a:cubicBezTo>
                  <a:pt x="31" y="49"/>
                  <a:pt x="16" y="40"/>
                  <a:pt x="0" y="35"/>
                </a:cubicBezTo>
                <a:cubicBezTo>
                  <a:pt x="3" y="15"/>
                  <a:pt x="21" y="0"/>
                  <a:pt x="42" y="0"/>
                </a:cubicBezTo>
                <a:cubicBezTo>
                  <a:pt x="65" y="0"/>
                  <a:pt x="83" y="18"/>
                  <a:pt x="83" y="42"/>
                </a:cubicBezTo>
                <a:cubicBezTo>
                  <a:pt x="83" y="59"/>
                  <a:pt x="73" y="74"/>
                  <a:pt x="58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3557366" y="3000226"/>
            <a:ext cx="679449" cy="861484"/>
          </a:xfrm>
          <a:custGeom>
            <a:avLst/>
            <a:gdLst>
              <a:gd name="T0" fmla="*/ 114 w 136"/>
              <a:gd name="T1" fmla="*/ 63 h 172"/>
              <a:gd name="T2" fmla="*/ 121 w 136"/>
              <a:gd name="T3" fmla="*/ 61 h 172"/>
              <a:gd name="T4" fmla="*/ 135 w 136"/>
              <a:gd name="T5" fmla="*/ 6 h 172"/>
              <a:gd name="T6" fmla="*/ 130 w 136"/>
              <a:gd name="T7" fmla="*/ 2 h 172"/>
              <a:gd name="T8" fmla="*/ 79 w 136"/>
              <a:gd name="T9" fmla="*/ 23 h 172"/>
              <a:gd name="T10" fmla="*/ 77 w 136"/>
              <a:gd name="T11" fmla="*/ 31 h 172"/>
              <a:gd name="T12" fmla="*/ 84 w 136"/>
              <a:gd name="T13" fmla="*/ 37 h 172"/>
              <a:gd name="T14" fmla="*/ 67 w 136"/>
              <a:gd name="T15" fmla="*/ 56 h 172"/>
              <a:gd name="T16" fmla="*/ 0 w 136"/>
              <a:gd name="T17" fmla="*/ 38 h 172"/>
              <a:gd name="T18" fmla="*/ 0 w 136"/>
              <a:gd name="T19" fmla="*/ 172 h 172"/>
              <a:gd name="T20" fmla="*/ 126 w 136"/>
              <a:gd name="T21" fmla="*/ 128 h 172"/>
              <a:gd name="T22" fmla="*/ 92 w 136"/>
              <a:gd name="T23" fmla="*/ 75 h 172"/>
              <a:gd name="T24" fmla="*/ 107 w 136"/>
              <a:gd name="T25" fmla="*/ 57 h 172"/>
              <a:gd name="T26" fmla="*/ 114 w 136"/>
              <a:gd name="T27" fmla="*/ 6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" h="172">
                <a:moveTo>
                  <a:pt x="114" y="63"/>
                </a:moveTo>
                <a:cubicBezTo>
                  <a:pt x="117" y="66"/>
                  <a:pt x="120" y="65"/>
                  <a:pt x="121" y="61"/>
                </a:cubicBezTo>
                <a:cubicBezTo>
                  <a:pt x="135" y="6"/>
                  <a:pt x="135" y="6"/>
                  <a:pt x="135" y="6"/>
                </a:cubicBezTo>
                <a:cubicBezTo>
                  <a:pt x="136" y="2"/>
                  <a:pt x="134" y="0"/>
                  <a:pt x="130" y="2"/>
                </a:cubicBezTo>
                <a:cubicBezTo>
                  <a:pt x="79" y="23"/>
                  <a:pt x="79" y="23"/>
                  <a:pt x="79" y="23"/>
                </a:cubicBezTo>
                <a:cubicBezTo>
                  <a:pt x="75" y="25"/>
                  <a:pt x="74" y="28"/>
                  <a:pt x="77" y="31"/>
                </a:cubicBezTo>
                <a:cubicBezTo>
                  <a:pt x="84" y="37"/>
                  <a:pt x="84" y="37"/>
                  <a:pt x="84" y="37"/>
                </a:cubicBezTo>
                <a:cubicBezTo>
                  <a:pt x="67" y="56"/>
                  <a:pt x="67" y="56"/>
                  <a:pt x="67" y="56"/>
                </a:cubicBezTo>
                <a:cubicBezTo>
                  <a:pt x="47" y="45"/>
                  <a:pt x="25" y="38"/>
                  <a:pt x="0" y="38"/>
                </a:cubicBezTo>
                <a:cubicBezTo>
                  <a:pt x="0" y="172"/>
                  <a:pt x="0" y="172"/>
                  <a:pt x="0" y="172"/>
                </a:cubicBezTo>
                <a:cubicBezTo>
                  <a:pt x="126" y="128"/>
                  <a:pt x="126" y="128"/>
                  <a:pt x="126" y="128"/>
                </a:cubicBezTo>
                <a:cubicBezTo>
                  <a:pt x="119" y="107"/>
                  <a:pt x="107" y="89"/>
                  <a:pt x="92" y="75"/>
                </a:cubicBezTo>
                <a:cubicBezTo>
                  <a:pt x="107" y="57"/>
                  <a:pt x="107" y="57"/>
                  <a:pt x="107" y="57"/>
                </a:cubicBezTo>
                <a:lnTo>
                  <a:pt x="114" y="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501149" y="3211892"/>
            <a:ext cx="986367" cy="1028700"/>
          </a:xfrm>
          <a:custGeom>
            <a:avLst/>
            <a:gdLst>
              <a:gd name="T0" fmla="*/ 197 w 197"/>
              <a:gd name="T1" fmla="*/ 0 h 206"/>
              <a:gd name="T2" fmla="*/ 86 w 197"/>
              <a:gd name="T3" fmla="*/ 59 h 206"/>
              <a:gd name="T4" fmla="*/ 60 w 197"/>
              <a:gd name="T5" fmla="*/ 42 h 206"/>
              <a:gd name="T6" fmla="*/ 64 w 197"/>
              <a:gd name="T7" fmla="*/ 34 h 206"/>
              <a:gd name="T8" fmla="*/ 61 w 197"/>
              <a:gd name="T9" fmla="*/ 27 h 206"/>
              <a:gd name="T10" fmla="*/ 5 w 197"/>
              <a:gd name="T11" fmla="*/ 22 h 206"/>
              <a:gd name="T12" fmla="*/ 2 w 197"/>
              <a:gd name="T13" fmla="*/ 27 h 206"/>
              <a:gd name="T14" fmla="*/ 31 w 197"/>
              <a:gd name="T15" fmla="*/ 76 h 206"/>
              <a:gd name="T16" fmla="*/ 39 w 197"/>
              <a:gd name="T17" fmla="*/ 76 h 206"/>
              <a:gd name="T18" fmla="*/ 43 w 197"/>
              <a:gd name="T19" fmla="*/ 68 h 206"/>
              <a:gd name="T20" fmla="*/ 72 w 197"/>
              <a:gd name="T21" fmla="*/ 86 h 206"/>
              <a:gd name="T22" fmla="*/ 63 w 197"/>
              <a:gd name="T23" fmla="*/ 134 h 206"/>
              <a:gd name="T24" fmla="*/ 85 w 197"/>
              <a:gd name="T25" fmla="*/ 206 h 206"/>
              <a:gd name="T26" fmla="*/ 84 w 197"/>
              <a:gd name="T27" fmla="*/ 204 h 206"/>
              <a:gd name="T28" fmla="*/ 197 w 197"/>
              <a:gd name="T29" fmla="*/ 134 h 206"/>
              <a:gd name="T30" fmla="*/ 197 w 197"/>
              <a:gd name="T3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" h="206">
                <a:moveTo>
                  <a:pt x="197" y="0"/>
                </a:moveTo>
                <a:cubicBezTo>
                  <a:pt x="151" y="0"/>
                  <a:pt x="110" y="23"/>
                  <a:pt x="86" y="59"/>
                </a:cubicBezTo>
                <a:cubicBezTo>
                  <a:pt x="60" y="42"/>
                  <a:pt x="60" y="42"/>
                  <a:pt x="60" y="42"/>
                </a:cubicBezTo>
                <a:cubicBezTo>
                  <a:pt x="64" y="34"/>
                  <a:pt x="64" y="34"/>
                  <a:pt x="64" y="34"/>
                </a:cubicBezTo>
                <a:cubicBezTo>
                  <a:pt x="66" y="31"/>
                  <a:pt x="65" y="28"/>
                  <a:pt x="61" y="27"/>
                </a:cubicBezTo>
                <a:cubicBezTo>
                  <a:pt x="5" y="22"/>
                  <a:pt x="5" y="22"/>
                  <a:pt x="5" y="22"/>
                </a:cubicBezTo>
                <a:cubicBezTo>
                  <a:pt x="1" y="22"/>
                  <a:pt x="0" y="24"/>
                  <a:pt x="2" y="27"/>
                </a:cubicBezTo>
                <a:cubicBezTo>
                  <a:pt x="31" y="76"/>
                  <a:pt x="31" y="76"/>
                  <a:pt x="31" y="76"/>
                </a:cubicBezTo>
                <a:cubicBezTo>
                  <a:pt x="33" y="79"/>
                  <a:pt x="37" y="79"/>
                  <a:pt x="39" y="76"/>
                </a:cubicBezTo>
                <a:cubicBezTo>
                  <a:pt x="43" y="68"/>
                  <a:pt x="43" y="68"/>
                  <a:pt x="43" y="68"/>
                </a:cubicBezTo>
                <a:cubicBezTo>
                  <a:pt x="72" y="86"/>
                  <a:pt x="72" y="86"/>
                  <a:pt x="72" y="86"/>
                </a:cubicBezTo>
                <a:cubicBezTo>
                  <a:pt x="67" y="101"/>
                  <a:pt x="63" y="117"/>
                  <a:pt x="63" y="134"/>
                </a:cubicBezTo>
                <a:cubicBezTo>
                  <a:pt x="63" y="160"/>
                  <a:pt x="71" y="185"/>
                  <a:pt x="85" y="206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197" y="134"/>
                  <a:pt x="197" y="134"/>
                  <a:pt x="197" y="134"/>
                </a:cubicBezTo>
                <a:lnTo>
                  <a:pt x="1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3586999" y="3696608"/>
            <a:ext cx="1109133" cy="499533"/>
          </a:xfrm>
          <a:custGeom>
            <a:avLst/>
            <a:gdLst>
              <a:gd name="T0" fmla="*/ 218 w 222"/>
              <a:gd name="T1" fmla="*/ 47 h 100"/>
              <a:gd name="T2" fmla="*/ 168 w 222"/>
              <a:gd name="T3" fmla="*/ 21 h 100"/>
              <a:gd name="T4" fmla="*/ 162 w 222"/>
              <a:gd name="T5" fmla="*/ 25 h 100"/>
              <a:gd name="T6" fmla="*/ 162 w 222"/>
              <a:gd name="T7" fmla="*/ 34 h 100"/>
              <a:gd name="T8" fmla="*/ 133 w 222"/>
              <a:gd name="T9" fmla="*/ 34 h 100"/>
              <a:gd name="T10" fmla="*/ 126 w 222"/>
              <a:gd name="T11" fmla="*/ 0 h 100"/>
              <a:gd name="T12" fmla="*/ 0 w 222"/>
              <a:gd name="T13" fmla="*/ 44 h 100"/>
              <a:gd name="T14" fmla="*/ 121 w 222"/>
              <a:gd name="T15" fmla="*/ 100 h 100"/>
              <a:gd name="T16" fmla="*/ 131 w 222"/>
              <a:gd name="T17" fmla="*/ 64 h 100"/>
              <a:gd name="T18" fmla="*/ 161 w 222"/>
              <a:gd name="T19" fmla="*/ 65 h 100"/>
              <a:gd name="T20" fmla="*/ 161 w 222"/>
              <a:gd name="T21" fmla="*/ 74 h 100"/>
              <a:gd name="T22" fmla="*/ 167 w 222"/>
              <a:gd name="T23" fmla="*/ 78 h 100"/>
              <a:gd name="T24" fmla="*/ 218 w 222"/>
              <a:gd name="T25" fmla="*/ 54 h 100"/>
              <a:gd name="T26" fmla="*/ 218 w 222"/>
              <a:gd name="T27" fmla="*/ 4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2" h="100">
                <a:moveTo>
                  <a:pt x="218" y="47"/>
                </a:moveTo>
                <a:cubicBezTo>
                  <a:pt x="168" y="21"/>
                  <a:pt x="168" y="21"/>
                  <a:pt x="168" y="21"/>
                </a:cubicBezTo>
                <a:cubicBezTo>
                  <a:pt x="165" y="20"/>
                  <a:pt x="162" y="21"/>
                  <a:pt x="162" y="25"/>
                </a:cubicBezTo>
                <a:cubicBezTo>
                  <a:pt x="162" y="34"/>
                  <a:pt x="162" y="34"/>
                  <a:pt x="162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2" y="22"/>
                  <a:pt x="129" y="11"/>
                  <a:pt x="126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121" y="100"/>
                  <a:pt x="121" y="100"/>
                  <a:pt x="121" y="100"/>
                </a:cubicBezTo>
                <a:cubicBezTo>
                  <a:pt x="126" y="89"/>
                  <a:pt x="129" y="77"/>
                  <a:pt x="131" y="64"/>
                </a:cubicBezTo>
                <a:cubicBezTo>
                  <a:pt x="161" y="65"/>
                  <a:pt x="161" y="65"/>
                  <a:pt x="161" y="65"/>
                </a:cubicBezTo>
                <a:cubicBezTo>
                  <a:pt x="161" y="74"/>
                  <a:pt x="161" y="74"/>
                  <a:pt x="161" y="74"/>
                </a:cubicBezTo>
                <a:cubicBezTo>
                  <a:pt x="161" y="78"/>
                  <a:pt x="163" y="80"/>
                  <a:pt x="167" y="78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22" y="52"/>
                  <a:pt x="222" y="49"/>
                  <a:pt x="218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3567949" y="3950608"/>
            <a:ext cx="603249" cy="946151"/>
          </a:xfrm>
          <a:custGeom>
            <a:avLst/>
            <a:gdLst>
              <a:gd name="T0" fmla="*/ 114 w 121"/>
              <a:gd name="T1" fmla="*/ 128 h 189"/>
              <a:gd name="T2" fmla="*/ 107 w 121"/>
              <a:gd name="T3" fmla="*/ 125 h 189"/>
              <a:gd name="T4" fmla="*/ 100 w 121"/>
              <a:gd name="T5" fmla="*/ 130 h 189"/>
              <a:gd name="T6" fmla="*/ 83 w 121"/>
              <a:gd name="T7" fmla="*/ 104 h 189"/>
              <a:gd name="T8" fmla="*/ 121 w 121"/>
              <a:gd name="T9" fmla="*/ 55 h 189"/>
              <a:gd name="T10" fmla="*/ 0 w 121"/>
              <a:gd name="T11" fmla="*/ 0 h 189"/>
              <a:gd name="T12" fmla="*/ 0 w 121"/>
              <a:gd name="T13" fmla="*/ 133 h 189"/>
              <a:gd name="T14" fmla="*/ 57 w 121"/>
              <a:gd name="T15" fmla="*/ 120 h 189"/>
              <a:gd name="T16" fmla="*/ 74 w 121"/>
              <a:gd name="T17" fmla="*/ 146 h 189"/>
              <a:gd name="T18" fmla="*/ 66 w 121"/>
              <a:gd name="T19" fmla="*/ 151 h 189"/>
              <a:gd name="T20" fmla="*/ 67 w 121"/>
              <a:gd name="T21" fmla="*/ 159 h 189"/>
              <a:gd name="T22" fmla="*/ 116 w 121"/>
              <a:gd name="T23" fmla="*/ 187 h 189"/>
              <a:gd name="T24" fmla="*/ 121 w 121"/>
              <a:gd name="T25" fmla="*/ 184 h 189"/>
              <a:gd name="T26" fmla="*/ 114 w 121"/>
              <a:gd name="T27" fmla="*/ 12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1" h="189">
                <a:moveTo>
                  <a:pt x="114" y="128"/>
                </a:moveTo>
                <a:cubicBezTo>
                  <a:pt x="114" y="124"/>
                  <a:pt x="111" y="123"/>
                  <a:pt x="107" y="125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99" y="91"/>
                  <a:pt x="112" y="74"/>
                  <a:pt x="121" y="55"/>
                </a:cubicBezTo>
                <a:cubicBezTo>
                  <a:pt x="0" y="0"/>
                  <a:pt x="0" y="0"/>
                  <a:pt x="0" y="0"/>
                </a:cubicBezTo>
                <a:cubicBezTo>
                  <a:pt x="0" y="133"/>
                  <a:pt x="0" y="133"/>
                  <a:pt x="0" y="133"/>
                </a:cubicBezTo>
                <a:cubicBezTo>
                  <a:pt x="20" y="133"/>
                  <a:pt x="40" y="128"/>
                  <a:pt x="57" y="120"/>
                </a:cubicBezTo>
                <a:cubicBezTo>
                  <a:pt x="74" y="146"/>
                  <a:pt x="74" y="146"/>
                  <a:pt x="74" y="146"/>
                </a:cubicBezTo>
                <a:cubicBezTo>
                  <a:pt x="66" y="151"/>
                  <a:pt x="66" y="151"/>
                  <a:pt x="66" y="151"/>
                </a:cubicBezTo>
                <a:cubicBezTo>
                  <a:pt x="63" y="154"/>
                  <a:pt x="63" y="157"/>
                  <a:pt x="67" y="159"/>
                </a:cubicBezTo>
                <a:cubicBezTo>
                  <a:pt x="116" y="187"/>
                  <a:pt x="116" y="187"/>
                  <a:pt x="116" y="187"/>
                </a:cubicBezTo>
                <a:cubicBezTo>
                  <a:pt x="119" y="189"/>
                  <a:pt x="121" y="188"/>
                  <a:pt x="121" y="184"/>
                </a:cubicBezTo>
                <a:lnTo>
                  <a:pt x="114" y="1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2932949" y="3950608"/>
            <a:ext cx="569383" cy="946151"/>
          </a:xfrm>
          <a:custGeom>
            <a:avLst/>
            <a:gdLst>
              <a:gd name="T0" fmla="*/ 114 w 114"/>
              <a:gd name="T1" fmla="*/ 133 h 189"/>
              <a:gd name="T2" fmla="*/ 114 w 114"/>
              <a:gd name="T3" fmla="*/ 0 h 189"/>
              <a:gd name="T4" fmla="*/ 0 w 114"/>
              <a:gd name="T5" fmla="*/ 70 h 189"/>
              <a:gd name="T6" fmla="*/ 37 w 114"/>
              <a:gd name="T7" fmla="*/ 109 h 189"/>
              <a:gd name="T8" fmla="*/ 23 w 114"/>
              <a:gd name="T9" fmla="*/ 130 h 189"/>
              <a:gd name="T10" fmla="*/ 16 w 114"/>
              <a:gd name="T11" fmla="*/ 125 h 189"/>
              <a:gd name="T12" fmla="*/ 9 w 114"/>
              <a:gd name="T13" fmla="*/ 128 h 189"/>
              <a:gd name="T14" fmla="*/ 2 w 114"/>
              <a:gd name="T15" fmla="*/ 184 h 189"/>
              <a:gd name="T16" fmla="*/ 8 w 114"/>
              <a:gd name="T17" fmla="*/ 187 h 189"/>
              <a:gd name="T18" fmla="*/ 56 w 114"/>
              <a:gd name="T19" fmla="*/ 159 h 189"/>
              <a:gd name="T20" fmla="*/ 57 w 114"/>
              <a:gd name="T21" fmla="*/ 151 h 189"/>
              <a:gd name="T22" fmla="*/ 49 w 114"/>
              <a:gd name="T23" fmla="*/ 146 h 189"/>
              <a:gd name="T24" fmla="*/ 64 w 114"/>
              <a:gd name="T25" fmla="*/ 123 h 189"/>
              <a:gd name="T26" fmla="*/ 114 w 114"/>
              <a:gd name="T27" fmla="*/ 13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89">
                <a:moveTo>
                  <a:pt x="114" y="133"/>
                </a:moveTo>
                <a:cubicBezTo>
                  <a:pt x="114" y="0"/>
                  <a:pt x="114" y="0"/>
                  <a:pt x="114" y="0"/>
                </a:cubicBezTo>
                <a:cubicBezTo>
                  <a:pt x="0" y="70"/>
                  <a:pt x="0" y="70"/>
                  <a:pt x="0" y="70"/>
                </a:cubicBezTo>
                <a:cubicBezTo>
                  <a:pt x="10" y="85"/>
                  <a:pt x="22" y="98"/>
                  <a:pt x="37" y="109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12" y="123"/>
                  <a:pt x="9" y="124"/>
                  <a:pt x="9" y="128"/>
                </a:cubicBezTo>
                <a:cubicBezTo>
                  <a:pt x="2" y="184"/>
                  <a:pt x="2" y="184"/>
                  <a:pt x="2" y="184"/>
                </a:cubicBezTo>
                <a:cubicBezTo>
                  <a:pt x="2" y="188"/>
                  <a:pt x="4" y="189"/>
                  <a:pt x="8" y="187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60" y="157"/>
                  <a:pt x="60" y="154"/>
                  <a:pt x="57" y="151"/>
                </a:cubicBezTo>
                <a:cubicBezTo>
                  <a:pt x="49" y="146"/>
                  <a:pt x="49" y="146"/>
                  <a:pt x="49" y="146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79" y="130"/>
                  <a:pt x="96" y="133"/>
                  <a:pt x="114" y="1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1747615" y="4835375"/>
            <a:ext cx="1519767" cy="1519767"/>
          </a:xfrm>
          <a:custGeom>
            <a:avLst/>
            <a:gdLst>
              <a:gd name="T0" fmla="*/ 152 w 304"/>
              <a:gd name="T1" fmla="*/ 0 h 304"/>
              <a:gd name="T2" fmla="*/ 0 w 304"/>
              <a:gd name="T3" fmla="*/ 152 h 304"/>
              <a:gd name="T4" fmla="*/ 152 w 304"/>
              <a:gd name="T5" fmla="*/ 304 h 304"/>
              <a:gd name="T6" fmla="*/ 304 w 304"/>
              <a:gd name="T7" fmla="*/ 152 h 304"/>
              <a:gd name="T8" fmla="*/ 152 w 304"/>
              <a:gd name="T9" fmla="*/ 0 h 304"/>
              <a:gd name="T10" fmla="*/ 152 w 304"/>
              <a:gd name="T11" fmla="*/ 289 h 304"/>
              <a:gd name="T12" fmla="*/ 15 w 304"/>
              <a:gd name="T13" fmla="*/ 152 h 304"/>
              <a:gd name="T14" fmla="*/ 152 w 304"/>
              <a:gd name="T15" fmla="*/ 15 h 304"/>
              <a:gd name="T16" fmla="*/ 289 w 304"/>
              <a:gd name="T17" fmla="*/ 152 h 304"/>
              <a:gd name="T18" fmla="*/ 152 w 304"/>
              <a:gd name="T19" fmla="*/ 28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4">
                <a:moveTo>
                  <a:pt x="152" y="0"/>
                </a:moveTo>
                <a:cubicBezTo>
                  <a:pt x="68" y="0"/>
                  <a:pt x="0" y="68"/>
                  <a:pt x="0" y="152"/>
                </a:cubicBezTo>
                <a:cubicBezTo>
                  <a:pt x="0" y="236"/>
                  <a:pt x="68" y="304"/>
                  <a:pt x="152" y="304"/>
                </a:cubicBezTo>
                <a:cubicBezTo>
                  <a:pt x="236" y="304"/>
                  <a:pt x="304" y="236"/>
                  <a:pt x="304" y="152"/>
                </a:cubicBezTo>
                <a:cubicBezTo>
                  <a:pt x="304" y="68"/>
                  <a:pt x="236" y="0"/>
                  <a:pt x="152" y="0"/>
                </a:cubicBezTo>
                <a:close/>
                <a:moveTo>
                  <a:pt x="152" y="289"/>
                </a:moveTo>
                <a:cubicBezTo>
                  <a:pt x="76" y="289"/>
                  <a:pt x="15" y="228"/>
                  <a:pt x="15" y="152"/>
                </a:cubicBezTo>
                <a:cubicBezTo>
                  <a:pt x="15" y="76"/>
                  <a:pt x="76" y="15"/>
                  <a:pt x="152" y="15"/>
                </a:cubicBezTo>
                <a:cubicBezTo>
                  <a:pt x="228" y="15"/>
                  <a:pt x="289" y="76"/>
                  <a:pt x="289" y="152"/>
                </a:cubicBezTo>
                <a:cubicBezTo>
                  <a:pt x="289" y="228"/>
                  <a:pt x="228" y="289"/>
                  <a:pt x="152" y="2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1157066" y="2485875"/>
            <a:ext cx="1274233" cy="1274233"/>
          </a:xfrm>
          <a:custGeom>
            <a:avLst/>
            <a:gdLst>
              <a:gd name="T0" fmla="*/ 127 w 255"/>
              <a:gd name="T1" fmla="*/ 0 h 255"/>
              <a:gd name="T2" fmla="*/ 0 w 255"/>
              <a:gd name="T3" fmla="*/ 127 h 255"/>
              <a:gd name="T4" fmla="*/ 127 w 255"/>
              <a:gd name="T5" fmla="*/ 255 h 255"/>
              <a:gd name="T6" fmla="*/ 255 w 255"/>
              <a:gd name="T7" fmla="*/ 127 h 255"/>
              <a:gd name="T8" fmla="*/ 127 w 255"/>
              <a:gd name="T9" fmla="*/ 0 h 255"/>
              <a:gd name="T10" fmla="*/ 127 w 255"/>
              <a:gd name="T11" fmla="*/ 242 h 255"/>
              <a:gd name="T12" fmla="*/ 13 w 255"/>
              <a:gd name="T13" fmla="*/ 127 h 255"/>
              <a:gd name="T14" fmla="*/ 127 w 255"/>
              <a:gd name="T15" fmla="*/ 13 h 255"/>
              <a:gd name="T16" fmla="*/ 242 w 255"/>
              <a:gd name="T17" fmla="*/ 127 h 255"/>
              <a:gd name="T18" fmla="*/ 127 w 255"/>
              <a:gd name="T19" fmla="*/ 242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5" h="255"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98"/>
                  <a:pt x="57" y="255"/>
                  <a:pt x="127" y="255"/>
                </a:cubicBezTo>
                <a:cubicBezTo>
                  <a:pt x="198" y="255"/>
                  <a:pt x="255" y="198"/>
                  <a:pt x="255" y="127"/>
                </a:cubicBezTo>
                <a:cubicBezTo>
                  <a:pt x="255" y="57"/>
                  <a:pt x="198" y="0"/>
                  <a:pt x="127" y="0"/>
                </a:cubicBezTo>
                <a:close/>
                <a:moveTo>
                  <a:pt x="127" y="242"/>
                </a:moveTo>
                <a:cubicBezTo>
                  <a:pt x="64" y="242"/>
                  <a:pt x="13" y="191"/>
                  <a:pt x="13" y="127"/>
                </a:cubicBezTo>
                <a:cubicBezTo>
                  <a:pt x="13" y="64"/>
                  <a:pt x="64" y="13"/>
                  <a:pt x="127" y="13"/>
                </a:cubicBezTo>
                <a:cubicBezTo>
                  <a:pt x="191" y="13"/>
                  <a:pt x="242" y="64"/>
                  <a:pt x="242" y="127"/>
                </a:cubicBezTo>
                <a:cubicBezTo>
                  <a:pt x="242" y="191"/>
                  <a:pt x="191" y="242"/>
                  <a:pt x="127" y="2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7" name="Freeform 12"/>
          <p:cNvSpPr>
            <a:spLocks noEditPoints="1"/>
          </p:cNvSpPr>
          <p:nvPr/>
        </p:nvSpPr>
        <p:spPr bwMode="auto">
          <a:xfrm>
            <a:off x="4067482" y="1651908"/>
            <a:ext cx="1475316" cy="1468967"/>
          </a:xfrm>
          <a:custGeom>
            <a:avLst/>
            <a:gdLst>
              <a:gd name="T0" fmla="*/ 148 w 295"/>
              <a:gd name="T1" fmla="*/ 0 h 294"/>
              <a:gd name="T2" fmla="*/ 0 w 295"/>
              <a:gd name="T3" fmla="*/ 147 h 294"/>
              <a:gd name="T4" fmla="*/ 148 w 295"/>
              <a:gd name="T5" fmla="*/ 294 h 294"/>
              <a:gd name="T6" fmla="*/ 295 w 295"/>
              <a:gd name="T7" fmla="*/ 147 h 294"/>
              <a:gd name="T8" fmla="*/ 148 w 295"/>
              <a:gd name="T9" fmla="*/ 0 h 294"/>
              <a:gd name="T10" fmla="*/ 148 w 295"/>
              <a:gd name="T11" fmla="*/ 280 h 294"/>
              <a:gd name="T12" fmla="*/ 15 w 295"/>
              <a:gd name="T13" fmla="*/ 147 h 294"/>
              <a:gd name="T14" fmla="*/ 148 w 295"/>
              <a:gd name="T15" fmla="*/ 14 h 294"/>
              <a:gd name="T16" fmla="*/ 280 w 295"/>
              <a:gd name="T17" fmla="*/ 147 h 294"/>
              <a:gd name="T18" fmla="*/ 148 w 295"/>
              <a:gd name="T19" fmla="*/ 28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" h="294">
                <a:moveTo>
                  <a:pt x="148" y="0"/>
                </a:moveTo>
                <a:cubicBezTo>
                  <a:pt x="66" y="0"/>
                  <a:pt x="0" y="66"/>
                  <a:pt x="0" y="147"/>
                </a:cubicBezTo>
                <a:cubicBezTo>
                  <a:pt x="0" y="228"/>
                  <a:pt x="66" y="294"/>
                  <a:pt x="148" y="294"/>
                </a:cubicBezTo>
                <a:cubicBezTo>
                  <a:pt x="229" y="294"/>
                  <a:pt x="295" y="228"/>
                  <a:pt x="295" y="147"/>
                </a:cubicBezTo>
                <a:cubicBezTo>
                  <a:pt x="295" y="66"/>
                  <a:pt x="229" y="0"/>
                  <a:pt x="148" y="0"/>
                </a:cubicBezTo>
                <a:close/>
                <a:moveTo>
                  <a:pt x="148" y="280"/>
                </a:moveTo>
                <a:cubicBezTo>
                  <a:pt x="74" y="280"/>
                  <a:pt x="15" y="220"/>
                  <a:pt x="15" y="147"/>
                </a:cubicBezTo>
                <a:cubicBezTo>
                  <a:pt x="15" y="74"/>
                  <a:pt x="74" y="14"/>
                  <a:pt x="148" y="14"/>
                </a:cubicBezTo>
                <a:cubicBezTo>
                  <a:pt x="221" y="14"/>
                  <a:pt x="280" y="74"/>
                  <a:pt x="280" y="147"/>
                </a:cubicBezTo>
                <a:cubicBezTo>
                  <a:pt x="280" y="220"/>
                  <a:pt x="221" y="280"/>
                  <a:pt x="148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4725765" y="3320925"/>
            <a:ext cx="1368328" cy="1259366"/>
          </a:xfrm>
          <a:custGeom>
            <a:avLst/>
            <a:gdLst>
              <a:gd name="T0" fmla="*/ 101 w 202"/>
              <a:gd name="T1" fmla="*/ 0 h 202"/>
              <a:gd name="T2" fmla="*/ 0 w 202"/>
              <a:gd name="T3" fmla="*/ 101 h 202"/>
              <a:gd name="T4" fmla="*/ 101 w 202"/>
              <a:gd name="T5" fmla="*/ 202 h 202"/>
              <a:gd name="T6" fmla="*/ 202 w 202"/>
              <a:gd name="T7" fmla="*/ 101 h 202"/>
              <a:gd name="T8" fmla="*/ 101 w 202"/>
              <a:gd name="T9" fmla="*/ 0 h 202"/>
              <a:gd name="T10" fmla="*/ 101 w 202"/>
              <a:gd name="T11" fmla="*/ 192 h 202"/>
              <a:gd name="T12" fmla="*/ 10 w 202"/>
              <a:gd name="T13" fmla="*/ 101 h 202"/>
              <a:gd name="T14" fmla="*/ 101 w 202"/>
              <a:gd name="T15" fmla="*/ 10 h 202"/>
              <a:gd name="T16" fmla="*/ 192 w 202"/>
              <a:gd name="T17" fmla="*/ 101 h 202"/>
              <a:gd name="T18" fmla="*/ 101 w 202"/>
              <a:gd name="T19" fmla="*/ 19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2" h="202">
                <a:moveTo>
                  <a:pt x="101" y="0"/>
                </a:moveTo>
                <a:cubicBezTo>
                  <a:pt x="46" y="0"/>
                  <a:pt x="0" y="45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157" y="202"/>
                  <a:pt x="202" y="157"/>
                  <a:pt x="202" y="101"/>
                </a:cubicBezTo>
                <a:cubicBezTo>
                  <a:pt x="202" y="45"/>
                  <a:pt x="157" y="0"/>
                  <a:pt x="101" y="0"/>
                </a:cubicBezTo>
                <a:close/>
                <a:moveTo>
                  <a:pt x="101" y="192"/>
                </a:moveTo>
                <a:cubicBezTo>
                  <a:pt x="51" y="192"/>
                  <a:pt x="10" y="151"/>
                  <a:pt x="10" y="101"/>
                </a:cubicBezTo>
                <a:cubicBezTo>
                  <a:pt x="10" y="51"/>
                  <a:pt x="51" y="10"/>
                  <a:pt x="101" y="10"/>
                </a:cubicBezTo>
                <a:cubicBezTo>
                  <a:pt x="151" y="10"/>
                  <a:pt x="192" y="51"/>
                  <a:pt x="192" y="101"/>
                </a:cubicBezTo>
                <a:cubicBezTo>
                  <a:pt x="192" y="151"/>
                  <a:pt x="151" y="192"/>
                  <a:pt x="101" y="19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Freeform 14"/>
          <p:cNvSpPr>
            <a:spLocks noEditPoints="1"/>
          </p:cNvSpPr>
          <p:nvPr/>
        </p:nvSpPr>
        <p:spPr bwMode="auto">
          <a:xfrm>
            <a:off x="3896032" y="4776108"/>
            <a:ext cx="1496483" cy="1490133"/>
          </a:xfrm>
          <a:custGeom>
            <a:avLst/>
            <a:gdLst>
              <a:gd name="T0" fmla="*/ 149 w 299"/>
              <a:gd name="T1" fmla="*/ 0 h 298"/>
              <a:gd name="T2" fmla="*/ 0 w 299"/>
              <a:gd name="T3" fmla="*/ 149 h 298"/>
              <a:gd name="T4" fmla="*/ 149 w 299"/>
              <a:gd name="T5" fmla="*/ 298 h 298"/>
              <a:gd name="T6" fmla="*/ 299 w 299"/>
              <a:gd name="T7" fmla="*/ 149 h 298"/>
              <a:gd name="T8" fmla="*/ 149 w 299"/>
              <a:gd name="T9" fmla="*/ 0 h 298"/>
              <a:gd name="T10" fmla="*/ 149 w 299"/>
              <a:gd name="T11" fmla="*/ 284 h 298"/>
              <a:gd name="T12" fmla="*/ 15 w 299"/>
              <a:gd name="T13" fmla="*/ 149 h 298"/>
              <a:gd name="T14" fmla="*/ 149 w 299"/>
              <a:gd name="T15" fmla="*/ 15 h 298"/>
              <a:gd name="T16" fmla="*/ 284 w 299"/>
              <a:gd name="T17" fmla="*/ 149 h 298"/>
              <a:gd name="T18" fmla="*/ 149 w 299"/>
              <a:gd name="T19" fmla="*/ 28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" h="298">
                <a:moveTo>
                  <a:pt x="149" y="0"/>
                </a:moveTo>
                <a:cubicBezTo>
                  <a:pt x="67" y="0"/>
                  <a:pt x="0" y="67"/>
                  <a:pt x="0" y="149"/>
                </a:cubicBezTo>
                <a:cubicBezTo>
                  <a:pt x="0" y="232"/>
                  <a:pt x="67" y="298"/>
                  <a:pt x="149" y="298"/>
                </a:cubicBezTo>
                <a:cubicBezTo>
                  <a:pt x="232" y="298"/>
                  <a:pt x="299" y="232"/>
                  <a:pt x="299" y="149"/>
                </a:cubicBezTo>
                <a:cubicBezTo>
                  <a:pt x="299" y="67"/>
                  <a:pt x="232" y="0"/>
                  <a:pt x="149" y="0"/>
                </a:cubicBezTo>
                <a:close/>
                <a:moveTo>
                  <a:pt x="149" y="284"/>
                </a:moveTo>
                <a:cubicBezTo>
                  <a:pt x="75" y="284"/>
                  <a:pt x="15" y="223"/>
                  <a:pt x="15" y="149"/>
                </a:cubicBezTo>
                <a:cubicBezTo>
                  <a:pt x="15" y="75"/>
                  <a:pt x="75" y="15"/>
                  <a:pt x="149" y="15"/>
                </a:cubicBezTo>
                <a:cubicBezTo>
                  <a:pt x="223" y="15"/>
                  <a:pt x="284" y="75"/>
                  <a:pt x="284" y="149"/>
                </a:cubicBezTo>
                <a:cubicBezTo>
                  <a:pt x="284" y="223"/>
                  <a:pt x="223" y="284"/>
                  <a:pt x="149" y="2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0" name="Freeform 1788"/>
          <p:cNvSpPr>
            <a:spLocks/>
          </p:cNvSpPr>
          <p:nvPr/>
        </p:nvSpPr>
        <p:spPr bwMode="auto">
          <a:xfrm>
            <a:off x="1747615" y="4691441"/>
            <a:ext cx="539749" cy="524933"/>
          </a:xfrm>
          <a:custGeom>
            <a:avLst/>
            <a:gdLst>
              <a:gd name="T0" fmla="*/ 33 w 108"/>
              <a:gd name="T1" fmla="*/ 105 h 105"/>
              <a:gd name="T2" fmla="*/ 52 w 108"/>
              <a:gd name="T3" fmla="*/ 81 h 105"/>
              <a:gd name="T4" fmla="*/ 108 w 108"/>
              <a:gd name="T5" fmla="*/ 46 h 105"/>
              <a:gd name="T6" fmla="*/ 54 w 108"/>
              <a:gd name="T7" fmla="*/ 0 h 105"/>
              <a:gd name="T8" fmla="*/ 0 w 108"/>
              <a:gd name="T9" fmla="*/ 55 h 105"/>
              <a:gd name="T10" fmla="*/ 33 w 108"/>
              <a:gd name="T11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5">
                <a:moveTo>
                  <a:pt x="33" y="105"/>
                </a:moveTo>
                <a:cubicBezTo>
                  <a:pt x="38" y="96"/>
                  <a:pt x="44" y="88"/>
                  <a:pt x="52" y="81"/>
                </a:cubicBezTo>
                <a:cubicBezTo>
                  <a:pt x="68" y="65"/>
                  <a:pt x="87" y="53"/>
                  <a:pt x="108" y="46"/>
                </a:cubicBezTo>
                <a:cubicBezTo>
                  <a:pt x="104" y="20"/>
                  <a:pt x="81" y="0"/>
                  <a:pt x="54" y="0"/>
                </a:cubicBezTo>
                <a:cubicBezTo>
                  <a:pt x="24" y="0"/>
                  <a:pt x="0" y="25"/>
                  <a:pt x="0" y="55"/>
                </a:cubicBezTo>
                <a:cubicBezTo>
                  <a:pt x="0" y="77"/>
                  <a:pt x="13" y="96"/>
                  <a:pt x="33" y="1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Freeform 1789"/>
          <p:cNvSpPr>
            <a:spLocks/>
          </p:cNvSpPr>
          <p:nvPr/>
        </p:nvSpPr>
        <p:spPr bwMode="auto">
          <a:xfrm>
            <a:off x="1102032" y="2291142"/>
            <a:ext cx="539749" cy="520700"/>
          </a:xfrm>
          <a:custGeom>
            <a:avLst/>
            <a:gdLst>
              <a:gd name="T0" fmla="*/ 32 w 108"/>
              <a:gd name="T1" fmla="*/ 104 h 104"/>
              <a:gd name="T2" fmla="*/ 52 w 108"/>
              <a:gd name="T3" fmla="*/ 80 h 104"/>
              <a:gd name="T4" fmla="*/ 108 w 108"/>
              <a:gd name="T5" fmla="*/ 46 h 104"/>
              <a:gd name="T6" fmla="*/ 54 w 108"/>
              <a:gd name="T7" fmla="*/ 0 h 104"/>
              <a:gd name="T8" fmla="*/ 0 w 108"/>
              <a:gd name="T9" fmla="*/ 54 h 104"/>
              <a:gd name="T10" fmla="*/ 32 w 108"/>
              <a:gd name="T1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4">
                <a:moveTo>
                  <a:pt x="32" y="104"/>
                </a:moveTo>
                <a:cubicBezTo>
                  <a:pt x="38" y="96"/>
                  <a:pt x="44" y="87"/>
                  <a:pt x="52" y="80"/>
                </a:cubicBezTo>
                <a:cubicBezTo>
                  <a:pt x="67" y="64"/>
                  <a:pt x="87" y="53"/>
                  <a:pt x="108" y="46"/>
                </a:cubicBezTo>
                <a:cubicBezTo>
                  <a:pt x="104" y="20"/>
                  <a:pt x="81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77"/>
                  <a:pt x="13" y="96"/>
                  <a:pt x="32" y="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" name="Freeform 1790"/>
          <p:cNvSpPr>
            <a:spLocks/>
          </p:cNvSpPr>
          <p:nvPr/>
        </p:nvSpPr>
        <p:spPr bwMode="auto">
          <a:xfrm>
            <a:off x="4852766" y="4596192"/>
            <a:ext cx="539749" cy="524933"/>
          </a:xfrm>
          <a:custGeom>
            <a:avLst/>
            <a:gdLst>
              <a:gd name="T0" fmla="*/ 75 w 108"/>
              <a:gd name="T1" fmla="*/ 105 h 105"/>
              <a:gd name="T2" fmla="*/ 55 w 108"/>
              <a:gd name="T3" fmla="*/ 81 h 105"/>
              <a:gd name="T4" fmla="*/ 0 w 108"/>
              <a:gd name="T5" fmla="*/ 46 h 105"/>
              <a:gd name="T6" fmla="*/ 53 w 108"/>
              <a:gd name="T7" fmla="*/ 0 h 105"/>
              <a:gd name="T8" fmla="*/ 108 w 108"/>
              <a:gd name="T9" fmla="*/ 55 h 105"/>
              <a:gd name="T10" fmla="*/ 75 w 108"/>
              <a:gd name="T11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5">
                <a:moveTo>
                  <a:pt x="75" y="105"/>
                </a:moveTo>
                <a:cubicBezTo>
                  <a:pt x="69" y="96"/>
                  <a:pt x="63" y="88"/>
                  <a:pt x="55" y="81"/>
                </a:cubicBezTo>
                <a:cubicBezTo>
                  <a:pt x="40" y="65"/>
                  <a:pt x="20" y="53"/>
                  <a:pt x="0" y="46"/>
                </a:cubicBezTo>
                <a:cubicBezTo>
                  <a:pt x="4" y="20"/>
                  <a:pt x="26" y="0"/>
                  <a:pt x="53" y="0"/>
                </a:cubicBezTo>
                <a:cubicBezTo>
                  <a:pt x="83" y="0"/>
                  <a:pt x="108" y="25"/>
                  <a:pt x="108" y="55"/>
                </a:cubicBezTo>
                <a:cubicBezTo>
                  <a:pt x="108" y="77"/>
                  <a:pt x="94" y="96"/>
                  <a:pt x="7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3" name="Freeform 1791"/>
          <p:cNvSpPr>
            <a:spLocks/>
          </p:cNvSpPr>
          <p:nvPr/>
        </p:nvSpPr>
        <p:spPr bwMode="auto">
          <a:xfrm>
            <a:off x="5022099" y="1486808"/>
            <a:ext cx="539749" cy="518584"/>
          </a:xfrm>
          <a:custGeom>
            <a:avLst/>
            <a:gdLst>
              <a:gd name="T0" fmla="*/ 75 w 108"/>
              <a:gd name="T1" fmla="*/ 104 h 104"/>
              <a:gd name="T2" fmla="*/ 56 w 108"/>
              <a:gd name="T3" fmla="*/ 80 h 104"/>
              <a:gd name="T4" fmla="*/ 0 w 108"/>
              <a:gd name="T5" fmla="*/ 46 h 104"/>
              <a:gd name="T6" fmla="*/ 54 w 108"/>
              <a:gd name="T7" fmla="*/ 0 h 104"/>
              <a:gd name="T8" fmla="*/ 108 w 108"/>
              <a:gd name="T9" fmla="*/ 54 h 104"/>
              <a:gd name="T10" fmla="*/ 75 w 108"/>
              <a:gd name="T1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4">
                <a:moveTo>
                  <a:pt x="75" y="104"/>
                </a:moveTo>
                <a:cubicBezTo>
                  <a:pt x="70" y="95"/>
                  <a:pt x="63" y="87"/>
                  <a:pt x="56" y="80"/>
                </a:cubicBezTo>
                <a:cubicBezTo>
                  <a:pt x="40" y="64"/>
                  <a:pt x="21" y="52"/>
                  <a:pt x="0" y="46"/>
                </a:cubicBezTo>
                <a:cubicBezTo>
                  <a:pt x="4" y="20"/>
                  <a:pt x="26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ubicBezTo>
                  <a:pt x="108" y="76"/>
                  <a:pt x="94" y="95"/>
                  <a:pt x="75" y="1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6329672" y="2620032"/>
            <a:ext cx="5121242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lt"/>
              </a:rPr>
              <a:t>采用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lt"/>
              </a:rPr>
              <a:t>embedding- based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lt"/>
              </a:rPr>
              <a:t>方法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ea"/>
              <a:sym typeface="+mn-lt"/>
            </a:endParaRPr>
          </a:p>
          <a:p>
            <a:pPr marL="457200" indent="-457200">
              <a:buFont typeface="+mj-lt"/>
              <a:buAutoNum type="alphaUcPeriod"/>
            </a:pPr>
            <a:r>
              <a:rPr lang="zh-CN" altLang="en-US" sz="2000" dirty="0">
                <a:latin typeface="+mn-ea"/>
              </a:rPr>
              <a:t>用</a:t>
            </a:r>
            <a:r>
              <a:rPr lang="en-US" altLang="zh-CN" sz="2000" dirty="0">
                <a:latin typeface="+mn-ea"/>
              </a:rPr>
              <a:t>KNN</a:t>
            </a:r>
            <a:r>
              <a:rPr lang="zh-CN" altLang="en-US" sz="2000" dirty="0">
                <a:latin typeface="+mn-ea"/>
              </a:rPr>
              <a:t>分类器代替解压缩矩阵</a:t>
            </a:r>
            <a:endParaRPr lang="en-US" altLang="zh-CN" sz="2000" dirty="0">
              <a:latin typeface="+mn-ea"/>
            </a:endParaRPr>
          </a:p>
          <a:p>
            <a:pPr marL="457200" indent="-457200">
              <a:buFont typeface="+mj-lt"/>
              <a:buAutoNum type="alphaUcPeriod"/>
            </a:pPr>
            <a:r>
              <a:rPr lang="zh-CN" altLang="en-US" sz="2000" dirty="0">
                <a:latin typeface="+mn-ea"/>
              </a:rPr>
              <a:t>聚类加速</a:t>
            </a:r>
            <a:endParaRPr lang="en-US" altLang="zh-CN" sz="2000" dirty="0">
              <a:latin typeface="+mn-ea"/>
            </a:endParaRPr>
          </a:p>
          <a:p>
            <a:pPr marL="457200" indent="-457200">
              <a:buFont typeface="+mj-lt"/>
              <a:buAutoNum type="alphaUcPeriod"/>
            </a:pPr>
            <a:r>
              <a:rPr lang="zh-CN" altLang="en-US" sz="2000" dirty="0">
                <a:latin typeface="+mn-ea"/>
              </a:rPr>
              <a:t>训练随机生成的小的集合</a:t>
            </a:r>
            <a:endParaRPr lang="en-US" altLang="zh-CN" sz="2000" dirty="0">
              <a:latin typeface="+mn-ea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CN" sz="2000" dirty="0">
                <a:latin typeface="+mn-ea"/>
              </a:rPr>
              <a:t>SLEEC</a:t>
            </a:r>
          </a:p>
        </p:txBody>
      </p:sp>
      <p:sp>
        <p:nvSpPr>
          <p:cNvPr id="25" name="TextBox 682"/>
          <p:cNvSpPr txBox="1"/>
          <p:nvPr/>
        </p:nvSpPr>
        <p:spPr>
          <a:xfrm>
            <a:off x="1138679" y="2278745"/>
            <a:ext cx="442750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A.</a:t>
            </a:r>
            <a:endParaRPr kumimoji="0" lang="zh-CN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6" name="TextBox 682"/>
          <p:cNvSpPr txBox="1"/>
          <p:nvPr/>
        </p:nvSpPr>
        <p:spPr>
          <a:xfrm>
            <a:off x="5087488" y="1487348"/>
            <a:ext cx="442750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B.</a:t>
            </a:r>
            <a:endParaRPr kumimoji="0" lang="zh-CN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7" name="TextBox 682"/>
          <p:cNvSpPr txBox="1"/>
          <p:nvPr/>
        </p:nvSpPr>
        <p:spPr>
          <a:xfrm>
            <a:off x="4852765" y="4596192"/>
            <a:ext cx="45717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D.</a:t>
            </a:r>
            <a:endParaRPr kumimoji="0" lang="zh-CN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8" name="TextBox 682"/>
          <p:cNvSpPr txBox="1"/>
          <p:nvPr/>
        </p:nvSpPr>
        <p:spPr>
          <a:xfrm>
            <a:off x="1757589" y="4692778"/>
            <a:ext cx="442750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E.</a:t>
            </a:r>
            <a:endParaRPr kumimoji="0" lang="zh-CN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1213866" y="2725542"/>
            <a:ext cx="1127711" cy="79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1 vs all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方法：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训练和预测成本过高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254991" y="2485875"/>
            <a:ext cx="502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254991" y="4580291"/>
            <a:ext cx="502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82"/>
          <p:cNvSpPr txBox="1"/>
          <p:nvPr/>
        </p:nvSpPr>
        <p:spPr>
          <a:xfrm>
            <a:off x="5717144" y="2734722"/>
            <a:ext cx="671540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C.</a:t>
            </a:r>
            <a:endParaRPr kumimoji="0" lang="zh-CN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4241284" y="1970535"/>
            <a:ext cx="1127711" cy="79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Embedding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方法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训练时间长</a:t>
            </a:r>
          </a:p>
        </p:txBody>
      </p: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4854671" y="3619374"/>
            <a:ext cx="1127711" cy="79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低秩矩阵，在现实生活中很难实现</a:t>
            </a: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4141565" y="5216030"/>
            <a:ext cx="1098078" cy="55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聚类在大的维度上不稳定</a:t>
            </a: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42" name="椭圆 4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44" name="文本框 43"/>
          <p:cNvSpPr txBox="1"/>
          <p:nvPr/>
        </p:nvSpPr>
        <p:spPr>
          <a:xfrm>
            <a:off x="919032" y="-52202"/>
            <a:ext cx="1127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Sparse local embeddings </a:t>
            </a:r>
          </a:p>
          <a:p>
            <a:pPr lvl="0"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for extreme multi-label classification</a:t>
            </a:r>
            <a:endParaRPr lang="zh-CN" altLang="en-US" sz="3600" b="1" dirty="0">
              <a:solidFill>
                <a:prstClr val="white"/>
              </a:solidFill>
            </a:endParaRPr>
          </a:p>
        </p:txBody>
      </p:sp>
      <p:sp>
        <p:nvSpPr>
          <p:cNvPr id="38" name="矩形 1">
            <a:extLst>
              <a:ext uri="{FF2B5EF4-FFF2-40B4-BE49-F238E27FC236}">
                <a16:creationId xmlns:a16="http://schemas.microsoft.com/office/drawing/2014/main" id="{4E1D3D03-D12B-4953-9005-8C4173413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64" y="5113342"/>
            <a:ext cx="1127711" cy="103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基于树的方法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缺乏理论理解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难以处理大的数据规模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9" name="TextBox 682">
            <a:extLst>
              <a:ext uri="{FF2B5EF4-FFF2-40B4-BE49-F238E27FC236}">
                <a16:creationId xmlns:a16="http://schemas.microsoft.com/office/drawing/2014/main" id="{28BC66E6-E1CF-4CDF-AD23-581A4A955AC9}"/>
              </a:ext>
            </a:extLst>
          </p:cNvPr>
          <p:cNvSpPr txBox="1"/>
          <p:nvPr/>
        </p:nvSpPr>
        <p:spPr>
          <a:xfrm>
            <a:off x="5718042" y="3193850"/>
            <a:ext cx="671540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C.</a:t>
            </a:r>
            <a:endParaRPr kumimoji="0" lang="zh-CN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A961D-CDDB-4A2C-BA1B-8213A83AE2D2}"/>
              </a:ext>
            </a:extLst>
          </p:cNvPr>
          <p:cNvSpPr txBox="1"/>
          <p:nvPr/>
        </p:nvSpPr>
        <p:spPr>
          <a:xfrm>
            <a:off x="309822" y="1307939"/>
            <a:ext cx="2468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lt"/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410235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2651019" y="2412082"/>
            <a:ext cx="1795765" cy="896885"/>
          </a:xfrm>
          <a:custGeom>
            <a:avLst/>
            <a:gdLst>
              <a:gd name="T0" fmla="*/ 113 w 524"/>
              <a:gd name="T1" fmla="*/ 0 h 262"/>
              <a:gd name="T2" fmla="*/ 416 w 524"/>
              <a:gd name="T3" fmla="*/ 1 h 262"/>
              <a:gd name="T4" fmla="*/ 510 w 524"/>
              <a:gd name="T5" fmla="*/ 60 h 262"/>
              <a:gd name="T6" fmla="*/ 524 w 524"/>
              <a:gd name="T7" fmla="*/ 113 h 262"/>
              <a:gd name="T8" fmla="*/ 523 w 524"/>
              <a:gd name="T9" fmla="*/ 262 h 262"/>
              <a:gd name="T10" fmla="*/ 475 w 524"/>
              <a:gd name="T11" fmla="*/ 262 h 262"/>
              <a:gd name="T12" fmla="*/ 475 w 524"/>
              <a:gd name="T13" fmla="*/ 114 h 262"/>
              <a:gd name="T14" fmla="*/ 410 w 524"/>
              <a:gd name="T15" fmla="*/ 49 h 262"/>
              <a:gd name="T16" fmla="*/ 114 w 524"/>
              <a:gd name="T17" fmla="*/ 49 h 262"/>
              <a:gd name="T18" fmla="*/ 49 w 524"/>
              <a:gd name="T19" fmla="*/ 114 h 262"/>
              <a:gd name="T20" fmla="*/ 49 w 524"/>
              <a:gd name="T21" fmla="*/ 262 h 262"/>
              <a:gd name="T22" fmla="*/ 0 w 524"/>
              <a:gd name="T23" fmla="*/ 262 h 262"/>
              <a:gd name="T24" fmla="*/ 1 w 524"/>
              <a:gd name="T25" fmla="*/ 108 h 262"/>
              <a:gd name="T26" fmla="*/ 60 w 524"/>
              <a:gd name="T27" fmla="*/ 14 h 262"/>
              <a:gd name="T28" fmla="*/ 113 w 524"/>
              <a:gd name="T2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4" h="262">
                <a:moveTo>
                  <a:pt x="113" y="0"/>
                </a:moveTo>
                <a:cubicBezTo>
                  <a:pt x="416" y="1"/>
                  <a:pt x="416" y="1"/>
                  <a:pt x="416" y="1"/>
                </a:cubicBezTo>
                <a:cubicBezTo>
                  <a:pt x="457" y="4"/>
                  <a:pt x="489" y="24"/>
                  <a:pt x="510" y="60"/>
                </a:cubicBezTo>
                <a:cubicBezTo>
                  <a:pt x="519" y="77"/>
                  <a:pt x="523" y="94"/>
                  <a:pt x="524" y="113"/>
                </a:cubicBezTo>
                <a:cubicBezTo>
                  <a:pt x="523" y="262"/>
                  <a:pt x="523" y="262"/>
                  <a:pt x="523" y="262"/>
                </a:cubicBezTo>
                <a:cubicBezTo>
                  <a:pt x="475" y="262"/>
                  <a:pt x="475" y="262"/>
                  <a:pt x="475" y="262"/>
                </a:cubicBezTo>
                <a:cubicBezTo>
                  <a:pt x="475" y="114"/>
                  <a:pt x="475" y="114"/>
                  <a:pt x="475" y="114"/>
                </a:cubicBezTo>
                <a:cubicBezTo>
                  <a:pt x="475" y="78"/>
                  <a:pt x="446" y="49"/>
                  <a:pt x="410" y="49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78" y="49"/>
                  <a:pt x="49" y="78"/>
                  <a:pt x="49" y="114"/>
                </a:cubicBezTo>
                <a:cubicBezTo>
                  <a:pt x="49" y="262"/>
                  <a:pt x="49" y="262"/>
                  <a:pt x="49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1" y="108"/>
                  <a:pt x="1" y="108"/>
                  <a:pt x="1" y="108"/>
                </a:cubicBezTo>
                <a:cubicBezTo>
                  <a:pt x="4" y="67"/>
                  <a:pt x="24" y="35"/>
                  <a:pt x="60" y="14"/>
                </a:cubicBezTo>
                <a:cubicBezTo>
                  <a:pt x="77" y="5"/>
                  <a:pt x="94" y="1"/>
                  <a:pt x="113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5907713" y="3033922"/>
            <a:ext cx="167419" cy="480332"/>
          </a:xfrm>
          <a:custGeom>
            <a:avLst/>
            <a:gdLst>
              <a:gd name="T0" fmla="*/ 0 w 84"/>
              <a:gd name="T1" fmla="*/ 241 h 241"/>
              <a:gd name="T2" fmla="*/ 1 w 84"/>
              <a:gd name="T3" fmla="*/ 0 h 241"/>
              <a:gd name="T4" fmla="*/ 84 w 84"/>
              <a:gd name="T5" fmla="*/ 0 h 241"/>
              <a:gd name="T6" fmla="*/ 84 w 84"/>
              <a:gd name="T7" fmla="*/ 241 h 241"/>
              <a:gd name="T8" fmla="*/ 0 w 84"/>
              <a:gd name="T9" fmla="*/ 241 h 241"/>
              <a:gd name="T10" fmla="*/ 0 w 84"/>
              <a:gd name="T1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241">
                <a:moveTo>
                  <a:pt x="0" y="241"/>
                </a:moveTo>
                <a:lnTo>
                  <a:pt x="1" y="0"/>
                </a:lnTo>
                <a:lnTo>
                  <a:pt x="84" y="0"/>
                </a:lnTo>
                <a:lnTo>
                  <a:pt x="84" y="241"/>
                </a:lnTo>
                <a:lnTo>
                  <a:pt x="0" y="241"/>
                </a:lnTo>
                <a:lnTo>
                  <a:pt x="0" y="24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279367" y="3308967"/>
            <a:ext cx="1791780" cy="896885"/>
          </a:xfrm>
          <a:custGeom>
            <a:avLst/>
            <a:gdLst>
              <a:gd name="T0" fmla="*/ 523 w 523"/>
              <a:gd name="T1" fmla="*/ 0 h 262"/>
              <a:gd name="T2" fmla="*/ 523 w 523"/>
              <a:gd name="T3" fmla="*/ 154 h 262"/>
              <a:gd name="T4" fmla="*/ 522 w 523"/>
              <a:gd name="T5" fmla="*/ 165 h 262"/>
              <a:gd name="T6" fmla="*/ 411 w 523"/>
              <a:gd name="T7" fmla="*/ 262 h 262"/>
              <a:gd name="T8" fmla="*/ 108 w 523"/>
              <a:gd name="T9" fmla="*/ 261 h 262"/>
              <a:gd name="T10" fmla="*/ 14 w 523"/>
              <a:gd name="T11" fmla="*/ 202 h 262"/>
              <a:gd name="T12" fmla="*/ 0 w 523"/>
              <a:gd name="T13" fmla="*/ 149 h 262"/>
              <a:gd name="T14" fmla="*/ 0 w 523"/>
              <a:gd name="T15" fmla="*/ 0 h 262"/>
              <a:gd name="T16" fmla="*/ 49 w 523"/>
              <a:gd name="T17" fmla="*/ 0 h 262"/>
              <a:gd name="T18" fmla="*/ 49 w 523"/>
              <a:gd name="T19" fmla="*/ 148 h 262"/>
              <a:gd name="T20" fmla="*/ 114 w 523"/>
              <a:gd name="T21" fmla="*/ 213 h 262"/>
              <a:gd name="T22" fmla="*/ 410 w 523"/>
              <a:gd name="T23" fmla="*/ 213 h 262"/>
              <a:gd name="T24" fmla="*/ 475 w 523"/>
              <a:gd name="T25" fmla="*/ 148 h 262"/>
              <a:gd name="T26" fmla="*/ 475 w 523"/>
              <a:gd name="T27" fmla="*/ 0 h 262"/>
              <a:gd name="T28" fmla="*/ 523 w 523"/>
              <a:gd name="T2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3" h="262">
                <a:moveTo>
                  <a:pt x="523" y="0"/>
                </a:moveTo>
                <a:cubicBezTo>
                  <a:pt x="523" y="154"/>
                  <a:pt x="523" y="154"/>
                  <a:pt x="523" y="154"/>
                </a:cubicBezTo>
                <a:cubicBezTo>
                  <a:pt x="522" y="165"/>
                  <a:pt x="522" y="165"/>
                  <a:pt x="522" y="165"/>
                </a:cubicBezTo>
                <a:cubicBezTo>
                  <a:pt x="512" y="221"/>
                  <a:pt x="468" y="260"/>
                  <a:pt x="411" y="262"/>
                </a:cubicBezTo>
                <a:cubicBezTo>
                  <a:pt x="108" y="261"/>
                  <a:pt x="108" y="261"/>
                  <a:pt x="108" y="261"/>
                </a:cubicBezTo>
                <a:cubicBezTo>
                  <a:pt x="67" y="258"/>
                  <a:pt x="35" y="238"/>
                  <a:pt x="14" y="202"/>
                </a:cubicBezTo>
                <a:cubicBezTo>
                  <a:pt x="5" y="185"/>
                  <a:pt x="1" y="168"/>
                  <a:pt x="0" y="149"/>
                </a:cubicBezTo>
                <a:cubicBezTo>
                  <a:pt x="0" y="0"/>
                  <a:pt x="0" y="0"/>
                  <a:pt x="0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148"/>
                  <a:pt x="49" y="148"/>
                  <a:pt x="49" y="148"/>
                </a:cubicBezTo>
                <a:cubicBezTo>
                  <a:pt x="49" y="184"/>
                  <a:pt x="78" y="213"/>
                  <a:pt x="114" y="213"/>
                </a:cubicBezTo>
                <a:cubicBezTo>
                  <a:pt x="410" y="213"/>
                  <a:pt x="410" y="213"/>
                  <a:pt x="410" y="213"/>
                </a:cubicBezTo>
                <a:cubicBezTo>
                  <a:pt x="446" y="213"/>
                  <a:pt x="475" y="184"/>
                  <a:pt x="475" y="148"/>
                </a:cubicBezTo>
                <a:cubicBezTo>
                  <a:pt x="475" y="0"/>
                  <a:pt x="475" y="0"/>
                  <a:pt x="475" y="0"/>
                </a:cubicBezTo>
                <a:cubicBezTo>
                  <a:pt x="523" y="0"/>
                  <a:pt x="523" y="0"/>
                  <a:pt x="523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907713" y="2412082"/>
            <a:ext cx="1795765" cy="896885"/>
          </a:xfrm>
          <a:custGeom>
            <a:avLst/>
            <a:gdLst>
              <a:gd name="T0" fmla="*/ 113 w 524"/>
              <a:gd name="T1" fmla="*/ 0 h 262"/>
              <a:gd name="T2" fmla="*/ 416 w 524"/>
              <a:gd name="T3" fmla="*/ 1 h 262"/>
              <a:gd name="T4" fmla="*/ 510 w 524"/>
              <a:gd name="T5" fmla="*/ 60 h 262"/>
              <a:gd name="T6" fmla="*/ 524 w 524"/>
              <a:gd name="T7" fmla="*/ 113 h 262"/>
              <a:gd name="T8" fmla="*/ 523 w 524"/>
              <a:gd name="T9" fmla="*/ 262 h 262"/>
              <a:gd name="T10" fmla="*/ 475 w 524"/>
              <a:gd name="T11" fmla="*/ 262 h 262"/>
              <a:gd name="T12" fmla="*/ 475 w 524"/>
              <a:gd name="T13" fmla="*/ 114 h 262"/>
              <a:gd name="T14" fmla="*/ 410 w 524"/>
              <a:gd name="T15" fmla="*/ 49 h 262"/>
              <a:gd name="T16" fmla="*/ 114 w 524"/>
              <a:gd name="T17" fmla="*/ 49 h 262"/>
              <a:gd name="T18" fmla="*/ 49 w 524"/>
              <a:gd name="T19" fmla="*/ 114 h 262"/>
              <a:gd name="T20" fmla="*/ 49 w 524"/>
              <a:gd name="T21" fmla="*/ 262 h 262"/>
              <a:gd name="T22" fmla="*/ 0 w 524"/>
              <a:gd name="T23" fmla="*/ 262 h 262"/>
              <a:gd name="T24" fmla="*/ 1 w 524"/>
              <a:gd name="T25" fmla="*/ 108 h 262"/>
              <a:gd name="T26" fmla="*/ 60 w 524"/>
              <a:gd name="T27" fmla="*/ 14 h 262"/>
              <a:gd name="T28" fmla="*/ 113 w 524"/>
              <a:gd name="T2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4" h="262">
                <a:moveTo>
                  <a:pt x="113" y="0"/>
                </a:moveTo>
                <a:cubicBezTo>
                  <a:pt x="416" y="1"/>
                  <a:pt x="416" y="1"/>
                  <a:pt x="416" y="1"/>
                </a:cubicBezTo>
                <a:cubicBezTo>
                  <a:pt x="457" y="4"/>
                  <a:pt x="489" y="24"/>
                  <a:pt x="510" y="60"/>
                </a:cubicBezTo>
                <a:cubicBezTo>
                  <a:pt x="519" y="77"/>
                  <a:pt x="523" y="94"/>
                  <a:pt x="524" y="113"/>
                </a:cubicBezTo>
                <a:cubicBezTo>
                  <a:pt x="523" y="262"/>
                  <a:pt x="523" y="262"/>
                  <a:pt x="523" y="262"/>
                </a:cubicBezTo>
                <a:cubicBezTo>
                  <a:pt x="475" y="262"/>
                  <a:pt x="475" y="262"/>
                  <a:pt x="475" y="262"/>
                </a:cubicBezTo>
                <a:cubicBezTo>
                  <a:pt x="475" y="114"/>
                  <a:pt x="475" y="114"/>
                  <a:pt x="475" y="114"/>
                </a:cubicBezTo>
                <a:cubicBezTo>
                  <a:pt x="475" y="78"/>
                  <a:pt x="446" y="49"/>
                  <a:pt x="410" y="49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78" y="49"/>
                  <a:pt x="49" y="78"/>
                  <a:pt x="49" y="114"/>
                </a:cubicBezTo>
                <a:cubicBezTo>
                  <a:pt x="49" y="262"/>
                  <a:pt x="49" y="262"/>
                  <a:pt x="49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1" y="108"/>
                  <a:pt x="1" y="108"/>
                  <a:pt x="1" y="108"/>
                </a:cubicBezTo>
                <a:cubicBezTo>
                  <a:pt x="4" y="67"/>
                  <a:pt x="24" y="35"/>
                  <a:pt x="60" y="14"/>
                </a:cubicBezTo>
                <a:cubicBezTo>
                  <a:pt x="77" y="5"/>
                  <a:pt x="94" y="1"/>
                  <a:pt x="113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9164406" y="3033922"/>
            <a:ext cx="167419" cy="480332"/>
          </a:xfrm>
          <a:custGeom>
            <a:avLst/>
            <a:gdLst>
              <a:gd name="T0" fmla="*/ 0 w 84"/>
              <a:gd name="T1" fmla="*/ 241 h 241"/>
              <a:gd name="T2" fmla="*/ 0 w 84"/>
              <a:gd name="T3" fmla="*/ 0 h 241"/>
              <a:gd name="T4" fmla="*/ 84 w 84"/>
              <a:gd name="T5" fmla="*/ 0 h 241"/>
              <a:gd name="T6" fmla="*/ 84 w 84"/>
              <a:gd name="T7" fmla="*/ 241 h 241"/>
              <a:gd name="T8" fmla="*/ 0 w 84"/>
              <a:gd name="T9" fmla="*/ 241 h 241"/>
              <a:gd name="T10" fmla="*/ 0 w 84"/>
              <a:gd name="T1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241">
                <a:moveTo>
                  <a:pt x="0" y="241"/>
                </a:moveTo>
                <a:lnTo>
                  <a:pt x="0" y="0"/>
                </a:lnTo>
                <a:lnTo>
                  <a:pt x="84" y="0"/>
                </a:lnTo>
                <a:lnTo>
                  <a:pt x="84" y="241"/>
                </a:lnTo>
                <a:lnTo>
                  <a:pt x="0" y="241"/>
                </a:lnTo>
                <a:lnTo>
                  <a:pt x="0" y="24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7536060" y="3308967"/>
            <a:ext cx="1791780" cy="896885"/>
          </a:xfrm>
          <a:custGeom>
            <a:avLst/>
            <a:gdLst>
              <a:gd name="T0" fmla="*/ 523 w 523"/>
              <a:gd name="T1" fmla="*/ 0 h 262"/>
              <a:gd name="T2" fmla="*/ 523 w 523"/>
              <a:gd name="T3" fmla="*/ 154 h 262"/>
              <a:gd name="T4" fmla="*/ 522 w 523"/>
              <a:gd name="T5" fmla="*/ 165 h 262"/>
              <a:gd name="T6" fmla="*/ 411 w 523"/>
              <a:gd name="T7" fmla="*/ 262 h 262"/>
              <a:gd name="T8" fmla="*/ 108 w 523"/>
              <a:gd name="T9" fmla="*/ 261 h 262"/>
              <a:gd name="T10" fmla="*/ 14 w 523"/>
              <a:gd name="T11" fmla="*/ 202 h 262"/>
              <a:gd name="T12" fmla="*/ 0 w 523"/>
              <a:gd name="T13" fmla="*/ 149 h 262"/>
              <a:gd name="T14" fmla="*/ 0 w 523"/>
              <a:gd name="T15" fmla="*/ 0 h 262"/>
              <a:gd name="T16" fmla="*/ 49 w 523"/>
              <a:gd name="T17" fmla="*/ 0 h 262"/>
              <a:gd name="T18" fmla="*/ 49 w 523"/>
              <a:gd name="T19" fmla="*/ 148 h 262"/>
              <a:gd name="T20" fmla="*/ 114 w 523"/>
              <a:gd name="T21" fmla="*/ 213 h 262"/>
              <a:gd name="T22" fmla="*/ 410 w 523"/>
              <a:gd name="T23" fmla="*/ 213 h 262"/>
              <a:gd name="T24" fmla="*/ 475 w 523"/>
              <a:gd name="T25" fmla="*/ 148 h 262"/>
              <a:gd name="T26" fmla="*/ 475 w 523"/>
              <a:gd name="T27" fmla="*/ 0 h 262"/>
              <a:gd name="T28" fmla="*/ 523 w 523"/>
              <a:gd name="T2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3" h="262">
                <a:moveTo>
                  <a:pt x="523" y="0"/>
                </a:moveTo>
                <a:cubicBezTo>
                  <a:pt x="523" y="154"/>
                  <a:pt x="523" y="154"/>
                  <a:pt x="523" y="154"/>
                </a:cubicBezTo>
                <a:cubicBezTo>
                  <a:pt x="522" y="165"/>
                  <a:pt x="522" y="165"/>
                  <a:pt x="522" y="165"/>
                </a:cubicBezTo>
                <a:cubicBezTo>
                  <a:pt x="512" y="221"/>
                  <a:pt x="468" y="260"/>
                  <a:pt x="411" y="262"/>
                </a:cubicBezTo>
                <a:cubicBezTo>
                  <a:pt x="108" y="261"/>
                  <a:pt x="108" y="261"/>
                  <a:pt x="108" y="261"/>
                </a:cubicBezTo>
                <a:cubicBezTo>
                  <a:pt x="67" y="258"/>
                  <a:pt x="35" y="238"/>
                  <a:pt x="14" y="202"/>
                </a:cubicBezTo>
                <a:cubicBezTo>
                  <a:pt x="5" y="185"/>
                  <a:pt x="1" y="168"/>
                  <a:pt x="0" y="149"/>
                </a:cubicBezTo>
                <a:cubicBezTo>
                  <a:pt x="0" y="0"/>
                  <a:pt x="0" y="0"/>
                  <a:pt x="0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148"/>
                  <a:pt x="49" y="148"/>
                  <a:pt x="49" y="148"/>
                </a:cubicBezTo>
                <a:cubicBezTo>
                  <a:pt x="49" y="184"/>
                  <a:pt x="78" y="213"/>
                  <a:pt x="114" y="213"/>
                </a:cubicBezTo>
                <a:cubicBezTo>
                  <a:pt x="410" y="213"/>
                  <a:pt x="410" y="213"/>
                  <a:pt x="410" y="213"/>
                </a:cubicBezTo>
                <a:cubicBezTo>
                  <a:pt x="446" y="213"/>
                  <a:pt x="475" y="184"/>
                  <a:pt x="475" y="148"/>
                </a:cubicBezTo>
                <a:cubicBezTo>
                  <a:pt x="475" y="0"/>
                  <a:pt x="475" y="0"/>
                  <a:pt x="475" y="0"/>
                </a:cubicBezTo>
                <a:cubicBezTo>
                  <a:pt x="523" y="0"/>
                  <a:pt x="523" y="0"/>
                  <a:pt x="523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9164407" y="2412081"/>
            <a:ext cx="1791780" cy="1540651"/>
          </a:xfrm>
          <a:custGeom>
            <a:avLst/>
            <a:gdLst>
              <a:gd name="T0" fmla="*/ 113 w 523"/>
              <a:gd name="T1" fmla="*/ 0 h 450"/>
              <a:gd name="T2" fmla="*/ 416 w 523"/>
              <a:gd name="T3" fmla="*/ 1 h 450"/>
              <a:gd name="T4" fmla="*/ 510 w 523"/>
              <a:gd name="T5" fmla="*/ 60 h 450"/>
              <a:gd name="T6" fmla="*/ 523 w 523"/>
              <a:gd name="T7" fmla="*/ 113 h 450"/>
              <a:gd name="T8" fmla="*/ 523 w 523"/>
              <a:gd name="T9" fmla="*/ 450 h 450"/>
              <a:gd name="T10" fmla="*/ 475 w 523"/>
              <a:gd name="T11" fmla="*/ 450 h 450"/>
              <a:gd name="T12" fmla="*/ 475 w 523"/>
              <a:gd name="T13" fmla="*/ 114 h 450"/>
              <a:gd name="T14" fmla="*/ 410 w 523"/>
              <a:gd name="T15" fmla="*/ 49 h 450"/>
              <a:gd name="T16" fmla="*/ 114 w 523"/>
              <a:gd name="T17" fmla="*/ 49 h 450"/>
              <a:gd name="T18" fmla="*/ 49 w 523"/>
              <a:gd name="T19" fmla="*/ 114 h 450"/>
              <a:gd name="T20" fmla="*/ 49 w 523"/>
              <a:gd name="T21" fmla="*/ 262 h 450"/>
              <a:gd name="T22" fmla="*/ 0 w 523"/>
              <a:gd name="T23" fmla="*/ 262 h 450"/>
              <a:gd name="T24" fmla="*/ 0 w 523"/>
              <a:gd name="T25" fmla="*/ 108 h 450"/>
              <a:gd name="T26" fmla="*/ 60 w 523"/>
              <a:gd name="T27" fmla="*/ 14 h 450"/>
              <a:gd name="T28" fmla="*/ 113 w 523"/>
              <a:gd name="T29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3" h="450">
                <a:moveTo>
                  <a:pt x="113" y="0"/>
                </a:moveTo>
                <a:cubicBezTo>
                  <a:pt x="416" y="1"/>
                  <a:pt x="416" y="1"/>
                  <a:pt x="416" y="1"/>
                </a:cubicBezTo>
                <a:cubicBezTo>
                  <a:pt x="457" y="4"/>
                  <a:pt x="489" y="24"/>
                  <a:pt x="510" y="60"/>
                </a:cubicBezTo>
                <a:cubicBezTo>
                  <a:pt x="519" y="77"/>
                  <a:pt x="523" y="94"/>
                  <a:pt x="523" y="113"/>
                </a:cubicBezTo>
                <a:cubicBezTo>
                  <a:pt x="523" y="450"/>
                  <a:pt x="523" y="450"/>
                  <a:pt x="523" y="450"/>
                </a:cubicBezTo>
                <a:cubicBezTo>
                  <a:pt x="475" y="450"/>
                  <a:pt x="475" y="450"/>
                  <a:pt x="475" y="450"/>
                </a:cubicBezTo>
                <a:cubicBezTo>
                  <a:pt x="475" y="114"/>
                  <a:pt x="475" y="114"/>
                  <a:pt x="475" y="114"/>
                </a:cubicBezTo>
                <a:cubicBezTo>
                  <a:pt x="475" y="78"/>
                  <a:pt x="446" y="49"/>
                  <a:pt x="410" y="49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78" y="49"/>
                  <a:pt x="49" y="78"/>
                  <a:pt x="49" y="114"/>
                </a:cubicBezTo>
                <a:cubicBezTo>
                  <a:pt x="49" y="262"/>
                  <a:pt x="49" y="262"/>
                  <a:pt x="49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108"/>
                  <a:pt x="0" y="108"/>
                  <a:pt x="0" y="108"/>
                </a:cubicBezTo>
                <a:cubicBezTo>
                  <a:pt x="4" y="67"/>
                  <a:pt x="24" y="35"/>
                  <a:pt x="60" y="14"/>
                </a:cubicBezTo>
                <a:cubicBezTo>
                  <a:pt x="77" y="5"/>
                  <a:pt x="94" y="1"/>
                  <a:pt x="113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10689114" y="3867028"/>
            <a:ext cx="374699" cy="338824"/>
          </a:xfrm>
          <a:custGeom>
            <a:avLst/>
            <a:gdLst>
              <a:gd name="T0" fmla="*/ 188 w 188"/>
              <a:gd name="T1" fmla="*/ 0 h 170"/>
              <a:gd name="T2" fmla="*/ 93 w 188"/>
              <a:gd name="T3" fmla="*/ 170 h 170"/>
              <a:gd name="T4" fmla="*/ 0 w 188"/>
              <a:gd name="T5" fmla="*/ 0 h 170"/>
              <a:gd name="T6" fmla="*/ 188 w 188"/>
              <a:gd name="T7" fmla="*/ 0 h 170"/>
              <a:gd name="T8" fmla="*/ 188 w 188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70">
                <a:moveTo>
                  <a:pt x="188" y="0"/>
                </a:moveTo>
                <a:lnTo>
                  <a:pt x="93" y="170"/>
                </a:lnTo>
                <a:lnTo>
                  <a:pt x="0" y="0"/>
                </a:lnTo>
                <a:lnTo>
                  <a:pt x="188" y="0"/>
                </a:lnTo>
                <a:lnTo>
                  <a:pt x="18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919032" y="2412081"/>
            <a:ext cx="374699" cy="338824"/>
          </a:xfrm>
          <a:custGeom>
            <a:avLst/>
            <a:gdLst>
              <a:gd name="T0" fmla="*/ 188 w 188"/>
              <a:gd name="T1" fmla="*/ 0 h 170"/>
              <a:gd name="T2" fmla="*/ 95 w 188"/>
              <a:gd name="T3" fmla="*/ 170 h 170"/>
              <a:gd name="T4" fmla="*/ 0 w 188"/>
              <a:gd name="T5" fmla="*/ 0 h 170"/>
              <a:gd name="T6" fmla="*/ 188 w 188"/>
              <a:gd name="T7" fmla="*/ 0 h 170"/>
              <a:gd name="T8" fmla="*/ 188 w 188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70">
                <a:moveTo>
                  <a:pt x="188" y="0"/>
                </a:moveTo>
                <a:lnTo>
                  <a:pt x="95" y="170"/>
                </a:lnTo>
                <a:lnTo>
                  <a:pt x="0" y="0"/>
                </a:lnTo>
                <a:lnTo>
                  <a:pt x="188" y="0"/>
                </a:lnTo>
                <a:lnTo>
                  <a:pt x="18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1022672" y="2709049"/>
            <a:ext cx="1795765" cy="1496803"/>
          </a:xfrm>
          <a:custGeom>
            <a:avLst/>
            <a:gdLst>
              <a:gd name="T0" fmla="*/ 524 w 524"/>
              <a:gd name="T1" fmla="*/ 175 h 437"/>
              <a:gd name="T2" fmla="*/ 523 w 524"/>
              <a:gd name="T3" fmla="*/ 329 h 437"/>
              <a:gd name="T4" fmla="*/ 522 w 524"/>
              <a:gd name="T5" fmla="*/ 340 h 437"/>
              <a:gd name="T6" fmla="*/ 411 w 524"/>
              <a:gd name="T7" fmla="*/ 437 h 437"/>
              <a:gd name="T8" fmla="*/ 108 w 524"/>
              <a:gd name="T9" fmla="*/ 436 h 437"/>
              <a:gd name="T10" fmla="*/ 14 w 524"/>
              <a:gd name="T11" fmla="*/ 377 h 437"/>
              <a:gd name="T12" fmla="*/ 0 w 524"/>
              <a:gd name="T13" fmla="*/ 324 h 437"/>
              <a:gd name="T14" fmla="*/ 1 w 524"/>
              <a:gd name="T15" fmla="*/ 0 h 437"/>
              <a:gd name="T16" fmla="*/ 25 w 524"/>
              <a:gd name="T17" fmla="*/ 44 h 437"/>
              <a:gd name="T18" fmla="*/ 49 w 524"/>
              <a:gd name="T19" fmla="*/ 0 h 437"/>
              <a:gd name="T20" fmla="*/ 49 w 524"/>
              <a:gd name="T21" fmla="*/ 323 h 437"/>
              <a:gd name="T22" fmla="*/ 114 w 524"/>
              <a:gd name="T23" fmla="*/ 388 h 437"/>
              <a:gd name="T24" fmla="*/ 410 w 524"/>
              <a:gd name="T25" fmla="*/ 388 h 437"/>
              <a:gd name="T26" fmla="*/ 475 w 524"/>
              <a:gd name="T27" fmla="*/ 323 h 437"/>
              <a:gd name="T28" fmla="*/ 475 w 524"/>
              <a:gd name="T29" fmla="*/ 175 h 437"/>
              <a:gd name="T30" fmla="*/ 524 w 524"/>
              <a:gd name="T31" fmla="*/ 175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4" h="437">
                <a:moveTo>
                  <a:pt x="524" y="175"/>
                </a:moveTo>
                <a:cubicBezTo>
                  <a:pt x="523" y="329"/>
                  <a:pt x="523" y="329"/>
                  <a:pt x="523" y="329"/>
                </a:cubicBezTo>
                <a:cubicBezTo>
                  <a:pt x="522" y="340"/>
                  <a:pt x="522" y="340"/>
                  <a:pt x="522" y="340"/>
                </a:cubicBezTo>
                <a:cubicBezTo>
                  <a:pt x="512" y="396"/>
                  <a:pt x="468" y="435"/>
                  <a:pt x="411" y="437"/>
                </a:cubicBezTo>
                <a:cubicBezTo>
                  <a:pt x="108" y="436"/>
                  <a:pt x="108" y="436"/>
                  <a:pt x="108" y="436"/>
                </a:cubicBezTo>
                <a:cubicBezTo>
                  <a:pt x="67" y="433"/>
                  <a:pt x="35" y="413"/>
                  <a:pt x="14" y="377"/>
                </a:cubicBezTo>
                <a:cubicBezTo>
                  <a:pt x="5" y="360"/>
                  <a:pt x="1" y="343"/>
                  <a:pt x="0" y="324"/>
                </a:cubicBezTo>
                <a:cubicBezTo>
                  <a:pt x="1" y="0"/>
                  <a:pt x="1" y="0"/>
                  <a:pt x="1" y="0"/>
                </a:cubicBezTo>
                <a:cubicBezTo>
                  <a:pt x="25" y="44"/>
                  <a:pt x="25" y="44"/>
                  <a:pt x="25" y="44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23"/>
                  <a:pt x="49" y="323"/>
                  <a:pt x="49" y="323"/>
                </a:cubicBezTo>
                <a:cubicBezTo>
                  <a:pt x="49" y="359"/>
                  <a:pt x="78" y="388"/>
                  <a:pt x="114" y="388"/>
                </a:cubicBezTo>
                <a:cubicBezTo>
                  <a:pt x="410" y="388"/>
                  <a:pt x="410" y="388"/>
                  <a:pt x="410" y="388"/>
                </a:cubicBezTo>
                <a:cubicBezTo>
                  <a:pt x="446" y="388"/>
                  <a:pt x="475" y="359"/>
                  <a:pt x="475" y="323"/>
                </a:cubicBezTo>
                <a:cubicBezTo>
                  <a:pt x="475" y="175"/>
                  <a:pt x="475" y="175"/>
                  <a:pt x="475" y="175"/>
                </a:cubicBezTo>
                <a:cubicBezTo>
                  <a:pt x="524" y="175"/>
                  <a:pt x="524" y="175"/>
                  <a:pt x="524" y="175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1905607" y="3558101"/>
            <a:ext cx="27903" cy="522187"/>
          </a:xfrm>
          <a:custGeom>
            <a:avLst/>
            <a:gdLst>
              <a:gd name="T0" fmla="*/ 0 w 14"/>
              <a:gd name="T1" fmla="*/ 0 h 262"/>
              <a:gd name="T2" fmla="*/ 14 w 14"/>
              <a:gd name="T3" fmla="*/ 0 h 262"/>
              <a:gd name="T4" fmla="*/ 14 w 14"/>
              <a:gd name="T5" fmla="*/ 262 h 262"/>
              <a:gd name="T6" fmla="*/ 0 w 14"/>
              <a:gd name="T7" fmla="*/ 262 h 262"/>
              <a:gd name="T8" fmla="*/ 0 w 14"/>
              <a:gd name="T9" fmla="*/ 0 h 262"/>
              <a:gd name="T10" fmla="*/ 0 w 14"/>
              <a:gd name="T11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262">
                <a:moveTo>
                  <a:pt x="0" y="0"/>
                </a:moveTo>
                <a:lnTo>
                  <a:pt x="14" y="0"/>
                </a:lnTo>
                <a:lnTo>
                  <a:pt x="14" y="262"/>
                </a:lnTo>
                <a:lnTo>
                  <a:pt x="0" y="26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1303696" y="2184829"/>
            <a:ext cx="1233717" cy="14589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3533955" y="2537646"/>
            <a:ext cx="27903" cy="520193"/>
          </a:xfrm>
          <a:custGeom>
            <a:avLst/>
            <a:gdLst>
              <a:gd name="T0" fmla="*/ 0 w 8"/>
              <a:gd name="T1" fmla="*/ 152 h 152"/>
              <a:gd name="T2" fmla="*/ 8 w 8"/>
              <a:gd name="T3" fmla="*/ 152 h 152"/>
              <a:gd name="T4" fmla="*/ 8 w 8"/>
              <a:gd name="T5" fmla="*/ 0 h 152"/>
              <a:gd name="T6" fmla="*/ 0 w 8"/>
              <a:gd name="T7" fmla="*/ 0 h 152"/>
              <a:gd name="T8" fmla="*/ 0 w 8"/>
              <a:gd name="T9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52">
                <a:moveTo>
                  <a:pt x="0" y="152"/>
                </a:moveTo>
                <a:cubicBezTo>
                  <a:pt x="3" y="152"/>
                  <a:pt x="5" y="152"/>
                  <a:pt x="8" y="152"/>
                </a:cubicBezTo>
                <a:cubicBezTo>
                  <a:pt x="8" y="101"/>
                  <a:pt x="8" y="51"/>
                  <a:pt x="8" y="0"/>
                </a:cubicBezTo>
                <a:cubicBezTo>
                  <a:pt x="5" y="0"/>
                  <a:pt x="3" y="0"/>
                  <a:pt x="0" y="0"/>
                </a:cubicBezTo>
                <a:cubicBezTo>
                  <a:pt x="0" y="51"/>
                  <a:pt x="0" y="101"/>
                  <a:pt x="0" y="152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932044" y="2972137"/>
            <a:ext cx="1233717" cy="12337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5162302" y="3558101"/>
            <a:ext cx="27903" cy="522187"/>
          </a:xfrm>
          <a:custGeom>
            <a:avLst/>
            <a:gdLst>
              <a:gd name="T0" fmla="*/ 0 w 8"/>
              <a:gd name="T1" fmla="*/ 0 h 152"/>
              <a:gd name="T2" fmla="*/ 8 w 8"/>
              <a:gd name="T3" fmla="*/ 0 h 152"/>
              <a:gd name="T4" fmla="*/ 8 w 8"/>
              <a:gd name="T5" fmla="*/ 152 h 152"/>
              <a:gd name="T6" fmla="*/ 0 w 8"/>
              <a:gd name="T7" fmla="*/ 152 h 152"/>
              <a:gd name="T8" fmla="*/ 0 w 8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52">
                <a:moveTo>
                  <a:pt x="0" y="0"/>
                </a:moveTo>
                <a:cubicBezTo>
                  <a:pt x="3" y="0"/>
                  <a:pt x="5" y="0"/>
                  <a:pt x="8" y="0"/>
                </a:cubicBezTo>
                <a:cubicBezTo>
                  <a:pt x="8" y="51"/>
                  <a:pt x="8" y="101"/>
                  <a:pt x="8" y="152"/>
                </a:cubicBezTo>
                <a:cubicBezTo>
                  <a:pt x="5" y="152"/>
                  <a:pt x="3" y="152"/>
                  <a:pt x="0" y="152"/>
                </a:cubicBezTo>
                <a:cubicBezTo>
                  <a:pt x="0" y="101"/>
                  <a:pt x="0" y="51"/>
                  <a:pt x="0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4560391" y="2412081"/>
            <a:ext cx="1233717" cy="12317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6792642" y="2537646"/>
            <a:ext cx="25911" cy="520193"/>
          </a:xfrm>
          <a:custGeom>
            <a:avLst/>
            <a:gdLst>
              <a:gd name="T0" fmla="*/ 0 w 8"/>
              <a:gd name="T1" fmla="*/ 152 h 152"/>
              <a:gd name="T2" fmla="*/ 8 w 8"/>
              <a:gd name="T3" fmla="*/ 152 h 152"/>
              <a:gd name="T4" fmla="*/ 8 w 8"/>
              <a:gd name="T5" fmla="*/ 0 h 152"/>
              <a:gd name="T6" fmla="*/ 0 w 8"/>
              <a:gd name="T7" fmla="*/ 0 h 152"/>
              <a:gd name="T8" fmla="*/ 0 w 8"/>
              <a:gd name="T9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52">
                <a:moveTo>
                  <a:pt x="0" y="152"/>
                </a:moveTo>
                <a:cubicBezTo>
                  <a:pt x="3" y="152"/>
                  <a:pt x="5" y="152"/>
                  <a:pt x="8" y="152"/>
                </a:cubicBezTo>
                <a:cubicBezTo>
                  <a:pt x="8" y="101"/>
                  <a:pt x="8" y="51"/>
                  <a:pt x="8" y="0"/>
                </a:cubicBezTo>
                <a:cubicBezTo>
                  <a:pt x="5" y="0"/>
                  <a:pt x="3" y="0"/>
                  <a:pt x="0" y="0"/>
                </a:cubicBezTo>
                <a:cubicBezTo>
                  <a:pt x="0" y="51"/>
                  <a:pt x="0" y="101"/>
                  <a:pt x="0" y="152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6188737" y="2972137"/>
            <a:ext cx="1233717" cy="12337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8420988" y="3558101"/>
            <a:ext cx="25911" cy="522187"/>
          </a:xfrm>
          <a:custGeom>
            <a:avLst/>
            <a:gdLst>
              <a:gd name="T0" fmla="*/ 0 w 8"/>
              <a:gd name="T1" fmla="*/ 0 h 152"/>
              <a:gd name="T2" fmla="*/ 8 w 8"/>
              <a:gd name="T3" fmla="*/ 0 h 152"/>
              <a:gd name="T4" fmla="*/ 8 w 8"/>
              <a:gd name="T5" fmla="*/ 152 h 152"/>
              <a:gd name="T6" fmla="*/ 0 w 8"/>
              <a:gd name="T7" fmla="*/ 152 h 152"/>
              <a:gd name="T8" fmla="*/ 0 w 8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52">
                <a:moveTo>
                  <a:pt x="0" y="0"/>
                </a:moveTo>
                <a:cubicBezTo>
                  <a:pt x="3" y="0"/>
                  <a:pt x="5" y="0"/>
                  <a:pt x="8" y="0"/>
                </a:cubicBezTo>
                <a:cubicBezTo>
                  <a:pt x="8" y="51"/>
                  <a:pt x="8" y="101"/>
                  <a:pt x="8" y="152"/>
                </a:cubicBezTo>
                <a:cubicBezTo>
                  <a:pt x="5" y="152"/>
                  <a:pt x="3" y="152"/>
                  <a:pt x="0" y="152"/>
                </a:cubicBezTo>
                <a:cubicBezTo>
                  <a:pt x="0" y="101"/>
                  <a:pt x="0" y="51"/>
                  <a:pt x="0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7817085" y="2412081"/>
            <a:ext cx="1233717" cy="12317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10049335" y="2537646"/>
            <a:ext cx="25911" cy="520193"/>
          </a:xfrm>
          <a:custGeom>
            <a:avLst/>
            <a:gdLst>
              <a:gd name="T0" fmla="*/ 0 w 13"/>
              <a:gd name="T1" fmla="*/ 261 h 261"/>
              <a:gd name="T2" fmla="*/ 13 w 13"/>
              <a:gd name="T3" fmla="*/ 261 h 261"/>
              <a:gd name="T4" fmla="*/ 13 w 13"/>
              <a:gd name="T5" fmla="*/ 0 h 261"/>
              <a:gd name="T6" fmla="*/ 0 w 13"/>
              <a:gd name="T7" fmla="*/ 0 h 261"/>
              <a:gd name="T8" fmla="*/ 0 w 13"/>
              <a:gd name="T9" fmla="*/ 261 h 261"/>
              <a:gd name="T10" fmla="*/ 0 w 13"/>
              <a:gd name="T11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261">
                <a:moveTo>
                  <a:pt x="0" y="261"/>
                </a:moveTo>
                <a:lnTo>
                  <a:pt x="13" y="261"/>
                </a:lnTo>
                <a:lnTo>
                  <a:pt x="13" y="0"/>
                </a:lnTo>
                <a:lnTo>
                  <a:pt x="0" y="0"/>
                </a:lnTo>
                <a:lnTo>
                  <a:pt x="0" y="261"/>
                </a:lnTo>
                <a:lnTo>
                  <a:pt x="0" y="26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9445432" y="2972137"/>
            <a:ext cx="1233717" cy="123371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4852644" y="2692092"/>
            <a:ext cx="10626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Z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V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7876428" y="2488567"/>
            <a:ext cx="106261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先将所有数据集合聚类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C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对于每个类训练嵌入，然后训练回归器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3014307" y="2842510"/>
            <a:ext cx="10626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	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令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Z =VX,</a:t>
            </a:r>
            <a:r>
              <a:rPr lang="zh-CN" altLang="en-US" sz="1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 加入</a:t>
            </a:r>
            <a:r>
              <a:rPr lang="en-US" altLang="zh-CN" sz="1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V </a:t>
            </a:r>
            <a:r>
              <a:rPr lang="zh-CN" altLang="en-US" sz="1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的</a:t>
            </a:r>
            <a:r>
              <a:rPr lang="en-US" altLang="zh-CN" sz="1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L2</a:t>
            </a:r>
            <a:r>
              <a:rPr lang="zh-CN" altLang="en-US" sz="1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正则化项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4" name="矩形 1"/>
          <p:cNvSpPr>
            <a:spLocks noChangeArrowheads="1"/>
          </p:cNvSpPr>
          <p:nvPr/>
        </p:nvSpPr>
        <p:spPr bwMode="auto">
          <a:xfrm>
            <a:off x="6240732" y="2939965"/>
            <a:ext cx="106261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 1.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只有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y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内积大的时候会使损失变大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2. </a:t>
            </a:r>
            <a:r>
              <a:rPr lang="zh-CN" altLang="en-US" sz="10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泛化误差限制对于</a:t>
            </a:r>
            <a:r>
              <a:rPr lang="en-US" altLang="zh-CN" sz="1000" dirty="0" err="1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d,L</a:t>
            </a:r>
            <a:r>
              <a:rPr lang="en-US" altLang="zh-CN" sz="10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 </a:t>
            </a:r>
            <a:r>
              <a:rPr lang="zh-CN" altLang="en-US" sz="10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均为独立。</a:t>
            </a:r>
            <a:endParaRPr lang="en-US" altLang="zh-CN" sz="10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3. </a:t>
            </a:r>
            <a:r>
              <a:rPr lang="zh-CN" altLang="en-US" sz="10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选择测试点临近点的数量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7" name="矩形 1"/>
          <p:cNvSpPr>
            <a:spLocks noChangeArrowheads="1"/>
          </p:cNvSpPr>
          <p:nvPr/>
        </p:nvSpPr>
        <p:spPr bwMode="auto">
          <a:xfrm>
            <a:off x="9528991" y="2989024"/>
            <a:ext cx="1062611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将测试点分入对应的类，计算嵌入</a:t>
            </a:r>
            <a:endParaRPr lang="en-US" altLang="zh-CN" sz="11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在对应嵌入空间通过</a:t>
            </a:r>
            <a:r>
              <a:rPr lang="en-US" altLang="zh-CN" sz="1100" dirty="0" err="1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knn</a:t>
            </a:r>
            <a:r>
              <a:rPr lang="en-US" altLang="zh-CN" sz="11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  </a:t>
            </a:r>
            <a:r>
              <a:rPr lang="zh-CN" altLang="en-US" sz="11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预测标签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25432" y="4313688"/>
            <a:ext cx="189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b="1" spc="300" dirty="0">
                <a:cs typeface="+mn-ea"/>
                <a:sym typeface="+mn-lt"/>
              </a:rPr>
              <a:t>A KNN</a:t>
            </a:r>
            <a:r>
              <a:rPr lang="zh-CN" altLang="en-US" b="1" spc="300" dirty="0">
                <a:cs typeface="+mn-ea"/>
                <a:sym typeface="+mn-lt"/>
              </a:rPr>
              <a:t>分类器</a:t>
            </a:r>
          </a:p>
        </p:txBody>
      </p:sp>
      <p:sp>
        <p:nvSpPr>
          <p:cNvPr id="51" name="矩形 50"/>
          <p:cNvSpPr/>
          <p:nvPr/>
        </p:nvSpPr>
        <p:spPr>
          <a:xfrm>
            <a:off x="4788906" y="4310145"/>
            <a:ext cx="94288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67" b="1" dirty="0">
                <a:latin typeface="+mn-ea"/>
                <a:cs typeface="+mn-ea"/>
                <a:sym typeface="+mn-lt"/>
              </a:rPr>
              <a:t>C  </a:t>
            </a:r>
            <a:r>
              <a:rPr lang="zh-CN" altLang="en-US" sz="1867" b="1" dirty="0">
                <a:latin typeface="+mn-ea"/>
                <a:cs typeface="+mn-ea"/>
                <a:sym typeface="+mn-lt"/>
              </a:rPr>
              <a:t>优化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044748" y="4291069"/>
            <a:ext cx="133241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E </a:t>
            </a:r>
            <a:r>
              <a: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扩大规模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729116" y="1905380"/>
            <a:ext cx="89960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67" b="1" dirty="0">
                <a:solidFill>
                  <a:prstClr val="black">
                    <a:lumMod val="65000"/>
                    <a:lumOff val="35000"/>
                  </a:prstClr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D </a:t>
            </a:r>
            <a:r>
              <a:rPr lang="zh-CN" altLang="en-US" sz="1867" b="1" dirty="0">
                <a:solidFill>
                  <a:prstClr val="black">
                    <a:lumMod val="65000"/>
                    <a:lumOff val="35000"/>
                  </a:prstClr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测试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991422" y="1928903"/>
            <a:ext cx="185499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D </a:t>
            </a:r>
            <a:r>
              <a:rPr lang="zh-CN" altLang="en-US" sz="1867" b="1" dirty="0">
                <a:solidFill>
                  <a:prstClr val="black">
                    <a:lumMod val="65000"/>
                    <a:lumOff val="35000"/>
                  </a:prstClr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泛化错误分析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49164" y="1984151"/>
            <a:ext cx="189346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B  </a:t>
            </a:r>
            <a:r>
              <a:rPr lang="zh-CN" altLang="en-US" sz="1867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  <a:sym typeface="+mn-lt"/>
              </a:rPr>
              <a:t>加入正则化项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61" name="椭圆 60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FA15F8F-9597-43C5-A898-4E25EAB75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93" y="4706980"/>
            <a:ext cx="2412834" cy="15218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1CE8B88-0537-4EB2-BD43-84E6B9AA0083}"/>
              </a:ext>
            </a:extLst>
          </p:cNvPr>
          <p:cNvSpPr txBox="1"/>
          <p:nvPr/>
        </p:nvSpPr>
        <p:spPr>
          <a:xfrm>
            <a:off x="202798" y="1261641"/>
            <a:ext cx="470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算法的设计思想和思路</a:t>
            </a:r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4060AB66-5D1F-479A-89E7-973B33D2E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365" y="6291302"/>
          <a:ext cx="3600396" cy="45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6" imgW="1993680" imgH="253800" progId="Equation.DSMT4">
                  <p:embed/>
                </p:oleObj>
              </mc:Choice>
              <mc:Fallback>
                <p:oleObj name="Equation" r:id="rId6" imgW="1993680" imgH="253800" progId="Equation.DSMT4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4060AB66-5D1F-479A-89E7-973B33D2E8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365" y="6291302"/>
                        <a:ext cx="3600396" cy="458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矩形 1">
            <a:extLst>
              <a:ext uri="{FF2B5EF4-FFF2-40B4-BE49-F238E27FC236}">
                <a16:creationId xmlns:a16="http://schemas.microsoft.com/office/drawing/2014/main" id="{CA3E8638-C7E7-4A29-B3CF-95CB5A584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189" y="2245816"/>
            <a:ext cx="10626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使目标函数最小的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Z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采用余弦距离；加入权重</a:t>
            </a:r>
          </a:p>
        </p:txBody>
      </p: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B73AEE96-F3EE-4B03-9B20-22FA2FC25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5701" y="4819781"/>
          <a:ext cx="6442075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8" imgW="3403440" imgH="939600" progId="Equation.DSMT4">
                  <p:embed/>
                </p:oleObj>
              </mc:Choice>
              <mc:Fallback>
                <p:oleObj name="Equation" r:id="rId8" imgW="3403440" imgH="93960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B73AEE96-F3EE-4B03-9B20-22FA2FC253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5701" y="4819781"/>
                        <a:ext cx="6442075" cy="177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1D716297-0941-48D3-88C0-AD576D0CF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2898" y="3294751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10" imgW="799920" imgH="228600" progId="Equation.DSMT4">
                  <p:embed/>
                </p:oleObj>
              </mc:Choice>
              <mc:Fallback>
                <p:oleObj name="Equation" r:id="rId10" imgW="799920" imgH="22860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1D716297-0941-48D3-88C0-AD576D0CF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22898" y="3294751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C98AD469-88D5-4B19-8850-2EB4361F8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1246" y="3526061"/>
          <a:ext cx="508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12" imgW="507960" imgH="203040" progId="Equation.DSMT4">
                  <p:embed/>
                </p:oleObj>
              </mc:Choice>
              <mc:Fallback>
                <p:oleObj name="Equation" r:id="rId12" imgW="507960" imgH="20304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C98AD469-88D5-4B19-8850-2EB4361F8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821246" y="3526061"/>
                        <a:ext cx="508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8EEC3EF4-681E-478D-B8D2-C45742FD4015}"/>
              </a:ext>
            </a:extLst>
          </p:cNvPr>
          <p:cNvSpPr txBox="1"/>
          <p:nvPr/>
        </p:nvSpPr>
        <p:spPr>
          <a:xfrm>
            <a:off x="919032" y="-52202"/>
            <a:ext cx="1127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Sparse local embeddings </a:t>
            </a:r>
          </a:p>
          <a:p>
            <a:pPr lvl="0"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for extreme multi-label classification</a:t>
            </a:r>
            <a:endParaRPr lang="zh-CN" altLang="en-US" sz="3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0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直接连接符 15"/>
          <p:cNvSpPr>
            <a:spLocks noChangeShapeType="1"/>
          </p:cNvSpPr>
          <p:nvPr/>
        </p:nvSpPr>
        <p:spPr bwMode="auto">
          <a:xfrm flipH="1" flipV="1">
            <a:off x="5861957" y="2358596"/>
            <a:ext cx="2857500" cy="264160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直接连接符 11"/>
          <p:cNvSpPr>
            <a:spLocks noChangeShapeType="1"/>
          </p:cNvSpPr>
          <p:nvPr/>
        </p:nvSpPr>
        <p:spPr bwMode="auto">
          <a:xfrm flipH="1">
            <a:off x="2377395" y="2382409"/>
            <a:ext cx="2762250" cy="2601912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 useBgFill="1">
        <p:nvSpPr>
          <p:cNvPr id="12" name="椭圆 20"/>
          <p:cNvSpPr>
            <a:spLocks noChangeArrowheads="1"/>
          </p:cNvSpPr>
          <p:nvPr/>
        </p:nvSpPr>
        <p:spPr bwMode="auto">
          <a:xfrm>
            <a:off x="6328318" y="2601017"/>
            <a:ext cx="2126126" cy="2132536"/>
          </a:xfrm>
          <a:prstGeom prst="roundRect">
            <a:avLst/>
          </a:prstGeom>
          <a:ln w="25400" cap="flat" cmpd="sng">
            <a:solidFill>
              <a:schemeClr val="accent1"/>
            </a:solidFill>
            <a:bevel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 useBgFill="1">
        <p:nvSpPr>
          <p:cNvPr id="14" name="椭圆 23"/>
          <p:cNvSpPr>
            <a:spLocks noChangeArrowheads="1"/>
          </p:cNvSpPr>
          <p:nvPr/>
        </p:nvSpPr>
        <p:spPr bwMode="auto">
          <a:xfrm>
            <a:off x="8241620" y="4455684"/>
            <a:ext cx="1739900" cy="1739900"/>
          </a:xfrm>
          <a:prstGeom prst="ellipse">
            <a:avLst/>
          </a:prstGeom>
          <a:ln w="25400" cap="flat" cmpd="sng">
            <a:solidFill>
              <a:schemeClr val="accent4"/>
            </a:solidFill>
            <a:bevel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 useBgFill="1">
        <p:nvSpPr>
          <p:cNvPr id="15" name="椭圆 24"/>
          <p:cNvSpPr>
            <a:spLocks noChangeArrowheads="1"/>
          </p:cNvSpPr>
          <p:nvPr/>
        </p:nvSpPr>
        <p:spPr bwMode="auto">
          <a:xfrm>
            <a:off x="1070882" y="4455684"/>
            <a:ext cx="1739900" cy="1739900"/>
          </a:xfrm>
          <a:prstGeom prst="ellipse">
            <a:avLst/>
          </a:prstGeom>
          <a:ln w="25400" cap="flat" cmpd="sng">
            <a:solidFill>
              <a:schemeClr val="accent4"/>
            </a:solidFill>
            <a:bevel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 useBgFill="1">
        <p:nvSpPr>
          <p:cNvPr id="16" name="椭圆 19"/>
          <p:cNvSpPr>
            <a:spLocks noChangeArrowheads="1"/>
          </p:cNvSpPr>
          <p:nvPr/>
        </p:nvSpPr>
        <p:spPr bwMode="auto">
          <a:xfrm>
            <a:off x="2669495" y="2549096"/>
            <a:ext cx="2132012" cy="2133600"/>
          </a:xfrm>
          <a:prstGeom prst="roundRect">
            <a:avLst/>
          </a:prstGeom>
          <a:ln w="25400" cap="flat" cmpd="sng">
            <a:solidFill>
              <a:schemeClr val="accent1"/>
            </a:solidFill>
            <a:bevel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 useBgFill="1">
        <p:nvSpPr>
          <p:cNvPr id="17" name="椭圆 21"/>
          <p:cNvSpPr>
            <a:spLocks noChangeArrowheads="1"/>
          </p:cNvSpPr>
          <p:nvPr/>
        </p:nvSpPr>
        <p:spPr bwMode="auto">
          <a:xfrm>
            <a:off x="4657045" y="1263221"/>
            <a:ext cx="1739900" cy="1739900"/>
          </a:xfrm>
          <a:prstGeom prst="ellipse">
            <a:avLst/>
          </a:prstGeom>
          <a:ln w="25400" cap="flat" cmpd="sng">
            <a:solidFill>
              <a:schemeClr val="accent3"/>
            </a:solidFill>
            <a:bevel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椭圆 3"/>
          <p:cNvSpPr>
            <a:spLocks noChangeArrowheads="1"/>
          </p:cNvSpPr>
          <p:nvPr/>
        </p:nvSpPr>
        <p:spPr bwMode="auto">
          <a:xfrm>
            <a:off x="4766582" y="1371171"/>
            <a:ext cx="1522413" cy="152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椭圆 5"/>
          <p:cNvSpPr>
            <a:spLocks noChangeArrowheads="1"/>
          </p:cNvSpPr>
          <p:nvPr/>
        </p:nvSpPr>
        <p:spPr bwMode="auto">
          <a:xfrm>
            <a:off x="2788557" y="2661809"/>
            <a:ext cx="1908175" cy="19081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0" name="椭圆 6"/>
          <p:cNvSpPr>
            <a:spLocks noChangeArrowheads="1"/>
          </p:cNvSpPr>
          <p:nvPr/>
        </p:nvSpPr>
        <p:spPr bwMode="auto">
          <a:xfrm>
            <a:off x="6413936" y="2721705"/>
            <a:ext cx="1902908" cy="19081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椭圆 7"/>
          <p:cNvSpPr>
            <a:spLocks noChangeArrowheads="1"/>
          </p:cNvSpPr>
          <p:nvPr/>
        </p:nvSpPr>
        <p:spPr bwMode="auto">
          <a:xfrm>
            <a:off x="1185182" y="4569984"/>
            <a:ext cx="1522413" cy="1522412"/>
          </a:xfrm>
          <a:prstGeom prst="ellipse">
            <a:avLst/>
          </a:prstGeom>
          <a:solidFill>
            <a:schemeClr val="accent4"/>
          </a:solidFill>
          <a:ln w="25400" cap="flat" cmpd="sng">
            <a:noFill/>
            <a:bevel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" name="椭圆 8"/>
          <p:cNvSpPr>
            <a:spLocks noChangeArrowheads="1"/>
          </p:cNvSpPr>
          <p:nvPr/>
        </p:nvSpPr>
        <p:spPr bwMode="auto">
          <a:xfrm>
            <a:off x="8351157" y="4569984"/>
            <a:ext cx="1522413" cy="1522412"/>
          </a:xfrm>
          <a:prstGeom prst="ellipse">
            <a:avLst/>
          </a:prstGeom>
          <a:solidFill>
            <a:schemeClr val="accent4"/>
          </a:solidFill>
          <a:ln w="25400" cap="flat" cmpd="sng">
            <a:noFill/>
            <a:bevel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矩形 43"/>
          <p:cNvSpPr>
            <a:spLocks noChangeArrowheads="1"/>
          </p:cNvSpPr>
          <p:nvPr/>
        </p:nvSpPr>
        <p:spPr bwMode="auto">
          <a:xfrm>
            <a:off x="4663636" y="1779228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rPr>
              <a:t>准确率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  <a:sym typeface="+mn-lt"/>
            </a:endParaRPr>
          </a:p>
        </p:txBody>
      </p:sp>
      <p:sp>
        <p:nvSpPr>
          <p:cNvPr id="25" name="圆角矩形 44"/>
          <p:cNvSpPr>
            <a:spLocks noChangeArrowheads="1"/>
          </p:cNvSpPr>
          <p:nvPr/>
        </p:nvSpPr>
        <p:spPr bwMode="auto">
          <a:xfrm rot="16200000">
            <a:off x="2717119" y="5390722"/>
            <a:ext cx="720725" cy="82550"/>
          </a:xfrm>
          <a:prstGeom prst="roundRect">
            <a:avLst>
              <a:gd name="adj" fmla="val 50000"/>
            </a:avLst>
          </a:pr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7" name="圆角矩形 46"/>
          <p:cNvSpPr>
            <a:spLocks noChangeArrowheads="1"/>
          </p:cNvSpPr>
          <p:nvPr/>
        </p:nvSpPr>
        <p:spPr bwMode="auto">
          <a:xfrm rot="5400000">
            <a:off x="7615351" y="5350786"/>
            <a:ext cx="720725" cy="84138"/>
          </a:xfrm>
          <a:prstGeom prst="roundRect">
            <a:avLst>
              <a:gd name="adj" fmla="val 50000"/>
            </a:avLst>
          </a:pr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5192032" y="4930346"/>
            <a:ext cx="730250" cy="720725"/>
            <a:chOff x="0" y="0"/>
            <a:chExt cx="728663" cy="719138"/>
          </a:xfrm>
        </p:grpSpPr>
        <p:sp>
          <p:nvSpPr>
            <p:cNvPr id="39" name="Freeform 351"/>
            <p:cNvSpPr>
              <a:spLocks noEditPoints="1" noChangeArrowheads="1"/>
            </p:cNvSpPr>
            <p:nvPr/>
          </p:nvSpPr>
          <p:spPr bwMode="auto">
            <a:xfrm>
              <a:off x="169862" y="0"/>
              <a:ext cx="385763" cy="479425"/>
            </a:xfrm>
            <a:custGeom>
              <a:avLst/>
              <a:gdLst>
                <a:gd name="T0" fmla="*/ 8 w 103"/>
                <a:gd name="T1" fmla="*/ 86 h 128"/>
                <a:gd name="T2" fmla="*/ 52 w 103"/>
                <a:gd name="T3" fmla="*/ 128 h 128"/>
                <a:gd name="T4" fmla="*/ 95 w 103"/>
                <a:gd name="T5" fmla="*/ 86 h 128"/>
                <a:gd name="T6" fmla="*/ 103 w 103"/>
                <a:gd name="T7" fmla="*/ 73 h 128"/>
                <a:gd name="T8" fmla="*/ 99 w 103"/>
                <a:gd name="T9" fmla="*/ 64 h 128"/>
                <a:gd name="T10" fmla="*/ 101 w 103"/>
                <a:gd name="T11" fmla="*/ 51 h 128"/>
                <a:gd name="T12" fmla="*/ 52 w 103"/>
                <a:gd name="T13" fmla="*/ 0 h 128"/>
                <a:gd name="T14" fmla="*/ 2 w 103"/>
                <a:gd name="T15" fmla="*/ 51 h 128"/>
                <a:gd name="T16" fmla="*/ 4 w 103"/>
                <a:gd name="T17" fmla="*/ 64 h 128"/>
                <a:gd name="T18" fmla="*/ 0 w 103"/>
                <a:gd name="T19" fmla="*/ 73 h 128"/>
                <a:gd name="T20" fmla="*/ 8 w 103"/>
                <a:gd name="T21" fmla="*/ 86 h 128"/>
                <a:gd name="T22" fmla="*/ 14 w 103"/>
                <a:gd name="T23" fmla="*/ 72 h 128"/>
                <a:gd name="T24" fmla="*/ 18 w 103"/>
                <a:gd name="T25" fmla="*/ 64 h 128"/>
                <a:gd name="T26" fmla="*/ 16 w 103"/>
                <a:gd name="T27" fmla="*/ 51 h 128"/>
                <a:gd name="T28" fmla="*/ 52 w 103"/>
                <a:gd name="T29" fmla="*/ 13 h 128"/>
                <a:gd name="T30" fmla="*/ 87 w 103"/>
                <a:gd name="T31" fmla="*/ 51 h 128"/>
                <a:gd name="T32" fmla="*/ 86 w 103"/>
                <a:gd name="T33" fmla="*/ 64 h 128"/>
                <a:gd name="T34" fmla="*/ 89 w 103"/>
                <a:gd name="T35" fmla="*/ 72 h 128"/>
                <a:gd name="T36" fmla="*/ 90 w 103"/>
                <a:gd name="T37" fmla="*/ 73 h 128"/>
                <a:gd name="T38" fmla="*/ 89 w 103"/>
                <a:gd name="T39" fmla="*/ 74 h 128"/>
                <a:gd name="T40" fmla="*/ 89 w 103"/>
                <a:gd name="T41" fmla="*/ 74 h 128"/>
                <a:gd name="T42" fmla="*/ 82 w 103"/>
                <a:gd name="T43" fmla="*/ 80 h 128"/>
                <a:gd name="T44" fmla="*/ 52 w 103"/>
                <a:gd name="T45" fmla="*/ 115 h 128"/>
                <a:gd name="T46" fmla="*/ 21 w 103"/>
                <a:gd name="T47" fmla="*/ 80 h 128"/>
                <a:gd name="T48" fmla="*/ 14 w 103"/>
                <a:gd name="T49" fmla="*/ 74 h 128"/>
                <a:gd name="T50" fmla="*/ 14 w 103"/>
                <a:gd name="T51" fmla="*/ 74 h 128"/>
                <a:gd name="T52" fmla="*/ 14 w 103"/>
                <a:gd name="T53" fmla="*/ 73 h 128"/>
                <a:gd name="T54" fmla="*/ 14 w 103"/>
                <a:gd name="T55" fmla="*/ 72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3"/>
                <a:gd name="T85" fmla="*/ 0 h 128"/>
                <a:gd name="T86" fmla="*/ 103 w 103"/>
                <a:gd name="T87" fmla="*/ 128 h 12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3" h="128">
                  <a:moveTo>
                    <a:pt x="8" y="86"/>
                  </a:moveTo>
                  <a:cubicBezTo>
                    <a:pt x="12" y="107"/>
                    <a:pt x="29" y="128"/>
                    <a:pt x="52" y="128"/>
                  </a:cubicBezTo>
                  <a:cubicBezTo>
                    <a:pt x="74" y="128"/>
                    <a:pt x="91" y="107"/>
                    <a:pt x="95" y="86"/>
                  </a:cubicBezTo>
                  <a:cubicBezTo>
                    <a:pt x="99" y="84"/>
                    <a:pt x="103" y="79"/>
                    <a:pt x="103" y="73"/>
                  </a:cubicBezTo>
                  <a:cubicBezTo>
                    <a:pt x="103" y="69"/>
                    <a:pt x="101" y="66"/>
                    <a:pt x="99" y="64"/>
                  </a:cubicBezTo>
                  <a:cubicBezTo>
                    <a:pt x="100" y="60"/>
                    <a:pt x="101" y="55"/>
                    <a:pt x="101" y="51"/>
                  </a:cubicBezTo>
                  <a:cubicBezTo>
                    <a:pt x="101" y="23"/>
                    <a:pt x="79" y="0"/>
                    <a:pt x="52" y="0"/>
                  </a:cubicBezTo>
                  <a:cubicBezTo>
                    <a:pt x="24" y="0"/>
                    <a:pt x="2" y="23"/>
                    <a:pt x="2" y="51"/>
                  </a:cubicBezTo>
                  <a:cubicBezTo>
                    <a:pt x="2" y="55"/>
                    <a:pt x="3" y="60"/>
                    <a:pt x="4" y="64"/>
                  </a:cubicBezTo>
                  <a:cubicBezTo>
                    <a:pt x="2" y="66"/>
                    <a:pt x="0" y="69"/>
                    <a:pt x="0" y="73"/>
                  </a:cubicBezTo>
                  <a:cubicBezTo>
                    <a:pt x="0" y="79"/>
                    <a:pt x="4" y="84"/>
                    <a:pt x="8" y="86"/>
                  </a:cubicBezTo>
                  <a:close/>
                  <a:moveTo>
                    <a:pt x="14" y="72"/>
                  </a:moveTo>
                  <a:cubicBezTo>
                    <a:pt x="17" y="70"/>
                    <a:pt x="19" y="67"/>
                    <a:pt x="18" y="64"/>
                  </a:cubicBezTo>
                  <a:cubicBezTo>
                    <a:pt x="16" y="60"/>
                    <a:pt x="16" y="56"/>
                    <a:pt x="16" y="51"/>
                  </a:cubicBezTo>
                  <a:cubicBezTo>
                    <a:pt x="16" y="30"/>
                    <a:pt x="32" y="13"/>
                    <a:pt x="52" y="13"/>
                  </a:cubicBezTo>
                  <a:cubicBezTo>
                    <a:pt x="71" y="13"/>
                    <a:pt x="87" y="30"/>
                    <a:pt x="87" y="51"/>
                  </a:cubicBezTo>
                  <a:cubicBezTo>
                    <a:pt x="87" y="56"/>
                    <a:pt x="87" y="60"/>
                    <a:pt x="86" y="64"/>
                  </a:cubicBezTo>
                  <a:cubicBezTo>
                    <a:pt x="84" y="67"/>
                    <a:pt x="86" y="70"/>
                    <a:pt x="89" y="72"/>
                  </a:cubicBezTo>
                  <a:cubicBezTo>
                    <a:pt x="89" y="72"/>
                    <a:pt x="90" y="72"/>
                    <a:pt x="90" y="73"/>
                  </a:cubicBezTo>
                  <a:cubicBezTo>
                    <a:pt x="90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5" y="74"/>
                    <a:pt x="82" y="77"/>
                    <a:pt x="82" y="80"/>
                  </a:cubicBezTo>
                  <a:cubicBezTo>
                    <a:pt x="81" y="97"/>
                    <a:pt x="68" y="115"/>
                    <a:pt x="52" y="115"/>
                  </a:cubicBezTo>
                  <a:cubicBezTo>
                    <a:pt x="35" y="115"/>
                    <a:pt x="22" y="97"/>
                    <a:pt x="21" y="80"/>
                  </a:cubicBezTo>
                  <a:cubicBezTo>
                    <a:pt x="21" y="77"/>
                    <a:pt x="18" y="74"/>
                    <a:pt x="14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14" y="74"/>
                    <a:pt x="14" y="73"/>
                  </a:cubicBezTo>
                  <a:cubicBezTo>
                    <a:pt x="14" y="72"/>
                    <a:pt x="14" y="72"/>
                    <a:pt x="14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352"/>
            <p:cNvSpPr>
              <a:spLocks noEditPoints="1" noChangeArrowheads="1"/>
            </p:cNvSpPr>
            <p:nvPr/>
          </p:nvSpPr>
          <p:spPr bwMode="auto">
            <a:xfrm>
              <a:off x="0" y="509588"/>
              <a:ext cx="728663" cy="209550"/>
            </a:xfrm>
            <a:custGeom>
              <a:avLst/>
              <a:gdLst>
                <a:gd name="T0" fmla="*/ 191 w 194"/>
                <a:gd name="T1" fmla="*/ 32 h 56"/>
                <a:gd name="T2" fmla="*/ 129 w 194"/>
                <a:gd name="T3" fmla="*/ 1 h 56"/>
                <a:gd name="T4" fmla="*/ 126 w 194"/>
                <a:gd name="T5" fmla="*/ 0 h 56"/>
                <a:gd name="T6" fmla="*/ 124 w 194"/>
                <a:gd name="T7" fmla="*/ 0 h 56"/>
                <a:gd name="T8" fmla="*/ 121 w 194"/>
                <a:gd name="T9" fmla="*/ 1 h 56"/>
                <a:gd name="T10" fmla="*/ 97 w 194"/>
                <a:gd name="T11" fmla="*/ 6 h 56"/>
                <a:gd name="T12" fmla="*/ 72 w 194"/>
                <a:gd name="T13" fmla="*/ 1 h 56"/>
                <a:gd name="T14" fmla="*/ 69 w 194"/>
                <a:gd name="T15" fmla="*/ 0 h 56"/>
                <a:gd name="T16" fmla="*/ 67 w 194"/>
                <a:gd name="T17" fmla="*/ 0 h 56"/>
                <a:gd name="T18" fmla="*/ 66 w 194"/>
                <a:gd name="T19" fmla="*/ 1 h 56"/>
                <a:gd name="T20" fmla="*/ 2 w 194"/>
                <a:gd name="T21" fmla="*/ 32 h 56"/>
                <a:gd name="T22" fmla="*/ 0 w 194"/>
                <a:gd name="T23" fmla="*/ 37 h 56"/>
                <a:gd name="T24" fmla="*/ 0 w 194"/>
                <a:gd name="T25" fmla="*/ 50 h 56"/>
                <a:gd name="T26" fmla="*/ 6 w 194"/>
                <a:gd name="T27" fmla="*/ 56 h 56"/>
                <a:gd name="T28" fmla="*/ 187 w 194"/>
                <a:gd name="T29" fmla="*/ 56 h 56"/>
                <a:gd name="T30" fmla="*/ 194 w 194"/>
                <a:gd name="T31" fmla="*/ 50 h 56"/>
                <a:gd name="T32" fmla="*/ 194 w 194"/>
                <a:gd name="T33" fmla="*/ 37 h 56"/>
                <a:gd name="T34" fmla="*/ 191 w 194"/>
                <a:gd name="T35" fmla="*/ 32 h 56"/>
                <a:gd name="T36" fmla="*/ 180 w 194"/>
                <a:gd name="T37" fmla="*/ 43 h 56"/>
                <a:gd name="T38" fmla="*/ 13 w 194"/>
                <a:gd name="T39" fmla="*/ 43 h 56"/>
                <a:gd name="T40" fmla="*/ 13 w 194"/>
                <a:gd name="T41" fmla="*/ 40 h 56"/>
                <a:gd name="T42" fmla="*/ 68 w 194"/>
                <a:gd name="T43" fmla="*/ 14 h 56"/>
                <a:gd name="T44" fmla="*/ 97 w 194"/>
                <a:gd name="T45" fmla="*/ 19 h 56"/>
                <a:gd name="T46" fmla="*/ 126 w 194"/>
                <a:gd name="T47" fmla="*/ 14 h 56"/>
                <a:gd name="T48" fmla="*/ 180 w 194"/>
                <a:gd name="T49" fmla="*/ 40 h 56"/>
                <a:gd name="T50" fmla="*/ 180 w 194"/>
                <a:gd name="T51" fmla="*/ 43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4"/>
                <a:gd name="T79" fmla="*/ 0 h 56"/>
                <a:gd name="T80" fmla="*/ 194 w 194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4" h="56">
                  <a:moveTo>
                    <a:pt x="191" y="32"/>
                  </a:moveTo>
                  <a:cubicBezTo>
                    <a:pt x="174" y="17"/>
                    <a:pt x="152" y="6"/>
                    <a:pt x="129" y="1"/>
                  </a:cubicBezTo>
                  <a:cubicBezTo>
                    <a:pt x="128" y="1"/>
                    <a:pt x="127" y="0"/>
                    <a:pt x="126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3" y="0"/>
                    <a:pt x="122" y="1"/>
                    <a:pt x="121" y="1"/>
                  </a:cubicBezTo>
                  <a:cubicBezTo>
                    <a:pt x="115" y="4"/>
                    <a:pt x="106" y="6"/>
                    <a:pt x="97" y="6"/>
                  </a:cubicBezTo>
                  <a:cubicBezTo>
                    <a:pt x="87" y="6"/>
                    <a:pt x="78" y="4"/>
                    <a:pt x="72" y="1"/>
                  </a:cubicBezTo>
                  <a:cubicBezTo>
                    <a:pt x="71" y="1"/>
                    <a:pt x="70" y="0"/>
                    <a:pt x="6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6" y="0"/>
                    <a:pt x="66" y="1"/>
                  </a:cubicBezTo>
                  <a:cubicBezTo>
                    <a:pt x="42" y="6"/>
                    <a:pt x="20" y="16"/>
                    <a:pt x="2" y="32"/>
                  </a:cubicBezTo>
                  <a:cubicBezTo>
                    <a:pt x="0" y="33"/>
                    <a:pt x="0" y="35"/>
                    <a:pt x="0" y="3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6" y="56"/>
                  </a:cubicBezTo>
                  <a:cubicBezTo>
                    <a:pt x="187" y="56"/>
                    <a:pt x="187" y="56"/>
                    <a:pt x="187" y="56"/>
                  </a:cubicBezTo>
                  <a:cubicBezTo>
                    <a:pt x="191" y="56"/>
                    <a:pt x="194" y="53"/>
                    <a:pt x="194" y="50"/>
                  </a:cubicBezTo>
                  <a:cubicBezTo>
                    <a:pt x="194" y="37"/>
                    <a:pt x="194" y="37"/>
                    <a:pt x="194" y="37"/>
                  </a:cubicBezTo>
                  <a:cubicBezTo>
                    <a:pt x="194" y="35"/>
                    <a:pt x="193" y="33"/>
                    <a:pt x="191" y="32"/>
                  </a:cubicBezTo>
                  <a:close/>
                  <a:moveTo>
                    <a:pt x="18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28" y="27"/>
                    <a:pt x="47" y="18"/>
                    <a:pt x="68" y="14"/>
                  </a:cubicBezTo>
                  <a:cubicBezTo>
                    <a:pt x="76" y="17"/>
                    <a:pt x="86" y="19"/>
                    <a:pt x="97" y="19"/>
                  </a:cubicBezTo>
                  <a:cubicBezTo>
                    <a:pt x="107" y="19"/>
                    <a:pt x="117" y="17"/>
                    <a:pt x="126" y="14"/>
                  </a:cubicBezTo>
                  <a:cubicBezTo>
                    <a:pt x="146" y="18"/>
                    <a:pt x="165" y="27"/>
                    <a:pt x="180" y="40"/>
                  </a:cubicBezTo>
                  <a:lnTo>
                    <a:pt x="180" y="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5" name="TextBox 19"/>
          <p:cNvSpPr txBox="1"/>
          <p:nvPr/>
        </p:nvSpPr>
        <p:spPr>
          <a:xfrm>
            <a:off x="3092148" y="3169808"/>
            <a:ext cx="180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SVM </a:t>
            </a: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：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0.2816</a:t>
            </a:r>
          </a:p>
          <a:p>
            <a:pPr>
              <a:defRPr/>
            </a:pPr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L1 </a:t>
            </a: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0.3414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L2 </a:t>
            </a: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0.5033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>
              <a:defRPr/>
            </a:pPr>
            <a:endParaRPr lang="en-US" altLang="zh-CN" sz="1400" b="1" dirty="0">
              <a:solidFill>
                <a:schemeClr val="bg1"/>
              </a:solidFill>
              <a:sym typeface="+mn-lt"/>
            </a:endParaRPr>
          </a:p>
        </p:txBody>
      </p:sp>
      <p:grpSp>
        <p:nvGrpSpPr>
          <p:cNvPr id="46" name="组合 45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47" name="椭圆 46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6D36A92-35C5-4163-88AE-C36B42CC7C2C}"/>
              </a:ext>
            </a:extLst>
          </p:cNvPr>
          <p:cNvSpPr txBox="1"/>
          <p:nvPr/>
        </p:nvSpPr>
        <p:spPr>
          <a:xfrm>
            <a:off x="1363581" y="4769850"/>
            <a:ext cx="1305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BASELINE</a:t>
            </a:r>
          </a:p>
          <a:p>
            <a:r>
              <a:rPr lang="zh-CN" altLang="en-US" b="1" dirty="0">
                <a:solidFill>
                  <a:prstClr val="white"/>
                </a:solidFill>
              </a:rPr>
              <a:t>用</a:t>
            </a:r>
            <a:r>
              <a:rPr lang="en-US" altLang="zh-CN" b="1" dirty="0">
                <a:solidFill>
                  <a:prstClr val="white"/>
                </a:solidFill>
              </a:rPr>
              <a:t>SVC</a:t>
            </a:r>
            <a:r>
              <a:rPr lang="zh-CN" altLang="en-US" b="1" dirty="0">
                <a:solidFill>
                  <a:prstClr val="white"/>
                </a:solidFill>
              </a:rPr>
              <a:t>和正则化项构建分类器</a:t>
            </a:r>
          </a:p>
          <a:p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23056A-A903-46D7-9D25-18D4EC59E801}"/>
              </a:ext>
            </a:extLst>
          </p:cNvPr>
          <p:cNvSpPr txBox="1"/>
          <p:nvPr/>
        </p:nvSpPr>
        <p:spPr>
          <a:xfrm>
            <a:off x="435309" y="1726667"/>
            <a:ext cx="13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</a:t>
            </a:r>
          </a:p>
          <a:p>
            <a:r>
              <a:rPr lang="en-US" altLang="zh-CN" dirty="0" err="1"/>
              <a:t>BibTeX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E0C618-C576-4E15-80CA-3AA39E7D2052}"/>
              </a:ext>
            </a:extLst>
          </p:cNvPr>
          <p:cNvSpPr txBox="1"/>
          <p:nvPr/>
        </p:nvSpPr>
        <p:spPr>
          <a:xfrm>
            <a:off x="8543245" y="4862183"/>
            <a:ext cx="1506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超参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验证集的设置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AF075B7-7549-4C5E-BA23-2E0AE07B02D2}"/>
              </a:ext>
            </a:extLst>
          </p:cNvPr>
          <p:cNvSpPr txBox="1"/>
          <p:nvPr/>
        </p:nvSpPr>
        <p:spPr>
          <a:xfrm>
            <a:off x="435309" y="2620057"/>
            <a:ext cx="2144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评估指标</a:t>
            </a:r>
            <a:endParaRPr lang="en-US" altLang="zh-CN" dirty="0"/>
          </a:p>
          <a:p>
            <a:r>
              <a:rPr lang="en-US" altLang="zh-CN" dirty="0" err="1"/>
              <a:t>p@k</a:t>
            </a:r>
            <a:endParaRPr lang="en-US" altLang="zh-CN" dirty="0"/>
          </a:p>
          <a:p>
            <a:r>
              <a:rPr lang="zh-CN" altLang="en-US" dirty="0"/>
              <a:t>前</a:t>
            </a:r>
            <a:r>
              <a:rPr lang="en-US" altLang="zh-CN" dirty="0"/>
              <a:t>k</a:t>
            </a:r>
            <a:r>
              <a:rPr lang="zh-CN" altLang="en-US" dirty="0"/>
              <a:t>个评分标签中正确预测的分数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9E9226-45EF-4DE0-8177-8DA2BD4DDB2E}"/>
              </a:ext>
            </a:extLst>
          </p:cNvPr>
          <p:cNvSpPr txBox="1"/>
          <p:nvPr/>
        </p:nvSpPr>
        <p:spPr>
          <a:xfrm>
            <a:off x="919032" y="-52202"/>
            <a:ext cx="1127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Sparse local embeddings </a:t>
            </a:r>
          </a:p>
          <a:p>
            <a:pPr lvl="0"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for extreme multi-label classification</a:t>
            </a:r>
            <a:endParaRPr lang="zh-CN" altLang="en-US" sz="3600" b="1" dirty="0">
              <a:solidFill>
                <a:prstClr val="white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AF0676-8470-4DEF-8E59-4416B037B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720" r="86637" b="2528"/>
          <a:stretch/>
        </p:blipFill>
        <p:spPr>
          <a:xfrm>
            <a:off x="6546087" y="3003121"/>
            <a:ext cx="1719345" cy="12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5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57486" y="2162629"/>
            <a:ext cx="7634514" cy="2742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9349" y="2650493"/>
            <a:ext cx="6500480" cy="76941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演示完毕，感谢各位聆听</a:t>
            </a:r>
          </a:p>
        </p:txBody>
      </p:sp>
      <p:sp>
        <p:nvSpPr>
          <p:cNvPr id="3" name="矩形 2"/>
          <p:cNvSpPr/>
          <p:nvPr/>
        </p:nvSpPr>
        <p:spPr>
          <a:xfrm>
            <a:off x="4940880" y="3419906"/>
            <a:ext cx="6439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机器学习大作业答辩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624427" y="4096600"/>
            <a:ext cx="307777" cy="307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6691652" y="4139143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32203" y="4065821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答辩学生：姚睿 李涵</a:t>
            </a:r>
          </a:p>
        </p:txBody>
      </p:sp>
    </p:spTree>
    <p:extLst>
      <p:ext uri="{BB962C8B-B14F-4D97-AF65-F5344CB8AC3E}">
        <p14:creationId xmlns:p14="http://schemas.microsoft.com/office/powerpoint/2010/main" val="1883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471429" y="2676516"/>
            <a:ext cx="1895094" cy="1895094"/>
            <a:chOff x="456294" y="1959430"/>
            <a:chExt cx="2148114" cy="2148114"/>
          </a:xfrm>
        </p:grpSpPr>
        <p:sp>
          <p:nvSpPr>
            <p:cNvPr id="3" name="椭圆 2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3894846" y="2663912"/>
            <a:ext cx="1895094" cy="1895094"/>
            <a:chOff x="249222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8748360" y="2663912"/>
            <a:ext cx="1895094" cy="1895094"/>
            <a:chOff x="6564085" y="1959430"/>
            <a:chExt cx="2148114" cy="2148114"/>
          </a:xfrm>
        </p:grpSpPr>
        <p:sp>
          <p:nvSpPr>
            <p:cNvPr id="9" name="椭圆 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6321603" y="2663912"/>
            <a:ext cx="1895094" cy="1895094"/>
            <a:chOff x="4528154" y="1959430"/>
            <a:chExt cx="2148114" cy="2148114"/>
          </a:xfrm>
        </p:grpSpPr>
        <p:sp>
          <p:nvSpPr>
            <p:cNvPr id="17" name="椭圆 16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8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19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>
                <a:spLocks/>
              </p:cNvSpPr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10"/>
              <p:cNvSpPr>
                <a:spLocks/>
              </p:cNvSpPr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303686" y="4571610"/>
            <a:ext cx="2075628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多标签学习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818266" y="4571610"/>
            <a:ext cx="2157560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SVC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和正则化项构建分类器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955758" y="4584214"/>
            <a:ext cx="262678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 Robust Extreme Multi-label Learning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89399" y="4559006"/>
            <a:ext cx="3413013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Sparse local embeddings for extreme multi-label classification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875153" y="57575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主要内容</a:t>
            </a:r>
          </a:p>
        </p:txBody>
      </p:sp>
      <p:sp>
        <p:nvSpPr>
          <p:cNvPr id="32" name="矩形 31"/>
          <p:cNvSpPr/>
          <p:nvPr/>
        </p:nvSpPr>
        <p:spPr>
          <a:xfrm>
            <a:off x="1066474" y="1645436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57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8186" y="2485604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多标签学习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98186" y="3282154"/>
            <a:ext cx="6888939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white"/>
                </a:solidFill>
              </a:rPr>
              <a:t>在现实生活当中，常常存在一个事物不仅仅有一个标签，即多标签的情况，我们采取多标签分类的方法。即有特征矩阵</a:t>
            </a:r>
            <a:r>
              <a:rPr lang="en-US" altLang="zh-CN" dirty="0">
                <a:solidFill>
                  <a:prstClr val="white"/>
                </a:solidFill>
              </a:rPr>
              <a:t>X</a:t>
            </a:r>
            <a:r>
              <a:rPr lang="zh-CN" altLang="en-US" dirty="0">
                <a:solidFill>
                  <a:prstClr val="white"/>
                </a:solidFill>
              </a:rPr>
              <a:t>是</a:t>
            </a:r>
            <a:r>
              <a:rPr lang="en-US" altLang="zh-CN" dirty="0" err="1">
                <a:solidFill>
                  <a:prstClr val="white"/>
                </a:solidFill>
              </a:rPr>
              <a:t>n×d</a:t>
            </a:r>
            <a:r>
              <a:rPr lang="zh-CN" altLang="en-US" dirty="0">
                <a:solidFill>
                  <a:prstClr val="white"/>
                </a:solidFill>
              </a:rPr>
              <a:t>的矩阵，以及标签矩阵</a:t>
            </a:r>
            <a:r>
              <a:rPr lang="en-US" altLang="zh-CN" dirty="0">
                <a:solidFill>
                  <a:prstClr val="white"/>
                </a:solidFill>
              </a:rPr>
              <a:t>Y</a:t>
            </a:r>
            <a:r>
              <a:rPr lang="zh-CN" altLang="en-US" dirty="0">
                <a:solidFill>
                  <a:prstClr val="white"/>
                </a:solidFill>
              </a:rPr>
              <a:t>是</a:t>
            </a:r>
            <a:r>
              <a:rPr lang="en-US" altLang="zh-CN" dirty="0" err="1">
                <a:solidFill>
                  <a:prstClr val="white"/>
                </a:solidFill>
              </a:rPr>
              <a:t>n×L</a:t>
            </a:r>
            <a:r>
              <a:rPr lang="zh-CN" altLang="en-US" dirty="0">
                <a:solidFill>
                  <a:prstClr val="white"/>
                </a:solidFill>
              </a:rPr>
              <a:t>的矩阵，我们要找到一个映射方法，能够由</a:t>
            </a:r>
            <a:r>
              <a:rPr lang="en-US" altLang="zh-CN" dirty="0">
                <a:solidFill>
                  <a:prstClr val="white"/>
                </a:solidFill>
              </a:rPr>
              <a:t>X</a:t>
            </a:r>
            <a:r>
              <a:rPr lang="zh-CN" altLang="en-US" dirty="0">
                <a:solidFill>
                  <a:prstClr val="white"/>
                </a:solidFill>
              </a:rPr>
              <a:t>得到的预测矩阵尽可能地接近真实标签矩阵</a:t>
            </a:r>
            <a:r>
              <a:rPr lang="en-US" altLang="zh-CN" dirty="0">
                <a:solidFill>
                  <a:prstClr val="white"/>
                </a:solidFill>
              </a:rPr>
              <a:t>Y</a:t>
            </a:r>
            <a:r>
              <a:rPr lang="zh-CN" altLang="en-US" dirty="0">
                <a:solidFill>
                  <a:prstClr val="white"/>
                </a:solidFill>
              </a:rPr>
              <a:t>。</a:t>
            </a:r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317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8186" y="2485604"/>
            <a:ext cx="6336489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prstClr val="white"/>
                </a:solidFill>
              </a:rPr>
              <a:t>用</a:t>
            </a:r>
            <a:r>
              <a:rPr lang="en-US" altLang="zh-CN" sz="3600" b="1" dirty="0">
                <a:solidFill>
                  <a:prstClr val="white"/>
                </a:solidFill>
              </a:rPr>
              <a:t>SVC</a:t>
            </a:r>
            <a:r>
              <a:rPr lang="zh-CN" altLang="en-US" sz="3600" b="1" dirty="0">
                <a:solidFill>
                  <a:prstClr val="white"/>
                </a:solidFill>
              </a:rPr>
              <a:t>和正则化项构建分类器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98186" y="3282154"/>
            <a:ext cx="5708293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white"/>
                </a:solidFill>
              </a:rPr>
              <a:t>以</a:t>
            </a:r>
            <a:r>
              <a:rPr lang="en-US" altLang="zh-CN" dirty="0">
                <a:solidFill>
                  <a:prstClr val="white"/>
                </a:solidFill>
              </a:rPr>
              <a:t>SVC</a:t>
            </a:r>
            <a:r>
              <a:rPr lang="zh-CN" altLang="en-US" dirty="0">
                <a:solidFill>
                  <a:prstClr val="white"/>
                </a:solidFill>
              </a:rPr>
              <a:t>作为基分类器，利用</a:t>
            </a:r>
            <a:r>
              <a:rPr lang="en-US" altLang="zh-CN" dirty="0">
                <a:solidFill>
                  <a:prstClr val="white"/>
                </a:solidFill>
              </a:rPr>
              <a:t>Binary Relevance</a:t>
            </a:r>
            <a:r>
              <a:rPr lang="zh-CN" altLang="en-US" dirty="0">
                <a:solidFill>
                  <a:prstClr val="white"/>
                </a:solidFill>
              </a:rPr>
              <a:t>（它基本上把每个标签当作单独的一个类分类问题）的方式，建立</a:t>
            </a:r>
            <a:r>
              <a:rPr lang="en-US" altLang="zh-CN" dirty="0">
                <a:solidFill>
                  <a:prstClr val="white"/>
                </a:solidFill>
              </a:rPr>
              <a:t>n</a:t>
            </a:r>
            <a:r>
              <a:rPr lang="zh-CN" altLang="en-US" dirty="0">
                <a:solidFill>
                  <a:prstClr val="white"/>
                </a:solidFill>
              </a:rPr>
              <a:t>个分类器，对数据进行拟合，构建分类器 </a:t>
            </a: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806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09322" y="1980696"/>
            <a:ext cx="2111363" cy="1943718"/>
          </a:xfrm>
          <a:prstGeom prst="roundRect">
            <a:avLst>
              <a:gd name="adj" fmla="val 93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8369" y="3156453"/>
            <a:ext cx="2393264" cy="2576691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76897" y="2768346"/>
            <a:ext cx="776213" cy="7762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49853" y="2218696"/>
            <a:ext cx="1085743" cy="8061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张海山锐谐体2.0-授权联系：Samtype@QQ.com" panose="02000000000000000000" pitchFamily="2" charset="-122"/>
                <a:cs typeface="+mn-cs"/>
              </a:rPr>
              <a:t>01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张海山锐谐体2.0-授权联系：Samtype@QQ.com" panose="02000000000000000000" pitchFamily="2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683254" y="1980696"/>
            <a:ext cx="2111363" cy="1943718"/>
          </a:xfrm>
          <a:prstGeom prst="roundRect">
            <a:avLst>
              <a:gd name="adj" fmla="val 93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542301" y="3156452"/>
            <a:ext cx="2393264" cy="2576692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50827" y="2768346"/>
            <a:ext cx="776213" cy="7762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本框 48"/>
          <p:cNvSpPr txBox="1"/>
          <p:nvPr/>
        </p:nvSpPr>
        <p:spPr>
          <a:xfrm>
            <a:off x="4182199" y="2218696"/>
            <a:ext cx="1157633" cy="8061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张海山锐谐体2.0-授权联系：Samtype@QQ.com" panose="02000000000000000000" pitchFamily="2" charset="-122"/>
                <a:cs typeface="+mn-cs"/>
              </a:rPr>
              <a:t>02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张海山锐谐体2.0-授权联系：Samtype@QQ.com" panose="02000000000000000000" pitchFamily="2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57185" y="1980696"/>
            <a:ext cx="2111363" cy="1943718"/>
          </a:xfrm>
          <a:prstGeom prst="roundRect">
            <a:avLst>
              <a:gd name="adj" fmla="val 93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6016233" y="3156452"/>
            <a:ext cx="2393264" cy="2576692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824759" y="2768346"/>
            <a:ext cx="776213" cy="7762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本框 54"/>
          <p:cNvSpPr txBox="1"/>
          <p:nvPr/>
        </p:nvSpPr>
        <p:spPr>
          <a:xfrm>
            <a:off x="6586824" y="2218696"/>
            <a:ext cx="1265824" cy="8061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张海山锐谐体2.0-授权联系：Samtype@QQ.com" panose="02000000000000000000" pitchFamily="2" charset="-122"/>
                <a:cs typeface="+mn-cs"/>
              </a:rPr>
              <a:t>03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张海山锐谐体2.0-授权联系：Samtype@QQ.com" panose="02000000000000000000" pitchFamily="2" charset="-122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631117" y="1980696"/>
            <a:ext cx="2111363" cy="1943718"/>
          </a:xfrm>
          <a:prstGeom prst="roundRect">
            <a:avLst>
              <a:gd name="adj" fmla="val 93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8490165" y="3156452"/>
            <a:ext cx="2393264" cy="2576692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298691" y="2768346"/>
            <a:ext cx="776213" cy="7762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本框 60"/>
          <p:cNvSpPr txBox="1"/>
          <p:nvPr/>
        </p:nvSpPr>
        <p:spPr>
          <a:xfrm>
            <a:off x="9102340" y="2218696"/>
            <a:ext cx="1133485" cy="8061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张海山锐谐体2.0-授权联系：Samtype@QQ.com" panose="02000000000000000000" pitchFamily="2" charset="-122"/>
                <a:cs typeface="+mn-cs"/>
              </a:rPr>
              <a:t>04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张海山锐谐体2.0-授权联系：Samtype@QQ.com" panose="02000000000000000000" pitchFamily="2" charset="-122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81845" y="4162414"/>
            <a:ext cx="2020589" cy="79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通过寻求结构化风险最小来提高模型的泛化能力，实现经验风险和置信范围的最小化。</a:t>
            </a:r>
          </a:p>
        </p:txBody>
      </p:sp>
      <p:sp>
        <p:nvSpPr>
          <p:cNvPr id="26" name="Title 13"/>
          <p:cNvSpPr txBox="1">
            <a:spLocks/>
          </p:cNvSpPr>
          <p:nvPr/>
        </p:nvSpPr>
        <p:spPr>
          <a:xfrm>
            <a:off x="1268953" y="3658271"/>
            <a:ext cx="213239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支持向量机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等线" panose="020F0502020204030204"/>
              <a:ea typeface="+mj-ea"/>
              <a:cs typeface="+mj-cs"/>
              <a:sym typeface="+mn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696141" y="4162414"/>
            <a:ext cx="2020589" cy="79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在训练模型的时候，可能会造成过拟合，采用正则化方法会自动削弱不重要的特征变量，自动从许多的特征变量中”提取“重要的特征变量，减小特征变量的数量级。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8" name="Title 13"/>
          <p:cNvSpPr txBox="1">
            <a:spLocks/>
          </p:cNvSpPr>
          <p:nvPr/>
        </p:nvSpPr>
        <p:spPr>
          <a:xfrm>
            <a:off x="3683249" y="3658271"/>
            <a:ext cx="213239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正则化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等线" panose="020F0502020204030204"/>
              <a:ea typeface="+mj-ea"/>
              <a:cs typeface="+mj-cs"/>
              <a:sym typeface="+mn-lt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167052" y="4162414"/>
            <a:ext cx="2020589" cy="79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zh-CN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L1</a:t>
            </a: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会趋向于产生少量的特征，而其他的特征都是</a:t>
            </a:r>
            <a:r>
              <a:rPr lang="en-US" altLang="zh-CN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0</a:t>
            </a: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，</a:t>
            </a:r>
            <a:r>
              <a:rPr lang="en-US" altLang="zh-CN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L2</a:t>
            </a: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会选择更多的特征。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0" name="Title 13"/>
          <p:cNvSpPr txBox="1">
            <a:spLocks/>
          </p:cNvSpPr>
          <p:nvPr/>
        </p:nvSpPr>
        <p:spPr>
          <a:xfrm>
            <a:off x="6154160" y="3658271"/>
            <a:ext cx="213239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L1</a:t>
            </a: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与</a:t>
            </a:r>
            <a:r>
              <a:rPr 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L2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等线" panose="020F0502020204030204"/>
              <a:ea typeface="+mj-ea"/>
              <a:cs typeface="+mj-cs"/>
              <a:sym typeface="+mn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8631116" y="4162414"/>
            <a:ext cx="2020589" cy="79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汉明损失，</a:t>
            </a:r>
            <a:r>
              <a:rPr lang="en-US" altLang="zh-CN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Hamming Loss</a:t>
            </a: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反映了错误分类标签的分数。</a:t>
            </a:r>
            <a:endParaRPr lang="en-US" altLang="zh-CN" sz="1200" dirty="0">
              <a:solidFill>
                <a:sysClr val="window" lastClr="FFFFFF">
                  <a:lumMod val="65000"/>
                </a:sysClr>
              </a:solidFill>
              <a:cs typeface="+mn-ea"/>
              <a:sym typeface="+mn-lt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对数损失通过惩罚错误的分类，实现对分类器的准确度</a:t>
            </a:r>
            <a:r>
              <a:rPr lang="en-US" altLang="zh-CN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(Accuracy)</a:t>
            </a: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的量化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2" name="Title 13"/>
          <p:cNvSpPr txBox="1">
            <a:spLocks/>
          </p:cNvSpPr>
          <p:nvPr/>
        </p:nvSpPr>
        <p:spPr>
          <a:xfrm>
            <a:off x="8618224" y="3658271"/>
            <a:ext cx="213239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汉明损失和对数损失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等线" panose="020F0502020204030204"/>
              <a:ea typeface="+mj-ea"/>
              <a:cs typeface="+mj-cs"/>
              <a:sym typeface="+mn-lt"/>
            </a:endParaRP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34" name="椭圆 33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36" name="文本框 35"/>
          <p:cNvSpPr txBox="1"/>
          <p:nvPr/>
        </p:nvSpPr>
        <p:spPr>
          <a:xfrm>
            <a:off x="919032" y="57998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prstClr val="white"/>
                </a:solidFill>
              </a:rPr>
              <a:t>用</a:t>
            </a:r>
            <a:r>
              <a:rPr lang="en-US" altLang="zh-CN" sz="3600" b="1" dirty="0">
                <a:solidFill>
                  <a:prstClr val="white"/>
                </a:solidFill>
              </a:rPr>
              <a:t>SVC</a:t>
            </a:r>
            <a:r>
              <a:rPr lang="zh-CN" altLang="en-US" sz="3600" b="1" dirty="0">
                <a:solidFill>
                  <a:prstClr val="white"/>
                </a:solidFill>
              </a:rPr>
              <a:t>和正则化项构建分类</a:t>
            </a:r>
          </a:p>
        </p:txBody>
      </p:sp>
    </p:spTree>
    <p:extLst>
      <p:ext uri="{BB962C8B-B14F-4D97-AF65-F5344CB8AC3E}">
        <p14:creationId xmlns:p14="http://schemas.microsoft.com/office/powerpoint/2010/main" val="30406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26" name="椭圆 2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28" name="文本框 27"/>
          <p:cNvSpPr txBox="1"/>
          <p:nvPr/>
        </p:nvSpPr>
        <p:spPr>
          <a:xfrm>
            <a:off x="919032" y="57998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prstClr val="white"/>
                </a:solidFill>
              </a:rPr>
              <a:t>用</a:t>
            </a:r>
            <a:r>
              <a:rPr lang="en-US" altLang="zh-CN" sz="3600" b="1" dirty="0">
                <a:solidFill>
                  <a:prstClr val="white"/>
                </a:solidFill>
              </a:rPr>
              <a:t>SVC</a:t>
            </a:r>
            <a:r>
              <a:rPr lang="zh-CN" altLang="en-US" sz="3600" b="1" dirty="0">
                <a:solidFill>
                  <a:prstClr val="white"/>
                </a:solidFill>
              </a:rPr>
              <a:t>和正则化项构建分类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7FBE8A-3AEF-4A07-A5B1-AFEC48FE7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350" y="1687715"/>
            <a:ext cx="4476980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53338" y="2307485"/>
            <a:ext cx="8126736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 Robust Extreme Multi-label Learning</a:t>
            </a:r>
            <a:endParaRPr lang="zh-CN" altLang="en-US" sz="3600" b="1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98186" y="3282154"/>
            <a:ext cx="5708293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white"/>
                </a:solidFill>
              </a:rPr>
              <a:t>利用</a:t>
            </a:r>
            <a:r>
              <a:rPr lang="en-US" altLang="zh-CN" dirty="0">
                <a:solidFill>
                  <a:prstClr val="white"/>
                </a:solidFill>
              </a:rPr>
              <a:t>Robust Extreme Multi-label Learning</a:t>
            </a:r>
            <a:r>
              <a:rPr lang="zh-CN" altLang="en-US" dirty="0">
                <a:solidFill>
                  <a:prstClr val="white"/>
                </a:solidFill>
              </a:rPr>
              <a:t>中的方法，求得映射矩阵</a:t>
            </a:r>
            <a:r>
              <a:rPr lang="en-US" altLang="zh-CN" dirty="0">
                <a:solidFill>
                  <a:prstClr val="white"/>
                </a:solidFill>
              </a:rPr>
              <a:t>W</a:t>
            </a:r>
            <a:r>
              <a:rPr lang="zh-CN" altLang="en-US" dirty="0">
                <a:solidFill>
                  <a:prstClr val="white"/>
                </a:solidFill>
              </a:rPr>
              <a:t>，构建分类器 </a:t>
            </a: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672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92" name="文本框 91"/>
          <p:cNvSpPr txBox="1"/>
          <p:nvPr/>
        </p:nvSpPr>
        <p:spPr>
          <a:xfrm>
            <a:off x="919032" y="57998"/>
            <a:ext cx="8836576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 Robust Extreme Multi-label Learning</a:t>
            </a:r>
            <a:endParaRPr lang="zh-CN" altLang="en-US" sz="3600" b="1" dirty="0">
              <a:solidFill>
                <a:prstClr val="white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664A63-4C16-4AD0-B61F-4D0DB25B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85" y="1709766"/>
            <a:ext cx="3594285" cy="76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CE986C-4587-43CA-BFEF-032FAC187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03" y="2616116"/>
            <a:ext cx="3930852" cy="14732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8C8D1A-D887-4D4E-B7D9-24974517B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03" y="4377440"/>
            <a:ext cx="4603987" cy="7239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EE30CB-6399-430C-A5F4-C9D709044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2011" y="1656406"/>
            <a:ext cx="4908802" cy="7493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113B9C-D4DE-4145-A442-0B25ECCDBD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998" y="2447022"/>
            <a:ext cx="3060857" cy="6794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4457F8-AA16-41D5-A77B-74F428A4A8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181" y="3177419"/>
            <a:ext cx="3670489" cy="11303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573306-03B4-487E-9688-3D09B9EE84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1701" y="4711450"/>
            <a:ext cx="1911448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1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椭圆 44"/>
          <p:cNvSpPr>
            <a:spLocks noChangeArrowheads="1"/>
          </p:cNvSpPr>
          <p:nvPr/>
        </p:nvSpPr>
        <p:spPr bwMode="auto">
          <a:xfrm>
            <a:off x="1073621" y="2652493"/>
            <a:ext cx="1420004" cy="14200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宋体" pitchFamily="2" charset="-122"/>
              <a:ea typeface="等线" panose="02010600030101010101" pitchFamily="2" charset="-122"/>
              <a:cs typeface="+mn-cs"/>
              <a:sym typeface="宋体" pitchFamily="2" charset="-122"/>
            </a:endParaRPr>
          </a:p>
        </p:txBody>
      </p:sp>
      <p:grpSp>
        <p:nvGrpSpPr>
          <p:cNvPr id="50" name="Group 8"/>
          <p:cNvGrpSpPr>
            <a:grpSpLocks/>
          </p:cNvGrpSpPr>
          <p:nvPr/>
        </p:nvGrpSpPr>
        <p:grpSpPr bwMode="auto">
          <a:xfrm>
            <a:off x="1602023" y="3103763"/>
            <a:ext cx="340680" cy="517464"/>
            <a:chOff x="0" y="0"/>
            <a:chExt cx="293688" cy="446088"/>
          </a:xfrm>
        </p:grpSpPr>
        <p:sp>
          <p:nvSpPr>
            <p:cNvPr id="51" name="Freeform 1016"/>
            <p:cNvSpPr>
              <a:spLocks noChangeArrowheads="1"/>
            </p:cNvSpPr>
            <p:nvPr/>
          </p:nvSpPr>
          <p:spPr bwMode="auto">
            <a:xfrm>
              <a:off x="0" y="0"/>
              <a:ext cx="293688" cy="352425"/>
            </a:xfrm>
            <a:custGeom>
              <a:avLst/>
              <a:gdLst>
                <a:gd name="T0" fmla="*/ 50 w 50"/>
                <a:gd name="T1" fmla="*/ 23 h 60"/>
                <a:gd name="T2" fmla="*/ 25 w 50"/>
                <a:gd name="T3" fmla="*/ 0 h 60"/>
                <a:gd name="T4" fmla="*/ 0 w 50"/>
                <a:gd name="T5" fmla="*/ 23 h 60"/>
                <a:gd name="T6" fmla="*/ 2 w 50"/>
                <a:gd name="T7" fmla="*/ 32 h 60"/>
                <a:gd name="T8" fmla="*/ 2 w 50"/>
                <a:gd name="T9" fmla="*/ 32 h 60"/>
                <a:gd name="T10" fmla="*/ 5 w 50"/>
                <a:gd name="T11" fmla="*/ 36 h 60"/>
                <a:gd name="T12" fmla="*/ 13 w 50"/>
                <a:gd name="T13" fmla="*/ 58 h 60"/>
                <a:gd name="T14" fmla="*/ 17 w 50"/>
                <a:gd name="T15" fmla="*/ 60 h 60"/>
                <a:gd name="T16" fmla="*/ 33 w 50"/>
                <a:gd name="T17" fmla="*/ 60 h 60"/>
                <a:gd name="T18" fmla="*/ 37 w 50"/>
                <a:gd name="T19" fmla="*/ 58 h 60"/>
                <a:gd name="T20" fmla="*/ 45 w 50"/>
                <a:gd name="T21" fmla="*/ 36 h 60"/>
                <a:gd name="T22" fmla="*/ 48 w 50"/>
                <a:gd name="T23" fmla="*/ 32 h 60"/>
                <a:gd name="T24" fmla="*/ 48 w 50"/>
                <a:gd name="T25" fmla="*/ 32 h 60"/>
                <a:gd name="T26" fmla="*/ 48 w 50"/>
                <a:gd name="T27" fmla="*/ 32 h 60"/>
                <a:gd name="T28" fmla="*/ 50 w 50"/>
                <a:gd name="T29" fmla="*/ 23 h 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60"/>
                <a:gd name="T47" fmla="*/ 50 w 50"/>
                <a:gd name="T48" fmla="*/ 60 h 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60">
                  <a:moveTo>
                    <a:pt x="50" y="23"/>
                  </a:moveTo>
                  <a:cubicBezTo>
                    <a:pt x="50" y="10"/>
                    <a:pt x="39" y="0"/>
                    <a:pt x="25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3" y="33"/>
                    <a:pt x="4" y="35"/>
                    <a:pt x="5" y="36"/>
                  </a:cubicBezTo>
                  <a:cubicBezTo>
                    <a:pt x="9" y="43"/>
                    <a:pt x="13" y="55"/>
                    <a:pt x="13" y="58"/>
                  </a:cubicBezTo>
                  <a:cubicBezTo>
                    <a:pt x="13" y="59"/>
                    <a:pt x="15" y="60"/>
                    <a:pt x="17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5" y="60"/>
                    <a:pt x="37" y="59"/>
                    <a:pt x="37" y="58"/>
                  </a:cubicBezTo>
                  <a:cubicBezTo>
                    <a:pt x="37" y="55"/>
                    <a:pt x="41" y="43"/>
                    <a:pt x="45" y="36"/>
                  </a:cubicBezTo>
                  <a:cubicBezTo>
                    <a:pt x="46" y="35"/>
                    <a:pt x="47" y="33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29"/>
                    <a:pt x="50" y="26"/>
                    <a:pt x="50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itchFamily="34" charset="0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52" name="Freeform 1017"/>
            <p:cNvSpPr>
              <a:spLocks noChangeArrowheads="1"/>
            </p:cNvSpPr>
            <p:nvPr/>
          </p:nvSpPr>
          <p:spPr bwMode="auto">
            <a:xfrm>
              <a:off x="76200" y="376237"/>
              <a:ext cx="141288" cy="22225"/>
            </a:xfrm>
            <a:custGeom>
              <a:avLst/>
              <a:gdLst>
                <a:gd name="T0" fmla="*/ 24 w 24"/>
                <a:gd name="T1" fmla="*/ 2 h 4"/>
                <a:gd name="T2" fmla="*/ 21 w 24"/>
                <a:gd name="T3" fmla="*/ 0 h 4"/>
                <a:gd name="T4" fmla="*/ 3 w 24"/>
                <a:gd name="T5" fmla="*/ 0 h 4"/>
                <a:gd name="T6" fmla="*/ 0 w 24"/>
                <a:gd name="T7" fmla="*/ 2 h 4"/>
                <a:gd name="T8" fmla="*/ 0 w 24"/>
                <a:gd name="T9" fmla="*/ 2 h 4"/>
                <a:gd name="T10" fmla="*/ 3 w 24"/>
                <a:gd name="T11" fmla="*/ 4 h 4"/>
                <a:gd name="T12" fmla="*/ 21 w 24"/>
                <a:gd name="T13" fmla="*/ 4 h 4"/>
                <a:gd name="T14" fmla="*/ 24 w 24"/>
                <a:gd name="T15" fmla="*/ 2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4"/>
                <a:gd name="T26" fmla="*/ 24 w 24"/>
                <a:gd name="T27" fmla="*/ 4 h 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4">
                  <a:moveTo>
                    <a:pt x="24" y="2"/>
                  </a:moveTo>
                  <a:cubicBezTo>
                    <a:pt x="24" y="1"/>
                    <a:pt x="22" y="0"/>
                    <a:pt x="2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4" y="3"/>
                    <a:pt x="24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itchFamily="34" charset="0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53" name="Freeform 1018"/>
            <p:cNvSpPr>
              <a:spLocks noChangeArrowheads="1"/>
            </p:cNvSpPr>
            <p:nvPr/>
          </p:nvSpPr>
          <p:spPr bwMode="auto">
            <a:xfrm>
              <a:off x="76200" y="415925"/>
              <a:ext cx="141288" cy="30163"/>
            </a:xfrm>
            <a:custGeom>
              <a:avLst/>
              <a:gdLst>
                <a:gd name="T0" fmla="*/ 24 w 24"/>
                <a:gd name="T1" fmla="*/ 2 h 5"/>
                <a:gd name="T2" fmla="*/ 21 w 24"/>
                <a:gd name="T3" fmla="*/ 0 h 5"/>
                <a:gd name="T4" fmla="*/ 3 w 24"/>
                <a:gd name="T5" fmla="*/ 0 h 5"/>
                <a:gd name="T6" fmla="*/ 0 w 24"/>
                <a:gd name="T7" fmla="*/ 2 h 5"/>
                <a:gd name="T8" fmla="*/ 0 w 24"/>
                <a:gd name="T9" fmla="*/ 2 h 5"/>
                <a:gd name="T10" fmla="*/ 3 w 24"/>
                <a:gd name="T11" fmla="*/ 5 h 5"/>
                <a:gd name="T12" fmla="*/ 21 w 24"/>
                <a:gd name="T13" fmla="*/ 5 h 5"/>
                <a:gd name="T14" fmla="*/ 24 w 24"/>
                <a:gd name="T15" fmla="*/ 2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5"/>
                <a:gd name="T26" fmla="*/ 24 w 24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5">
                  <a:moveTo>
                    <a:pt x="24" y="2"/>
                  </a:moveTo>
                  <a:cubicBezTo>
                    <a:pt x="24" y="1"/>
                    <a:pt x="22" y="0"/>
                    <a:pt x="2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5"/>
                    <a:pt x="24" y="4"/>
                    <a:pt x="24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itchFamily="34" charset="0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</p:grpSp>
      <p:sp>
        <p:nvSpPr>
          <p:cNvPr id="54" name="椭圆 50"/>
          <p:cNvSpPr>
            <a:spLocks noChangeArrowheads="1"/>
          </p:cNvSpPr>
          <p:nvPr/>
        </p:nvSpPr>
        <p:spPr bwMode="auto">
          <a:xfrm>
            <a:off x="3119825" y="2652493"/>
            <a:ext cx="1420004" cy="1420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宋体" pitchFamily="2" charset="-122"/>
              <a:ea typeface="等线" panose="02010600030101010101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55" name="Freeform 1001"/>
          <p:cNvSpPr>
            <a:spLocks noEditPoints="1" noChangeArrowheads="1"/>
          </p:cNvSpPr>
          <p:nvPr/>
        </p:nvSpPr>
        <p:spPr bwMode="auto">
          <a:xfrm>
            <a:off x="3535306" y="3014482"/>
            <a:ext cx="570868" cy="633479"/>
          </a:xfrm>
          <a:custGeom>
            <a:avLst/>
            <a:gdLst>
              <a:gd name="T0" fmla="*/ 56 w 84"/>
              <a:gd name="T1" fmla="*/ 32 h 93"/>
              <a:gd name="T2" fmla="*/ 64 w 84"/>
              <a:gd name="T3" fmla="*/ 14 h 93"/>
              <a:gd name="T4" fmla="*/ 67 w 84"/>
              <a:gd name="T5" fmla="*/ 12 h 93"/>
              <a:gd name="T6" fmla="*/ 65 w 84"/>
              <a:gd name="T7" fmla="*/ 10 h 93"/>
              <a:gd name="T8" fmla="*/ 65 w 84"/>
              <a:gd name="T9" fmla="*/ 10 h 93"/>
              <a:gd name="T10" fmla="*/ 64 w 84"/>
              <a:gd name="T11" fmla="*/ 10 h 93"/>
              <a:gd name="T12" fmla="*/ 63 w 84"/>
              <a:gd name="T13" fmla="*/ 12 h 93"/>
              <a:gd name="T14" fmla="*/ 45 w 84"/>
              <a:gd name="T15" fmla="*/ 28 h 93"/>
              <a:gd name="T16" fmla="*/ 41 w 84"/>
              <a:gd name="T17" fmla="*/ 28 h 93"/>
              <a:gd name="T18" fmla="*/ 40 w 84"/>
              <a:gd name="T19" fmla="*/ 28 h 93"/>
              <a:gd name="T20" fmla="*/ 19 w 84"/>
              <a:gd name="T21" fmla="*/ 2 h 93"/>
              <a:gd name="T22" fmla="*/ 15 w 84"/>
              <a:gd name="T23" fmla="*/ 2 h 93"/>
              <a:gd name="T24" fmla="*/ 17 w 84"/>
              <a:gd name="T25" fmla="*/ 4 h 93"/>
              <a:gd name="T26" fmla="*/ 34 w 84"/>
              <a:gd name="T27" fmla="*/ 29 h 93"/>
              <a:gd name="T28" fmla="*/ 5 w 84"/>
              <a:gd name="T29" fmla="*/ 32 h 93"/>
              <a:gd name="T30" fmla="*/ 0 w 84"/>
              <a:gd name="T31" fmla="*/ 87 h 93"/>
              <a:gd name="T32" fmla="*/ 7 w 84"/>
              <a:gd name="T33" fmla="*/ 92 h 93"/>
              <a:gd name="T34" fmla="*/ 17 w 84"/>
              <a:gd name="T35" fmla="*/ 93 h 93"/>
              <a:gd name="T36" fmla="*/ 67 w 84"/>
              <a:gd name="T37" fmla="*/ 92 h 93"/>
              <a:gd name="T38" fmla="*/ 78 w 84"/>
              <a:gd name="T39" fmla="*/ 93 h 93"/>
              <a:gd name="T40" fmla="*/ 79 w 84"/>
              <a:gd name="T41" fmla="*/ 92 h 93"/>
              <a:gd name="T42" fmla="*/ 84 w 84"/>
              <a:gd name="T43" fmla="*/ 37 h 93"/>
              <a:gd name="T44" fmla="*/ 71 w 84"/>
              <a:gd name="T45" fmla="*/ 80 h 93"/>
              <a:gd name="T46" fmla="*/ 13 w 84"/>
              <a:gd name="T47" fmla="*/ 88 h 93"/>
              <a:gd name="T48" fmla="*/ 4 w 84"/>
              <a:gd name="T49" fmla="*/ 44 h 93"/>
              <a:gd name="T50" fmla="*/ 63 w 84"/>
              <a:gd name="T51" fmla="*/ 36 h 93"/>
              <a:gd name="T52" fmla="*/ 71 w 84"/>
              <a:gd name="T53" fmla="*/ 80 h 93"/>
              <a:gd name="T54" fmla="*/ 74 w 84"/>
              <a:gd name="T55" fmla="*/ 51 h 93"/>
              <a:gd name="T56" fmla="*/ 80 w 84"/>
              <a:gd name="T57" fmla="*/ 51 h 93"/>
              <a:gd name="T58" fmla="*/ 77 w 84"/>
              <a:gd name="T59" fmla="*/ 46 h 93"/>
              <a:gd name="T60" fmla="*/ 77 w 84"/>
              <a:gd name="T61" fmla="*/ 39 h 93"/>
              <a:gd name="T62" fmla="*/ 77 w 84"/>
              <a:gd name="T63" fmla="*/ 46 h 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4"/>
              <a:gd name="T97" fmla="*/ 0 h 93"/>
              <a:gd name="T98" fmla="*/ 84 w 84"/>
              <a:gd name="T99" fmla="*/ 93 h 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4" h="93">
                <a:moveTo>
                  <a:pt x="79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1"/>
                  <a:pt x="51" y="29"/>
                  <a:pt x="47" y="28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14"/>
                  <a:pt x="64" y="14"/>
                  <a:pt x="65" y="14"/>
                </a:cubicBezTo>
                <a:cubicBezTo>
                  <a:pt x="66" y="14"/>
                  <a:pt x="67" y="13"/>
                  <a:pt x="67" y="12"/>
                </a:cubicBezTo>
                <a:cubicBezTo>
                  <a:pt x="67" y="11"/>
                  <a:pt x="66" y="10"/>
                  <a:pt x="65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4" y="10"/>
                  <a:pt x="64" y="10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10"/>
                  <a:pt x="64" y="10"/>
                  <a:pt x="64" y="10"/>
                </a:cubicBezTo>
                <a:cubicBezTo>
                  <a:pt x="63" y="11"/>
                  <a:pt x="63" y="11"/>
                  <a:pt x="63" y="12"/>
                </a:cubicBezTo>
                <a:cubicBezTo>
                  <a:pt x="63" y="12"/>
                  <a:pt x="63" y="13"/>
                  <a:pt x="63" y="13"/>
                </a:cubicBezTo>
                <a:cubicBezTo>
                  <a:pt x="45" y="28"/>
                  <a:pt x="45" y="28"/>
                  <a:pt x="45" y="28"/>
                </a:cubicBezTo>
                <a:cubicBezTo>
                  <a:pt x="44" y="28"/>
                  <a:pt x="43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9" y="3"/>
                  <a:pt x="19" y="2"/>
                </a:cubicBezTo>
                <a:cubicBezTo>
                  <a:pt x="19" y="1"/>
                  <a:pt x="18" y="0"/>
                  <a:pt x="17" y="0"/>
                </a:cubicBezTo>
                <a:cubicBezTo>
                  <a:pt x="16" y="0"/>
                  <a:pt x="15" y="1"/>
                  <a:pt x="15" y="2"/>
                </a:cubicBezTo>
                <a:cubicBezTo>
                  <a:pt x="15" y="3"/>
                  <a:pt x="16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38" y="28"/>
                  <a:pt x="38" y="28"/>
                  <a:pt x="38" y="28"/>
                </a:cubicBezTo>
                <a:cubicBezTo>
                  <a:pt x="36" y="28"/>
                  <a:pt x="35" y="28"/>
                  <a:pt x="34" y="29"/>
                </a:cubicBezTo>
                <a:cubicBezTo>
                  <a:pt x="31" y="30"/>
                  <a:pt x="28" y="31"/>
                  <a:pt x="27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4"/>
                  <a:pt x="0" y="3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0"/>
                  <a:pt x="3" y="92"/>
                  <a:pt x="5" y="92"/>
                </a:cubicBezTo>
                <a:cubicBezTo>
                  <a:pt x="7" y="92"/>
                  <a:pt x="7" y="92"/>
                  <a:pt x="7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7" y="93"/>
                  <a:pt x="17" y="93"/>
                  <a:pt x="17" y="93"/>
                </a:cubicBezTo>
                <a:cubicBezTo>
                  <a:pt x="17" y="92"/>
                  <a:pt x="17" y="92"/>
                  <a:pt x="17" y="92"/>
                </a:cubicBezTo>
                <a:cubicBezTo>
                  <a:pt x="67" y="92"/>
                  <a:pt x="67" y="92"/>
                  <a:pt x="67" y="92"/>
                </a:cubicBezTo>
                <a:cubicBezTo>
                  <a:pt x="67" y="93"/>
                  <a:pt x="67" y="93"/>
                  <a:pt x="67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2"/>
                  <a:pt x="78" y="92"/>
                  <a:pt x="78" y="92"/>
                </a:cubicBezTo>
                <a:cubicBezTo>
                  <a:pt x="79" y="92"/>
                  <a:pt x="79" y="92"/>
                  <a:pt x="79" y="92"/>
                </a:cubicBezTo>
                <a:cubicBezTo>
                  <a:pt x="82" y="92"/>
                  <a:pt x="84" y="90"/>
                  <a:pt x="84" y="8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4"/>
                  <a:pt x="82" y="32"/>
                  <a:pt x="79" y="32"/>
                </a:cubicBezTo>
                <a:close/>
                <a:moveTo>
                  <a:pt x="71" y="80"/>
                </a:moveTo>
                <a:cubicBezTo>
                  <a:pt x="71" y="84"/>
                  <a:pt x="67" y="88"/>
                  <a:pt x="63" y="88"/>
                </a:cubicBezTo>
                <a:cubicBezTo>
                  <a:pt x="13" y="88"/>
                  <a:pt x="13" y="88"/>
                  <a:pt x="13" y="88"/>
                </a:cubicBezTo>
                <a:cubicBezTo>
                  <a:pt x="8" y="88"/>
                  <a:pt x="4" y="84"/>
                  <a:pt x="4" y="80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39"/>
                  <a:pt x="8" y="36"/>
                  <a:pt x="13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67" y="36"/>
                  <a:pt x="71" y="39"/>
                  <a:pt x="71" y="44"/>
                </a:cubicBezTo>
                <a:lnTo>
                  <a:pt x="71" y="80"/>
                </a:lnTo>
                <a:close/>
                <a:moveTo>
                  <a:pt x="77" y="54"/>
                </a:moveTo>
                <a:cubicBezTo>
                  <a:pt x="75" y="54"/>
                  <a:pt x="74" y="52"/>
                  <a:pt x="74" y="51"/>
                </a:cubicBezTo>
                <a:cubicBezTo>
                  <a:pt x="74" y="49"/>
                  <a:pt x="75" y="47"/>
                  <a:pt x="77" y="47"/>
                </a:cubicBezTo>
                <a:cubicBezTo>
                  <a:pt x="79" y="47"/>
                  <a:pt x="80" y="49"/>
                  <a:pt x="80" y="51"/>
                </a:cubicBezTo>
                <a:cubicBezTo>
                  <a:pt x="80" y="52"/>
                  <a:pt x="79" y="54"/>
                  <a:pt x="77" y="54"/>
                </a:cubicBezTo>
                <a:close/>
                <a:moveTo>
                  <a:pt x="77" y="46"/>
                </a:moveTo>
                <a:cubicBezTo>
                  <a:pt x="75" y="46"/>
                  <a:pt x="74" y="44"/>
                  <a:pt x="74" y="43"/>
                </a:cubicBezTo>
                <a:cubicBezTo>
                  <a:pt x="74" y="41"/>
                  <a:pt x="75" y="39"/>
                  <a:pt x="77" y="39"/>
                </a:cubicBezTo>
                <a:cubicBezTo>
                  <a:pt x="79" y="39"/>
                  <a:pt x="80" y="41"/>
                  <a:pt x="80" y="43"/>
                </a:cubicBezTo>
                <a:cubicBezTo>
                  <a:pt x="80" y="44"/>
                  <a:pt x="79" y="46"/>
                  <a:pt x="77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itchFamily="34" charset="0"/>
              <a:ea typeface="等线" panose="02010600030101010101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56" name="椭圆 53"/>
          <p:cNvSpPr>
            <a:spLocks noChangeArrowheads="1"/>
          </p:cNvSpPr>
          <p:nvPr/>
        </p:nvSpPr>
        <p:spPr bwMode="auto">
          <a:xfrm>
            <a:off x="5166029" y="2652493"/>
            <a:ext cx="1421846" cy="14200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宋体" pitchFamily="2" charset="-122"/>
              <a:ea typeface="等线" panose="02010600030101010101" pitchFamily="2" charset="-122"/>
              <a:cs typeface="+mn-cs"/>
              <a:sym typeface="宋体" pitchFamily="2" charset="-122"/>
            </a:endParaRPr>
          </a:p>
        </p:txBody>
      </p:sp>
      <p:grpSp>
        <p:nvGrpSpPr>
          <p:cNvPr id="57" name="Group 17"/>
          <p:cNvGrpSpPr>
            <a:grpSpLocks/>
          </p:cNvGrpSpPr>
          <p:nvPr/>
        </p:nvGrpSpPr>
        <p:grpSpPr bwMode="auto">
          <a:xfrm>
            <a:off x="5582807" y="3103763"/>
            <a:ext cx="442535" cy="570869"/>
            <a:chOff x="0" y="0"/>
            <a:chExt cx="381000" cy="492126"/>
          </a:xfrm>
        </p:grpSpPr>
        <p:sp>
          <p:nvSpPr>
            <p:cNvPr id="58" name="Freeform 1011"/>
            <p:cNvSpPr>
              <a:spLocks noChangeArrowheads="1"/>
            </p:cNvSpPr>
            <p:nvPr/>
          </p:nvSpPr>
          <p:spPr bwMode="auto">
            <a:xfrm>
              <a:off x="182562" y="0"/>
              <a:ext cx="46038" cy="111125"/>
            </a:xfrm>
            <a:custGeom>
              <a:avLst/>
              <a:gdLst>
                <a:gd name="T0" fmla="*/ 8 w 8"/>
                <a:gd name="T1" fmla="*/ 15 h 19"/>
                <a:gd name="T2" fmla="*/ 4 w 8"/>
                <a:gd name="T3" fmla="*/ 19 h 19"/>
                <a:gd name="T4" fmla="*/ 4 w 8"/>
                <a:gd name="T5" fmla="*/ 19 h 19"/>
                <a:gd name="T6" fmla="*/ 0 w 8"/>
                <a:gd name="T7" fmla="*/ 15 h 19"/>
                <a:gd name="T8" fmla="*/ 0 w 8"/>
                <a:gd name="T9" fmla="*/ 5 h 19"/>
                <a:gd name="T10" fmla="*/ 4 w 8"/>
                <a:gd name="T11" fmla="*/ 0 h 19"/>
                <a:gd name="T12" fmla="*/ 4 w 8"/>
                <a:gd name="T13" fmla="*/ 0 h 19"/>
                <a:gd name="T14" fmla="*/ 8 w 8"/>
                <a:gd name="T15" fmla="*/ 5 h 19"/>
                <a:gd name="T16" fmla="*/ 8 w 8"/>
                <a:gd name="T17" fmla="*/ 1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"/>
                <a:gd name="T28" fmla="*/ 0 h 19"/>
                <a:gd name="T29" fmla="*/ 8 w 8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" h="19">
                  <a:moveTo>
                    <a:pt x="8" y="15"/>
                  </a:moveTo>
                  <a:cubicBezTo>
                    <a:pt x="8" y="17"/>
                    <a:pt x="6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7"/>
                    <a:pt x="0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5"/>
                  </a:cubicBezTo>
                  <a:lnTo>
                    <a:pt x="8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itchFamily="34" charset="0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59" name="Freeform 1012"/>
            <p:cNvSpPr>
              <a:spLocks noChangeArrowheads="1"/>
            </p:cNvSpPr>
            <p:nvPr/>
          </p:nvSpPr>
          <p:spPr bwMode="auto">
            <a:xfrm>
              <a:off x="293687" y="0"/>
              <a:ext cx="52388" cy="111125"/>
            </a:xfrm>
            <a:custGeom>
              <a:avLst/>
              <a:gdLst>
                <a:gd name="T0" fmla="*/ 9 w 9"/>
                <a:gd name="T1" fmla="*/ 15 h 19"/>
                <a:gd name="T2" fmla="*/ 4 w 9"/>
                <a:gd name="T3" fmla="*/ 19 h 19"/>
                <a:gd name="T4" fmla="*/ 4 w 9"/>
                <a:gd name="T5" fmla="*/ 19 h 19"/>
                <a:gd name="T6" fmla="*/ 0 w 9"/>
                <a:gd name="T7" fmla="*/ 15 h 19"/>
                <a:gd name="T8" fmla="*/ 0 w 9"/>
                <a:gd name="T9" fmla="*/ 5 h 19"/>
                <a:gd name="T10" fmla="*/ 4 w 9"/>
                <a:gd name="T11" fmla="*/ 0 h 19"/>
                <a:gd name="T12" fmla="*/ 4 w 9"/>
                <a:gd name="T13" fmla="*/ 0 h 19"/>
                <a:gd name="T14" fmla="*/ 9 w 9"/>
                <a:gd name="T15" fmla="*/ 5 h 19"/>
                <a:gd name="T16" fmla="*/ 9 w 9"/>
                <a:gd name="T17" fmla="*/ 1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"/>
                <a:gd name="T28" fmla="*/ 0 h 19"/>
                <a:gd name="T29" fmla="*/ 9 w 9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" h="19">
                  <a:moveTo>
                    <a:pt x="9" y="15"/>
                  </a:moveTo>
                  <a:cubicBezTo>
                    <a:pt x="9" y="17"/>
                    <a:pt x="7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7"/>
                    <a:pt x="0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lnTo>
                    <a:pt x="9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itchFamily="34" charset="0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60" name="Freeform 1013"/>
            <p:cNvSpPr>
              <a:spLocks noChangeArrowheads="1"/>
            </p:cNvSpPr>
            <p:nvPr/>
          </p:nvSpPr>
          <p:spPr bwMode="auto">
            <a:xfrm>
              <a:off x="147637" y="134938"/>
              <a:ext cx="233363" cy="204788"/>
            </a:xfrm>
            <a:custGeom>
              <a:avLst/>
              <a:gdLst>
                <a:gd name="T0" fmla="*/ 35 w 40"/>
                <a:gd name="T1" fmla="*/ 0 h 35"/>
                <a:gd name="T2" fmla="*/ 5 w 40"/>
                <a:gd name="T3" fmla="*/ 0 h 35"/>
                <a:gd name="T4" fmla="*/ 0 w 40"/>
                <a:gd name="T5" fmla="*/ 0 h 35"/>
                <a:gd name="T6" fmla="*/ 0 w 40"/>
                <a:gd name="T7" fmla="*/ 4 h 35"/>
                <a:gd name="T8" fmla="*/ 0 w 40"/>
                <a:gd name="T9" fmla="*/ 10 h 35"/>
                <a:gd name="T10" fmla="*/ 0 w 40"/>
                <a:gd name="T11" fmla="*/ 27 h 35"/>
                <a:gd name="T12" fmla="*/ 5 w 40"/>
                <a:gd name="T13" fmla="*/ 31 h 35"/>
                <a:gd name="T14" fmla="*/ 12 w 40"/>
                <a:gd name="T15" fmla="*/ 31 h 35"/>
                <a:gd name="T16" fmla="*/ 16 w 40"/>
                <a:gd name="T17" fmla="*/ 35 h 35"/>
                <a:gd name="T18" fmla="*/ 25 w 40"/>
                <a:gd name="T19" fmla="*/ 35 h 35"/>
                <a:gd name="T20" fmla="*/ 29 w 40"/>
                <a:gd name="T21" fmla="*/ 31 h 35"/>
                <a:gd name="T22" fmla="*/ 35 w 40"/>
                <a:gd name="T23" fmla="*/ 31 h 35"/>
                <a:gd name="T24" fmla="*/ 40 w 40"/>
                <a:gd name="T25" fmla="*/ 27 h 35"/>
                <a:gd name="T26" fmla="*/ 40 w 40"/>
                <a:gd name="T27" fmla="*/ 10 h 35"/>
                <a:gd name="T28" fmla="*/ 40 w 40"/>
                <a:gd name="T29" fmla="*/ 4 h 35"/>
                <a:gd name="T30" fmla="*/ 40 w 40"/>
                <a:gd name="T31" fmla="*/ 0 h 35"/>
                <a:gd name="T32" fmla="*/ 35 w 40"/>
                <a:gd name="T33" fmla="*/ 0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35"/>
                <a:gd name="T53" fmla="*/ 40 w 40"/>
                <a:gd name="T54" fmla="*/ 35 h 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35">
                  <a:moveTo>
                    <a:pt x="3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5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4" y="35"/>
                    <a:pt x="1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7" y="35"/>
                    <a:pt x="29" y="33"/>
                    <a:pt x="29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8" y="31"/>
                    <a:pt x="40" y="29"/>
                    <a:pt x="40" y="27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itchFamily="34" charset="0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61" name="Freeform 1014"/>
            <p:cNvSpPr>
              <a:spLocks noChangeArrowheads="1"/>
            </p:cNvSpPr>
            <p:nvPr/>
          </p:nvSpPr>
          <p:spPr bwMode="auto">
            <a:xfrm>
              <a:off x="0" y="334963"/>
              <a:ext cx="280988" cy="157163"/>
            </a:xfrm>
            <a:custGeom>
              <a:avLst/>
              <a:gdLst>
                <a:gd name="T0" fmla="*/ 45 w 48"/>
                <a:gd name="T1" fmla="*/ 2 h 27"/>
                <a:gd name="T2" fmla="*/ 43 w 48"/>
                <a:gd name="T3" fmla="*/ 5 h 27"/>
                <a:gd name="T4" fmla="*/ 43 w 48"/>
                <a:gd name="T5" fmla="*/ 13 h 27"/>
                <a:gd name="T6" fmla="*/ 35 w 48"/>
                <a:gd name="T7" fmla="*/ 21 h 27"/>
                <a:gd name="T8" fmla="*/ 27 w 48"/>
                <a:gd name="T9" fmla="*/ 13 h 27"/>
                <a:gd name="T10" fmla="*/ 13 w 48"/>
                <a:gd name="T11" fmla="*/ 0 h 27"/>
                <a:gd name="T12" fmla="*/ 0 w 48"/>
                <a:gd name="T13" fmla="*/ 13 h 27"/>
                <a:gd name="T14" fmla="*/ 3 w 48"/>
                <a:gd name="T15" fmla="*/ 16 h 27"/>
                <a:gd name="T16" fmla="*/ 6 w 48"/>
                <a:gd name="T17" fmla="*/ 13 h 27"/>
                <a:gd name="T18" fmla="*/ 13 w 48"/>
                <a:gd name="T19" fmla="*/ 5 h 27"/>
                <a:gd name="T20" fmla="*/ 21 w 48"/>
                <a:gd name="T21" fmla="*/ 13 h 27"/>
                <a:gd name="T22" fmla="*/ 35 w 48"/>
                <a:gd name="T23" fmla="*/ 27 h 27"/>
                <a:gd name="T24" fmla="*/ 48 w 48"/>
                <a:gd name="T25" fmla="*/ 13 h 27"/>
                <a:gd name="T26" fmla="*/ 48 w 48"/>
                <a:gd name="T27" fmla="*/ 5 h 27"/>
                <a:gd name="T28" fmla="*/ 45 w 48"/>
                <a:gd name="T29" fmla="*/ 2 h 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8"/>
                <a:gd name="T46" fmla="*/ 0 h 27"/>
                <a:gd name="T47" fmla="*/ 48 w 48"/>
                <a:gd name="T48" fmla="*/ 27 h 2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8" h="27">
                  <a:moveTo>
                    <a:pt x="45" y="2"/>
                  </a:moveTo>
                  <a:cubicBezTo>
                    <a:pt x="44" y="2"/>
                    <a:pt x="43" y="3"/>
                    <a:pt x="43" y="5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8"/>
                    <a:pt x="39" y="21"/>
                    <a:pt x="35" y="21"/>
                  </a:cubicBezTo>
                  <a:cubicBezTo>
                    <a:pt x="30" y="21"/>
                    <a:pt x="27" y="18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5"/>
                    <a:pt x="1" y="16"/>
                    <a:pt x="3" y="16"/>
                  </a:cubicBezTo>
                  <a:cubicBezTo>
                    <a:pt x="4" y="16"/>
                    <a:pt x="6" y="15"/>
                    <a:pt x="6" y="13"/>
                  </a:cubicBezTo>
                  <a:cubicBezTo>
                    <a:pt x="6" y="9"/>
                    <a:pt x="9" y="5"/>
                    <a:pt x="13" y="5"/>
                  </a:cubicBezTo>
                  <a:cubicBezTo>
                    <a:pt x="18" y="5"/>
                    <a:pt x="21" y="9"/>
                    <a:pt x="21" y="13"/>
                  </a:cubicBezTo>
                  <a:cubicBezTo>
                    <a:pt x="21" y="21"/>
                    <a:pt x="27" y="27"/>
                    <a:pt x="35" y="27"/>
                  </a:cubicBezTo>
                  <a:cubicBezTo>
                    <a:pt x="42" y="27"/>
                    <a:pt x="48" y="21"/>
                    <a:pt x="48" y="13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47" y="2"/>
                    <a:pt x="4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itchFamily="34" charset="0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</p:grpSp>
      <p:sp>
        <p:nvSpPr>
          <p:cNvPr id="62" name="椭圆 60"/>
          <p:cNvSpPr>
            <a:spLocks noChangeArrowheads="1"/>
          </p:cNvSpPr>
          <p:nvPr/>
        </p:nvSpPr>
        <p:spPr bwMode="auto">
          <a:xfrm>
            <a:off x="7214077" y="2632232"/>
            <a:ext cx="1420004" cy="1420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宋体" pitchFamily="2" charset="-122"/>
              <a:ea typeface="等线" panose="02010600030101010101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63" name="Freeform 1015"/>
          <p:cNvSpPr>
            <a:spLocks noChangeArrowheads="1"/>
          </p:cNvSpPr>
          <p:nvPr/>
        </p:nvSpPr>
        <p:spPr bwMode="auto">
          <a:xfrm>
            <a:off x="7652178" y="3167229"/>
            <a:ext cx="530354" cy="482475"/>
          </a:xfrm>
          <a:custGeom>
            <a:avLst/>
            <a:gdLst>
              <a:gd name="T0" fmla="*/ 1 w 78"/>
              <a:gd name="T1" fmla="*/ 69 h 71"/>
              <a:gd name="T2" fmla="*/ 5 w 78"/>
              <a:gd name="T3" fmla="*/ 70 h 71"/>
              <a:gd name="T4" fmla="*/ 14 w 78"/>
              <a:gd name="T5" fmla="*/ 55 h 71"/>
              <a:gd name="T6" fmla="*/ 49 w 78"/>
              <a:gd name="T7" fmla="*/ 48 h 71"/>
              <a:gd name="T8" fmla="*/ 78 w 78"/>
              <a:gd name="T9" fmla="*/ 0 h 71"/>
              <a:gd name="T10" fmla="*/ 10 w 78"/>
              <a:gd name="T11" fmla="*/ 53 h 71"/>
              <a:gd name="T12" fmla="*/ 42 w 78"/>
              <a:gd name="T13" fmla="*/ 21 h 71"/>
              <a:gd name="T14" fmla="*/ 1 w 78"/>
              <a:gd name="T15" fmla="*/ 69 h 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8"/>
              <a:gd name="T25" fmla="*/ 0 h 71"/>
              <a:gd name="T26" fmla="*/ 78 w 78"/>
              <a:gd name="T27" fmla="*/ 71 h 7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8" h="71">
                <a:moveTo>
                  <a:pt x="1" y="69"/>
                </a:moveTo>
                <a:cubicBezTo>
                  <a:pt x="1" y="69"/>
                  <a:pt x="0" y="71"/>
                  <a:pt x="5" y="70"/>
                </a:cubicBezTo>
                <a:cubicBezTo>
                  <a:pt x="4" y="67"/>
                  <a:pt x="14" y="55"/>
                  <a:pt x="14" y="55"/>
                </a:cubicBezTo>
                <a:cubicBezTo>
                  <a:pt x="14" y="55"/>
                  <a:pt x="32" y="67"/>
                  <a:pt x="49" y="48"/>
                </a:cubicBezTo>
                <a:cubicBezTo>
                  <a:pt x="66" y="29"/>
                  <a:pt x="54" y="13"/>
                  <a:pt x="78" y="0"/>
                </a:cubicBezTo>
                <a:cubicBezTo>
                  <a:pt x="21" y="12"/>
                  <a:pt x="9" y="30"/>
                  <a:pt x="10" y="53"/>
                </a:cubicBezTo>
                <a:cubicBezTo>
                  <a:pt x="15" y="42"/>
                  <a:pt x="29" y="27"/>
                  <a:pt x="42" y="21"/>
                </a:cubicBezTo>
                <a:cubicBezTo>
                  <a:pt x="21" y="36"/>
                  <a:pt x="7" y="58"/>
                  <a:pt x="1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itchFamily="34" charset="0"/>
              <a:ea typeface="等线" panose="02010600030101010101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64" name="椭圆 63"/>
          <p:cNvSpPr>
            <a:spLocks noChangeArrowheads="1"/>
          </p:cNvSpPr>
          <p:nvPr/>
        </p:nvSpPr>
        <p:spPr bwMode="auto">
          <a:xfrm>
            <a:off x="9260280" y="2652493"/>
            <a:ext cx="1420004" cy="14200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宋体" pitchFamily="2" charset="-122"/>
              <a:ea typeface="等线" panose="02010600030101010101" pitchFamily="2" charset="-122"/>
              <a:cs typeface="+mn-cs"/>
              <a:sym typeface="宋体" pitchFamily="2" charset="-122"/>
            </a:endParaRPr>
          </a:p>
        </p:txBody>
      </p:sp>
      <p:grpSp>
        <p:nvGrpSpPr>
          <p:cNvPr id="65" name="Group 27"/>
          <p:cNvGrpSpPr>
            <a:grpSpLocks/>
          </p:cNvGrpSpPr>
          <p:nvPr/>
        </p:nvGrpSpPr>
        <p:grpSpPr bwMode="auto">
          <a:xfrm>
            <a:off x="9726607" y="3189218"/>
            <a:ext cx="481864" cy="352005"/>
            <a:chOff x="0" y="0"/>
            <a:chExt cx="685800" cy="400050"/>
          </a:xfrm>
        </p:grpSpPr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0" y="365125"/>
              <a:ext cx="685800" cy="34925"/>
            </a:xfrm>
            <a:custGeom>
              <a:avLst/>
              <a:gdLst>
                <a:gd name="T0" fmla="*/ 117 w 117"/>
                <a:gd name="T1" fmla="*/ 5 h 6"/>
                <a:gd name="T2" fmla="*/ 115 w 117"/>
                <a:gd name="T3" fmla="*/ 6 h 6"/>
                <a:gd name="T4" fmla="*/ 2 w 117"/>
                <a:gd name="T5" fmla="*/ 6 h 6"/>
                <a:gd name="T6" fmla="*/ 0 w 117"/>
                <a:gd name="T7" fmla="*/ 5 h 6"/>
                <a:gd name="T8" fmla="*/ 0 w 117"/>
                <a:gd name="T9" fmla="*/ 1 h 6"/>
                <a:gd name="T10" fmla="*/ 2 w 117"/>
                <a:gd name="T11" fmla="*/ 0 h 6"/>
                <a:gd name="T12" fmla="*/ 115 w 117"/>
                <a:gd name="T13" fmla="*/ 0 h 6"/>
                <a:gd name="T14" fmla="*/ 117 w 117"/>
                <a:gd name="T15" fmla="*/ 1 h 6"/>
                <a:gd name="T16" fmla="*/ 117 w 117"/>
                <a:gd name="T17" fmla="*/ 5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7"/>
                <a:gd name="T28" fmla="*/ 0 h 6"/>
                <a:gd name="T29" fmla="*/ 117 w 117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7" h="6">
                  <a:moveTo>
                    <a:pt x="117" y="5"/>
                  </a:moveTo>
                  <a:cubicBezTo>
                    <a:pt x="117" y="6"/>
                    <a:pt x="116" y="6"/>
                    <a:pt x="115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6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6" y="0"/>
                    <a:pt x="117" y="0"/>
                    <a:pt x="117" y="1"/>
                  </a:cubicBezTo>
                  <a:lnTo>
                    <a:pt x="117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itchFamily="34" charset="0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67" name="Freeform 9"/>
            <p:cNvSpPr>
              <a:spLocks noEditPoints="1" noChangeArrowheads="1"/>
            </p:cNvSpPr>
            <p:nvPr/>
          </p:nvSpPr>
          <p:spPr bwMode="auto">
            <a:xfrm>
              <a:off x="41275" y="0"/>
              <a:ext cx="603250" cy="346075"/>
            </a:xfrm>
            <a:custGeom>
              <a:avLst/>
              <a:gdLst>
                <a:gd name="T0" fmla="*/ 99 w 103"/>
                <a:gd name="T1" fmla="*/ 0 h 59"/>
                <a:gd name="T2" fmla="*/ 5 w 103"/>
                <a:gd name="T3" fmla="*/ 0 h 59"/>
                <a:gd name="T4" fmla="*/ 0 w 103"/>
                <a:gd name="T5" fmla="*/ 5 h 59"/>
                <a:gd name="T6" fmla="*/ 0 w 103"/>
                <a:gd name="T7" fmla="*/ 54 h 59"/>
                <a:gd name="T8" fmla="*/ 5 w 103"/>
                <a:gd name="T9" fmla="*/ 59 h 59"/>
                <a:gd name="T10" fmla="*/ 99 w 103"/>
                <a:gd name="T11" fmla="*/ 59 h 59"/>
                <a:gd name="T12" fmla="*/ 103 w 103"/>
                <a:gd name="T13" fmla="*/ 54 h 59"/>
                <a:gd name="T14" fmla="*/ 103 w 103"/>
                <a:gd name="T15" fmla="*/ 5 h 59"/>
                <a:gd name="T16" fmla="*/ 99 w 103"/>
                <a:gd name="T17" fmla="*/ 0 h 59"/>
                <a:gd name="T18" fmla="*/ 99 w 103"/>
                <a:gd name="T19" fmla="*/ 55 h 59"/>
                <a:gd name="T20" fmla="*/ 5 w 103"/>
                <a:gd name="T21" fmla="*/ 55 h 59"/>
                <a:gd name="T22" fmla="*/ 5 w 103"/>
                <a:gd name="T23" fmla="*/ 6 h 59"/>
                <a:gd name="T24" fmla="*/ 99 w 103"/>
                <a:gd name="T25" fmla="*/ 6 h 59"/>
                <a:gd name="T26" fmla="*/ 99 w 103"/>
                <a:gd name="T27" fmla="*/ 55 h 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3"/>
                <a:gd name="T43" fmla="*/ 0 h 59"/>
                <a:gd name="T44" fmla="*/ 103 w 103"/>
                <a:gd name="T45" fmla="*/ 59 h 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3" h="59">
                  <a:moveTo>
                    <a:pt x="9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2" y="59"/>
                    <a:pt x="5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101" y="59"/>
                    <a:pt x="103" y="57"/>
                    <a:pt x="103" y="54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2"/>
                    <a:pt x="101" y="0"/>
                    <a:pt x="99" y="0"/>
                  </a:cubicBezTo>
                  <a:close/>
                  <a:moveTo>
                    <a:pt x="99" y="55"/>
                  </a:moveTo>
                  <a:cubicBezTo>
                    <a:pt x="5" y="55"/>
                    <a:pt x="5" y="55"/>
                    <a:pt x="5" y="5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99" y="6"/>
                    <a:pt x="99" y="6"/>
                    <a:pt x="99" y="6"/>
                  </a:cubicBezTo>
                  <a:lnTo>
                    <a:pt x="99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itchFamily="34" charset="0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</p:grpSp>
      <p:sp>
        <p:nvSpPr>
          <p:cNvPr id="68" name="文本框 68"/>
          <p:cNvSpPr>
            <a:spLocks noChangeArrowheads="1"/>
          </p:cNvSpPr>
          <p:nvPr/>
        </p:nvSpPr>
        <p:spPr bwMode="auto">
          <a:xfrm>
            <a:off x="1190824" y="4318513"/>
            <a:ext cx="20660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随机初始化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U,V,H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69" name="文本框 69"/>
          <p:cNvSpPr>
            <a:spLocks noChangeArrowheads="1"/>
          </p:cNvSpPr>
          <p:nvPr/>
        </p:nvSpPr>
        <p:spPr bwMode="auto">
          <a:xfrm>
            <a:off x="3191169" y="4318513"/>
            <a:ext cx="20660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根据公式得到当前最优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V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70" name="文本框 70"/>
          <p:cNvSpPr>
            <a:spLocks noChangeArrowheads="1"/>
          </p:cNvSpPr>
          <p:nvPr/>
        </p:nvSpPr>
        <p:spPr bwMode="auto">
          <a:xfrm>
            <a:off x="5313298" y="4318513"/>
            <a:ext cx="20660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根据公式得到当前最优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</a:t>
            </a:r>
            <a:endParaRPr lang="zh-CN" altLang="en-US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" name="文本框 71"/>
          <p:cNvSpPr>
            <a:spLocks noChangeArrowheads="1"/>
          </p:cNvSpPr>
          <p:nvPr/>
        </p:nvSpPr>
        <p:spPr bwMode="auto">
          <a:xfrm>
            <a:off x="7313643" y="4318513"/>
            <a:ext cx="20660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根据公式得到当前最优</a:t>
            </a:r>
            <a:r>
              <a:rPr lang="en-US" altLang="zh-CN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Z,H,μ</a:t>
            </a:r>
            <a:endParaRPr lang="zh-CN" altLang="en-US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2" name="文本框 72"/>
          <p:cNvSpPr>
            <a:spLocks noChangeArrowheads="1"/>
          </p:cNvSpPr>
          <p:nvPr/>
        </p:nvSpPr>
        <p:spPr bwMode="auto">
          <a:xfrm>
            <a:off x="9379717" y="4318513"/>
            <a:ext cx="20660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收敛时跳出循环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73" name="燕尾形 73"/>
          <p:cNvSpPr>
            <a:spLocks noChangeArrowheads="1"/>
          </p:cNvSpPr>
          <p:nvPr/>
        </p:nvSpPr>
        <p:spPr bwMode="auto">
          <a:xfrm>
            <a:off x="2664907" y="329342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宋体" pitchFamily="2" charset="-122"/>
              <a:ea typeface="等线" panose="02010600030101010101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4" name="燕尾形 74"/>
          <p:cNvSpPr>
            <a:spLocks noChangeArrowheads="1"/>
          </p:cNvSpPr>
          <p:nvPr/>
        </p:nvSpPr>
        <p:spPr bwMode="auto">
          <a:xfrm>
            <a:off x="4742422" y="329342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宋体" pitchFamily="2" charset="-122"/>
              <a:ea typeface="等线" panose="02010600030101010101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5" name="燕尾形 75"/>
          <p:cNvSpPr>
            <a:spLocks noChangeArrowheads="1"/>
          </p:cNvSpPr>
          <p:nvPr/>
        </p:nvSpPr>
        <p:spPr bwMode="auto">
          <a:xfrm>
            <a:off x="6779419" y="329342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宋体" pitchFamily="2" charset="-122"/>
              <a:ea typeface="等线" panose="02010600030101010101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6" name="燕尾形 76"/>
          <p:cNvSpPr>
            <a:spLocks noChangeArrowheads="1"/>
          </p:cNvSpPr>
          <p:nvPr/>
        </p:nvSpPr>
        <p:spPr bwMode="auto">
          <a:xfrm>
            <a:off x="8845883" y="331552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宋体" pitchFamily="2" charset="-122"/>
              <a:ea typeface="等线" panose="02010600030101010101" pitchFamily="2" charset="-122"/>
              <a:cs typeface="+mn-cs"/>
              <a:sym typeface="宋体" pitchFamily="2" charset="-122"/>
            </a:endParaRPr>
          </a:p>
        </p:txBody>
      </p:sp>
      <p:grpSp>
        <p:nvGrpSpPr>
          <p:cNvPr id="77" name="Group 46"/>
          <p:cNvGrpSpPr>
            <a:grpSpLocks/>
          </p:cNvGrpSpPr>
          <p:nvPr/>
        </p:nvGrpSpPr>
        <p:grpSpPr bwMode="auto">
          <a:xfrm>
            <a:off x="1147292" y="4866299"/>
            <a:ext cx="9847129" cy="357303"/>
            <a:chOff x="0" y="0"/>
            <a:chExt cx="8487614" cy="309189"/>
          </a:xfrm>
        </p:grpSpPr>
        <p:sp>
          <p:nvSpPr>
            <p:cNvPr id="78" name="矩形 84"/>
            <p:cNvSpPr>
              <a:spLocks noChangeArrowheads="1"/>
            </p:cNvSpPr>
            <p:nvPr/>
          </p:nvSpPr>
          <p:spPr bwMode="auto">
            <a:xfrm>
              <a:off x="0" y="0"/>
              <a:ext cx="8487614" cy="3091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宋体" pitchFamily="2" charset="-122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79" name="燕尾形 85"/>
            <p:cNvSpPr>
              <a:spLocks noChangeArrowheads="1"/>
            </p:cNvSpPr>
            <p:nvPr/>
          </p:nvSpPr>
          <p:spPr bwMode="auto">
            <a:xfrm rot="5400000">
              <a:off x="447875" y="45803"/>
              <a:ext cx="237581" cy="237581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宋体" pitchFamily="2" charset="-122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80" name="燕尾形 86"/>
            <p:cNvSpPr>
              <a:spLocks noChangeArrowheads="1"/>
            </p:cNvSpPr>
            <p:nvPr/>
          </p:nvSpPr>
          <p:spPr bwMode="auto">
            <a:xfrm rot="5400000">
              <a:off x="2193724" y="45802"/>
              <a:ext cx="237581" cy="237581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宋体" pitchFamily="2" charset="-122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81" name="燕尾形 87"/>
            <p:cNvSpPr>
              <a:spLocks noChangeArrowheads="1"/>
            </p:cNvSpPr>
            <p:nvPr/>
          </p:nvSpPr>
          <p:spPr bwMode="auto">
            <a:xfrm rot="5400000">
              <a:off x="4024557" y="51518"/>
              <a:ext cx="237581" cy="237581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宋体" pitchFamily="2" charset="-122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82" name="燕尾形 88"/>
            <p:cNvSpPr>
              <a:spLocks noChangeArrowheads="1"/>
            </p:cNvSpPr>
            <p:nvPr/>
          </p:nvSpPr>
          <p:spPr bwMode="auto">
            <a:xfrm rot="5400000">
              <a:off x="5716320" y="40380"/>
              <a:ext cx="237581" cy="237581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宋体" pitchFamily="2" charset="-122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83" name="燕尾形 89"/>
            <p:cNvSpPr>
              <a:spLocks noChangeArrowheads="1"/>
            </p:cNvSpPr>
            <p:nvPr/>
          </p:nvSpPr>
          <p:spPr bwMode="auto">
            <a:xfrm rot="5400000">
              <a:off x="7540696" y="51082"/>
              <a:ext cx="237581" cy="237581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宋体" pitchFamily="2" charset="-122"/>
                <a:ea typeface="等线" panose="02010600030101010101" pitchFamily="2" charset="-122"/>
                <a:cs typeface="+mn-cs"/>
                <a:sym typeface="宋体" pitchFamily="2" charset="-122"/>
              </a:endParaRPr>
            </a:p>
          </p:txBody>
        </p:sp>
      </p:grp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92" name="文本框 91"/>
          <p:cNvSpPr txBox="1"/>
          <p:nvPr/>
        </p:nvSpPr>
        <p:spPr>
          <a:xfrm>
            <a:off x="919032" y="57998"/>
            <a:ext cx="8836576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 Robust Extreme Multi-label Learning</a:t>
            </a:r>
            <a:endParaRPr lang="zh-CN" altLang="en-US" sz="3600" b="1" dirty="0">
              <a:solidFill>
                <a:prstClr val="white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B19B3BE-6994-4333-BC38-F81A23957F77}"/>
              </a:ext>
            </a:extLst>
          </p:cNvPr>
          <p:cNvCxnSpPr/>
          <p:nvPr/>
        </p:nvCxnSpPr>
        <p:spPr>
          <a:xfrm>
            <a:off x="3820740" y="2133600"/>
            <a:ext cx="41033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7832E22-7BF3-4D7C-BA52-AD5223ED6D02}"/>
              </a:ext>
            </a:extLst>
          </p:cNvPr>
          <p:cNvCxnSpPr>
            <a:endCxn id="54" idx="0"/>
          </p:cNvCxnSpPr>
          <p:nvPr/>
        </p:nvCxnSpPr>
        <p:spPr>
          <a:xfrm>
            <a:off x="3820740" y="2124075"/>
            <a:ext cx="9087" cy="52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0B90E91-8256-4B02-810B-56D9D55B73BE}"/>
              </a:ext>
            </a:extLst>
          </p:cNvPr>
          <p:cNvCxnSpPr>
            <a:endCxn id="62" idx="0"/>
          </p:cNvCxnSpPr>
          <p:nvPr/>
        </p:nvCxnSpPr>
        <p:spPr>
          <a:xfrm>
            <a:off x="7924079" y="2133600"/>
            <a:ext cx="0" cy="4986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4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785</Words>
  <Application>Microsoft Office PowerPoint</Application>
  <PresentationFormat>宽屏</PresentationFormat>
  <Paragraphs>130</Paragraphs>
  <Slides>15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等线 Light</vt:lpstr>
      <vt:lpstr>宋体</vt:lpstr>
      <vt:lpstr>微软雅黑</vt:lpstr>
      <vt:lpstr>Arial</vt:lpstr>
      <vt:lpstr>Calibri</vt:lpstr>
      <vt:lpstr>Impact</vt:lpstr>
      <vt:lpstr>Office 主题​​</vt:lpstr>
      <vt:lpstr>1_Office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锐旗设计;https://9ppt.taobao.com;微软用户</dc:creator>
  <cp:keywords>锐旗设计; https:/9ppt.taobao.com</cp:keywords>
  <cp:lastModifiedBy>李 涵</cp:lastModifiedBy>
  <cp:revision>35</cp:revision>
  <dcterms:created xsi:type="dcterms:W3CDTF">2016-07-01T08:26:54Z</dcterms:created>
  <dcterms:modified xsi:type="dcterms:W3CDTF">2019-06-11T10:04:46Z</dcterms:modified>
  <cp:category>锐旗设计;https://9ppt.taobao.com</cp:category>
</cp:coreProperties>
</file>