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5" r:id="rId5"/>
    <p:sldId id="286" r:id="rId6"/>
    <p:sldId id="295" r:id="rId7"/>
    <p:sldId id="299" r:id="rId8"/>
    <p:sldId id="289" r:id="rId9"/>
    <p:sldId id="324" r:id="rId10"/>
    <p:sldId id="291" r:id="rId11"/>
    <p:sldId id="300" r:id="rId12"/>
    <p:sldId id="294" r:id="rId13"/>
    <p:sldId id="331" r:id="rId14"/>
    <p:sldId id="356" r:id="rId15"/>
    <p:sldId id="325" r:id="rId16"/>
    <p:sldId id="328" r:id="rId17"/>
    <p:sldId id="357" r:id="rId18"/>
    <p:sldId id="333" r:id="rId19"/>
    <p:sldId id="301" r:id="rId20"/>
    <p:sldId id="332" r:id="rId21"/>
    <p:sldId id="298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CB984"/>
    <a:srgbClr val="F7B011"/>
    <a:srgbClr val="EA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50" autoAdjust="0"/>
  </p:normalViewPr>
  <p:slideViewPr>
    <p:cSldViewPr snapToGrid="0" showGuides="1">
      <p:cViewPr varScale="1">
        <p:scale>
          <a:sx n="103" d="100"/>
          <a:sy n="103" d="100"/>
        </p:scale>
        <p:origin x="144" y="396"/>
      </p:cViewPr>
      <p:guideLst>
        <p:guide orient="horz" pos="2019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3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2T16:01:13.43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5452-0412-4CB7-BE40-782E05D03E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" y="4423106"/>
            <a:ext cx="12192000" cy="2434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401900" y="19377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添加标题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FA69-5F49-46B6-A3F8-F9390501A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BA4E-7333-4AAE-83A2-A259884D50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hyperlink" Target="&#19978;&#28023;&#21508;&#21306;&#25151;&#28304;&#21344;&#27604;&#20998;&#26512;.html" TargetMode="Externa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3615" y="3906520"/>
            <a:ext cx="542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第五</a:t>
            </a:r>
            <a:r>
              <a:rPr lang="zh-CN" altLang="en-US" sz="2000" dirty="0"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组：姜灼洁 卢益康 </a:t>
            </a:r>
            <a:r>
              <a:rPr lang="zh-CN" altLang="en-US" sz="2000" dirty="0"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欧盈池 杨澜 周剑波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6"/>
          <p:cNvSpPr>
            <a:spLocks noChangeArrowheads="1"/>
          </p:cNvSpPr>
          <p:nvPr/>
        </p:nvSpPr>
        <p:spPr bwMode="auto">
          <a:xfrm>
            <a:off x="2861972" y="1654221"/>
            <a:ext cx="6468054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字魂59号-创粗黑" panose="00000500000000000000" pitchFamily="2" charset="-122"/>
              </a:rPr>
              <a:t>自 如 租 房</a:t>
            </a:r>
            <a:endParaRPr lang="zh-CN" altLang="en-US" sz="5400" b="1" dirty="0">
              <a:latin typeface="微软雅黑" panose="020B0503020204020204" charset="-122"/>
              <a:ea typeface="微软雅黑" panose="020B050302020402020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9262" y="2495623"/>
            <a:ext cx="5831114" cy="101473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altLang="zh-CN" sz="2400" b="0" i="0" dirty="0">
                <a:solidFill>
                  <a:schemeClr val="tx1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—— 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上海市租房分析</a:t>
            </a:r>
            <a:r>
              <a:rPr lang="en-US" altLang="zh-C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240" y="1631950"/>
            <a:ext cx="4527550" cy="4046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55765" y="1651000"/>
            <a:ext cx="4627880" cy="40347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710" y="1770380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32660" y="1847215"/>
            <a:ext cx="194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数据预处理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81710" y="2294890"/>
            <a:ext cx="3846830" cy="825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068820" y="1790700"/>
            <a:ext cx="78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46110" y="1867535"/>
            <a:ext cx="179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K-means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聚类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068820" y="2311400"/>
            <a:ext cx="3576955" cy="107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4310" y="83820"/>
            <a:ext cx="4377690" cy="75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1955" y="193675"/>
            <a:ext cx="810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03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数据处理与可视化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22045" y="2520315"/>
            <a:ext cx="3670935" cy="257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去掉重复值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数据分割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提取数值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0值转换为空值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租金统一以月为单位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2275" y="1096010"/>
            <a:ext cx="5238115" cy="490728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068820" y="2689860"/>
            <a:ext cx="2651760" cy="255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中位数填充缺失值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标准化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设置哑变量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占比分析</a:t>
            </a:r>
            <a:endParaRPr lang="zh-CN" altLang="en-US">
              <a:solidFill>
                <a:schemeClr val="bg1"/>
              </a:solidFill>
            </a:endParaRPr>
          </a:p>
          <a:p>
            <a:pPr indent="0" algn="l" fontAlgn="auto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/>
      <p:bldP spid="9" grpId="0"/>
      <p:bldP spid="11" grpId="0"/>
      <p:bldP spid="1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~GRA}KR2WCY9)EF6MM}O15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7070" y="946785"/>
            <a:ext cx="7419340" cy="22910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7070" y="1256665"/>
            <a:ext cx="7317105" cy="198183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135" y="1657350"/>
            <a:ext cx="1445895" cy="1076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数据预处理前</a:t>
            </a:r>
            <a:endParaRPr lang="zh-CN" altLang="en-US" sz="32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4310" y="83820"/>
            <a:ext cx="4377690" cy="75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1955" y="193675"/>
            <a:ext cx="794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03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数据处理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与可视化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1220" y="4113530"/>
            <a:ext cx="9474200" cy="228219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20" name="图片 19" descr="@$GV]6(I6U[EA0ROBHU13%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114165"/>
            <a:ext cx="9473565" cy="22047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02590" y="4651375"/>
            <a:ext cx="1488440" cy="1076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数据预处理后</a:t>
            </a:r>
            <a:endParaRPr lang="zh-CN" altLang="en-US" sz="32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6732270" y="3298190"/>
            <a:ext cx="467995" cy="78359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4" grpId="0"/>
      <p:bldP spid="3" grpId="0" bldLvl="0" animBg="1"/>
      <p:bldP spid="1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240" y="1631950"/>
            <a:ext cx="4527550" cy="4046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55765" y="1651000"/>
            <a:ext cx="4627880" cy="40347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710" y="1770380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32660" y="1847215"/>
            <a:ext cx="194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数据预处理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81710" y="2294890"/>
            <a:ext cx="3846830" cy="825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068820" y="1790700"/>
            <a:ext cx="78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46110" y="1867535"/>
            <a:ext cx="179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K-means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聚类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068820" y="2311400"/>
            <a:ext cx="3576955" cy="107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4310" y="83820"/>
            <a:ext cx="4377690" cy="75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1955" y="193675"/>
            <a:ext cx="810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03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数据处理与可视化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22045" y="2520315"/>
            <a:ext cx="3670935" cy="257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去掉重复值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数据分割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提取数值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0值转换为空值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租金统一以月为单位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2275" y="1096010"/>
            <a:ext cx="5238115" cy="490728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068820" y="2689860"/>
            <a:ext cx="2651760" cy="255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中位数填充缺失值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标准化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设置哑变量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占比分析</a:t>
            </a:r>
            <a:endParaRPr lang="zh-CN" altLang="en-US">
              <a:solidFill>
                <a:schemeClr val="bg1"/>
              </a:solidFill>
            </a:endParaRPr>
          </a:p>
          <a:p>
            <a:pPr indent="0" algn="l" fontAlgn="auto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/>
      <p:bldP spid="9" grpId="0"/>
      <p:bldP spid="11" grpId="0"/>
      <p:bldP spid="1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81965" y="3469005"/>
            <a:ext cx="10946130" cy="29832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965" y="1218565"/>
            <a:ext cx="10946130" cy="15481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674370" y="1543050"/>
            <a:ext cx="10484485" cy="18465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85750" indent="-285750" defTabSz="900430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非监督学习的算法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285750" indent="-285750" defTabSz="900430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以空间中k个点为中心进行聚类，对最靠近他们的对象归类，通过迭代的方法，逐次更新各聚类中心的值，直到得到最好的聚类结果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285750" indent="-285750" defTabSz="900430">
              <a:lnSpc>
                <a:spcPct val="150000"/>
              </a:lnSpc>
              <a:buFont typeface="Wingdings" panose="05000000000000000000" charset="0"/>
              <a:buChar char="n"/>
              <a:defRPr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285750" indent="-285750" defTabSz="900430">
              <a:lnSpc>
                <a:spcPct val="150000"/>
              </a:lnSpc>
              <a:defRPr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125" y="128270"/>
            <a:ext cx="415861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1955" y="193675"/>
            <a:ext cx="7483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03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数据处理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与可视化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" name="Rectangle 17"/>
          <p:cNvSpPr/>
          <p:nvPr/>
        </p:nvSpPr>
        <p:spPr>
          <a:xfrm>
            <a:off x="481965" y="907415"/>
            <a:ext cx="304800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k-means聚类简介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482600" y="3147060"/>
            <a:ext cx="195580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聚类</a:t>
            </a:r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过程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6910" y="3940810"/>
            <a:ext cx="10287000" cy="225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适当选择c个类的初始中心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在第k次迭代中，对任意一个样本，求其到每个类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中心的距离，将该样本归到距离最短的那个中心所在的类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利用均值等方法更新该类的中心值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对于所有的聚类中心，如果利用的迭代法更新后，每个中心值均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保持不变，则迭代结束；否则继续迭代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2245" y="1219200"/>
            <a:ext cx="3388360" cy="283972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82600" y="4058920"/>
            <a:ext cx="2870835" cy="2509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125" y="128270"/>
            <a:ext cx="415861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1955" y="193675"/>
            <a:ext cx="726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03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数据处理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与可视化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" name="Rectangle 17"/>
          <p:cNvSpPr/>
          <p:nvPr/>
        </p:nvSpPr>
        <p:spPr>
          <a:xfrm>
            <a:off x="481965" y="907415"/>
            <a:ext cx="548513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理解</a:t>
            </a:r>
            <a:r>
              <a:rPr lang="en-US" altLang="zh-CN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K-means</a:t>
            </a:r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聚类</a:t>
            </a:r>
            <a:r>
              <a:rPr lang="en-US" altLang="zh-CN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——</a:t>
            </a:r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举</a:t>
            </a:r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个小例子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78790" y="1483995"/>
          <a:ext cx="2874645" cy="2397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215"/>
                <a:gridCol w="958215"/>
                <a:gridCol w="958215"/>
              </a:tblGrid>
              <a:tr h="729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药物名词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药物重量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药物</a:t>
                      </a:r>
                      <a:r>
                        <a:rPr lang="en-US" altLang="zh-CN"/>
                        <a:t>PH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1350010"/>
            <a:ext cx="3442335" cy="26650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08925" y="4058920"/>
            <a:ext cx="3443605" cy="2509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92245" y="4058920"/>
            <a:ext cx="3389630" cy="2509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2600" y="4861560"/>
            <a:ext cx="6203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D0=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2995" y="4861560"/>
            <a:ext cx="217614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0.00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1.00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3.61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5.00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1.00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0.00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2.83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4.24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左中括号 13"/>
          <p:cNvSpPr/>
          <p:nvPr/>
        </p:nvSpPr>
        <p:spPr>
          <a:xfrm>
            <a:off x="1102995" y="4905375"/>
            <a:ext cx="195580" cy="598805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>
            <a:off x="3084830" y="4907280"/>
            <a:ext cx="194310" cy="597535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2600" y="5786755"/>
            <a:ext cx="6203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G0=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2995" y="5786755"/>
            <a:ext cx="217614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左中括号 17"/>
          <p:cNvSpPr/>
          <p:nvPr/>
        </p:nvSpPr>
        <p:spPr>
          <a:xfrm>
            <a:off x="1102995" y="5830570"/>
            <a:ext cx="195580" cy="598805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中括号 18"/>
          <p:cNvSpPr/>
          <p:nvPr/>
        </p:nvSpPr>
        <p:spPr>
          <a:xfrm>
            <a:off x="3084830" y="5832475"/>
            <a:ext cx="194310" cy="597535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2145" y="4250690"/>
            <a:ext cx="2536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c1=(1,1)  c2=(2,1)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49420" y="4861560"/>
            <a:ext cx="6203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D1=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9815" y="4861560"/>
            <a:ext cx="217614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0.00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1.00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3.61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5.00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3.14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2.36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0.47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1.89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左中括号 31"/>
          <p:cNvSpPr/>
          <p:nvPr/>
        </p:nvSpPr>
        <p:spPr>
          <a:xfrm>
            <a:off x="4869815" y="4905375"/>
            <a:ext cx="195580" cy="598805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>
            <a:off x="6851650" y="4907280"/>
            <a:ext cx="194310" cy="597535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249420" y="5786755"/>
            <a:ext cx="6203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G1=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69815" y="5786755"/>
            <a:ext cx="217614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左中括号 35"/>
          <p:cNvSpPr/>
          <p:nvPr/>
        </p:nvSpPr>
        <p:spPr>
          <a:xfrm>
            <a:off x="4869815" y="5830570"/>
            <a:ext cx="195580" cy="598805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>
            <a:off x="6851650" y="5832475"/>
            <a:ext cx="194310" cy="597535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142740" y="4250690"/>
            <a:ext cx="30638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c1=(1,1)  c2=(13/3,8/3)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05470" y="4861560"/>
            <a:ext cx="6203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D1=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25865" y="4861560"/>
            <a:ext cx="217614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0.50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.50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3.20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4.61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4.30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.54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0.71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0.71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左中括号 48"/>
          <p:cNvSpPr/>
          <p:nvPr/>
        </p:nvSpPr>
        <p:spPr>
          <a:xfrm>
            <a:off x="8825865" y="4905375"/>
            <a:ext cx="195580" cy="598805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右中括号 49"/>
          <p:cNvSpPr/>
          <p:nvPr/>
        </p:nvSpPr>
        <p:spPr>
          <a:xfrm>
            <a:off x="10807700" y="4907280"/>
            <a:ext cx="194310" cy="597535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205470" y="5786755"/>
            <a:ext cx="6203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G1=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25865" y="5786755"/>
            <a:ext cx="217614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左中括号 52"/>
          <p:cNvSpPr/>
          <p:nvPr/>
        </p:nvSpPr>
        <p:spPr>
          <a:xfrm>
            <a:off x="8825865" y="5830570"/>
            <a:ext cx="195580" cy="598805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右中括号 53"/>
          <p:cNvSpPr/>
          <p:nvPr/>
        </p:nvSpPr>
        <p:spPr>
          <a:xfrm>
            <a:off x="10807700" y="5832475"/>
            <a:ext cx="194310" cy="597535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098790" y="4250690"/>
            <a:ext cx="30638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c1=(1.5,1)  c2=(4.5,3.5)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240" y="1631950"/>
            <a:ext cx="4527550" cy="4046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55765" y="1651000"/>
            <a:ext cx="4627880" cy="40347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710" y="1770380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32660" y="1847215"/>
            <a:ext cx="194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数据预处理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81710" y="2294890"/>
            <a:ext cx="3846830" cy="825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068820" y="1790700"/>
            <a:ext cx="78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46110" y="1867535"/>
            <a:ext cx="179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K-means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聚类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068820" y="2311400"/>
            <a:ext cx="3576955" cy="107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4310" y="83820"/>
            <a:ext cx="4377690" cy="75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1955" y="193675"/>
            <a:ext cx="810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03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数据处理与可视化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22045" y="2520315"/>
            <a:ext cx="3670935" cy="257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去掉重复值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数据分割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提取数值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0值转换为空值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租金统一以月为单位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2275" y="1096010"/>
            <a:ext cx="5238115" cy="490728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068820" y="2689860"/>
            <a:ext cx="2651760" cy="255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中位数填充缺失值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标准化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设置哑变量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bg1"/>
                </a:solidFill>
              </a:rPr>
              <a:t>占比分析</a:t>
            </a:r>
            <a:endParaRPr lang="zh-CN" altLang="en-US">
              <a:solidFill>
                <a:schemeClr val="bg1"/>
              </a:solidFill>
            </a:endParaRPr>
          </a:p>
          <a:p>
            <a:pPr indent="0" algn="l" fontAlgn="auto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/>
      <p:bldP spid="9" grpId="0"/>
      <p:bldP spid="11" grpId="0"/>
      <p:bldP spid="1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146925" y="1503045"/>
            <a:ext cx="4245610" cy="50565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4310" y="83820"/>
            <a:ext cx="4377690" cy="75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1955" y="193675"/>
            <a:ext cx="7962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03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数据处理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与可视化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 descr="179cd94d64bc4d57bac443de3e0811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1503045"/>
            <a:ext cx="5912485" cy="5191125"/>
          </a:xfrm>
          <a:prstGeom prst="rect">
            <a:avLst/>
          </a:prstGeom>
        </p:spPr>
      </p:pic>
      <p:sp>
        <p:nvSpPr>
          <p:cNvPr id="24" name="Rectangle 17"/>
          <p:cNvSpPr/>
          <p:nvPr/>
        </p:nvSpPr>
        <p:spPr>
          <a:xfrm>
            <a:off x="481965" y="939800"/>
            <a:ext cx="578993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上海</a:t>
            </a:r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各区房源占比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Rectangle 17"/>
          <p:cNvSpPr/>
          <p:nvPr/>
        </p:nvSpPr>
        <p:spPr>
          <a:xfrm>
            <a:off x="7146925" y="939800"/>
            <a:ext cx="4245610" cy="5994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结果分析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" name="动作按钮: 前进或下一项 4">
            <a:hlinkClick r:id="rId2" tooltip="" action="ppaction://hlinkfile"/>
          </p:cNvPr>
          <p:cNvSpPr/>
          <p:nvPr/>
        </p:nvSpPr>
        <p:spPr>
          <a:xfrm>
            <a:off x="9713595" y="5673090"/>
            <a:ext cx="1411605" cy="739140"/>
          </a:xfrm>
          <a:prstGeom prst="actionButtonForwardNext">
            <a:avLst/>
          </a:prstGeom>
          <a:solidFill>
            <a:srgbClr val="EAE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45375" y="1876425"/>
            <a:ext cx="3822065" cy="361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交通便利的普通房源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交通不便的普通房源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交通一般的普通房源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豪宅与高端房源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charset="0"/>
              <a:buChar char="n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92240" y="2757170"/>
            <a:ext cx="22821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 结</a:t>
            </a:r>
            <a:endParaRPr lang="zh-CN" altLang="en-US" sz="4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1878496" y="2060714"/>
            <a:ext cx="3401172" cy="29320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878496" y="1401418"/>
            <a:ext cx="3401172" cy="2932044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31315" y="2356506"/>
            <a:ext cx="1675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04</a:t>
            </a:r>
            <a:endParaRPr lang="zh-CN" altLang="en-US" sz="96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232400"/>
            <a:ext cx="12192000" cy="162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756140" y="1831975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占比分析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4310" y="83820"/>
            <a:ext cx="4377690" cy="75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1955" y="193675"/>
            <a:ext cx="7374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04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总结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" name="Rectangle 17"/>
          <p:cNvSpPr/>
          <p:nvPr/>
        </p:nvSpPr>
        <p:spPr>
          <a:xfrm>
            <a:off x="482600" y="1050925"/>
            <a:ext cx="184023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反爬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1898650" y="1741805"/>
            <a:ext cx="196088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动态加载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Rectangle 17"/>
          <p:cNvSpPr/>
          <p:nvPr/>
        </p:nvSpPr>
        <p:spPr>
          <a:xfrm>
            <a:off x="3390265" y="2457450"/>
            <a:ext cx="181229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页面跳转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1" name="直角上箭头 30"/>
          <p:cNvSpPr/>
          <p:nvPr/>
        </p:nvSpPr>
        <p:spPr>
          <a:xfrm rot="5400000">
            <a:off x="1128395" y="1520825"/>
            <a:ext cx="458470" cy="901065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5845" flipH="1">
            <a:off x="8701405" y="577215"/>
            <a:ext cx="3052445" cy="243459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5426710" y="-15240"/>
            <a:ext cx="6954520" cy="53816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7"/>
          <p:cNvSpPr/>
          <p:nvPr/>
        </p:nvSpPr>
        <p:spPr>
          <a:xfrm>
            <a:off x="4709795" y="3147060"/>
            <a:ext cx="181229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广告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5682615" y="3894455"/>
            <a:ext cx="209423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元素交互性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7286625" y="4600575"/>
            <a:ext cx="181229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网页</a:t>
            </a:r>
            <a:r>
              <a:rPr lang="en-US" altLang="zh-CN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404</a:t>
            </a:r>
            <a:endParaRPr lang="en-US" altLang="zh-CN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直角上箭头 10"/>
          <p:cNvSpPr/>
          <p:nvPr/>
        </p:nvSpPr>
        <p:spPr>
          <a:xfrm rot="5400000">
            <a:off x="5047615" y="3696970"/>
            <a:ext cx="469900" cy="65913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上箭头 11"/>
          <p:cNvSpPr/>
          <p:nvPr/>
        </p:nvSpPr>
        <p:spPr>
          <a:xfrm rot="5400000">
            <a:off x="2666365" y="2295525"/>
            <a:ext cx="425450" cy="74930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上箭头 13"/>
          <p:cNvSpPr/>
          <p:nvPr/>
        </p:nvSpPr>
        <p:spPr>
          <a:xfrm rot="5400000">
            <a:off x="4008755" y="3021330"/>
            <a:ext cx="498475" cy="628015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8115300" y="5366385"/>
            <a:ext cx="2734945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HTTP</a:t>
            </a:r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拒绝访问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9" name="Rectangle 17"/>
          <p:cNvSpPr/>
          <p:nvPr/>
        </p:nvSpPr>
        <p:spPr>
          <a:xfrm>
            <a:off x="9885680" y="6081395"/>
            <a:ext cx="181229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网速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直角上箭头 19"/>
          <p:cNvSpPr/>
          <p:nvPr/>
        </p:nvSpPr>
        <p:spPr>
          <a:xfrm rot="5400000">
            <a:off x="8929370" y="5767705"/>
            <a:ext cx="425450" cy="74930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上箭头 21"/>
          <p:cNvSpPr/>
          <p:nvPr/>
        </p:nvSpPr>
        <p:spPr>
          <a:xfrm rot="5400000">
            <a:off x="7567930" y="5121910"/>
            <a:ext cx="425450" cy="66929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上箭头 22"/>
          <p:cNvSpPr/>
          <p:nvPr/>
        </p:nvSpPr>
        <p:spPr>
          <a:xfrm rot="5400000">
            <a:off x="6587490" y="4438650"/>
            <a:ext cx="425450" cy="74930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2305050"/>
            <a:ext cx="5888990" cy="45605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" y="3584575"/>
            <a:ext cx="2915920" cy="291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88"/>
          <p:cNvSpPr txBox="1">
            <a:spLocks noChangeArrowheads="1"/>
          </p:cNvSpPr>
          <p:nvPr/>
        </p:nvSpPr>
        <p:spPr bwMode="auto">
          <a:xfrm>
            <a:off x="3120753" y="2156156"/>
            <a:ext cx="54247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感谢聆听</a:t>
            </a:r>
            <a:endParaRPr lang="zh-CN" altLang="en-US" sz="80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242"/>
          <p:cNvSpPr/>
          <p:nvPr/>
        </p:nvSpPr>
        <p:spPr>
          <a:xfrm>
            <a:off x="6230172" y="1749639"/>
            <a:ext cx="818103" cy="8181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845" hangingPunct="0">
              <a:defRPr sz="3200">
                <a:solidFill>
                  <a:srgbClr val="FFFFFF"/>
                </a:solidFill>
              </a:defRPr>
            </a:pPr>
            <a:r>
              <a:rPr lang="en-US" sz="3600" kern="0" dirty="0"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</a:t>
            </a:r>
            <a:endParaRPr lang="en-US" sz="3600" kern="0" dirty="0"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01915" y="1856740"/>
            <a:ext cx="290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背景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Shape 1242"/>
          <p:cNvSpPr/>
          <p:nvPr/>
        </p:nvSpPr>
        <p:spPr>
          <a:xfrm>
            <a:off x="6230172" y="2926987"/>
            <a:ext cx="818103" cy="8181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845" hangingPunct="0">
              <a:defRPr sz="3200">
                <a:solidFill>
                  <a:srgbClr val="FFFFFF"/>
                </a:solidFill>
              </a:defRPr>
            </a:pPr>
            <a:r>
              <a:rPr lang="en-US" sz="3600" kern="0" dirty="0">
                <a:latin typeface="仓耳玄三M W05" panose="02020400000000000000" pitchFamily="18" charset="-122"/>
                <a:sym typeface="Helvetica Light"/>
              </a:rPr>
              <a:t>2</a:t>
            </a:r>
            <a:endParaRPr lang="en-US" sz="3600" kern="0" dirty="0">
              <a:latin typeface="仓耳玄三M W05" panose="02020400000000000000" pitchFamily="18" charset="-122"/>
              <a:sym typeface="Helvetica Ligh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02084" y="3074942"/>
            <a:ext cx="3826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自如的反爬机制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Shape 1242"/>
          <p:cNvSpPr/>
          <p:nvPr/>
        </p:nvSpPr>
        <p:spPr>
          <a:xfrm>
            <a:off x="6276169" y="4058365"/>
            <a:ext cx="818103" cy="8181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845" hangingPunct="0">
              <a:defRPr sz="3200">
                <a:solidFill>
                  <a:srgbClr val="FFFFFF"/>
                </a:solidFill>
              </a:defRPr>
            </a:pPr>
            <a:r>
              <a:rPr lang="en-US" sz="3600" kern="0" dirty="0">
                <a:latin typeface="仓耳玄三M W05" panose="02020400000000000000" pitchFamily="18" charset="-122"/>
                <a:sym typeface="Helvetica Light"/>
              </a:rPr>
              <a:t>3</a:t>
            </a:r>
            <a:endParaRPr lang="en-US" sz="3600" kern="0" dirty="0">
              <a:latin typeface="仓耳玄三M W05" panose="02020400000000000000" pitchFamily="18" charset="-122"/>
              <a:sym typeface="Helvetica Ligh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01726" y="4175205"/>
            <a:ext cx="3826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数据处理与可视化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1" name="Shape 1242"/>
          <p:cNvSpPr/>
          <p:nvPr/>
        </p:nvSpPr>
        <p:spPr>
          <a:xfrm>
            <a:off x="6276181" y="5255059"/>
            <a:ext cx="818103" cy="8181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845" hangingPunct="0">
              <a:buClrTx/>
              <a:buSzTx/>
              <a:buFontTx/>
              <a:defRPr sz="3200">
                <a:solidFill>
                  <a:srgbClr val="FFFFFF"/>
                </a:solidFill>
              </a:defRPr>
            </a:pPr>
            <a:r>
              <a:rPr lang="en-US" sz="3600" kern="0" dirty="0">
                <a:latin typeface="仓耳玄三M W05" panose="02020400000000000000" pitchFamily="18" charset="-122"/>
                <a:sym typeface="Helvetica Light"/>
              </a:rPr>
              <a:t>4</a:t>
            </a:r>
            <a:endParaRPr lang="en-US" sz="3600" kern="0" dirty="0">
              <a:latin typeface="仓耳玄三M W05" panose="02020400000000000000" pitchFamily="18" charset="-122"/>
              <a:sym typeface="Helvetica Ligh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01738" y="5372534"/>
            <a:ext cx="3826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总结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01868" y="590929"/>
            <a:ext cx="22529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  录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62" y="1729304"/>
            <a:ext cx="3765556" cy="3765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9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26157" y="2567444"/>
            <a:ext cx="365432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背  景</a:t>
            </a:r>
            <a:endParaRPr lang="zh-CN" altLang="en-US" sz="48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1878496" y="2060714"/>
            <a:ext cx="3401172" cy="29320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1878496" y="1401418"/>
            <a:ext cx="3401172" cy="2932044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31315" y="2356506"/>
            <a:ext cx="1675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</a:t>
            </a:r>
            <a:endParaRPr lang="zh-CN" altLang="en-US" sz="96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232400"/>
            <a:ext cx="12192000" cy="162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899410" y="3284855"/>
            <a:ext cx="4727575" cy="13468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54710" y="1362075"/>
            <a:ext cx="3879850" cy="126365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1621790" y="1694815"/>
            <a:ext cx="2967355" cy="738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00430">
              <a:lnSpc>
                <a:spcPct val="150000"/>
              </a:lnSpc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——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实习和工作中存在租房需求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defTabSz="90043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——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租房信息过载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3448685" y="3716020"/>
            <a:ext cx="4575175" cy="738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defTabSz="900430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—— 省去传统租房模式冗余环节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l" defTabSz="900430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—— 众多年轻人的租房选择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TextBox 40"/>
          <p:cNvSpPr txBox="1"/>
          <p:nvPr/>
        </p:nvSpPr>
        <p:spPr>
          <a:xfrm>
            <a:off x="6711950" y="5483860"/>
            <a:ext cx="2365375" cy="738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004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—— </a:t>
            </a:r>
            <a:r>
              <a:rPr lang="zh-CN" altLang="en-US" sz="1600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CSS 雪碧图反爬</a:t>
            </a:r>
            <a:endParaRPr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defTabSz="9004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—— </a:t>
            </a:r>
            <a:r>
              <a:rPr lang="zh-CN" altLang="en-US" sz="1600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k-means聚类分析</a:t>
            </a:r>
            <a:endParaRPr lang="zh-CN" altLang="en-US" sz="1600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426710" y="-15240"/>
            <a:ext cx="6954520" cy="53816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5845" flipH="1">
            <a:off x="8701405" y="577215"/>
            <a:ext cx="3052445" cy="24345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5125" y="128270"/>
            <a:ext cx="4158615" cy="8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1900" y="193770"/>
            <a:ext cx="480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01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背景 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" name="Rectangle 17"/>
          <p:cNvSpPr/>
          <p:nvPr/>
        </p:nvSpPr>
        <p:spPr>
          <a:xfrm>
            <a:off x="482600" y="1050925"/>
            <a:ext cx="181229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租房需求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2598420" y="3004820"/>
            <a:ext cx="4327525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中国最大</a:t>
            </a:r>
            <a:r>
              <a:rPr lang="en-US" altLang="zh-CN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O20</a:t>
            </a:r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青年居住社区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60770" y="5103495"/>
            <a:ext cx="3397885" cy="130175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Rectangle 17"/>
          <p:cNvSpPr/>
          <p:nvPr/>
        </p:nvSpPr>
        <p:spPr>
          <a:xfrm>
            <a:off x="5814695" y="4803140"/>
            <a:ext cx="1812290" cy="5632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A50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新的知识</a:t>
            </a:r>
            <a:endParaRPr lang="zh-CN" altLang="en-US" sz="2800" kern="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1" name="直角上箭头 30"/>
          <p:cNvSpPr/>
          <p:nvPr/>
        </p:nvSpPr>
        <p:spPr>
          <a:xfrm rot="5400000">
            <a:off x="1444625" y="3205480"/>
            <a:ext cx="1354455" cy="95250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上箭头 31"/>
          <p:cNvSpPr/>
          <p:nvPr/>
        </p:nvSpPr>
        <p:spPr>
          <a:xfrm rot="5400000">
            <a:off x="4048760" y="5068570"/>
            <a:ext cx="1354455" cy="95250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65470" y="2726055"/>
            <a:ext cx="4997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自如的反爬机制</a:t>
            </a:r>
            <a:endParaRPr lang="zh-CN" altLang="en-US" sz="48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1878496" y="2060714"/>
            <a:ext cx="3401172" cy="29320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878496" y="1401418"/>
            <a:ext cx="3401172" cy="2932044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31315" y="2356506"/>
            <a:ext cx="1675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</a:t>
            </a:r>
            <a:endParaRPr lang="zh-CN" altLang="en-US" sz="96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232400"/>
            <a:ext cx="12192000" cy="162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59018" y="4876826"/>
            <a:ext cx="323850" cy="3238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仓耳玄三M W05" panose="02020400000000000000" pitchFamily="18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65650" y="4876826"/>
            <a:ext cx="323850" cy="3238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仓耳玄三M W05" panose="02020400000000000000" pitchFamily="18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79535" y="4876826"/>
            <a:ext cx="323850" cy="3238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仓耳玄三M W05" panose="02020400000000000000" pitchFamily="18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50663" y="4876826"/>
            <a:ext cx="323850" cy="3238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仓耳玄三M W05" panose="02020400000000000000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955" y="193675"/>
            <a:ext cx="6595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02 </a:t>
            </a:r>
            <a:r>
              <a: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自如的反爬机制 </a:t>
            </a:r>
            <a:r>
              <a:rPr lang="en-US" altLang="zh-CN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en-US" altLang="zh-CN" sz="36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 descr="网页图"/>
          <p:cNvPicPr>
            <a:picLocks noChangeAspect="1"/>
          </p:cNvPicPr>
          <p:nvPr/>
        </p:nvPicPr>
        <p:blipFill>
          <a:blip r:embed="rId1"/>
          <a:srcRect t="-1660"/>
          <a:stretch>
            <a:fillRect/>
          </a:stretch>
        </p:blipFill>
        <p:spPr>
          <a:xfrm>
            <a:off x="487045" y="980440"/>
            <a:ext cx="8113395" cy="52901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82970" y="3489960"/>
            <a:ext cx="1080770" cy="23622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8710" y="3789680"/>
            <a:ext cx="1263015" cy="26416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6258560" y="4053840"/>
            <a:ext cx="530225" cy="57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181725" y="5703570"/>
            <a:ext cx="517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81725" y="4592320"/>
            <a:ext cx="546735" cy="63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181725" y="5142230"/>
            <a:ext cx="3886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941435" y="1101090"/>
            <a:ext cx="2924175" cy="5169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CN" sz="200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字魂59号-创粗黑" panose="00000500000000000000" pitchFamily="2" charset="-122"/>
              </a:rPr>
              <a:t>  </a:t>
            </a:r>
            <a:endParaRPr lang="en-US" altLang="zh-CN" sz="200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字魂59号-创粗黑" panose="00000500000000000000" pitchFamily="2" charset="-122"/>
              </a:rPr>
              <a:t>    把网页中一些背景图片整合到一张图片文件中，再利用CSS的“background-image”，“background-r</a:t>
            </a:r>
            <a:r>
              <a:rPr lang="en-US" altLang="zh-CN" sz="200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字魂59号-创粗黑" panose="00000500000000000000" pitchFamily="2" charset="-122"/>
              </a:rPr>
              <a:t>epeat”，“background-position”的组合进行背景定位，background-position可以用数字精确的定位出背景图片的位置。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7"/>
          <p:cNvSpPr txBox="1"/>
          <p:nvPr/>
        </p:nvSpPr>
        <p:spPr>
          <a:xfrm>
            <a:off x="9288780" y="838835"/>
            <a:ext cx="2229485" cy="5835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CSS </a:t>
            </a:r>
            <a:r>
              <a:rPr lang="zh-CN" altLang="en-US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雪碧图</a:t>
            </a:r>
            <a:endParaRPr lang="zh-CN" altLang="en-US" sz="32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01955" y="193675"/>
            <a:ext cx="6595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02 自如的反爬机制 ——</a:t>
            </a:r>
            <a:endParaRPr lang="en-US" altLang="zh-CN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 descr="数字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1633855"/>
            <a:ext cx="10273030" cy="95885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425450" y="3074670"/>
          <a:ext cx="11560175" cy="66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25"/>
                <a:gridCol w="1050925"/>
                <a:gridCol w="1050925"/>
                <a:gridCol w="1050925"/>
                <a:gridCol w="1050925"/>
                <a:gridCol w="1050925"/>
                <a:gridCol w="1050925"/>
                <a:gridCol w="1050925"/>
                <a:gridCol w="1050925"/>
                <a:gridCol w="1050925"/>
                <a:gridCol w="1050925"/>
              </a:tblGrid>
              <a:tr h="666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Position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-0px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-21.4px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-42.8px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-64.2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-85.6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-107.0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-128.4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-149.8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-171.2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-192.6px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715125" y="1469390"/>
            <a:ext cx="1092200" cy="227139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06690" y="1469390"/>
            <a:ext cx="1017270" cy="227203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893425" y="1469390"/>
            <a:ext cx="1092200" cy="227139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82850" y="1469390"/>
            <a:ext cx="1092200" cy="227203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E1C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3L3Q_DO_U@Q)0NA~D4[ETL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4417695"/>
            <a:ext cx="1176655" cy="1516380"/>
          </a:xfrm>
          <a:prstGeom prst="rect">
            <a:avLst/>
          </a:prstGeom>
        </p:spPr>
      </p:pic>
      <p:pic>
        <p:nvPicPr>
          <p:cNvPr id="20" name="图片 19" descr="P)HHU`4{_8${ZOIL[81Y4V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225" y="4417695"/>
            <a:ext cx="1110615" cy="1480820"/>
          </a:xfrm>
          <a:prstGeom prst="rect">
            <a:avLst/>
          </a:prstGeom>
        </p:spPr>
      </p:pic>
      <p:pic>
        <p:nvPicPr>
          <p:cNvPr id="21" name="图片 20" descr="A8U@6Y_28S(A5GQFUBSGS8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365" y="4417695"/>
            <a:ext cx="1045210" cy="1368425"/>
          </a:xfrm>
          <a:prstGeom prst="rect">
            <a:avLst/>
          </a:prstGeom>
        </p:spPr>
      </p:pic>
      <p:pic>
        <p:nvPicPr>
          <p:cNvPr id="22" name="图片 21" descr="E)IPQ9O~9FLGGP5IQ)DS0[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285" y="4344670"/>
            <a:ext cx="1047750" cy="1514475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H="1">
            <a:off x="3953510" y="3740785"/>
            <a:ext cx="3307715" cy="72009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95625" y="3741420"/>
            <a:ext cx="2245995" cy="66865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256020" y="3741420"/>
            <a:ext cx="2122805" cy="71120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2" idx="0"/>
          </p:cNvCxnSpPr>
          <p:nvPr/>
        </p:nvCxnSpPr>
        <p:spPr>
          <a:xfrm flipH="1">
            <a:off x="7376160" y="3741420"/>
            <a:ext cx="4118610" cy="60325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/>
          <p:nvPr/>
        </p:nvGraphicFramePr>
        <p:xfrm>
          <a:off x="2696210" y="5859145"/>
          <a:ext cx="5254625" cy="66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25"/>
                <a:gridCol w="1050925"/>
                <a:gridCol w="1050925"/>
                <a:gridCol w="1050925"/>
                <a:gridCol w="1050925"/>
              </a:tblGrid>
              <a:tr h="666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Position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-107.0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</a:rPr>
                        <a:t>-21.4px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-128.4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Bold" panose="020B0800000000000000" pitchFamily="34" charset="-122"/>
                          <a:ea typeface="思源黑体 CN Bold" panose="020B0800000000000000" pitchFamily="34" charset="-122"/>
                          <a:sym typeface="+mn-ea"/>
                        </a:rPr>
                        <a:t>-192.6px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Bold" panose="020B0800000000000000" pitchFamily="34" charset="-122"/>
                        <a:ea typeface="思源黑体 CN Bold" panose="020B0800000000000000" pitchFamily="34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66620" y="1405890"/>
            <a:ext cx="9857740" cy="714962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抓取图片，用图片识别包pytesseract，识别出图片中的每一个数字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42135" y="1388110"/>
            <a:ext cx="768985" cy="75057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仓耳玄三M W05" panose="02020400000000000000" pitchFamily="18" charset="-122"/>
              </a:rPr>
              <a:t>1</a:t>
            </a:r>
            <a:endParaRPr lang="en-US" altLang="zh-CN" sz="2400" dirty="0">
              <a:latin typeface="仓耳玄三M W05" panose="02020400000000000000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95930" y="3274695"/>
            <a:ext cx="6200775" cy="64516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建立一个数字元素和图片位置对应的字典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42820" y="5273675"/>
            <a:ext cx="8811260" cy="64516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根据网页中抓取到的位置信息，找出相应的数字，表示价格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流程图: 延期 2"/>
          <p:cNvSpPr/>
          <p:nvPr/>
        </p:nvSpPr>
        <p:spPr>
          <a:xfrm>
            <a:off x="0" y="1054100"/>
            <a:ext cx="1406525" cy="5191760"/>
          </a:xfrm>
          <a:prstGeom prst="flowChartDela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4310" y="83820"/>
            <a:ext cx="4377690" cy="75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1955" y="193675"/>
            <a:ext cx="6595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 02 自如的反爬机制 ——</a:t>
            </a:r>
            <a:endParaRPr lang="en-US" altLang="zh-CN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4645" y="2365375"/>
            <a:ext cx="736600" cy="3553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 决 反 爬</a:t>
            </a:r>
            <a:endParaRPr lang="zh-CN" altLang="en-US" sz="36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842135" y="5220970"/>
            <a:ext cx="768985" cy="75057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仓耳玄三M W05" panose="02020400000000000000" pitchFamily="18" charset="-122"/>
              </a:rPr>
              <a:t>3</a:t>
            </a:r>
            <a:endParaRPr lang="en-US" altLang="zh-CN" sz="2400" dirty="0">
              <a:latin typeface="仓耳玄三M W05" panose="02020400000000000000" pitchFamily="18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11120" y="3221990"/>
            <a:ext cx="768985" cy="75057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仓耳玄三M W05" panose="02020400000000000000" pitchFamily="18" charset="-122"/>
              </a:rPr>
              <a:t>2</a:t>
            </a:r>
            <a:endParaRPr lang="en-US" altLang="zh-CN" sz="2400" dirty="0">
              <a:latin typeface="仓耳玄三M W05" panose="02020400000000000000" pitchFamily="18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6315075" y="2231390"/>
            <a:ext cx="438150" cy="9906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6315075" y="4063365"/>
            <a:ext cx="438150" cy="9906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3" grpId="0" bldLvl="0" animBg="1"/>
      <p:bldP spid="16" grpId="0" bldLvl="0" animBg="1"/>
      <p:bldP spid="17" grpId="0"/>
      <p:bldP spid="25" grpId="0" bldLvl="0" animBg="1"/>
      <p:bldP spid="2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26405" y="2757170"/>
            <a:ext cx="4961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数据处理与可视化</a:t>
            </a:r>
            <a:endParaRPr lang="zh-CN" altLang="en-US" sz="4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1878496" y="2060714"/>
            <a:ext cx="3401172" cy="29320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878496" y="1401418"/>
            <a:ext cx="3401172" cy="2932044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31315" y="2356506"/>
            <a:ext cx="1675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</a:t>
            </a:r>
            <a:endParaRPr lang="zh-CN" altLang="en-US" sz="96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232400"/>
            <a:ext cx="12192000" cy="162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ags/tag1.xml><?xml version="1.0" encoding="utf-8"?>
<p:tagLst xmlns:p="http://schemas.openxmlformats.org/presentationml/2006/main">
  <p:tag name="KSO_WM_UNIT_TABLE_BEAUTIFY" val="smartTable{797283f2-5672-451b-bc02-382d7037237f}"/>
  <p:tag name="TABLE_ENDDRAG_ORIGIN_RECT" val="811*107"/>
  <p:tag name="TABLE_ENDDRAG_RECT" val="65*240*811*107"/>
</p:tagLst>
</file>

<file path=ppt/tags/tag2.xml><?xml version="1.0" encoding="utf-8"?>
<p:tagLst xmlns:p="http://schemas.openxmlformats.org/presentationml/2006/main">
  <p:tag name="KSO_WM_UNIT_TABLE_BEAUTIFY" val="smartTable{7447d58b-18ec-4531-967d-16d00e4feb0f}"/>
  <p:tag name="TABLE_ENDDRAG_ORIGIN_RECT" val="226*188"/>
  <p:tag name="TABLE_ENDDRAG_RECT" val="37*116*226*188"/>
</p:tagLst>
</file>

<file path=ppt/tags/tag3.xml><?xml version="1.0" encoding="utf-8"?>
<p:tagLst xmlns:p="http://schemas.openxmlformats.org/presentationml/2006/main">
  <p:tag name="ISPRING_PRESENTATION_TITLE" val="简约手绘风商务年中总结PPT模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E1C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WPS 演示</Application>
  <PresentationFormat>宽屏</PresentationFormat>
  <Paragraphs>307</Paragraphs>
  <Slides>19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思源黑体 CN Bold</vt:lpstr>
      <vt:lpstr>黑体</vt:lpstr>
      <vt:lpstr>思源黑体 CN Light</vt:lpstr>
      <vt:lpstr>微软雅黑</vt:lpstr>
      <vt:lpstr>Calibri</vt:lpstr>
      <vt:lpstr>字魂59号-创粗黑</vt:lpstr>
      <vt:lpstr>Helvetica Light</vt:lpstr>
      <vt:lpstr>仓耳玄三M W05</vt:lpstr>
      <vt:lpstr>思源黑体 CN Heavy</vt:lpstr>
      <vt:lpstr>Wingdings</vt:lpstr>
      <vt:lpstr>Arial Unicode MS</vt:lpstr>
      <vt:lpstr>等线 Light</vt:lpstr>
      <vt:lpstr>等线</vt:lpstr>
      <vt:lpstr>Gill Sans</vt:lpstr>
      <vt:lpstr>Gill Sans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简约手绘风商务年中总结PPT模板</dc:title>
  <dc:creator>snow_</dc:creator>
  <cp:lastModifiedBy>YL</cp:lastModifiedBy>
  <cp:revision>47</cp:revision>
  <dcterms:created xsi:type="dcterms:W3CDTF">2019-06-07T08:03:00Z</dcterms:created>
  <dcterms:modified xsi:type="dcterms:W3CDTF">2020-11-22T18:18:30Z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