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88" r:id="rId4"/>
    <p:sldId id="289" r:id="rId5"/>
    <p:sldId id="293" r:id="rId6"/>
    <p:sldId id="294" r:id="rId7"/>
    <p:sldId id="292" r:id="rId8"/>
    <p:sldId id="291" r:id="rId9"/>
    <p:sldId id="295" r:id="rId10"/>
    <p:sldId id="296" r:id="rId11"/>
    <p:sldId id="297" r:id="rId12"/>
    <p:sldId id="298" r:id="rId13"/>
    <p:sldId id="302" r:id="rId14"/>
    <p:sldId id="300" r:id="rId15"/>
    <p:sldId id="301" r:id="rId16"/>
    <p:sldId id="303" r:id="rId17"/>
    <p:sldId id="305" r:id="rId18"/>
    <p:sldId id="308" r:id="rId19"/>
    <p:sldId id="306" r:id="rId20"/>
    <p:sldId id="309" r:id="rId21"/>
    <p:sldId id="307" r:id="rId22"/>
    <p:sldId id="304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jmrrbl6Q6Lhgnfi5zDYJhZaSO7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DE3500"/>
    <a:srgbClr val="7A2900"/>
    <a:srgbClr val="E6F0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8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10364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904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200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1081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1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24" name="Google Shape;24;p11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1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1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" name="Google Shape;27;p1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1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0B5394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394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1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1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5A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1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0B5394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11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50"/>
              <a:buFont typeface="Arial"/>
              <a:buNone/>
              <a:defRPr sz="4050"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75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02060"/>
                </a:solidFill>
              </a:defRPr>
            </a:lvl1pPr>
            <a:lvl2pPr lvl="1" algn="ctr">
              <a:spcBef>
                <a:spcPts val="75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body" idx="1"/>
          </p:nvPr>
        </p:nvSpPr>
        <p:spPr>
          <a:xfrm>
            <a:off x="1024604" y="2724150"/>
            <a:ext cx="5418393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960"/>
              <a:buFont typeface="Arial"/>
              <a:buNone/>
              <a:defRPr sz="12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960"/>
              <a:buFont typeface="Arial"/>
              <a:buNone/>
              <a:defRPr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840"/>
              <a:buFont typeface="Arial"/>
              <a:buNone/>
              <a:defRPr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720"/>
              <a:buFont typeface="Arial"/>
              <a:buNone/>
              <a:defRPr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720"/>
              <a:buFont typeface="Arial"/>
              <a:buNone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2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2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22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960"/>
              <a:buFont typeface="Arial"/>
              <a:buNone/>
              <a:defRPr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840"/>
              <a:buFont typeface="Arial"/>
              <a:buNone/>
              <a:defRPr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720"/>
              <a:buFont typeface="Arial"/>
              <a:buNone/>
              <a:defRPr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720"/>
              <a:buFont typeface="Arial"/>
              <a:buNone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4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Font typeface="Arial"/>
              <a:buNone/>
              <a:defRPr sz="18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960"/>
              <a:buFont typeface="Arial"/>
              <a:buNone/>
              <a:defRPr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840"/>
              <a:buFont typeface="Arial"/>
              <a:buNone/>
              <a:defRPr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720"/>
              <a:buFont typeface="Arial"/>
              <a:buNone/>
              <a:defRPr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720"/>
              <a:buFont typeface="Arial"/>
              <a:buNone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 rot="5400000">
            <a:off x="2276462" y="-148019"/>
            <a:ext cx="2910580" cy="644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 rot="5400000">
            <a:off x="4495739" y="1937216"/>
            <a:ext cx="3938588" cy="97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 rot="5400000">
            <a:off x="1186264" y="-221062"/>
            <a:ext cx="3938588" cy="5295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Arial"/>
              <a:buNone/>
              <a:defRPr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spcBef>
                <a:spcPts val="750"/>
              </a:spcBef>
              <a:spcAft>
                <a:spcPts val="0"/>
              </a:spcAft>
              <a:buSzPts val="1600"/>
              <a:buChar char="►"/>
              <a:defRPr sz="2000">
                <a:solidFill>
                  <a:srgbClr val="0B2036"/>
                </a:solidFill>
              </a:defRPr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 sz="1800">
                <a:solidFill>
                  <a:srgbClr val="0B2036"/>
                </a:solidFill>
              </a:defRPr>
            </a:lvl2pPr>
            <a:lvl3pPr marL="1371600" lvl="2" indent="-309880" algn="l">
              <a:spcBef>
                <a:spcPts val="750"/>
              </a:spcBef>
              <a:spcAft>
                <a:spcPts val="0"/>
              </a:spcAft>
              <a:buSzPts val="1280"/>
              <a:buChar char="►"/>
              <a:defRPr sz="1600">
                <a:solidFill>
                  <a:srgbClr val="0B2036"/>
                </a:solidFill>
              </a:defRPr>
            </a:lvl3pPr>
            <a:lvl4pPr marL="1828800" lvl="3" indent="-289560" algn="l">
              <a:spcBef>
                <a:spcPts val="750"/>
              </a:spcBef>
              <a:spcAft>
                <a:spcPts val="0"/>
              </a:spcAft>
              <a:buSzPts val="960"/>
              <a:buChar char="►"/>
              <a:defRPr sz="1200">
                <a:solidFill>
                  <a:srgbClr val="0B2036"/>
                </a:solidFill>
              </a:defRPr>
            </a:lvl4pPr>
            <a:lvl5pPr marL="2286000" lvl="4" indent="-289560" algn="l">
              <a:spcBef>
                <a:spcPts val="750"/>
              </a:spcBef>
              <a:spcAft>
                <a:spcPts val="0"/>
              </a:spcAft>
              <a:buSzPts val="960"/>
              <a:buChar char="►"/>
              <a:defRPr sz="1200">
                <a:solidFill>
                  <a:srgbClr val="0B2036"/>
                </a:solidFill>
              </a:defRPr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 sz="3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08001" y="1620442"/>
            <a:ext cx="3138026" cy="2910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2"/>
          </p:nvPr>
        </p:nvSpPr>
        <p:spPr>
          <a:xfrm>
            <a:off x="3817477" y="1620442"/>
            <a:ext cx="3138026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2"/>
          </p:nvPr>
        </p:nvSpPr>
        <p:spPr>
          <a:xfrm>
            <a:off x="506809" y="2052934"/>
            <a:ext cx="3139217" cy="247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3"/>
          </p:nvPr>
        </p:nvSpPr>
        <p:spPr>
          <a:xfrm>
            <a:off x="3816287" y="1620737"/>
            <a:ext cx="3139214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4"/>
          </p:nvPr>
        </p:nvSpPr>
        <p:spPr>
          <a:xfrm>
            <a:off x="3816288" y="2052934"/>
            <a:ext cx="3139213" cy="247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>
            <a:off x="3570346" y="386193"/>
            <a:ext cx="3385156" cy="4144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2"/>
          </p:nvPr>
        </p:nvSpPr>
        <p:spPr>
          <a:xfrm>
            <a:off x="508001" y="2082802"/>
            <a:ext cx="2890896" cy="193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>
            <a:spLocks noGrp="1"/>
          </p:cNvSpPr>
          <p:nvPr>
            <p:ph type="pic" idx="2"/>
          </p:nvPr>
        </p:nvSpPr>
        <p:spPr>
          <a:xfrm>
            <a:off x="508001" y="457200"/>
            <a:ext cx="6447501" cy="2884289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20"/>
          <p:cNvSpPr txBox="1">
            <a:spLocks noGrp="1"/>
          </p:cNvSpPr>
          <p:nvPr>
            <p:ph type="body" idx="1"/>
          </p:nvPr>
        </p:nvSpPr>
        <p:spPr>
          <a:xfrm>
            <a:off x="508001" y="4025504"/>
            <a:ext cx="6447500" cy="5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EF7FF"/>
            </a:gs>
            <a:gs pos="88000">
              <a:srgbClr val="EEF7FF"/>
            </a:gs>
            <a:gs pos="100000">
              <a:srgbClr val="AAD4F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0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7" name="Google Shape;7;p1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0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1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0B5394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0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394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1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10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5A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1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0B5394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0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9718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►"/>
              <a:defRPr sz="135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956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1939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►"/>
              <a:defRPr sz="105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4319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98765"/>
              <a:buFont typeface="Arial"/>
              <a:buNone/>
            </a:pPr>
            <a:r>
              <a:rPr lang="en" dirty="0" smtClean="0"/>
              <a:t>Positive and Negative Relationships</a:t>
            </a:r>
            <a:endParaRPr dirty="0"/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"/>
              <a:t>K. Lakshmi Kalpana Roy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"/>
              <a:t>AP (AM &amp; CS)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"/>
              <a:t>PSG College of Technology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35300"/>
            <a:ext cx="7523617" cy="5727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Characterizing the Structure of Balanced Networks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7070612" cy="34164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What </a:t>
            </a:r>
            <a:r>
              <a:rPr lang="en-US" sz="1800" dirty="0"/>
              <a:t>does a balanced network (i.e., a balanced labeled </a:t>
            </a:r>
            <a:r>
              <a:rPr lang="en-US" sz="1800" dirty="0" smtClean="0"/>
              <a:t>complete </a:t>
            </a:r>
            <a:r>
              <a:rPr lang="en-IN" sz="1800" dirty="0" smtClean="0"/>
              <a:t>graph</a:t>
            </a:r>
            <a:r>
              <a:rPr lang="en-IN" sz="1800" dirty="0"/>
              <a:t>) look like</a:t>
            </a:r>
            <a:r>
              <a:rPr lang="en-IN" sz="1800" dirty="0" smtClean="0"/>
              <a:t>?</a:t>
            </a:r>
          </a:p>
          <a:p>
            <a:pPr lvl="1"/>
            <a:r>
              <a:rPr lang="en-US" sz="1800" dirty="0" smtClean="0"/>
              <a:t>Check all </a:t>
            </a:r>
            <a:r>
              <a:rPr lang="en-US" sz="1800" dirty="0"/>
              <a:t>triangles </a:t>
            </a:r>
            <a:r>
              <a:rPr lang="en-US" sz="1800" dirty="0" smtClean="0">
                <a:sym typeface="Wingdings" panose="05000000000000000000" pitchFamily="2" charset="2"/>
              </a:rPr>
              <a:t></a:t>
            </a:r>
            <a:r>
              <a:rPr lang="en-US" sz="1800" dirty="0" smtClean="0"/>
              <a:t> </a:t>
            </a:r>
            <a:r>
              <a:rPr lang="en-US" sz="1800" dirty="0"/>
              <a:t>they each obey the balance </a:t>
            </a:r>
            <a:r>
              <a:rPr lang="en-US" sz="1800" dirty="0" smtClean="0"/>
              <a:t>conditions</a:t>
            </a:r>
          </a:p>
          <a:p>
            <a:endParaRPr lang="en-US" sz="1800" dirty="0" smtClean="0"/>
          </a:p>
          <a:p>
            <a:r>
              <a:rPr lang="en-US" sz="1800" dirty="0" smtClean="0"/>
              <a:t>Consider </a:t>
            </a:r>
            <a:r>
              <a:rPr lang="en-US" sz="1800" dirty="0"/>
              <a:t>A, B and C, D are two group of friends.</a:t>
            </a:r>
          </a:p>
          <a:p>
            <a:r>
              <a:rPr lang="en-US" sz="1800" dirty="0"/>
              <a:t>-</a:t>
            </a:r>
            <a:r>
              <a:rPr lang="en-US" sz="1800" dirty="0" err="1"/>
              <a:t>ve</a:t>
            </a:r>
            <a:r>
              <a:rPr lang="en-US" sz="1800" dirty="0"/>
              <a:t> relationship exists between them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When is a network balanced?</a:t>
            </a:r>
          </a:p>
          <a:p>
            <a:pPr lvl="1"/>
            <a:r>
              <a:rPr lang="en-US" sz="1650" dirty="0"/>
              <a:t>One way </a:t>
            </a:r>
            <a:r>
              <a:rPr lang="en-US" sz="1650" dirty="0" smtClean="0">
                <a:sym typeface="Wingdings" panose="05000000000000000000" pitchFamily="2" charset="2"/>
              </a:rPr>
              <a:t></a:t>
            </a:r>
            <a:r>
              <a:rPr lang="en-US" sz="1650" dirty="0" smtClean="0"/>
              <a:t> </a:t>
            </a:r>
            <a:r>
              <a:rPr lang="en-US" sz="1650" dirty="0"/>
              <a:t>if everyone likes each </a:t>
            </a:r>
            <a:r>
              <a:rPr lang="en-US" sz="1650" dirty="0" smtClean="0"/>
              <a:t>other i.e. all triangles have three +</a:t>
            </a:r>
          </a:p>
          <a:p>
            <a:pPr lvl="1"/>
            <a:r>
              <a:rPr lang="en-US" sz="1650" dirty="0" smtClean="0"/>
              <a:t>Two group of friends </a:t>
            </a:r>
            <a:r>
              <a:rPr lang="en-US" sz="1650" dirty="0" smtClean="0">
                <a:sym typeface="Wingdings" panose="05000000000000000000" pitchFamily="2" charset="2"/>
              </a:rPr>
              <a:t> how the groups are connected?</a:t>
            </a:r>
            <a:endParaRPr lang="en-US" sz="1650" dirty="0" smtClean="0"/>
          </a:p>
        </p:txBody>
      </p:sp>
    </p:spTree>
    <p:extLst>
      <p:ext uri="{BB962C8B-B14F-4D97-AF65-F5344CB8AC3E}">
        <p14:creationId xmlns:p14="http://schemas.microsoft.com/office/powerpoint/2010/main" val="339467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43" y="936110"/>
            <a:ext cx="6178093" cy="298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The Balance Theorem – Frank </a:t>
            </a:r>
            <a:r>
              <a:rPr lang="en-IN" dirty="0" err="1" smtClean="0"/>
              <a:t>Harary</a:t>
            </a:r>
            <a:r>
              <a:rPr lang="en-IN" dirty="0" smtClean="0"/>
              <a:t> (1953)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6785386" cy="3416400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/>
              <a:t>If a labeled complete graph is balanced, then either </a:t>
            </a:r>
            <a:r>
              <a:rPr lang="en-US" sz="1800" dirty="0" smtClean="0"/>
              <a:t>all pairs </a:t>
            </a:r>
            <a:r>
              <a:rPr lang="en-US" sz="1800" dirty="0"/>
              <a:t>of nodes are friends, or else the nodes can be divided into two groups, </a:t>
            </a:r>
            <a:r>
              <a:rPr lang="en-US" sz="1800" i="1" dirty="0" smtClean="0"/>
              <a:t>X </a:t>
            </a:r>
            <a:r>
              <a:rPr lang="en-US" sz="1800" dirty="0" smtClean="0"/>
              <a:t>and </a:t>
            </a:r>
            <a:r>
              <a:rPr lang="en-US" sz="1800" i="1" dirty="0"/>
              <a:t>Y </a:t>
            </a:r>
            <a:r>
              <a:rPr lang="en-US" sz="1800" dirty="0"/>
              <a:t>, such that each pair of people in </a:t>
            </a:r>
            <a:r>
              <a:rPr lang="en-US" sz="1800" i="1" dirty="0"/>
              <a:t>X </a:t>
            </a:r>
            <a:r>
              <a:rPr lang="en-US" sz="1800" dirty="0"/>
              <a:t>likes each other, each pair of </a:t>
            </a:r>
            <a:r>
              <a:rPr lang="en-US" sz="1800" smtClean="0"/>
              <a:t>people </a:t>
            </a:r>
            <a:r>
              <a:rPr lang="en-US" sz="1800" smtClean="0"/>
              <a:t>in </a:t>
            </a:r>
            <a:r>
              <a:rPr lang="en-US" sz="1800" i="1" dirty="0"/>
              <a:t>Y </a:t>
            </a:r>
            <a:r>
              <a:rPr lang="en-US" sz="1800" dirty="0"/>
              <a:t>likes each other, and everyone in </a:t>
            </a:r>
            <a:r>
              <a:rPr lang="en-US" sz="1800" i="1" dirty="0"/>
              <a:t>X </a:t>
            </a:r>
            <a:r>
              <a:rPr lang="en-US" sz="1800" dirty="0"/>
              <a:t>is the enemy of everyone in </a:t>
            </a:r>
            <a:r>
              <a:rPr lang="en-US" sz="1800" i="1" dirty="0"/>
              <a:t>Y </a:t>
            </a:r>
            <a:r>
              <a:rPr lang="en-US" sz="1800" dirty="0"/>
              <a:t>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6946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Proof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694" y="923875"/>
            <a:ext cx="8520600" cy="1197819"/>
          </a:xfrm>
        </p:spPr>
        <p:txBody>
          <a:bodyPr/>
          <a:lstStyle/>
          <a:p>
            <a:r>
              <a:rPr lang="en-IN" dirty="0" smtClean="0"/>
              <a:t>If no negative edges, then the network is balanced.</a:t>
            </a:r>
          </a:p>
          <a:p>
            <a:r>
              <a:rPr lang="en-IN" dirty="0" smtClean="0"/>
              <a:t>Assume if there is </a:t>
            </a:r>
            <a:r>
              <a:rPr lang="en-IN" dirty="0" err="1" smtClean="0"/>
              <a:t>atleast</a:t>
            </a:r>
            <a:r>
              <a:rPr lang="en-IN" dirty="0" smtClean="0"/>
              <a:t> one negative edge, to show that:</a:t>
            </a:r>
          </a:p>
          <a:p>
            <a:pPr lvl="1">
              <a:buFont typeface="+mj-lt"/>
              <a:buAutoNum type="romanLcPeriod"/>
            </a:pPr>
            <a:r>
              <a:rPr lang="en-IN" dirty="0" smtClean="0"/>
              <a:t>Every two nodes in X are friends</a:t>
            </a:r>
          </a:p>
          <a:p>
            <a:pPr lvl="1">
              <a:buFont typeface="+mj-lt"/>
              <a:buAutoNum type="romanLcPeriod"/>
            </a:pPr>
            <a:r>
              <a:rPr lang="en-IN" dirty="0" smtClean="0"/>
              <a:t>Every two nodes in Y are friends</a:t>
            </a:r>
          </a:p>
          <a:p>
            <a:pPr lvl="1">
              <a:buFont typeface="+mj-lt"/>
              <a:buAutoNum type="romanLcPeriod"/>
            </a:pPr>
            <a:r>
              <a:rPr lang="en-IN" dirty="0" smtClean="0"/>
              <a:t>Every node in X is an enemy of every node in 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81" y="2121694"/>
            <a:ext cx="4475441" cy="24372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8700" y="4835723"/>
            <a:ext cx="5234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Refer Textbook by Easley and Kleinberg for complete proof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36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8" y="805478"/>
            <a:ext cx="6962995" cy="41830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683" y="230713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Applications of Structural Balance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2188613" cy="3416400"/>
          </a:xfrm>
        </p:spPr>
        <p:txBody>
          <a:bodyPr/>
          <a:lstStyle/>
          <a:p>
            <a:r>
              <a:rPr lang="en-IN" b="1" dirty="0"/>
              <a:t>International </a:t>
            </a:r>
            <a:r>
              <a:rPr lang="en-IN" b="1" dirty="0" smtClean="0"/>
              <a:t>Relations</a:t>
            </a:r>
          </a:p>
          <a:p>
            <a:r>
              <a:rPr lang="en-US" b="1" dirty="0"/>
              <a:t>Trust, Distrust, and Online Ratings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698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 weaker form of structural balance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553069" cy="3416400"/>
          </a:xfrm>
        </p:spPr>
        <p:txBody>
          <a:bodyPr/>
          <a:lstStyle/>
          <a:p>
            <a:r>
              <a:rPr lang="en-US" dirty="0"/>
              <a:t>In a triangle with two positive edges, we have the problem of a person </a:t>
            </a:r>
            <a:r>
              <a:rPr lang="en-US" dirty="0" smtClean="0"/>
              <a:t>whose two </a:t>
            </a:r>
            <a:r>
              <a:rPr lang="en-US" dirty="0"/>
              <a:t>friends don’t get </a:t>
            </a:r>
            <a:r>
              <a:rPr lang="en-US" dirty="0" smtClean="0"/>
              <a:t>along</a:t>
            </a:r>
          </a:p>
          <a:p>
            <a:r>
              <a:rPr lang="en-US" dirty="0" smtClean="0"/>
              <a:t>In </a:t>
            </a:r>
            <a:r>
              <a:rPr lang="en-US" dirty="0"/>
              <a:t>a triangle with three negative edges, there is </a:t>
            </a:r>
            <a:r>
              <a:rPr lang="en-US" dirty="0" smtClean="0"/>
              <a:t>possibility that </a:t>
            </a:r>
            <a:r>
              <a:rPr lang="en-US" dirty="0"/>
              <a:t>two of the nodes will ally themselves against the third</a:t>
            </a:r>
            <a:endParaRPr lang="en-IN" dirty="0" smtClean="0"/>
          </a:p>
          <a:p>
            <a:r>
              <a:rPr lang="en-IN" dirty="0" smtClean="0"/>
              <a:t>Which of these factors are significantly stronger than the other?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656" y="1152474"/>
            <a:ext cx="2438288" cy="352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1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Characterizing Weakly Balanced Network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374600" cy="3416400"/>
          </a:xfrm>
        </p:spPr>
        <p:txBody>
          <a:bodyPr/>
          <a:lstStyle/>
          <a:p>
            <a:r>
              <a:rPr lang="en-US" sz="1800" dirty="0"/>
              <a:t>A complete labeled graph is weakly balanced if the </a:t>
            </a:r>
            <a:r>
              <a:rPr lang="en-US" sz="1800" dirty="0" smtClean="0"/>
              <a:t>following property </a:t>
            </a:r>
            <a:r>
              <a:rPr lang="en-US" sz="1800" dirty="0"/>
              <a:t>holds:</a:t>
            </a:r>
          </a:p>
          <a:p>
            <a:r>
              <a:rPr lang="en-US" sz="1800" dirty="0" smtClean="0"/>
              <a:t>Weak </a:t>
            </a:r>
            <a:r>
              <a:rPr lang="en-US" sz="1800" dirty="0"/>
              <a:t>Structural Balance Property: There is no set of three nodes such that </a:t>
            </a:r>
            <a:r>
              <a:rPr lang="en-US" sz="1800" dirty="0" smtClean="0"/>
              <a:t>the edges </a:t>
            </a:r>
            <a:r>
              <a:rPr lang="en-US" sz="1800" dirty="0"/>
              <a:t>among them consist of exactly two positive edges and one negative edge.</a:t>
            </a:r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966" y="1227042"/>
            <a:ext cx="4111359" cy="334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03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6746325" cy="5727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Structural </a:t>
            </a:r>
            <a:r>
              <a:rPr lang="en-US" b="1" dirty="0"/>
              <a:t>Balance in Arbitrary (</a:t>
            </a:r>
            <a:r>
              <a:rPr lang="en-US" b="1" dirty="0" smtClean="0"/>
              <a:t>Non-complete</a:t>
            </a:r>
            <a:r>
              <a:rPr lang="en-US" b="1" dirty="0"/>
              <a:t>) Networks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373931"/>
            <a:ext cx="5110406" cy="3416400"/>
          </a:xfrm>
        </p:spPr>
        <p:txBody>
          <a:bodyPr>
            <a:normAutofit/>
          </a:bodyPr>
          <a:lstStyle/>
          <a:p>
            <a:r>
              <a:rPr lang="en-IN" sz="1800" dirty="0" smtClean="0"/>
              <a:t>How to define structural balance for the arbitrary network which is not complete?</a:t>
            </a:r>
          </a:p>
          <a:p>
            <a:r>
              <a:rPr lang="en-IN" sz="1800" dirty="0" smtClean="0"/>
              <a:t>Two ways:</a:t>
            </a:r>
          </a:p>
          <a:p>
            <a:pPr lvl="1"/>
            <a:r>
              <a:rPr lang="en-IN" sz="1650" dirty="0" smtClean="0"/>
              <a:t>Fill remaining edges with label to produce a signed complete graph which is balanced?</a:t>
            </a:r>
          </a:p>
          <a:p>
            <a:pPr lvl="1"/>
            <a:r>
              <a:rPr lang="en-US" sz="1650" dirty="0" smtClean="0"/>
              <a:t>The </a:t>
            </a:r>
            <a:r>
              <a:rPr lang="en-US" sz="1650" dirty="0"/>
              <a:t>other </a:t>
            </a:r>
            <a:r>
              <a:rPr lang="en-US" sz="1650" dirty="0" smtClean="0"/>
              <a:t>way </a:t>
            </a:r>
            <a:r>
              <a:rPr lang="en-US" sz="1650" dirty="0" smtClean="0">
                <a:sym typeface="Wingdings" panose="05000000000000000000" pitchFamily="2" charset="2"/>
              </a:rPr>
              <a:t></a:t>
            </a:r>
            <a:r>
              <a:rPr lang="en-US" sz="1650" dirty="0" smtClean="0"/>
              <a:t> </a:t>
            </a:r>
            <a:r>
              <a:rPr lang="en-US" sz="1650" dirty="0"/>
              <a:t>whether it is possible </a:t>
            </a:r>
            <a:r>
              <a:rPr lang="en-US" sz="1650" dirty="0" smtClean="0"/>
              <a:t>to </a:t>
            </a:r>
            <a:r>
              <a:rPr lang="en-US" sz="1650" dirty="0"/>
              <a:t>divide the nodes into two sets, </a:t>
            </a:r>
            <a:r>
              <a:rPr lang="en-US" sz="1650" i="1" dirty="0"/>
              <a:t>X </a:t>
            </a:r>
            <a:r>
              <a:rPr lang="en-US" sz="1650" dirty="0"/>
              <a:t>and </a:t>
            </a:r>
            <a:r>
              <a:rPr lang="en-US" sz="1650" i="1" dirty="0"/>
              <a:t>Y </a:t>
            </a:r>
            <a:r>
              <a:rPr lang="en-US" sz="1650" dirty="0"/>
              <a:t>, so that all </a:t>
            </a:r>
            <a:r>
              <a:rPr lang="en-US" sz="1650" dirty="0" smtClean="0"/>
              <a:t>edges inside </a:t>
            </a:r>
            <a:r>
              <a:rPr lang="en-US" sz="1650" i="1" dirty="0"/>
              <a:t>X </a:t>
            </a:r>
            <a:r>
              <a:rPr lang="en-US" sz="1650" dirty="0"/>
              <a:t>and inside </a:t>
            </a:r>
            <a:r>
              <a:rPr lang="en-US" sz="1650" i="1" dirty="0"/>
              <a:t>Y </a:t>
            </a:r>
            <a:r>
              <a:rPr lang="en-US" sz="1650" dirty="0"/>
              <a:t>are positive, and all edges between </a:t>
            </a:r>
            <a:r>
              <a:rPr lang="en-US" sz="1650" i="1" dirty="0"/>
              <a:t>X </a:t>
            </a:r>
            <a:r>
              <a:rPr lang="en-US" sz="1650" dirty="0"/>
              <a:t>and </a:t>
            </a:r>
            <a:r>
              <a:rPr lang="en-US" sz="1650" i="1" dirty="0"/>
              <a:t>Y </a:t>
            </a:r>
            <a:r>
              <a:rPr lang="en-US" sz="1650" dirty="0"/>
              <a:t>are negative.</a:t>
            </a:r>
            <a:endParaRPr lang="en-IN" sz="1650" dirty="0" smtClean="0"/>
          </a:p>
          <a:p>
            <a:endParaRPr lang="en-IN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755" y="1606475"/>
            <a:ext cx="2470058" cy="218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08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80" y="1424344"/>
            <a:ext cx="3089757" cy="28395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731" y="1424344"/>
            <a:ext cx="3026082" cy="283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46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Characterizing Balance for General Networks.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24581" cy="3416400"/>
          </a:xfrm>
        </p:spPr>
        <p:txBody>
          <a:bodyPr>
            <a:normAutofit/>
          </a:bodyPr>
          <a:lstStyle/>
          <a:p>
            <a:r>
              <a:rPr lang="en-US" sz="1800" dirty="0"/>
              <a:t>If a signed graph contains a cycle with an odd number of negative edges, then </a:t>
            </a:r>
            <a:r>
              <a:rPr lang="en-US" sz="1800" dirty="0" smtClean="0"/>
              <a:t>it is </a:t>
            </a:r>
            <a:r>
              <a:rPr lang="en-US" sz="1800" dirty="0"/>
              <a:t>not balanced. </a:t>
            </a:r>
            <a:endParaRPr lang="en-US" sz="1800" dirty="0" smtClean="0"/>
          </a:p>
          <a:p>
            <a:r>
              <a:rPr lang="en-US" sz="1800" dirty="0" smtClean="0"/>
              <a:t>If </a:t>
            </a:r>
            <a:r>
              <a:rPr lang="en-US" sz="1800" dirty="0"/>
              <a:t>one of the nodes </a:t>
            </a:r>
            <a:r>
              <a:rPr lang="en-US" sz="1800" dirty="0" smtClean="0"/>
              <a:t>is placed in </a:t>
            </a:r>
            <a:r>
              <a:rPr lang="en-US" sz="1800" i="1" dirty="0"/>
              <a:t>X </a:t>
            </a:r>
            <a:r>
              <a:rPr lang="en-US" sz="1800" dirty="0"/>
              <a:t>, then </a:t>
            </a:r>
            <a:r>
              <a:rPr lang="en-US" sz="1800" dirty="0" smtClean="0"/>
              <a:t>following the </a:t>
            </a:r>
            <a:r>
              <a:rPr lang="en-US" sz="1800" dirty="0"/>
              <a:t>set of friend/enemy relations around the cycle produces a conflict by the time we get </a:t>
            </a:r>
            <a:r>
              <a:rPr lang="en-US" sz="1800" dirty="0" smtClean="0"/>
              <a:t>to </a:t>
            </a:r>
            <a:r>
              <a:rPr lang="en-IN" sz="1800" dirty="0" smtClean="0"/>
              <a:t>the </a:t>
            </a:r>
            <a:r>
              <a:rPr lang="en-IN" sz="1800" dirty="0"/>
              <a:t>starting node.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593" y="1356222"/>
            <a:ext cx="3559751" cy="220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2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226"/>
              <a:buFont typeface="Arial"/>
              <a:buNone/>
            </a:pPr>
            <a:r>
              <a:rPr lang="en" dirty="0" smtClean="0"/>
              <a:t>Relationships in the network</a:t>
            </a:r>
            <a:endParaRPr dirty="0"/>
          </a:p>
        </p:txBody>
      </p:sp>
      <p:sp>
        <p:nvSpPr>
          <p:cNvPr id="154" name="Google Shape;154;p2"/>
          <p:cNvSpPr txBox="1">
            <a:spLocks noGrp="1"/>
          </p:cNvSpPr>
          <p:nvPr>
            <p:ph type="body" idx="1"/>
          </p:nvPr>
        </p:nvSpPr>
        <p:spPr>
          <a:xfrm>
            <a:off x="311700" y="1159849"/>
            <a:ext cx="681177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 dirty="0" smtClean="0">
                <a:solidFill>
                  <a:schemeClr val="accent6">
                    <a:lumMod val="50000"/>
                  </a:schemeClr>
                </a:solidFill>
              </a:rPr>
              <a:t>Positive</a:t>
            </a:r>
            <a:r>
              <a:rPr lang="en-IN" sz="1800" dirty="0" smtClean="0"/>
              <a:t> </a:t>
            </a:r>
            <a:r>
              <a:rPr lang="en-IN" sz="1800" dirty="0" smtClean="0">
                <a:sym typeface="Wingdings" panose="05000000000000000000" pitchFamily="2" charset="2"/>
              </a:rPr>
              <a:t> Sharing on information, Friendship, Work  Collaboration, etc.</a:t>
            </a:r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Negative</a:t>
            </a:r>
            <a:r>
              <a:rPr lang="en-IN" sz="1800" dirty="0" smtClean="0">
                <a:sym typeface="Wingdings" panose="05000000000000000000" pitchFamily="2" charset="2"/>
              </a:rPr>
              <a:t>  Disagreement, Controversy, etc.</a:t>
            </a:r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 dirty="0" smtClean="0">
                <a:sym typeface="Wingdings" panose="05000000000000000000" pitchFamily="2" charset="2"/>
              </a:rPr>
              <a:t>Annotate links  positive and negative links in the network  Aim : understand the tension between these two forces</a:t>
            </a:r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 dirty="0" smtClean="0">
                <a:sym typeface="Wingdings" panose="05000000000000000000" pitchFamily="2" charset="2"/>
              </a:rPr>
              <a:t>The notion of </a:t>
            </a:r>
            <a:r>
              <a:rPr lang="en-IN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Structural Balance</a:t>
            </a:r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IN" sz="1800" dirty="0" smtClean="0"/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</a:t>
            </a:r>
            <a:r>
              <a:rPr lang="en-US" dirty="0"/>
              <a:t>determine if a signed graph is </a:t>
            </a:r>
            <a:r>
              <a:rPr lang="en-US" dirty="0" smtClean="0"/>
              <a:t>balanced?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180" y="1473177"/>
            <a:ext cx="4334687" cy="340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71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6739181" cy="57270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Claim</a:t>
            </a:r>
            <a:r>
              <a:rPr lang="en-US" i="1" dirty="0"/>
              <a:t>: </a:t>
            </a:r>
            <a:r>
              <a:rPr lang="en-US" dirty="0"/>
              <a:t>A signed graph is balanced if and only if it contains no cycle with </a:t>
            </a:r>
            <a:r>
              <a:rPr lang="en-US" dirty="0" smtClean="0"/>
              <a:t>an odd </a:t>
            </a:r>
            <a:r>
              <a:rPr lang="en-US" dirty="0"/>
              <a:t>number of negative edges.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544" y="1821656"/>
            <a:ext cx="7253531" cy="2832944"/>
          </a:xfrm>
        </p:spPr>
        <p:txBody>
          <a:bodyPr>
            <a:normAutofit/>
          </a:bodyPr>
          <a:lstStyle/>
          <a:p>
            <a:r>
              <a:rPr lang="en-US" sz="1800" b="1" dirty="0"/>
              <a:t>Proving the </a:t>
            </a:r>
            <a:r>
              <a:rPr lang="en-US" sz="1800" b="1" dirty="0" smtClean="0"/>
              <a:t>Characterization by identifying </a:t>
            </a:r>
            <a:r>
              <a:rPr lang="en-US" sz="1800" b="1" dirty="0" err="1" smtClean="0"/>
              <a:t>Supernodes</a:t>
            </a:r>
            <a:endParaRPr lang="en-US" sz="1800" b="1" dirty="0" smtClean="0"/>
          </a:p>
          <a:p>
            <a:r>
              <a:rPr lang="en-US" sz="1800" dirty="0"/>
              <a:t>Find a division of the nodes into sets </a:t>
            </a:r>
            <a:r>
              <a:rPr lang="en-US" sz="1800" i="1" dirty="0"/>
              <a:t>X </a:t>
            </a:r>
            <a:r>
              <a:rPr lang="en-US" sz="1800" dirty="0"/>
              <a:t>and </a:t>
            </a:r>
            <a:r>
              <a:rPr lang="en-US" sz="1800" i="1" dirty="0"/>
              <a:t>Y </a:t>
            </a:r>
            <a:r>
              <a:rPr lang="en-US" sz="1800" dirty="0"/>
              <a:t>so that all edges inside </a:t>
            </a:r>
            <a:r>
              <a:rPr lang="en-US" sz="1800" i="1" dirty="0"/>
              <a:t>X </a:t>
            </a:r>
            <a:r>
              <a:rPr lang="en-US" sz="1800" dirty="0" smtClean="0"/>
              <a:t>and </a:t>
            </a:r>
            <a:r>
              <a:rPr lang="en-US" sz="1800" i="1" dirty="0" smtClean="0"/>
              <a:t>Y </a:t>
            </a:r>
            <a:r>
              <a:rPr lang="en-US" sz="1800" dirty="0"/>
              <a:t>are positive, and all edges crossing between </a:t>
            </a:r>
            <a:r>
              <a:rPr lang="en-US" sz="1800" i="1" dirty="0"/>
              <a:t>X </a:t>
            </a:r>
            <a:r>
              <a:rPr lang="en-US" sz="1800" dirty="0"/>
              <a:t>and </a:t>
            </a:r>
            <a:r>
              <a:rPr lang="en-US" sz="1800" i="1" dirty="0"/>
              <a:t>Y </a:t>
            </a:r>
            <a:r>
              <a:rPr lang="en-US" sz="1800" dirty="0"/>
              <a:t>are negative. </a:t>
            </a:r>
            <a:endParaRPr lang="en-US" sz="1800" dirty="0" smtClean="0"/>
          </a:p>
          <a:p>
            <a:r>
              <a:rPr lang="en-US" sz="1800" dirty="0" smtClean="0"/>
              <a:t>Producing such a partition into </a:t>
            </a:r>
            <a:r>
              <a:rPr lang="en-US" sz="1800" dirty="0"/>
              <a:t>sets </a:t>
            </a:r>
            <a:r>
              <a:rPr lang="en-US" sz="1800" i="1" dirty="0"/>
              <a:t>X </a:t>
            </a:r>
            <a:r>
              <a:rPr lang="en-US" sz="1800" dirty="0"/>
              <a:t>and </a:t>
            </a:r>
            <a:r>
              <a:rPr lang="en-US" sz="1800" i="1" dirty="0"/>
              <a:t>Y </a:t>
            </a:r>
            <a:r>
              <a:rPr lang="en-US" sz="1800" dirty="0"/>
              <a:t>with these properties it is called a </a:t>
            </a:r>
            <a:r>
              <a:rPr lang="en-US" sz="1800" b="1" i="1" dirty="0"/>
              <a:t>balanced division</a:t>
            </a:r>
            <a:r>
              <a:rPr lang="en-US" sz="1800" dirty="0"/>
              <a:t>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12259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462" y="1152475"/>
            <a:ext cx="4598200" cy="34164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667369" cy="3416400"/>
          </a:xfrm>
        </p:spPr>
        <p:txBody>
          <a:bodyPr/>
          <a:lstStyle/>
          <a:p>
            <a:r>
              <a:rPr lang="en-US" dirty="0"/>
              <a:t>The procedure works in two main steps: </a:t>
            </a:r>
            <a:endParaRPr lang="en-US" dirty="0" smtClean="0"/>
          </a:p>
          <a:p>
            <a:r>
              <a:rPr lang="en-US" dirty="0" smtClean="0"/>
              <a:t>First </a:t>
            </a:r>
            <a:r>
              <a:rPr lang="en-US" dirty="0"/>
              <a:t>step 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to </a:t>
            </a:r>
            <a:r>
              <a:rPr lang="en-US" dirty="0"/>
              <a:t>convert the graph to a</a:t>
            </a:r>
          </a:p>
          <a:p>
            <a:pPr marL="114300" indent="0">
              <a:buNone/>
            </a:pPr>
            <a:r>
              <a:rPr lang="en-US" dirty="0"/>
              <a:t>reduced form that only contains negative </a:t>
            </a:r>
            <a:r>
              <a:rPr lang="en-US" dirty="0" smtClean="0"/>
              <a:t>edges</a:t>
            </a:r>
          </a:p>
          <a:p>
            <a:r>
              <a:rPr lang="en-US" dirty="0" smtClean="0"/>
              <a:t>Second </a:t>
            </a:r>
            <a:r>
              <a:rPr lang="en-US" dirty="0"/>
              <a:t>step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 </a:t>
            </a:r>
            <a:r>
              <a:rPr lang="en-US" dirty="0"/>
              <a:t>to solve </a:t>
            </a:r>
            <a:r>
              <a:rPr lang="en-US" dirty="0" smtClean="0"/>
              <a:t>the problem </a:t>
            </a:r>
            <a:r>
              <a:rPr lang="en-US" dirty="0"/>
              <a:t>on this reduced graph.</a:t>
            </a:r>
            <a:endParaRPr lang="en-IN" dirty="0" smtClean="0"/>
          </a:p>
          <a:p>
            <a:r>
              <a:rPr lang="en-IN" dirty="0" smtClean="0"/>
              <a:t>Blobs - </a:t>
            </a:r>
            <a:r>
              <a:rPr lang="en-IN" dirty="0" err="1" smtClean="0"/>
              <a:t>supernodes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676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Positive and Negative Relationships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6846338" cy="3416400"/>
          </a:xfrm>
        </p:spPr>
        <p:txBody>
          <a:bodyPr>
            <a:normAutofit/>
          </a:bodyPr>
          <a:lstStyle/>
          <a:p>
            <a:r>
              <a:rPr lang="en-US" sz="1800" dirty="0"/>
              <a:t>A social network on a set of people</a:t>
            </a:r>
            <a:r>
              <a:rPr lang="en-US" sz="1800" dirty="0" smtClean="0"/>
              <a:t>:</a:t>
            </a:r>
          </a:p>
          <a:p>
            <a:pPr lvl="1"/>
            <a:r>
              <a:rPr lang="en-US" sz="1800" dirty="0"/>
              <a:t>Everyone knows everyone </a:t>
            </a:r>
            <a:r>
              <a:rPr lang="en-US" sz="1800" dirty="0" smtClean="0"/>
              <a:t>else in the set (a clique)</a:t>
            </a:r>
            <a:endParaRPr lang="en-US" sz="1800" dirty="0"/>
          </a:p>
          <a:p>
            <a:pPr lvl="1"/>
            <a:r>
              <a:rPr lang="en-US" sz="1800" dirty="0"/>
              <a:t>Edges are labeled with either + or </a:t>
            </a:r>
            <a:r>
              <a:rPr lang="en-US" sz="1800" dirty="0" smtClean="0"/>
              <a:t>-, </a:t>
            </a:r>
            <a:r>
              <a:rPr lang="en-US" sz="1800" dirty="0"/>
              <a:t>where + </a:t>
            </a:r>
            <a:r>
              <a:rPr lang="en-US" sz="1800" dirty="0" smtClean="0"/>
              <a:t>indicates friends</a:t>
            </a:r>
            <a:r>
              <a:rPr lang="en-US" sz="1800" dirty="0"/>
              <a:t>, and </a:t>
            </a:r>
            <a:r>
              <a:rPr lang="en-US" sz="1800" dirty="0" smtClean="0"/>
              <a:t>- </a:t>
            </a:r>
            <a:r>
              <a:rPr lang="en-US" sz="1800" dirty="0"/>
              <a:t>indicates </a:t>
            </a:r>
            <a:r>
              <a:rPr lang="en-US" sz="1800" dirty="0" smtClean="0"/>
              <a:t>enemies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</a:rPr>
              <a:t>Example </a:t>
            </a:r>
            <a:r>
              <a:rPr lang="en-US" sz="1800" dirty="0" smtClean="0">
                <a:solidFill>
                  <a:srgbClr val="C00000"/>
                </a:solidFill>
                <a:sym typeface="Wingdings" panose="05000000000000000000" pitchFamily="2" charset="2"/>
              </a:rPr>
              <a:t>: Team of classmates, A sports team, etc.</a:t>
            </a:r>
            <a:endParaRPr lang="en-IN" sz="1800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31" y="2958079"/>
            <a:ext cx="4891125" cy="174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726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Structural Balance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Finding the balanced and unbalanced triangles</a:t>
            </a:r>
          </a:p>
          <a:p>
            <a:r>
              <a:rPr lang="en-US" sz="1800" dirty="0" smtClean="0"/>
              <a:t>What </a:t>
            </a:r>
            <a:r>
              <a:rPr lang="en-US" sz="1800" dirty="0"/>
              <a:t>happens if network has positive/negative edges</a:t>
            </a:r>
            <a:r>
              <a:rPr lang="en-US" sz="1800" dirty="0" smtClean="0"/>
              <a:t>?</a:t>
            </a:r>
          </a:p>
          <a:p>
            <a:r>
              <a:rPr lang="en-US" sz="1800" dirty="0"/>
              <a:t>What local configurations do we expect to see</a:t>
            </a:r>
            <a:r>
              <a:rPr lang="en-US" sz="1800" dirty="0" smtClean="0"/>
              <a:t>?</a:t>
            </a:r>
            <a:r>
              <a:rPr lang="en-US" sz="1800" dirty="0"/>
              <a:t> </a:t>
            </a:r>
            <a:endParaRPr lang="en-US" sz="1800" dirty="0" smtClean="0"/>
          </a:p>
          <a:p>
            <a:r>
              <a:rPr lang="en-US" sz="1800" dirty="0" smtClean="0"/>
              <a:t>How </a:t>
            </a:r>
            <a:r>
              <a:rPr lang="en-US" sz="1800" dirty="0"/>
              <a:t>does this impact the global structure of the network?</a:t>
            </a:r>
            <a:endParaRPr lang="en-IN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18" y="2860675"/>
            <a:ext cx="4891125" cy="174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07" y="286595"/>
            <a:ext cx="7189237" cy="5727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When </a:t>
            </a:r>
            <a:r>
              <a:rPr lang="en-US" sz="2800" dirty="0"/>
              <a:t>looking a set of three people at a time in the network, how </a:t>
            </a:r>
            <a:r>
              <a:rPr lang="en-US" sz="2800" dirty="0" smtClean="0"/>
              <a:t>structural </a:t>
            </a:r>
            <a:r>
              <a:rPr lang="en-US" sz="2800" dirty="0"/>
              <a:t>balance is exhibited?</a:t>
            </a:r>
            <a:r>
              <a:rPr lang="en-IN" sz="2800" dirty="0"/>
              <a:t/>
            </a:r>
            <a:br>
              <a:rPr lang="en-IN" sz="2800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509" t="46964" r="49737" b="7140"/>
          <a:stretch/>
        </p:blipFill>
        <p:spPr>
          <a:xfrm>
            <a:off x="4678162" y="1651738"/>
            <a:ext cx="3584994" cy="2993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398" r="51854" b="55064"/>
          <a:stretch/>
        </p:blipFill>
        <p:spPr>
          <a:xfrm>
            <a:off x="637563" y="1651738"/>
            <a:ext cx="3421053" cy="29932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975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886" r="3456" b="53545"/>
          <a:stretch/>
        </p:blipFill>
        <p:spPr>
          <a:xfrm>
            <a:off x="234892" y="265151"/>
            <a:ext cx="3669168" cy="3107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0954" t="47082" r="2553" b="7023"/>
          <a:stretch/>
        </p:blipFill>
        <p:spPr>
          <a:xfrm>
            <a:off x="5154216" y="265152"/>
            <a:ext cx="3685415" cy="293806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5596157" y="3188080"/>
            <a:ext cx="20476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C00000"/>
                </a:solidFill>
                <a:latin typeface="Times-Roman"/>
              </a:rPr>
              <a:t>Sources </a:t>
            </a:r>
            <a:r>
              <a:rPr lang="en-US" sz="1800" b="1" dirty="0">
                <a:solidFill>
                  <a:srgbClr val="C00000"/>
                </a:solidFill>
                <a:latin typeface="Times-Roman"/>
              </a:rPr>
              <a:t>of instability in a configuration</a:t>
            </a:r>
            <a:endParaRPr lang="en-IN" sz="180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7411" y="3422973"/>
            <a:ext cx="33682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C00000"/>
                </a:solidFill>
                <a:latin typeface="Times-Roman"/>
              </a:rPr>
              <a:t>Psychological “stress” or “instability” into the relationships</a:t>
            </a:r>
            <a:endParaRPr lang="en-IN" sz="1800" b="1" dirty="0">
              <a:solidFill>
                <a:srgbClr val="C00000"/>
              </a:solidFill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82964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Balanced Triangles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7154502" cy="3416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 triangle with 1 or 3 ‘+’ edges </a:t>
            </a:r>
            <a:r>
              <a:rPr lang="en-US" sz="1800" dirty="0" smtClean="0">
                <a:sym typeface="Wingdings" panose="05000000000000000000" pitchFamily="2" charset="2"/>
              </a:rPr>
              <a:t>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002060"/>
                </a:solidFill>
              </a:rPr>
              <a:t>Balanced triangle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 triangle with 0 or 2 ‘+’ edges </a:t>
            </a:r>
            <a:r>
              <a:rPr lang="en-US" sz="1800" dirty="0" smtClean="0">
                <a:sym typeface="Wingdings" panose="05000000000000000000" pitchFamily="2" charset="2"/>
              </a:rPr>
              <a:t>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002060"/>
                </a:solidFill>
              </a:rPr>
              <a:t>Unbalanced triangle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Argument </a:t>
            </a:r>
            <a:r>
              <a:rPr lang="en-US" sz="1800" dirty="0"/>
              <a:t>by structural balance theorists </a:t>
            </a:r>
            <a:r>
              <a:rPr lang="en-US" sz="1800" dirty="0" smtClean="0">
                <a:sym typeface="Wingdings" panose="05000000000000000000" pitchFamily="2" charset="2"/>
              </a:rPr>
              <a:t></a:t>
            </a:r>
            <a:r>
              <a:rPr lang="en-US" sz="1800" dirty="0" smtClean="0"/>
              <a:t> As unbalanced </a:t>
            </a:r>
            <a:r>
              <a:rPr lang="en-US" sz="1800" dirty="0"/>
              <a:t>triangles are sources of stress or psychological </a:t>
            </a:r>
            <a:r>
              <a:rPr lang="en-US" sz="1800" dirty="0" smtClean="0"/>
              <a:t>difference, </a:t>
            </a:r>
            <a:r>
              <a:rPr lang="en-US" sz="1800" dirty="0"/>
              <a:t>people </a:t>
            </a:r>
            <a:r>
              <a:rPr lang="en-US" sz="1800" dirty="0" smtClean="0"/>
              <a:t>try to </a:t>
            </a:r>
            <a:r>
              <a:rPr lang="en-US" sz="1800" dirty="0"/>
              <a:t>minimize them in their personal relationships, and hence they will be less </a:t>
            </a:r>
            <a:r>
              <a:rPr lang="en-US" sz="1800" dirty="0" smtClean="0"/>
              <a:t>abundant in </a:t>
            </a:r>
            <a:r>
              <a:rPr lang="en-US" sz="1800" dirty="0"/>
              <a:t>real social settings than balanced triangles.</a:t>
            </a:r>
            <a:endParaRPr lang="en-US" sz="1800" dirty="0" smtClean="0"/>
          </a:p>
          <a:p>
            <a:pPr marL="114300" indent="0">
              <a:lnSpc>
                <a:spcPct val="150000"/>
              </a:lnSpc>
              <a:buNone/>
            </a:pPr>
            <a:r>
              <a:rPr lang="en-US" sz="1800" dirty="0" smtClean="0"/>
              <a:t>(Refer the figures in the previous two slides)</a:t>
            </a:r>
          </a:p>
          <a:p>
            <a:pPr marL="114300" indent="0">
              <a:lnSpc>
                <a:spcPct val="150000"/>
              </a:lnSpc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8726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Structural Balance for Arbitrary </a:t>
            </a:r>
            <a:r>
              <a:rPr lang="en-US" dirty="0" smtClean="0"/>
              <a:t>Networks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60863"/>
            <a:ext cx="7154502" cy="380541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1800" dirty="0"/>
              <a:t>How to extend structural balanced to networks of </a:t>
            </a:r>
            <a:r>
              <a:rPr lang="en-US" sz="1800" dirty="0" smtClean="0"/>
              <a:t>arbitrary number </a:t>
            </a:r>
            <a:r>
              <a:rPr lang="en-US" sz="1800" dirty="0"/>
              <a:t>of nodes (i.e., N &gt; 3</a:t>
            </a:r>
            <a:r>
              <a:rPr lang="en-US" sz="1800" dirty="0" smtClean="0"/>
              <a:t>)? 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/>
              <a:t>A labeled </a:t>
            </a:r>
            <a:r>
              <a:rPr lang="en-US" sz="1800" dirty="0"/>
              <a:t>complete graph is balanced if every one of </a:t>
            </a:r>
            <a:r>
              <a:rPr lang="en-US" sz="1800" dirty="0" smtClean="0"/>
              <a:t>its triangles </a:t>
            </a:r>
            <a:r>
              <a:rPr lang="en-US" sz="1800" dirty="0"/>
              <a:t>is balanced – that is, if it obeys the </a:t>
            </a:r>
            <a:r>
              <a:rPr lang="en-US" sz="1800" dirty="0" smtClean="0"/>
              <a:t>following:</a:t>
            </a:r>
          </a:p>
          <a:p>
            <a:pPr algn="just">
              <a:lnSpc>
                <a:spcPct val="150000"/>
              </a:lnSpc>
            </a:pPr>
            <a:r>
              <a:rPr lang="en-US" sz="1800" b="1" u="sng" dirty="0">
                <a:solidFill>
                  <a:srgbClr val="C00000"/>
                </a:solidFill>
                <a:uFill>
                  <a:solidFill>
                    <a:srgbClr val="002060"/>
                  </a:solidFill>
                </a:uFill>
              </a:rPr>
              <a:t>Structural Balance Property</a:t>
            </a:r>
            <a:r>
              <a:rPr lang="en-US" sz="1800" u="sng" dirty="0">
                <a:solidFill>
                  <a:srgbClr val="C00000"/>
                </a:solidFill>
                <a:uFill>
                  <a:solidFill>
                    <a:srgbClr val="002060"/>
                  </a:solidFill>
                </a:uFill>
              </a:rPr>
              <a:t> </a:t>
            </a:r>
            <a:r>
              <a:rPr lang="en-US" sz="1800" dirty="0"/>
              <a:t>: </a:t>
            </a:r>
            <a:r>
              <a:rPr lang="en-US" sz="1800" b="1" dirty="0" smtClean="0">
                <a:solidFill>
                  <a:srgbClr val="002060"/>
                </a:solidFill>
              </a:rPr>
              <a:t>For </a:t>
            </a:r>
            <a:r>
              <a:rPr lang="en-US" sz="1800" b="1" i="1" dirty="0">
                <a:solidFill>
                  <a:srgbClr val="002060"/>
                </a:solidFill>
              </a:rPr>
              <a:t>every </a:t>
            </a:r>
            <a:r>
              <a:rPr lang="en-US" sz="1800" b="1" dirty="0">
                <a:solidFill>
                  <a:srgbClr val="002060"/>
                </a:solidFill>
              </a:rPr>
              <a:t>set of three nodes, if we consider </a:t>
            </a:r>
            <a:r>
              <a:rPr lang="en-US" sz="1800" b="1" dirty="0" smtClean="0">
                <a:solidFill>
                  <a:srgbClr val="002060"/>
                </a:solidFill>
              </a:rPr>
              <a:t>the three </a:t>
            </a:r>
            <a:r>
              <a:rPr lang="en-US" sz="1800" b="1" dirty="0">
                <a:solidFill>
                  <a:srgbClr val="002060"/>
                </a:solidFill>
              </a:rPr>
              <a:t>edges connecting them, either all three of these edges are labeled +, </a:t>
            </a:r>
            <a:r>
              <a:rPr lang="en-US" sz="1800" b="1" dirty="0" smtClean="0">
                <a:solidFill>
                  <a:srgbClr val="002060"/>
                </a:solidFill>
              </a:rPr>
              <a:t>or exactly </a:t>
            </a:r>
            <a:r>
              <a:rPr lang="en-US" sz="1800" b="1" dirty="0">
                <a:solidFill>
                  <a:srgbClr val="002060"/>
                </a:solidFill>
              </a:rPr>
              <a:t>one of them is labeled </a:t>
            </a:r>
            <a:r>
              <a:rPr lang="en-US" sz="1800" b="1" dirty="0" smtClean="0">
                <a:solidFill>
                  <a:srgbClr val="002060"/>
                </a:solidFill>
              </a:rPr>
              <a:t>+.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/>
              <a:t>It is a local property</a:t>
            </a:r>
            <a:endParaRPr lang="en-US" sz="1800" dirty="0"/>
          </a:p>
          <a:p>
            <a:pPr marL="114300" indent="0" algn="just">
              <a:lnSpc>
                <a:spcPct val="150000"/>
              </a:lnSpc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494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4"/>
            <a:ext cx="6508550" cy="93076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Which one of the following networks satisfy the Structural Balance Property?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370" y="2005494"/>
            <a:ext cx="6640803" cy="227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9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985</Words>
  <Application>Microsoft Office PowerPoint</Application>
  <PresentationFormat>On-screen Show (16:9)</PresentationFormat>
  <Paragraphs>79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Noto Sans Symbols</vt:lpstr>
      <vt:lpstr>Times-Roman</vt:lpstr>
      <vt:lpstr>Wingdings</vt:lpstr>
      <vt:lpstr>Facet</vt:lpstr>
      <vt:lpstr>Positive and Negative Relationships</vt:lpstr>
      <vt:lpstr>Relationships in the network</vt:lpstr>
      <vt:lpstr>Positive and Negative Relationships</vt:lpstr>
      <vt:lpstr>Structural Balance</vt:lpstr>
      <vt:lpstr>When looking a set of three people at a time in the network, how structural balance is exhibited? </vt:lpstr>
      <vt:lpstr>PowerPoint Presentation</vt:lpstr>
      <vt:lpstr>Balanced Triangles</vt:lpstr>
      <vt:lpstr>Structural Balance for Arbitrary Networks</vt:lpstr>
      <vt:lpstr>Which one of the following networks satisfy the Structural Balance Property?</vt:lpstr>
      <vt:lpstr>Characterizing the Structure of Balanced Networks</vt:lpstr>
      <vt:lpstr>PowerPoint Presentation</vt:lpstr>
      <vt:lpstr>The Balance Theorem – Frank Harary (1953)</vt:lpstr>
      <vt:lpstr>Proof</vt:lpstr>
      <vt:lpstr>Applications of Structural Balance</vt:lpstr>
      <vt:lpstr>A weaker form of structural balance</vt:lpstr>
      <vt:lpstr>Characterizing Weakly Balanced Network</vt:lpstr>
      <vt:lpstr>Structural Balance in Arbitrary (Non-complete) Networks</vt:lpstr>
      <vt:lpstr>PowerPoint Presentation</vt:lpstr>
      <vt:lpstr>Characterizing Balance for General Networks.</vt:lpstr>
      <vt:lpstr>How to determine if a signed graph is balanced?</vt:lpstr>
      <vt:lpstr>Claim: A signed graph is balanced if and only if it contains no cycle with an odd number of negative edges.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Similarity and Influence</dc:title>
  <dc:creator>Own</dc:creator>
  <cp:lastModifiedBy>Dell</cp:lastModifiedBy>
  <cp:revision>92</cp:revision>
  <dcterms:modified xsi:type="dcterms:W3CDTF">2024-12-27T03:44:11Z</dcterms:modified>
</cp:coreProperties>
</file>