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jV2IaUlFXTuZDN+UvlIuSXdP5W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53" autoAdjust="0"/>
  </p:normalViewPr>
  <p:slideViewPr>
    <p:cSldViewPr snapToGrid="0"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60a31cf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60a31cf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660a31cf7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cd4458f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cd4458f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acd4458f2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This is a simple threat tree. In real life, threat trees are numerous and sometimes much more complex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dd52530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dd52530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1dd525307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Simple model does not directly take into account factors such as whether the attack requires a timing window (e.g., the fact that a stolen authentication cookie is valid for a finite period of time)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08a3c78a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08a3c78a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208a3c78a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08a3c78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08a3c78a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3208a3c78a9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08a3c78a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08a3c78a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208a3c78a9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08a3c78a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08a3c78a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208a3c78a9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08a3c78a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208a3c78a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3208a3c78a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e2b9892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e2b9892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1e2b9892aa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cd4458f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cd4458f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acd4458f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08a3c78a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08a3c78a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3208a3c78a9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095f91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095f91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32095f91ee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095f91e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095f91e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32095f91ee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cd4458f2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cd4458f2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2acd4458f2d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security/what-is-vulnerability-managemen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isco.com/c/en/us/products/security/what-is-risk-management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details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security/what-is-pen-testing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File_Upload_Cheat_Sheet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site/us/en/learn/topics/security/what-is-threat-management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wasp.org/www-community/Threat_Modeling_Process" TargetMode="External"/><Relationship Id="rId4" Type="http://schemas.openxmlformats.org/officeDocument/2006/relationships/hyperlink" Target="https://www.eccouncil.org/threat-model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550800" y="7669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Threat Modeling</a:t>
            </a: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236600" y="2698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250" b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Proactive approach</a:t>
            </a:r>
            <a:r>
              <a:rPr lang="en-US" sz="22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aims to identify vulnerabilities and weaknesses in systems, networks, or applications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Should Create the Model? 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 system stakeholders should take part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Security ”experts” play advisory role only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Assign lifecycle roles: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 Owner (Accountable)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– Maintainer (Responsible)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to Create a Model? 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early as possible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Existing system without a Threat Model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Start NOW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Use Incremental Threat Modelling approach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Review Threat Model every update cycle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Do the proposed changes affect the model?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If ‘yes,’ include model update efforts in the cycle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Shostack’s Four Questions</a:t>
            </a:r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What are we building? 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What can go wrong? 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What are we going to do about it?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How good a job did we do with 1 – 3?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729575" y="4176825"/>
            <a:ext cx="71499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</a:rPr>
              <a:t>TM- continuous process done when.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651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AutoNum type="arabicPeriod"/>
            </a:pP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</a:rPr>
              <a:t> A new feature is released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651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AutoNum type="arabicPeriod"/>
            </a:pP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</a:rPr>
              <a:t>A security incident occurs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651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AutoNum type="arabicPeriod"/>
            </a:pP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</a:rPr>
              <a:t>There are infrastructure changes.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 I Build a Threat Model?</a:t>
            </a:r>
            <a:endParaRPr/>
          </a:p>
        </p:txBody>
      </p:sp>
      <p:pic>
        <p:nvPicPr>
          <p:cNvPr id="163" name="Google Shape;16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3293" y="1600200"/>
            <a:ext cx="601741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Threat Modelling Approaches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Think like an attacker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assets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what’s being built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DFD (Data Flow Diagram)</a:t>
            </a:r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Software models for threat modeling usually focus on data flows and boundaries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Developed in the early 70s, and still useful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Simple: easy to learn, sketch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Threats often follow data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Abstracts programs into: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– Processes: your code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– Data stores: files, databases, shared memory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– Data flows: connect processes to other elements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– External entities: everything but your code &amp; data Includes people &amp; cloud software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– Trust boundaries (now made explicit)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81" name="Google Shape;18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4466" y="1600200"/>
            <a:ext cx="6955068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Identifying Threats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Method #1: Threat lists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Start with laundry list of possible threats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Identify the threats that apply to your app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Method #2: STRIDE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Categorized list of threat types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Identify threats by type/category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Optionally draw </a:t>
            </a:r>
            <a:r>
              <a:rPr lang="en-US" sz="2400" u="sng"/>
              <a:t>threat trees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Root nodes represent attacker's goals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Trees help identify threat conditions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Can Go Wrong?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STRIDE mnemonic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– Spoofing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– Tampering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– Repudiation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– Information Disclosure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– Denial of Service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– Elevation of Privilege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60a31cf76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660a31cf76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g2660a31cf7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00" y="406400"/>
            <a:ext cx="8579550" cy="61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cd4458f2d_1_0"/>
          <p:cNvSpPr txBox="1">
            <a:spLocks noGrp="1"/>
          </p:cNvSpPr>
          <p:nvPr>
            <p:ph type="ctrTitle"/>
          </p:nvPr>
        </p:nvSpPr>
        <p:spPr>
          <a:xfrm>
            <a:off x="429300" y="172925"/>
            <a:ext cx="77724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What's the difference between a threat, risk, and vulnerability?</a:t>
            </a:r>
            <a:endParaRPr/>
          </a:p>
        </p:txBody>
      </p:sp>
      <p:sp>
        <p:nvSpPr>
          <p:cNvPr id="96" name="Google Shape;96;g2acd4458f2d_1_0"/>
          <p:cNvSpPr txBox="1">
            <a:spLocks noGrp="1"/>
          </p:cNvSpPr>
          <p:nvPr>
            <p:ph type="subTitle" idx="1"/>
          </p:nvPr>
        </p:nvSpPr>
        <p:spPr>
          <a:xfrm>
            <a:off x="445050" y="1234350"/>
            <a:ext cx="8253900" cy="43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dirty="0">
              <a:solidFill>
                <a:srgbClr val="1B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Threat</a:t>
            </a:r>
            <a:endParaRPr sz="1700" b="1" dirty="0">
              <a:solidFill>
                <a:srgbClr val="1B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Any potential to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exploit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vulnerability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affect the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confidentiality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availability 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assets is considered a threat in cybersecurity. An attempted phishing attack through a targeted email is an example of an intentional threat. However, an employee accessing corporate assets from an unsecured, public Wi-Fi network is an unintentional threat.</a:t>
            </a:r>
            <a:endParaRPr sz="1600" dirty="0">
              <a:solidFill>
                <a:srgbClr val="1B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Vulnerability</a:t>
            </a:r>
            <a:endParaRPr sz="1700" b="1" dirty="0">
              <a:solidFill>
                <a:srgbClr val="1B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vulnerability is a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weakness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a system, software, hardware, application, or procedure that an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attacker can exploit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Vulnerability management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involves patching known vulnerabilities before they can be exploited. An unpatched flaw can allow a threat actor to gain access to assets, install malware, damage data, or expose sensitive information to the public.</a:t>
            </a:r>
            <a:endParaRPr sz="1600" dirty="0">
              <a:solidFill>
                <a:srgbClr val="1B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Risk</a:t>
            </a:r>
            <a:endParaRPr sz="1700" b="1" dirty="0">
              <a:solidFill>
                <a:srgbClr val="1B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Risk in cybersecurity is the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likelihood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a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threat exploiting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vulnerability and the potential damage it could cause. Since it is impossible to eliminate risk, </a:t>
            </a:r>
            <a:r>
              <a:rPr lang="en-US" sz="1600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risk management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aims to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reduce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1B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 organization's cyber risk </a:t>
            </a:r>
            <a:r>
              <a:rPr lang="en-US" sz="1600" dirty="0">
                <a:solidFill>
                  <a:srgbClr val="1B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a manageable level. Proactively patching vulnerabilities and mitigating threats are vital steps in this process.</a:t>
            </a:r>
            <a:endParaRPr sz="1600" dirty="0">
              <a:solidFill>
                <a:srgbClr val="1B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Relevant Threats</a:t>
            </a:r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Spoofing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an attacker upload data on our behalf?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How do we authenticate to the destination before uploading? 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Tampering / Information Disclosure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an attacker sniff data, or tamper with it? 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Repudiation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the DWH claim we didn’t send that data?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 sent data exceeding our quota? 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Denial of Service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Is there an availability SLA for uploads?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Privacy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our data aggregation be reverse engineered?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we required to notify users a third party is involved?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Threat Tree :Example 1</a:t>
            </a:r>
            <a:endParaRPr sz="3200"/>
          </a:p>
        </p:txBody>
      </p:sp>
      <p:sp>
        <p:nvSpPr>
          <p:cNvPr id="214" name="Google Shape;214;p19"/>
          <p:cNvSpPr/>
          <p:nvPr/>
        </p:nvSpPr>
        <p:spPr>
          <a:xfrm>
            <a:off x="3657600" y="1143000"/>
            <a:ext cx="1981200" cy="685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Theft 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Auth Cookies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3657600" y="1828800"/>
            <a:ext cx="1981200" cy="1066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Obtain auth cookie to spoof identity</a:t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381000" y="4191000"/>
            <a:ext cx="1981200" cy="685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Unencrypted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381000" y="4876800"/>
            <a:ext cx="1981200" cy="1371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Cookies travel over unencrypted HTTP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590800" y="4191000"/>
            <a:ext cx="1981200" cy="685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Eavesdropping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2590800" y="4876800"/>
            <a:ext cx="1981200" cy="1371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Attacker uses sniffer to monitor HTTP traffic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4724400" y="4191000"/>
            <a:ext cx="1981200" cy="685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Cross-Site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Scripting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4724400" y="4876800"/>
            <a:ext cx="1981200" cy="1371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Attacker possesses means and knowledge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6858000" y="4191000"/>
            <a:ext cx="1981200" cy="685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Vulnerability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6858000" y="4876800"/>
            <a:ext cx="1981200" cy="1371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is vulnerable to XSS attacks</a:t>
            </a:r>
            <a:endParaRPr/>
          </a:p>
        </p:txBody>
      </p:sp>
      <p:cxnSp>
        <p:nvCxnSpPr>
          <p:cNvPr id="224" name="Google Shape;224;p19"/>
          <p:cNvCxnSpPr/>
          <p:nvPr/>
        </p:nvCxnSpPr>
        <p:spPr>
          <a:xfrm flipH="1">
            <a:off x="2590800" y="2895600"/>
            <a:ext cx="2057400" cy="53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" name="Google Shape;225;p19"/>
          <p:cNvCxnSpPr/>
          <p:nvPr/>
        </p:nvCxnSpPr>
        <p:spPr>
          <a:xfrm>
            <a:off x="4648200" y="2895600"/>
            <a:ext cx="2057400" cy="53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6" name="Google Shape;226;p19"/>
          <p:cNvCxnSpPr/>
          <p:nvPr/>
        </p:nvCxnSpPr>
        <p:spPr>
          <a:xfrm flipH="1">
            <a:off x="1371600" y="3429000"/>
            <a:ext cx="1143000" cy="78581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7" name="Google Shape;227;p19"/>
          <p:cNvCxnSpPr/>
          <p:nvPr/>
        </p:nvCxnSpPr>
        <p:spPr>
          <a:xfrm>
            <a:off x="2514600" y="3429000"/>
            <a:ext cx="1066800" cy="7826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" name="Google Shape;228;p19"/>
          <p:cNvCxnSpPr/>
          <p:nvPr/>
        </p:nvCxnSpPr>
        <p:spPr>
          <a:xfrm flipH="1">
            <a:off x="5791200" y="3429000"/>
            <a:ext cx="990600" cy="7778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9" name="Google Shape;229;p19"/>
          <p:cNvCxnSpPr/>
          <p:nvPr/>
        </p:nvCxnSpPr>
        <p:spPr>
          <a:xfrm>
            <a:off x="6781800" y="3429000"/>
            <a:ext cx="1066800" cy="7826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0" name="Google Shape;230;p19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6705600" y="3352800"/>
            <a:ext cx="152400" cy="1524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4419600" y="2971800"/>
            <a:ext cx="641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1981200" y="3581400"/>
            <a:ext cx="9985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6248400" y="3581400"/>
            <a:ext cx="9985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dd525307e_0_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1dd525307e_0_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g31dd525307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528950"/>
            <a:ext cx="8610600" cy="49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Threat Tree: Example 2</a:t>
            </a:r>
            <a:endParaRPr/>
          </a:p>
        </p:txBody>
      </p:sp>
      <p:pic>
        <p:nvPicPr>
          <p:cNvPr id="248" name="Google Shape;248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154673"/>
            <a:ext cx="8229600" cy="341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1277938" y="457200"/>
            <a:ext cx="7408862" cy="88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Rating Threats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388350" cy="4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Simple model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DREAD model</a:t>
            </a:r>
            <a:r>
              <a:rPr lang="en-US" sz="2500"/>
              <a:t> (</a:t>
            </a:r>
            <a:r>
              <a:rPr lang="en-US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Meier et al., 2003)</a:t>
            </a:r>
            <a:endParaRPr sz="370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Greater granularization of threat potential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Rates (prioritizes) each threat on scale of 1-10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Developed and widely used by Microsoft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1066800" y="2235200"/>
            <a:ext cx="36258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Risk = Probability          *         Damage Potential</a:t>
            </a:r>
            <a:endParaRPr sz="1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1066800" y="2667000"/>
            <a:ext cx="1828800" cy="1143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rgbClr val="375A85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1-10 Scale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Least probable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= Most probable</a:t>
            </a:r>
            <a:endParaRPr/>
          </a:p>
        </p:txBody>
      </p:sp>
      <p:cxnSp>
        <p:nvCxnSpPr>
          <p:cNvPr id="258" name="Google Shape;258;p21"/>
          <p:cNvCxnSpPr/>
          <p:nvPr/>
        </p:nvCxnSpPr>
        <p:spPr>
          <a:xfrm rot="10800000">
            <a:off x="2057400" y="23622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Google Shape;259;p21"/>
          <p:cNvCxnSpPr/>
          <p:nvPr/>
        </p:nvCxnSpPr>
        <p:spPr>
          <a:xfrm rot="10800000">
            <a:off x="3733800" y="24384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0" name="Google Shape;260;p21"/>
          <p:cNvSpPr/>
          <p:nvPr/>
        </p:nvSpPr>
        <p:spPr>
          <a:xfrm>
            <a:off x="2971800" y="2743200"/>
            <a:ext cx="1524000" cy="1143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rgbClr val="375A85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1-10 Scale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Least damage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= Most damage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DREAD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514350" y="1524000"/>
            <a:ext cx="609600" cy="609600"/>
          </a:xfrm>
          <a:prstGeom prst="ellipse">
            <a:avLst/>
          </a:prstGeom>
          <a:gradFill>
            <a:gsLst>
              <a:gs pos="0">
                <a:schemeClr val="hlink"/>
              </a:gs>
              <a:gs pos="100000">
                <a:srgbClr val="0000B3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514350" y="2286000"/>
            <a:ext cx="609600" cy="609600"/>
          </a:xfrm>
          <a:prstGeom prst="ellipse">
            <a:avLst/>
          </a:prstGeom>
          <a:gradFill>
            <a:gsLst>
              <a:gs pos="0">
                <a:schemeClr val="hlink"/>
              </a:gs>
              <a:gs pos="100000">
                <a:srgbClr val="0000B3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514350" y="3048000"/>
            <a:ext cx="609600" cy="609600"/>
          </a:xfrm>
          <a:prstGeom prst="ellipse">
            <a:avLst/>
          </a:prstGeom>
          <a:gradFill>
            <a:gsLst>
              <a:gs pos="0">
                <a:schemeClr val="hlink"/>
              </a:gs>
              <a:gs pos="100000">
                <a:srgbClr val="0000B3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514350" y="3810000"/>
            <a:ext cx="609600" cy="609600"/>
          </a:xfrm>
          <a:prstGeom prst="ellipse">
            <a:avLst/>
          </a:prstGeom>
          <a:gradFill>
            <a:gsLst>
              <a:gs pos="0">
                <a:schemeClr val="hlink"/>
              </a:gs>
              <a:gs pos="100000">
                <a:srgbClr val="0000B3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514350" y="4572000"/>
            <a:ext cx="609600" cy="609600"/>
          </a:xfrm>
          <a:prstGeom prst="ellipse">
            <a:avLst/>
          </a:prstGeom>
          <a:gradFill>
            <a:gsLst>
              <a:gs pos="0">
                <a:schemeClr val="hlink"/>
              </a:gs>
              <a:gs pos="100000">
                <a:srgbClr val="0000B3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1200150" y="2362200"/>
            <a:ext cx="213201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Reproducibility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1200150" y="3124200"/>
            <a:ext cx="18700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Exploitability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1200150" y="3886200"/>
            <a:ext cx="20383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Affected users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1200150" y="4648200"/>
            <a:ext cx="2095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Discoverability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1219200" y="1901825"/>
            <a:ext cx="39703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consequences of a successful exploit?</a:t>
            </a:r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1200150" y="2663825"/>
            <a:ext cx="536098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an exploit work every time or only under certain circumstances?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1219200" y="3425825"/>
            <a:ext cx="452437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skilled must an attacker be to exploit the vulnerability?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1219200" y="4187825"/>
            <a:ext cx="45307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users would be affected by a successful exploit?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1219200" y="4949825"/>
            <a:ext cx="49069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likely is it that an attacker will know the vulnerability exists?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1200150" y="1600200"/>
            <a:ext cx="246221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Damage potential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777625" y="5490050"/>
            <a:ext cx="80139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</a:rPr>
              <a:t>rank these factors on a scale from 0-10 and calculate the sum of these values. If the resulting value is higher, the risk of a potential attack on the organization is greater and we need to employ mitigation strategies immediately.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08a3c78a9_0_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3208a3c78a9_0_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Damage potential:</a:t>
            </a:r>
            <a:endParaRPr sz="24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organization measures the amount of damage that a threat actor can cause as the damage potential on the following scale:</a:t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 – Indicates no damage caused to the organization</a:t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– Information disclosure said to have occurred</a:t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– Non-sensitive user data has been compromised</a:t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 – Non-sensitive administrative data has been compromised</a:t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– The entire information system has been destructed. All data and applications are inaccessible</a:t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08a3c78a9_0_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3208a3c78a9_0_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Reproducibility:</a:t>
            </a:r>
            <a:endParaRPr sz="23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Reproducibility indicates if it’s simple to replicate an attack. These are again plotted on a scale of 0 – 10.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 – Difficult to replicate the attack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– Complex to replicate the attack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7.5 – Easy to replicate the attack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– Very easy to replicate the attack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08a3c78a9_0_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3208a3c78a9_0_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Exploitability:</a:t>
            </a:r>
            <a:endParaRPr sz="23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 vulnerabilities in an organization can be exploited by using different tools and skills, as indicated by their ratings. They are rated as follows: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2.5 – Indicates that advanced programming and networking skills needed to exploit the vulnerability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– Available attack tools  needed to exploit the vulnerability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 – Web application proxies are needed to exploit the vulnerability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– Indicates the requirement of a web browser  needed to exploit the vulnerability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08a3c78a9_0_25"/>
          <p:cNvSpPr txBox="1">
            <a:spLocks noGrp="1"/>
          </p:cNvSpPr>
          <p:nvPr>
            <p:ph type="body" idx="1"/>
          </p:nvPr>
        </p:nvSpPr>
        <p:spPr>
          <a:xfrm>
            <a:off x="457200" y="359925"/>
            <a:ext cx="8229600" cy="60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72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Affected Users:</a:t>
            </a:r>
            <a:endParaRPr sz="2072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the number of users who will be affected by an attack to determine the potential impact of the attack. This is again rated on a scale of 1 – 10.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 –  no users  affected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2.5 – Indicates chances of fewer individual users  affected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 –  Few users affected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– Administrative users affected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– All users affected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72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Discoverability:</a:t>
            </a:r>
            <a:endParaRPr sz="2072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 scale of 1 – 10, this factor rates the discoverability of a vulnerability.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 – Indicates it’s hard to discover the vulnerability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– HTTP requests can uncover the vulnerability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– Vulnerability  found in the public domain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7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– Vulnerability found in  web address bar or form</a:t>
            </a:r>
            <a:endParaRPr sz="17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523"/>
              <a:buNone/>
            </a:pPr>
            <a:endParaRPr sz="16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can we find security issues in our applications and systems?</a:t>
            </a:r>
            <a:br>
              <a:rPr lang="en-US"/>
            </a:b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Some Approaches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• Static analysis of code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• Fuzzing or other dynamic testing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• Penetration testing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• Production bug reports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• Incident response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08a3c78a9_0_36"/>
          <p:cNvSpPr txBox="1">
            <a:spLocks noGrp="1"/>
          </p:cNvSpPr>
          <p:nvPr>
            <p:ph type="body" idx="1"/>
          </p:nvPr>
        </p:nvSpPr>
        <p:spPr>
          <a:xfrm>
            <a:off x="457200" y="852375"/>
            <a:ext cx="8229600" cy="545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Overall Threat Rating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The overall threat rating is calculated by summing the scores obtained across these five key areas. The risk severity categories for a threat are as follows: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90500" lvl="0" indent="-349250" algn="l" rtl="0">
              <a:spcBef>
                <a:spcPts val="75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Critical (40–50):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 Critical vulnerability; address immediately.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905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High (25–39):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 Severe vulnerability; consider for review and resolution soon.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905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Medium (11–24):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 Moderate risk; review after addressing severe and critical risks.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905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Low (1–10):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 Low risk to infrastructure and data.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Rating Example</a:t>
            </a:r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Threat #1: </a:t>
            </a:r>
            <a:r>
              <a:rPr lang="en-US"/>
              <a:t>Malicious user views confidential on-the-wire payroll data.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 Damage potential: Reading others' private payroll data is no joke.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 Reproducibility: It is 100 percent reproducible.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 Exploitability: Must be on subnet or have compromised a router.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 Affected users: Everyone, including Jim the CEO, is affected by this!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 Discoverability: Let's just assume it'll be found out!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Risk</a:t>
            </a:r>
            <a:r>
              <a:rPr lang="en-US" baseline="-25000"/>
              <a:t>DREAD</a:t>
            </a:r>
            <a:r>
              <a:rPr lang="en-US"/>
              <a:t>: (8+10+7+10+10) / 5 = 9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One a scale of one to ten, 9 is a serious issue. This threat should be addressed as soon as possible, and the solution should not go live until the threat is correctly mitigated.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e2b9892a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Choose how to respond to the threats</a:t>
            </a:r>
            <a:endParaRPr sz="4600"/>
          </a:p>
        </p:txBody>
      </p:sp>
      <p:sp>
        <p:nvSpPr>
          <p:cNvPr id="327" name="Google Shape;327;g31e2b9892a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3500"/>
              <a:t>Do nothing.</a:t>
            </a:r>
            <a:endParaRPr sz="35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3500"/>
              <a:t>Inform the user of threat.</a:t>
            </a:r>
            <a:endParaRPr sz="35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3500"/>
              <a:t>Remove the problem.</a:t>
            </a:r>
            <a:endParaRPr sz="35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3500"/>
              <a:t>Fix the problem.</a:t>
            </a:r>
            <a:endParaRPr sz="35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700"/>
          </a:p>
        </p:txBody>
      </p:sp>
      <p:sp>
        <p:nvSpPr>
          <p:cNvPr id="328" name="Google Shape;328;g31e2b9892aa_0_2"/>
          <p:cNvSpPr/>
          <p:nvPr/>
        </p:nvSpPr>
        <p:spPr>
          <a:xfrm>
            <a:off x="3070700" y="1493850"/>
            <a:ext cx="1076100" cy="893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Threat Type Mitigation Techniques</a:t>
            </a:r>
            <a:br>
              <a:rPr lang="en-US"/>
            </a:br>
            <a:endParaRPr/>
          </a:p>
        </p:txBody>
      </p:sp>
      <p:pic>
        <p:nvPicPr>
          <p:cNvPr id="334" name="Google Shape;33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63700" y="980725"/>
            <a:ext cx="5946600" cy="58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Technical Mitigations</a:t>
            </a:r>
            <a:endParaRPr/>
          </a:p>
        </p:txBody>
      </p:sp>
      <p:pic>
        <p:nvPicPr>
          <p:cNvPr id="340" name="Google Shape;34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17650"/>
            <a:ext cx="8686800" cy="4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/>
          <p:nvPr/>
        </p:nvSpPr>
        <p:spPr>
          <a:xfrm>
            <a:off x="539552" y="5877272"/>
            <a:ext cx="8064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Fuzzing/fault injection is not a mitigation, but a testing technique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cd4458f2d_0_0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45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286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>
                <a:solidFill>
                  <a:srgbClr val="4D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 measure the effectiveness of threat modeling?</a:t>
            </a:r>
            <a:endParaRPr sz="5600"/>
          </a:p>
        </p:txBody>
      </p:sp>
      <p:sp>
        <p:nvSpPr>
          <p:cNvPr id="348" name="Google Shape;348;g2acd4458f2d_0_0"/>
          <p:cNvSpPr txBox="1">
            <a:spLocks noGrp="1"/>
          </p:cNvSpPr>
          <p:nvPr>
            <p:ph type="body" idx="1"/>
          </p:nvPr>
        </p:nvSpPr>
        <p:spPr>
          <a:xfrm>
            <a:off x="256550" y="72945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Two ways to measure effectiveness are:</a:t>
            </a:r>
            <a:endParaRPr sz="18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622300" lvl="0" indent="-342900" algn="just" rtl="0">
              <a:lnSpc>
                <a:spcPct val="14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●"/>
            </a:pPr>
            <a:r>
              <a:rPr lang="en-US" sz="1800" b="1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Common Vulnerability Scoring System (CVSS)</a:t>
            </a:r>
            <a:r>
              <a:rPr lang="en-US" sz="18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. CVSS produces standardized scores for application vulnerabilities, IT systems and elements, and IoT devices; the scores can be calculated with a free online tool. For additional perspective, scores can be compared against a database of existing scores crowdsourced from similar enterprises.</a:t>
            </a:r>
            <a:endParaRPr sz="18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622300" lvl="0" indent="-342900" algn="just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lang="en-US" sz="1800" b="1">
                <a:latin typeface="Bookman Old Style"/>
                <a:ea typeface="Bookman Old Style"/>
                <a:cs typeface="Bookman Old Style"/>
                <a:sym typeface="Bookman Old Style"/>
              </a:rPr>
              <a:t>Exploit Prediction Scoring System (EPSS)</a:t>
            </a: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 is a framework designed to predict the likelihood of a vulnerability being exploited in the wild. It is an open-source initiative developed by the </a:t>
            </a:r>
            <a:r>
              <a:rPr lang="en-US" sz="1800" b="1">
                <a:latin typeface="Bookman Old Style"/>
                <a:ea typeface="Bookman Old Style"/>
                <a:cs typeface="Bookman Old Style"/>
                <a:sym typeface="Bookman Old Style"/>
              </a:rPr>
              <a:t>FIRST (Forum of Incident Response and Security Teams)</a:t>
            </a: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, with the goal of helping organizations prioritize vulnerabilities based not only on their severity (such as CVSS scores) but also on the probability of them being actively exploited.</a:t>
            </a:r>
            <a:endParaRPr sz="18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622300" lvl="0" indent="-342900" algn="just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●"/>
            </a:pPr>
            <a:r>
              <a:rPr lang="en-US" sz="1800" u="sng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  <a:hlinkClick r:id="rId3"/>
              </a:rPr>
              <a:t>https://www.cvedetails.com/</a:t>
            </a:r>
            <a:r>
              <a:rPr lang="en-US" sz="18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208a3c78a9_0_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3208a3c78a9_0_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2300" lvl="0" indent="-355600" algn="just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Penetration testing. Sometimes referred to as "ethical hacking," </a:t>
            </a:r>
            <a:r>
              <a:rPr lang="en-US" sz="200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penetration testing</a:t>
            </a:r>
            <a:r>
              <a:rPr lang="en-US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is the process of staging dummy attacks on a system to measure its strengths and weaknesses. Pen tests may require a good deal of time-consuming data analysis, so organizations should be wary of running too many tests, or tests on assets that are not sufficiently high-risk to justify the cost.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7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Attackers Respond to Our Defenses</a:t>
            </a:r>
            <a:endParaRPr/>
          </a:p>
        </p:txBody>
      </p:sp>
      <p:pic>
        <p:nvPicPr>
          <p:cNvPr id="361" name="Google Shape;361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2891" y="1600200"/>
            <a:ext cx="495821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095f91ee5_0_0"/>
          <p:cNvSpPr txBox="1">
            <a:spLocks noGrp="1"/>
          </p:cNvSpPr>
          <p:nvPr>
            <p:ph type="title"/>
          </p:nvPr>
        </p:nvSpPr>
        <p:spPr>
          <a:xfrm>
            <a:off x="457200" y="620146"/>
            <a:ext cx="8229600" cy="79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2921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 b="1">
                <a:latin typeface="Roboto"/>
                <a:ea typeface="Roboto"/>
                <a:cs typeface="Roboto"/>
                <a:sym typeface="Roboto"/>
              </a:rPr>
              <a:t>OWASP Top Ten Web Application Security Risks</a:t>
            </a:r>
            <a:endParaRPr sz="2800" b="1">
              <a:latin typeface="Roboto"/>
              <a:ea typeface="Roboto"/>
              <a:cs typeface="Roboto"/>
              <a:sym typeface="Roboto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68" name="Google Shape;368;g32095f91ee5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9" name="Google Shape;369;g32095f91ee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00" y="1419925"/>
            <a:ext cx="80849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095f91ee5_1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32095f91ee5_1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https://cheatsheetseries.owasp.org/cheatsheets/File_Upload_Cheat_Sheet.html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Threat Model?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Improve efficiency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Think about security issues early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Invest effort more wisely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Understand requirements better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Bring security and development together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Shared, maintainable, understanding of risks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Avoid writing bugs into the code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Avoid costs of rework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Improved stakeholder confidence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cd4458f2d_1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83" name="Google Shape;383;g2acd4458f2d_1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https://www.cisco.com/site/us/en/learn/topics/security/what-is-threat-management.html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https://www.eccouncil.org/threat-modeling/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https://owasp.org/www-community/Threat_Modeling_Process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Terms of Reference</a:t>
            </a:r>
            <a:endParaRPr/>
          </a:p>
        </p:txBody>
      </p:sp>
      <p:pic>
        <p:nvPicPr>
          <p:cNvPr id="114" name="Google Shape;114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6856" y="1412776"/>
            <a:ext cx="8229600" cy="405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Terms of Reference</a:t>
            </a:r>
            <a:endParaRPr/>
          </a:p>
        </p:txBody>
      </p:sp>
      <p:pic>
        <p:nvPicPr>
          <p:cNvPr id="120" name="Google Shape;12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28800"/>
            <a:ext cx="8229600" cy="394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Threat Model?</a:t>
            </a:r>
            <a:endParaRPr/>
          </a:p>
        </p:txBody>
      </p:sp>
      <p:pic>
        <p:nvPicPr>
          <p:cNvPr id="126" name="Google Shape;12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40768"/>
            <a:ext cx="8229600" cy="461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threat-modeling process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457200" y="1290125"/>
            <a:ext cx="8571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Assemble the threat-modeling team.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Decompose the application. 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-DFD, Activity Diagram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Determine the threats to the system. 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 STRIDE, Threat trees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4. Rank the threats by decreasing risk. 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 DREAD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5. Choose how to respond to the threats.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6. Choose techniques to mitigate the threats.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7. Choose the appropriate technologies for the identified techniques.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WHAT Should Be in a Threat Model?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Description of the system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List of assumptions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List of threats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Decision on how to address each threat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Validation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2006</Words>
  <Application>Microsoft Office PowerPoint</Application>
  <PresentationFormat>On-screen Show (4:3)</PresentationFormat>
  <Paragraphs>261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Roboto</vt:lpstr>
      <vt:lpstr>Arial</vt:lpstr>
      <vt:lpstr>Verdana</vt:lpstr>
      <vt:lpstr>Calibri</vt:lpstr>
      <vt:lpstr>Bookman Old Style</vt:lpstr>
      <vt:lpstr>Noto Sans Symbols</vt:lpstr>
      <vt:lpstr>Office Theme</vt:lpstr>
      <vt:lpstr>Threat Modeling</vt:lpstr>
      <vt:lpstr>What's the difference between a threat, risk, and vulnerability?</vt:lpstr>
      <vt:lpstr>How can we find security issues in our applications and systems? </vt:lpstr>
      <vt:lpstr>WHY Threat Model?</vt:lpstr>
      <vt:lpstr>Terms of Reference</vt:lpstr>
      <vt:lpstr>Terms of Reference</vt:lpstr>
      <vt:lpstr>WHAT Is a Threat Model?</vt:lpstr>
      <vt:lpstr>The threat-modeling process</vt:lpstr>
      <vt:lpstr>WHAT Should Be in a Threat Model?</vt:lpstr>
      <vt:lpstr>WHO Should Create the Model? </vt:lpstr>
      <vt:lpstr>WHEN to Create a Model? </vt:lpstr>
      <vt:lpstr>Shostack’s Four Questions</vt:lpstr>
      <vt:lpstr>HOW Do I Build a Threat Model?</vt:lpstr>
      <vt:lpstr>Threat Modelling Approaches</vt:lpstr>
      <vt:lpstr>DFD (Data Flow Diagram)</vt:lpstr>
      <vt:lpstr>PowerPoint Presentation</vt:lpstr>
      <vt:lpstr>Identifying Threats</vt:lpstr>
      <vt:lpstr>What Can Go Wrong?</vt:lpstr>
      <vt:lpstr>PowerPoint Presentation</vt:lpstr>
      <vt:lpstr>Relevant Threats</vt:lpstr>
      <vt:lpstr>Threat Tree :Example 1</vt:lpstr>
      <vt:lpstr>PowerPoint Presentation</vt:lpstr>
      <vt:lpstr>Threat Tree: Example 2</vt:lpstr>
      <vt:lpstr>Rating Threats</vt:lpstr>
      <vt:lpstr>DREAD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Rating Example</vt:lpstr>
      <vt:lpstr>Choose how to respond to the threats</vt:lpstr>
      <vt:lpstr>Threat Type Mitigation Techniques </vt:lpstr>
      <vt:lpstr>Technical Mitigations</vt:lpstr>
      <vt:lpstr>How to  measure the effectiveness of threat modeling?</vt:lpstr>
      <vt:lpstr>PowerPoint Presentation</vt:lpstr>
      <vt:lpstr>Attackers Respond to Our Defenses</vt:lpstr>
      <vt:lpstr>OWASP Top Ten Web Application Security Risks 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cp:lastModifiedBy>prema ramesh</cp:lastModifiedBy>
  <cp:revision>1</cp:revision>
  <dcterms:created xsi:type="dcterms:W3CDTF">2022-12-28T00:03:21Z</dcterms:created>
  <dcterms:modified xsi:type="dcterms:W3CDTF">2025-01-18T06:57:18Z</dcterms:modified>
</cp:coreProperties>
</file>