
<file path=[Content_Types].xml><?xml version="1.0" encoding="utf-8"?>
<Types xmlns="http://schemas.openxmlformats.org/package/2006/content-types">
  <Default Extension="png" ContentType="image/png"/>
  <Default Extension="tiff" ContentType="image/tiff"/>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7" r:id="rId3"/>
  </p:sldMasterIdLst>
  <p:notesMasterIdLst>
    <p:notesMasterId r:id="rId7"/>
  </p:notesMasterIdLst>
  <p:sldIdLst>
    <p:sldId id="820" r:id="rId4"/>
    <p:sldId id="769" r:id="rId5"/>
    <p:sldId id="645" r:id="rId6"/>
    <p:sldId id="754" r:id="rId8"/>
    <p:sldId id="765" r:id="rId9"/>
    <p:sldId id="732" r:id="rId10"/>
    <p:sldId id="733" r:id="rId11"/>
    <p:sldId id="734" r:id="rId12"/>
    <p:sldId id="594" r:id="rId13"/>
    <p:sldId id="736" r:id="rId14"/>
    <p:sldId id="697" r:id="rId15"/>
    <p:sldId id="708" r:id="rId16"/>
    <p:sldId id="761" r:id="rId17"/>
    <p:sldId id="737" r:id="rId18"/>
    <p:sldId id="757" r:id="rId19"/>
    <p:sldId id="756" r:id="rId20"/>
    <p:sldId id="759" r:id="rId21"/>
    <p:sldId id="343" r:id="rId22"/>
    <p:sldId id="350" r:id="rId23"/>
    <p:sldId id="341" r:id="rId24"/>
    <p:sldId id="755" r:id="rId25"/>
    <p:sldId id="329" r:id="rId26"/>
    <p:sldId id="760" r:id="rId27"/>
    <p:sldId id="673" r:id="rId28"/>
    <p:sldId id="738" r:id="rId29"/>
    <p:sldId id="747" r:id="rId30"/>
    <p:sldId id="748" r:id="rId31"/>
    <p:sldId id="749" r:id="rId32"/>
    <p:sldId id="366" r:id="rId33"/>
    <p:sldId id="357" r:id="rId34"/>
    <p:sldId id="751" r:id="rId35"/>
    <p:sldId id="740" r:id="rId36"/>
    <p:sldId id="739" r:id="rId37"/>
    <p:sldId id="752" r:id="rId38"/>
    <p:sldId id="762" r:id="rId39"/>
    <p:sldId id="368" r:id="rId40"/>
    <p:sldId id="369" r:id="rId41"/>
    <p:sldId id="370" r:id="rId42"/>
    <p:sldId id="371" r:id="rId43"/>
    <p:sldId id="373" r:id="rId44"/>
    <p:sldId id="376" r:id="rId45"/>
    <p:sldId id="375" r:id="rId46"/>
    <p:sldId id="504" r:id="rId47"/>
    <p:sldId id="741" r:id="rId48"/>
    <p:sldId id="743" r:id="rId49"/>
    <p:sldId id="744" r:id="rId50"/>
    <p:sldId id="742" r:id="rId51"/>
    <p:sldId id="746" r:id="rId52"/>
    <p:sldId id="745" r:id="rId53"/>
    <p:sldId id="416" r:id="rId54"/>
    <p:sldId id="324" r:id="rId55"/>
    <p:sldId id="583" r:id="rId5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p:restoredTop sz="79973"/>
  </p:normalViewPr>
  <p:slideViewPr>
    <p:cSldViewPr snapToGrid="0" snapToObjects="1">
      <p:cViewPr varScale="1">
        <p:scale>
          <a:sx n="100" d="100"/>
          <a:sy n="100"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9F5C731-66F1-9E4E-B17A-C08055B6A5A6}" type="doc">
      <dgm:prSet loTypeId="urn:microsoft.com/office/officeart/2005/8/layout/vList3" loCatId="" qsTypeId="urn:microsoft.com/office/officeart/2005/8/quickstyle/simple1" qsCatId="simple" csTypeId="urn:microsoft.com/office/officeart/2005/8/colors/accent1_2" csCatId="accent1" phldr="1"/>
      <dgm:spPr/>
    </dgm:pt>
    <dgm:pt modelId="{4E63E4A2-226B-124A-95AF-A77CC01CC6D6}">
      <dgm:prSet phldrT="[Text]"/>
      <dgm:spPr/>
      <dgm:t>
        <a:bodyPr/>
        <a:lstStyle/>
        <a:p>
          <a:pPr algn="l"/>
          <a:r>
            <a:rPr lang="zh-CN" altLang="en-US" dirty="0"/>
            <a:t>给出暴力算法，和面试官套话，问到这个题目的时间复杂度要求</a:t>
          </a:r>
          <a:endParaRPr lang="en-US" dirty="0"/>
        </a:p>
      </dgm:t>
    </dgm:pt>
    <dgm:pt modelId="{A655C8FD-4CCD-3F49-A060-D0494EF54498}" cxnId="{F9111ACE-97A7-AF40-AC74-27857AAEF0CD}" type="parTrans">
      <dgm:prSet/>
      <dgm:spPr/>
      <dgm:t>
        <a:bodyPr/>
        <a:lstStyle/>
        <a:p>
          <a:endParaRPr lang="en-US"/>
        </a:p>
      </dgm:t>
    </dgm:pt>
    <dgm:pt modelId="{ACDFB404-65ED-1B48-86D5-8BB947EEA6CA}" cxnId="{F9111ACE-97A7-AF40-AC74-27857AAEF0CD}" type="sibTrans">
      <dgm:prSet/>
      <dgm:spPr/>
      <dgm:t>
        <a:bodyPr/>
        <a:lstStyle/>
        <a:p>
          <a:endParaRPr lang="en-US"/>
        </a:p>
      </dgm:t>
    </dgm:pt>
    <dgm:pt modelId="{575C41AC-B0B9-5645-A7C5-18B0184258EF}">
      <dgm:prSet phldrT="[Text]"/>
      <dgm:spPr/>
      <dgm:t>
        <a:bodyPr/>
        <a:lstStyle/>
        <a:p>
          <a:pPr algn="l"/>
          <a:r>
            <a:rPr lang="zh-CN" altLang="en-US" dirty="0"/>
            <a:t>根据时间复杂度与算法对应表查询匹配的算法轮廓</a:t>
          </a:r>
          <a:endParaRPr lang="en-US" dirty="0"/>
        </a:p>
      </dgm:t>
    </dgm:pt>
    <dgm:pt modelId="{5F736978-F956-0B48-A25A-F31076F1A833}" cxnId="{749C26FB-A98F-FB4A-B4C2-8D27C4BC3053}" type="parTrans">
      <dgm:prSet/>
      <dgm:spPr/>
      <dgm:t>
        <a:bodyPr/>
        <a:lstStyle/>
        <a:p>
          <a:endParaRPr lang="en-US"/>
        </a:p>
      </dgm:t>
    </dgm:pt>
    <dgm:pt modelId="{F1CD4F10-3D4B-0E4D-B482-BC6762804A70}" cxnId="{749C26FB-A98F-FB4A-B4C2-8D27C4BC3053}" type="sibTrans">
      <dgm:prSet/>
      <dgm:spPr/>
      <dgm:t>
        <a:bodyPr/>
        <a:lstStyle/>
        <a:p>
          <a:endParaRPr lang="en-US"/>
        </a:p>
      </dgm:t>
    </dgm:pt>
    <dgm:pt modelId="{686B9931-297A-264D-8B86-ECBF2A6142F1}">
      <dgm:prSet phldrT="[Text]"/>
      <dgm:spPr/>
      <dgm:t>
        <a:bodyPr/>
        <a:lstStyle/>
        <a:p>
          <a:r>
            <a:rPr lang="zh-CN" altLang="en-US" dirty="0"/>
            <a:t>按照概率从高到低一个个尝试</a:t>
          </a:r>
          <a:endParaRPr lang="en-US" dirty="0"/>
        </a:p>
      </dgm:t>
    </dgm:pt>
    <dgm:pt modelId="{6F0F9C29-0038-E94E-A1AB-3856D96D5FE0}" cxnId="{E60B0107-8ACE-E549-A4EA-1492CEFDC1FD}" type="parTrans">
      <dgm:prSet/>
      <dgm:spPr/>
      <dgm:t>
        <a:bodyPr/>
        <a:lstStyle/>
        <a:p>
          <a:endParaRPr lang="en-US"/>
        </a:p>
      </dgm:t>
    </dgm:pt>
    <dgm:pt modelId="{593147E2-D9DD-B94E-B1B9-16FAF44D55B8}" cxnId="{E60B0107-8ACE-E549-A4EA-1492CEFDC1FD}" type="sibTrans">
      <dgm:prSet/>
      <dgm:spPr/>
      <dgm:t>
        <a:bodyPr/>
        <a:lstStyle/>
        <a:p>
          <a:endParaRPr lang="en-US"/>
        </a:p>
      </dgm:t>
    </dgm:pt>
    <dgm:pt modelId="{A4A06E36-81C8-434D-BFE1-4DF4A3808826}" type="pres">
      <dgm:prSet presAssocID="{69F5C731-66F1-9E4E-B17A-C08055B6A5A6}" presName="linearFlow" presStyleCnt="0">
        <dgm:presLayoutVars>
          <dgm:dir/>
          <dgm:resizeHandles val="exact"/>
        </dgm:presLayoutVars>
      </dgm:prSet>
      <dgm:spPr/>
    </dgm:pt>
    <dgm:pt modelId="{0297A243-25FB-AA42-9496-5102B19E34FE}" type="pres">
      <dgm:prSet presAssocID="{4E63E4A2-226B-124A-95AF-A77CC01CC6D6}" presName="composite" presStyleCnt="0"/>
      <dgm:spPr/>
    </dgm:pt>
    <dgm:pt modelId="{096B3891-C7D9-5043-B3D3-3A292BD0762D}" type="pres">
      <dgm:prSet presAssocID="{4E63E4A2-226B-124A-95AF-A77CC01CC6D6}" presName="imgShp" presStyleLbl="fgImgPlace1" presStyleIdx="0" presStyleCnt="3"/>
      <dgm:spPr/>
    </dgm:pt>
    <dgm:pt modelId="{8585672D-9D51-454E-A27E-070451FB2A48}" type="pres">
      <dgm:prSet presAssocID="{4E63E4A2-226B-124A-95AF-A77CC01CC6D6}" presName="txShp" presStyleLbl="node1" presStyleIdx="0" presStyleCnt="3">
        <dgm:presLayoutVars>
          <dgm:bulletEnabled val="1"/>
        </dgm:presLayoutVars>
      </dgm:prSet>
      <dgm:spPr/>
    </dgm:pt>
    <dgm:pt modelId="{19C004B5-61CD-F54F-A1CF-A915132340CE}" type="pres">
      <dgm:prSet presAssocID="{ACDFB404-65ED-1B48-86D5-8BB947EEA6CA}" presName="spacing" presStyleCnt="0"/>
      <dgm:spPr/>
    </dgm:pt>
    <dgm:pt modelId="{B4687AAD-6994-B649-9E03-685B54387E20}" type="pres">
      <dgm:prSet presAssocID="{575C41AC-B0B9-5645-A7C5-18B0184258EF}" presName="composite" presStyleCnt="0"/>
      <dgm:spPr/>
    </dgm:pt>
    <dgm:pt modelId="{93526C51-6C64-9946-ADF7-0272C4F0BCE0}" type="pres">
      <dgm:prSet presAssocID="{575C41AC-B0B9-5645-A7C5-18B0184258EF}" presName="imgShp" presStyleLbl="fgImgPlace1" presStyleIdx="1" presStyleCnt="3"/>
      <dgm:spPr/>
    </dgm:pt>
    <dgm:pt modelId="{7202891B-C590-594A-B59C-E759F511B9AE}" type="pres">
      <dgm:prSet presAssocID="{575C41AC-B0B9-5645-A7C5-18B0184258EF}" presName="txShp" presStyleLbl="node1" presStyleIdx="1" presStyleCnt="3">
        <dgm:presLayoutVars>
          <dgm:bulletEnabled val="1"/>
        </dgm:presLayoutVars>
      </dgm:prSet>
      <dgm:spPr/>
    </dgm:pt>
    <dgm:pt modelId="{6B0A97A1-28F7-9E48-9726-6AFE4969430A}" type="pres">
      <dgm:prSet presAssocID="{F1CD4F10-3D4B-0E4D-B482-BC6762804A70}" presName="spacing" presStyleCnt="0"/>
      <dgm:spPr/>
    </dgm:pt>
    <dgm:pt modelId="{6BB4381B-C35B-2943-B7E6-F510B86B154F}" type="pres">
      <dgm:prSet presAssocID="{686B9931-297A-264D-8B86-ECBF2A6142F1}" presName="composite" presStyleCnt="0"/>
      <dgm:spPr/>
    </dgm:pt>
    <dgm:pt modelId="{B4139CA8-116A-6C4E-A1F2-72AF5067731F}" type="pres">
      <dgm:prSet presAssocID="{686B9931-297A-264D-8B86-ECBF2A6142F1}" presName="imgShp" presStyleLbl="fgImgPlace1" presStyleIdx="2" presStyleCnt="3"/>
      <dgm:spPr/>
    </dgm:pt>
    <dgm:pt modelId="{2A7D34B8-C9E3-AF4B-A898-F9538CB54064}" type="pres">
      <dgm:prSet presAssocID="{686B9931-297A-264D-8B86-ECBF2A6142F1}" presName="txShp" presStyleLbl="node1" presStyleIdx="2" presStyleCnt="3">
        <dgm:presLayoutVars>
          <dgm:bulletEnabled val="1"/>
        </dgm:presLayoutVars>
      </dgm:prSet>
      <dgm:spPr/>
    </dgm:pt>
  </dgm:ptLst>
  <dgm:cxnLst>
    <dgm:cxn modelId="{E60B0107-8ACE-E549-A4EA-1492CEFDC1FD}" srcId="{69F5C731-66F1-9E4E-B17A-C08055B6A5A6}" destId="{686B9931-297A-264D-8B86-ECBF2A6142F1}" srcOrd="2" destOrd="0" parTransId="{6F0F9C29-0038-E94E-A1AB-3856D96D5FE0}" sibTransId="{593147E2-D9DD-B94E-B1B9-16FAF44D55B8}"/>
    <dgm:cxn modelId="{4429C1AE-A52B-0946-9D49-DEDD0D1343B7}" type="presOf" srcId="{69F5C731-66F1-9E4E-B17A-C08055B6A5A6}" destId="{A4A06E36-81C8-434D-BFE1-4DF4A3808826}" srcOrd="0" destOrd="0" presId="urn:microsoft.com/office/officeart/2005/8/layout/vList3"/>
    <dgm:cxn modelId="{BCC767BD-EC7C-4A4E-B5D7-3ABE9385C221}" type="presOf" srcId="{686B9931-297A-264D-8B86-ECBF2A6142F1}" destId="{2A7D34B8-C9E3-AF4B-A898-F9538CB54064}" srcOrd="0" destOrd="0" presId="urn:microsoft.com/office/officeart/2005/8/layout/vList3"/>
    <dgm:cxn modelId="{F9111ACE-97A7-AF40-AC74-27857AAEF0CD}" srcId="{69F5C731-66F1-9E4E-B17A-C08055B6A5A6}" destId="{4E63E4A2-226B-124A-95AF-A77CC01CC6D6}" srcOrd="0" destOrd="0" parTransId="{A655C8FD-4CCD-3F49-A060-D0494EF54498}" sibTransId="{ACDFB404-65ED-1B48-86D5-8BB947EEA6CA}"/>
    <dgm:cxn modelId="{0C067ACF-4338-4B43-8C4C-1A6196CB72D2}" type="presOf" srcId="{4E63E4A2-226B-124A-95AF-A77CC01CC6D6}" destId="{8585672D-9D51-454E-A27E-070451FB2A48}" srcOrd="0" destOrd="0" presId="urn:microsoft.com/office/officeart/2005/8/layout/vList3"/>
    <dgm:cxn modelId="{2F706AEE-324F-8F46-9C34-D063DC13FE60}" type="presOf" srcId="{575C41AC-B0B9-5645-A7C5-18B0184258EF}" destId="{7202891B-C590-594A-B59C-E759F511B9AE}" srcOrd="0" destOrd="0" presId="urn:microsoft.com/office/officeart/2005/8/layout/vList3"/>
    <dgm:cxn modelId="{749C26FB-A98F-FB4A-B4C2-8D27C4BC3053}" srcId="{69F5C731-66F1-9E4E-B17A-C08055B6A5A6}" destId="{575C41AC-B0B9-5645-A7C5-18B0184258EF}" srcOrd="1" destOrd="0" parTransId="{5F736978-F956-0B48-A25A-F31076F1A833}" sibTransId="{F1CD4F10-3D4B-0E4D-B482-BC6762804A70}"/>
    <dgm:cxn modelId="{6710799E-F6ED-F84C-8D54-E38181B7AF12}" type="presParOf" srcId="{A4A06E36-81C8-434D-BFE1-4DF4A3808826}" destId="{0297A243-25FB-AA42-9496-5102B19E34FE}" srcOrd="0" destOrd="0" presId="urn:microsoft.com/office/officeart/2005/8/layout/vList3"/>
    <dgm:cxn modelId="{9E822175-5AEB-A14C-9B12-30BAF6297AB6}" type="presParOf" srcId="{0297A243-25FB-AA42-9496-5102B19E34FE}" destId="{096B3891-C7D9-5043-B3D3-3A292BD0762D}" srcOrd="0" destOrd="0" presId="urn:microsoft.com/office/officeart/2005/8/layout/vList3"/>
    <dgm:cxn modelId="{814014AF-241A-2C4B-962F-1CBE014AB6FC}" type="presParOf" srcId="{0297A243-25FB-AA42-9496-5102B19E34FE}" destId="{8585672D-9D51-454E-A27E-070451FB2A48}" srcOrd="1" destOrd="0" presId="urn:microsoft.com/office/officeart/2005/8/layout/vList3"/>
    <dgm:cxn modelId="{1938C67A-C2CE-854D-BACF-2826C3E18560}" type="presParOf" srcId="{A4A06E36-81C8-434D-BFE1-4DF4A3808826}" destId="{19C004B5-61CD-F54F-A1CF-A915132340CE}" srcOrd="1" destOrd="0" presId="urn:microsoft.com/office/officeart/2005/8/layout/vList3"/>
    <dgm:cxn modelId="{993D482C-A007-BA43-8A17-E9F133F88BF0}" type="presParOf" srcId="{A4A06E36-81C8-434D-BFE1-4DF4A3808826}" destId="{B4687AAD-6994-B649-9E03-685B54387E20}" srcOrd="2" destOrd="0" presId="urn:microsoft.com/office/officeart/2005/8/layout/vList3"/>
    <dgm:cxn modelId="{E8064996-4F42-D246-86BF-F98C2248D891}" type="presParOf" srcId="{B4687AAD-6994-B649-9E03-685B54387E20}" destId="{93526C51-6C64-9946-ADF7-0272C4F0BCE0}" srcOrd="0" destOrd="0" presId="urn:microsoft.com/office/officeart/2005/8/layout/vList3"/>
    <dgm:cxn modelId="{E0088972-30B2-DB45-85F8-96F84E255D9B}" type="presParOf" srcId="{B4687AAD-6994-B649-9E03-685B54387E20}" destId="{7202891B-C590-594A-B59C-E759F511B9AE}" srcOrd="1" destOrd="0" presId="urn:microsoft.com/office/officeart/2005/8/layout/vList3"/>
    <dgm:cxn modelId="{DA62E11A-B9F9-CF42-9E6B-EF6351D8EC8E}" type="presParOf" srcId="{A4A06E36-81C8-434D-BFE1-4DF4A3808826}" destId="{6B0A97A1-28F7-9E48-9726-6AFE4969430A}" srcOrd="3" destOrd="0" presId="urn:microsoft.com/office/officeart/2005/8/layout/vList3"/>
    <dgm:cxn modelId="{D9EB266F-BB30-D740-B8C8-475CE90F7C45}" type="presParOf" srcId="{A4A06E36-81C8-434D-BFE1-4DF4A3808826}" destId="{6BB4381B-C35B-2943-B7E6-F510B86B154F}" srcOrd="4" destOrd="0" presId="urn:microsoft.com/office/officeart/2005/8/layout/vList3"/>
    <dgm:cxn modelId="{C79F9E09-FE1B-2740-909A-47E412A61D64}" type="presParOf" srcId="{6BB4381B-C35B-2943-B7E6-F510B86B154F}" destId="{B4139CA8-116A-6C4E-A1F2-72AF5067731F}" srcOrd="0" destOrd="0" presId="urn:microsoft.com/office/officeart/2005/8/layout/vList3"/>
    <dgm:cxn modelId="{1AC1A1F2-9F59-9143-B609-F84C166D86A9}" type="presParOf" srcId="{6BB4381B-C35B-2943-B7E6-F510B86B154F}" destId="{2A7D34B8-C9E3-AF4B-A898-F9538CB54064}"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5672D-9D51-454E-A27E-070451FB2A48}">
      <dsp:nvSpPr>
        <dsp:cNvPr id="0" name=""/>
        <dsp:cNvSpPr/>
      </dsp:nvSpPr>
      <dsp:spPr>
        <a:xfrm rot="10800000">
          <a:off x="1650340" y="2173"/>
          <a:ext cx="5329110" cy="12321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359"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给出暴力算法，和面试官套话，问到这个题目的时间复杂度要求</a:t>
          </a:r>
          <a:endParaRPr lang="en-US" sz="2400" kern="1200" dirty="0"/>
        </a:p>
      </dsp:txBody>
      <dsp:txXfrm rot="10800000">
        <a:off x="1958386" y="2173"/>
        <a:ext cx="5021064" cy="1232184"/>
      </dsp:txXfrm>
    </dsp:sp>
    <dsp:sp modelId="{096B3891-C7D9-5043-B3D3-3A292BD0762D}">
      <dsp:nvSpPr>
        <dsp:cNvPr id="0" name=""/>
        <dsp:cNvSpPr/>
      </dsp:nvSpPr>
      <dsp:spPr>
        <a:xfrm>
          <a:off x="1034248" y="2173"/>
          <a:ext cx="1232184" cy="1232184"/>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02891B-C590-594A-B59C-E759F511B9AE}">
      <dsp:nvSpPr>
        <dsp:cNvPr id="0" name=""/>
        <dsp:cNvSpPr/>
      </dsp:nvSpPr>
      <dsp:spPr>
        <a:xfrm rot="10800000">
          <a:off x="1650340" y="1602174"/>
          <a:ext cx="5329110" cy="12321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359"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根据时间复杂度与算法对应表查询匹配的算法轮廓</a:t>
          </a:r>
          <a:endParaRPr lang="en-US" sz="2400" kern="1200" dirty="0"/>
        </a:p>
      </dsp:txBody>
      <dsp:txXfrm rot="10800000">
        <a:off x="1958386" y="1602174"/>
        <a:ext cx="5021064" cy="1232184"/>
      </dsp:txXfrm>
    </dsp:sp>
    <dsp:sp modelId="{93526C51-6C64-9946-ADF7-0272C4F0BCE0}">
      <dsp:nvSpPr>
        <dsp:cNvPr id="0" name=""/>
        <dsp:cNvSpPr/>
      </dsp:nvSpPr>
      <dsp:spPr>
        <a:xfrm>
          <a:off x="1034248" y="1602174"/>
          <a:ext cx="1232184" cy="1232184"/>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7D34B8-C9E3-AF4B-A898-F9538CB54064}">
      <dsp:nvSpPr>
        <dsp:cNvPr id="0" name=""/>
        <dsp:cNvSpPr/>
      </dsp:nvSpPr>
      <dsp:spPr>
        <a:xfrm rot="10800000">
          <a:off x="1650340" y="3202175"/>
          <a:ext cx="5329110" cy="12321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3359"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按照概率从高到低一个个尝试</a:t>
          </a:r>
          <a:endParaRPr lang="en-US" sz="2400" kern="1200" dirty="0"/>
        </a:p>
      </dsp:txBody>
      <dsp:txXfrm rot="10800000">
        <a:off x="1958386" y="3202175"/>
        <a:ext cx="5021064" cy="1232184"/>
      </dsp:txXfrm>
    </dsp:sp>
    <dsp:sp modelId="{B4139CA8-116A-6C4E-A1F2-72AF5067731F}">
      <dsp:nvSpPr>
        <dsp:cNvPr id="0" name=""/>
        <dsp:cNvSpPr/>
      </dsp:nvSpPr>
      <dsp:spPr>
        <a:xfrm>
          <a:off x="1034248" y="3202175"/>
          <a:ext cx="1232184" cy="1232184"/>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zh-CN"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TODO</a:t>
            </a:r>
            <a:r>
              <a:rPr lang="zh-CN" altLang="en-US" dirty="0"/>
              <a:t>： </a:t>
            </a:r>
            <a:r>
              <a:rPr lang="en-US" altLang="zh-CN" dirty="0"/>
              <a:t>BFS</a:t>
            </a:r>
            <a:r>
              <a:rPr lang="ja-JP" altLang="en-US"/>
              <a:t>时间空间复杂度</a:t>
            </a:r>
            <a:endParaRPr lang="en-US" dirty="0"/>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US" dirty="0" err="1"/>
              <a:t>面试是合作的过程</a:t>
            </a:r>
            <a:endParaRPr lang="en-US" dirty="0"/>
          </a:p>
          <a:p>
            <a:endParaRPr lang="en-US" dirty="0"/>
          </a:p>
          <a:p>
            <a:r>
              <a:rPr lang="en-US" dirty="0" err="1"/>
              <a:t>距离O</a:t>
            </a:r>
            <a:r>
              <a:rPr lang="en-US" altLang="zh-CN" dirty="0"/>
              <a:t>(N)</a:t>
            </a:r>
            <a:endParaRPr lang="en-US" altLang="zh-CN" dirty="0"/>
          </a:p>
          <a:p>
            <a:endParaRPr lang="en-US" dirty="0"/>
          </a:p>
          <a:p>
            <a:r>
              <a:rPr lang="en-US" altLang="zh-CN" dirty="0"/>
              <a:t>TODO</a:t>
            </a:r>
            <a:r>
              <a:rPr lang="zh-CN" altLang="en-US" dirty="0"/>
              <a:t> </a:t>
            </a:r>
            <a:r>
              <a:rPr lang="en-US" dirty="0" err="1"/>
              <a:t>两长一短</a:t>
            </a:r>
            <a:r>
              <a:rPr lang="zh-CN" altLang="en-US" dirty="0"/>
              <a:t>，两短一长</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zh-CN" altLang="en-US" dirty="0"/>
              <a:t>  看下快速幂</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zh-CN" altLang="en-US" dirty="0"/>
              <a:t>下标</a:t>
            </a:r>
            <a:r>
              <a:rPr lang="en-US" altLang="zh-CN" dirty="0"/>
              <a:t>(1+5)/2</a:t>
            </a:r>
            <a:r>
              <a:rPr lang="zh-CN" altLang="en-US" dirty="0"/>
              <a:t> </a:t>
            </a:r>
            <a:r>
              <a:rPr lang="en-US" altLang="zh-CN" dirty="0"/>
              <a:t>=</a:t>
            </a:r>
            <a:r>
              <a:rPr lang="zh-CN" altLang="en-US" dirty="0"/>
              <a:t> </a:t>
            </a:r>
            <a:r>
              <a:rPr lang="en-US" altLang="zh-CN" dirty="0"/>
              <a:t>3</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a:t>
            </a:r>
            <a:r>
              <a:rPr lang="en-US" altLang="zh-CN" dirty="0" err="1"/>
              <a:t>odo</a:t>
            </a:r>
            <a:r>
              <a:rPr lang="zh-CN" altLang="en-US" dirty="0"/>
              <a:t> 特殊情况处理</a:t>
            </a:r>
            <a:endParaRPr lang="en-US" dirty="0"/>
          </a:p>
          <a:p>
            <a:pPr marL="0" lvl="0" indent="0" algn="l" rtl="0">
              <a:spcBef>
                <a:spcPts val="0"/>
              </a:spcBef>
              <a:spcAft>
                <a:spcPts val="0"/>
              </a:spcAft>
              <a:buNone/>
            </a:pPr>
            <a:r>
              <a:rPr lang="en-US" dirty="0"/>
              <a:t>TODO</a:t>
            </a:r>
            <a:r>
              <a:rPr lang="zh-CN" altLang="en-US" dirty="0"/>
              <a:t> 写</a:t>
            </a:r>
            <a:r>
              <a:rPr lang="en-US" altLang="zh-CN" dirty="0"/>
              <a:t>python</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getEndOfSubarray是里的left和right是原数组的下标</a:t>
            </a:r>
            <a:r>
              <a:rPr lang="zh-CN" altLang="en-US" dirty="0"/>
              <a:t>，不是前缀和数组的下标</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TODO</a:t>
            </a:r>
            <a:r>
              <a:rPr lang="zh-CN" altLang="en-US" dirty="0"/>
              <a:t> 这个补上</a:t>
            </a:r>
            <a:endParaRPr dirty="0"/>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err="1"/>
              <a:t>todo</a:t>
            </a:r>
            <a:r>
              <a:rPr lang="zh-CN" altLang="en-US" dirty="0"/>
              <a:t> 把 </a:t>
            </a:r>
            <a:r>
              <a:rPr lang="en-US" altLang="zh-CN" dirty="0"/>
              <a:t>i</a:t>
            </a:r>
            <a:r>
              <a:rPr lang="zh-CN" altLang="en-US" dirty="0"/>
              <a:t> </a:t>
            </a:r>
            <a:r>
              <a:rPr lang="en-US" altLang="zh-CN" dirty="0"/>
              <a:t>j</a:t>
            </a:r>
            <a:r>
              <a:rPr lang="zh-CN" altLang="en-US" dirty="0"/>
              <a:t> 去掉</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err="1"/>
              <a:t>Todo</a:t>
            </a:r>
            <a:r>
              <a:rPr lang="zh-CN" altLang="en-US" dirty="0"/>
              <a:t> 模板有缺失吗？</a:t>
            </a:r>
            <a:endParaRPr lang="en-US" altLang="zh-CN" dirty="0"/>
          </a:p>
          <a:p>
            <a:pPr marL="0" lvl="0" indent="0" algn="l" rtl="0">
              <a:spcBef>
                <a:spcPts val="0"/>
              </a:spcBef>
              <a:spcAft>
                <a:spcPts val="0"/>
              </a:spcAft>
              <a:buNone/>
            </a:pPr>
            <a:r>
              <a:rPr lang="en-US" altLang="zh-CN" dirty="0" err="1"/>
              <a:t>todo</a:t>
            </a:r>
            <a:r>
              <a:rPr lang="zh-CN" altLang="en-US" dirty="0"/>
              <a:t> </a:t>
            </a:r>
            <a:r>
              <a:rPr lang="en-US" altLang="zh-CN" dirty="0"/>
              <a:t>start</a:t>
            </a:r>
            <a:r>
              <a:rPr lang="zh-CN" altLang="en-US" dirty="0"/>
              <a:t> </a:t>
            </a:r>
            <a:r>
              <a:rPr lang="en-US" altLang="zh-CN" dirty="0"/>
              <a:t>end</a:t>
            </a:r>
            <a:r>
              <a:rPr lang="zh-CN" altLang="en-US" dirty="0"/>
              <a:t> </a:t>
            </a:r>
            <a:r>
              <a:rPr lang="en-US" altLang="zh-CN" dirty="0"/>
              <a:t>not</a:t>
            </a:r>
            <a:r>
              <a:rPr lang="zh-CN" altLang="en-US" dirty="0"/>
              <a:t> </a:t>
            </a:r>
            <a:r>
              <a:rPr lang="en-US" altLang="zh-CN" dirty="0"/>
              <a:t>i</a:t>
            </a:r>
            <a:r>
              <a:rPr lang="zh-CN" altLang="en-US" dirty="0"/>
              <a:t> </a:t>
            </a:r>
            <a:r>
              <a:rPr lang="en-US" altLang="zh-CN" dirty="0"/>
              <a:t>j</a:t>
            </a:r>
            <a:r>
              <a:rPr lang="zh-CN" altLang="en-US" dirty="0"/>
              <a:t> </a:t>
            </a:r>
            <a:endParaRPr lang="en-US" altLang="zh-CN" dirty="0"/>
          </a:p>
          <a:p>
            <a:pPr marL="0" lvl="0" indent="0" algn="l" rtl="0">
              <a:spcBef>
                <a:spcPts val="0"/>
              </a:spcBef>
              <a:spcAft>
                <a:spcPts val="0"/>
              </a:spcAft>
              <a:buNone/>
            </a:pPr>
            <a:endParaRPr lang="en-US" altLang="zh-CN"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  提前退出</a:t>
            </a:r>
            <a:endParaRPr lang="en-US" altLang="zh-CN" dirty="0"/>
          </a:p>
          <a:p>
            <a:endParaRPr lang="en-US" altLang="zh-CN" dirty="0"/>
          </a:p>
          <a:p>
            <a:r>
              <a:rPr lang="zh-CN" altLang="en-US" dirty="0"/>
              <a:t>重要：在加入</a:t>
            </a:r>
            <a:r>
              <a:rPr lang="en-US" altLang="zh-CN" dirty="0"/>
              <a:t>i</a:t>
            </a:r>
            <a:r>
              <a:rPr lang="zh-CN" altLang="en-US" dirty="0"/>
              <a:t>之后，</a:t>
            </a:r>
            <a:r>
              <a:rPr lang="en-US" altLang="zh-CN" dirty="0"/>
              <a:t>end=i+1</a:t>
            </a:r>
            <a:endParaRPr lang="en-US" altLang="zh-CN" dirty="0"/>
          </a:p>
          <a:p>
            <a:r>
              <a:rPr lang="en-US" altLang="zh-CN" dirty="0" err="1"/>
              <a:t>todo</a:t>
            </a:r>
            <a:r>
              <a:rPr lang="zh-CN" altLang="en-US" dirty="0"/>
              <a:t> </a:t>
            </a:r>
            <a:r>
              <a:rPr lang="en-US" altLang="zh-CN" dirty="0"/>
              <a:t>:</a:t>
            </a:r>
            <a:r>
              <a:rPr lang="zh-CN" altLang="en-US" dirty="0"/>
              <a:t> </a:t>
            </a:r>
            <a:r>
              <a:rPr lang="en-US" altLang="zh-CN" dirty="0"/>
              <a:t>7</a:t>
            </a:r>
            <a:r>
              <a:rPr lang="zh-CN" altLang="en-US" dirty="0"/>
              <a:t> 目标值</a:t>
            </a:r>
            <a:endParaRPr lang="en-US" altLang="zh-CN" dirty="0"/>
          </a:p>
          <a:p>
            <a:endParaRPr lang="en-US" altLang="zh-CN" dirty="0"/>
          </a:p>
          <a:p>
            <a:r>
              <a:rPr lang="zh-CN" altLang="en-US" dirty="0"/>
              <a:t>看下之前的一个双指针模板</a:t>
            </a:r>
            <a:endParaRPr lang="en-US" altLang="zh-CN" dirty="0"/>
          </a:p>
          <a:p>
            <a:r>
              <a:rPr lang="zh-CN" altLang="en-US" dirty="0"/>
              <a:t>相向双指针模板超过来</a:t>
            </a:r>
            <a:endParaRPr lang="en-US" altLang="zh-CN" dirty="0"/>
          </a:p>
          <a:p>
            <a:endParaRPr lang="en-US" altLang="zh-CN" dirty="0"/>
          </a:p>
          <a:p>
            <a:r>
              <a:rPr lang="zh-CN" altLang="en-US" dirty="0"/>
              <a:t>虽然有两层</a:t>
            </a:r>
            <a:r>
              <a:rPr lang="en-US" altLang="zh-CN" dirty="0"/>
              <a:t>for</a:t>
            </a:r>
            <a:r>
              <a:rPr lang="zh-CN" altLang="en-US" dirty="0"/>
              <a:t> 时间复杂度是</a:t>
            </a:r>
            <a:r>
              <a:rPr lang="en-US" altLang="zh-CN" dirty="0"/>
              <a:t>O(N)</a:t>
            </a:r>
            <a:r>
              <a:rPr lang="zh-CN" altLang="en-US" dirty="0"/>
              <a:t> </a:t>
            </a:r>
            <a:endParaRPr lang="en-US" altLang="zh-CN" dirty="0"/>
          </a:p>
          <a:p>
            <a:r>
              <a:rPr lang="zh-CN" altLang="en-US" dirty="0"/>
              <a:t>但是要看最内层操作的次数</a:t>
            </a:r>
            <a:endParaRPr lang="en-US" altLang="zh-CN" dirty="0"/>
          </a:p>
          <a:p>
            <a:r>
              <a:rPr lang="zh-CN" altLang="en-US" dirty="0"/>
              <a:t>（把那句经典的话抄过来）</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重要：在加入</a:t>
            </a:r>
            <a:r>
              <a:rPr lang="en-US" altLang="zh-CN" dirty="0"/>
              <a:t>i</a:t>
            </a:r>
            <a:r>
              <a:rPr lang="zh-CN" altLang="en-US" dirty="0"/>
              <a:t>之后，</a:t>
            </a:r>
            <a:r>
              <a:rPr lang="en-US" altLang="zh-CN" dirty="0"/>
              <a:t>end=i+1</a:t>
            </a:r>
            <a:endParaRPr lang="en-US" altLang="zh-CN" dirty="0"/>
          </a:p>
          <a:p>
            <a:endParaRPr lang="en-US" altLang="zh-CN" dirty="0"/>
          </a:p>
          <a:p>
            <a:endParaRPr lang="en-US" altLang="zh-CN" dirty="0"/>
          </a:p>
          <a:p>
            <a:r>
              <a:rPr lang="zh-CN" altLang="en-US" dirty="0"/>
              <a:t>看下之前的一个双指针模板</a:t>
            </a:r>
            <a:endParaRPr lang="en-US" altLang="zh-CN" dirty="0"/>
          </a:p>
          <a:p>
            <a:r>
              <a:rPr lang="zh-CN" altLang="en-US" dirty="0"/>
              <a:t>相向双指针模板超过来</a:t>
            </a:r>
            <a:endParaRPr lang="en-US" altLang="zh-CN" dirty="0"/>
          </a:p>
          <a:p>
            <a:endParaRPr lang="en-US" altLang="zh-CN" dirty="0"/>
          </a:p>
          <a:p>
            <a:r>
              <a:rPr lang="zh-CN" altLang="en-US" dirty="0"/>
              <a:t>虽然有两层</a:t>
            </a:r>
            <a:r>
              <a:rPr lang="en-US" altLang="zh-CN" dirty="0"/>
              <a:t>for</a:t>
            </a:r>
            <a:r>
              <a:rPr lang="zh-CN" altLang="en-US" dirty="0"/>
              <a:t> 时间复杂度是</a:t>
            </a:r>
            <a:r>
              <a:rPr lang="en-US" altLang="zh-CN" dirty="0"/>
              <a:t>O(N)</a:t>
            </a:r>
            <a:r>
              <a:rPr lang="zh-CN" altLang="en-US" dirty="0"/>
              <a:t> </a:t>
            </a:r>
            <a:endParaRPr lang="en-US" altLang="zh-CN" dirty="0"/>
          </a:p>
          <a:p>
            <a:r>
              <a:rPr lang="zh-CN" altLang="en-US" dirty="0"/>
              <a:t>但是要看最内层操作的次数</a:t>
            </a:r>
            <a:endParaRPr lang="en-US" altLang="zh-CN" dirty="0"/>
          </a:p>
          <a:p>
            <a:r>
              <a:rPr lang="zh-CN" altLang="en-US" dirty="0"/>
              <a:t>（把那句经典的话抄过来）</a:t>
            </a:r>
            <a:endParaRPr lang="en-US" altLang="zh-CN"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altLang="zh-CN" dirty="0"/>
              <a:t>TODO</a:t>
            </a:r>
            <a:r>
              <a:rPr lang="zh-CN" altLang="en-US" dirty="0"/>
              <a:t> 做动画</a:t>
            </a:r>
            <a:endParaRPr lang="en-US" altLang="zh-CN" dirty="0"/>
          </a:p>
          <a:p>
            <a:endParaRPr lang="en-US" dirty="0"/>
          </a:p>
          <a:p>
            <a:r>
              <a:rPr lang="en-US" dirty="0"/>
              <a:t>https://</a:t>
            </a:r>
            <a:r>
              <a:rPr lang="en-US" dirty="0" err="1"/>
              <a:t>www.lintcode.com</a:t>
            </a:r>
            <a:r>
              <a:rPr lang="en-US" dirty="0"/>
              <a:t>/problem/119/solution/18325</a:t>
            </a:r>
            <a:endParaRPr lang="en-US" dirty="0"/>
          </a:p>
          <a:p>
            <a:r>
              <a:rPr lang="en-US" dirty="0"/>
              <a:t>https://</a:t>
            </a:r>
            <a:r>
              <a:rPr lang="en-US" dirty="0" err="1"/>
              <a:t>yuanfanz.gitbooks.io</a:t>
            </a:r>
            <a:r>
              <a:rPr lang="en-US" dirty="0"/>
              <a:t>/padawan-algorithm/content/</a:t>
            </a:r>
            <a:r>
              <a:rPr lang="en-US" dirty="0" err="1"/>
              <a:t>shuang</a:t>
            </a:r>
            <a:r>
              <a:rPr lang="en-US" dirty="0"/>
              <a:t>-xu-lie-</a:t>
            </a:r>
            <a:r>
              <a:rPr lang="en-US" dirty="0" err="1"/>
              <a:t>xing</a:t>
            </a:r>
            <a:r>
              <a:rPr lang="en-US" dirty="0"/>
              <a:t>-dong-tai-</a:t>
            </a:r>
            <a:r>
              <a:rPr lang="en-US" dirty="0" err="1"/>
              <a:t>gui</a:t>
            </a:r>
            <a:r>
              <a:rPr lang="en-US" dirty="0"/>
              <a:t>-</a:t>
            </a:r>
            <a:r>
              <a:rPr lang="en-US" dirty="0" err="1"/>
              <a:t>hua.html</a:t>
            </a:r>
            <a:endParaRPr lang="en-US" dirty="0"/>
          </a:p>
          <a:p>
            <a:endParaRPr lang="en-US" dirty="0"/>
          </a:p>
          <a:p>
            <a:endParaRPr lang="en-US" dirty="0"/>
          </a:p>
          <a:p>
            <a:endParaRPr lang="en-US" dirty="0"/>
          </a:p>
          <a:p>
            <a:r>
              <a:rPr lang="en-US" altLang="zh-CN" dirty="0"/>
              <a:t>Left</a:t>
            </a:r>
            <a:r>
              <a:rPr lang="zh-CN" altLang="en-US" dirty="0"/>
              <a:t>和</a:t>
            </a:r>
            <a:r>
              <a:rPr lang="en-US" altLang="zh-CN" dirty="0"/>
              <a:t>right</a:t>
            </a:r>
            <a:r>
              <a:rPr lang="zh-CN" altLang="en-US" dirty="0"/>
              <a:t>明确写出的版本 </a:t>
            </a:r>
            <a:endParaRPr lang="en-US" altLang="zh-CN" dirty="0"/>
          </a:p>
          <a:p>
            <a:r>
              <a:rPr lang="en-US" dirty="0"/>
              <a:t>https://</a:t>
            </a:r>
            <a:r>
              <a:rPr lang="en-US" dirty="0" err="1"/>
              <a:t>www.lintcode.com</a:t>
            </a:r>
            <a:r>
              <a:rPr lang="en-US" dirty="0"/>
              <a:t>/problem/122/solution/23323</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TODO</a:t>
            </a:r>
            <a:r>
              <a:rPr lang="zh-CN" altLang="en-US" dirty="0"/>
              <a:t>：把暴力解法描述加上去</a:t>
            </a:r>
            <a:endParaRPr lang="en-US" dirty="0"/>
          </a:p>
          <a:p>
            <a:pPr marL="0" lvl="0" indent="0" algn="l" rtl="0">
              <a:spcBef>
                <a:spcPts val="0"/>
              </a:spcBef>
              <a:spcAft>
                <a:spcPts val="0"/>
              </a:spcAft>
              <a:buNone/>
            </a:pPr>
            <a:r>
              <a:rPr lang="en-US" dirty="0" err="1"/>
              <a:t>暴力解法</a:t>
            </a:r>
            <a:r>
              <a:rPr lang="zh-CN" altLang="en-US" dirty="0"/>
              <a:t>：</a:t>
            </a:r>
            <a:r>
              <a:rPr lang="en-US" altLang="zh-CN" dirty="0"/>
              <a:t>O(N^3)</a:t>
            </a:r>
            <a:endParaRPr lang="en-US" altLang="zh-CN" dirty="0"/>
          </a:p>
          <a:p>
            <a:pPr marL="0" lvl="0" indent="0" algn="l" rtl="0">
              <a:spcBef>
                <a:spcPts val="0"/>
              </a:spcBef>
              <a:spcAft>
                <a:spcPts val="0"/>
              </a:spcAft>
              <a:buNone/>
            </a:pPr>
            <a:r>
              <a:rPr lang="en-US" dirty="0" err="1"/>
              <a:t>遍历起点和终点</a:t>
            </a:r>
            <a:r>
              <a:rPr lang="zh-CN" altLang="en-US" dirty="0"/>
              <a:t>，然后数</a:t>
            </a:r>
            <a:r>
              <a:rPr lang="en-US" altLang="zh-CN" dirty="0"/>
              <a:t>unique</a:t>
            </a:r>
            <a:endParaRPr lang="en-US"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dirty="0"/>
              <a:t>5</a:t>
            </a:r>
            <a:r>
              <a:rPr lang="zh-CN" altLang="en-US" dirty="0"/>
              <a:t>个</a:t>
            </a:r>
            <a:r>
              <a:rPr lang="zh-CN" altLang="en-US" dirty="0">
                <a:ea typeface="微软雅黑" panose="020B0503020204020204" pitchFamily="34" charset="-122"/>
              </a:rPr>
              <a:t>使用</a:t>
            </a:r>
            <a:r>
              <a:rPr lang="zh-CN" altLang="en-US" dirty="0">
                <a:solidFill>
                  <a:srgbClr val="FF0000"/>
                </a:solidFill>
                <a:ea typeface="微软雅黑" panose="020B0503020204020204" pitchFamily="34" charset="-122"/>
              </a:rPr>
              <a:t>前缀和数组</a:t>
            </a:r>
            <a:r>
              <a:rPr lang="zh-CN" altLang="en-US" dirty="0">
                <a:ea typeface="微软雅黑" panose="020B0503020204020204" pitchFamily="34" charset="-122"/>
              </a:rPr>
              <a:t>在 </a:t>
            </a:r>
            <a:r>
              <a:rPr lang="en-US" altLang="zh-CN" b="1" dirty="0">
                <a:solidFill>
                  <a:srgbClr val="FF0000"/>
                </a:solidFill>
                <a:ea typeface="微软雅黑" panose="020B0503020204020204" pitchFamily="34" charset="-122"/>
              </a:rPr>
              <a:t>O(1)</a:t>
            </a:r>
            <a:r>
              <a:rPr lang="en-US" altLang="zh-CN" dirty="0">
                <a:ea typeface="微软雅黑" panose="020B0503020204020204" pitchFamily="34" charset="-122"/>
              </a:rPr>
              <a:t> </a:t>
            </a:r>
            <a:r>
              <a:rPr lang="zh-CN" altLang="en-US" dirty="0">
                <a:ea typeface="微软雅黑" panose="020B0503020204020204" pitchFamily="34" charset="-122"/>
              </a:rPr>
              <a:t>的时间复杂度内计算子数组和</a:t>
            </a:r>
            <a:endParaRPr lang="en-US" altLang="zh-CN" dirty="0">
              <a:ea typeface="微软雅黑" panose="020B0503020204020204" pitchFamily="34" charset="-122"/>
            </a:endParaRPr>
          </a:p>
          <a:p>
            <a:pPr marL="0" lvl="0" indent="0" algn="l" rtl="0">
              <a:spcBef>
                <a:spcPts val="0"/>
              </a:spcBef>
              <a:spcAft>
                <a:spcPts val="0"/>
              </a:spcAft>
              <a:buNone/>
            </a:pPr>
            <a:endParaRPr lang="en-US"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 </a:t>
            </a:r>
            <a:r>
              <a:rPr lang="en-US" altLang="zh-CN" dirty="0"/>
              <a:t>unique</a:t>
            </a:r>
            <a:r>
              <a:rPr lang="zh-CN" altLang="en-US" dirty="0"/>
              <a:t> 拼错了</a:t>
            </a:r>
            <a:endParaRPr lang="en-US" altLang="zh-CN" dirty="0"/>
          </a:p>
          <a:p>
            <a:endParaRPr lang="en-US" altLang="zh-CN" dirty="0"/>
          </a:p>
          <a:p>
            <a:r>
              <a:rPr lang="en-US" altLang="zh-CN" dirty="0"/>
              <a:t>TODO</a:t>
            </a:r>
            <a:r>
              <a:rPr lang="zh-CN" altLang="en-US" dirty="0"/>
              <a:t> 做动画</a:t>
            </a:r>
            <a:endParaRPr lang="en-US" altLang="zh-CN" dirty="0"/>
          </a:p>
          <a:p>
            <a:endParaRPr lang="en-US" altLang="zh-CN" dirty="0"/>
          </a:p>
          <a:p>
            <a:r>
              <a:rPr lang="zh-CN" altLang="en-US" b="1" dirty="0"/>
              <a:t>可以从</a:t>
            </a:r>
            <a:r>
              <a:rPr lang="en-US" altLang="zh-CN" b="1" dirty="0"/>
              <a:t>map</a:t>
            </a:r>
            <a:r>
              <a:rPr lang="zh-CN" altLang="en-US" b="1" dirty="0"/>
              <a:t>中删掉，这样就不用</a:t>
            </a:r>
            <a:r>
              <a:rPr lang="en-US" altLang="zh-CN" b="1" dirty="0" err="1"/>
              <a:t>num_of_unique_letters</a:t>
            </a:r>
            <a:r>
              <a:rPr lang="zh-CN" altLang="en-US" b="1" dirty="0"/>
              <a:t>了</a:t>
            </a:r>
            <a:endParaRPr lang="en-US" altLang="zh-CN" b="1" dirty="0"/>
          </a:p>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可以从</a:t>
            </a:r>
            <a:r>
              <a:rPr lang="en-US" altLang="zh-CN" dirty="0"/>
              <a:t>map</a:t>
            </a:r>
            <a:r>
              <a:rPr lang="zh-CN" altLang="en-US" dirty="0"/>
              <a:t>中删掉，这样就不用</a:t>
            </a:r>
            <a:r>
              <a:rPr lang="en-US" altLang="zh-CN" dirty="0" err="1"/>
              <a:t>num_of_unique_letters</a:t>
            </a:r>
            <a:r>
              <a:rPr lang="zh-CN" altLang="en-US" dirty="0"/>
              <a:t>了</a:t>
            </a:r>
            <a:endParaRPr lang="en-US" altLang="zh-CN" dirty="0"/>
          </a:p>
          <a:p>
            <a:endParaRPr lang="en-US" altLang="zh-CN" dirty="0"/>
          </a:p>
          <a:p>
            <a:endParaRPr lang="en-US" altLang="zh-CN"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ja-JP" altLang="en-US"/>
              <a:t>能否出现</a:t>
            </a:r>
            <a:endParaRPr lang="ja-JP" altLang="en-US"/>
          </a:p>
          <a:p>
            <a:endParaRPr lang="en-US" altLang="zh-CN" dirty="0"/>
          </a:p>
          <a:p>
            <a:r>
              <a:rPr lang="en-US" altLang="zh-CN" dirty="0" err="1"/>
              <a:t>todo</a:t>
            </a:r>
            <a:r>
              <a:rPr lang="zh-CN" altLang="en-US" dirty="0"/>
              <a:t> ： 双指针可以解学正负吗</a:t>
            </a:r>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TODO</a:t>
            </a:r>
            <a:r>
              <a:rPr lang="zh-CN" altLang="en-US" dirty="0"/>
              <a:t> 找一个</a:t>
            </a:r>
            <a:r>
              <a:rPr lang="en-US" altLang="zh-CN" dirty="0"/>
              <a:t>target</a:t>
            </a:r>
            <a:r>
              <a:rPr lang="zh-CN" altLang="en-US" dirty="0"/>
              <a:t>有重复数字母的例子</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g638da4a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38da4aa2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 name="Google Shape;27;g638da4aa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ltLang="zh-CN"/>
            </a:fld>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dirty="0"/>
              <a:t>TODO</a:t>
            </a:r>
            <a:r>
              <a:rPr lang="zh-CN" altLang="en-US" dirty="0"/>
              <a:t> </a:t>
            </a:r>
            <a:r>
              <a:rPr lang="en-US" altLang="zh-CN" sz="1200" b="0" i="0" u="none" strike="noStrike" cap="none" dirty="0">
                <a:solidFill>
                  <a:schemeClr val="tx1"/>
                </a:solidFill>
                <a:latin typeface="Arial" panose="020B0604020202020204"/>
                <a:ea typeface="微软雅黑" panose="020B0503020204020204" pitchFamily="34" charset="-122"/>
                <a:cs typeface="Arial" panose="020B0604020202020204"/>
                <a:sym typeface="Arial" panose="020B0604020202020204"/>
              </a:rPr>
              <a:t>|target|</a:t>
            </a:r>
            <a:r>
              <a:rPr lang="zh-CN" altLang="en-US" sz="1200" b="0" i="0" u="none" strike="noStrike" cap="none" dirty="0">
                <a:solidFill>
                  <a:schemeClr val="tx1"/>
                </a:solidFill>
                <a:latin typeface="Arial" panose="020B0604020202020204"/>
                <a:ea typeface="微软雅黑" panose="020B0503020204020204" pitchFamily="34" charset="-122"/>
                <a:cs typeface="Arial" panose="020B0604020202020204"/>
                <a:sym typeface="Arial" panose="020B0604020202020204"/>
              </a:rPr>
              <a:t>，</a:t>
            </a:r>
            <a:r>
              <a:rPr lang="en-US" altLang="zh-CN" sz="1200" b="0" i="0" u="none" strike="noStrike" cap="none" dirty="0">
                <a:solidFill>
                  <a:schemeClr val="tx1"/>
                </a:solidFill>
                <a:latin typeface="Arial" panose="020B0604020202020204"/>
                <a:ea typeface="微软雅黑" panose="020B0503020204020204" pitchFamily="34" charset="-122"/>
                <a:cs typeface="Arial" panose="020B0604020202020204"/>
                <a:sym typeface="Arial" panose="020B0604020202020204"/>
              </a:rPr>
              <a:t>|source| </a:t>
            </a:r>
            <a:r>
              <a:rPr lang="zh-CN" altLang="en-US" sz="1200" b="0" i="0" u="none" strike="noStrike" cap="none" dirty="0">
                <a:solidFill>
                  <a:schemeClr val="tx1"/>
                </a:solidFill>
                <a:latin typeface="Arial" panose="020B0604020202020204"/>
                <a:ea typeface="微软雅黑" panose="020B0503020204020204" pitchFamily="34" charset="-122"/>
                <a:cs typeface="Arial" panose="020B0604020202020204"/>
                <a:sym typeface="Arial" panose="020B0604020202020204"/>
              </a:rPr>
              <a:t>为两串字符集大小</a:t>
            </a:r>
            <a:endParaRPr lang="en-US" altLang="zh-CN" sz="1200" b="0" i="0" u="none" strike="noStrike" cap="none" dirty="0">
              <a:solidFill>
                <a:schemeClr val="tx1"/>
              </a:solidFill>
              <a:latin typeface="Arial" panose="020B0604020202020204"/>
              <a:ea typeface="微软雅黑" panose="020B0503020204020204" pitchFamily="34" charset="-122"/>
              <a:cs typeface="Arial" panose="020B0604020202020204"/>
              <a:sym typeface="Arial" panose="020B0604020202020204"/>
            </a:endParaRPr>
          </a:p>
          <a:p>
            <a:r>
              <a:rPr lang="zh-CN" altLang="en-US" dirty="0"/>
              <a:t>什么情况下是这个</a:t>
            </a:r>
            <a:r>
              <a:rPr lang="en-US" altLang="zh-CN" dirty="0"/>
              <a:t>^</a:t>
            </a:r>
            <a:r>
              <a:rPr lang="zh-CN" altLang="en-US" dirty="0"/>
              <a:t>，最坏情况？</a:t>
            </a:r>
            <a:r>
              <a:rPr lang="en-US" altLang="zh-CN" dirty="0"/>
              <a:t>Target</a:t>
            </a:r>
            <a:r>
              <a:rPr lang="zh-CN" altLang="en-US" dirty="0"/>
              <a:t>跟</a:t>
            </a:r>
            <a:r>
              <a:rPr lang="en-US" altLang="zh-CN" dirty="0"/>
              <a:t>source</a:t>
            </a:r>
            <a:r>
              <a:rPr lang="zh-CN" altLang="en-US" dirty="0"/>
              <a:t>完全没有重合，且都是</a:t>
            </a:r>
            <a:r>
              <a:rPr lang="en-US" altLang="zh-CN" dirty="0"/>
              <a:t>unique</a:t>
            </a:r>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t>
            </a:r>
            <a:r>
              <a:rPr lang="en-US" altLang="zh-CN" dirty="0"/>
              <a:t>acebook</a:t>
            </a:r>
            <a:endParaRPr lang="en-US"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Google</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26-31</a:t>
            </a:r>
            <a:r>
              <a:rPr lang="zh-CN" altLang="en-US" dirty="0"/>
              <a:t>行，等号在哪个分支都可以</a:t>
            </a:r>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 对算法进行描述</a:t>
            </a:r>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TODO</a:t>
            </a:r>
            <a:r>
              <a:rPr lang="zh-CN" altLang="en-US" dirty="0"/>
              <a:t> 加一个图解</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AC</a:t>
            </a: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注意end</a:t>
            </a:r>
            <a:r>
              <a:rPr lang="zh-CN" altLang="en-US" dirty="0"/>
              <a:t> </a:t>
            </a:r>
            <a:r>
              <a:rPr lang="en-US" altLang="zh-CN" dirty="0"/>
              <a:t>+</a:t>
            </a:r>
            <a:r>
              <a:rPr lang="zh-CN" altLang="en-US" dirty="0"/>
              <a:t> </a:t>
            </a:r>
            <a:r>
              <a:rPr lang="en-US" altLang="zh-CN" dirty="0"/>
              <a:t>1</a:t>
            </a:r>
            <a:r>
              <a:rPr lang="zh-CN" altLang="en-US" dirty="0"/>
              <a:t>，尾部元素是包含的</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TODO</a:t>
            </a:r>
            <a:r>
              <a:rPr lang="zh-CN" altLang="en-US" dirty="0"/>
              <a:t> 调整两个框框的动画</a:t>
            </a:r>
            <a:endParaRPr lang="en-US" altLang="zh-CN" dirty="0"/>
          </a:p>
          <a:p>
            <a:r>
              <a:rPr lang="en-US" altLang="zh-CN" dirty="0" err="1"/>
              <a:t>Todo</a:t>
            </a:r>
            <a:r>
              <a:rPr lang="zh-CN" altLang="en-US" dirty="0"/>
              <a:t> 重写构造前缀和代码 </a:t>
            </a:r>
            <a:endParaRPr lang="en-US" altLang="ja-JP" dirty="0"/>
          </a:p>
          <a:p>
            <a:endParaRPr lang="en-US" altLang="ja-JP" dirty="0"/>
          </a:p>
          <a:p>
            <a:r>
              <a:rPr lang="ja-JP" altLang="en-US"/>
              <a:t>前缀和这么变态的概念</a:t>
            </a:r>
            <a:r>
              <a:rPr lang="zh-CN" altLang="en-US" dirty="0"/>
              <a:t>，</a:t>
            </a:r>
            <a:r>
              <a:rPr lang="ja-JP" altLang="en-US"/>
              <a:t>怎么想到的</a:t>
            </a:r>
            <a:r>
              <a:rPr lang="zh-CN" altLang="en-US" dirty="0"/>
              <a:t>？</a:t>
            </a:r>
            <a:endParaRPr lang="en-US" altLang="zh-CN" dirty="0"/>
          </a:p>
          <a:p>
            <a:r>
              <a:rPr lang="ja-JP" altLang="en-US"/>
              <a:t>我们生活中有没有前缀和的应用</a:t>
            </a:r>
            <a:r>
              <a:rPr lang="zh-CN" altLang="en-US" dirty="0"/>
              <a:t>？</a:t>
            </a:r>
            <a:r>
              <a:rPr lang="ja-JP" altLang="en-US"/>
              <a:t>体重</a:t>
            </a:r>
            <a:endParaRPr lang="en-US" altLang="ja-JP"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注意长度为end</a:t>
            </a:r>
            <a:r>
              <a:rPr lang="zh-CN" altLang="en-US" dirty="0"/>
              <a:t> </a:t>
            </a:r>
            <a:r>
              <a:rPr lang="en-US" altLang="zh-CN" dirty="0"/>
              <a:t>–</a:t>
            </a:r>
            <a:r>
              <a:rPr lang="zh-CN" altLang="en-US" dirty="0"/>
              <a:t> </a:t>
            </a:r>
            <a:r>
              <a:rPr lang="en-US" altLang="zh-CN" dirty="0"/>
              <a:t>start</a:t>
            </a:r>
            <a:r>
              <a:rPr lang="zh-CN" altLang="en-US" dirty="0"/>
              <a:t> </a:t>
            </a:r>
            <a:r>
              <a:rPr lang="en-US" altLang="zh-CN" dirty="0"/>
              <a:t>+</a:t>
            </a:r>
            <a:r>
              <a:rPr lang="zh-CN" altLang="en-US" dirty="0"/>
              <a:t> </a:t>
            </a:r>
            <a:r>
              <a:rPr lang="en-US" altLang="zh-CN" dirty="0"/>
              <a:t>1,</a:t>
            </a:r>
            <a:r>
              <a:rPr lang="zh-CN" altLang="en-US" dirty="0"/>
              <a:t> 不为 </a:t>
            </a:r>
            <a:r>
              <a:rPr lang="en-US" altLang="zh-CN" dirty="0"/>
              <a:t>end</a:t>
            </a:r>
            <a:r>
              <a:rPr lang="zh-CN" altLang="en-US" dirty="0"/>
              <a:t> </a:t>
            </a:r>
            <a:r>
              <a:rPr lang="en-US" altLang="zh-CN" dirty="0"/>
              <a:t>–</a:t>
            </a:r>
            <a:r>
              <a:rPr lang="zh-CN" altLang="en-US" dirty="0"/>
              <a:t> </a:t>
            </a:r>
            <a:r>
              <a:rPr lang="en-US" altLang="zh-CN" dirty="0"/>
              <a:t>start</a:t>
            </a:r>
            <a:endParaRPr lang="en-US" altLang="zh-CN" dirty="0"/>
          </a:p>
          <a:p>
            <a:pPr marL="0" lvl="0" indent="0" algn="l" rtl="0">
              <a:spcBef>
                <a:spcPts val="0"/>
              </a:spcBef>
              <a:spcAft>
                <a:spcPts val="0"/>
              </a:spcAft>
              <a:buNone/>
            </a:pPr>
            <a:endParaRPr dirty="0"/>
          </a:p>
        </p:txBody>
      </p:sp>
      <p:sp>
        <p:nvSpPr>
          <p:cNvPr id="55" name="Google Shape;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www.google.com</a:t>
            </a:r>
            <a:r>
              <a:rPr lang="en-US" dirty="0"/>
              <a:t>/</a:t>
            </a:r>
            <a:r>
              <a:rPr lang="en-US" dirty="0" err="1"/>
              <a:t>search?q</a:t>
            </a:r>
            <a:r>
              <a:rPr lang="en-US" dirty="0"/>
              <a:t>=%E8%98%91%E8%8F%87%E5%A4%B4+%E8%A1%A8%E6%83%85%E5%8C%85&amp;tbm=</a:t>
            </a:r>
            <a:r>
              <a:rPr lang="en-US" dirty="0" err="1"/>
              <a:t>isch&amp;ved</a:t>
            </a:r>
            <a:r>
              <a:rPr lang="en-US" dirty="0"/>
              <a:t>=2ahUKEwjDpaamzvTxAhWSGt8KHRQ3DkIQ2-cCegQIABAA&amp;oq=%E8%98%91%E8%8F%87%E5%A4%B4+%E8%A1%A8%E6%83%85%E5%8C%85&amp;gs_lcp=CgNpbWcQAzIECAAQDDIECAAQDDIECAAQDDIECAAQDDIECAAQDDIECAAQDDIECAAQDDIECAAQDDIECAAQDDIECAAQDDoGCAAQBxAeOggIABAHEAUQHlCP2wZYuuUGYJrnBmgAcAB4AoABogKIAfoMkgEFMC4zLjWYAQCgAQGqAQtnd3Mtd2l6LWltZ8ABAQ&amp;sclient=</a:t>
            </a:r>
            <a:r>
              <a:rPr lang="en-US" dirty="0" err="1"/>
              <a:t>img&amp;ei</a:t>
            </a:r>
            <a:r>
              <a:rPr lang="en-US" dirty="0"/>
              <a:t>=Fk_4YMPCIJK1_AaU7riQBA&amp;bih=789&amp;biw=1440#imgrc=8d3wDVih2XCBAM&amp;imgdii=6sLnEZEuui0n0M</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CN"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14" name="Google Shape;14;p2"/>
          <p:cNvSpPr txBox="1">
            <a:spLocks noGrp="1"/>
          </p:cNvSpPr>
          <p:nvPr>
            <p:ph type="ctrTitle"/>
          </p:nvPr>
        </p:nvSpPr>
        <p:spPr>
          <a:xfrm>
            <a:off x="1524000" y="1003616"/>
            <a:ext cx="9144000" cy="2055007"/>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1400"/>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p:txBody>
      </p:sp>
      <p:sp>
        <p:nvSpPr>
          <p:cNvPr id="15" name="Google Shape;15;p2"/>
          <p:cNvSpPr txBox="1">
            <a:spLocks noGrp="1"/>
          </p:cNvSpPr>
          <p:nvPr>
            <p:ph type="subTitle" idx="1"/>
          </p:nvPr>
        </p:nvSpPr>
        <p:spPr>
          <a:xfrm>
            <a:off x="1524000" y="3204469"/>
            <a:ext cx="9144000" cy="731400"/>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cxnSp>
        <p:nvCxnSpPr>
          <p:cNvPr id="16" name="Google Shape;16;p2"/>
          <p:cNvCxnSpPr/>
          <p:nvPr/>
        </p:nvCxnSpPr>
        <p:spPr>
          <a:xfrm rot="10800000">
            <a:off x="300962" y="851485"/>
            <a:ext cx="11590200" cy="6300"/>
          </a:xfrm>
          <a:prstGeom prst="straightConnector1">
            <a:avLst/>
          </a:prstGeom>
          <a:noFill/>
          <a:ln w="19050" cap="flat" cmpd="sng">
            <a:solidFill>
              <a:srgbClr val="3ACDFF"/>
            </a:solidFill>
            <a:prstDash val="solid"/>
            <a:round/>
            <a:headEnd type="none" w="sm" len="sm"/>
            <a:tailEnd type="none" w="sm" len="sm"/>
          </a:ln>
        </p:spPr>
      </p:cxnSp>
      <p:pic>
        <p:nvPicPr>
          <p:cNvPr id="17" name="Google Shape;17;p2"/>
          <p:cNvPicPr preferRelativeResize="0"/>
          <p:nvPr/>
        </p:nvPicPr>
        <p:blipFill>
          <a:blip r:embed="rId2"/>
          <a:stretch>
            <a:fillRect/>
          </a:stretch>
        </p:blipFill>
        <p:spPr>
          <a:xfrm>
            <a:off x="300950" y="104825"/>
            <a:ext cx="2109528" cy="6524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8"/>
        <p:cNvGrpSpPr/>
        <p:nvPr/>
      </p:nvGrpSpPr>
      <p:grpSpPr>
        <a:xfrm>
          <a:off x="0" y="0"/>
          <a:ext cx="0" cy="0"/>
          <a:chOff x="0" y="0"/>
          <a:chExt cx="0" cy="0"/>
        </a:xfrm>
      </p:grpSpPr>
      <p:sp>
        <p:nvSpPr>
          <p:cNvPr id="19" name="Google Shape;19;p3"/>
          <p:cNvSpPr txBox="1">
            <a:spLocks noGrp="1"/>
          </p:cNvSpPr>
          <p:nvPr>
            <p:ph type="body" idx="1"/>
          </p:nvPr>
        </p:nvSpPr>
        <p:spPr>
          <a:xfrm>
            <a:off x="296882" y="973238"/>
            <a:ext cx="11590317" cy="5240192"/>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10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0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0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cxnSp>
        <p:nvCxnSpPr>
          <p:cNvPr id="20" name="Google Shape;20;p3"/>
          <p:cNvCxnSpPr/>
          <p:nvPr/>
        </p:nvCxnSpPr>
        <p:spPr>
          <a:xfrm rot="10800000">
            <a:off x="296883" y="814183"/>
            <a:ext cx="11590316" cy="6227"/>
          </a:xfrm>
          <a:prstGeom prst="straightConnector1">
            <a:avLst/>
          </a:prstGeom>
          <a:noFill/>
          <a:ln w="19050" cap="flat" cmpd="sng">
            <a:solidFill>
              <a:srgbClr val="3ACDFF"/>
            </a:solidFill>
            <a:prstDash val="solid"/>
            <a:round/>
            <a:headEnd type="none" w="sm" len="sm"/>
            <a:tailEnd type="none" w="sm" len="sm"/>
          </a:ln>
        </p:spPr>
      </p:cxnSp>
      <p:sp>
        <p:nvSpPr>
          <p:cNvPr id="21" name="Google Shape;21;p3"/>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22" name="Google Shape;22;p3"/>
          <p:cNvSpPr txBox="1">
            <a:spLocks noGrp="1"/>
          </p:cNvSpPr>
          <p:nvPr>
            <p:ph type="title"/>
          </p:nvPr>
        </p:nvSpPr>
        <p:spPr>
          <a:xfrm>
            <a:off x="296877" y="222625"/>
            <a:ext cx="8928300" cy="5916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p:txBody>
      </p:sp>
      <p:pic>
        <p:nvPicPr>
          <p:cNvPr id="23" name="Google Shape;23;p3"/>
          <p:cNvPicPr preferRelativeResize="0"/>
          <p:nvPr/>
        </p:nvPicPr>
        <p:blipFill>
          <a:blip r:embed="rId2"/>
          <a:stretch>
            <a:fillRect/>
          </a:stretch>
        </p:blipFill>
        <p:spPr>
          <a:xfrm>
            <a:off x="9777675" y="79600"/>
            <a:ext cx="2109528" cy="6524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54825" y="6302500"/>
            <a:ext cx="10192800" cy="320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999999"/>
              </a:buClr>
              <a:buFont typeface="Arial" panose="020B0604020202020204"/>
              <a:buNone/>
            </a:pPr>
            <a:r>
              <a:rPr lang="zh-CN">
                <a:solidFill>
                  <a:srgbClr val="999999"/>
                </a:solidFill>
              </a:rPr>
              <a:t>课程版权归属于九章算法（杭州）科技有限公司，贩卖和传播盗版将被追究刑事责任</a:t>
            </a:r>
            <a:endParaRPr lang="zh-CN">
              <a:solidFill>
                <a:srgbClr val="999999"/>
              </a:solidFill>
            </a:endParaRPr>
          </a:p>
        </p:txBody>
      </p:sp>
      <p:sp>
        <p:nvSpPr>
          <p:cNvPr id="11" name="Google Shape;11;p1"/>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6.GIF"/><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hyperlink" Target="https://www.lintcode.com/problem/1375/"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8.GI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hyperlink" Target="https://www.lintcode.com/problem/32/"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9.xml"/><Relationship Id="rId2" Type="http://schemas.openxmlformats.org/officeDocument/2006/relationships/image" Target="../media/image25.png"/><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hyperlink" Target="https://www.lintcode.com/problem/1219/"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9.xml"/><Relationship Id="rId2" Type="http://schemas.openxmlformats.org/officeDocument/2006/relationships/image" Target="../media/image35.png"/><Relationship Id="rId1"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9.xml"/><Relationship Id="rId2" Type="http://schemas.openxmlformats.org/officeDocument/2006/relationships/image" Target="../media/image38.png"/><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0.png"/><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9.xml"/><Relationship Id="rId3" Type="http://schemas.openxmlformats.org/officeDocument/2006/relationships/hyperlink" Target="https://www.lintcode.com/problem/string-partition/description" TargetMode="External"/><Relationship Id="rId2" Type="http://schemas.openxmlformats.org/officeDocument/2006/relationships/hyperlink" Target="https://www.lintcode.com/problem/longest-substring-with-at-most-k-distinct-characters/" TargetMode="External"/><Relationship Id="rId1" Type="http://schemas.openxmlformats.org/officeDocument/2006/relationships/hyperlink" Target="https://www.lintcode.com/problem/longest-substring-without-repeating-characters/description"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image" Target="../media/image1.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hyperlink" Target="https://www.lintcode.com/problem/40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主色logo"/>
          <p:cNvPicPr>
            <a:picLocks noChangeAspect="1"/>
          </p:cNvPicPr>
          <p:nvPr/>
        </p:nvPicPr>
        <p:blipFill>
          <a:blip r:embed="rId1"/>
          <a:stretch>
            <a:fillRect/>
          </a:stretch>
        </p:blipFill>
        <p:spPr>
          <a:xfrm>
            <a:off x="10485120" y="112395"/>
            <a:ext cx="1465580" cy="386080"/>
          </a:xfrm>
          <a:prstGeom prst="rect">
            <a:avLst/>
          </a:prstGeom>
        </p:spPr>
      </p:pic>
      <p:cxnSp>
        <p:nvCxnSpPr>
          <p:cNvPr id="6" name="直接连接符 5"/>
          <p:cNvCxnSpPr/>
          <p:nvPr/>
        </p:nvCxnSpPr>
        <p:spPr>
          <a:xfrm>
            <a:off x="0" y="603885"/>
            <a:ext cx="12216765" cy="17145"/>
          </a:xfrm>
          <a:prstGeom prst="line">
            <a:avLst/>
          </a:prstGeom>
          <a:ln>
            <a:solidFill>
              <a:srgbClr val="6A87E3"/>
            </a:solidFill>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4824730" y="6552565"/>
            <a:ext cx="2567305" cy="3054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sz="1400">
                <a:solidFill>
                  <a:srgbClr val="A0A2A5"/>
                </a:solidFill>
                <a:latin typeface="Kozuka Gothic Pro R" panose="020B0400000000000000" charset="-128"/>
                <a:ea typeface="Kozuka Gothic Pro R" panose="020B0400000000000000" charset="-128"/>
                <a:sym typeface="+mn-ea"/>
              </a:rPr>
              <a:t>Copyright©www.jiuzhang.com</a:t>
            </a:r>
            <a:endParaRPr kumimoji="0" lang="en-US" altLang="zh-CN" sz="1400" b="0" i="0" u="none" strike="noStrike" cap="none" spc="0" normalizeH="0" baseline="0">
              <a:ln>
                <a:noFill/>
              </a:ln>
              <a:solidFill>
                <a:srgbClr val="000000"/>
              </a:solidFill>
              <a:effectLst/>
              <a:uFillTx/>
              <a:latin typeface="Kozuka Gothic Pro R" panose="020B0400000000000000" charset="-128"/>
              <a:ea typeface="Kozuka Gothic Pro R" panose="020B0400000000000000" charset="-128"/>
              <a:cs typeface="+mj-cs"/>
              <a:sym typeface="等线" panose="02010600030101010101" charset="-122"/>
            </a:endParaRPr>
          </a:p>
        </p:txBody>
      </p:sp>
      <p:pic>
        <p:nvPicPr>
          <p:cNvPr id="2" name="图片 1" descr="副本_副本_未命名_自定义px_2022-02-09+16_28_55"/>
          <p:cNvPicPr>
            <a:picLocks noChangeAspect="1"/>
          </p:cNvPicPr>
          <p:nvPr/>
        </p:nvPicPr>
        <p:blipFill>
          <a:blip r:embed="rId2"/>
          <a:stretch>
            <a:fillRect/>
          </a:stretch>
        </p:blipFill>
        <p:spPr>
          <a:xfrm>
            <a:off x="618490" y="638810"/>
            <a:ext cx="10979785" cy="609981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&amp;</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代码解析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zh-CN" altLang="en-US" dirty="0">
                <a:latin typeface="微软雅黑" panose="020B0503020204020204" pitchFamily="34" charset="-122"/>
                <a:ea typeface="微软雅黑" panose="020B0503020204020204" pitchFamily="34" charset="-122"/>
              </a:rPr>
              <a:t>前缀和（</a:t>
            </a:r>
            <a:r>
              <a:rPr lang="en-US" altLang="zh-CN" dirty="0">
                <a:latin typeface="微软雅黑" panose="020B0503020204020204" pitchFamily="34" charset="-122"/>
                <a:ea typeface="微软雅黑" panose="020B0503020204020204" pitchFamily="34" charset="-122"/>
              </a:rPr>
              <a:t>Prefix</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Sum</a:t>
            </a:r>
            <a:r>
              <a:rPr lang="zh-CN" altLang="en-US" dirty="0">
                <a:latin typeface="微软雅黑" panose="020B0503020204020204" pitchFamily="34" charset="-122"/>
                <a:ea typeface="微软雅黑" panose="020B0503020204020204" pitchFamily="34" charset="-122"/>
              </a:rPr>
              <a:t>）优化</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212272" y="814225"/>
            <a:ext cx="4134465" cy="1023357"/>
          </a:xfrm>
          <a:prstGeom prst="rect">
            <a:avLst/>
          </a:prstGeom>
          <a:noFill/>
        </p:spPr>
        <p:txBody>
          <a:bodyPr wrap="none" rtlCol="0">
            <a:spAutoFit/>
          </a:bodyPr>
          <a:lstStyle/>
          <a:p>
            <a:pPr>
              <a:lnSpc>
                <a:spcPct val="150000"/>
              </a:lnSpc>
            </a:pPr>
            <a:r>
              <a:rPr lang="zh-CN" altLang="en-US" dirty="0">
                <a:ea typeface="微软雅黑" panose="020B0503020204020204" pitchFamily="34" charset="-122"/>
              </a:rPr>
              <a:t>首先使用 </a:t>
            </a:r>
            <a:r>
              <a:rPr lang="en-US" altLang="zh-CN" dirty="0">
                <a:ea typeface="微软雅黑" panose="020B0503020204020204" pitchFamily="34" charset="-122"/>
              </a:rPr>
              <a:t>O(n) </a:t>
            </a:r>
            <a:r>
              <a:rPr lang="zh-CN" altLang="en-US" dirty="0">
                <a:ea typeface="微软雅黑" panose="020B0503020204020204" pitchFamily="34" charset="-122"/>
              </a:rPr>
              <a:t>的时间获得前缀和数组</a:t>
            </a: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然后枚举起点终点，同时借助前缀和计算子数组和</a:t>
            </a: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如果子数组和 </a:t>
            </a:r>
            <a:r>
              <a:rPr lang="en-US" altLang="zh-CN" dirty="0">
                <a:ea typeface="微软雅黑" panose="020B0503020204020204" pitchFamily="34" charset="-122"/>
              </a:rPr>
              <a:t>&gt;=</a:t>
            </a:r>
            <a:r>
              <a:rPr lang="zh-CN" altLang="en-US" dirty="0">
                <a:ea typeface="微软雅黑" panose="020B0503020204020204" pitchFamily="34" charset="-122"/>
              </a:rPr>
              <a:t> </a:t>
            </a:r>
            <a:r>
              <a:rPr lang="en-US" altLang="zh-CN" dirty="0">
                <a:ea typeface="微软雅黑" panose="020B0503020204020204" pitchFamily="34" charset="-122"/>
              </a:rPr>
              <a:t>s</a:t>
            </a:r>
            <a:r>
              <a:rPr lang="zh-CN" altLang="en-US" dirty="0">
                <a:ea typeface="微软雅黑" panose="020B0503020204020204" pitchFamily="34" charset="-122"/>
              </a:rPr>
              <a:t>，更新子数组的长度</a:t>
            </a:r>
            <a:endParaRPr lang="en-US" altLang="zh-CN" dirty="0">
              <a:ea typeface="微软雅黑" panose="020B0503020204020204" pitchFamily="34" charset="-122"/>
            </a:endParaRPr>
          </a:p>
        </p:txBody>
      </p:sp>
      <p:pic>
        <p:nvPicPr>
          <p:cNvPr id="9" name="图片 8"/>
          <p:cNvPicPr>
            <a:picLocks noChangeAspect="1"/>
          </p:cNvPicPr>
          <p:nvPr/>
        </p:nvPicPr>
        <p:blipFill rotWithShape="1">
          <a:blip r:embed="rId1"/>
          <a:srcRect t="4045"/>
          <a:stretch>
            <a:fillRect/>
          </a:stretch>
        </p:blipFill>
        <p:spPr>
          <a:xfrm>
            <a:off x="296877" y="2429182"/>
            <a:ext cx="4982843" cy="3187515"/>
          </a:xfrm>
          <a:prstGeom prst="rect">
            <a:avLst/>
          </a:prstGeom>
        </p:spPr>
      </p:pic>
      <p:pic>
        <p:nvPicPr>
          <p:cNvPr id="10" name="图片 11"/>
          <p:cNvPicPr>
            <a:picLocks noChangeAspect="1"/>
          </p:cNvPicPr>
          <p:nvPr/>
        </p:nvPicPr>
        <p:blipFill>
          <a:blip r:embed="rId2"/>
          <a:stretch>
            <a:fillRect/>
          </a:stretch>
        </p:blipFill>
        <p:spPr>
          <a:xfrm>
            <a:off x="6567167" y="912131"/>
            <a:ext cx="4982843" cy="4256815"/>
          </a:xfrm>
          <a:prstGeom prst="rect">
            <a:avLst/>
          </a:prstGeom>
        </p:spPr>
      </p:pic>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nvGraphicFramePr>
            <p:xfrm>
              <a:off x="6567167" y="5242111"/>
              <a:ext cx="4754880" cy="1063435"/>
            </p:xfrm>
            <a:graphic>
              <a:graphicData uri="http://schemas.openxmlformats.org/drawingml/2006/table">
                <a:tbl>
                  <a:tblPr firstRow="1" bandRow="1">
                    <a:tableStyleId>{5C22544A-7EE6-4342-B048-85BDC9FD1C3A}</a:tableStyleId>
                  </a:tblPr>
                  <a:tblGrid>
                    <a:gridCol w="1097280"/>
                    <a:gridCol w="1097280"/>
                    <a:gridCol w="2560320"/>
                  </a:tblGrid>
                  <a:tr h="337472">
                    <a:tc>
                      <a:txBody>
                        <a:bodyPr/>
                        <a:lstStyle/>
                        <a:p>
                          <a:pPr algn="ctr">
                            <a:lnSpc>
                              <a:spcPct val="150000"/>
                            </a:lnSpc>
                          </a:pPr>
                          <a:r>
                            <a:rPr lang="en-US" sz="1400" b="1" i="0" u="none" strike="noStrike" cap="none" dirty="0">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dk1"/>
                                    </a:solidFill>
                                    <a:latin typeface="+mn-lt"/>
                                    <a:ea typeface="+mn-ea"/>
                                    <a:cs typeface="+mn-cs"/>
                                    <a:sym typeface="Arial" panose="020B0604020202020204"/>
                                  </a:rPr>
                                  <m:t>O</m:t>
                                </m:r>
                                <m:r>
                                  <m:rPr>
                                    <m:nor/>
                                  </m:rPr>
                                  <a:rPr lang="en-US" altLang="zh-CN" sz="1400" b="0" i="0" u="none" strike="noStrike" cap="none" dirty="0" smtClean="0">
                                    <a:solidFill>
                                      <a:schemeClr val="dk1"/>
                                    </a:solidFill>
                                    <a:latin typeface="+mn-lt"/>
                                    <a:ea typeface="+mn-ea"/>
                                    <a:cs typeface="+mn-cs"/>
                                    <a:sym typeface="Arial" panose="020B0604020202020204"/>
                                  </a:rPr>
                                  <m:t>(</m:t>
                                </m:r>
                                <m:r>
                                  <m:rPr>
                                    <m:nor/>
                                  </m:rPr>
                                  <a:rPr lang="en-US" altLang="zh-CN" sz="1400" b="0" i="0" u="none" strike="noStrike" cap="none" dirty="0" smtClean="0">
                                    <a:solidFill>
                                      <a:schemeClr val="dk1"/>
                                    </a:solidFill>
                                    <a:latin typeface="+mn-lt"/>
                                    <a:ea typeface="+mn-ea"/>
                                    <a:cs typeface="+mn-cs"/>
                                    <a:sym typeface="Arial" panose="020B0604020202020204"/>
                                  </a:rPr>
                                  <m:t>n</m:t>
                                </m:r>
                                <m:r>
                                  <m:rPr>
                                    <m:nor/>
                                  </m:rPr>
                                  <a:rPr lang="en-US" altLang="zh-CN" sz="1400" b="0" i="0" u="none" strike="noStrike" cap="none" dirty="0" smtClean="0">
                                    <a:solidFill>
                                      <a:schemeClr val="dk1"/>
                                    </a:solidFill>
                                    <a:latin typeface="+mn-lt"/>
                                    <a:ea typeface="+mn-ea"/>
                                    <a:cs typeface="+mn-cs"/>
                                    <a:sym typeface="Arial" panose="020B0604020202020204"/>
                                  </a:rPr>
                                  <m:t> ^ </m:t>
                                </m:r>
                                <m:r>
                                  <m:rPr>
                                    <m:nor/>
                                  </m:rPr>
                                  <a:rPr lang="en-US" altLang="zh-CN" sz="1400" b="0" i="0" u="none" strike="noStrike" cap="none" dirty="0" smtClean="0">
                                    <a:solidFill>
                                      <a:schemeClr val="dk1"/>
                                    </a:solidFill>
                                    <a:latin typeface="+mn-lt"/>
                                    <a:ea typeface="+mn-ea"/>
                                    <a:cs typeface="+mn-cs"/>
                                    <a:sym typeface="Arial" panose="020B0604020202020204"/>
                                  </a:rPr>
                                  <m:t>2</m:t>
                                </m:r>
                                <m:r>
                                  <m:rPr>
                                    <m:nor/>
                                  </m:rPr>
                                  <a:rPr lang="en-US" altLang="zh-CN" sz="1400" b="0" i="0" u="none" strike="noStrike" cap="none" dirty="0" smtClean="0">
                                    <a:solidFill>
                                      <a:schemeClr val="dk1"/>
                                    </a:solidFill>
                                    <a:latin typeface="+mn-lt"/>
                                    <a:ea typeface="+mn-ea"/>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en-US" altLang="zh-CN" sz="1400" b="0" i="0" u="none" strike="noStrike" cap="none" dirty="0">
                              <a:solidFill>
                                <a:schemeClr val="dk1"/>
                              </a:solidFill>
                              <a:latin typeface="+mn-lt"/>
                              <a:ea typeface="+mn-ea"/>
                              <a:cs typeface="+mn-cs"/>
                              <a:sym typeface="Arial" panose="020B0604020202020204"/>
                            </a:rPr>
                            <a:t>O(n) </a:t>
                          </a:r>
                          <a:r>
                            <a:rPr lang="zh-CN" altLang="en-US" sz="1400" b="0" i="0" u="none" strike="noStrike" cap="none" dirty="0">
                              <a:solidFill>
                                <a:schemeClr val="dk1"/>
                              </a:solidFill>
                              <a:latin typeface="+mn-lt"/>
                              <a:ea typeface="+mn-ea"/>
                              <a:cs typeface="+mn-cs"/>
                              <a:sym typeface="Arial" panose="020B0604020202020204"/>
                            </a:rPr>
                            <a:t>计算前缀和</a:t>
                          </a:r>
                          <a:endParaRPr lang="en-US" altLang="zh-CN" sz="1400" b="0" i="0" u="none" strike="noStrike" cap="none" dirty="0">
                            <a:solidFill>
                              <a:schemeClr val="dk1"/>
                            </a:solidFill>
                            <a:latin typeface="+mn-lt"/>
                            <a:ea typeface="+mn-ea"/>
                            <a:cs typeface="+mn-cs"/>
                            <a:sym typeface="Arial" panose="020B0604020202020204"/>
                          </a:endParaRPr>
                        </a:p>
                        <a:p>
                          <a:pPr>
                            <a:lnSpc>
                              <a:spcPct val="150000"/>
                            </a:lnSpc>
                          </a:pPr>
                          <a:r>
                            <a:rPr lang="en-US" altLang="zh-CN" sz="1400" b="0" i="0" u="none" strike="noStrike" cap="none" dirty="0">
                              <a:solidFill>
                                <a:schemeClr val="dk1"/>
                              </a:solidFill>
                              <a:latin typeface="+mn-lt"/>
                              <a:ea typeface="+mn-ea"/>
                              <a:cs typeface="+mn-cs"/>
                              <a:sym typeface="Arial" panose="020B0604020202020204"/>
                            </a:rPr>
                            <a:t>O(n ^ 2) </a:t>
                          </a:r>
                          <a:r>
                            <a:rPr lang="zh-CN" altLang="en-US" sz="1400" b="0" i="0" u="none" strike="noStrike" cap="none" dirty="0">
                              <a:solidFill>
                                <a:schemeClr val="dk1"/>
                              </a:solidFill>
                              <a:latin typeface="+mn-lt"/>
                              <a:ea typeface="+mn-ea"/>
                              <a:cs typeface="+mn-cs"/>
                              <a:sym typeface="Arial" panose="020B0604020202020204"/>
                            </a:rPr>
                            <a:t>枚举子数组起点终点</a:t>
                          </a:r>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O(n)</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dk1"/>
                              </a:solidFill>
                              <a:latin typeface="+mn-lt"/>
                              <a:ea typeface="+mn-ea"/>
                              <a:cs typeface="+mn-cs"/>
                              <a:sym typeface="Arial" panose="020B0604020202020204"/>
                            </a:rPr>
                            <a:t>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14" name="Table 13"/>
              <p:cNvGraphicFramePr>
                <a:graphicFrameLocks noGrp="1"/>
              </p:cNvGraphicFramePr>
              <p:nvPr/>
            </p:nvGraphicFramePr>
            <p:xfrm>
              <a:off x="6567167" y="5242111"/>
              <a:ext cx="4754880" cy="1063435"/>
            </p:xfrm>
            <a:graphic>
              <a:graphicData uri="http://schemas.openxmlformats.org/drawingml/2006/table">
                <a:tbl>
                  <a:tblPr firstRow="1" bandRow="1">
                    <a:tableStyleId>{5C22544A-7EE6-4342-B048-85BDC9FD1C3A}</a:tableStyleId>
                  </a:tblPr>
                  <a:tblGrid>
                    <a:gridCol w="1097280"/>
                    <a:gridCol w="1097280"/>
                    <a:gridCol w="2560320"/>
                  </a:tblGrid>
                  <a:tr h="731520">
                    <a:tc>
                      <a:txBody>
                        <a:bodyPr/>
                        <a:lstStyle/>
                        <a:p>
                          <a:pPr algn="ctr">
                            <a:lnSpc>
                              <a:spcPct val="150000"/>
                            </a:lnSpc>
                          </a:pPr>
                          <a:r>
                            <a:rPr lang="en-US" sz="1400" b="1" i="0" u="none" strike="noStrike" cap="none" dirty="0">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3"/>
                        </a:blipFill>
                      </a:tcPr>
                    </a:tc>
                    <a:tc>
                      <a:txBody>
                        <a:bodyPr/>
                        <a:lstStyle/>
                        <a:p>
                          <a:pPr>
                            <a:lnSpc>
                              <a:spcPct val="150000"/>
                            </a:lnSpc>
                          </a:pPr>
                          <a:r>
                            <a:rPr lang="en-US" altLang="zh-CN" sz="1400" b="0" i="0" u="none" strike="noStrike" cap="none" dirty="0">
                              <a:solidFill>
                                <a:schemeClr val="dk1"/>
                              </a:solidFill>
                              <a:latin typeface="+mn-lt"/>
                              <a:ea typeface="+mn-ea"/>
                              <a:cs typeface="+mn-cs"/>
                              <a:sym typeface="Arial" panose="020B0604020202020204"/>
                            </a:rPr>
                            <a:t>O(n) </a:t>
                          </a:r>
                          <a:r>
                            <a:rPr lang="zh-CN" altLang="en-US" sz="1400" b="0" i="0" u="none" strike="noStrike" cap="none" dirty="0">
                              <a:solidFill>
                                <a:schemeClr val="dk1"/>
                              </a:solidFill>
                              <a:latin typeface="+mn-lt"/>
                              <a:ea typeface="+mn-ea"/>
                              <a:cs typeface="+mn-cs"/>
                              <a:sym typeface="Arial" panose="020B0604020202020204"/>
                            </a:rPr>
                            <a:t>计算前缀和</a:t>
                          </a:r>
                          <a:endParaRPr lang="en-US" altLang="zh-CN" sz="1400" b="0" i="0" u="none" strike="noStrike" cap="none" dirty="0">
                            <a:solidFill>
                              <a:schemeClr val="dk1"/>
                            </a:solidFill>
                            <a:latin typeface="+mn-lt"/>
                            <a:ea typeface="+mn-ea"/>
                            <a:cs typeface="+mn-cs"/>
                            <a:sym typeface="Arial" panose="020B0604020202020204"/>
                          </a:endParaRPr>
                        </a:p>
                        <a:p>
                          <a:pPr>
                            <a:lnSpc>
                              <a:spcPct val="150000"/>
                            </a:lnSpc>
                          </a:pPr>
                          <a:r>
                            <a:rPr lang="en-US" altLang="zh-CN" sz="1400" b="0" i="0" u="none" strike="noStrike" cap="none" dirty="0">
                              <a:solidFill>
                                <a:schemeClr val="dk1"/>
                              </a:solidFill>
                              <a:latin typeface="+mn-lt"/>
                              <a:ea typeface="+mn-ea"/>
                              <a:cs typeface="+mn-cs"/>
                              <a:sym typeface="Arial" panose="020B0604020202020204"/>
                            </a:rPr>
                            <a:t>O(n ^ 2) </a:t>
                          </a:r>
                          <a:r>
                            <a:rPr lang="zh-CN" altLang="en-US" sz="1400" b="0" i="0" u="none" strike="noStrike" cap="none" dirty="0">
                              <a:solidFill>
                                <a:schemeClr val="dk1"/>
                              </a:solidFill>
                              <a:latin typeface="+mn-lt"/>
                              <a:ea typeface="+mn-ea"/>
                              <a:cs typeface="+mn-cs"/>
                              <a:sym typeface="Arial" panose="020B0604020202020204"/>
                            </a:rPr>
                            <a:t>枚举子数组起点终点</a:t>
                          </a:r>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O(n)</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dk1"/>
                              </a:solidFill>
                              <a:latin typeface="+mn-lt"/>
                              <a:ea typeface="+mn-ea"/>
                              <a:cs typeface="+mn-cs"/>
                              <a:sym typeface="Arial" panose="020B0604020202020204"/>
                            </a:rPr>
                            <a:t>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ja-JP" altLang="en-US"/>
              <a:t>题目解析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2" name="TextBox 1"/>
          <p:cNvSpPr txBox="1"/>
          <p:nvPr/>
        </p:nvSpPr>
        <p:spPr>
          <a:xfrm>
            <a:off x="3240529" y="1470055"/>
            <a:ext cx="5984648" cy="960776"/>
          </a:xfrm>
          <a:prstGeom prst="rect">
            <a:avLst/>
          </a:prstGeom>
          <a:noFill/>
        </p:spPr>
        <p:txBody>
          <a:bodyPr wrap="square" rtlCol="0">
            <a:spAutoFit/>
          </a:bodyPr>
          <a:lstStyle/>
          <a:p>
            <a:pPr>
              <a:lnSpc>
                <a:spcPct val="150000"/>
              </a:lnSpc>
            </a:pPr>
            <a:r>
              <a:rPr lang="zh-CN" altLang="en-US" sz="2000" dirty="0"/>
              <a:t>经过和面试官的深入交流</a:t>
            </a:r>
            <a:endParaRPr lang="zh-CN" altLang="en-US" sz="2000" dirty="0"/>
          </a:p>
          <a:p>
            <a:pPr>
              <a:lnSpc>
                <a:spcPct val="150000"/>
              </a:lnSpc>
            </a:pPr>
            <a:r>
              <a:rPr lang="zh-CN" altLang="en-US" sz="2000" dirty="0"/>
              <a:t>面试说：</a:t>
            </a:r>
            <a:r>
              <a:rPr lang="zh-CN" altLang="en-US" sz="2000" b="1" dirty="0"/>
              <a:t>你得找一个</a:t>
            </a:r>
            <a:r>
              <a:rPr lang="zh-CN" altLang="en-US" sz="2000" b="1" dirty="0">
                <a:solidFill>
                  <a:srgbClr val="FF0000"/>
                </a:solidFill>
              </a:rPr>
              <a:t>比 </a:t>
            </a:r>
            <a:r>
              <a:rPr lang="en-US" altLang="zh-CN" sz="2000" b="1" dirty="0">
                <a:solidFill>
                  <a:srgbClr val="FF0000"/>
                </a:solidFill>
              </a:rPr>
              <a:t>O(n^2)</a:t>
            </a:r>
            <a:r>
              <a:rPr lang="zh-CN" altLang="en-US" sz="2000" b="1" dirty="0">
                <a:solidFill>
                  <a:srgbClr val="FF0000"/>
                </a:solidFill>
              </a:rPr>
              <a:t> </a:t>
            </a:r>
            <a:r>
              <a:rPr lang="zh-CN" altLang="en-US" sz="2000" b="1" dirty="0"/>
              <a:t>更快的算法</a:t>
            </a:r>
            <a:endParaRPr lang="zh-CN" altLang="en-US" sz="2000" b="1" dirty="0"/>
          </a:p>
        </p:txBody>
      </p:sp>
      <p:pic>
        <p:nvPicPr>
          <p:cNvPr id="2050" name="Picture 2" descr="我一定竭尽所能为难你-表情包大全-搞笑图片表情包-表情包网站"/>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4797" y="3241645"/>
            <a:ext cx="5080000" cy="1955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蘑菇头表情包（第十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1" y="2759847"/>
            <a:ext cx="2247900"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74797" y="3317845"/>
            <a:ext cx="954107" cy="400110"/>
          </a:xfrm>
          <a:prstGeom prst="rect">
            <a:avLst/>
          </a:prstGeom>
          <a:noFill/>
        </p:spPr>
        <p:txBody>
          <a:bodyPr wrap="none" rtlCol="0">
            <a:spAutoFit/>
          </a:bodyPr>
          <a:lstStyle/>
          <a:p>
            <a:r>
              <a:rPr lang="en-US" sz="2000" b="1" dirty="0">
                <a:solidFill>
                  <a:srgbClr val="FF0000"/>
                </a:solidFill>
              </a:rPr>
              <a:t>面试官</a:t>
            </a:r>
            <a:endParaRPr lang="en-US" sz="20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zh-CN" altLang="en-US" dirty="0">
                <a:solidFill>
                  <a:srgbClr val="C00000"/>
                </a:solidFill>
              </a:rPr>
              <a:t>高频套路：通过时间复杂度</a:t>
            </a:r>
            <a:r>
              <a:rPr lang="zh-CN" altLang="en-US" b="1" dirty="0">
                <a:solidFill>
                  <a:srgbClr val="C00000"/>
                </a:solidFill>
                <a:highlight>
                  <a:srgbClr val="FFFF00"/>
                </a:highlight>
              </a:rPr>
              <a:t>倒推</a:t>
            </a:r>
            <a:r>
              <a:rPr lang="zh-CN" altLang="en-US" dirty="0">
                <a:solidFill>
                  <a:srgbClr val="C00000"/>
                </a:solidFill>
              </a:rPr>
              <a:t>算法</a:t>
            </a:r>
            <a:endParaRPr sz="240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 name="Diagram 2"/>
          <p:cNvGraphicFramePr/>
          <p:nvPr/>
        </p:nvGraphicFramePr>
        <p:xfrm>
          <a:off x="2247900" y="1460500"/>
          <a:ext cx="8013700" cy="44365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3453531" y="1638221"/>
            <a:ext cx="773827" cy="923330"/>
          </a:xfrm>
          <a:prstGeom prst="rect">
            <a:avLst/>
          </a:prstGeom>
          <a:noFill/>
        </p:spPr>
        <p:txBody>
          <a:bodyPr wrap="square" rtlCol="0">
            <a:spAutoFit/>
          </a:bodyPr>
          <a:lstStyle/>
          <a:p>
            <a:r>
              <a:rPr lang="zh-CN" altLang="en-US" sz="5400" dirty="0"/>
              <a:t>💪🏼</a:t>
            </a:r>
            <a:endParaRPr lang="en-US" sz="5400" dirty="0"/>
          </a:p>
        </p:txBody>
      </p:sp>
      <p:sp>
        <p:nvSpPr>
          <p:cNvPr id="6" name="TextBox 5"/>
          <p:cNvSpPr txBox="1"/>
          <p:nvPr/>
        </p:nvSpPr>
        <p:spPr>
          <a:xfrm>
            <a:off x="3439964" y="3280562"/>
            <a:ext cx="877163" cy="923330"/>
          </a:xfrm>
          <a:prstGeom prst="rect">
            <a:avLst/>
          </a:prstGeom>
          <a:noFill/>
        </p:spPr>
        <p:txBody>
          <a:bodyPr wrap="none" rtlCol="0">
            <a:spAutoFit/>
          </a:bodyPr>
          <a:lstStyle/>
          <a:p>
            <a:r>
              <a:rPr lang="zh-CN" altLang="en-US" sz="5400" dirty="0"/>
              <a:t>🔎</a:t>
            </a:r>
            <a:endParaRPr lang="en-US" sz="5400" dirty="0"/>
          </a:p>
        </p:txBody>
      </p:sp>
      <p:sp>
        <p:nvSpPr>
          <p:cNvPr id="9" name="TextBox 8"/>
          <p:cNvSpPr txBox="1"/>
          <p:nvPr/>
        </p:nvSpPr>
        <p:spPr>
          <a:xfrm>
            <a:off x="3453408" y="4888267"/>
            <a:ext cx="877163" cy="923330"/>
          </a:xfrm>
          <a:prstGeom prst="rect">
            <a:avLst/>
          </a:prstGeom>
          <a:noFill/>
        </p:spPr>
        <p:txBody>
          <a:bodyPr wrap="none" rtlCol="0">
            <a:spAutoFit/>
          </a:bodyPr>
          <a:lstStyle/>
          <a:p>
            <a:r>
              <a:rPr lang="zh-CN" altLang="en-US" sz="5400" dirty="0"/>
              <a:t>🧪</a:t>
            </a:r>
            <a:endParaRPr lang="en-US" sz="5400" dirty="0"/>
          </a:p>
        </p:txBody>
      </p:sp>
      <p:sp>
        <p:nvSpPr>
          <p:cNvPr id="10" name="TextBox 9"/>
          <p:cNvSpPr txBox="1"/>
          <p:nvPr/>
        </p:nvSpPr>
        <p:spPr>
          <a:xfrm>
            <a:off x="10528300" y="2374900"/>
            <a:ext cx="184731" cy="307777"/>
          </a:xfrm>
          <a:prstGeom prst="rect">
            <a:avLst/>
          </a:prstGeom>
          <a:noFill/>
        </p:spPr>
        <p:txBody>
          <a:bodyPr wrap="none" rtlCol="0">
            <a:spAutoFit/>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ja-JP" altLang="en-US"/>
              <a:t>题目解析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graphicFrame>
        <p:nvGraphicFramePr>
          <p:cNvPr id="5" name="Table 6"/>
          <p:cNvGraphicFramePr>
            <a:graphicFrameLocks noGrp="1"/>
          </p:cNvGraphicFramePr>
          <p:nvPr/>
        </p:nvGraphicFramePr>
        <p:xfrm>
          <a:off x="296877" y="965852"/>
          <a:ext cx="8128000" cy="2107548"/>
        </p:xfrm>
        <a:graphic>
          <a:graphicData uri="http://schemas.openxmlformats.org/drawingml/2006/table">
            <a:tbl>
              <a:tblPr firstRow="1" bandRow="1">
                <a:tableStyleId>{5C22544A-7EE6-4342-B048-85BDC9FD1C3A}</a:tableStyleId>
              </a:tblPr>
              <a:tblGrid>
                <a:gridCol w="1388207"/>
                <a:gridCol w="6739793"/>
              </a:tblGrid>
              <a:tr h="433907">
                <a:tc>
                  <a:txBody>
                    <a:bodyPr/>
                    <a:lstStyle/>
                    <a:p>
                      <a:pPr>
                        <a:lnSpc>
                          <a:spcPct val="150000"/>
                        </a:lnSpc>
                      </a:pPr>
                      <a:r>
                        <a:rPr lang="en-US" dirty="0"/>
                        <a:t>时间复杂度</a:t>
                      </a:r>
                      <a:endParaRPr lang="en-US" dirty="0"/>
                    </a:p>
                  </a:txBody>
                  <a:tcPr/>
                </a:tc>
                <a:tc>
                  <a:txBody>
                    <a:bodyPr/>
                    <a:lstStyle/>
                    <a:p>
                      <a:pPr>
                        <a:lnSpc>
                          <a:spcPct val="150000"/>
                        </a:lnSpc>
                      </a:pPr>
                      <a:r>
                        <a:rPr lang="en-US" dirty="0"/>
                        <a:t>相关算法</a:t>
                      </a:r>
                      <a:endParaRPr lang="en-US" dirty="0"/>
                    </a:p>
                  </a:txBody>
                  <a:tcPr/>
                </a:tc>
              </a:tr>
              <a:tr h="433907">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O(nlogn)</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排序、</a:t>
                      </a:r>
                      <a:r>
                        <a:rPr lang="en-US" altLang="zh-CN" sz="1400" b="0" i="0" u="none" strike="noStrike" cap="none" dirty="0">
                          <a:solidFill>
                            <a:srgbClr val="FF0000"/>
                          </a:solidFill>
                          <a:latin typeface="+mn-lt"/>
                          <a:ea typeface="微软雅黑" panose="020B0503020204020204" pitchFamily="34" charset="-122"/>
                          <a:cs typeface="+mn-cs"/>
                          <a:sym typeface="Arial" panose="020B0604020202020204"/>
                        </a:rPr>
                        <a:t>n</a:t>
                      </a:r>
                      <a:r>
                        <a:rPr lang="zh-CN" altLang="en-US" sz="1400" b="0" i="0" u="none" strike="noStrike" cap="none" dirty="0">
                          <a:solidFill>
                            <a:srgbClr val="FF0000"/>
                          </a:solidFill>
                          <a:latin typeface="+mn-lt"/>
                          <a:ea typeface="微软雅黑" panose="020B0503020204020204" pitchFamily="34" charset="-122"/>
                          <a:cs typeface="+mn-cs"/>
                          <a:sym typeface="Arial" panose="020B0604020202020204"/>
                        </a:rPr>
                        <a:t>次二分</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次快速幂，其他</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O(logn)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的数据结构（堆、线段树等）</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tc>
              </a:tr>
              <a:tr h="433907">
                <a:tc>
                  <a:txBody>
                    <a:bodyPr/>
                    <a:lstStyle/>
                    <a:p>
                      <a:pP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sqrt(n))</a:t>
                      </a:r>
                      <a:endParaRPr lang="en-US" dirty="0"/>
                    </a:p>
                  </a:txBody>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因子</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(factor)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相关的问题</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tc>
              </a:tr>
              <a:tr h="805827">
                <a:tc>
                  <a:txBody>
                    <a:bodyPr/>
                    <a:lstStyle/>
                    <a:p>
                      <a:pP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a:t>
                      </a:r>
                      <a:endParaRPr lang="en-US" dirty="0"/>
                    </a:p>
                  </a:txBody>
                  <a:tcPr/>
                </a:tc>
                <a:tc>
                  <a:txBody>
                    <a:bodyPr/>
                    <a:lstStyle/>
                    <a:p>
                      <a:pPr>
                        <a:lnSpc>
                          <a:spcPct val="150000"/>
                        </a:lnSpc>
                      </a:pPr>
                      <a:r>
                        <a:rPr lang="zh-CN" altLang="en-US" sz="1400" b="0" i="0" u="none" strike="noStrike" cap="none" dirty="0">
                          <a:solidFill>
                            <a:srgbClr val="FF0000"/>
                          </a:solidFill>
                          <a:latin typeface="+mn-lt"/>
                          <a:ea typeface="微软雅黑" panose="020B0503020204020204" pitchFamily="34" charset="-122"/>
                          <a:cs typeface="+mn-cs"/>
                          <a:sym typeface="Arial" panose="020B0604020202020204"/>
                        </a:rPr>
                        <a:t>双指针</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、单调栈、</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Quick select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、树上各类遍历与分治</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次并查集操作、</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次哈希表</a:t>
                      </a:r>
                      <a:endParaRPr lang="en-US" altLang="zh-CN" sz="1800" b="0" i="0" u="none" strike="noStrike" cap="none" dirty="0">
                        <a:solidFill>
                          <a:schemeClr val="tx1"/>
                        </a:solidFill>
                        <a:latin typeface="+mn-lt"/>
                        <a:ea typeface="微软雅黑" panose="020B0503020204020204" pitchFamily="34" charset="-122"/>
                        <a:cs typeface="+mn-cs"/>
                        <a:sym typeface="Arial" panose="020B0604020202020204"/>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二分法</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Binary</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Search</a:t>
            </a:r>
            <a:r>
              <a:rPr lang="zh-CN" altLang="en-US" dirty="0">
                <a:latin typeface="微软雅黑" panose="020B0503020204020204" pitchFamily="34" charset="-122"/>
                <a:ea typeface="微软雅黑" panose="020B0503020204020204" pitchFamily="34" charset="-122"/>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9" name="Table 8"/>
          <p:cNvGraphicFramePr>
            <a:graphicFrameLocks noGrp="1"/>
          </p:cNvGraphicFramePr>
          <p:nvPr/>
        </p:nvGraphicFramePr>
        <p:xfrm>
          <a:off x="1741749" y="1664445"/>
          <a:ext cx="4477056"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dirty="0">
                          <a:solidFill>
                            <a:srgbClr val="FF0000"/>
                          </a:solidFill>
                        </a:rPr>
                        <a:t>1</a:t>
                      </a:r>
                      <a:endParaRPr lang="en-US"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dirty="0">
                          <a:solidFill>
                            <a:srgbClr val="FF0000"/>
                          </a:solidFill>
                        </a:rPr>
                        <a:t>3</a:t>
                      </a:r>
                      <a:endParaRPr lang="en-US" dirty="0">
                        <a:solidFill>
                          <a:srgbClr val="FF0000"/>
                        </a:solidFill>
                      </a:endParaRPr>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graphicFrame>
        <p:nvGraphicFramePr>
          <p:cNvPr id="10" name="Table 9"/>
          <p:cNvGraphicFramePr>
            <a:graphicFrameLocks noGrp="1"/>
          </p:cNvGraphicFramePr>
          <p:nvPr/>
        </p:nvGraphicFramePr>
        <p:xfrm>
          <a:off x="1193693" y="2670218"/>
          <a:ext cx="5025112"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79391">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79391">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12</a:t>
                      </a:r>
                      <a:endParaRPr lang="en-US" dirty="0"/>
                    </a:p>
                  </a:txBody>
                  <a:tcPr anchor="ctr"/>
                </a:tc>
                <a:tc>
                  <a:txBody>
                    <a:bodyPr/>
                    <a:lstStyle/>
                    <a:p>
                      <a:pPr algn="ctr"/>
                      <a:r>
                        <a:rPr lang="en-US" altLang="zh-CN" dirty="0"/>
                        <a:t>15</a:t>
                      </a:r>
                      <a:endParaRPr lang="en-US" dirty="0"/>
                    </a:p>
                  </a:txBody>
                  <a:tcPr anchor="ctr"/>
                </a:tc>
              </a:tr>
            </a:tbl>
          </a:graphicData>
        </a:graphic>
      </p:graphicFrame>
      <p:sp>
        <p:nvSpPr>
          <p:cNvPr id="7" name="TextBox 6"/>
          <p:cNvSpPr txBox="1"/>
          <p:nvPr/>
        </p:nvSpPr>
        <p:spPr>
          <a:xfrm>
            <a:off x="844933" y="1889947"/>
            <a:ext cx="577402" cy="307777"/>
          </a:xfrm>
          <a:prstGeom prst="rect">
            <a:avLst/>
          </a:prstGeom>
          <a:noFill/>
        </p:spPr>
        <p:txBody>
          <a:bodyPr wrap="none" rtlCol="0">
            <a:spAutoFit/>
          </a:bodyPr>
          <a:lstStyle/>
          <a:p>
            <a:r>
              <a:rPr lang="en-US" altLang="zh-CN" dirty="0"/>
              <a:t>s</a:t>
            </a:r>
            <a:r>
              <a:rPr lang="zh-CN" altLang="en-US" dirty="0"/>
              <a:t> </a:t>
            </a:r>
            <a:r>
              <a:rPr lang="en-US" altLang="zh-CN" dirty="0"/>
              <a:t>=</a:t>
            </a:r>
            <a:r>
              <a:rPr lang="zh-CN" altLang="en-US" dirty="0"/>
              <a:t> </a:t>
            </a:r>
            <a:r>
              <a:rPr lang="en-US" altLang="zh-CN" dirty="0"/>
              <a:t>7</a:t>
            </a:r>
            <a:endParaRPr lang="en-US" dirty="0"/>
          </a:p>
        </p:txBody>
      </p:sp>
      <p:sp>
        <p:nvSpPr>
          <p:cNvPr id="12" name="TextBox 11"/>
          <p:cNvSpPr txBox="1"/>
          <p:nvPr/>
        </p:nvSpPr>
        <p:spPr>
          <a:xfrm>
            <a:off x="2007201" y="922184"/>
            <a:ext cx="3539752" cy="307777"/>
          </a:xfrm>
          <a:prstGeom prst="rect">
            <a:avLst/>
          </a:prstGeom>
          <a:noFill/>
        </p:spPr>
        <p:txBody>
          <a:bodyPr wrap="none" rtlCol="0">
            <a:spAutoFit/>
          </a:bodyPr>
          <a:lstStyle/>
          <a:p>
            <a:r>
              <a:rPr lang="en-US" dirty="0"/>
              <a:t>以这里为开头的最短子串的结尾在哪里</a:t>
            </a:r>
            <a:r>
              <a:rPr lang="zh-CN" altLang="en-US" dirty="0"/>
              <a:t>？</a:t>
            </a:r>
            <a:endParaRPr lang="en-US" dirty="0"/>
          </a:p>
        </p:txBody>
      </p:sp>
      <p:sp>
        <p:nvSpPr>
          <p:cNvPr id="13" name="Up Arrow 12"/>
          <p:cNvSpPr/>
          <p:nvPr/>
        </p:nvSpPr>
        <p:spPr>
          <a:xfrm rot="10800000">
            <a:off x="3638846" y="1289797"/>
            <a:ext cx="193431" cy="254976"/>
          </a:xfrm>
          <a:prstGeom prst="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dirty="0" err="1"/>
              <a:t>如何求最值</a:t>
            </a:r>
            <a:r>
              <a:rPr lang="zh-CN" altLang="en-US" dirty="0"/>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923193"/>
            <a:ext cx="3954929" cy="307777"/>
          </a:xfrm>
          <a:prstGeom prst="rect">
            <a:avLst/>
          </a:prstGeom>
          <a:noFill/>
        </p:spPr>
        <p:txBody>
          <a:bodyPr wrap="none" rtlCol="0">
            <a:spAutoFit/>
          </a:bodyPr>
          <a:lstStyle/>
          <a:p>
            <a:r>
              <a:rPr lang="en-US" dirty="0" err="1"/>
              <a:t>每个小组求得冠军</a:t>
            </a:r>
            <a:r>
              <a:rPr lang="zh-CN" altLang="en-US" dirty="0"/>
              <a:t>，然后小组冠军中求得总冠军</a:t>
            </a:r>
            <a:endParaRPr lang="en-US" dirty="0"/>
          </a:p>
        </p:txBody>
      </p:sp>
      <p:sp>
        <p:nvSpPr>
          <p:cNvPr id="6" name="TextBox 5"/>
          <p:cNvSpPr txBox="1"/>
          <p:nvPr/>
        </p:nvSpPr>
        <p:spPr>
          <a:xfrm>
            <a:off x="296877" y="1518436"/>
            <a:ext cx="4044697" cy="1023357"/>
          </a:xfrm>
          <a:prstGeom prst="rect">
            <a:avLst/>
          </a:prstGeom>
          <a:noFill/>
        </p:spPr>
        <p:txBody>
          <a:bodyPr wrap="none" rtlCol="0">
            <a:spAutoFit/>
          </a:bodyPr>
          <a:lstStyle/>
          <a:p>
            <a:pPr>
              <a:lnSpc>
                <a:spcPct val="150000"/>
              </a:lnSpc>
            </a:pPr>
            <a:r>
              <a:rPr lang="zh-CN" altLang="en-US" dirty="0">
                <a:ea typeface="微软雅黑" panose="020B0503020204020204" pitchFamily="34" charset="-122"/>
              </a:rPr>
              <a:t>对于每个下标 </a:t>
            </a:r>
            <a:r>
              <a:rPr lang="en-US" altLang="zh-CN" dirty="0">
                <a:ea typeface="微软雅黑" panose="020B0503020204020204" pitchFamily="34" charset="-122"/>
              </a:rPr>
              <a:t>i </a:t>
            </a:r>
            <a:r>
              <a:rPr lang="zh-CN" altLang="en-US" dirty="0">
                <a:ea typeface="微软雅黑" panose="020B0503020204020204" pitchFamily="34" charset="-122"/>
              </a:rPr>
              <a:t>，都让他作为子数组</a:t>
            </a:r>
            <a:r>
              <a:rPr lang="zh-CN" altLang="en-US" dirty="0">
                <a:solidFill>
                  <a:srgbClr val="FF0000"/>
                </a:solidFill>
                <a:ea typeface="微软雅黑" panose="020B0503020204020204" pitchFamily="34" charset="-122"/>
              </a:rPr>
              <a:t>左边界</a:t>
            </a:r>
            <a:endParaRPr lang="en-US" altLang="zh-CN" dirty="0">
              <a:solidFill>
                <a:srgbClr val="FF0000"/>
              </a:solidFill>
              <a:ea typeface="微软雅黑" panose="020B0503020204020204" pitchFamily="34" charset="-122"/>
            </a:endParaRPr>
          </a:p>
          <a:p>
            <a:pPr>
              <a:lnSpc>
                <a:spcPct val="150000"/>
              </a:lnSpc>
            </a:pPr>
            <a:r>
              <a:rPr lang="zh-CN" altLang="en-US" dirty="0">
                <a:ea typeface="微软雅黑" panose="020B0503020204020204" pitchFamily="34" charset="-122"/>
              </a:rPr>
              <a:t>使用二分法找出子数组</a:t>
            </a:r>
            <a:r>
              <a:rPr lang="zh-CN" altLang="en-US" dirty="0">
                <a:solidFill>
                  <a:srgbClr val="FF0000"/>
                </a:solidFill>
                <a:ea typeface="微软雅黑" panose="020B0503020204020204" pitchFamily="34" charset="-122"/>
              </a:rPr>
              <a:t>最靠左的右边界</a:t>
            </a:r>
            <a:endParaRPr lang="en-US" altLang="zh-CN" dirty="0">
              <a:solidFill>
                <a:srgbClr val="FF0000"/>
              </a:solidFill>
              <a:ea typeface="微软雅黑" panose="020B0503020204020204" pitchFamily="34" charset="-122"/>
            </a:endParaRPr>
          </a:p>
          <a:p>
            <a:pPr>
              <a:lnSpc>
                <a:spcPct val="150000"/>
              </a:lnSpc>
            </a:pPr>
            <a:r>
              <a:rPr lang="zh-CN" altLang="en-US" dirty="0">
                <a:ea typeface="微软雅黑" panose="020B0503020204020204" pitchFamily="34" charset="-122"/>
              </a:rPr>
              <a:t>使用前缀和求出子数组之和，与</a:t>
            </a:r>
            <a:r>
              <a:rPr lang="en-US" altLang="zh-CN" dirty="0">
                <a:ea typeface="微软雅黑" panose="020B0503020204020204" pitchFamily="34" charset="-122"/>
              </a:rPr>
              <a:t>s</a:t>
            </a:r>
            <a:r>
              <a:rPr lang="zh-CN" altLang="en-US" dirty="0">
                <a:ea typeface="微软雅黑" panose="020B0503020204020204" pitchFamily="34" charset="-122"/>
              </a:rPr>
              <a:t>比较并更新答案</a:t>
            </a:r>
            <a:endParaRPr lang="en-US" altLang="zh-CN" dirty="0">
              <a:ea typeface="微软雅黑" panose="020B0503020204020204" pitchFamily="34" charset="-122"/>
            </a:endParaRPr>
          </a:p>
        </p:txBody>
      </p:sp>
      <p:graphicFrame>
        <p:nvGraphicFramePr>
          <p:cNvPr id="7" name="Table 6"/>
          <p:cNvGraphicFramePr>
            <a:graphicFrameLocks noGrp="1"/>
          </p:cNvGraphicFramePr>
          <p:nvPr/>
        </p:nvGraphicFramePr>
        <p:xfrm>
          <a:off x="4229972" y="3049609"/>
          <a:ext cx="4477056"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dirty="0">
                          <a:solidFill>
                            <a:srgbClr val="FF0000"/>
                          </a:solidFill>
                        </a:rPr>
                        <a:t>1</a:t>
                      </a:r>
                      <a:endParaRPr lang="en-US"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dirty="0">
                          <a:solidFill>
                            <a:srgbClr val="FF0000"/>
                          </a:solidFill>
                        </a:rPr>
                        <a:t>3</a:t>
                      </a:r>
                      <a:endParaRPr lang="en-US" dirty="0">
                        <a:solidFill>
                          <a:srgbClr val="FF0000"/>
                        </a:solidFill>
                      </a:endParaRPr>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graphicFrame>
        <p:nvGraphicFramePr>
          <p:cNvPr id="8" name="Table 7"/>
          <p:cNvGraphicFramePr>
            <a:graphicFrameLocks noGrp="1"/>
          </p:cNvGraphicFramePr>
          <p:nvPr/>
        </p:nvGraphicFramePr>
        <p:xfrm>
          <a:off x="3681916" y="4072966"/>
          <a:ext cx="5025112"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79391">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79391">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12</a:t>
                      </a:r>
                      <a:endParaRPr lang="en-US" dirty="0"/>
                    </a:p>
                  </a:txBody>
                  <a:tcPr anchor="ctr"/>
                </a:tc>
                <a:tc>
                  <a:txBody>
                    <a:bodyPr/>
                    <a:lstStyle/>
                    <a:p>
                      <a:pPr algn="ctr"/>
                      <a:r>
                        <a:rPr lang="en-US" altLang="zh-CN" dirty="0"/>
                        <a:t>15</a:t>
                      </a:r>
                      <a:endParaRPr lang="en-US" dirty="0"/>
                    </a:p>
                  </a:txBody>
                  <a:tcPr anchor="ctr"/>
                </a:tc>
              </a:tr>
            </a:tbl>
          </a:graphicData>
        </a:graphic>
      </p:graphicFrame>
      <p:sp>
        <p:nvSpPr>
          <p:cNvPr id="9" name="TextBox 8"/>
          <p:cNvSpPr txBox="1"/>
          <p:nvPr/>
        </p:nvSpPr>
        <p:spPr>
          <a:xfrm>
            <a:off x="3333156" y="3275111"/>
            <a:ext cx="577402" cy="307777"/>
          </a:xfrm>
          <a:prstGeom prst="rect">
            <a:avLst/>
          </a:prstGeom>
          <a:noFill/>
        </p:spPr>
        <p:txBody>
          <a:bodyPr wrap="none" rtlCol="0">
            <a:spAutoFit/>
          </a:bodyPr>
          <a:lstStyle/>
          <a:p>
            <a:r>
              <a:rPr lang="en-US" altLang="zh-CN" dirty="0"/>
              <a:t>s</a:t>
            </a:r>
            <a:r>
              <a:rPr lang="zh-CN" altLang="en-US" dirty="0"/>
              <a:t> </a:t>
            </a:r>
            <a:r>
              <a:rPr lang="en-US" altLang="zh-CN" dirty="0"/>
              <a:t>=</a:t>
            </a:r>
            <a:r>
              <a:rPr lang="zh-CN" altLang="en-US" dirty="0"/>
              <a:t> </a:t>
            </a:r>
            <a:r>
              <a:rPr lang="en-US" altLang="zh-CN" dirty="0"/>
              <a:t>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&amp;</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代码解析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zh-CN" altLang="en-US" sz="2400" b="0" i="0" u="none" strike="noStrike" cap="none" dirty="0">
                <a:solidFill>
                  <a:schemeClr val="dk1"/>
                </a:solidFill>
                <a:latin typeface="微软雅黑" panose="020B0503020204020204" pitchFamily="34" charset="-122"/>
                <a:ea typeface="微软雅黑" panose="020B0503020204020204" pitchFamily="34" charset="-122"/>
                <a:cs typeface="Arial" panose="020B0604020202020204"/>
                <a:sym typeface="Arial" panose="020B0604020202020204"/>
              </a:rPr>
              <a:t>二分法（</a:t>
            </a:r>
            <a:r>
              <a:rPr lang="en-US" altLang="zh-CN" dirty="0">
                <a:latin typeface="微软雅黑" panose="020B0503020204020204" pitchFamily="34" charset="-122"/>
                <a:ea typeface="微软雅黑" panose="020B0503020204020204" pitchFamily="34" charset="-122"/>
              </a:rPr>
              <a:t>B</a:t>
            </a:r>
            <a:r>
              <a:rPr lang="en-US" altLang="zh-CN" sz="2400" b="0" i="0" u="none" strike="noStrike" cap="none" dirty="0">
                <a:solidFill>
                  <a:schemeClr val="dk1"/>
                </a:solidFill>
                <a:latin typeface="微软雅黑" panose="020B0503020204020204" pitchFamily="34" charset="-122"/>
                <a:ea typeface="微软雅黑" panose="020B0503020204020204" pitchFamily="34" charset="-122"/>
                <a:cs typeface="Arial" panose="020B0604020202020204"/>
                <a:sym typeface="Arial" panose="020B0604020202020204"/>
              </a:rPr>
              <a:t>inary</a:t>
            </a:r>
            <a:r>
              <a:rPr lang="zh-CN" altLang="en-US" sz="2400" b="0" i="0" u="none" strike="noStrike" cap="none" dirty="0">
                <a:solidFill>
                  <a:schemeClr val="dk1"/>
                </a:solidFill>
                <a:latin typeface="微软雅黑" panose="020B0503020204020204" pitchFamily="34" charset="-122"/>
                <a:ea typeface="微软雅黑" panose="020B0503020204020204" pitchFamily="34" charset="-122"/>
                <a:cs typeface="Arial" panose="020B0604020202020204"/>
                <a:sym typeface="Arial" panose="020B0604020202020204"/>
              </a:rPr>
              <a:t> </a:t>
            </a:r>
            <a:r>
              <a:rPr lang="en-US" altLang="zh-CN" sz="2400" b="0" i="0" u="none" strike="noStrike" cap="none" dirty="0">
                <a:solidFill>
                  <a:schemeClr val="dk1"/>
                </a:solidFill>
                <a:latin typeface="微软雅黑" panose="020B0503020204020204" pitchFamily="34" charset="-122"/>
                <a:ea typeface="微软雅黑" panose="020B0503020204020204" pitchFamily="34" charset="-122"/>
                <a:cs typeface="Arial" panose="020B0604020202020204"/>
                <a:sym typeface="Arial" panose="020B0604020202020204"/>
              </a:rPr>
              <a:t>Search</a:t>
            </a:r>
            <a:r>
              <a:rPr lang="zh-CN" altLang="en-US" sz="2400" b="0" i="0" u="none" strike="noStrike" cap="none" dirty="0">
                <a:solidFill>
                  <a:schemeClr val="dk1"/>
                </a:solidFill>
                <a:latin typeface="微软雅黑" panose="020B0503020204020204" pitchFamily="34" charset="-122"/>
                <a:ea typeface="微软雅黑" panose="020B0503020204020204" pitchFamily="34" charset="-122"/>
                <a:cs typeface="Arial" panose="020B0604020202020204"/>
                <a:sym typeface="Arial" panose="020B0604020202020204"/>
              </a:rPr>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nvGraphicFramePr>
            <p:xfrm>
              <a:off x="6760596" y="5066268"/>
              <a:ext cx="4754880" cy="1063435"/>
            </p:xfrm>
            <a:graphic>
              <a:graphicData uri="http://schemas.openxmlformats.org/drawingml/2006/table">
                <a:tbl>
                  <a:tblPr firstRow="1" bandRow="1">
                    <a:tableStyleId>{5C22544A-7EE6-4342-B048-85BDC9FD1C3A}</a:tableStyleId>
                  </a:tblPr>
                  <a:tblGrid>
                    <a:gridCol w="1097280"/>
                    <a:gridCol w="1097280"/>
                    <a:gridCol w="2560320"/>
                  </a:tblGrid>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a:lnSpc>
                              <a:spcPct val="150000"/>
                            </a:lnSpc>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dk1"/>
                                    </a:solidFill>
                                    <a:latin typeface="+mn-lt"/>
                                    <a:ea typeface="+mn-ea"/>
                                    <a:cs typeface="+mn-cs"/>
                                    <a:sym typeface="Arial" panose="020B0604020202020204"/>
                                  </a:rPr>
                                  <m:t>O</m:t>
                                </m:r>
                                <m:r>
                                  <m:rPr>
                                    <m:nor/>
                                  </m:rPr>
                                  <a:rPr lang="en-US" altLang="zh-CN" sz="1400" b="0" i="0" u="none" strike="noStrike" cap="none" dirty="0" smtClean="0">
                                    <a:solidFill>
                                      <a:schemeClr val="dk1"/>
                                    </a:solidFill>
                                    <a:latin typeface="+mn-lt"/>
                                    <a:ea typeface="+mn-ea"/>
                                    <a:cs typeface="+mn-cs"/>
                                    <a:sym typeface="Arial" panose="020B0604020202020204"/>
                                  </a:rPr>
                                  <m:t>(</m:t>
                                </m:r>
                                <m:r>
                                  <a:rPr lang="en-US" altLang="zh-CN" sz="1400" b="0" i="1" u="none" strike="noStrike" cap="none" dirty="0" smtClean="0">
                                    <a:solidFill>
                                      <a:schemeClr val="dk1"/>
                                    </a:solidFill>
                                    <a:latin typeface="Cambria Math" panose="02040503050406030204" pitchFamily="18" charset="0"/>
                                    <a:ea typeface="+mn-ea"/>
                                    <a:cs typeface="+mn-cs"/>
                                    <a:sym typeface="Arial" panose="020B0604020202020204"/>
                                  </a:rPr>
                                  <m:t>𝑛</m:t>
                                </m:r>
                                <m:r>
                                  <m:rPr>
                                    <m:sty m:val="p"/>
                                  </m:rPr>
                                  <a:rPr lang="en-US" altLang="zh-CN" sz="1400" b="0" i="1" u="none" strike="noStrike" cap="none" dirty="0" smtClean="0">
                                    <a:solidFill>
                                      <a:schemeClr val="dk1"/>
                                    </a:solidFill>
                                    <a:latin typeface="Cambria Math" panose="02040503050406030204" pitchFamily="18" charset="0"/>
                                    <a:ea typeface="+mn-ea"/>
                                    <a:cs typeface="+mn-cs"/>
                                    <a:sym typeface="Arial" panose="020B0604020202020204"/>
                                  </a:rPr>
                                  <m:t>log</m:t>
                                </m:r>
                                <m:r>
                                  <a:rPr lang="en-US" altLang="zh-CN" sz="1400" b="0" i="1" u="none" strike="noStrike" cap="none" dirty="0" smtClean="0">
                                    <a:solidFill>
                                      <a:schemeClr val="dk1"/>
                                    </a:solidFill>
                                    <a:latin typeface="Cambria Math" panose="02040503050406030204" pitchFamily="18" charset="0"/>
                                    <a:ea typeface="+mn-ea"/>
                                    <a:cs typeface="+mn-cs"/>
                                    <a:sym typeface="Arial" panose="020B0604020202020204"/>
                                  </a:rPr>
                                  <m:t>𝑛</m:t>
                                </m:r>
                                <m:r>
                                  <m:rPr>
                                    <m:nor/>
                                  </m:rPr>
                                  <a:rPr lang="en-US" altLang="zh-CN" sz="1400" b="0" i="0" u="none" strike="noStrike" cap="none" dirty="0" smtClean="0">
                                    <a:solidFill>
                                      <a:schemeClr val="dk1"/>
                                    </a:solidFill>
                                    <a:latin typeface="+mn-lt"/>
                                    <a:ea typeface="+mn-ea"/>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dk1"/>
                              </a:solidFill>
                              <a:latin typeface="+mn-lt"/>
                              <a:ea typeface="+mn-ea"/>
                              <a:cs typeface="+mn-cs"/>
                              <a:sym typeface="Arial" panose="020B0604020202020204"/>
                            </a:rPr>
                            <a:t>枚举起点位置：</a:t>
                          </a:r>
                          <a:r>
                            <a:rPr lang="en-US" altLang="zh-CN" sz="1400" b="0" i="0" u="none" strike="noStrike" cap="none" dirty="0">
                              <a:solidFill>
                                <a:schemeClr val="dk1"/>
                              </a:solidFill>
                              <a:latin typeface="+mn-lt"/>
                              <a:ea typeface="+mn-ea"/>
                              <a:cs typeface="+mn-cs"/>
                              <a:sym typeface="Arial" panose="020B0604020202020204"/>
                            </a:rPr>
                            <a:t>O(n)</a:t>
                          </a:r>
                          <a:endParaRPr lang="en-US" altLang="zh-CN" sz="1400" b="0" i="0" u="none" strike="noStrike" cap="none" dirty="0">
                            <a:solidFill>
                              <a:schemeClr val="dk1"/>
                            </a:solidFill>
                            <a:latin typeface="+mn-lt"/>
                            <a:ea typeface="+mn-ea"/>
                            <a:cs typeface="+mn-cs"/>
                            <a:sym typeface="Arial" panose="020B0604020202020204"/>
                          </a:endParaRPr>
                        </a:p>
                        <a:p>
                          <a:pPr>
                            <a:lnSpc>
                              <a:spcPct val="150000"/>
                            </a:lnSpc>
                          </a:pPr>
                          <a:r>
                            <a:rPr lang="zh-CN" altLang="en-US" sz="1400" b="0" i="0" u="none" strike="noStrike" cap="none" dirty="0">
                              <a:solidFill>
                                <a:schemeClr val="dk1"/>
                              </a:solidFill>
                              <a:latin typeface="+mn-lt"/>
                              <a:ea typeface="+mn-ea"/>
                              <a:cs typeface="+mn-cs"/>
                              <a:sym typeface="Arial" panose="020B0604020202020204"/>
                            </a:rPr>
                            <a:t>二分终点位置：</a:t>
                          </a:r>
                          <a:r>
                            <a:rPr lang="en-US" altLang="zh-CN" sz="1400" b="0" i="0" u="none" strike="noStrike" cap="none" dirty="0">
                              <a:solidFill>
                                <a:schemeClr val="dk1"/>
                              </a:solidFill>
                              <a:latin typeface="+mn-lt"/>
                              <a:ea typeface="+mn-ea"/>
                              <a:cs typeface="+mn-cs"/>
                              <a:sym typeface="Arial" panose="020B0604020202020204"/>
                            </a:rPr>
                            <a:t>O(</a:t>
                          </a:r>
                          <a:r>
                            <a:rPr lang="en-US" altLang="zh-CN" sz="1400" b="0" i="0" u="none" strike="noStrike" cap="none" dirty="0" err="1">
                              <a:solidFill>
                                <a:schemeClr val="dk1"/>
                              </a:solidFill>
                              <a:latin typeface="+mn-lt"/>
                              <a:ea typeface="+mn-ea"/>
                              <a:cs typeface="+mn-cs"/>
                              <a:sym typeface="Arial" panose="020B0604020202020204"/>
                            </a:rPr>
                            <a:t>logn</a:t>
                          </a:r>
                          <a:r>
                            <a:rPr lang="en-US" altLang="zh-CN" sz="1400" b="0" i="0" u="none" strike="noStrike" cap="none" dirty="0">
                              <a:solidFill>
                                <a:schemeClr val="dk1"/>
                              </a:solidFill>
                              <a:latin typeface="+mn-lt"/>
                              <a:ea typeface="+mn-ea"/>
                              <a:cs typeface="+mn-cs"/>
                              <a:sym typeface="Arial" panose="020B0604020202020204"/>
                            </a:rPr>
                            <a:t>)</a:t>
                          </a:r>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O(n)</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dk1"/>
                              </a:solidFill>
                              <a:latin typeface="+mn-lt"/>
                              <a:ea typeface="+mn-ea"/>
                              <a:cs typeface="+mn-cs"/>
                              <a:sym typeface="Arial" panose="020B0604020202020204"/>
                            </a:rPr>
                            <a:t>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14" name="Table 13"/>
              <p:cNvGraphicFramePr>
                <a:graphicFrameLocks noGrp="1"/>
              </p:cNvGraphicFramePr>
              <p:nvPr/>
            </p:nvGraphicFramePr>
            <p:xfrm>
              <a:off x="6760596" y="5066268"/>
              <a:ext cx="4754880" cy="1063435"/>
            </p:xfrm>
            <a:graphic>
              <a:graphicData uri="http://schemas.openxmlformats.org/drawingml/2006/table">
                <a:tbl>
                  <a:tblPr firstRow="1" bandRow="1">
                    <a:tableStyleId>{5C22544A-7EE6-4342-B048-85BDC9FD1C3A}</a:tableStyleId>
                  </a:tblPr>
                  <a:tblGrid>
                    <a:gridCol w="1097280"/>
                    <a:gridCol w="1097280"/>
                    <a:gridCol w="2560320"/>
                  </a:tblGrid>
                  <a:tr h="73152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1"/>
                        </a:blipFill>
                      </a:tcPr>
                    </a:tc>
                    <a:tc>
                      <a:txBody>
                        <a:bodyPr/>
                        <a:lstStyle/>
                        <a:p>
                          <a:pPr>
                            <a:lnSpc>
                              <a:spcPct val="150000"/>
                            </a:lnSpc>
                          </a:pPr>
                          <a:r>
                            <a:rPr lang="zh-CN" altLang="en-US" sz="1400" b="0" i="0" u="none" strike="noStrike" cap="none" dirty="0">
                              <a:solidFill>
                                <a:schemeClr val="dk1"/>
                              </a:solidFill>
                              <a:latin typeface="+mn-lt"/>
                              <a:ea typeface="+mn-ea"/>
                              <a:cs typeface="+mn-cs"/>
                              <a:sym typeface="Arial" panose="020B0604020202020204"/>
                            </a:rPr>
                            <a:t>枚举起点位置：</a:t>
                          </a:r>
                          <a:r>
                            <a:rPr lang="en-US" altLang="zh-CN" sz="1400" b="0" i="0" u="none" strike="noStrike" cap="none" dirty="0">
                              <a:solidFill>
                                <a:schemeClr val="dk1"/>
                              </a:solidFill>
                              <a:latin typeface="+mn-lt"/>
                              <a:ea typeface="+mn-ea"/>
                              <a:cs typeface="+mn-cs"/>
                              <a:sym typeface="Arial" panose="020B0604020202020204"/>
                            </a:rPr>
                            <a:t>O(n)</a:t>
                          </a:r>
                          <a:endParaRPr lang="en-US" altLang="zh-CN" sz="1400" b="0" i="0" u="none" strike="noStrike" cap="none" dirty="0">
                            <a:solidFill>
                              <a:schemeClr val="dk1"/>
                            </a:solidFill>
                            <a:latin typeface="+mn-lt"/>
                            <a:ea typeface="+mn-ea"/>
                            <a:cs typeface="+mn-cs"/>
                            <a:sym typeface="Arial" panose="020B0604020202020204"/>
                          </a:endParaRPr>
                        </a:p>
                        <a:p>
                          <a:pPr>
                            <a:lnSpc>
                              <a:spcPct val="150000"/>
                            </a:lnSpc>
                          </a:pPr>
                          <a:r>
                            <a:rPr lang="zh-CN" altLang="en-US" sz="1400" b="0" i="0" u="none" strike="noStrike" cap="none" dirty="0">
                              <a:solidFill>
                                <a:schemeClr val="dk1"/>
                              </a:solidFill>
                              <a:latin typeface="+mn-lt"/>
                              <a:ea typeface="+mn-ea"/>
                              <a:cs typeface="+mn-cs"/>
                              <a:sym typeface="Arial" panose="020B0604020202020204"/>
                            </a:rPr>
                            <a:t>二分终点位置：</a:t>
                          </a:r>
                          <a:r>
                            <a:rPr lang="en-US" altLang="zh-CN" sz="1400" b="0" i="0" u="none" strike="noStrike" cap="none" dirty="0">
                              <a:solidFill>
                                <a:schemeClr val="dk1"/>
                              </a:solidFill>
                              <a:latin typeface="+mn-lt"/>
                              <a:ea typeface="+mn-ea"/>
                              <a:cs typeface="+mn-cs"/>
                              <a:sym typeface="Arial" panose="020B0604020202020204"/>
                            </a:rPr>
                            <a:t>O(</a:t>
                          </a:r>
                          <a:r>
                            <a:rPr lang="en-US" altLang="zh-CN" sz="1400" b="0" i="0" u="none" strike="noStrike" cap="none" dirty="0" err="1">
                              <a:solidFill>
                                <a:schemeClr val="dk1"/>
                              </a:solidFill>
                              <a:latin typeface="+mn-lt"/>
                              <a:ea typeface="+mn-ea"/>
                              <a:cs typeface="+mn-cs"/>
                              <a:sym typeface="Arial" panose="020B0604020202020204"/>
                            </a:rPr>
                            <a:t>logn</a:t>
                          </a:r>
                          <a:r>
                            <a:rPr lang="en-US" altLang="zh-CN" sz="1400" b="0" i="0" u="none" strike="noStrike" cap="none" dirty="0">
                              <a:solidFill>
                                <a:schemeClr val="dk1"/>
                              </a:solidFill>
                              <a:latin typeface="+mn-lt"/>
                              <a:ea typeface="+mn-ea"/>
                              <a:cs typeface="+mn-cs"/>
                              <a:sym typeface="Arial" panose="020B0604020202020204"/>
                            </a:rPr>
                            <a:t>)</a:t>
                          </a:r>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O(n)</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dk1"/>
                              </a:solidFill>
                              <a:latin typeface="+mn-lt"/>
                              <a:ea typeface="+mn-ea"/>
                              <a:cs typeface="+mn-cs"/>
                              <a:sym typeface="Arial" panose="020B0604020202020204"/>
                            </a:rPr>
                            <a:t>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pic>
        <p:nvPicPr>
          <p:cNvPr id="5" name="Picture 4" descr="Graphical user interface, text, application&#10;&#10;Description automatically generated"/>
          <p:cNvPicPr>
            <a:picLocks noChangeAspect="1"/>
          </p:cNvPicPr>
          <p:nvPr/>
        </p:nvPicPr>
        <p:blipFill>
          <a:blip r:embed="rId2"/>
          <a:stretch>
            <a:fillRect/>
          </a:stretch>
        </p:blipFill>
        <p:spPr>
          <a:xfrm>
            <a:off x="6740771" y="1075855"/>
            <a:ext cx="4478214" cy="3834288"/>
          </a:xfrm>
          <a:prstGeom prst="rect">
            <a:avLst/>
          </a:prstGeom>
        </p:spPr>
      </p:pic>
      <p:pic>
        <p:nvPicPr>
          <p:cNvPr id="7" name="Picture 6" descr="Graphical user interface, text, application&#10;&#10;Description automatically generated"/>
          <p:cNvPicPr>
            <a:picLocks noChangeAspect="1"/>
          </p:cNvPicPr>
          <p:nvPr/>
        </p:nvPicPr>
        <p:blipFill>
          <a:blip r:embed="rId3"/>
          <a:stretch>
            <a:fillRect/>
          </a:stretch>
        </p:blipFill>
        <p:spPr>
          <a:xfrm>
            <a:off x="1427574" y="2286978"/>
            <a:ext cx="4062391" cy="4412133"/>
          </a:xfrm>
          <a:prstGeom prst="rect">
            <a:avLst/>
          </a:prstGeom>
        </p:spPr>
      </p:pic>
      <p:graphicFrame>
        <p:nvGraphicFramePr>
          <p:cNvPr id="16" name="Table 15"/>
          <p:cNvGraphicFramePr>
            <a:graphicFrameLocks noGrp="1"/>
          </p:cNvGraphicFramePr>
          <p:nvPr/>
        </p:nvGraphicFramePr>
        <p:xfrm>
          <a:off x="1193693" y="876707"/>
          <a:ext cx="4477056" cy="609600"/>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01752">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dirty="0">
                          <a:solidFill>
                            <a:srgbClr val="FF0000"/>
                          </a:solidFill>
                        </a:rPr>
                        <a:t>1</a:t>
                      </a:r>
                      <a:endParaRPr lang="en-US"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01752">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dirty="0">
                          <a:solidFill>
                            <a:srgbClr val="FF0000"/>
                          </a:solidFill>
                        </a:rPr>
                        <a:t>3</a:t>
                      </a:r>
                      <a:endParaRPr lang="en-US" dirty="0">
                        <a:solidFill>
                          <a:srgbClr val="FF0000"/>
                        </a:solidFill>
                      </a:endParaRPr>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graphicFrame>
        <p:nvGraphicFramePr>
          <p:cNvPr id="17" name="Table 16"/>
          <p:cNvGraphicFramePr>
            <a:graphicFrameLocks noGrp="1"/>
          </p:cNvGraphicFramePr>
          <p:nvPr/>
        </p:nvGraphicFramePr>
        <p:xfrm>
          <a:off x="1193693" y="1618715"/>
          <a:ext cx="5025112" cy="609600"/>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01752">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01752">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12</a:t>
                      </a:r>
                      <a:endParaRPr lang="en-US" dirty="0"/>
                    </a:p>
                  </a:txBody>
                  <a:tcPr anchor="ctr"/>
                </a:tc>
                <a:tc>
                  <a:txBody>
                    <a:bodyPr/>
                    <a:lstStyle/>
                    <a:p>
                      <a:pPr algn="ctr"/>
                      <a:r>
                        <a:rPr lang="en-US" altLang="zh-CN" dirty="0"/>
                        <a:t>15</a:t>
                      </a:r>
                      <a:endParaRPr lang="en-US" dirty="0"/>
                    </a:p>
                  </a:txBody>
                  <a:tcPr anchor="ctr"/>
                </a:tc>
              </a:tr>
            </a:tbl>
          </a:graphicData>
        </a:graphic>
      </p:graphicFrame>
      <p:sp>
        <p:nvSpPr>
          <p:cNvPr id="18" name="TextBox 17"/>
          <p:cNvSpPr txBox="1"/>
          <p:nvPr/>
        </p:nvSpPr>
        <p:spPr>
          <a:xfrm>
            <a:off x="296877" y="1102209"/>
            <a:ext cx="607859" cy="307777"/>
          </a:xfrm>
          <a:prstGeom prst="rect">
            <a:avLst/>
          </a:prstGeom>
          <a:noFill/>
        </p:spPr>
        <p:txBody>
          <a:bodyPr wrap="none" rtlCol="0">
            <a:spAutoFit/>
          </a:bodyPr>
          <a:lstStyle/>
          <a:p>
            <a:r>
              <a:rPr lang="en-US" dirty="0"/>
              <a:t>K</a:t>
            </a:r>
            <a:r>
              <a:rPr lang="zh-CN" altLang="en-US" dirty="0"/>
              <a:t> </a:t>
            </a:r>
            <a:r>
              <a:rPr lang="en-US" altLang="zh-CN" dirty="0"/>
              <a:t>=</a:t>
            </a:r>
            <a:r>
              <a:rPr lang="zh-CN" altLang="en-US" dirty="0"/>
              <a:t> </a:t>
            </a:r>
            <a:r>
              <a:rPr lang="en-US" altLang="zh-CN" dirty="0"/>
              <a:t>7</a:t>
            </a:r>
            <a:endParaRPr lang="en-US" dirty="0"/>
          </a:p>
        </p:txBody>
      </p:sp>
      <p:grpSp>
        <p:nvGrpSpPr>
          <p:cNvPr id="2" name="Group 1"/>
          <p:cNvGrpSpPr/>
          <p:nvPr/>
        </p:nvGrpSpPr>
        <p:grpSpPr>
          <a:xfrm>
            <a:off x="8337752" y="1758462"/>
            <a:ext cx="2559481" cy="307777"/>
            <a:chOff x="8337752" y="1758462"/>
            <a:chExt cx="2559481" cy="307777"/>
          </a:xfrm>
        </p:grpSpPr>
        <p:sp>
          <p:nvSpPr>
            <p:cNvPr id="8" name="TextBox 7"/>
            <p:cNvSpPr txBox="1"/>
            <p:nvPr/>
          </p:nvSpPr>
          <p:spPr>
            <a:xfrm>
              <a:off x="9715499" y="1758462"/>
              <a:ext cx="1181734" cy="307777"/>
            </a:xfrm>
            <a:prstGeom prst="rect">
              <a:avLst/>
            </a:prstGeom>
            <a:noFill/>
          </p:spPr>
          <p:txBody>
            <a:bodyPr wrap="none" rtlCol="0">
              <a:spAutoFit/>
            </a:bodyPr>
            <a:lstStyle/>
            <a:p>
              <a:r>
                <a:rPr lang="en-US" dirty="0">
                  <a:solidFill>
                    <a:srgbClr val="FF0000"/>
                  </a:solidFill>
                </a:rPr>
                <a:t>为什么要减</a:t>
              </a:r>
              <a:r>
                <a:rPr lang="en-US" altLang="zh-CN" dirty="0">
                  <a:solidFill>
                    <a:srgbClr val="FF0000"/>
                  </a:solidFill>
                </a:rPr>
                <a:t>2</a:t>
              </a:r>
              <a:endParaRPr lang="en-US" dirty="0">
                <a:solidFill>
                  <a:srgbClr val="FF0000"/>
                </a:solidFill>
              </a:endParaRPr>
            </a:p>
          </p:txBody>
        </p:sp>
        <p:cxnSp>
          <p:nvCxnSpPr>
            <p:cNvPr id="12" name="Straight Connector 11"/>
            <p:cNvCxnSpPr/>
            <p:nvPr/>
          </p:nvCxnSpPr>
          <p:spPr>
            <a:xfrm>
              <a:off x="8337752" y="1981836"/>
              <a:ext cx="12019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8027090" y="2720390"/>
            <a:ext cx="1941089" cy="307777"/>
            <a:chOff x="8027090" y="2720390"/>
            <a:chExt cx="1941089" cy="307777"/>
          </a:xfrm>
        </p:grpSpPr>
        <p:sp>
          <p:nvSpPr>
            <p:cNvPr id="15" name="TextBox 14"/>
            <p:cNvSpPr txBox="1"/>
            <p:nvPr/>
          </p:nvSpPr>
          <p:spPr>
            <a:xfrm>
              <a:off x="8786445" y="2720390"/>
              <a:ext cx="1181734" cy="307777"/>
            </a:xfrm>
            <a:prstGeom prst="rect">
              <a:avLst/>
            </a:prstGeom>
            <a:noFill/>
          </p:spPr>
          <p:txBody>
            <a:bodyPr wrap="none" rtlCol="0">
              <a:spAutoFit/>
            </a:bodyPr>
            <a:lstStyle/>
            <a:p>
              <a:r>
                <a:rPr lang="en-US" dirty="0">
                  <a:solidFill>
                    <a:srgbClr val="FF0000"/>
                  </a:solidFill>
                </a:rPr>
                <a:t>为什么要加</a:t>
              </a:r>
              <a:r>
                <a:rPr lang="en-US" altLang="zh-CN" dirty="0">
                  <a:solidFill>
                    <a:srgbClr val="FF0000"/>
                  </a:solidFill>
                </a:rPr>
                <a:t>1</a:t>
              </a:r>
              <a:endParaRPr lang="en-US" dirty="0">
                <a:solidFill>
                  <a:srgbClr val="FF0000"/>
                </a:solidFill>
              </a:endParaRPr>
            </a:p>
          </p:txBody>
        </p:sp>
        <p:cxnSp>
          <p:nvCxnSpPr>
            <p:cNvPr id="20" name="Straight Connector 19"/>
            <p:cNvCxnSpPr/>
            <p:nvPr/>
          </p:nvCxnSpPr>
          <p:spPr>
            <a:xfrm>
              <a:off x="8027090" y="2755558"/>
              <a:ext cx="11629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7772400" y="4091990"/>
            <a:ext cx="3142019" cy="307777"/>
            <a:chOff x="7772400" y="4091990"/>
            <a:chExt cx="3142019" cy="307777"/>
          </a:xfrm>
        </p:grpSpPr>
        <p:sp>
          <p:nvSpPr>
            <p:cNvPr id="19" name="TextBox 18"/>
            <p:cNvSpPr txBox="1"/>
            <p:nvPr/>
          </p:nvSpPr>
          <p:spPr>
            <a:xfrm>
              <a:off x="9230945" y="4091990"/>
              <a:ext cx="1683474" cy="307777"/>
            </a:xfrm>
            <a:prstGeom prst="rect">
              <a:avLst/>
            </a:prstGeom>
            <a:noFill/>
          </p:spPr>
          <p:txBody>
            <a:bodyPr wrap="none" rtlCol="0">
              <a:spAutoFit/>
            </a:bodyPr>
            <a:lstStyle/>
            <a:p>
              <a:r>
                <a:rPr lang="en-US" dirty="0" err="1">
                  <a:solidFill>
                    <a:srgbClr val="FF0000"/>
                  </a:solidFill>
                </a:rPr>
                <a:t>为什么先比较左边</a:t>
              </a:r>
              <a:endParaRPr lang="en-US" dirty="0">
                <a:solidFill>
                  <a:srgbClr val="FF0000"/>
                </a:solidFill>
              </a:endParaRPr>
            </a:p>
          </p:txBody>
        </p:sp>
        <p:cxnSp>
          <p:nvCxnSpPr>
            <p:cNvPr id="21" name="Straight Connector 20"/>
            <p:cNvCxnSpPr/>
            <p:nvPr/>
          </p:nvCxnSpPr>
          <p:spPr>
            <a:xfrm>
              <a:off x="7772400" y="4127158"/>
              <a:ext cx="2717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dirty="0"/>
              <a:t>如果数组中有负数还可以使用二分法吗</a:t>
            </a:r>
            <a:r>
              <a:rPr lang="zh-CN" altLang="en-US" dirty="0"/>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7" name="Table 6"/>
          <p:cNvGraphicFramePr>
            <a:graphicFrameLocks noGrp="1"/>
          </p:cNvGraphicFramePr>
          <p:nvPr/>
        </p:nvGraphicFramePr>
        <p:xfrm>
          <a:off x="4645771" y="1628851"/>
          <a:ext cx="4477056"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b="1" dirty="0">
                          <a:solidFill>
                            <a:srgbClr val="FF0000"/>
                          </a:solidFill>
                        </a:rPr>
                        <a:t>1</a:t>
                      </a:r>
                      <a:endParaRPr lang="en-US" b="1"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b="1" dirty="0">
                          <a:solidFill>
                            <a:srgbClr val="FF0000"/>
                          </a:solidFill>
                        </a:rPr>
                        <a:t>3</a:t>
                      </a:r>
                      <a:endParaRPr lang="en-US" b="1" dirty="0">
                        <a:solidFill>
                          <a:srgbClr val="FF0000"/>
                        </a:solidFill>
                      </a:endParaRPr>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graphicFrame>
        <p:nvGraphicFramePr>
          <p:cNvPr id="8" name="Table 7"/>
          <p:cNvGraphicFramePr>
            <a:graphicFrameLocks noGrp="1"/>
          </p:cNvGraphicFramePr>
          <p:nvPr/>
        </p:nvGraphicFramePr>
        <p:xfrm>
          <a:off x="4097715" y="2629843"/>
          <a:ext cx="5025112"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79391">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79391">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12</a:t>
                      </a:r>
                      <a:endParaRPr lang="en-US" dirty="0"/>
                    </a:p>
                  </a:txBody>
                  <a:tcPr anchor="ctr"/>
                </a:tc>
                <a:tc>
                  <a:txBody>
                    <a:bodyPr/>
                    <a:lstStyle/>
                    <a:p>
                      <a:pPr algn="ctr"/>
                      <a:r>
                        <a:rPr lang="en-US" altLang="zh-CN" dirty="0"/>
                        <a:t>15</a:t>
                      </a:r>
                      <a:endParaRPr lang="en-US" dirty="0"/>
                    </a:p>
                  </a:txBody>
                  <a:tcPr anchor="ctr"/>
                </a:tc>
              </a:tr>
            </a:tbl>
          </a:graphicData>
        </a:graphic>
      </p:graphicFrame>
      <p:sp>
        <p:nvSpPr>
          <p:cNvPr id="9" name="TextBox 8"/>
          <p:cNvSpPr txBox="1"/>
          <p:nvPr/>
        </p:nvSpPr>
        <p:spPr>
          <a:xfrm>
            <a:off x="3748955" y="1854353"/>
            <a:ext cx="607859" cy="307777"/>
          </a:xfrm>
          <a:prstGeom prst="rect">
            <a:avLst/>
          </a:prstGeom>
          <a:noFill/>
        </p:spPr>
        <p:txBody>
          <a:bodyPr wrap="none" rtlCol="0">
            <a:spAutoFit/>
          </a:bodyPr>
          <a:lstStyle/>
          <a:p>
            <a:r>
              <a:rPr lang="en-US" dirty="0"/>
              <a:t>K</a:t>
            </a:r>
            <a:r>
              <a:rPr lang="zh-CN" altLang="en-US" dirty="0"/>
              <a:t> </a:t>
            </a:r>
            <a:r>
              <a:rPr lang="en-US" altLang="zh-CN" dirty="0"/>
              <a:t>=</a:t>
            </a:r>
            <a:r>
              <a:rPr lang="zh-CN" altLang="en-US" dirty="0"/>
              <a:t> </a:t>
            </a:r>
            <a:r>
              <a:rPr lang="en-US" altLang="zh-CN" dirty="0"/>
              <a:t>7</a:t>
            </a:r>
            <a:endParaRPr lang="en-US" dirty="0"/>
          </a:p>
        </p:txBody>
      </p:sp>
      <p:sp>
        <p:nvSpPr>
          <p:cNvPr id="3" name="TextBox 2"/>
          <p:cNvSpPr txBox="1"/>
          <p:nvPr/>
        </p:nvSpPr>
        <p:spPr>
          <a:xfrm>
            <a:off x="5966637" y="1036872"/>
            <a:ext cx="1107996" cy="369332"/>
          </a:xfrm>
          <a:prstGeom prst="rect">
            <a:avLst/>
          </a:prstGeom>
          <a:noFill/>
        </p:spPr>
        <p:txBody>
          <a:bodyPr wrap="none" rtlCol="0">
            <a:spAutoFit/>
          </a:bodyPr>
          <a:lstStyle/>
          <a:p>
            <a:r>
              <a:rPr lang="en-US" sz="1800" b="1" dirty="0" err="1"/>
              <a:t>都是正数</a:t>
            </a:r>
            <a:endParaRPr lang="en-US" sz="1800" b="1" dirty="0"/>
          </a:p>
        </p:txBody>
      </p:sp>
      <p:graphicFrame>
        <p:nvGraphicFramePr>
          <p:cNvPr id="10" name="Table 9"/>
          <p:cNvGraphicFramePr>
            <a:graphicFrameLocks noGrp="1"/>
          </p:cNvGraphicFramePr>
          <p:nvPr/>
        </p:nvGraphicFramePr>
        <p:xfrm>
          <a:off x="1504357" y="4338151"/>
          <a:ext cx="4477056"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b="1" dirty="0">
                          <a:solidFill>
                            <a:srgbClr val="FF0000"/>
                          </a:solidFill>
                        </a:rPr>
                        <a:t>1</a:t>
                      </a:r>
                      <a:endParaRPr lang="en-US" b="1"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b="1" dirty="0">
                          <a:solidFill>
                            <a:srgbClr val="FF0000"/>
                          </a:solidFill>
                        </a:rPr>
                        <a:t>3</a:t>
                      </a:r>
                      <a:endParaRPr lang="en-US" b="1" dirty="0">
                        <a:solidFill>
                          <a:srgbClr val="FF0000"/>
                        </a:solidFill>
                      </a:endParaRPr>
                    </a:p>
                  </a:txBody>
                  <a:tcPr anchor="ctr"/>
                </a:tc>
                <a:tc>
                  <a:txBody>
                    <a:bodyPr/>
                    <a:lstStyle/>
                    <a:p>
                      <a:pPr algn="ctr"/>
                      <a:r>
                        <a:rPr lang="en-US" altLang="zh-CN" dirty="0"/>
                        <a:t>-4</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bl>
          </a:graphicData>
        </a:graphic>
      </p:graphicFrame>
      <p:graphicFrame>
        <p:nvGraphicFramePr>
          <p:cNvPr id="11" name="Table 10"/>
          <p:cNvGraphicFramePr>
            <a:graphicFrameLocks noGrp="1"/>
          </p:cNvGraphicFramePr>
          <p:nvPr/>
        </p:nvGraphicFramePr>
        <p:xfrm>
          <a:off x="956301" y="5355850"/>
          <a:ext cx="5025112"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79391">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79391">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0</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9</a:t>
                      </a:r>
                      <a:endParaRPr lang="en-US" dirty="0"/>
                    </a:p>
                  </a:txBody>
                  <a:tcPr anchor="ctr"/>
                </a:tc>
              </a:tr>
            </a:tbl>
          </a:graphicData>
        </a:graphic>
      </p:graphicFrame>
      <p:sp>
        <p:nvSpPr>
          <p:cNvPr id="12" name="TextBox 11"/>
          <p:cNvSpPr txBox="1"/>
          <p:nvPr/>
        </p:nvSpPr>
        <p:spPr>
          <a:xfrm>
            <a:off x="607541" y="4563653"/>
            <a:ext cx="607859" cy="307777"/>
          </a:xfrm>
          <a:prstGeom prst="rect">
            <a:avLst/>
          </a:prstGeom>
          <a:noFill/>
        </p:spPr>
        <p:txBody>
          <a:bodyPr wrap="none" rtlCol="0">
            <a:spAutoFit/>
          </a:bodyPr>
          <a:lstStyle/>
          <a:p>
            <a:r>
              <a:rPr lang="en-US" dirty="0"/>
              <a:t>K</a:t>
            </a:r>
            <a:r>
              <a:rPr lang="zh-CN" altLang="en-US" dirty="0"/>
              <a:t> </a:t>
            </a:r>
            <a:r>
              <a:rPr lang="en-US" altLang="zh-CN" dirty="0"/>
              <a:t>=</a:t>
            </a:r>
            <a:r>
              <a:rPr lang="zh-CN" altLang="en-US" dirty="0"/>
              <a:t> </a:t>
            </a:r>
            <a:r>
              <a:rPr lang="en-US" altLang="zh-CN" dirty="0"/>
              <a:t>7</a:t>
            </a:r>
            <a:endParaRPr lang="en-US" dirty="0"/>
          </a:p>
        </p:txBody>
      </p:sp>
      <p:sp>
        <p:nvSpPr>
          <p:cNvPr id="13" name="TextBox 12"/>
          <p:cNvSpPr txBox="1"/>
          <p:nvPr/>
        </p:nvSpPr>
        <p:spPr>
          <a:xfrm>
            <a:off x="5981413" y="3709902"/>
            <a:ext cx="1107996" cy="369332"/>
          </a:xfrm>
          <a:prstGeom prst="rect">
            <a:avLst/>
          </a:prstGeom>
          <a:noFill/>
        </p:spPr>
        <p:txBody>
          <a:bodyPr wrap="none" rtlCol="0">
            <a:spAutoFit/>
          </a:bodyPr>
          <a:lstStyle/>
          <a:p>
            <a:r>
              <a:rPr lang="en-US" sz="1800" b="1" dirty="0" err="1"/>
              <a:t>有正有负</a:t>
            </a:r>
            <a:endParaRPr lang="en-US" sz="1800" b="1" dirty="0"/>
          </a:p>
        </p:txBody>
      </p:sp>
      <p:graphicFrame>
        <p:nvGraphicFramePr>
          <p:cNvPr id="14" name="Table 13"/>
          <p:cNvGraphicFramePr>
            <a:graphicFrameLocks noGrp="1"/>
          </p:cNvGraphicFramePr>
          <p:nvPr/>
        </p:nvGraphicFramePr>
        <p:xfrm>
          <a:off x="7167186" y="4338151"/>
          <a:ext cx="4477056"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b="1" dirty="0">
                          <a:solidFill>
                            <a:srgbClr val="FF0000"/>
                          </a:solidFill>
                        </a:rPr>
                        <a:t>1</a:t>
                      </a:r>
                      <a:endParaRPr lang="en-US" b="1" dirty="0">
                        <a:solidFill>
                          <a:srgbClr val="FF0000"/>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2</a:t>
                      </a:r>
                      <a:endParaRPr lang="en-US" dirty="0"/>
                    </a:p>
                  </a:txBody>
                  <a:tcPr anchor="ctr"/>
                </a:tc>
                <a:tc>
                  <a:txBody>
                    <a:bodyPr/>
                    <a:lstStyle/>
                    <a:p>
                      <a:pPr algn="ctr"/>
                      <a:r>
                        <a:rPr lang="en-US" altLang="zh-CN" b="1" dirty="0">
                          <a:solidFill>
                            <a:srgbClr val="FF0000"/>
                          </a:solidFill>
                        </a:rPr>
                        <a:t>3</a:t>
                      </a:r>
                      <a:endParaRPr lang="en-US" b="1" dirty="0">
                        <a:solidFill>
                          <a:srgbClr val="FF0000"/>
                        </a:solidFill>
                      </a:endParaRPr>
                    </a:p>
                  </a:txBody>
                  <a:tcPr anchor="ctr"/>
                </a:tc>
                <a:tc>
                  <a:txBody>
                    <a:bodyPr/>
                    <a:lstStyle/>
                    <a:p>
                      <a:pPr algn="ctr"/>
                      <a:r>
                        <a:rPr lang="en-US" altLang="zh-CN" dirty="0"/>
                        <a:t>4</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graphicFrame>
        <p:nvGraphicFramePr>
          <p:cNvPr id="15" name="Table 14"/>
          <p:cNvGraphicFramePr>
            <a:graphicFrameLocks noGrp="1"/>
          </p:cNvGraphicFramePr>
          <p:nvPr/>
        </p:nvGraphicFramePr>
        <p:xfrm>
          <a:off x="6619130" y="5339143"/>
          <a:ext cx="5025112"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gridCol w="548056"/>
                <a:gridCol w="548056"/>
                <a:gridCol w="548056"/>
              </a:tblGrid>
              <a:tr h="379391">
                <a:tc>
                  <a:txBody>
                    <a:bodyPr/>
                    <a:lstStyle/>
                    <a:p>
                      <a:pPr algn="ctr"/>
                      <a:r>
                        <a:rPr lang="ja-JP" altLang="en-US" sz="1050"/>
                        <a:t>前缀和数组下标</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r>
              <a:tr h="379391">
                <a:tc>
                  <a:txBody>
                    <a:bodyPr/>
                    <a:lstStyle/>
                    <a:p>
                      <a:pPr algn="ctr"/>
                      <a:r>
                        <a:rPr lang="ja-JP" altLang="en-US" sz="1050"/>
                        <a:t>前缀和数组</a:t>
                      </a:r>
                      <a:endParaRPr lang="en-US" sz="1050" dirty="0"/>
                    </a:p>
                  </a:txBody>
                  <a:tcPr anchor="ctr"/>
                </a:tc>
                <a:tc>
                  <a:txBody>
                    <a:bodyPr/>
                    <a:lstStyle/>
                    <a:p>
                      <a:pPr algn="ctr"/>
                      <a:r>
                        <a:rPr lang="en-US" altLang="zh-CN" dirty="0"/>
                        <a:t>0</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9</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1</a:t>
                      </a:r>
                      <a:endParaRPr lang="en-US" dirty="0"/>
                    </a:p>
                  </a:txBody>
                  <a:tcPr anchor="ctr"/>
                </a:tc>
              </a:tr>
            </a:tbl>
          </a:graphicData>
        </a:graphic>
      </p:graphicFrame>
      <p:sp>
        <p:nvSpPr>
          <p:cNvPr id="16" name="TextBox 15"/>
          <p:cNvSpPr txBox="1"/>
          <p:nvPr/>
        </p:nvSpPr>
        <p:spPr>
          <a:xfrm>
            <a:off x="6270370" y="4563653"/>
            <a:ext cx="607859" cy="307777"/>
          </a:xfrm>
          <a:prstGeom prst="rect">
            <a:avLst/>
          </a:prstGeom>
          <a:noFill/>
        </p:spPr>
        <p:txBody>
          <a:bodyPr wrap="none" rtlCol="0">
            <a:spAutoFit/>
          </a:bodyPr>
          <a:lstStyle/>
          <a:p>
            <a:r>
              <a:rPr lang="en-US" dirty="0"/>
              <a:t>K</a:t>
            </a:r>
            <a:r>
              <a:rPr lang="zh-CN" altLang="en-US" dirty="0"/>
              <a:t> </a:t>
            </a:r>
            <a:r>
              <a:rPr lang="en-US" altLang="zh-CN" dirty="0"/>
              <a:t>=</a:t>
            </a:r>
            <a:r>
              <a:rPr lang="zh-CN" altLang="en-US" dirty="0"/>
              <a:t> </a:t>
            </a:r>
            <a:r>
              <a:rPr lang="en-US" altLang="zh-CN" dirty="0"/>
              <a:t>7</a:t>
            </a:r>
            <a:endParaRPr lang="en-US" dirty="0"/>
          </a:p>
        </p:txBody>
      </p:sp>
      <p:sp>
        <p:nvSpPr>
          <p:cNvPr id="4" name="TextBox 3"/>
          <p:cNvSpPr txBox="1"/>
          <p:nvPr/>
        </p:nvSpPr>
        <p:spPr>
          <a:xfrm>
            <a:off x="4356814" y="3992906"/>
            <a:ext cx="543739" cy="307777"/>
          </a:xfrm>
          <a:prstGeom prst="rect">
            <a:avLst/>
          </a:prstGeom>
          <a:noFill/>
        </p:spPr>
        <p:txBody>
          <a:bodyPr wrap="none" rtlCol="0">
            <a:spAutoFit/>
          </a:bodyPr>
          <a:lstStyle/>
          <a:p>
            <a:r>
              <a:rPr lang="en-US" dirty="0" err="1"/>
              <a:t>中点</a:t>
            </a:r>
            <a:endParaRPr lang="en-US" dirty="0"/>
          </a:p>
        </p:txBody>
      </p:sp>
      <p:sp>
        <p:nvSpPr>
          <p:cNvPr id="5" name="TextBox 4"/>
          <p:cNvSpPr txBox="1"/>
          <p:nvPr/>
        </p:nvSpPr>
        <p:spPr>
          <a:xfrm>
            <a:off x="5079345" y="3989053"/>
            <a:ext cx="723275" cy="307777"/>
          </a:xfrm>
          <a:prstGeom prst="rect">
            <a:avLst/>
          </a:prstGeom>
          <a:noFill/>
        </p:spPr>
        <p:txBody>
          <a:bodyPr wrap="none" rtlCol="0">
            <a:spAutoFit/>
          </a:bodyPr>
          <a:lstStyle/>
          <a:p>
            <a:r>
              <a:rPr lang="en-US" dirty="0" err="1"/>
              <a:t>选右边</a:t>
            </a:r>
            <a:endParaRPr lang="en-US" dirty="0"/>
          </a:p>
        </p:txBody>
      </p:sp>
      <p:sp>
        <p:nvSpPr>
          <p:cNvPr id="18" name="TextBox 17"/>
          <p:cNvSpPr txBox="1"/>
          <p:nvPr/>
        </p:nvSpPr>
        <p:spPr>
          <a:xfrm>
            <a:off x="10020108" y="3989053"/>
            <a:ext cx="543739" cy="307777"/>
          </a:xfrm>
          <a:prstGeom prst="rect">
            <a:avLst/>
          </a:prstGeom>
          <a:noFill/>
        </p:spPr>
        <p:txBody>
          <a:bodyPr wrap="none" rtlCol="0">
            <a:spAutoFit/>
          </a:bodyPr>
          <a:lstStyle/>
          <a:p>
            <a:r>
              <a:rPr lang="en-US" dirty="0" err="1"/>
              <a:t>中点</a:t>
            </a:r>
            <a:endParaRPr lang="en-US" dirty="0"/>
          </a:p>
        </p:txBody>
      </p:sp>
      <p:sp>
        <p:nvSpPr>
          <p:cNvPr id="20" name="TextBox 19"/>
          <p:cNvSpPr txBox="1"/>
          <p:nvPr/>
        </p:nvSpPr>
        <p:spPr>
          <a:xfrm>
            <a:off x="9306330" y="3989053"/>
            <a:ext cx="723275" cy="307777"/>
          </a:xfrm>
          <a:prstGeom prst="rect">
            <a:avLst/>
          </a:prstGeom>
          <a:noFill/>
        </p:spPr>
        <p:txBody>
          <a:bodyPr wrap="none" rtlCol="0">
            <a:spAutoFit/>
          </a:bodyPr>
          <a:lstStyle/>
          <a:p>
            <a:r>
              <a:rPr lang="en-US" dirty="0" err="1"/>
              <a:t>选左边</a:t>
            </a:r>
            <a:endParaRPr lang="en-US" dirty="0"/>
          </a:p>
        </p:txBody>
      </p:sp>
      <p:sp>
        <p:nvSpPr>
          <p:cNvPr id="19" name="Rectangle 18"/>
          <p:cNvSpPr/>
          <p:nvPr/>
        </p:nvSpPr>
        <p:spPr>
          <a:xfrm flipV="1">
            <a:off x="4356813" y="4342003"/>
            <a:ext cx="1624599" cy="7549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V="1">
            <a:off x="8913848" y="4328827"/>
            <a:ext cx="1624599" cy="7549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par>
                                <p:cTn id="17" presetID="9"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edge">
                                      <p:cBhvr>
                                        <p:cTn id="47" dur="10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par>
                                <p:cTn id="53" presetID="9"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dissolve">
                                      <p:cBhvr>
                                        <p:cTn id="55" dur="500"/>
                                        <p:tgtEl>
                                          <p:spTgt spid="1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dissolv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21"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heel(1)">
                                      <p:cBhvr>
                                        <p:cTn id="7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2" grpId="0"/>
      <p:bldP spid="13" grpId="0"/>
      <p:bldP spid="16" grpId="0"/>
      <p:bldP spid="4" grpId="0"/>
      <p:bldP spid="5" grpId="0"/>
      <p:bldP spid="18" grpId="0"/>
      <p:bldP spid="20" grpId="0"/>
      <p:bldP spid="19"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761998" y="687608"/>
            <a:ext cx="10668000" cy="2055007"/>
          </a:xfrm>
        </p:spPr>
        <p:txBody>
          <a:bodyPr/>
          <a:lstStyle/>
          <a:p>
            <a:r>
              <a:rPr lang="zh-CN" altLang="en-US" dirty="0">
                <a:latin typeface="微软雅黑" panose="020B0503020204020204" pitchFamily="34" charset="-122"/>
                <a:ea typeface="微软雅黑" panose="020B0503020204020204" pitchFamily="34" charset="-122"/>
              </a:rPr>
              <a:t>双指针的分类</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2" name="副标题 1"/>
          <p:cNvSpPr txBox="1"/>
          <p:nvPr/>
        </p:nvSpPr>
        <p:spPr>
          <a:xfrm>
            <a:off x="457198" y="2961640"/>
            <a:ext cx="11277600" cy="1693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sz="3200" dirty="0">
                <a:solidFill>
                  <a:srgbClr val="FF0000"/>
                </a:solidFill>
                <a:latin typeface="+mj-lt"/>
                <a:ea typeface="微软雅黑" panose="020B0503020204020204" pitchFamily="34" charset="-122"/>
              </a:rPr>
              <a:t>同向：全零子串数量</a:t>
            </a:r>
            <a:endParaRPr lang="en-US" altLang="zh-CN" sz="3200" dirty="0">
              <a:solidFill>
                <a:srgbClr val="FF0000"/>
              </a:solidFill>
              <a:latin typeface="+mj-lt"/>
              <a:ea typeface="微软雅黑" panose="020B0503020204020204" pitchFamily="34" charset="-122"/>
            </a:endParaRPr>
          </a:p>
          <a:p>
            <a:r>
              <a:rPr lang="zh-CN" altLang="en-US" sz="3200" dirty="0">
                <a:solidFill>
                  <a:schemeClr val="tx1"/>
                </a:solidFill>
                <a:latin typeface="+mj-lt"/>
                <a:ea typeface="微软雅黑" panose="020B0503020204020204" pitchFamily="34" charset="-122"/>
              </a:rPr>
              <a:t>相向：两数之和、三数之和</a:t>
            </a:r>
            <a:endParaRPr lang="en-US" altLang="zh-CN" sz="3200" dirty="0">
              <a:solidFill>
                <a:schemeClr val="tx1"/>
              </a:solidFill>
              <a:latin typeface="+mj-lt"/>
              <a:ea typeface="微软雅黑" panose="020B0503020204020204" pitchFamily="34" charset="-122"/>
            </a:endParaRPr>
          </a:p>
          <a:p>
            <a:r>
              <a:rPr lang="zh-CN" altLang="en-US" sz="3200" dirty="0">
                <a:solidFill>
                  <a:schemeClr val="tx1"/>
                </a:solidFill>
                <a:latin typeface="+mj-lt"/>
                <a:ea typeface="微软雅黑" panose="020B0503020204020204" pitchFamily="34" charset="-122"/>
              </a:rPr>
              <a:t>背向：最长回文子串</a:t>
            </a:r>
            <a:endParaRPr lang="en-US" altLang="zh-CN" sz="3200" dirty="0">
              <a:solidFill>
                <a:schemeClr val="tx1"/>
              </a:solidFill>
              <a:latin typeface="+mj-lt"/>
              <a:ea typeface="微软雅黑" panose="020B0503020204020204" pitchFamily="34" charset="-122"/>
            </a:endParaRPr>
          </a:p>
          <a:p>
            <a:r>
              <a:rPr lang="zh-CN" altLang="en-US" sz="3200" dirty="0">
                <a:solidFill>
                  <a:srgbClr val="FF0000"/>
                </a:solidFill>
                <a:latin typeface="+mj-lt"/>
                <a:ea typeface="微软雅黑" panose="020B0503020204020204" pitchFamily="34" charset="-122"/>
              </a:rPr>
              <a:t>同向双指针特点：指针不“回头”</a:t>
            </a:r>
            <a:endParaRPr lang="en-US" altLang="zh-CN" sz="3200" dirty="0">
              <a:solidFill>
                <a:srgbClr val="FF0000"/>
              </a:solidFill>
              <a:latin typeface="+mj-lt"/>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761998" y="687608"/>
            <a:ext cx="10668000" cy="2055007"/>
          </a:xfrm>
        </p:spPr>
        <p:txBody>
          <a:bodyPr/>
          <a:lstStyle/>
          <a:p>
            <a:r>
              <a:rPr lang="zh-CN" altLang="en-US" dirty="0"/>
              <a:t>方案四：同向双指针</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2" name="副标题 1"/>
          <p:cNvSpPr txBox="1"/>
          <p:nvPr/>
        </p:nvSpPr>
        <p:spPr>
          <a:xfrm>
            <a:off x="457198" y="3429000"/>
            <a:ext cx="11277600" cy="1693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altLang="zh-CN" sz="3200" dirty="0">
              <a:solidFill>
                <a:schemeClr val="tx1"/>
              </a:solidFill>
              <a:latin typeface="+mj-lt"/>
              <a:ea typeface="微软雅黑" panose="020B0503020204020204" pitchFamily="34" charset="-122"/>
            </a:endParaRPr>
          </a:p>
        </p:txBody>
      </p:sp>
      <p:graphicFrame>
        <p:nvGraphicFramePr>
          <p:cNvPr id="4" name="表格 6"/>
          <p:cNvGraphicFramePr>
            <a:graphicFrameLocks noGrp="1"/>
          </p:cNvGraphicFramePr>
          <p:nvPr/>
        </p:nvGraphicFramePr>
        <p:xfrm>
          <a:off x="4617117" y="2891578"/>
          <a:ext cx="3949284" cy="633420"/>
        </p:xfrm>
        <a:graphic>
          <a:graphicData uri="http://schemas.openxmlformats.org/drawingml/2006/table">
            <a:tbl>
              <a:tblPr firstRow="1" bandRow="1">
                <a:tableStyleId>{F5AB1C69-6EDB-4FF4-983F-18BD219EF322}</a:tableStyleId>
              </a:tblPr>
              <a:tblGrid>
                <a:gridCol w="658214"/>
                <a:gridCol w="658214"/>
                <a:gridCol w="658214"/>
                <a:gridCol w="658214"/>
                <a:gridCol w="658214"/>
                <a:gridCol w="658214"/>
              </a:tblGrid>
              <a:tr h="633420">
                <a:tc>
                  <a:txBody>
                    <a:bodyPr/>
                    <a:lstStyle/>
                    <a:p>
                      <a:pPr algn="ctr"/>
                      <a:r>
                        <a:rPr lang="en-US" altLang="zh-CN" sz="3200" dirty="0">
                          <a:solidFill>
                            <a:schemeClr val="tx1"/>
                          </a:solidFill>
                        </a:rPr>
                        <a:t>2</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3</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1</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2</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4</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3</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nvGraphicFramePr>
        <p:xfrm>
          <a:off x="4617117" y="3738463"/>
          <a:ext cx="4605055" cy="625055"/>
        </p:xfrm>
        <a:graphic>
          <a:graphicData uri="http://schemas.openxmlformats.org/drawingml/2006/table">
            <a:tbl>
              <a:tblPr firstRow="1" bandRow="1">
                <a:tableStyleId>{F5AB1C69-6EDB-4FF4-983F-18BD219EF322}</a:tableStyleId>
              </a:tblPr>
              <a:tblGrid>
                <a:gridCol w="657865"/>
                <a:gridCol w="657865"/>
                <a:gridCol w="657865"/>
                <a:gridCol w="657865"/>
                <a:gridCol w="657865"/>
                <a:gridCol w="657865"/>
                <a:gridCol w="657865"/>
              </a:tblGrid>
              <a:tr h="625055">
                <a:tc>
                  <a:txBody>
                    <a:bodyPr/>
                    <a:lstStyle/>
                    <a:p>
                      <a:pPr algn="ctr"/>
                      <a:r>
                        <a:rPr lang="en-US" altLang="zh-CN" sz="3200" dirty="0">
                          <a:solidFill>
                            <a:schemeClr val="tx1"/>
                          </a:solidFill>
                        </a:rPr>
                        <a:t>0</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2</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5</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6</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8</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12</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15</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文本框 8"/>
          <p:cNvSpPr txBox="1"/>
          <p:nvPr/>
        </p:nvSpPr>
        <p:spPr>
          <a:xfrm>
            <a:off x="2445745" y="2939233"/>
            <a:ext cx="2865435" cy="2246769"/>
          </a:xfrm>
          <a:prstGeom prst="rect">
            <a:avLst/>
          </a:prstGeom>
          <a:noFill/>
        </p:spPr>
        <p:txBody>
          <a:bodyPr wrap="square" rtlCol="0">
            <a:spAutoFit/>
          </a:bodyPr>
          <a:lstStyle/>
          <a:p>
            <a:r>
              <a:rPr lang="en-US" altLang="zh-CN" sz="2800" dirty="0"/>
              <a:t>        </a:t>
            </a:r>
            <a:r>
              <a:rPr lang="en-US" altLang="zh-CN" sz="2800" dirty="0" err="1"/>
              <a:t>nums</a:t>
            </a:r>
            <a:r>
              <a:rPr lang="en-US" altLang="zh-CN" sz="2800" dirty="0"/>
              <a:t> = </a:t>
            </a:r>
            <a:endParaRPr lang="en-US" altLang="zh-CN" sz="2800" dirty="0"/>
          </a:p>
          <a:p>
            <a:endParaRPr lang="en-US" altLang="zh-CN" sz="2800" dirty="0"/>
          </a:p>
          <a:p>
            <a:r>
              <a:rPr lang="en-US" altLang="zh-CN" sz="2800" dirty="0" err="1"/>
              <a:t>prefixSum</a:t>
            </a:r>
            <a:r>
              <a:rPr lang="en-US" altLang="zh-CN" sz="2800" dirty="0"/>
              <a:t> =</a:t>
            </a:r>
            <a:endParaRPr lang="en-US" altLang="zh-CN" sz="2800" dirty="0"/>
          </a:p>
          <a:p>
            <a:endParaRPr lang="en-US" altLang="zh-CN" sz="2800" dirty="0"/>
          </a:p>
          <a:p>
            <a:r>
              <a:rPr lang="en-US" altLang="zh-CN" sz="2800" dirty="0"/>
              <a:t>        index =  </a:t>
            </a:r>
            <a:endParaRPr lang="zh-CN" altLang="en-US" sz="2800" dirty="0"/>
          </a:p>
        </p:txBody>
      </p:sp>
      <p:graphicFrame>
        <p:nvGraphicFramePr>
          <p:cNvPr id="11" name="表格 10"/>
          <p:cNvGraphicFramePr>
            <a:graphicFrameLocks noGrp="1"/>
          </p:cNvGraphicFramePr>
          <p:nvPr/>
        </p:nvGraphicFramePr>
        <p:xfrm>
          <a:off x="4606957" y="4586336"/>
          <a:ext cx="4605055" cy="625055"/>
        </p:xfrm>
        <a:graphic>
          <a:graphicData uri="http://schemas.openxmlformats.org/drawingml/2006/table">
            <a:tbl>
              <a:tblPr firstRow="1" bandRow="1">
                <a:tableStyleId>{F5AB1C69-6EDB-4FF4-983F-18BD219EF322}</a:tableStyleId>
              </a:tblPr>
              <a:tblGrid>
                <a:gridCol w="657865"/>
                <a:gridCol w="657865"/>
                <a:gridCol w="657865"/>
                <a:gridCol w="657865"/>
                <a:gridCol w="657865"/>
                <a:gridCol w="657865"/>
                <a:gridCol w="657865"/>
              </a:tblGrid>
              <a:tr h="625055">
                <a:tc>
                  <a:txBody>
                    <a:bodyPr/>
                    <a:lstStyle/>
                    <a:p>
                      <a:pPr algn="ctr"/>
                      <a:r>
                        <a:rPr lang="en-US" altLang="zh-CN" sz="3200" dirty="0">
                          <a:solidFill>
                            <a:schemeClr val="tx1"/>
                          </a:solidFill>
                        </a:rPr>
                        <a:t>0</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1</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2</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3</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4</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5</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6</a:t>
                      </a:r>
                      <a:endParaRPr lang="zh-CN" altLang="en-US" sz="3200" dirty="0">
                        <a:solidFill>
                          <a:schemeClr val="tx1"/>
                        </a:solidFill>
                      </a:endParaRPr>
                    </a:p>
                  </a:txBody>
                  <a:tcPr marL="68566" marR="68566"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文本框 4"/>
          <p:cNvSpPr txBox="1"/>
          <p:nvPr/>
        </p:nvSpPr>
        <p:spPr>
          <a:xfrm>
            <a:off x="8826775" y="2978684"/>
            <a:ext cx="1838960" cy="523220"/>
          </a:xfrm>
          <a:prstGeom prst="rect">
            <a:avLst/>
          </a:prstGeom>
          <a:noFill/>
        </p:spPr>
        <p:txBody>
          <a:bodyPr wrap="square" rtlCol="0">
            <a:spAutoFit/>
          </a:bodyPr>
          <a:lstStyle/>
          <a:p>
            <a:r>
              <a:rPr lang="en-US" altLang="zh-CN" sz="2800" dirty="0"/>
              <a:t>s = 7</a:t>
            </a:r>
            <a:endParaRPr lang="zh-CN" alt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smtClean="0"/>
            </a:fld>
            <a:r>
              <a:rPr lang="zh-CN"/>
              <a:t>页</a:t>
            </a:r>
            <a:endParaRPr lang="zh-CN"/>
          </a:p>
        </p:txBody>
      </p:sp>
      <p:sp>
        <p:nvSpPr>
          <p:cNvPr id="10" name="文本框 15"/>
          <p:cNvSpPr txBox="1"/>
          <p:nvPr/>
        </p:nvSpPr>
        <p:spPr>
          <a:xfrm>
            <a:off x="7210748" y="1144396"/>
            <a:ext cx="3086216" cy="52197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r>
              <a:rPr lang="zh-CN" altLang="en-US" dirty="0">
                <a:sym typeface="+mn-ea"/>
              </a:rPr>
              <a:t>进群领课件、回放、实时面经、直播带刷题等超多福利</a:t>
            </a:r>
            <a:r>
              <a:rPr lang="en-US" altLang="zh-CN" dirty="0">
                <a:sym typeface="+mn-ea"/>
              </a:rPr>
              <a:t>~</a:t>
            </a:r>
            <a:endParaRPr lang="zh-CN" altLang="en-US" dirty="0"/>
          </a:p>
        </p:txBody>
      </p:sp>
      <p:sp>
        <p:nvSpPr>
          <p:cNvPr id="13" name="文本框 17"/>
          <p:cNvSpPr txBox="1"/>
          <p:nvPr/>
        </p:nvSpPr>
        <p:spPr>
          <a:xfrm>
            <a:off x="1094722" y="2161211"/>
            <a:ext cx="3086216" cy="369332"/>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r>
              <a:rPr lang="zh-CN" altLang="en-US" b="1" dirty="0">
                <a:solidFill>
                  <a:srgbClr val="FF0000"/>
                </a:solidFill>
              </a:rPr>
              <a:t>扫码使用加入正式班↓</a:t>
            </a:r>
            <a:endParaRPr lang="zh-CN" altLang="en-US" b="1" dirty="0">
              <a:solidFill>
                <a:srgbClr val="FF0000"/>
              </a:solidFill>
            </a:endParaRPr>
          </a:p>
        </p:txBody>
      </p:sp>
      <p:pic>
        <p:nvPicPr>
          <p:cNvPr id="3" name="图片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094875" y="2631934"/>
            <a:ext cx="3284367" cy="3284367"/>
          </a:xfrm>
          <a:prstGeom prst="rect">
            <a:avLst/>
          </a:prstGeom>
        </p:spPr>
      </p:pic>
      <p:sp>
        <p:nvSpPr>
          <p:cNvPr id="4" name="文本框 3"/>
          <p:cNvSpPr txBox="1"/>
          <p:nvPr/>
        </p:nvSpPr>
        <p:spPr>
          <a:xfrm>
            <a:off x="1051695" y="1238907"/>
            <a:ext cx="3416342" cy="92202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p>
            <a:r>
              <a:rPr lang="zh-CN" altLang="en-US" dirty="0"/>
              <a:t>算法高频题冲刺班团购优惠码：</a:t>
            </a:r>
            <a:endParaRPr lang="zh-CN" altLang="en-US" dirty="0"/>
          </a:p>
          <a:p>
            <a:r>
              <a:rPr lang="en-US" altLang="zh-CN" sz="3600" b="1" i="0" dirty="0">
                <a:solidFill>
                  <a:srgbClr val="FF0000"/>
                </a:solidFill>
                <a:effectLst>
                  <a:outerShdw blurRad="38100" dist="38100" dir="2700000" algn="tl">
                    <a:srgbClr val="000000">
                      <a:alpha val="43137"/>
                    </a:srgbClr>
                  </a:outerShdw>
                </a:effectLst>
                <a:latin typeface="OPPOSans M" panose="00020600040101010101" charset="-122"/>
                <a:ea typeface="OPPOSans M" panose="00020600040101010101" charset="-122"/>
              </a:rPr>
              <a:t>30248C</a:t>
            </a:r>
            <a:endParaRPr lang="en-US" altLang="zh-CN" sz="3600" b="1" i="0" dirty="0">
              <a:solidFill>
                <a:srgbClr val="FF0000"/>
              </a:solidFill>
              <a:effectLst>
                <a:outerShdw blurRad="38100" dist="38100" dir="2700000" algn="tl">
                  <a:srgbClr val="000000">
                    <a:alpha val="43137"/>
                  </a:srgbClr>
                </a:outerShdw>
              </a:effectLst>
              <a:latin typeface="OPPOSans M" panose="00020600040101010101" charset="-122"/>
              <a:ea typeface="OPPOSans M" panose="00020600040101010101" charset="-122"/>
            </a:endParaRPr>
          </a:p>
        </p:txBody>
      </p:sp>
      <p:pic>
        <p:nvPicPr>
          <p:cNvPr id="7" name="图片 6" descr="e25740aa97e2e911c83f8c26831ac8c"/>
          <p:cNvPicPr>
            <a:picLocks noChangeAspect="1"/>
          </p:cNvPicPr>
          <p:nvPr>
            <p:custDataLst>
              <p:tags r:id="rId3"/>
            </p:custDataLst>
          </p:nvPr>
        </p:nvPicPr>
        <p:blipFill>
          <a:blip r:embed="rId4"/>
          <a:srcRect l="6616" t="19650" r="6385" b="19919"/>
          <a:stretch>
            <a:fillRect/>
          </a:stretch>
        </p:blipFill>
        <p:spPr>
          <a:xfrm>
            <a:off x="7414260" y="1904365"/>
            <a:ext cx="2912745" cy="38747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7200" y="3563562"/>
            <a:ext cx="11277600" cy="1693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sz="2800" dirty="0">
                <a:latin typeface="+mj-lt"/>
                <a:ea typeface="微软雅黑" panose="020B0503020204020204" pitchFamily="34" charset="-122"/>
              </a:rPr>
              <a:t>遍历每一个左指针 </a:t>
            </a:r>
            <a:r>
              <a:rPr lang="en-US" altLang="zh-CN" sz="2800" dirty="0">
                <a:latin typeface="+mj-lt"/>
                <a:ea typeface="微软雅黑" panose="020B0503020204020204" pitchFamily="34" charset="-122"/>
              </a:rPr>
              <a:t>i </a:t>
            </a:r>
            <a:endParaRPr lang="en-US" altLang="zh-CN" sz="2800" dirty="0">
              <a:latin typeface="+mj-lt"/>
              <a:ea typeface="微软雅黑" panose="020B0503020204020204" pitchFamily="34" charset="-122"/>
            </a:endParaRPr>
          </a:p>
          <a:p>
            <a:r>
              <a:rPr lang="zh-CN" altLang="en-US" sz="2800" dirty="0">
                <a:latin typeface="+mj-lt"/>
                <a:ea typeface="微软雅黑" panose="020B0503020204020204" pitchFamily="34" charset="-122"/>
              </a:rPr>
              <a:t>找到满足 </a:t>
            </a:r>
            <a:r>
              <a:rPr lang="en-US" altLang="zh-CN" sz="2800" dirty="0">
                <a:latin typeface="+mj-lt"/>
                <a:ea typeface="微软雅黑" panose="020B0503020204020204" pitchFamily="34" charset="-122"/>
              </a:rPr>
              <a:t>sum(a[i],…,a[j]) &gt;= s </a:t>
            </a:r>
            <a:r>
              <a:rPr lang="zh-CN" altLang="en-US" sz="2800" dirty="0">
                <a:latin typeface="+mj-lt"/>
                <a:ea typeface="微软雅黑" panose="020B0503020204020204" pitchFamily="34" charset="-122"/>
              </a:rPr>
              <a:t>的右指针 </a:t>
            </a:r>
            <a:r>
              <a:rPr lang="en-US" altLang="zh-CN" sz="2800" dirty="0">
                <a:latin typeface="+mj-lt"/>
                <a:ea typeface="微软雅黑" panose="020B0503020204020204" pitchFamily="34" charset="-122"/>
              </a:rPr>
              <a:t>j</a:t>
            </a:r>
            <a:r>
              <a:rPr lang="zh-CN" altLang="en-US" sz="2800" dirty="0">
                <a:latin typeface="+mj-lt"/>
                <a:ea typeface="微软雅黑" panose="020B0503020204020204" pitchFamily="34" charset="-122"/>
              </a:rPr>
              <a:t> </a:t>
            </a:r>
            <a:endParaRPr lang="en-US" altLang="zh-CN" sz="2800" dirty="0">
              <a:latin typeface="+mj-lt"/>
              <a:ea typeface="微软雅黑" panose="020B0503020204020204" pitchFamily="34" charset="-122"/>
            </a:endParaRPr>
          </a:p>
          <a:p>
            <a:r>
              <a:rPr lang="zh-CN" altLang="en-US" sz="2800" dirty="0">
                <a:latin typeface="+mj-lt"/>
                <a:ea typeface="微软雅黑" panose="020B0503020204020204" pitchFamily="34" charset="-122"/>
              </a:rPr>
              <a:t>更新最短的子数组长度</a:t>
            </a:r>
            <a:endParaRPr lang="en-US" altLang="zh-CN" sz="2800" dirty="0">
              <a:latin typeface="+mj-lt"/>
              <a:ea typeface="微软雅黑" panose="020B0503020204020204" pitchFamily="34" charset="-122"/>
            </a:endParaRPr>
          </a:p>
          <a:p>
            <a:endParaRPr lang="en-US" altLang="zh-CN" sz="2800" dirty="0">
              <a:latin typeface="+mj-lt"/>
              <a:ea typeface="微软雅黑" panose="020B0503020204020204" pitchFamily="34" charset="-122"/>
            </a:endParaRPr>
          </a:p>
          <a:p>
            <a:endParaRPr lang="en-US" altLang="zh-CN" sz="2800" dirty="0">
              <a:latin typeface="+mj-lt"/>
              <a:ea typeface="微软雅黑" panose="020B0503020204020204" pitchFamily="34" charset="-122"/>
            </a:endParaRPr>
          </a:p>
        </p:txBody>
      </p:sp>
      <p:sp>
        <p:nvSpPr>
          <p:cNvPr id="7" name="标题 6"/>
          <p:cNvSpPr>
            <a:spLocks noGrp="1"/>
          </p:cNvSpPr>
          <p:nvPr>
            <p:ph type="ctrTitle"/>
          </p:nvPr>
        </p:nvSpPr>
        <p:spPr>
          <a:xfrm>
            <a:off x="1524000" y="1399856"/>
            <a:ext cx="9144000" cy="2055007"/>
          </a:xfrm>
        </p:spPr>
        <p:txBody>
          <a:bodyPr/>
          <a:lstStyle/>
          <a:p>
            <a:r>
              <a:rPr lang="zh-CN" altLang="en-US" dirty="0"/>
              <a:t>方案四：同向双指针</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zh-CN" altLang="en-US" dirty="0">
                <a:latin typeface="微软雅黑" panose="020B0503020204020204" pitchFamily="34" charset="-122"/>
                <a:ea typeface="微软雅黑" panose="020B0503020204020204" pitchFamily="34" charset="-122"/>
              </a:rPr>
              <a:t>同向双指针的模板</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descr="Text&#10;&#10;Description automatically generated"/>
          <p:cNvPicPr>
            <a:picLocks noChangeAspect="1"/>
          </p:cNvPicPr>
          <p:nvPr/>
        </p:nvPicPr>
        <p:blipFill>
          <a:blip r:embed="rId1"/>
          <a:stretch>
            <a:fillRect/>
          </a:stretch>
        </p:blipFill>
        <p:spPr>
          <a:xfrm>
            <a:off x="3498850" y="2468196"/>
            <a:ext cx="5194300" cy="1587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96877" y="222625"/>
            <a:ext cx="10183554" cy="591600"/>
          </a:xfrm>
        </p:spPr>
        <p:txBody>
          <a:bodyPr/>
          <a:lstStyle/>
          <a:p>
            <a:r>
              <a:rPr lang="en-US" sz="2000" dirty="0"/>
              <a:t>题目解析</a:t>
            </a:r>
            <a:r>
              <a:rPr lang="zh-CN" altLang="en-US" sz="2000" dirty="0"/>
              <a:t> </a:t>
            </a:r>
            <a:r>
              <a:rPr lang="en-US" altLang="zh-CN" sz="2000" dirty="0"/>
              <a:t>&amp;</a:t>
            </a:r>
            <a:r>
              <a:rPr lang="zh-CN" altLang="en-US" sz="2000" dirty="0"/>
              <a:t> 代码解析 </a:t>
            </a:r>
            <a:r>
              <a:rPr lang="en-US" altLang="zh-CN" sz="2000" dirty="0"/>
              <a:t>——</a:t>
            </a:r>
            <a:r>
              <a:rPr lang="zh-CN" altLang="en-US" sz="2000" dirty="0"/>
              <a:t> 同向</a:t>
            </a:r>
            <a:r>
              <a:rPr lang="zh-CN" altLang="en-US" sz="2000" dirty="0">
                <a:latin typeface="微软雅黑" panose="020B0503020204020204" pitchFamily="34" charset="-122"/>
                <a:ea typeface="微软雅黑" panose="020B0503020204020204" pitchFamily="34" charset="-122"/>
              </a:rPr>
              <a:t>双指针</a:t>
            </a:r>
            <a:endParaRPr lang="zh-CN" altLang="en-US" sz="20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296877" y="2349443"/>
              <a:ext cx="4754880" cy="1063435"/>
            </p:xfrm>
            <a:graphic>
              <a:graphicData uri="http://schemas.openxmlformats.org/drawingml/2006/table">
                <a:tbl>
                  <a:tblPr firstRow="1" bandRow="1">
                    <a:tableStyleId>{5C22544A-7EE6-4342-B048-85BDC9FD1C3A}</a:tableStyleId>
                  </a:tblPr>
                  <a:tblGrid>
                    <a:gridCol w="1097280"/>
                    <a:gridCol w="1097280"/>
                    <a:gridCol w="2560320"/>
                  </a:tblGrid>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a:lnSpc>
                              <a:spcPct val="150000"/>
                            </a:lnSpc>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dk1"/>
                              </a:solidFill>
                              <a:latin typeface="+mn-lt"/>
                              <a:ea typeface="+mn-ea"/>
                              <a:cs typeface="+mn-cs"/>
                              <a:sym typeface="Arial" panose="020B0604020202020204"/>
                            </a:rPr>
                            <a:t>两个指针从左向右遍历，每个指针只会遍历一次</a:t>
                          </a:r>
                          <a14:m>
                            <m:oMath xmlns:m="http://schemas.openxmlformats.org/officeDocument/2006/math">
                              <m:r>
                                <a:rPr lang="zh-CN" altLang="en-US" sz="1400" b="0" i="0" u="none" strike="noStrike" cap="none" dirty="0" smtClean="0">
                                  <a:solidFill>
                                    <a:schemeClr val="dk1"/>
                                  </a:solidFill>
                                  <a:latin typeface="Cambria Math" panose="02040503050406030204" pitchFamily="18" charset="0"/>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2</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dk1"/>
                                  </a:solidFill>
                                  <a:latin typeface="+mn-lt"/>
                                  <a:ea typeface="微软雅黑" panose="020B0503020204020204" pitchFamily="34" charset="-122"/>
                                  <a:cs typeface="+mn-cs"/>
                                  <a:sym typeface="Arial" panose="020B0604020202020204"/>
                                </a:rPr>
                                <m:t>) </m:t>
                              </m:r>
                            </m:oMath>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ja-JP" altLang="en-US" sz="1400" b="0" i="0" u="none" strike="noStrike" cap="none">
                              <a:solidFill>
                                <a:schemeClr val="dk1"/>
                              </a:solidFill>
                              <a:latin typeface="+mn-lt"/>
                              <a:ea typeface="+mn-ea"/>
                              <a:cs typeface="+mn-cs"/>
                              <a:sym typeface="Arial" panose="020B0604020202020204"/>
                            </a:rPr>
                            <a:t>不需要前缀和数组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8" name="Table 7"/>
              <p:cNvGraphicFramePr>
                <a:graphicFrameLocks noGrp="1"/>
              </p:cNvGraphicFramePr>
              <p:nvPr/>
            </p:nvGraphicFramePr>
            <p:xfrm>
              <a:off x="296877" y="2349443"/>
              <a:ext cx="4754880" cy="1063435"/>
            </p:xfrm>
            <a:graphic>
              <a:graphicData uri="http://schemas.openxmlformats.org/drawingml/2006/table">
                <a:tbl>
                  <a:tblPr firstRow="1" bandRow="1">
                    <a:tableStyleId>{5C22544A-7EE6-4342-B048-85BDC9FD1C3A}</a:tableStyleId>
                  </a:tblPr>
                  <a:tblGrid>
                    <a:gridCol w="1097280"/>
                    <a:gridCol w="1097280"/>
                    <a:gridCol w="2560320"/>
                  </a:tblGrid>
                  <a:tr h="847725">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1"/>
                        </a:blipFill>
                      </a:tcPr>
                    </a:tc>
                    <a:tc>
                      <a:txBody>
                        <a:bodyPr/>
                        <a:lstStyle/>
                        <a:p>
                          <a:endParaRPr lang="zh-CN"/>
                        </a:p>
                      </a:txBody>
                      <a:tcPr anchor="ctr">
                        <a:blipFill>
                          <a:blip r:embed="rId1"/>
                        </a:blip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ea typeface="微软雅黑" panose="020B0503020204020204" pitchFamily="34" charset="-122"/>
                            </a:rPr>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ja-JP" altLang="en-US" sz="1400" b="0" i="0" u="none" strike="noStrike" cap="none">
                              <a:solidFill>
                                <a:schemeClr val="dk1"/>
                              </a:solidFill>
                              <a:latin typeface="+mn-lt"/>
                              <a:ea typeface="+mn-ea"/>
                              <a:cs typeface="+mn-cs"/>
                              <a:sym typeface="Arial" panose="020B0604020202020204"/>
                            </a:rPr>
                            <a:t>不需要前缀和数组</a:t>
                          </a: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graphicFrame>
        <p:nvGraphicFramePr>
          <p:cNvPr id="9" name="Table 8"/>
          <p:cNvGraphicFramePr>
            <a:graphicFrameLocks noGrp="1"/>
          </p:cNvGraphicFramePr>
          <p:nvPr/>
        </p:nvGraphicFramePr>
        <p:xfrm>
          <a:off x="296877" y="1212016"/>
          <a:ext cx="3380944"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dirty="0">
                          <a:solidFill>
                            <a:schemeClr val="tx1"/>
                          </a:solidFill>
                        </a:rPr>
                        <a:t>1</a:t>
                      </a:r>
                      <a:endParaRPr lang="en-US" dirty="0">
                        <a:solidFill>
                          <a:schemeClr val="tx1"/>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1</a:t>
                      </a:r>
                      <a:endParaRPr lang="en-US" dirty="0"/>
                    </a:p>
                  </a:txBody>
                  <a:tcPr anchor="ctr"/>
                </a:tc>
                <a:tc>
                  <a:txBody>
                    <a:bodyPr/>
                    <a:lstStyle/>
                    <a:p>
                      <a:pPr algn="ctr"/>
                      <a:r>
                        <a:rPr lang="en-US" altLang="zh-CN" dirty="0">
                          <a:solidFill>
                            <a:schemeClr val="tx1"/>
                          </a:solidFill>
                        </a:rPr>
                        <a:t>2</a:t>
                      </a:r>
                      <a:endParaRPr lang="en-US" dirty="0">
                        <a:solidFill>
                          <a:schemeClr val="tx1"/>
                        </a:solidFill>
                      </a:endParaRPr>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pic>
        <p:nvPicPr>
          <p:cNvPr id="5" name="Picture 4" descr="Text&#10;&#10;Description automatically generated"/>
          <p:cNvPicPr>
            <a:picLocks noChangeAspect="1"/>
          </p:cNvPicPr>
          <p:nvPr/>
        </p:nvPicPr>
        <p:blipFill>
          <a:blip r:embed="rId2"/>
          <a:stretch>
            <a:fillRect/>
          </a:stretch>
        </p:blipFill>
        <p:spPr>
          <a:xfrm>
            <a:off x="6875586" y="875841"/>
            <a:ext cx="4211514" cy="543725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96877" y="222625"/>
            <a:ext cx="10183554" cy="591600"/>
          </a:xfrm>
        </p:spPr>
        <p:txBody>
          <a:bodyPr/>
          <a:lstStyle/>
          <a:p>
            <a:r>
              <a:rPr lang="en-US" sz="2000" dirty="0"/>
              <a:t>题目解析</a:t>
            </a:r>
            <a:r>
              <a:rPr lang="zh-CN" altLang="en-US" sz="2000" dirty="0"/>
              <a:t> </a:t>
            </a:r>
            <a:r>
              <a:rPr lang="en-US" altLang="zh-CN" sz="2000" dirty="0"/>
              <a:t>&amp;</a:t>
            </a:r>
            <a:r>
              <a:rPr lang="zh-CN" altLang="en-US" sz="2000" dirty="0"/>
              <a:t> 代码解析 </a:t>
            </a:r>
            <a:r>
              <a:rPr lang="en-US" altLang="zh-CN" sz="2000" dirty="0"/>
              <a:t>——</a:t>
            </a:r>
            <a:r>
              <a:rPr lang="zh-CN" altLang="en-US" sz="2000" dirty="0"/>
              <a:t> 同向</a:t>
            </a:r>
            <a:r>
              <a:rPr lang="zh-CN" altLang="en-US" sz="2000" dirty="0">
                <a:latin typeface="微软雅黑" panose="020B0503020204020204" pitchFamily="34" charset="-122"/>
                <a:ea typeface="微软雅黑" panose="020B0503020204020204" pitchFamily="34" charset="-122"/>
              </a:rPr>
              <a:t>双指针</a:t>
            </a:r>
            <a:endParaRPr lang="zh-CN" altLang="en-US" sz="20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graphicFrame>
        <p:nvGraphicFramePr>
          <p:cNvPr id="9" name="Table 8"/>
          <p:cNvGraphicFramePr>
            <a:graphicFrameLocks noGrp="1"/>
          </p:cNvGraphicFramePr>
          <p:nvPr/>
        </p:nvGraphicFramePr>
        <p:xfrm>
          <a:off x="1369539" y="1273562"/>
          <a:ext cx="3380944" cy="758782"/>
        </p:xfrm>
        <a:graphic>
          <a:graphicData uri="http://schemas.openxmlformats.org/drawingml/2006/table">
            <a:tbl>
              <a:tblPr firstRow="1" bandRow="1">
                <a:tableStyleId>{5940675A-B579-460E-94D1-54222C63F5DA}</a:tableStyleId>
              </a:tblPr>
              <a:tblGrid>
                <a:gridCol w="1188720"/>
                <a:gridCol w="548056"/>
                <a:gridCol w="548056"/>
                <a:gridCol w="548056"/>
                <a:gridCol w="548056"/>
              </a:tblGrid>
              <a:tr h="379391">
                <a:tc>
                  <a:txBody>
                    <a:bodyPr/>
                    <a:lstStyle/>
                    <a:p>
                      <a:pPr algn="ctr"/>
                      <a:r>
                        <a:rPr lang="ja-JP" altLang="en-US" sz="1050" b="0" i="0" u="none" strike="noStrike" cap="none">
                          <a:solidFill>
                            <a:schemeClr val="tx1"/>
                          </a:solidFill>
                          <a:latin typeface="+mn-lt"/>
                          <a:ea typeface="+mn-ea"/>
                          <a:cs typeface="+mn-cs"/>
                          <a:sym typeface="Arial" panose="020B0604020202020204"/>
                        </a:rPr>
                        <a:t>原数组下标</a:t>
                      </a:r>
                      <a:endParaRPr lang="en-US" sz="1050" b="0" i="0" u="none" strike="noStrike" cap="none" dirty="0">
                        <a:solidFill>
                          <a:schemeClr val="tx1"/>
                        </a:solidFill>
                        <a:latin typeface="+mn-lt"/>
                        <a:ea typeface="+mn-ea"/>
                        <a:cs typeface="+mn-cs"/>
                        <a:sym typeface="Arial" panose="020B0604020202020204"/>
                      </a:endParaRPr>
                    </a:p>
                  </a:txBody>
                  <a:tcPr anchor="ctr"/>
                </a:tc>
                <a:tc>
                  <a:txBody>
                    <a:bodyPr/>
                    <a:lstStyle/>
                    <a:p>
                      <a:pPr algn="ctr"/>
                      <a:r>
                        <a:rPr lang="en-US" altLang="zh-CN" dirty="0"/>
                        <a:t>0</a:t>
                      </a:r>
                      <a:endParaRPr lang="en-US" dirty="0"/>
                    </a:p>
                  </a:txBody>
                  <a:tcPr anchor="ctr"/>
                </a:tc>
                <a:tc>
                  <a:txBody>
                    <a:bodyPr/>
                    <a:lstStyle/>
                    <a:p>
                      <a:pPr algn="ctr"/>
                      <a:r>
                        <a:rPr lang="en-US" altLang="zh-CN" dirty="0">
                          <a:solidFill>
                            <a:schemeClr val="tx1"/>
                          </a:solidFill>
                        </a:rPr>
                        <a:t>1</a:t>
                      </a:r>
                      <a:endParaRPr lang="en-US" dirty="0">
                        <a:solidFill>
                          <a:schemeClr val="tx1"/>
                        </a:solidFill>
                      </a:endParaRPr>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r>
              <a:tr h="379391">
                <a:tc>
                  <a:txBody>
                    <a:bodyPr/>
                    <a:lstStyle/>
                    <a:p>
                      <a:pPr algn="ctr"/>
                      <a:r>
                        <a:rPr lang="ja-JP" altLang="en-US" sz="1400">
                          <a:latin typeface="+mn-lt"/>
                        </a:rPr>
                        <a:t>原数组</a:t>
                      </a:r>
                      <a:endParaRPr lang="en-US" sz="1400" dirty="0">
                        <a:latin typeface="+mn-lt"/>
                      </a:endParaRPr>
                    </a:p>
                  </a:txBody>
                  <a:tcPr anchor="ctr"/>
                </a:tc>
                <a:tc>
                  <a:txBody>
                    <a:bodyPr/>
                    <a:lstStyle/>
                    <a:p>
                      <a:pPr algn="ctr"/>
                      <a:r>
                        <a:rPr lang="en-US" altLang="zh-CN" dirty="0"/>
                        <a:t>1</a:t>
                      </a:r>
                      <a:endParaRPr lang="en-US" dirty="0"/>
                    </a:p>
                  </a:txBody>
                  <a:tcPr anchor="ctr"/>
                </a:tc>
                <a:tc>
                  <a:txBody>
                    <a:bodyPr/>
                    <a:lstStyle/>
                    <a:p>
                      <a:pPr algn="ctr"/>
                      <a:r>
                        <a:rPr lang="en-US" altLang="zh-CN" dirty="0">
                          <a:solidFill>
                            <a:schemeClr val="tx1"/>
                          </a:solidFill>
                        </a:rPr>
                        <a:t>2</a:t>
                      </a:r>
                      <a:endParaRPr lang="en-US" dirty="0">
                        <a:solidFill>
                          <a:schemeClr val="tx1"/>
                        </a:solidFill>
                      </a:endParaRPr>
                    </a:p>
                  </a:txBody>
                  <a:tcPr anchor="ctr"/>
                </a:tc>
                <a:tc>
                  <a:txBody>
                    <a:bodyPr/>
                    <a:lstStyle/>
                    <a:p>
                      <a:pPr algn="ctr"/>
                      <a:r>
                        <a:rPr lang="en-US" altLang="zh-CN" dirty="0"/>
                        <a:t>4</a:t>
                      </a:r>
                      <a:endParaRPr lang="en-US" dirty="0"/>
                    </a:p>
                  </a:txBody>
                  <a:tcPr anchor="ctr"/>
                </a:tc>
                <a:tc>
                  <a:txBody>
                    <a:bodyPr/>
                    <a:lstStyle/>
                    <a:p>
                      <a:pPr algn="ctr"/>
                      <a:r>
                        <a:rPr lang="en-US" altLang="zh-CN" dirty="0"/>
                        <a:t>3</a:t>
                      </a:r>
                      <a:endParaRPr lang="en-US" dirty="0"/>
                    </a:p>
                  </a:txBody>
                  <a:tcPr anchor="ctr"/>
                </a:tc>
              </a:tr>
            </a:tbl>
          </a:graphicData>
        </a:graphic>
      </p:graphicFrame>
      <p:pic>
        <p:nvPicPr>
          <p:cNvPr id="7" name="图片 2"/>
          <p:cNvPicPr>
            <a:picLocks noChangeAspect="1"/>
          </p:cNvPicPr>
          <p:nvPr/>
        </p:nvPicPr>
        <p:blipFill>
          <a:blip r:embed="rId1"/>
          <a:stretch>
            <a:fillRect/>
          </a:stretch>
        </p:blipFill>
        <p:spPr>
          <a:xfrm>
            <a:off x="6019659" y="927417"/>
            <a:ext cx="5316698" cy="535783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dirty="0"/>
              <a:t>题目解析</a:t>
            </a:r>
            <a:r>
              <a:rPr lang="zh-CN" altLang="en-US" dirty="0"/>
              <a:t> </a:t>
            </a:r>
            <a:r>
              <a:rPr lang="en-US" altLang="zh-CN" dirty="0"/>
              <a:t>&amp;</a:t>
            </a:r>
            <a:r>
              <a:rPr lang="zh-CN" altLang="en-US" dirty="0"/>
              <a:t> 代码解析 </a:t>
            </a:r>
            <a:r>
              <a:rPr lang="en-US" altLang="zh-CN" dirty="0"/>
              <a:t>——</a:t>
            </a:r>
            <a:r>
              <a:rPr lang="zh-CN" altLang="en-US" dirty="0"/>
              <a:t> 同向</a:t>
            </a:r>
            <a:r>
              <a:rPr lang="zh-CN" altLang="en-US" dirty="0">
                <a:latin typeface="微软雅黑" panose="020B0503020204020204" pitchFamily="34" charset="-122"/>
                <a:ea typeface="微软雅黑" panose="020B0503020204020204" pitchFamily="34" charset="-122"/>
              </a:rPr>
              <a:t>双指针的另一种思路</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5" name="灯片编号占位符 3"/>
          <p:cNvSpPr txBox="1"/>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Font typeface="Arial" panose="020B0604020202020204"/>
              <a:buNone/>
              <a:defRPr sz="1400" b="0" i="0" u="none" strike="noStrike" cap="none">
                <a:solidFill>
                  <a:srgbClr val="A5A5A5"/>
                </a:solidFill>
                <a:latin typeface="Arial" panose="020B0604020202020204"/>
                <a:ea typeface="Arial" panose="020B0604020202020204"/>
                <a:cs typeface="Arial" panose="020B0604020202020204"/>
                <a:sym typeface="Arial" panose="020B0604020202020204"/>
              </a:defRPr>
            </a:lvl9pPr>
          </a:lstStyle>
          <a:p>
            <a:r>
              <a:rPr lang="zh-CN"/>
              <a:t>第</a:t>
            </a:r>
            <a:fld id="{00000000-1234-1234-1234-123412341234}" type="slidenum">
              <a:rPr lang="en-US" altLang="zh-CN" smtClean="0"/>
            </a:fld>
            <a:r>
              <a:rPr lang="zh-CN"/>
              <a:t>页</a:t>
            </a:r>
            <a:endParaRPr lang="zh-CN"/>
          </a:p>
        </p:txBody>
      </p:sp>
      <p:graphicFrame>
        <p:nvGraphicFramePr>
          <p:cNvPr id="8" name="Table 8"/>
          <p:cNvGraphicFramePr>
            <a:graphicFrameLocks noGrp="1"/>
          </p:cNvGraphicFramePr>
          <p:nvPr/>
        </p:nvGraphicFramePr>
        <p:xfrm>
          <a:off x="306371" y="1346646"/>
          <a:ext cx="2576576" cy="435928"/>
        </p:xfrm>
        <a:graphic>
          <a:graphicData uri="http://schemas.openxmlformats.org/drawingml/2006/table">
            <a:tbl>
              <a:tblPr firstRow="1" bandRow="1">
                <a:tableStyleId>{5940675A-B579-460E-94D1-54222C63F5DA}</a:tableStyleId>
              </a:tblPr>
              <a:tblGrid>
                <a:gridCol w="644144"/>
                <a:gridCol w="644144"/>
                <a:gridCol w="644144"/>
                <a:gridCol w="644144"/>
              </a:tblGrid>
              <a:tr h="435928">
                <a:tc>
                  <a:txBody>
                    <a:bodyPr/>
                    <a:lstStyle/>
                    <a:p>
                      <a:pPr algn="ctr">
                        <a:lnSpc>
                          <a:spcPct val="150000"/>
                        </a:lnSpc>
                      </a:pPr>
                      <a:r>
                        <a:rPr lang="en-US" altLang="zh-CN" sz="1400" dirty="0"/>
                        <a:t>3</a:t>
                      </a:r>
                      <a:endParaRPr lang="en-US" sz="1400" dirty="0"/>
                    </a:p>
                  </a:txBody>
                  <a:tcPr/>
                </a:tc>
                <a:tc>
                  <a:txBody>
                    <a:bodyPr/>
                    <a:lstStyle/>
                    <a:p>
                      <a:pPr algn="ctr">
                        <a:lnSpc>
                          <a:spcPct val="150000"/>
                        </a:lnSpc>
                      </a:pPr>
                      <a:r>
                        <a:rPr lang="en-US" altLang="zh-CN" sz="1400" dirty="0"/>
                        <a:t>1</a:t>
                      </a:r>
                      <a:endParaRPr lang="en-US" sz="1400" dirty="0"/>
                    </a:p>
                  </a:txBody>
                  <a:tcPr/>
                </a:tc>
                <a:tc>
                  <a:txBody>
                    <a:bodyPr/>
                    <a:lstStyle/>
                    <a:p>
                      <a:pPr algn="ctr">
                        <a:lnSpc>
                          <a:spcPct val="150000"/>
                        </a:lnSpc>
                      </a:pPr>
                      <a:r>
                        <a:rPr lang="en-US" altLang="zh-CN" dirty="0"/>
                        <a:t>3</a:t>
                      </a:r>
                      <a:endParaRPr lang="en-US" dirty="0"/>
                    </a:p>
                  </a:txBody>
                  <a:tcPr/>
                </a:tc>
                <a:tc>
                  <a:txBody>
                    <a:bodyPr/>
                    <a:lstStyle/>
                    <a:p>
                      <a:pPr algn="ctr">
                        <a:lnSpc>
                          <a:spcPct val="150000"/>
                        </a:lnSpc>
                      </a:pPr>
                      <a:r>
                        <a:rPr lang="en-US" altLang="zh-CN" dirty="0"/>
                        <a:t>5</a:t>
                      </a:r>
                      <a:endParaRPr lang="en-US" dirty="0"/>
                    </a:p>
                  </a:txBody>
                  <a:tcPr/>
                </a:tc>
              </a:tr>
            </a:tbl>
          </a:graphicData>
        </a:graphic>
      </p:graphicFrame>
      <p:pic>
        <p:nvPicPr>
          <p:cNvPr id="10" name="Picture 9"/>
          <p:cNvPicPr>
            <a:picLocks noChangeAspect="1"/>
          </p:cNvPicPr>
          <p:nvPr/>
        </p:nvPicPr>
        <p:blipFill>
          <a:blip r:embed="rId1"/>
          <a:stretch>
            <a:fillRect/>
          </a:stretch>
        </p:blipFill>
        <p:spPr>
          <a:xfrm>
            <a:off x="3474746" y="931792"/>
            <a:ext cx="5305836" cy="3868294"/>
          </a:xfrm>
          <a:prstGeom prst="rect">
            <a:avLst/>
          </a:prstGeom>
        </p:spPr>
      </p:pic>
      <p:graphicFrame>
        <p:nvGraphicFramePr>
          <p:cNvPr id="11" name="Table 8"/>
          <p:cNvGraphicFramePr>
            <a:graphicFrameLocks noGrp="1"/>
          </p:cNvGraphicFramePr>
          <p:nvPr/>
        </p:nvGraphicFramePr>
        <p:xfrm>
          <a:off x="306371" y="5138358"/>
          <a:ext cx="2576576" cy="435928"/>
        </p:xfrm>
        <a:graphic>
          <a:graphicData uri="http://schemas.openxmlformats.org/drawingml/2006/table">
            <a:tbl>
              <a:tblPr firstRow="1" bandRow="1">
                <a:tableStyleId>{5940675A-B579-460E-94D1-54222C63F5DA}</a:tableStyleId>
              </a:tblPr>
              <a:tblGrid>
                <a:gridCol w="644144"/>
                <a:gridCol w="644144"/>
                <a:gridCol w="644144"/>
                <a:gridCol w="644144"/>
              </a:tblGrid>
              <a:tr h="435928">
                <a:tc>
                  <a:txBody>
                    <a:bodyPr/>
                    <a:lstStyle/>
                    <a:p>
                      <a:pPr algn="ctr">
                        <a:lnSpc>
                          <a:spcPct val="150000"/>
                        </a:lnSpc>
                      </a:pPr>
                      <a:r>
                        <a:rPr lang="en-US" altLang="zh-CN" sz="1400" dirty="0"/>
                        <a:t>4</a:t>
                      </a:r>
                      <a:endParaRPr lang="en-US" sz="1400" dirty="0"/>
                    </a:p>
                  </a:txBody>
                  <a:tcPr/>
                </a:tc>
                <a:tc>
                  <a:txBody>
                    <a:bodyPr/>
                    <a:lstStyle/>
                    <a:p>
                      <a:pPr algn="ctr">
                        <a:lnSpc>
                          <a:spcPct val="150000"/>
                        </a:lnSpc>
                      </a:pPr>
                      <a:r>
                        <a:rPr lang="en-US" altLang="zh-CN" sz="1400" dirty="0"/>
                        <a:t>-1</a:t>
                      </a:r>
                      <a:endParaRPr lang="en-US" sz="1400" dirty="0"/>
                    </a:p>
                  </a:txBody>
                  <a:tcPr/>
                </a:tc>
                <a:tc>
                  <a:txBody>
                    <a:bodyPr/>
                    <a:lstStyle/>
                    <a:p>
                      <a:pPr algn="ctr">
                        <a:lnSpc>
                          <a:spcPct val="150000"/>
                        </a:lnSpc>
                      </a:pPr>
                      <a:r>
                        <a:rPr lang="en-US" altLang="zh-CN" dirty="0"/>
                        <a:t>2</a:t>
                      </a:r>
                      <a:endParaRPr lang="en-US" dirty="0"/>
                    </a:p>
                  </a:txBody>
                  <a:tcPr/>
                </a:tc>
                <a:tc>
                  <a:txBody>
                    <a:bodyPr/>
                    <a:lstStyle/>
                    <a:p>
                      <a:pPr algn="ctr">
                        <a:lnSpc>
                          <a:spcPct val="150000"/>
                        </a:lnSpc>
                      </a:pPr>
                      <a:r>
                        <a:rPr lang="en-US" altLang="zh-CN" dirty="0"/>
                        <a:t>5</a:t>
                      </a:r>
                      <a:endParaRPr lang="en-US" dirty="0"/>
                    </a:p>
                  </a:txBody>
                  <a:tcPr/>
                </a:tc>
              </a:tr>
            </a:tbl>
          </a:graphicData>
        </a:graphic>
      </p:graphicFrame>
      <p:sp>
        <p:nvSpPr>
          <p:cNvPr id="13" name="TextBox 12"/>
          <p:cNvSpPr txBox="1"/>
          <p:nvPr/>
        </p:nvSpPr>
        <p:spPr>
          <a:xfrm>
            <a:off x="304989" y="931792"/>
            <a:ext cx="558166" cy="307777"/>
          </a:xfrm>
          <a:prstGeom prst="rect">
            <a:avLst/>
          </a:prstGeom>
          <a:noFill/>
        </p:spPr>
        <p:txBody>
          <a:bodyPr wrap="none" rtlCol="0">
            <a:spAutoFit/>
          </a:bodyPr>
          <a:lstStyle/>
          <a:p>
            <a:r>
              <a:rPr lang="en-US" dirty="0"/>
              <a:t>K</a:t>
            </a:r>
            <a:r>
              <a:rPr lang="en-US" altLang="zh-CN" dirty="0"/>
              <a:t>=</a:t>
            </a:r>
            <a:r>
              <a:rPr lang="zh-CN" altLang="en-US" dirty="0"/>
              <a:t> </a:t>
            </a:r>
            <a:r>
              <a:rPr lang="en-US" altLang="zh-CN" dirty="0"/>
              <a:t>7</a:t>
            </a:r>
            <a:endParaRPr lang="en-US" dirty="0"/>
          </a:p>
        </p:txBody>
      </p:sp>
      <p:sp>
        <p:nvSpPr>
          <p:cNvPr id="14" name="TextBox 13"/>
          <p:cNvSpPr txBox="1"/>
          <p:nvPr/>
        </p:nvSpPr>
        <p:spPr>
          <a:xfrm>
            <a:off x="296877" y="4800086"/>
            <a:ext cx="558166" cy="307777"/>
          </a:xfrm>
          <a:prstGeom prst="rect">
            <a:avLst/>
          </a:prstGeom>
          <a:noFill/>
        </p:spPr>
        <p:txBody>
          <a:bodyPr wrap="none" rtlCol="0">
            <a:spAutoFit/>
          </a:bodyPr>
          <a:lstStyle/>
          <a:p>
            <a:r>
              <a:rPr lang="en-US" dirty="0"/>
              <a:t>K</a:t>
            </a:r>
            <a:r>
              <a:rPr lang="en-US" altLang="zh-CN" dirty="0"/>
              <a:t>=</a:t>
            </a:r>
            <a:r>
              <a:rPr lang="zh-CN" altLang="en-US" dirty="0"/>
              <a:t> </a:t>
            </a:r>
            <a:r>
              <a:rPr lang="en-US" altLang="zh-CN" dirty="0"/>
              <a:t>7</a:t>
            </a:r>
            <a:endParaRPr lang="en-US" dirty="0"/>
          </a:p>
        </p:txBody>
      </p:sp>
      <p:sp>
        <p:nvSpPr>
          <p:cNvPr id="3" name="TextBox 2"/>
          <p:cNvSpPr txBox="1"/>
          <p:nvPr/>
        </p:nvSpPr>
        <p:spPr>
          <a:xfrm>
            <a:off x="3474746" y="5191600"/>
            <a:ext cx="3775393" cy="307777"/>
          </a:xfrm>
          <a:prstGeom prst="rect">
            <a:avLst/>
          </a:prstGeom>
          <a:noFill/>
        </p:spPr>
        <p:txBody>
          <a:bodyPr wrap="none" rtlCol="0">
            <a:spAutoFit/>
          </a:bodyPr>
          <a:lstStyle/>
          <a:p>
            <a:r>
              <a:rPr lang="en-US" dirty="0"/>
              <a:t>如果有负数</a:t>
            </a:r>
            <a:r>
              <a:rPr lang="zh-CN" altLang="en-US" dirty="0"/>
              <a:t>，上面代码的执行结果是多少呢？</a:t>
            </a:r>
            <a:endParaRPr lang="en-US" dirty="0"/>
          </a:p>
        </p:txBody>
      </p:sp>
      <p:sp>
        <p:nvSpPr>
          <p:cNvPr id="9" name="TextBox 8"/>
          <p:cNvSpPr txBox="1"/>
          <p:nvPr/>
        </p:nvSpPr>
        <p:spPr>
          <a:xfrm>
            <a:off x="-126626" y="2765589"/>
            <a:ext cx="184731" cy="307777"/>
          </a:xfrm>
          <a:prstGeom prst="rect">
            <a:avLst/>
          </a:prstGeom>
          <a:noFill/>
        </p:spPr>
        <p:txBody>
          <a:bodyPr wrap="none" rtlCol="0">
            <a:spAutoFit/>
          </a:bodyPr>
          <a:lstStyle/>
          <a:p>
            <a:endParaRPr lang="en-US" dirty="0"/>
          </a:p>
        </p:txBody>
      </p:sp>
      <p:sp>
        <p:nvSpPr>
          <p:cNvPr id="2" name="TextBox 1"/>
          <p:cNvSpPr txBox="1"/>
          <p:nvPr/>
        </p:nvSpPr>
        <p:spPr>
          <a:xfrm>
            <a:off x="8499766" y="931792"/>
            <a:ext cx="3385863" cy="700192"/>
          </a:xfrm>
          <a:prstGeom prst="rect">
            <a:avLst/>
          </a:prstGeom>
          <a:noFill/>
        </p:spPr>
        <p:txBody>
          <a:bodyPr wrap="none" rtlCol="0">
            <a:spAutoFit/>
          </a:bodyPr>
          <a:lstStyle/>
          <a:p>
            <a:pPr>
              <a:lnSpc>
                <a:spcPct val="150000"/>
              </a:lnSpc>
            </a:pPr>
            <a:r>
              <a:rPr lang="en-US" dirty="0"/>
              <a:t>思路</a:t>
            </a:r>
            <a:r>
              <a:rPr lang="en-US" altLang="zh-CN" dirty="0"/>
              <a:t>1</a:t>
            </a:r>
            <a:r>
              <a:rPr lang="zh-CN" altLang="en-US" dirty="0"/>
              <a:t>：</a:t>
            </a:r>
            <a:r>
              <a:rPr lang="en-US" dirty="0" err="1"/>
              <a:t>固定左指针</a:t>
            </a:r>
            <a:r>
              <a:rPr lang="zh-CN" altLang="en-US" dirty="0"/>
              <a:t>，移动右指针找答案</a:t>
            </a:r>
            <a:endParaRPr lang="en-US" altLang="zh-CN" dirty="0"/>
          </a:p>
          <a:p>
            <a:pPr>
              <a:lnSpc>
                <a:spcPct val="150000"/>
              </a:lnSpc>
            </a:pPr>
            <a:r>
              <a:rPr lang="en-US" dirty="0"/>
              <a:t>思路</a:t>
            </a:r>
            <a:r>
              <a:rPr lang="en-US" altLang="zh-CN" dirty="0"/>
              <a:t>2</a:t>
            </a:r>
            <a:r>
              <a:rPr lang="zh-CN" altLang="en-US" dirty="0"/>
              <a:t>：</a:t>
            </a:r>
            <a:r>
              <a:rPr lang="en-US" dirty="0" err="1"/>
              <a:t>固定右指针</a:t>
            </a:r>
            <a:r>
              <a:rPr lang="zh-CN" altLang="en-US" dirty="0"/>
              <a:t>，移动左指针找答案</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11288872" cy="591600"/>
          </a:xfrm>
          <a:prstGeom prst="rect">
            <a:avLst/>
          </a:prstGeom>
          <a:noFill/>
          <a:ln>
            <a:noFill/>
          </a:ln>
        </p:spPr>
        <p:txBody>
          <a:bodyPr spcFirstLastPara="1" wrap="square" lIns="91425" tIns="45700" rIns="91425" bIns="45700" anchor="ctr" anchorCtr="0">
            <a:noAutofit/>
          </a:bodyPr>
          <a:lstStyle/>
          <a:p>
            <a:r>
              <a:rPr lang="en-US" sz="2000" b="1" dirty="0">
                <a:hlinkClick r:id="rId1"/>
              </a:rPr>
              <a:t>1375</a:t>
            </a:r>
            <a:r>
              <a:rPr lang="en-US" sz="2000" b="1" dirty="0"/>
              <a:t> Substring With At Least K Distinct Characters</a:t>
            </a:r>
            <a:r>
              <a:rPr lang="zh-CN" altLang="en-US" sz="2000" b="1" dirty="0"/>
              <a:t> </a:t>
            </a:r>
            <a:r>
              <a:rPr lang="ja-JP" altLang="en-US" sz="2000" b="1"/>
              <a:t>至少</a:t>
            </a:r>
            <a:r>
              <a:rPr lang="en-US" sz="2000" b="1" dirty="0"/>
              <a:t>K</a:t>
            </a:r>
            <a:r>
              <a:rPr lang="ja-JP" altLang="en-US" sz="2000" b="1"/>
              <a:t>个不同字符的子串</a:t>
            </a:r>
            <a:endParaRPr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6" y="773727"/>
            <a:ext cx="9922298" cy="1531188"/>
          </a:xfrm>
          <a:prstGeom prst="rect">
            <a:avLst/>
          </a:prstGeom>
          <a:noFill/>
        </p:spPr>
        <p:txBody>
          <a:bodyPr wrap="square" rtlCol="0">
            <a:spAutoFit/>
          </a:bodyPr>
          <a:lstStyle/>
          <a:p>
            <a:pPr latinLnBrk="1">
              <a:lnSpc>
                <a:spcPct val="150000"/>
              </a:lnSpc>
            </a:pPr>
            <a:r>
              <a:rPr lang="en-US" dirty="0"/>
              <a:t>Given a string S with only lowercase characters.</a:t>
            </a:r>
            <a:endParaRPr lang="en-US" dirty="0"/>
          </a:p>
          <a:p>
            <a:pPr latinLnBrk="1">
              <a:lnSpc>
                <a:spcPct val="150000"/>
              </a:lnSpc>
            </a:pPr>
            <a:r>
              <a:rPr lang="en-US" dirty="0"/>
              <a:t>Return the number of substrings that contains at least k distinct characters.</a:t>
            </a:r>
            <a:endParaRPr lang="en-US" dirty="0"/>
          </a:p>
          <a:p>
            <a:pPr latinLnBrk="1">
              <a:lnSpc>
                <a:spcPct val="150000"/>
              </a:lnSpc>
            </a:pPr>
            <a:endParaRPr lang="en-US" altLang="ja-JP" sz="600" dirty="0"/>
          </a:p>
          <a:p>
            <a:pPr latinLnBrk="1">
              <a:lnSpc>
                <a:spcPct val="150000"/>
              </a:lnSpc>
            </a:pPr>
            <a:r>
              <a:rPr lang="ja-JP" altLang="en-US"/>
              <a:t>给定一个仅包含小写字母的字符串 </a:t>
            </a:r>
            <a:r>
              <a:rPr lang="en-US" dirty="0"/>
              <a:t>S.</a:t>
            </a:r>
            <a:endParaRPr lang="en-US" dirty="0"/>
          </a:p>
          <a:p>
            <a:pPr latinLnBrk="1">
              <a:lnSpc>
                <a:spcPct val="150000"/>
              </a:lnSpc>
            </a:pPr>
            <a:r>
              <a:rPr lang="ja-JP" altLang="en-US"/>
              <a:t>返回 </a:t>
            </a:r>
            <a:r>
              <a:rPr lang="en-US" dirty="0"/>
              <a:t>S </a:t>
            </a:r>
            <a:r>
              <a:rPr lang="ja-JP" altLang="en-US"/>
              <a:t>中至少包含 </a:t>
            </a:r>
            <a:r>
              <a:rPr lang="en-US" dirty="0"/>
              <a:t>k </a:t>
            </a:r>
            <a:r>
              <a:rPr lang="ja-JP" altLang="en-US"/>
              <a:t>个不同字符的子串的数量</a:t>
            </a:r>
            <a:r>
              <a:rPr lang="en-US" altLang="ja-JP" dirty="0"/>
              <a:t>.</a:t>
            </a:r>
            <a:endParaRPr lang="en-US" altLang="ja-JP" dirty="0"/>
          </a:p>
        </p:txBody>
      </p:sp>
      <p:sp>
        <p:nvSpPr>
          <p:cNvPr id="3" name="TextBox 2"/>
          <p:cNvSpPr txBox="1"/>
          <p:nvPr/>
        </p:nvSpPr>
        <p:spPr>
          <a:xfrm>
            <a:off x="296876" y="2270990"/>
            <a:ext cx="3126177" cy="2316019"/>
          </a:xfrm>
          <a:prstGeom prst="rect">
            <a:avLst/>
          </a:prstGeom>
          <a:noFill/>
        </p:spPr>
        <p:txBody>
          <a:bodyPr wrap="non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 = "abcabcabca”</a:t>
            </a:r>
            <a:endParaRPr lang="en-US" dirty="0"/>
          </a:p>
          <a:p>
            <a:pPr>
              <a:lnSpc>
                <a:spcPct val="150000"/>
              </a:lnSpc>
            </a:pPr>
            <a:r>
              <a:rPr lang="en-US" dirty="0"/>
              <a:t>k = 4</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altLang="zh-CN" dirty="0"/>
              <a:t>0</a:t>
            </a:r>
            <a:r>
              <a:rPr lang="ja-JP" altLang="en-US"/>
              <a:t> </a:t>
            </a:r>
            <a:endParaRPr lang="en-US" altLang="ja-JP" dirty="0"/>
          </a:p>
          <a:p>
            <a:pPr>
              <a:lnSpc>
                <a:spcPct val="150000"/>
              </a:lnSpc>
            </a:pPr>
            <a:r>
              <a:rPr lang="ja-JP" altLang="en-US" b="1"/>
              <a:t>解释</a:t>
            </a:r>
            <a:r>
              <a:rPr lang="en-US" altLang="ja-JP" b="1" dirty="0"/>
              <a:t>: </a:t>
            </a:r>
            <a:endParaRPr lang="en-US" altLang="ja-JP" b="1" dirty="0"/>
          </a:p>
          <a:p>
            <a:pPr>
              <a:lnSpc>
                <a:spcPct val="150000"/>
              </a:lnSpc>
            </a:pPr>
            <a:r>
              <a:rPr lang="ja-JP" altLang="en-US"/>
              <a:t>字符串中一共就只有 </a:t>
            </a:r>
            <a:r>
              <a:rPr lang="en-US" altLang="ja-JP" dirty="0"/>
              <a:t>3</a:t>
            </a:r>
            <a:r>
              <a:rPr lang="ja-JP" altLang="en-US"/>
              <a:t> 个不同的字符</a:t>
            </a:r>
            <a:r>
              <a:rPr lang="en-US" altLang="ja-JP" dirty="0"/>
              <a:t>.</a:t>
            </a:r>
            <a:endParaRPr lang="en-US" dirty="0"/>
          </a:p>
        </p:txBody>
      </p:sp>
      <p:sp>
        <p:nvSpPr>
          <p:cNvPr id="7" name="TextBox 6"/>
          <p:cNvSpPr txBox="1"/>
          <p:nvPr/>
        </p:nvSpPr>
        <p:spPr>
          <a:xfrm>
            <a:off x="3618713" y="2270990"/>
            <a:ext cx="4946645" cy="3931846"/>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 = "abcabcabcabc”</a:t>
            </a:r>
            <a:endParaRPr lang="en-US" dirty="0"/>
          </a:p>
          <a:p>
            <a:pPr>
              <a:lnSpc>
                <a:spcPct val="150000"/>
              </a:lnSpc>
            </a:pPr>
            <a:r>
              <a:rPr lang="en-US" dirty="0"/>
              <a:t>k = </a:t>
            </a:r>
            <a:r>
              <a:rPr lang="en-US" altLang="zh-CN" dirty="0"/>
              <a:t>3</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55</a:t>
            </a:r>
            <a:r>
              <a:rPr lang="ja-JP" altLang="en-US"/>
              <a:t> </a:t>
            </a:r>
            <a:endParaRPr lang="en-US" altLang="ja-JP" dirty="0"/>
          </a:p>
          <a:p>
            <a:pPr>
              <a:lnSpc>
                <a:spcPct val="150000"/>
              </a:lnSpc>
            </a:pPr>
            <a:r>
              <a:rPr lang="ja-JP" altLang="en-US" b="1"/>
              <a:t>解释</a:t>
            </a:r>
            <a:r>
              <a:rPr lang="en-US" altLang="ja-JP" b="1" dirty="0"/>
              <a:t>: </a:t>
            </a:r>
            <a:endParaRPr lang="en-US" altLang="ja-JP" b="1" dirty="0"/>
          </a:p>
          <a:p>
            <a:pPr>
              <a:lnSpc>
                <a:spcPct val="150000"/>
              </a:lnSpc>
            </a:pPr>
            <a:r>
              <a:rPr lang="ja-JP" altLang="en-US"/>
              <a:t>任意长度不小于 </a:t>
            </a:r>
            <a:r>
              <a:rPr lang="en-US" altLang="ja-JP" dirty="0"/>
              <a:t>3</a:t>
            </a:r>
            <a:r>
              <a:rPr lang="ja-JP" altLang="en-US"/>
              <a:t> 的子串都含有 </a:t>
            </a:r>
            <a:r>
              <a:rPr lang="en-US" dirty="0"/>
              <a:t>a, b, c </a:t>
            </a:r>
            <a:r>
              <a:rPr lang="ja-JP" altLang="en-US"/>
              <a:t>这三个字符</a:t>
            </a:r>
            <a:r>
              <a:rPr lang="en-US" altLang="ja-JP" dirty="0"/>
              <a:t>.</a:t>
            </a:r>
            <a:r>
              <a:rPr lang="ja-JP" altLang="en-US"/>
              <a:t>比如</a:t>
            </a:r>
            <a:r>
              <a:rPr lang="en-US" altLang="ja-JP" dirty="0"/>
              <a:t>,</a:t>
            </a:r>
            <a:endParaRPr lang="en-US" altLang="ja-JP" dirty="0"/>
          </a:p>
          <a:p>
            <a:pPr>
              <a:lnSpc>
                <a:spcPct val="150000"/>
              </a:lnSpc>
            </a:pPr>
            <a:r>
              <a:rPr lang="ja-JP" altLang="en-US"/>
              <a:t>长度为 </a:t>
            </a:r>
            <a:r>
              <a:rPr lang="en-US" altLang="ja-JP" dirty="0"/>
              <a:t>3</a:t>
            </a:r>
            <a:r>
              <a:rPr lang="ja-JP" altLang="en-US"/>
              <a:t> 的子串共有 </a:t>
            </a:r>
            <a:r>
              <a:rPr lang="en-US" altLang="ja-JP" dirty="0"/>
              <a:t>10</a:t>
            </a:r>
            <a:r>
              <a:rPr lang="ja-JP" altLang="en-US"/>
              <a:t> 个</a:t>
            </a:r>
            <a:r>
              <a:rPr lang="en-US" altLang="ja-JP" dirty="0"/>
              <a:t>, "</a:t>
            </a:r>
            <a:r>
              <a:rPr lang="en-US" dirty="0"/>
              <a:t>abc", "bca", "cab" ... "abc" </a:t>
            </a:r>
            <a:r>
              <a:rPr lang="ja-JP" altLang="en-US"/>
              <a:t>长度长度为 </a:t>
            </a:r>
            <a:r>
              <a:rPr lang="en-US" altLang="ja-JP" dirty="0"/>
              <a:t>4</a:t>
            </a:r>
            <a:r>
              <a:rPr lang="ja-JP" altLang="en-US"/>
              <a:t> 的子串共有 </a:t>
            </a:r>
            <a:r>
              <a:rPr lang="en-US" altLang="ja-JP" dirty="0"/>
              <a:t>9</a:t>
            </a:r>
            <a:r>
              <a:rPr lang="ja-JP" altLang="en-US"/>
              <a:t> 个</a:t>
            </a:r>
            <a:r>
              <a:rPr lang="en-US" altLang="ja-JP" dirty="0"/>
              <a:t>, "</a:t>
            </a:r>
            <a:r>
              <a:rPr lang="en-US" dirty="0"/>
              <a:t>abca", "bcab", "cabc" ... "cabc" </a:t>
            </a:r>
            <a:endParaRPr lang="en-US" dirty="0"/>
          </a:p>
          <a:p>
            <a:pPr>
              <a:lnSpc>
                <a:spcPct val="150000"/>
              </a:lnSpc>
            </a:pPr>
            <a:r>
              <a:rPr lang="en-US" dirty="0"/>
              <a:t>... </a:t>
            </a:r>
            <a:endParaRPr lang="en-US" dirty="0"/>
          </a:p>
          <a:p>
            <a:pPr>
              <a:lnSpc>
                <a:spcPct val="150000"/>
              </a:lnSpc>
            </a:pPr>
            <a:r>
              <a:rPr lang="ja-JP" altLang="en-US"/>
              <a:t>长度为 </a:t>
            </a:r>
            <a:r>
              <a:rPr lang="en-US" altLang="ja-JP" dirty="0"/>
              <a:t>12</a:t>
            </a:r>
            <a:r>
              <a:rPr lang="ja-JP" altLang="en-US"/>
              <a:t> 的子串有 </a:t>
            </a:r>
            <a:r>
              <a:rPr lang="en-US" altLang="ja-JP" dirty="0"/>
              <a:t>1</a:t>
            </a:r>
            <a:r>
              <a:rPr lang="ja-JP" altLang="en-US"/>
              <a:t> 个</a:t>
            </a:r>
            <a:r>
              <a:rPr lang="en-US" altLang="ja-JP" dirty="0"/>
              <a:t>, </a:t>
            </a:r>
            <a:r>
              <a:rPr lang="ja-JP" altLang="en-US"/>
              <a:t>就是 </a:t>
            </a:r>
            <a:r>
              <a:rPr lang="en-US" dirty="0"/>
              <a:t>S </a:t>
            </a:r>
            <a:r>
              <a:rPr lang="ja-JP" altLang="en-US"/>
              <a:t>本身</a:t>
            </a:r>
            <a:r>
              <a:rPr lang="en-US" altLang="ja-JP" dirty="0"/>
              <a:t>. </a:t>
            </a:r>
            <a:endParaRPr lang="en-US" altLang="ja-JP" dirty="0"/>
          </a:p>
          <a:p>
            <a:pPr>
              <a:lnSpc>
                <a:spcPct val="150000"/>
              </a:lnSpc>
            </a:pPr>
            <a:r>
              <a:rPr lang="ja-JP" altLang="en-US"/>
              <a:t>所以答案</a:t>
            </a:r>
            <a:r>
              <a:rPr lang="zh-CN" altLang="en-US" dirty="0"/>
              <a:t>（等差数列求和）</a:t>
            </a:r>
            <a:r>
              <a:rPr lang="ja-JP" altLang="en-US"/>
              <a:t>是 </a:t>
            </a:r>
            <a:r>
              <a:rPr lang="en-US" altLang="ja-JP" dirty="0"/>
              <a:t>1</a:t>
            </a:r>
            <a:r>
              <a:rPr lang="ja-JP" altLang="en-US"/>
              <a:t> </a:t>
            </a:r>
            <a:r>
              <a:rPr lang="en-US" altLang="ja-JP" dirty="0"/>
              <a:t>+ 2</a:t>
            </a:r>
            <a:r>
              <a:rPr lang="ja-JP" altLang="en-US"/>
              <a:t> </a:t>
            </a:r>
            <a:r>
              <a:rPr lang="en-US" altLang="ja-JP" dirty="0"/>
              <a:t>+ ... + 10</a:t>
            </a:r>
            <a:r>
              <a:rPr lang="ja-JP" altLang="en-US"/>
              <a:t> </a:t>
            </a:r>
            <a:r>
              <a:rPr lang="en-US" altLang="ja-JP" dirty="0"/>
              <a:t>= 55.</a:t>
            </a:r>
            <a:r>
              <a:rPr lang="zh-CN" altLang="en-US" dirty="0"/>
              <a:t> </a:t>
            </a:r>
            <a:endParaRPr lang="en-US" dirty="0"/>
          </a:p>
        </p:txBody>
      </p:sp>
      <p:sp>
        <p:nvSpPr>
          <p:cNvPr id="4" name="TextBox 3"/>
          <p:cNvSpPr txBox="1"/>
          <p:nvPr/>
        </p:nvSpPr>
        <p:spPr>
          <a:xfrm>
            <a:off x="8642839" y="2304915"/>
            <a:ext cx="3252286" cy="1023357"/>
          </a:xfrm>
          <a:prstGeom prst="rect">
            <a:avLst/>
          </a:prstGeom>
          <a:noFill/>
        </p:spPr>
        <p:txBody>
          <a:bodyPr wrap="square" rtlCol="0">
            <a:spAutoFit/>
          </a:bodyPr>
          <a:lstStyle/>
          <a:p>
            <a:pPr>
              <a:lnSpc>
                <a:spcPct val="150000"/>
              </a:lnSpc>
            </a:pPr>
            <a:r>
              <a:rPr lang="zh-CN" altLang="en-US" dirty="0">
                <a:solidFill>
                  <a:schemeClr val="tx1"/>
                </a:solidFill>
                <a:ea typeface="微软雅黑" panose="020B0503020204020204" pitchFamily="34" charset="-122"/>
              </a:rPr>
              <a:t>不同于上一道题目，本题要求求出符合条件的</a:t>
            </a:r>
            <a:r>
              <a:rPr lang="zh-CN" altLang="en-US" b="1" dirty="0">
                <a:solidFill>
                  <a:srgbClr val="FF0000"/>
                </a:solidFill>
                <a:ea typeface="微软雅黑" panose="020B0503020204020204" pitchFamily="34" charset="-122"/>
              </a:rPr>
              <a:t>子串数量</a:t>
            </a:r>
            <a:endParaRPr lang="en-US" b="1" dirty="0"/>
          </a:p>
          <a:p>
            <a:pPr>
              <a:lnSpc>
                <a:spcPct val="150000"/>
              </a:lnSpc>
            </a:pPr>
            <a:r>
              <a:rPr lang="en-US" dirty="0"/>
              <a:t>有什么暴力解法</a:t>
            </a:r>
            <a:r>
              <a:rPr lang="zh-CN" alt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dirty="0"/>
              <a:t>题目解析</a:t>
            </a:r>
            <a:r>
              <a:rPr lang="zh-CN" altLang="en-US" dirty="0"/>
              <a:t> </a:t>
            </a:r>
            <a:r>
              <a:rPr lang="en-US" altLang="zh-CN" dirty="0"/>
              <a:t>——</a:t>
            </a:r>
            <a:r>
              <a:rPr lang="zh-CN" altLang="en-US" dirty="0"/>
              <a:t> </a:t>
            </a:r>
            <a:r>
              <a:rPr lang="zh-CN" altLang="en-US" dirty="0">
                <a:latin typeface="微软雅黑" panose="020B0503020204020204" pitchFamily="34" charset="-122"/>
                <a:ea typeface="微软雅黑" panose="020B0503020204020204" pitchFamily="34" charset="-122"/>
              </a:rPr>
              <a:t>子串 </a:t>
            </a:r>
            <a:r>
              <a:rPr lang="en-US" altLang="zh-CN" dirty="0">
                <a:latin typeface="微软雅黑" panose="020B0503020204020204" pitchFamily="34" charset="-122"/>
                <a:ea typeface="微软雅黑" panose="020B0503020204020204" pitchFamily="34" charset="-122"/>
              </a:rPr>
              <a:t>(substring)</a:t>
            </a:r>
            <a:r>
              <a:rPr lang="zh-CN" altLang="en-US" dirty="0">
                <a:latin typeface="微软雅黑" panose="020B0503020204020204" pitchFamily="34" charset="-122"/>
                <a:ea typeface="微软雅黑" panose="020B0503020204020204" pitchFamily="34" charset="-122"/>
              </a:rPr>
              <a:t> 与子数组 </a:t>
            </a:r>
            <a:r>
              <a:rPr lang="en-US" altLang="zh-CN" dirty="0">
                <a:latin typeface="微软雅黑" panose="020B0503020204020204" pitchFamily="34" charset="-122"/>
                <a:ea typeface="微软雅黑" panose="020B0503020204020204" pitchFamily="34" charset="-122"/>
              </a:rPr>
              <a:t>(subarray)</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19808" y="879231"/>
            <a:ext cx="3868367" cy="1494961"/>
          </a:xfrm>
          <a:prstGeom prst="rect">
            <a:avLst/>
          </a:prstGeom>
          <a:noFill/>
        </p:spPr>
        <p:txBody>
          <a:bodyPr wrap="none" rtlCol="0">
            <a:spAutoFit/>
          </a:bodyPr>
          <a:lstStyle/>
          <a:p>
            <a:pPr>
              <a:lnSpc>
                <a:spcPct val="200000"/>
              </a:lnSpc>
            </a:pPr>
            <a:r>
              <a:rPr lang="zh-CN" altLang="en-US" sz="1600" dirty="0">
                <a:solidFill>
                  <a:schemeClr val="tx1"/>
                </a:solidFill>
                <a:ea typeface="微软雅黑" panose="020B0503020204020204" pitchFamily="34" charset="-122"/>
              </a:rPr>
              <a:t>两者本质相同</a:t>
            </a:r>
            <a:endParaRPr lang="en-US" altLang="zh-CN" sz="1600" dirty="0">
              <a:solidFill>
                <a:schemeClr val="tx1"/>
              </a:solidFill>
              <a:ea typeface="微软雅黑" panose="020B0503020204020204" pitchFamily="34" charset="-122"/>
            </a:endParaRPr>
          </a:p>
          <a:p>
            <a:pPr>
              <a:lnSpc>
                <a:spcPct val="200000"/>
              </a:lnSpc>
            </a:pPr>
            <a:r>
              <a:rPr lang="zh-CN" altLang="en-US" sz="1600" dirty="0">
                <a:solidFill>
                  <a:schemeClr val="tx1"/>
                </a:solidFill>
                <a:ea typeface="微软雅黑" panose="020B0503020204020204" pitchFamily="34" charset="-122"/>
              </a:rPr>
              <a:t>子串可以看成字符数组的子数组</a:t>
            </a:r>
            <a:endParaRPr lang="en-US" altLang="zh-CN" sz="1600" dirty="0">
              <a:solidFill>
                <a:schemeClr val="tx1"/>
              </a:solidFill>
              <a:ea typeface="微软雅黑" panose="020B0503020204020204" pitchFamily="34" charset="-122"/>
            </a:endParaRPr>
          </a:p>
          <a:p>
            <a:pPr>
              <a:lnSpc>
                <a:spcPct val="200000"/>
              </a:lnSpc>
            </a:pPr>
            <a:r>
              <a:rPr lang="zh-CN" altLang="en-US" sz="1600" dirty="0">
                <a:solidFill>
                  <a:schemeClr val="tx1"/>
                </a:solidFill>
                <a:ea typeface="微软雅黑" panose="020B0503020204020204" pitchFamily="34" charset="-122"/>
              </a:rPr>
              <a:t>遇到子串</a:t>
            </a:r>
            <a:r>
              <a:rPr lang="en-US" altLang="zh-CN" sz="1600" dirty="0">
                <a:solidFill>
                  <a:schemeClr val="tx1"/>
                </a:solidFill>
                <a:ea typeface="微软雅黑" panose="020B0503020204020204" pitchFamily="34" charset="-122"/>
              </a:rPr>
              <a:t>(</a:t>
            </a:r>
            <a:r>
              <a:rPr lang="zh-CN" altLang="en-US" sz="1600" dirty="0">
                <a:solidFill>
                  <a:schemeClr val="tx1"/>
                </a:solidFill>
                <a:ea typeface="微软雅黑" panose="020B0503020204020204" pitchFamily="34" charset="-122"/>
              </a:rPr>
              <a:t>子数组</a:t>
            </a:r>
            <a:r>
              <a:rPr lang="en-US" altLang="zh-CN" sz="1600" dirty="0">
                <a:solidFill>
                  <a:schemeClr val="tx1"/>
                </a:solidFill>
                <a:ea typeface="微软雅黑" panose="020B0503020204020204" pitchFamily="34" charset="-122"/>
              </a:rPr>
              <a:t>) </a:t>
            </a:r>
            <a:r>
              <a:rPr lang="zh-CN" altLang="en-US" sz="1600" dirty="0">
                <a:solidFill>
                  <a:schemeClr val="tx1"/>
                </a:solidFill>
                <a:ea typeface="微软雅黑" panose="020B0503020204020204" pitchFamily="34" charset="-122"/>
              </a:rPr>
              <a:t>问题，思考</a:t>
            </a:r>
            <a:r>
              <a:rPr lang="zh-CN" altLang="en-US" sz="1600" b="1" dirty="0">
                <a:solidFill>
                  <a:srgbClr val="FF0000"/>
                </a:solidFill>
                <a:ea typeface="微软雅黑" panose="020B0503020204020204" pitchFamily="34" charset="-122"/>
              </a:rPr>
              <a:t>同向双指针</a:t>
            </a:r>
            <a:endParaRPr lang="en-US" altLang="zh-CN" sz="1600" b="1" dirty="0">
              <a:solidFill>
                <a:srgbClr val="FF0000"/>
              </a:solidFill>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panose="020B0604020202020204"/>
              <a:buNone/>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如何加速总数量的求解</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96815"/>
            <a:ext cx="2236510" cy="338554"/>
          </a:xfrm>
          <a:prstGeom prst="rect">
            <a:avLst/>
          </a:prstGeom>
          <a:noFill/>
        </p:spPr>
        <p:txBody>
          <a:bodyPr wrap="none" rtlCol="0">
            <a:spAutoFit/>
          </a:bodyPr>
          <a:lstStyle/>
          <a:p>
            <a:r>
              <a:rPr lang="en-US" sz="1600" dirty="0" err="1">
                <a:solidFill>
                  <a:srgbClr val="FF0000"/>
                </a:solidFill>
              </a:rPr>
              <a:t>批量找到满足条件的解</a:t>
            </a:r>
            <a:endParaRPr lang="en-US" dirty="0">
              <a:solidFill>
                <a:srgbClr val="FF0000"/>
              </a:solidFill>
            </a:endParaRPr>
          </a:p>
        </p:txBody>
      </p:sp>
      <p:graphicFrame>
        <p:nvGraphicFramePr>
          <p:cNvPr id="5" name="表格 6"/>
          <p:cNvGraphicFramePr>
            <a:graphicFrameLocks noGrp="1"/>
          </p:cNvGraphicFramePr>
          <p:nvPr/>
        </p:nvGraphicFramePr>
        <p:xfrm>
          <a:off x="5261078" y="1981938"/>
          <a:ext cx="3308142" cy="530588"/>
        </p:xfrm>
        <a:graphic>
          <a:graphicData uri="http://schemas.openxmlformats.org/drawingml/2006/table">
            <a:tbl>
              <a:tblPr firstRow="1" bandRow="1">
                <a:tableStyleId>{F5AB1C69-6EDB-4FF4-983F-18BD219EF322}</a:tableStyleId>
              </a:tblPr>
              <a:tblGrid>
                <a:gridCol w="551357"/>
                <a:gridCol w="551357"/>
                <a:gridCol w="551357"/>
                <a:gridCol w="551357"/>
                <a:gridCol w="551357"/>
                <a:gridCol w="551357"/>
              </a:tblGrid>
              <a:tr h="530588">
                <a:tc>
                  <a:txBody>
                    <a:bodyPr/>
                    <a:lstStyle/>
                    <a:p>
                      <a:pPr algn="ctr"/>
                      <a:r>
                        <a:rPr lang="en-US" altLang="zh-CN" sz="1700" dirty="0">
                          <a:solidFill>
                            <a:schemeClr val="tx1"/>
                          </a:solidFill>
                        </a:rPr>
                        <a:t>a</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700" dirty="0">
                          <a:solidFill>
                            <a:schemeClr val="tx1"/>
                          </a:solidFill>
                        </a:rPr>
                        <a:t>b</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700" dirty="0">
                          <a:solidFill>
                            <a:schemeClr val="tx1"/>
                          </a:solidFill>
                        </a:rPr>
                        <a:t>c</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700" dirty="0">
                          <a:solidFill>
                            <a:schemeClr val="tx1"/>
                          </a:solidFill>
                        </a:rPr>
                        <a:t>a</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700" dirty="0">
                          <a:solidFill>
                            <a:schemeClr val="tx1"/>
                          </a:solidFill>
                        </a:rPr>
                        <a:t>a</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700" dirty="0">
                          <a:solidFill>
                            <a:schemeClr val="tx1"/>
                          </a:solidFill>
                        </a:rPr>
                        <a:t>c</a:t>
                      </a:r>
                      <a:endParaRPr lang="zh-CN" altLang="en-US" sz="1700" dirty="0">
                        <a:solidFill>
                          <a:schemeClr val="tx1"/>
                        </a:solidFill>
                      </a:endParaRPr>
                    </a:p>
                  </a:txBody>
                  <a:tcPr marL="57435" marR="57435" marT="28717" marB="28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4032088" y="2062566"/>
            <a:ext cx="691215" cy="369332"/>
          </a:xfrm>
          <a:prstGeom prst="rect">
            <a:avLst/>
          </a:prstGeom>
          <a:noFill/>
        </p:spPr>
        <p:txBody>
          <a:bodyPr wrap="none" rtlCol="0">
            <a:spAutoFit/>
          </a:bodyPr>
          <a:lstStyle/>
          <a:p>
            <a:r>
              <a:rPr lang="en-US" altLang="zh-CN" sz="1800" dirty="0">
                <a:ea typeface="微软雅黑" panose="020B0503020204020204" pitchFamily="34" charset="-122"/>
              </a:rPr>
              <a:t>k = 2</a:t>
            </a:r>
            <a:endParaRPr lang="en-US" altLang="zh-CN" sz="1800" dirty="0">
              <a:ea typeface="微软雅黑" panose="020B0503020204020204" pitchFamily="34" charset="-122"/>
            </a:endParaRPr>
          </a:p>
        </p:txBody>
      </p:sp>
      <p:sp>
        <p:nvSpPr>
          <p:cNvPr id="4" name="TextBox 3"/>
          <p:cNvSpPr txBox="1"/>
          <p:nvPr/>
        </p:nvSpPr>
        <p:spPr>
          <a:xfrm>
            <a:off x="3687160" y="2961052"/>
            <a:ext cx="3908442" cy="307777"/>
          </a:xfrm>
          <a:prstGeom prst="rect">
            <a:avLst/>
          </a:prstGeom>
          <a:noFill/>
        </p:spPr>
        <p:txBody>
          <a:bodyPr wrap="none" rtlCol="0">
            <a:spAutoFit/>
          </a:bodyPr>
          <a:lstStyle/>
          <a:p>
            <a:r>
              <a:rPr lang="en-US" dirty="0"/>
              <a:t>有多少个以a为开头的子串满足条件</a:t>
            </a:r>
            <a:r>
              <a:rPr lang="zh-CN" altLang="en-US" dirty="0"/>
              <a:t>（</a:t>
            </a:r>
            <a:r>
              <a:rPr lang="en-US" altLang="zh-CN" dirty="0"/>
              <a:t>k</a:t>
            </a:r>
            <a:r>
              <a:rPr lang="zh-CN" altLang="en-US" dirty="0"/>
              <a:t> </a:t>
            </a:r>
            <a:r>
              <a:rPr lang="en-US" altLang="zh-CN" dirty="0"/>
              <a:t>=</a:t>
            </a:r>
            <a:r>
              <a:rPr lang="zh-CN" altLang="en-US" dirty="0"/>
              <a:t> </a:t>
            </a:r>
            <a:r>
              <a:rPr lang="en-US" altLang="zh-CN" dirty="0"/>
              <a:t>2</a:t>
            </a:r>
            <a:r>
              <a:rPr lang="zh-CN" altLang="en-US" dirty="0"/>
              <a:t>）？</a:t>
            </a:r>
            <a:endParaRPr lang="en-US" dirty="0"/>
          </a:p>
        </p:txBody>
      </p:sp>
      <p:sp>
        <p:nvSpPr>
          <p:cNvPr id="6" name="Up Arrow 5"/>
          <p:cNvSpPr/>
          <p:nvPr/>
        </p:nvSpPr>
        <p:spPr>
          <a:xfrm>
            <a:off x="5430366" y="2609301"/>
            <a:ext cx="193431" cy="254976"/>
          </a:xfrm>
          <a:prstGeom prst="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92767" y="3717355"/>
            <a:ext cx="4111617" cy="1023357"/>
          </a:xfrm>
          <a:prstGeom prst="rect">
            <a:avLst/>
          </a:prstGeom>
          <a:noFill/>
        </p:spPr>
        <p:txBody>
          <a:bodyPr wrap="square" rtlCol="0">
            <a:spAutoFit/>
          </a:bodyPr>
          <a:lstStyle/>
          <a:p>
            <a:pPr>
              <a:lnSpc>
                <a:spcPct val="150000"/>
              </a:lnSpc>
            </a:pPr>
            <a:r>
              <a:rPr lang="zh-CN" altLang="en-US" dirty="0">
                <a:solidFill>
                  <a:schemeClr val="tx1"/>
                </a:solidFill>
                <a:ea typeface="微软雅黑" panose="020B0503020204020204" pitchFamily="34" charset="-122"/>
              </a:rPr>
              <a:t>既然从 </a:t>
            </a:r>
            <a:r>
              <a:rPr lang="en-US" altLang="zh-CN" dirty="0">
                <a:solidFill>
                  <a:schemeClr val="tx1"/>
                </a:solidFill>
                <a:ea typeface="微软雅黑" panose="020B0503020204020204" pitchFamily="34" charset="-122"/>
              </a:rPr>
              <a:t>i </a:t>
            </a:r>
            <a:r>
              <a:rPr lang="zh-CN" altLang="en-US" dirty="0">
                <a:solidFill>
                  <a:schemeClr val="tx1"/>
                </a:solidFill>
                <a:ea typeface="微软雅黑" panose="020B0503020204020204" pitchFamily="34" charset="-122"/>
              </a:rPr>
              <a:t>到 </a:t>
            </a:r>
            <a:r>
              <a:rPr lang="en-US" altLang="zh-CN" dirty="0">
                <a:solidFill>
                  <a:schemeClr val="tx1"/>
                </a:solidFill>
                <a:ea typeface="微软雅黑" panose="020B0503020204020204" pitchFamily="34" charset="-122"/>
              </a:rPr>
              <a:t>j </a:t>
            </a:r>
            <a:r>
              <a:rPr lang="zh-CN" altLang="en-US" dirty="0">
                <a:solidFill>
                  <a:schemeClr val="tx1"/>
                </a:solidFill>
                <a:ea typeface="微软雅黑" panose="020B0503020204020204" pitchFamily="34" charset="-122"/>
              </a:rPr>
              <a:t>满足题意，并且 </a:t>
            </a:r>
            <a:r>
              <a:rPr lang="en-US" altLang="zh-CN" dirty="0">
                <a:solidFill>
                  <a:schemeClr val="tx1"/>
                </a:solidFill>
                <a:ea typeface="微软雅黑" panose="020B0503020204020204" pitchFamily="34" charset="-122"/>
              </a:rPr>
              <a:t>j &lt; n</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(n</a:t>
            </a:r>
            <a:r>
              <a:rPr lang="zh-CN" altLang="en-US" dirty="0">
                <a:solidFill>
                  <a:schemeClr val="tx1"/>
                </a:solidFill>
                <a:ea typeface="微软雅黑" panose="020B0503020204020204" pitchFamily="34" charset="-122"/>
              </a:rPr>
              <a:t>为数组长度</a:t>
            </a:r>
            <a:r>
              <a:rPr lang="en-US" altLang="zh-CN" dirty="0">
                <a:solidFill>
                  <a:schemeClr val="tx1"/>
                </a:solidFill>
                <a:ea typeface="微软雅黑" panose="020B0503020204020204" pitchFamily="34" charset="-122"/>
              </a:rPr>
              <a:t>)</a:t>
            </a:r>
            <a:endParaRPr lang="en-US" altLang="zh-CN"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那么 从 </a:t>
            </a:r>
            <a:r>
              <a:rPr lang="en-US" altLang="zh-CN" dirty="0">
                <a:solidFill>
                  <a:schemeClr val="tx1"/>
                </a:solidFill>
                <a:ea typeface="微软雅黑" panose="020B0503020204020204" pitchFamily="34" charset="-122"/>
              </a:rPr>
              <a:t>i </a:t>
            </a:r>
            <a:r>
              <a:rPr lang="zh-CN" altLang="en-US" dirty="0">
                <a:solidFill>
                  <a:schemeClr val="tx1"/>
                </a:solidFill>
                <a:ea typeface="微软雅黑" panose="020B0503020204020204" pitchFamily="34" charset="-122"/>
              </a:rPr>
              <a:t>到 </a:t>
            </a:r>
            <a:r>
              <a:rPr lang="en-US" altLang="zh-CN" dirty="0">
                <a:solidFill>
                  <a:schemeClr val="tx1"/>
                </a:solidFill>
                <a:ea typeface="微软雅黑" panose="020B0503020204020204" pitchFamily="34" charset="-122"/>
              </a:rPr>
              <a:t>j + 1,j + 2…n</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1 </a:t>
            </a:r>
            <a:r>
              <a:rPr lang="zh-CN" altLang="en-US" dirty="0">
                <a:solidFill>
                  <a:schemeClr val="tx1"/>
                </a:solidFill>
                <a:ea typeface="微软雅黑" panose="020B0503020204020204" pitchFamily="34" charset="-122"/>
              </a:rPr>
              <a:t>的子串均满足题意</a:t>
            </a:r>
            <a:endParaRPr lang="en-US" altLang="zh-CN"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所以可以直接批量计算</a:t>
            </a:r>
            <a:endParaRPr lang="en-US" altLang="zh-CN" dirty="0">
              <a:solidFill>
                <a:schemeClr val="tx1"/>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9383454" cy="591600"/>
          </a:xfrm>
          <a:prstGeom prst="rect">
            <a:avLst/>
          </a:prstGeom>
          <a:noFill/>
          <a:ln>
            <a:noFill/>
          </a:ln>
        </p:spPr>
        <p:txBody>
          <a:bodyPr spcFirstLastPara="1" wrap="square" lIns="91425" tIns="45700" rIns="91425" bIns="45700" anchor="ctr" anchorCtr="0">
            <a:noAutofit/>
          </a:bodyPr>
          <a:lstStyle/>
          <a:p>
            <a:pPr lvl="0"/>
            <a:r>
              <a:rPr lang="en-US" dirty="0"/>
              <a:t>题目解析</a:t>
            </a:r>
            <a:r>
              <a:rPr lang="zh-CN" altLang="en-US" dirty="0"/>
              <a:t> </a:t>
            </a:r>
            <a:r>
              <a:rPr lang="en-US" altLang="zh-CN" dirty="0"/>
              <a:t>——</a:t>
            </a:r>
            <a:r>
              <a:rPr lang="zh-CN" altLang="en-US" dirty="0"/>
              <a:t> </a:t>
            </a:r>
            <a:r>
              <a:rPr lang="en-US" dirty="0" err="1"/>
              <a:t>用什么数据结构统计子串中是否出现了k个不同字符</a:t>
            </a:r>
            <a:r>
              <a:rPr lang="zh-CN" altLang="en-US" dirty="0"/>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96817"/>
            <a:ext cx="3462807" cy="2639184"/>
          </a:xfrm>
          <a:prstGeom prst="rect">
            <a:avLst/>
          </a:prstGeom>
          <a:noFill/>
        </p:spPr>
        <p:txBody>
          <a:bodyPr wrap="none" rtlCol="0">
            <a:spAutoFit/>
          </a:bodyPr>
          <a:lstStyle/>
          <a:p>
            <a:pPr marL="342900" indent="-342900">
              <a:lnSpc>
                <a:spcPct val="150000"/>
              </a:lnSpc>
              <a:buAutoNum type="alphaUcPeriod"/>
            </a:pPr>
            <a:r>
              <a:rPr lang="en-US" altLang="zh-CN" dirty="0">
                <a:ea typeface="微软雅黑" panose="020B0503020204020204" pitchFamily="34" charset="-122"/>
              </a:rPr>
              <a:t>set</a:t>
            </a:r>
            <a:r>
              <a:rPr lang="zh-CN" altLang="en-US" dirty="0">
                <a:ea typeface="微软雅黑" panose="020B0503020204020204" pitchFamily="34" charset="-122"/>
              </a:rPr>
              <a:t> </a:t>
            </a:r>
            <a:r>
              <a:rPr lang="en-US" altLang="zh-CN" dirty="0">
                <a:ea typeface="微软雅黑" panose="020B0503020204020204" pitchFamily="34" charset="-122"/>
              </a:rPr>
              <a:t>/</a:t>
            </a:r>
            <a:r>
              <a:rPr lang="zh-CN" altLang="en-US" dirty="0">
                <a:ea typeface="微软雅黑" panose="020B0503020204020204" pitchFamily="34" charset="-122"/>
              </a:rPr>
              <a:t> </a:t>
            </a:r>
            <a:r>
              <a:rPr lang="en-US" altLang="zh-CN" dirty="0">
                <a:ea typeface="微软雅黑" panose="020B0503020204020204" pitchFamily="34" charset="-122"/>
              </a:rPr>
              <a:t>HashSet</a:t>
            </a:r>
            <a:endParaRPr lang="en-US" altLang="zh-CN" dirty="0">
              <a:ea typeface="微软雅黑" panose="020B0503020204020204" pitchFamily="34" charset="-122"/>
            </a:endParaRPr>
          </a:p>
          <a:p>
            <a:pPr marL="342900" indent="-342900">
              <a:lnSpc>
                <a:spcPct val="150000"/>
              </a:lnSpc>
              <a:buAutoNum type="alphaUcPeriod"/>
            </a:pPr>
            <a:r>
              <a:rPr lang="en-US" altLang="zh-CN" dirty="0">
                <a:solidFill>
                  <a:schemeClr val="tx1"/>
                </a:solidFill>
                <a:ea typeface="微软雅黑" panose="020B0503020204020204" pitchFamily="34" charset="-122"/>
              </a:rPr>
              <a:t>dict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HashMap</a:t>
            </a:r>
            <a:endParaRPr lang="en-US" altLang="zh-CN" dirty="0">
              <a:solidFill>
                <a:schemeClr val="tx1"/>
              </a:solidFill>
              <a:ea typeface="微软雅黑" panose="020B0503020204020204" pitchFamily="34" charset="-122"/>
            </a:endParaRPr>
          </a:p>
          <a:p>
            <a:pPr marL="342900" indent="-342900">
              <a:lnSpc>
                <a:spcPct val="150000"/>
              </a:lnSpc>
              <a:buAutoNum type="alphaUcPeriod"/>
            </a:pPr>
            <a:r>
              <a:rPr lang="zh-CN" altLang="en-US" dirty="0">
                <a:solidFill>
                  <a:schemeClr val="tx1"/>
                </a:solidFill>
                <a:ea typeface="微软雅黑" panose="020B0503020204020204" pitchFamily="34" charset="-122"/>
              </a:rPr>
              <a:t>其他</a:t>
            </a:r>
            <a:endParaRPr lang="en-US" altLang="zh-CN" dirty="0">
              <a:solidFill>
                <a:schemeClr val="tx1"/>
              </a:solidFill>
              <a:ea typeface="微软雅黑" panose="020B0503020204020204" pitchFamily="34" charset="-122"/>
            </a:endParaRPr>
          </a:p>
          <a:p>
            <a:pPr>
              <a:lnSpc>
                <a:spcPct val="150000"/>
              </a:lnSpc>
            </a:pP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我们需要</a:t>
            </a:r>
            <a:endParaRPr lang="en-US" altLang="zh-CN" dirty="0">
              <a:ea typeface="微软雅黑" panose="020B0503020204020204" pitchFamily="34" charset="-122"/>
            </a:endParaRPr>
          </a:p>
          <a:p>
            <a:pPr>
              <a:lnSpc>
                <a:spcPct val="150000"/>
              </a:lnSpc>
            </a:pPr>
            <a:r>
              <a:rPr lang="en-US" altLang="zh-CN" dirty="0">
                <a:ea typeface="微软雅黑" panose="020B0503020204020204" pitchFamily="34" charset="-122"/>
              </a:rPr>
              <a:t>1.</a:t>
            </a:r>
            <a:r>
              <a:rPr lang="zh-CN" altLang="en-US" dirty="0">
                <a:ea typeface="微软雅黑" panose="020B0503020204020204" pitchFamily="34" charset="-122"/>
              </a:rPr>
              <a:t> 统计出每个字符的数量</a:t>
            </a:r>
            <a:endParaRPr lang="en-US" altLang="zh-CN" dirty="0">
              <a:ea typeface="微软雅黑" panose="020B0503020204020204" pitchFamily="34" charset="-122"/>
            </a:endParaRPr>
          </a:p>
          <a:p>
            <a:pPr>
              <a:lnSpc>
                <a:spcPct val="150000"/>
              </a:lnSpc>
            </a:pPr>
            <a:r>
              <a:rPr lang="en-US" altLang="zh-CN" dirty="0">
                <a:ea typeface="微软雅黑" panose="020B0503020204020204" pitchFamily="34" charset="-122"/>
              </a:rPr>
              <a:t>2.</a:t>
            </a:r>
            <a:r>
              <a:rPr lang="zh-CN" altLang="en-US" dirty="0">
                <a:ea typeface="微软雅黑" panose="020B0503020204020204" pitchFamily="34" charset="-122"/>
              </a:rPr>
              <a:t> 判断数量是否从 </a:t>
            </a:r>
            <a:r>
              <a:rPr lang="en-US" altLang="zh-CN" dirty="0">
                <a:ea typeface="微软雅黑" panose="020B0503020204020204" pitchFamily="34" charset="-122"/>
              </a:rPr>
              <a:t>0 </a:t>
            </a:r>
            <a:r>
              <a:rPr lang="zh-CN" altLang="en-US" dirty="0">
                <a:ea typeface="微软雅黑" panose="020B0503020204020204" pitchFamily="34" charset="-122"/>
              </a:rPr>
              <a:t>变成 </a:t>
            </a:r>
            <a:r>
              <a:rPr lang="en-US" altLang="zh-CN" dirty="0">
                <a:ea typeface="微软雅黑" panose="020B0503020204020204" pitchFamily="34" charset="-122"/>
              </a:rPr>
              <a:t>1 </a:t>
            </a:r>
            <a:r>
              <a:rPr lang="zh-CN" altLang="en-US" dirty="0">
                <a:ea typeface="微软雅黑" panose="020B0503020204020204" pitchFamily="34" charset="-122"/>
              </a:rPr>
              <a:t>或从 </a:t>
            </a:r>
            <a:r>
              <a:rPr lang="en-US" altLang="zh-CN" dirty="0">
                <a:ea typeface="微软雅黑" panose="020B0503020204020204" pitchFamily="34" charset="-122"/>
              </a:rPr>
              <a:t>1 </a:t>
            </a:r>
            <a:r>
              <a:rPr lang="zh-CN" altLang="en-US" dirty="0">
                <a:ea typeface="微软雅黑" panose="020B0503020204020204" pitchFamily="34" charset="-122"/>
              </a:rPr>
              <a:t>变成 </a:t>
            </a:r>
            <a:r>
              <a:rPr lang="en-US" altLang="zh-CN" dirty="0">
                <a:ea typeface="微软雅黑" panose="020B0503020204020204" pitchFamily="34" charset="-122"/>
              </a:rPr>
              <a:t>0</a:t>
            </a: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因此选用 </a:t>
            </a:r>
            <a:r>
              <a:rPr lang="en-US" altLang="zh-CN" dirty="0">
                <a:solidFill>
                  <a:schemeClr val="tx1"/>
                </a:solidFill>
                <a:ea typeface="微软雅黑" panose="020B0503020204020204" pitchFamily="34" charset="-122"/>
              </a:rPr>
              <a:t>dict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HashMap</a:t>
            </a:r>
            <a:endParaRPr lang="en-US" altLang="zh-CN" dirty="0">
              <a:solidFill>
                <a:schemeClr val="tx1"/>
              </a:solidFill>
              <a:ea typeface="微软雅黑" panose="020B0503020204020204" pitchFamily="34" charset="-122"/>
            </a:endParaRPr>
          </a:p>
        </p:txBody>
      </p:sp>
      <p:graphicFrame>
        <p:nvGraphicFramePr>
          <p:cNvPr id="5" name="表格 3"/>
          <p:cNvGraphicFramePr>
            <a:graphicFrameLocks noGrp="1"/>
          </p:cNvGraphicFramePr>
          <p:nvPr/>
        </p:nvGraphicFramePr>
        <p:xfrm>
          <a:off x="5815998" y="2604018"/>
          <a:ext cx="4745142" cy="552783"/>
        </p:xfrm>
        <a:graphic>
          <a:graphicData uri="http://schemas.openxmlformats.org/drawingml/2006/table">
            <a:tbl>
              <a:tblPr firstRow="1" bandRow="1">
                <a:tableStyleId>{5C22544A-7EE6-4342-B048-85BDC9FD1C3A}</a:tableStyleId>
              </a:tblPr>
              <a:tblGrid>
                <a:gridCol w="527238"/>
                <a:gridCol w="527238"/>
                <a:gridCol w="527238"/>
                <a:gridCol w="527238"/>
                <a:gridCol w="527238"/>
                <a:gridCol w="527238"/>
                <a:gridCol w="527238"/>
                <a:gridCol w="527238"/>
                <a:gridCol w="527238"/>
              </a:tblGrid>
              <a:tr h="552783">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4673091" y="2680354"/>
            <a:ext cx="745717" cy="400110"/>
          </a:xfrm>
          <a:prstGeom prst="rect">
            <a:avLst/>
          </a:prstGeom>
          <a:noFill/>
        </p:spPr>
        <p:txBody>
          <a:bodyPr wrap="none" rtlCol="0">
            <a:spAutoFit/>
          </a:bodyPr>
          <a:lstStyle/>
          <a:p>
            <a:r>
              <a:rPr lang="en-US" altLang="zh-CN" sz="2000" dirty="0">
                <a:solidFill>
                  <a:schemeClr val="tx1"/>
                </a:solidFill>
                <a:ea typeface="微软雅黑" panose="020B0503020204020204" pitchFamily="34" charset="-122"/>
              </a:rPr>
              <a:t>k = 4</a:t>
            </a:r>
            <a:endParaRPr lang="en-US" altLang="zh-CN" sz="2000" dirty="0">
              <a:solidFill>
                <a:schemeClr val="tx1"/>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1000"/>
                                        <p:tgtEl>
                                          <p:spTgt spid="2">
                                            <p:txEl>
                                              <p:pRg st="6" end="6"/>
                                            </p:txEl>
                                          </p:spTgt>
                                        </p:tgtEl>
                                      </p:cBhvr>
                                    </p:animEffect>
                                    <p:anim calcmode="lin" valueType="num">
                                      <p:cBhvr>
                                        <p:cTn id="1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1000"/>
                                        <p:tgtEl>
                                          <p:spTgt spid="2">
                                            <p:txEl>
                                              <p:pRg st="7" end="7"/>
                                            </p:txEl>
                                          </p:spTgt>
                                        </p:tgtEl>
                                      </p:cBhvr>
                                    </p:animEffect>
                                    <p:anim calcmode="lin" valueType="num">
                                      <p:cBhvr>
                                        <p:cTn id="2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457200" y="977413"/>
            <a:ext cx="11277600" cy="2055007"/>
          </a:xfrm>
        </p:spPr>
        <p:txBody>
          <a:bodyPr/>
          <a:lstStyle/>
          <a:p>
            <a:r>
              <a:rPr lang="zh-CN" altLang="en-US" dirty="0">
                <a:latin typeface="微软雅黑" panose="020B0503020204020204" pitchFamily="34" charset="-122"/>
                <a:ea typeface="微软雅黑" panose="020B0503020204020204" pitchFamily="34" charset="-122"/>
              </a:rPr>
              <a:t>思路整理</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7200" y="3032421"/>
            <a:ext cx="11277600" cy="1425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dirty="0">
                <a:solidFill>
                  <a:schemeClr val="tx1"/>
                </a:solidFill>
                <a:latin typeface="+mj-lt"/>
                <a:ea typeface="微软雅黑" panose="020B0503020204020204" pitchFamily="34" charset="-122"/>
              </a:rPr>
              <a:t>本题使用同向双指针实现</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使用 </a:t>
            </a:r>
            <a:r>
              <a:rPr lang="en-US" altLang="zh-CN" dirty="0">
                <a:solidFill>
                  <a:schemeClr val="tx1"/>
                </a:solidFill>
                <a:latin typeface="+mj-lt"/>
                <a:ea typeface="微软雅黑" panose="020B0503020204020204" pitchFamily="34" charset="-122"/>
              </a:rPr>
              <a:t>HashMap / </a:t>
            </a:r>
            <a:r>
              <a:rPr lang="en-US" altLang="zh-CN" dirty="0" err="1">
                <a:solidFill>
                  <a:schemeClr val="tx1"/>
                </a:solidFill>
                <a:latin typeface="+mj-lt"/>
                <a:ea typeface="微软雅黑" panose="020B0503020204020204" pitchFamily="34" charset="-122"/>
              </a:rPr>
              <a:t>dict</a:t>
            </a:r>
            <a:r>
              <a:rPr lang="en-US" altLang="zh-CN" dirty="0">
                <a:solidFill>
                  <a:schemeClr val="tx1"/>
                </a:solidFill>
                <a:latin typeface="+mj-lt"/>
                <a:ea typeface="微软雅黑" panose="020B0503020204020204" pitchFamily="34" charset="-122"/>
              </a:rPr>
              <a:t> </a:t>
            </a:r>
            <a:r>
              <a:rPr lang="zh-CN" altLang="en-US" dirty="0">
                <a:solidFill>
                  <a:schemeClr val="tx1"/>
                </a:solidFill>
                <a:latin typeface="+mj-lt"/>
                <a:ea typeface="微软雅黑" panose="020B0503020204020204" pitchFamily="34" charset="-122"/>
              </a:rPr>
              <a:t>记录子串中每个字符的出现次数</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两个指针所对应的子串符合要求：累加计算以 </a:t>
            </a:r>
            <a:r>
              <a:rPr lang="en-US" altLang="zh-CN" dirty="0">
                <a:solidFill>
                  <a:schemeClr val="tx1"/>
                </a:solidFill>
                <a:latin typeface="+mj-lt"/>
                <a:ea typeface="微软雅黑" panose="020B0503020204020204" pitchFamily="34" charset="-122"/>
              </a:rPr>
              <a:t>i </a:t>
            </a:r>
            <a:r>
              <a:rPr lang="zh-CN" altLang="en-US" dirty="0">
                <a:solidFill>
                  <a:schemeClr val="tx1"/>
                </a:solidFill>
                <a:latin typeface="+mj-lt"/>
                <a:ea typeface="微软雅黑" panose="020B0503020204020204" pitchFamily="34" charset="-122"/>
              </a:rPr>
              <a:t>开头的子串数量</a:t>
            </a:r>
            <a:endParaRPr lang="en-US" altLang="zh-CN" dirty="0">
              <a:solidFill>
                <a:schemeClr val="tx1"/>
              </a:solidFill>
              <a:latin typeface="+mj-lt"/>
              <a:ea typeface="微软雅黑" panose="020B0503020204020204" pitchFamily="34" charset="-122"/>
            </a:endParaRPr>
          </a:p>
          <a:p>
            <a:endParaRPr lang="en-US" altLang="zh-CN" dirty="0">
              <a:solidFill>
                <a:schemeClr val="tx1"/>
              </a:solidFill>
              <a:latin typeface="+mj-lt"/>
              <a:ea typeface="微软雅黑" panose="020B0503020204020204" pitchFamily="34" charset="-122"/>
            </a:endParaRPr>
          </a:p>
          <a:p>
            <a:endParaRPr lang="en-US" altLang="zh-CN" dirty="0">
              <a:solidFill>
                <a:schemeClr val="tx1"/>
              </a:solidFill>
              <a:latin typeface="+mj-lt"/>
              <a:ea typeface="微软雅黑" panose="020B0503020204020204" pitchFamily="34" charset="-122"/>
            </a:endParaRPr>
          </a:p>
          <a:p>
            <a:r>
              <a:rPr lang="en-US" altLang="zh-CN" dirty="0">
                <a:solidFill>
                  <a:schemeClr val="tx1"/>
                </a:solidFill>
                <a:latin typeface="+mj-lt"/>
                <a:ea typeface="微软雅黑" panose="020B0503020204020204" pitchFamily="34" charset="-122"/>
              </a:rPr>
              <a:t>k = 4</a:t>
            </a:r>
            <a:endParaRPr lang="en-US" altLang="zh-CN" dirty="0">
              <a:solidFill>
                <a:schemeClr val="tx1"/>
              </a:solidFill>
              <a:latin typeface="+mj-lt"/>
              <a:ea typeface="微软雅黑" panose="020B0503020204020204" pitchFamily="34" charset="-122"/>
            </a:endParaRPr>
          </a:p>
        </p:txBody>
      </p:sp>
      <p:graphicFrame>
        <p:nvGraphicFramePr>
          <p:cNvPr id="2" name="表格 3"/>
          <p:cNvGraphicFramePr>
            <a:graphicFrameLocks noGrp="1"/>
          </p:cNvGraphicFramePr>
          <p:nvPr/>
        </p:nvGraphicFramePr>
        <p:xfrm>
          <a:off x="3723429" y="4862581"/>
          <a:ext cx="4745142" cy="552783"/>
        </p:xfrm>
        <a:graphic>
          <a:graphicData uri="http://schemas.openxmlformats.org/drawingml/2006/table">
            <a:tbl>
              <a:tblPr firstRow="1" bandRow="1">
                <a:tableStyleId>{5C22544A-7EE6-4342-B048-85BDC9FD1C3A}</a:tableStyleId>
              </a:tblPr>
              <a:tblGrid>
                <a:gridCol w="527238"/>
                <a:gridCol w="527238"/>
                <a:gridCol w="527238"/>
                <a:gridCol w="527238"/>
                <a:gridCol w="527238"/>
                <a:gridCol w="527238"/>
                <a:gridCol w="527238"/>
                <a:gridCol w="527238"/>
                <a:gridCol w="527238"/>
              </a:tblGrid>
              <a:tr h="552783">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3" name="标题 2"/>
          <p:cNvSpPr>
            <a:spLocks noGrp="1"/>
          </p:cNvSpPr>
          <p:nvPr>
            <p:ph type="ctrTitle"/>
          </p:nvPr>
        </p:nvSpPr>
        <p:spPr>
          <a:xfrm>
            <a:off x="1147710" y="1678161"/>
            <a:ext cx="10077450" cy="1017302"/>
          </a:xfrm>
        </p:spPr>
        <p:txBody>
          <a:bodyPr/>
          <a:lstStyle/>
          <a:p>
            <a:pPr lvl="0">
              <a:lnSpc>
                <a:spcPct val="150000"/>
              </a:lnSpc>
            </a:pPr>
            <a:r>
              <a:rPr lang="zh-CN" altLang="en-US" sz="4400" b="1" dirty="0"/>
              <a:t>面试中的高频算法：同向双指针</a:t>
            </a:r>
            <a:endParaRPr lang="zh-CN" altLang="en-US" sz="4400" b="1" dirty="0"/>
          </a:p>
        </p:txBody>
      </p:sp>
      <p:sp>
        <p:nvSpPr>
          <p:cNvPr id="4" name="副标题 3"/>
          <p:cNvSpPr>
            <a:spLocks noGrp="1"/>
          </p:cNvSpPr>
          <p:nvPr>
            <p:ph type="subTitle" idx="1"/>
          </p:nvPr>
        </p:nvSpPr>
        <p:spPr>
          <a:xfrm>
            <a:off x="1524000" y="884624"/>
            <a:ext cx="9144000" cy="708600"/>
          </a:xfrm>
        </p:spPr>
        <p:txBody>
          <a:bodyPr/>
          <a:lstStyle/>
          <a:p>
            <a:r>
              <a:rPr lang="ja-JP" altLang="en-US"/>
              <a:t>九章算法面试高频题冲刺班直播课</a:t>
            </a:r>
            <a:r>
              <a:rPr lang="en-US" altLang="zh-CN" dirty="0"/>
              <a:t>2</a:t>
            </a:r>
            <a:br>
              <a:rPr lang="en-US" altLang="ja-JP" dirty="0"/>
            </a:br>
            <a:endParaRPr lang="zh-CN" altLang="en-US" dirty="0"/>
          </a:p>
        </p:txBody>
      </p:sp>
      <p:sp>
        <p:nvSpPr>
          <p:cNvPr id="5" name="TextBox 4"/>
          <p:cNvSpPr txBox="1"/>
          <p:nvPr/>
        </p:nvSpPr>
        <p:spPr>
          <a:xfrm>
            <a:off x="5426586" y="2695463"/>
            <a:ext cx="1338828" cy="369332"/>
          </a:xfrm>
          <a:prstGeom prst="rect">
            <a:avLst/>
          </a:prstGeom>
          <a:noFill/>
        </p:spPr>
        <p:txBody>
          <a:bodyPr wrap="none" rtlCol="0">
            <a:spAutoFit/>
          </a:bodyPr>
          <a:lstStyle/>
          <a:p>
            <a:r>
              <a:rPr lang="ja-JP" altLang="en-US" sz="1800"/>
              <a:t>主讲</a:t>
            </a:r>
            <a:r>
              <a:rPr lang="zh-CN" altLang="en-US" sz="1800" dirty="0"/>
              <a:t>：</a:t>
            </a:r>
            <a:r>
              <a:rPr lang="ja-JP" altLang="en-US" sz="1800"/>
              <a:t>夏天</a:t>
            </a:r>
            <a:endParaRPr lang="en-US" sz="1800" dirty="0"/>
          </a:p>
        </p:txBody>
      </p:sp>
      <p:pic>
        <p:nvPicPr>
          <p:cNvPr id="6" name="图片 1" descr="小佳娃"/>
          <p:cNvPicPr>
            <a:picLocks noChangeAspect="1"/>
          </p:cNvPicPr>
          <p:nvPr/>
        </p:nvPicPr>
        <p:blipFill>
          <a:blip r:embed="rId1"/>
          <a:stretch>
            <a:fillRect/>
          </a:stretch>
        </p:blipFill>
        <p:spPr>
          <a:xfrm>
            <a:off x="4840980" y="3195476"/>
            <a:ext cx="2679904" cy="2679904"/>
          </a:xfrm>
          <a:prstGeom prst="rect">
            <a:avLst/>
          </a:prstGeom>
        </p:spPr>
      </p:pic>
      <p:sp>
        <p:nvSpPr>
          <p:cNvPr id="7" name="TextBox 6"/>
          <p:cNvSpPr txBox="1"/>
          <p:nvPr/>
        </p:nvSpPr>
        <p:spPr>
          <a:xfrm>
            <a:off x="2749704" y="5875380"/>
            <a:ext cx="7029916" cy="465256"/>
          </a:xfrm>
          <a:prstGeom prst="rect">
            <a:avLst/>
          </a:prstGeom>
          <a:noFill/>
        </p:spPr>
        <p:txBody>
          <a:bodyPr wrap="square" rtlCol="0">
            <a:spAutoFit/>
          </a:bodyPr>
          <a:lstStyle/>
          <a:p>
            <a:pPr>
              <a:lnSpc>
                <a:spcPct val="150000"/>
              </a:lnSpc>
            </a:pPr>
            <a:r>
              <a:rPr lang="en-US" sz="1800" b="1" dirty="0">
                <a:solidFill>
                  <a:srgbClr val="FF0000"/>
                </a:solidFill>
              </a:rPr>
              <a:t>加班主任小佳佳</a:t>
            </a:r>
            <a:r>
              <a:rPr lang="zh-CN" altLang="en-US" sz="1800" b="1" dirty="0">
                <a:solidFill>
                  <a:srgbClr val="FF0000"/>
                </a:solidFill>
              </a:rPr>
              <a:t>，进班级答疑群， 快速获取课程福利</a:t>
            </a:r>
            <a:r>
              <a:rPr lang="en-US" altLang="zh-CN" sz="1800" b="1" dirty="0" err="1">
                <a:solidFill>
                  <a:srgbClr val="FF0000"/>
                </a:solidFill>
              </a:rPr>
              <a:t>ღ</a:t>
            </a:r>
            <a:r>
              <a:rPr lang="en-US" altLang="zh-CN" sz="1800" b="1" dirty="0">
                <a:solidFill>
                  <a:srgbClr val="FF0000"/>
                </a:solidFill>
              </a:rPr>
              <a:t>( ´</a:t>
            </a:r>
            <a:r>
              <a:rPr lang="zh-CN" altLang="en-US" sz="1800" b="1" dirty="0">
                <a:solidFill>
                  <a:srgbClr val="FF0000"/>
                </a:solidFill>
              </a:rPr>
              <a:t>･ᴗ･</a:t>
            </a:r>
            <a:r>
              <a:rPr lang="en-US" altLang="zh-CN" sz="1800" b="1" dirty="0">
                <a:solidFill>
                  <a:srgbClr val="FF0000"/>
                </a:solidFill>
              </a:rPr>
              <a:t>` )</a:t>
            </a:r>
            <a:r>
              <a:rPr lang="zh-CN" altLang="en-US" sz="1800" b="1" dirty="0">
                <a:solidFill>
                  <a:srgbClr val="FF0000"/>
                </a:solidFill>
              </a:rPr>
              <a:t>比心</a:t>
            </a:r>
            <a:endParaRPr lang="en-US" sz="1800"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代码解析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pic>
        <p:nvPicPr>
          <p:cNvPr id="8" name="Picture 7" descr="Text&#10;&#10;Description automatically generated"/>
          <p:cNvPicPr>
            <a:picLocks noChangeAspect="1"/>
          </p:cNvPicPr>
          <p:nvPr/>
        </p:nvPicPr>
        <p:blipFill>
          <a:blip r:embed="rId1"/>
          <a:stretch>
            <a:fillRect/>
          </a:stretch>
        </p:blipFill>
        <p:spPr>
          <a:xfrm>
            <a:off x="6876554" y="905608"/>
            <a:ext cx="4714325" cy="5438979"/>
          </a:xfrm>
          <a:prstGeom prst="rect">
            <a:avLst/>
          </a:prstGeom>
        </p:spPr>
      </p:pic>
      <p:sp>
        <p:nvSpPr>
          <p:cNvPr id="9" name="Rectangle 8"/>
          <p:cNvSpPr/>
          <p:nvPr/>
        </p:nvSpPr>
        <p:spPr>
          <a:xfrm>
            <a:off x="496743" y="2013283"/>
            <a:ext cx="577402" cy="307777"/>
          </a:xfrm>
          <a:prstGeom prst="rect">
            <a:avLst/>
          </a:prstGeom>
        </p:spPr>
        <p:txBody>
          <a:bodyPr wrap="none">
            <a:spAutoFit/>
          </a:bodyPr>
          <a:lstStyle/>
          <a:p>
            <a:r>
              <a:rPr lang="en-US" altLang="zh-CN" dirty="0">
                <a:solidFill>
                  <a:schemeClr val="tx1"/>
                </a:solidFill>
                <a:ea typeface="微软雅黑" panose="020B0503020204020204" pitchFamily="34" charset="-122"/>
              </a:rPr>
              <a:t>k = 4</a:t>
            </a:r>
            <a:endParaRPr lang="en-US" altLang="zh-CN" dirty="0">
              <a:solidFill>
                <a:schemeClr val="tx1"/>
              </a:solidFill>
              <a:ea typeface="微软雅黑" panose="020B0503020204020204" pitchFamily="34" charset="-122"/>
            </a:endParaRPr>
          </a:p>
        </p:txBody>
      </p:sp>
      <p:graphicFrame>
        <p:nvGraphicFramePr>
          <p:cNvPr id="12" name="表格 3"/>
          <p:cNvGraphicFramePr>
            <a:graphicFrameLocks noGrp="1"/>
          </p:cNvGraphicFramePr>
          <p:nvPr/>
        </p:nvGraphicFramePr>
        <p:xfrm>
          <a:off x="1273066" y="1890779"/>
          <a:ext cx="4745142" cy="552783"/>
        </p:xfrm>
        <a:graphic>
          <a:graphicData uri="http://schemas.openxmlformats.org/drawingml/2006/table">
            <a:tbl>
              <a:tblPr firstRow="1" bandRow="1">
                <a:tableStyleId>{5C22544A-7EE6-4342-B048-85BDC9FD1C3A}</a:tableStyleId>
              </a:tblPr>
              <a:tblGrid>
                <a:gridCol w="527238"/>
                <a:gridCol w="527238"/>
                <a:gridCol w="527238"/>
                <a:gridCol w="527238"/>
                <a:gridCol w="527238"/>
                <a:gridCol w="527238"/>
                <a:gridCol w="527238"/>
                <a:gridCol w="527238"/>
                <a:gridCol w="527238"/>
              </a:tblGrid>
              <a:tr h="552783">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778101" y="3629579"/>
              <a:ext cx="5669280" cy="784860"/>
            </p:xfrm>
            <a:graphic>
              <a:graphicData uri="http://schemas.openxmlformats.org/drawingml/2006/table">
                <a:tbl>
                  <a:tblPr firstRow="1" bandRow="1">
                    <a:tableStyleId>{5C22544A-7EE6-4342-B048-85BDC9FD1C3A}</a:tableStyleId>
                  </a:tblPr>
                  <a:tblGrid>
                    <a:gridCol w="1097280"/>
                    <a:gridCol w="1097280"/>
                    <a:gridCol w="3474720"/>
                  </a:tblGrid>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两个指针都从左向右移动一遍</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用长度很定为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26</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的数组统计字母出现频次</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7" name="Table 6"/>
              <p:cNvGraphicFramePr>
                <a:graphicFrameLocks noGrp="1"/>
              </p:cNvGraphicFramePr>
              <p:nvPr/>
            </p:nvGraphicFramePr>
            <p:xfrm>
              <a:off x="778101" y="3629579"/>
              <a:ext cx="5669280" cy="784860"/>
            </p:xfrm>
            <a:graphic>
              <a:graphicData uri="http://schemas.openxmlformats.org/drawingml/2006/table">
                <a:tbl>
                  <a:tblPr firstRow="1" bandRow="1">
                    <a:tableStyleId>{5C22544A-7EE6-4342-B048-85BDC9FD1C3A}</a:tableStyleId>
                  </a:tblPr>
                  <a:tblGrid>
                    <a:gridCol w="1097280"/>
                    <a:gridCol w="1097280"/>
                    <a:gridCol w="3474720"/>
                  </a:tblGrid>
                  <a:tr h="447675">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2"/>
                        </a:blip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两个指针都从左向右移动一遍</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用长度很定为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26</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的数组统计字母出现频次</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bl>
              </a:graphicData>
            </a:graphic>
          </p:graphicFrame>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代码解析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9" name="Rectangle 8"/>
          <p:cNvSpPr/>
          <p:nvPr/>
        </p:nvSpPr>
        <p:spPr>
          <a:xfrm>
            <a:off x="496743" y="2013283"/>
            <a:ext cx="577402" cy="307777"/>
          </a:xfrm>
          <a:prstGeom prst="rect">
            <a:avLst/>
          </a:prstGeom>
        </p:spPr>
        <p:txBody>
          <a:bodyPr wrap="none">
            <a:spAutoFit/>
          </a:bodyPr>
          <a:lstStyle/>
          <a:p>
            <a:r>
              <a:rPr lang="en-US" altLang="zh-CN" dirty="0">
                <a:solidFill>
                  <a:schemeClr val="tx1"/>
                </a:solidFill>
                <a:ea typeface="微软雅黑" panose="020B0503020204020204" pitchFamily="34" charset="-122"/>
              </a:rPr>
              <a:t>k = 4</a:t>
            </a:r>
            <a:endParaRPr lang="en-US" altLang="zh-CN" dirty="0">
              <a:solidFill>
                <a:schemeClr val="tx1"/>
              </a:solidFill>
              <a:ea typeface="微软雅黑" panose="020B0503020204020204" pitchFamily="34" charset="-122"/>
            </a:endParaRPr>
          </a:p>
        </p:txBody>
      </p:sp>
      <p:graphicFrame>
        <p:nvGraphicFramePr>
          <p:cNvPr id="12" name="表格 3"/>
          <p:cNvGraphicFramePr>
            <a:graphicFrameLocks noGrp="1"/>
          </p:cNvGraphicFramePr>
          <p:nvPr/>
        </p:nvGraphicFramePr>
        <p:xfrm>
          <a:off x="1273066" y="1890779"/>
          <a:ext cx="4745142" cy="552783"/>
        </p:xfrm>
        <a:graphic>
          <a:graphicData uri="http://schemas.openxmlformats.org/drawingml/2006/table">
            <a:tbl>
              <a:tblPr firstRow="1" bandRow="1">
                <a:tableStyleId>{5C22544A-7EE6-4342-B048-85BDC9FD1C3A}</a:tableStyleId>
              </a:tblPr>
              <a:tblGrid>
                <a:gridCol w="527238"/>
                <a:gridCol w="527238"/>
                <a:gridCol w="527238"/>
                <a:gridCol w="527238"/>
                <a:gridCol w="527238"/>
                <a:gridCol w="527238"/>
                <a:gridCol w="527238"/>
                <a:gridCol w="527238"/>
                <a:gridCol w="527238"/>
              </a:tblGrid>
              <a:tr h="552783">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b</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d</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c</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3200" dirty="0">
                          <a:solidFill>
                            <a:schemeClr val="tx1"/>
                          </a:solidFill>
                        </a:rPr>
                        <a:t>a</a:t>
                      </a:r>
                      <a:endParaRPr lang="zh-CN" altLang="en-US" sz="3200" dirty="0">
                        <a:solidFill>
                          <a:schemeClr val="tx1"/>
                        </a:solidFill>
                      </a:endParaRPr>
                    </a:p>
                  </a:txBody>
                  <a:tcPr marL="55176" marR="55176" marT="27588" marB="275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7" name="Picture 6" descr="Graphical user interface, text, application&#10;&#10;Description automatically generated"/>
          <p:cNvPicPr>
            <a:picLocks noChangeAspect="1"/>
          </p:cNvPicPr>
          <p:nvPr/>
        </p:nvPicPr>
        <p:blipFill>
          <a:blip r:embed="rId1"/>
          <a:stretch>
            <a:fillRect/>
          </a:stretch>
        </p:blipFill>
        <p:spPr>
          <a:xfrm>
            <a:off x="7058757" y="853267"/>
            <a:ext cx="4116266" cy="600473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smtClean="0"/>
            </a:fld>
            <a:r>
              <a:rPr lang="zh-CN"/>
              <a:t>页</a:t>
            </a:r>
            <a:endParaRPr lang="zh-CN"/>
          </a:p>
        </p:txBody>
      </p:sp>
      <p:sp>
        <p:nvSpPr>
          <p:cNvPr id="4" name="Title 3"/>
          <p:cNvSpPr>
            <a:spLocks noGrp="1"/>
          </p:cNvSpPr>
          <p:nvPr>
            <p:ph type="title"/>
          </p:nvPr>
        </p:nvSpPr>
        <p:spPr/>
        <p:txBody>
          <a:bodyPr/>
          <a:lstStyle/>
          <a:p>
            <a:r>
              <a:rPr lang="ja-JP" altLang="en-US" b="1"/>
              <a:t>课间休息</a:t>
            </a:r>
            <a:r>
              <a:rPr lang="zh-CN" altLang="en-US" b="1" dirty="0"/>
              <a:t> </a:t>
            </a:r>
            <a:r>
              <a:rPr lang="zh-CN" altLang="en-US" b="1" dirty="0">
                <a:solidFill>
                  <a:srgbClr val="FF0000"/>
                </a:solidFill>
              </a:rPr>
              <a:t>不要走开，有福利！</a:t>
            </a:r>
            <a:endParaRPr lang="en-US" b="1" dirty="0">
              <a:solidFill>
                <a:srgbClr val="FF0000"/>
              </a:solidFill>
            </a:endParaRPr>
          </a:p>
        </p:txBody>
      </p:sp>
      <p:pic>
        <p:nvPicPr>
          <p:cNvPr id="6" name="Picture 5"/>
          <p:cNvPicPr>
            <a:picLocks noChangeAspect="1"/>
          </p:cNvPicPr>
          <p:nvPr/>
        </p:nvPicPr>
        <p:blipFill>
          <a:blip r:embed="rId1"/>
          <a:stretch>
            <a:fillRect/>
          </a:stretch>
        </p:blipFill>
        <p:spPr>
          <a:xfrm>
            <a:off x="4932218" y="2306782"/>
            <a:ext cx="2798618" cy="27986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r>
              <a:rPr lang="en-US" b="1" dirty="0">
                <a:hlinkClick r:id="rId1"/>
              </a:rPr>
              <a:t>32</a:t>
            </a:r>
            <a:r>
              <a:rPr lang="en-US" b="1" dirty="0"/>
              <a:t> Minimum Window Substring</a:t>
            </a:r>
            <a:r>
              <a:rPr lang="zh-CN" altLang="en-US" b="1" dirty="0"/>
              <a:t> </a:t>
            </a:r>
            <a:r>
              <a:rPr lang="ja-JP" altLang="en-US" b="1"/>
              <a:t>最小子串覆盖</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6" y="823967"/>
            <a:ext cx="11590321" cy="838691"/>
          </a:xfrm>
          <a:prstGeom prst="rect">
            <a:avLst/>
          </a:prstGeom>
          <a:noFill/>
        </p:spPr>
        <p:txBody>
          <a:bodyPr wrap="square" rtlCol="0">
            <a:spAutoFit/>
          </a:bodyPr>
          <a:lstStyle/>
          <a:p>
            <a:pPr>
              <a:lnSpc>
                <a:spcPct val="150000"/>
              </a:lnSpc>
            </a:pPr>
            <a:r>
              <a:rPr lang="en-US" dirty="0"/>
              <a:t>Given two strings source and target. Return the minimum substring of source which contains each char of target.</a:t>
            </a:r>
            <a:endParaRPr lang="en-US" dirty="0"/>
          </a:p>
          <a:p>
            <a:pPr>
              <a:lnSpc>
                <a:spcPct val="150000"/>
              </a:lnSpc>
            </a:pPr>
            <a:endParaRPr lang="en-US" sz="600" dirty="0"/>
          </a:p>
          <a:p>
            <a:pPr>
              <a:lnSpc>
                <a:spcPct val="150000"/>
              </a:lnSpc>
            </a:pPr>
            <a:r>
              <a:rPr lang="ja-JP" altLang="en-US"/>
              <a:t>给定两个字符串 </a:t>
            </a:r>
            <a:r>
              <a:rPr lang="en-US" dirty="0"/>
              <a:t>source </a:t>
            </a:r>
            <a:r>
              <a:rPr lang="ja-JP" altLang="en-US"/>
              <a:t>和 </a:t>
            </a:r>
            <a:r>
              <a:rPr lang="en-US" dirty="0"/>
              <a:t>target. </a:t>
            </a:r>
            <a:r>
              <a:rPr lang="ja-JP" altLang="en-US"/>
              <a:t>求 </a:t>
            </a:r>
            <a:r>
              <a:rPr lang="en-US" dirty="0"/>
              <a:t>source </a:t>
            </a:r>
            <a:r>
              <a:rPr lang="ja-JP" altLang="en-US"/>
              <a:t>中</a:t>
            </a:r>
            <a:r>
              <a:rPr lang="ja-JP" altLang="en-US" b="1">
                <a:solidFill>
                  <a:srgbClr val="FF0000"/>
                </a:solidFill>
              </a:rPr>
              <a:t>最短</a:t>
            </a:r>
            <a:r>
              <a:rPr lang="ja-JP" altLang="en-US"/>
              <a:t>的包含 </a:t>
            </a:r>
            <a:r>
              <a:rPr lang="en-US" dirty="0"/>
              <a:t>target </a:t>
            </a:r>
            <a:r>
              <a:rPr lang="ja-JP" altLang="en-US"/>
              <a:t>中每一个字符的子串</a:t>
            </a:r>
            <a:r>
              <a:rPr lang="en-US" altLang="ja-JP" dirty="0"/>
              <a:t>.</a:t>
            </a:r>
            <a:endParaRPr lang="en-US" b="1" dirty="0">
              <a:solidFill>
                <a:srgbClr val="FF0000"/>
              </a:solidFill>
            </a:endParaRPr>
          </a:p>
        </p:txBody>
      </p:sp>
      <p:sp>
        <p:nvSpPr>
          <p:cNvPr id="3" name="TextBox 2"/>
          <p:cNvSpPr txBox="1"/>
          <p:nvPr/>
        </p:nvSpPr>
        <p:spPr>
          <a:xfrm>
            <a:off x="296876" y="2270990"/>
            <a:ext cx="2607098" cy="2639184"/>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t>
            </a:r>
            <a:r>
              <a:rPr lang="en-US" dirty="0">
                <a:solidFill>
                  <a:srgbClr val="FF0000"/>
                </a:solidFill>
              </a:rPr>
              <a:t>a</a:t>
            </a:r>
            <a:r>
              <a:rPr lang="en-US" dirty="0"/>
              <a:t>b</a:t>
            </a:r>
            <a:r>
              <a:rPr lang="en-US" dirty="0">
                <a:solidFill>
                  <a:srgbClr val="FF0000"/>
                </a:solidFill>
              </a:rPr>
              <a:t>c</a:t>
            </a:r>
            <a:r>
              <a:rPr lang="en-US" dirty="0"/>
              <a:t>" </a:t>
            </a:r>
            <a:endParaRPr lang="en-US" dirty="0"/>
          </a:p>
          <a:p>
            <a:pPr>
              <a:lnSpc>
                <a:spcPct val="150000"/>
              </a:lnSpc>
            </a:pPr>
            <a:r>
              <a:rPr lang="en-US" dirty="0"/>
              <a:t>target = "</a:t>
            </a:r>
            <a:r>
              <a:rPr lang="en-US" dirty="0">
                <a:solidFill>
                  <a:srgbClr val="FF0000"/>
                </a:solidFill>
              </a:rPr>
              <a:t>ac</a:t>
            </a:r>
            <a:r>
              <a:rPr lang="en-US" dirty="0"/>
              <a:t>”</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"abc”</a:t>
            </a:r>
            <a:endParaRPr lang="en-US" dirty="0"/>
          </a:p>
          <a:p>
            <a:pPr>
              <a:lnSpc>
                <a:spcPct val="150000"/>
              </a:lnSpc>
            </a:pPr>
            <a:r>
              <a:rPr lang="ja-JP" altLang="en-US" b="1"/>
              <a:t>解释</a:t>
            </a:r>
            <a:r>
              <a:rPr lang="en-US" altLang="ja-JP" b="1" dirty="0"/>
              <a:t>: </a:t>
            </a:r>
            <a:endParaRPr lang="en-US" altLang="ja-JP" b="1" dirty="0"/>
          </a:p>
          <a:p>
            <a:pPr>
              <a:lnSpc>
                <a:spcPct val="150000"/>
              </a:lnSpc>
            </a:pPr>
            <a:r>
              <a:rPr lang="en-US" dirty="0"/>
              <a:t>"abc" </a:t>
            </a:r>
            <a:r>
              <a:rPr lang="ja-JP" altLang="en-US"/>
              <a:t>是 </a:t>
            </a:r>
            <a:r>
              <a:rPr lang="en-US" dirty="0"/>
              <a:t>source </a:t>
            </a:r>
            <a:r>
              <a:rPr lang="ja-JP" altLang="en-US"/>
              <a:t>的包含 </a:t>
            </a:r>
            <a:r>
              <a:rPr lang="en-US" dirty="0"/>
              <a:t>target </a:t>
            </a:r>
            <a:r>
              <a:rPr lang="ja-JP" altLang="en-US"/>
              <a:t>的每一个字符的最短的子串。</a:t>
            </a:r>
            <a:endParaRPr lang="en-US" dirty="0"/>
          </a:p>
        </p:txBody>
      </p:sp>
      <p:sp>
        <p:nvSpPr>
          <p:cNvPr id="6" name="TextBox 5"/>
          <p:cNvSpPr txBox="1"/>
          <p:nvPr/>
        </p:nvSpPr>
        <p:spPr>
          <a:xfrm>
            <a:off x="3290003" y="2270990"/>
            <a:ext cx="2802033" cy="2639184"/>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"adobecode</a:t>
            </a:r>
            <a:r>
              <a:rPr lang="en-US" b="1" dirty="0">
                <a:solidFill>
                  <a:srgbClr val="FF0000"/>
                </a:solidFill>
              </a:rPr>
              <a:t>ba</a:t>
            </a:r>
            <a:r>
              <a:rPr lang="en-US" dirty="0"/>
              <a:t>n</a:t>
            </a:r>
            <a:r>
              <a:rPr lang="en-US" b="1" dirty="0">
                <a:solidFill>
                  <a:srgbClr val="FF0000"/>
                </a:solidFill>
              </a:rPr>
              <a:t>c</a:t>
            </a:r>
            <a:r>
              <a:rPr lang="en-US" dirty="0"/>
              <a:t>" </a:t>
            </a:r>
            <a:endParaRPr lang="en-US" dirty="0"/>
          </a:p>
          <a:p>
            <a:pPr>
              <a:lnSpc>
                <a:spcPct val="150000"/>
              </a:lnSpc>
            </a:pPr>
            <a:r>
              <a:rPr lang="en-US" dirty="0"/>
              <a:t>target = "</a:t>
            </a:r>
            <a:r>
              <a:rPr lang="en-US" dirty="0">
                <a:solidFill>
                  <a:srgbClr val="FF0000"/>
                </a:solidFill>
              </a:rPr>
              <a:t>abc</a:t>
            </a:r>
            <a:r>
              <a:rPr lang="en-US" dirty="0"/>
              <a:t>”</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"banc”</a:t>
            </a:r>
            <a:endParaRPr lang="en-US" dirty="0"/>
          </a:p>
          <a:p>
            <a:pPr>
              <a:lnSpc>
                <a:spcPct val="150000"/>
              </a:lnSpc>
            </a:pPr>
            <a:r>
              <a:rPr lang="ja-JP" altLang="en-US" b="1"/>
              <a:t>解释</a:t>
            </a:r>
            <a:r>
              <a:rPr lang="en-US" altLang="ja-JP" b="1" dirty="0"/>
              <a:t>: </a:t>
            </a:r>
            <a:endParaRPr lang="en-US" altLang="ja-JP" b="1" dirty="0"/>
          </a:p>
          <a:p>
            <a:pPr latinLnBrk="1">
              <a:lnSpc>
                <a:spcPct val="150000"/>
              </a:lnSpc>
            </a:pPr>
            <a:r>
              <a:rPr lang="en-US" dirty="0"/>
              <a:t>"banc" </a:t>
            </a:r>
            <a:r>
              <a:rPr lang="ja-JP" altLang="en-US"/>
              <a:t>是 </a:t>
            </a:r>
            <a:r>
              <a:rPr lang="en-US" dirty="0"/>
              <a:t>source </a:t>
            </a:r>
            <a:r>
              <a:rPr lang="ja-JP" altLang="en-US"/>
              <a:t>的包含 </a:t>
            </a:r>
            <a:r>
              <a:rPr lang="en-US" dirty="0"/>
              <a:t>target </a:t>
            </a:r>
            <a:r>
              <a:rPr lang="ja-JP" altLang="en-US"/>
              <a:t>的每一个字符的最短的子串。</a:t>
            </a:r>
            <a:endParaRPr lang="ja-JP" altLang="en-US"/>
          </a:p>
        </p:txBody>
      </p:sp>
      <p:sp>
        <p:nvSpPr>
          <p:cNvPr id="7" name="TextBox 6"/>
          <p:cNvSpPr txBox="1"/>
          <p:nvPr/>
        </p:nvSpPr>
        <p:spPr>
          <a:xfrm>
            <a:off x="6478065" y="2270990"/>
            <a:ext cx="2802033" cy="2316019"/>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"abc" </a:t>
            </a:r>
            <a:endParaRPr lang="en-US" dirty="0"/>
          </a:p>
          <a:p>
            <a:pPr>
              <a:lnSpc>
                <a:spcPct val="150000"/>
              </a:lnSpc>
            </a:pPr>
            <a:r>
              <a:rPr lang="en-US" dirty="0"/>
              <a:t>target = "aa”</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a:t>
            </a:r>
            <a:endParaRPr lang="en-US" dirty="0"/>
          </a:p>
          <a:p>
            <a:pPr>
              <a:lnSpc>
                <a:spcPct val="150000"/>
              </a:lnSpc>
            </a:pPr>
            <a:r>
              <a:rPr lang="ja-JP" altLang="en-US" b="1"/>
              <a:t>解释</a:t>
            </a:r>
            <a:r>
              <a:rPr lang="en-US" altLang="ja-JP" b="1" dirty="0"/>
              <a:t>: </a:t>
            </a:r>
            <a:endParaRPr lang="en-US" altLang="ja-JP" b="1" dirty="0"/>
          </a:p>
          <a:p>
            <a:pPr latinLnBrk="1">
              <a:lnSpc>
                <a:spcPct val="150000"/>
              </a:lnSpc>
            </a:pPr>
            <a:r>
              <a:rPr lang="ja-JP" altLang="en-US"/>
              <a:t>没有子串包含两个 </a:t>
            </a:r>
            <a:r>
              <a:rPr lang="en-US" altLang="ja-JP" dirty="0"/>
              <a:t>'</a:t>
            </a:r>
            <a:r>
              <a:rPr lang="en-US" dirty="0"/>
              <a:t>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panose="020B0604020202020204"/>
              <a:buNone/>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zh-CN" altLang="en-US" dirty="0"/>
              <a:t>题目对比，这道题目和上道题目有什么异同？</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3741321"/>
            <a:ext cx="6609502" cy="873957"/>
          </a:xfrm>
          <a:prstGeom prst="rect">
            <a:avLst/>
          </a:prstGeom>
          <a:noFill/>
        </p:spPr>
        <p:txBody>
          <a:bodyPr wrap="none" rtlCol="0">
            <a:spAutoFit/>
          </a:bodyPr>
          <a:lstStyle/>
          <a:p>
            <a:pPr>
              <a:lnSpc>
                <a:spcPct val="150000"/>
              </a:lnSpc>
            </a:pPr>
            <a:r>
              <a:rPr lang="zh-CN" altLang="en-US" sz="1800" dirty="0">
                <a:solidFill>
                  <a:schemeClr val="tx1"/>
                </a:solidFill>
                <a:ea typeface="微软雅黑" panose="020B0503020204020204" pitchFamily="34" charset="-122"/>
              </a:rPr>
              <a:t>至少 </a:t>
            </a:r>
            <a:r>
              <a:rPr lang="en-US" altLang="zh-CN" sz="1800" dirty="0">
                <a:solidFill>
                  <a:schemeClr val="tx1"/>
                </a:solidFill>
                <a:ea typeface="微软雅黑" panose="020B0503020204020204" pitchFamily="34" charset="-122"/>
              </a:rPr>
              <a:t>k </a:t>
            </a:r>
            <a:r>
              <a:rPr lang="zh-CN" altLang="en-US" sz="1800" dirty="0">
                <a:solidFill>
                  <a:schemeClr val="tx1"/>
                </a:solidFill>
                <a:ea typeface="微软雅黑" panose="020B0503020204020204" pitchFamily="34" charset="-122"/>
              </a:rPr>
              <a:t>个不同字符的子串：每个字符出现次数 </a:t>
            </a:r>
            <a:r>
              <a:rPr lang="en-US" altLang="zh-CN" sz="1800" dirty="0">
                <a:solidFill>
                  <a:schemeClr val="tx1"/>
                </a:solidFill>
                <a:ea typeface="微软雅黑" panose="020B0503020204020204" pitchFamily="34" charset="-122"/>
              </a:rPr>
              <a:t>&gt;=</a:t>
            </a:r>
            <a:r>
              <a:rPr lang="zh-CN" altLang="en-US" sz="1800" dirty="0">
                <a:solidFill>
                  <a:schemeClr val="tx1"/>
                </a:solidFill>
                <a:ea typeface="微软雅黑" panose="020B0503020204020204" pitchFamily="34" charset="-122"/>
              </a:rPr>
              <a:t> </a:t>
            </a:r>
            <a:r>
              <a:rPr lang="en-US" altLang="zh-CN" sz="1800" dirty="0">
                <a:solidFill>
                  <a:schemeClr val="tx1"/>
                </a:solidFill>
                <a:ea typeface="微软雅黑" panose="020B0503020204020204" pitchFamily="34" charset="-122"/>
              </a:rPr>
              <a:t>1</a:t>
            </a:r>
            <a:endParaRPr lang="en-US" altLang="zh-CN" sz="1800" dirty="0">
              <a:solidFill>
                <a:schemeClr val="tx1"/>
              </a:solidFill>
              <a:ea typeface="微软雅黑" panose="020B0503020204020204" pitchFamily="34" charset="-122"/>
            </a:endParaRPr>
          </a:p>
          <a:p>
            <a:pPr>
              <a:lnSpc>
                <a:spcPct val="150000"/>
              </a:lnSpc>
            </a:pPr>
            <a:r>
              <a:rPr lang="zh-CN" altLang="en-US" sz="1800" dirty="0">
                <a:solidFill>
                  <a:schemeClr val="tx1"/>
                </a:solidFill>
                <a:ea typeface="微软雅黑" panose="020B0503020204020204" pitchFamily="34" charset="-122"/>
              </a:rPr>
              <a:t>最小子串覆盖：每个字符出现次数 </a:t>
            </a:r>
            <a:r>
              <a:rPr lang="en-US" altLang="zh-CN" sz="1800" dirty="0">
                <a:solidFill>
                  <a:schemeClr val="tx1"/>
                </a:solidFill>
                <a:ea typeface="微软雅黑" panose="020B0503020204020204" pitchFamily="34" charset="-122"/>
              </a:rPr>
              <a:t>&gt;= </a:t>
            </a:r>
            <a:r>
              <a:rPr lang="zh-CN" altLang="en-US" sz="1800" dirty="0">
                <a:solidFill>
                  <a:schemeClr val="tx1"/>
                </a:solidFill>
                <a:ea typeface="微软雅黑" panose="020B0503020204020204" pitchFamily="34" charset="-122"/>
              </a:rPr>
              <a:t>字符在 </a:t>
            </a:r>
            <a:r>
              <a:rPr lang="en-US" altLang="zh-CN" sz="1800" dirty="0">
                <a:solidFill>
                  <a:schemeClr val="tx1"/>
                </a:solidFill>
                <a:ea typeface="微软雅黑" panose="020B0503020204020204" pitchFamily="34" charset="-122"/>
              </a:rPr>
              <a:t>target </a:t>
            </a:r>
            <a:r>
              <a:rPr lang="zh-CN" altLang="en-US" sz="1800" dirty="0">
                <a:solidFill>
                  <a:schemeClr val="tx1"/>
                </a:solidFill>
                <a:ea typeface="微软雅黑" panose="020B0503020204020204" pitchFamily="34" charset="-122"/>
              </a:rPr>
              <a:t>中出现次数</a:t>
            </a:r>
            <a:endParaRPr lang="en-US" altLang="zh-CN" sz="1800" dirty="0">
              <a:solidFill>
                <a:schemeClr val="tx1"/>
              </a:solidFill>
              <a:ea typeface="微软雅黑" panose="020B0503020204020204" pitchFamily="34" charset="-122"/>
            </a:endParaRPr>
          </a:p>
        </p:txBody>
      </p:sp>
      <p:sp>
        <p:nvSpPr>
          <p:cNvPr id="5" name="TextBox 4"/>
          <p:cNvSpPr txBox="1"/>
          <p:nvPr/>
        </p:nvSpPr>
        <p:spPr>
          <a:xfrm>
            <a:off x="296877" y="958181"/>
            <a:ext cx="2802033" cy="2639184"/>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"adobecode</a:t>
            </a:r>
            <a:r>
              <a:rPr lang="en-US" b="1" dirty="0">
                <a:solidFill>
                  <a:srgbClr val="FF0000"/>
                </a:solidFill>
              </a:rPr>
              <a:t>ba</a:t>
            </a:r>
            <a:r>
              <a:rPr lang="en-US" b="1" dirty="0"/>
              <a:t>n</a:t>
            </a:r>
            <a:r>
              <a:rPr lang="en-US" b="1" dirty="0">
                <a:solidFill>
                  <a:srgbClr val="FF0000"/>
                </a:solidFill>
              </a:rPr>
              <a:t>c</a:t>
            </a:r>
            <a:r>
              <a:rPr lang="en-US" dirty="0"/>
              <a:t>" </a:t>
            </a:r>
            <a:endParaRPr lang="en-US" dirty="0"/>
          </a:p>
          <a:p>
            <a:pPr>
              <a:lnSpc>
                <a:spcPct val="150000"/>
              </a:lnSpc>
            </a:pPr>
            <a:r>
              <a:rPr lang="en-US" dirty="0"/>
              <a:t>target = "</a:t>
            </a:r>
            <a:r>
              <a:rPr lang="en-US" dirty="0">
                <a:solidFill>
                  <a:srgbClr val="FF0000"/>
                </a:solidFill>
              </a:rPr>
              <a:t>abc</a:t>
            </a:r>
            <a:r>
              <a:rPr lang="en-US" dirty="0"/>
              <a:t>”</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"banc”</a:t>
            </a:r>
            <a:endParaRPr lang="en-US" dirty="0"/>
          </a:p>
          <a:p>
            <a:pPr>
              <a:lnSpc>
                <a:spcPct val="150000"/>
              </a:lnSpc>
            </a:pPr>
            <a:r>
              <a:rPr lang="ja-JP" altLang="en-US" b="1"/>
              <a:t>解释</a:t>
            </a:r>
            <a:r>
              <a:rPr lang="en-US" altLang="ja-JP" b="1" dirty="0"/>
              <a:t>: </a:t>
            </a:r>
            <a:endParaRPr lang="en-US" altLang="ja-JP" b="1" dirty="0"/>
          </a:p>
          <a:p>
            <a:pPr latinLnBrk="1">
              <a:lnSpc>
                <a:spcPct val="150000"/>
              </a:lnSpc>
            </a:pPr>
            <a:r>
              <a:rPr lang="en-US" dirty="0"/>
              <a:t>"banc" </a:t>
            </a:r>
            <a:r>
              <a:rPr lang="ja-JP" altLang="en-US"/>
              <a:t>是 </a:t>
            </a:r>
            <a:r>
              <a:rPr lang="en-US" dirty="0"/>
              <a:t>source </a:t>
            </a:r>
            <a:r>
              <a:rPr lang="ja-JP" altLang="en-US"/>
              <a:t>的包含 </a:t>
            </a:r>
            <a:r>
              <a:rPr lang="en-US" dirty="0"/>
              <a:t>target </a:t>
            </a:r>
            <a:r>
              <a:rPr lang="ja-JP" altLang="en-US"/>
              <a:t>的每一个字符的最短的子串。</a:t>
            </a:r>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dirty="0" err="1"/>
              <a:t>如何求最值</a:t>
            </a:r>
            <a:r>
              <a:rPr lang="zh-CN" altLang="en-US" dirty="0"/>
              <a:t>？</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923193"/>
            <a:ext cx="3954929" cy="307777"/>
          </a:xfrm>
          <a:prstGeom prst="rect">
            <a:avLst/>
          </a:prstGeom>
          <a:noFill/>
        </p:spPr>
        <p:txBody>
          <a:bodyPr wrap="none" rtlCol="0">
            <a:spAutoFit/>
          </a:bodyPr>
          <a:lstStyle/>
          <a:p>
            <a:r>
              <a:rPr lang="en-US" dirty="0" err="1"/>
              <a:t>每个小组求得冠军</a:t>
            </a:r>
            <a:r>
              <a:rPr lang="zh-CN" altLang="en-US" dirty="0"/>
              <a:t>，然后小组冠军中求得总冠军</a:t>
            </a:r>
            <a:endParaRPr lang="en-US" dirty="0"/>
          </a:p>
        </p:txBody>
      </p:sp>
      <p:sp>
        <p:nvSpPr>
          <p:cNvPr id="6" name="TextBox 5"/>
          <p:cNvSpPr txBox="1"/>
          <p:nvPr/>
        </p:nvSpPr>
        <p:spPr>
          <a:xfrm>
            <a:off x="2473915" y="1760786"/>
            <a:ext cx="3555782" cy="1023357"/>
          </a:xfrm>
          <a:prstGeom prst="rect">
            <a:avLst/>
          </a:prstGeom>
          <a:noFill/>
        </p:spPr>
        <p:txBody>
          <a:bodyPr wrap="none" rtlCol="0">
            <a:spAutoFit/>
          </a:bodyPr>
          <a:lstStyle/>
          <a:p>
            <a:pPr>
              <a:lnSpc>
                <a:spcPct val="150000"/>
              </a:lnSpc>
            </a:pPr>
            <a:r>
              <a:rPr lang="zh-CN" altLang="en-US" dirty="0">
                <a:ea typeface="微软雅黑" panose="020B0503020204020204" pitchFamily="34" charset="-122"/>
              </a:rPr>
              <a:t>对于每个下标 </a:t>
            </a:r>
            <a:r>
              <a:rPr lang="en-US" altLang="zh-CN" dirty="0">
                <a:ea typeface="微软雅黑" panose="020B0503020204020204" pitchFamily="34" charset="-122"/>
              </a:rPr>
              <a:t>i </a:t>
            </a:r>
            <a:r>
              <a:rPr lang="zh-CN" altLang="en-US" dirty="0">
                <a:ea typeface="微软雅黑" panose="020B0503020204020204" pitchFamily="34" charset="-122"/>
              </a:rPr>
              <a:t>，都让他作为子数组左边界</a:t>
            </a: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找出子数组最靠左的右边界</a:t>
            </a:r>
            <a:endParaRPr lang="en-US" altLang="zh-CN" dirty="0">
              <a:ea typeface="微软雅黑" panose="020B0503020204020204" pitchFamily="34" charset="-122"/>
            </a:endParaRPr>
          </a:p>
          <a:p>
            <a:pPr>
              <a:lnSpc>
                <a:spcPct val="150000"/>
              </a:lnSpc>
            </a:pPr>
            <a:r>
              <a:rPr lang="zh-CN" altLang="en-US" dirty="0">
                <a:ea typeface="微软雅黑" panose="020B0503020204020204" pitchFamily="34" charset="-122"/>
              </a:rPr>
              <a:t>更新最值</a:t>
            </a:r>
            <a:endParaRPr lang="en-US" altLang="zh-CN" dirty="0">
              <a:ea typeface="微软雅黑" panose="020B0503020204020204" pitchFamily="34" charset="-122"/>
            </a:endParaRPr>
          </a:p>
        </p:txBody>
      </p:sp>
      <p:sp>
        <p:nvSpPr>
          <p:cNvPr id="10" name="TextBox 9"/>
          <p:cNvSpPr txBox="1"/>
          <p:nvPr/>
        </p:nvSpPr>
        <p:spPr>
          <a:xfrm>
            <a:off x="296877" y="1760786"/>
            <a:ext cx="1802845" cy="1668214"/>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t>
            </a:r>
            <a:r>
              <a:rPr lang="en-US" dirty="0" err="1"/>
              <a:t>aa</a:t>
            </a:r>
            <a:r>
              <a:rPr lang="en-US" altLang="zh-CN" dirty="0" err="1"/>
              <a:t>bcc</a:t>
            </a:r>
            <a:r>
              <a:rPr lang="en-US" dirty="0"/>
              <a:t>" </a:t>
            </a:r>
            <a:endParaRPr lang="en-US" dirty="0"/>
          </a:p>
          <a:p>
            <a:pPr>
              <a:lnSpc>
                <a:spcPct val="150000"/>
              </a:lnSpc>
            </a:pPr>
            <a:r>
              <a:rPr lang="en-US" dirty="0"/>
              <a:t>target = "</a:t>
            </a:r>
            <a:r>
              <a:rPr lang="en-US" dirty="0">
                <a:solidFill>
                  <a:schemeClr val="tx1"/>
                </a:solidFill>
              </a:rPr>
              <a:t>ac</a:t>
            </a:r>
            <a:r>
              <a:rPr lang="en-US" dirty="0"/>
              <a:t>”</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a:t>
            </a:r>
            <a:r>
              <a:rPr lang="en-US" altLang="zh-CN" dirty="0"/>
              <a:t>abc</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457200" y="1373993"/>
            <a:ext cx="11277600" cy="2055007"/>
          </a:xfrm>
        </p:spPr>
        <p:txBody>
          <a:bodyPr/>
          <a:lstStyle/>
          <a:p>
            <a:r>
              <a:rPr lang="zh-CN" altLang="en-US" dirty="0">
                <a:latin typeface="微软雅黑" panose="020B0503020204020204" pitchFamily="34" charset="-122"/>
                <a:ea typeface="微软雅黑" panose="020B0503020204020204" pitchFamily="34" charset="-122"/>
              </a:rPr>
              <a:t>预先统计出 </a:t>
            </a:r>
            <a:r>
              <a:rPr lang="en-US" altLang="zh-CN" dirty="0">
                <a:latin typeface="微软雅黑" panose="020B0503020204020204" pitchFamily="34" charset="-122"/>
                <a:ea typeface="微软雅黑" panose="020B0503020204020204" pitchFamily="34" charset="-122"/>
              </a:rPr>
              <a:t>target </a:t>
            </a:r>
            <a:r>
              <a:rPr lang="zh-CN" altLang="en-US" dirty="0">
                <a:latin typeface="微软雅黑" panose="020B0503020204020204" pitchFamily="34" charset="-122"/>
                <a:ea typeface="微软雅黑" panose="020B0503020204020204" pitchFamily="34" charset="-122"/>
              </a:rPr>
              <a:t>中的字符数量</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7200" y="3429000"/>
            <a:ext cx="11277600" cy="126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dirty="0">
                <a:solidFill>
                  <a:schemeClr val="tx1"/>
                </a:solidFill>
                <a:latin typeface="+mj-lt"/>
                <a:ea typeface="微软雅黑" panose="020B0503020204020204" pitchFamily="34" charset="-122"/>
              </a:rPr>
              <a:t>需要哈希表 </a:t>
            </a:r>
            <a:r>
              <a:rPr lang="en-US" altLang="zh-CN" dirty="0" err="1">
                <a:solidFill>
                  <a:schemeClr val="tx1"/>
                </a:solidFill>
                <a:latin typeface="+mj-lt"/>
                <a:ea typeface="微软雅黑" panose="020B0503020204020204" pitchFamily="34" charset="-122"/>
              </a:rPr>
              <a:t>targetCount</a:t>
            </a:r>
            <a:r>
              <a:rPr lang="en-US" altLang="zh-CN" dirty="0">
                <a:solidFill>
                  <a:schemeClr val="tx1"/>
                </a:solidFill>
                <a:latin typeface="+mj-lt"/>
                <a:ea typeface="微软雅黑" panose="020B0503020204020204" pitchFamily="34" charset="-122"/>
              </a:rPr>
              <a:t> </a:t>
            </a:r>
            <a:r>
              <a:rPr lang="zh-CN" altLang="en-US" dirty="0">
                <a:solidFill>
                  <a:schemeClr val="tx1"/>
                </a:solidFill>
                <a:latin typeface="+mj-lt"/>
                <a:ea typeface="微软雅黑" panose="020B0503020204020204" pitchFamily="34" charset="-122"/>
              </a:rPr>
              <a:t>来统计 </a:t>
            </a:r>
            <a:r>
              <a:rPr lang="en-US" altLang="zh-CN" dirty="0">
                <a:solidFill>
                  <a:schemeClr val="tx1"/>
                </a:solidFill>
                <a:latin typeface="+mj-lt"/>
                <a:ea typeface="微软雅黑" panose="020B0503020204020204" pitchFamily="34" charset="-122"/>
              </a:rPr>
              <a:t>target </a:t>
            </a:r>
            <a:r>
              <a:rPr lang="zh-CN" altLang="en-US" dirty="0">
                <a:solidFill>
                  <a:schemeClr val="tx1"/>
                </a:solidFill>
                <a:latin typeface="+mj-lt"/>
                <a:ea typeface="微软雅黑" panose="020B0503020204020204" pitchFamily="34" charset="-122"/>
              </a:rPr>
              <a:t>中的字符</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需要另一个哈希表 </a:t>
            </a:r>
            <a:r>
              <a:rPr lang="en-US" altLang="zh-CN" dirty="0" err="1">
                <a:solidFill>
                  <a:schemeClr val="tx1"/>
                </a:solidFill>
                <a:latin typeface="+mj-lt"/>
                <a:ea typeface="微软雅黑" panose="020B0503020204020204" pitchFamily="34" charset="-122"/>
              </a:rPr>
              <a:t>subCount</a:t>
            </a:r>
            <a:r>
              <a:rPr lang="en-US" altLang="zh-CN" dirty="0">
                <a:solidFill>
                  <a:schemeClr val="tx1"/>
                </a:solidFill>
                <a:latin typeface="+mj-lt"/>
                <a:ea typeface="微软雅黑" panose="020B0503020204020204" pitchFamily="34" charset="-122"/>
              </a:rPr>
              <a:t> </a:t>
            </a:r>
            <a:r>
              <a:rPr lang="zh-CN" altLang="en-US" dirty="0">
                <a:solidFill>
                  <a:schemeClr val="tx1"/>
                </a:solidFill>
                <a:latin typeface="+mj-lt"/>
                <a:ea typeface="微软雅黑" panose="020B0503020204020204" pitchFamily="34" charset="-122"/>
              </a:rPr>
              <a:t>来统计 双指针对应子串 中的字符数量</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仍然使用 </a:t>
            </a:r>
            <a:r>
              <a:rPr lang="en-US" altLang="zh-CN" dirty="0">
                <a:solidFill>
                  <a:schemeClr val="tx1"/>
                </a:solidFill>
                <a:latin typeface="+mj-lt"/>
                <a:ea typeface="微软雅黑" panose="020B0503020204020204" pitchFamily="34" charset="-122"/>
              </a:rPr>
              <a:t>HashMap / </a:t>
            </a:r>
            <a:r>
              <a:rPr lang="en-US" altLang="zh-CN" dirty="0" err="1">
                <a:solidFill>
                  <a:schemeClr val="tx1"/>
                </a:solidFill>
                <a:latin typeface="+mj-lt"/>
                <a:ea typeface="微软雅黑" panose="020B0503020204020204" pitchFamily="34" charset="-122"/>
              </a:rPr>
              <a:t>dict</a:t>
            </a:r>
            <a:r>
              <a:rPr lang="en-US" altLang="zh-CN" dirty="0">
                <a:solidFill>
                  <a:schemeClr val="tx1"/>
                </a:solidFill>
                <a:latin typeface="+mj-lt"/>
                <a:ea typeface="微软雅黑" panose="020B0503020204020204" pitchFamily="34" charset="-122"/>
              </a:rPr>
              <a:t> </a:t>
            </a:r>
            <a:r>
              <a:rPr lang="zh-CN" altLang="en-US" dirty="0">
                <a:solidFill>
                  <a:schemeClr val="tx1"/>
                </a:solidFill>
                <a:latin typeface="+mj-lt"/>
                <a:ea typeface="微软雅黑" panose="020B0503020204020204" pitchFamily="34" charset="-122"/>
              </a:rPr>
              <a:t>来实现</a:t>
            </a:r>
            <a:endParaRPr lang="en-US" altLang="zh-CN" dirty="0">
              <a:solidFill>
                <a:schemeClr val="tx1"/>
              </a:solidFill>
              <a:latin typeface="+mj-lt"/>
              <a:ea typeface="微软雅黑" panose="020B0503020204020204" pitchFamily="3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457200" y="449433"/>
            <a:ext cx="11277600" cy="2055007"/>
          </a:xfrm>
        </p:spPr>
        <p:txBody>
          <a:bodyPr/>
          <a:lstStyle/>
          <a:p>
            <a:r>
              <a:rPr lang="zh-CN" altLang="en-US" dirty="0">
                <a:latin typeface="微软雅黑" panose="020B0503020204020204" pitchFamily="34" charset="-122"/>
                <a:ea typeface="微软雅黑" panose="020B0503020204020204" pitchFamily="34" charset="-122"/>
              </a:rPr>
              <a:t>下面的思路是否可行？</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7200" y="2504440"/>
            <a:ext cx="11277600" cy="126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sz="2800" dirty="0">
                <a:solidFill>
                  <a:schemeClr val="tx1"/>
                </a:solidFill>
                <a:latin typeface="+mj-lt"/>
                <a:ea typeface="微软雅黑" panose="020B0503020204020204" pitchFamily="34" charset="-122"/>
              </a:rPr>
              <a:t>判断当前子串是否满足条件：</a:t>
            </a:r>
            <a:endParaRPr lang="en-US" altLang="zh-CN" sz="2800" dirty="0">
              <a:solidFill>
                <a:schemeClr val="tx1"/>
              </a:solidFill>
              <a:latin typeface="+mj-lt"/>
              <a:ea typeface="微软雅黑" panose="020B0503020204020204" pitchFamily="34" charset="-122"/>
            </a:endParaRPr>
          </a:p>
          <a:p>
            <a:r>
              <a:rPr lang="zh-CN" altLang="en-US" sz="2800" dirty="0">
                <a:solidFill>
                  <a:schemeClr val="tx1"/>
                </a:solidFill>
                <a:latin typeface="+mj-lt"/>
                <a:ea typeface="微软雅黑" panose="020B0503020204020204" pitchFamily="34" charset="-122"/>
              </a:rPr>
              <a:t>遍历 </a:t>
            </a:r>
            <a:r>
              <a:rPr lang="en-US" altLang="zh-CN" sz="2800" dirty="0" err="1">
                <a:solidFill>
                  <a:schemeClr val="tx1"/>
                </a:solidFill>
                <a:latin typeface="+mj-lt"/>
                <a:ea typeface="微软雅黑" panose="020B0503020204020204" pitchFamily="34" charset="-122"/>
              </a:rPr>
              <a:t>targetCount</a:t>
            </a:r>
            <a:r>
              <a:rPr lang="en-US" altLang="zh-CN" sz="2800" dirty="0">
                <a:solidFill>
                  <a:schemeClr val="tx1"/>
                </a:solidFill>
                <a:latin typeface="+mj-lt"/>
                <a:ea typeface="微软雅黑" panose="020B0503020204020204" pitchFamily="34" charset="-122"/>
              </a:rPr>
              <a:t> </a:t>
            </a:r>
            <a:r>
              <a:rPr lang="zh-CN" altLang="en-US" sz="2800" dirty="0">
                <a:solidFill>
                  <a:schemeClr val="tx1"/>
                </a:solidFill>
                <a:latin typeface="+mj-lt"/>
                <a:ea typeface="微软雅黑" panose="020B0503020204020204" pitchFamily="34" charset="-122"/>
              </a:rPr>
              <a:t>中的每个字符</a:t>
            </a:r>
            <a:endParaRPr lang="en-US" altLang="zh-CN" sz="2800" dirty="0">
              <a:solidFill>
                <a:schemeClr val="tx1"/>
              </a:solidFill>
              <a:latin typeface="+mj-lt"/>
              <a:ea typeface="微软雅黑" panose="020B0503020204020204" pitchFamily="34" charset="-122"/>
            </a:endParaRPr>
          </a:p>
          <a:p>
            <a:r>
              <a:rPr lang="zh-CN" altLang="en-US" sz="2800" dirty="0">
                <a:solidFill>
                  <a:schemeClr val="tx1"/>
                </a:solidFill>
                <a:latin typeface="+mj-lt"/>
                <a:ea typeface="微软雅黑" panose="020B0503020204020204" pitchFamily="34" charset="-122"/>
              </a:rPr>
              <a:t>与 </a:t>
            </a:r>
            <a:r>
              <a:rPr lang="en-US" altLang="zh-CN" sz="2800" dirty="0" err="1">
                <a:solidFill>
                  <a:schemeClr val="tx1"/>
                </a:solidFill>
                <a:latin typeface="+mj-lt"/>
                <a:ea typeface="微软雅黑" panose="020B0503020204020204" pitchFamily="34" charset="-122"/>
              </a:rPr>
              <a:t>subCounter</a:t>
            </a:r>
            <a:r>
              <a:rPr lang="en-US" altLang="zh-CN" sz="2800" dirty="0">
                <a:solidFill>
                  <a:schemeClr val="tx1"/>
                </a:solidFill>
                <a:latin typeface="+mj-lt"/>
                <a:ea typeface="微软雅黑" panose="020B0503020204020204" pitchFamily="34" charset="-122"/>
              </a:rPr>
              <a:t> </a:t>
            </a:r>
            <a:r>
              <a:rPr lang="zh-CN" altLang="en-US" sz="2800" dirty="0">
                <a:solidFill>
                  <a:schemeClr val="tx1"/>
                </a:solidFill>
                <a:latin typeface="+mj-lt"/>
                <a:ea typeface="微软雅黑" panose="020B0503020204020204" pitchFamily="34" charset="-122"/>
              </a:rPr>
              <a:t>中对应字符的数量</a:t>
            </a:r>
            <a:endParaRPr lang="en-US" altLang="zh-CN" sz="2800" dirty="0">
              <a:solidFill>
                <a:schemeClr val="tx1"/>
              </a:solidFill>
              <a:latin typeface="+mj-lt"/>
              <a:ea typeface="微软雅黑" panose="020B0503020204020204" pitchFamily="34" charset="-122"/>
            </a:endParaRPr>
          </a:p>
        </p:txBody>
      </p:sp>
      <p:graphicFrame>
        <p:nvGraphicFramePr>
          <p:cNvPr id="2" name="表格 3"/>
          <p:cNvGraphicFramePr>
            <a:graphicFrameLocks noGrp="1"/>
          </p:cNvGraphicFramePr>
          <p:nvPr/>
        </p:nvGraphicFramePr>
        <p:xfrm>
          <a:off x="5628640" y="4411537"/>
          <a:ext cx="2306316" cy="662094"/>
        </p:xfrm>
        <a:graphic>
          <a:graphicData uri="http://schemas.openxmlformats.org/drawingml/2006/table">
            <a:tbl>
              <a:tblPr firstRow="1" bandRow="1">
                <a:tableStyleId>{5C22544A-7EE6-4342-B048-85BDC9FD1C3A}</a:tableStyleId>
              </a:tblPr>
              <a:tblGrid>
                <a:gridCol w="768772"/>
                <a:gridCol w="768772"/>
                <a:gridCol w="768772"/>
              </a:tblGrid>
              <a:tr h="662094">
                <a:tc>
                  <a:txBody>
                    <a:bodyPr/>
                    <a:lstStyle/>
                    <a:p>
                      <a:pPr algn="ctr"/>
                      <a:r>
                        <a:rPr lang="en-US" altLang="zh-CN" sz="2800" dirty="0">
                          <a:solidFill>
                            <a:schemeClr val="tx1"/>
                          </a:solidFill>
                        </a:rPr>
                        <a:t>a:1</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b:1</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c:2</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文本框 3"/>
          <p:cNvSpPr txBox="1"/>
          <p:nvPr/>
        </p:nvSpPr>
        <p:spPr>
          <a:xfrm>
            <a:off x="2905760" y="4516288"/>
            <a:ext cx="3728720" cy="1200329"/>
          </a:xfrm>
          <a:prstGeom prst="rect">
            <a:avLst/>
          </a:prstGeom>
          <a:noFill/>
        </p:spPr>
        <p:txBody>
          <a:bodyPr wrap="square" rtlCol="0">
            <a:spAutoFit/>
          </a:bodyPr>
          <a:lstStyle/>
          <a:p>
            <a:r>
              <a:rPr lang="en-US" altLang="zh-CN" sz="2400" dirty="0"/>
              <a:t>         sub = “</a:t>
            </a:r>
            <a:r>
              <a:rPr lang="en-US" altLang="zh-CN" sz="2400" dirty="0" err="1"/>
              <a:t>abcc</a:t>
            </a:r>
            <a:r>
              <a:rPr lang="en-US" altLang="zh-CN" sz="2400" dirty="0"/>
              <a:t>”</a:t>
            </a:r>
            <a:endParaRPr lang="en-US" altLang="zh-CN" sz="2400" dirty="0"/>
          </a:p>
          <a:p>
            <a:endParaRPr lang="en-US" altLang="zh-CN" sz="2400" dirty="0"/>
          </a:p>
          <a:p>
            <a:r>
              <a:rPr lang="en-US" altLang="zh-CN" sz="2400" dirty="0"/>
              <a:t>         target = “ac”</a:t>
            </a:r>
            <a:endParaRPr lang="zh-CN" altLang="en-US" sz="2400" dirty="0"/>
          </a:p>
        </p:txBody>
      </p:sp>
      <p:graphicFrame>
        <p:nvGraphicFramePr>
          <p:cNvPr id="6" name="表格 3"/>
          <p:cNvGraphicFramePr>
            <a:graphicFrameLocks noGrp="1"/>
          </p:cNvGraphicFramePr>
          <p:nvPr/>
        </p:nvGraphicFramePr>
        <p:xfrm>
          <a:off x="5628640" y="5178382"/>
          <a:ext cx="2306316" cy="662094"/>
        </p:xfrm>
        <a:graphic>
          <a:graphicData uri="http://schemas.openxmlformats.org/drawingml/2006/table">
            <a:tbl>
              <a:tblPr firstRow="1" bandRow="1">
                <a:tableStyleId>{5C22544A-7EE6-4342-B048-85BDC9FD1C3A}</a:tableStyleId>
              </a:tblPr>
              <a:tblGrid>
                <a:gridCol w="768772"/>
                <a:gridCol w="768772"/>
                <a:gridCol w="768772"/>
              </a:tblGrid>
              <a:tr h="662094">
                <a:tc>
                  <a:txBody>
                    <a:bodyPr/>
                    <a:lstStyle/>
                    <a:p>
                      <a:pPr algn="ctr"/>
                      <a:r>
                        <a:rPr lang="en-US" altLang="zh-CN" sz="2800" dirty="0">
                          <a:solidFill>
                            <a:schemeClr val="tx1"/>
                          </a:solidFill>
                        </a:rPr>
                        <a:t>a:1</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b:0</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c:1</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457200" y="689131"/>
            <a:ext cx="11277600" cy="2055007"/>
          </a:xfrm>
        </p:spPr>
        <p:txBody>
          <a:bodyPr/>
          <a:lstStyle/>
          <a:p>
            <a:r>
              <a:rPr lang="zh-CN" altLang="en-US" dirty="0">
                <a:latin typeface="微软雅黑" panose="020B0503020204020204" pitchFamily="34" charset="-122"/>
                <a:ea typeface="微软雅黑" panose="020B0503020204020204" pitchFamily="34" charset="-122"/>
              </a:rPr>
              <a:t>可行但是慢</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4437" y="2745594"/>
            <a:ext cx="11283022" cy="2505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sz="2800" dirty="0">
                <a:solidFill>
                  <a:schemeClr val="tx1"/>
                </a:solidFill>
                <a:latin typeface="+mj-lt"/>
                <a:ea typeface="微软雅黑" panose="020B0503020204020204" pitchFamily="34" charset="-122"/>
              </a:rPr>
              <a:t>当 </a:t>
            </a:r>
            <a:r>
              <a:rPr lang="en-US" altLang="zh-CN" sz="2800" dirty="0">
                <a:solidFill>
                  <a:schemeClr val="tx1"/>
                </a:solidFill>
                <a:latin typeface="+mj-lt"/>
                <a:ea typeface="微软雅黑" panose="020B0503020204020204" pitchFamily="34" charset="-122"/>
              </a:rPr>
              <a:t>|target| </a:t>
            </a:r>
            <a:r>
              <a:rPr lang="zh-CN" altLang="en-US" sz="2800" dirty="0">
                <a:solidFill>
                  <a:schemeClr val="tx1"/>
                </a:solidFill>
                <a:latin typeface="+mj-lt"/>
                <a:ea typeface="微软雅黑" panose="020B0503020204020204" pitchFamily="34" charset="-122"/>
              </a:rPr>
              <a:t>与字符串长度相等</a:t>
            </a:r>
            <a:endParaRPr lang="en-US" altLang="zh-CN" sz="2800" dirty="0">
              <a:solidFill>
                <a:schemeClr val="tx1"/>
              </a:solidFill>
              <a:latin typeface="+mj-lt"/>
              <a:ea typeface="微软雅黑" panose="020B0503020204020204" pitchFamily="34" charset="-122"/>
            </a:endParaRPr>
          </a:p>
          <a:p>
            <a:r>
              <a:rPr lang="zh-CN" altLang="en-US" sz="2800" dirty="0">
                <a:solidFill>
                  <a:schemeClr val="tx1"/>
                </a:solidFill>
                <a:latin typeface="+mj-lt"/>
                <a:ea typeface="微软雅黑" panose="020B0503020204020204" pitchFamily="34" charset="-122"/>
              </a:rPr>
              <a:t>每次遍历的复杂度为 </a:t>
            </a:r>
            <a:r>
              <a:rPr lang="en-US" altLang="zh-CN" sz="2800" dirty="0">
                <a:solidFill>
                  <a:schemeClr val="tx1"/>
                </a:solidFill>
                <a:latin typeface="+mj-lt"/>
                <a:ea typeface="微软雅黑" panose="020B0503020204020204" pitchFamily="34" charset="-122"/>
              </a:rPr>
              <a:t>O(|target|)</a:t>
            </a:r>
            <a:endParaRPr lang="en-US" altLang="zh-CN" sz="2800" dirty="0">
              <a:solidFill>
                <a:schemeClr val="tx1"/>
              </a:solidFill>
              <a:latin typeface="+mj-lt"/>
              <a:ea typeface="微软雅黑" panose="020B0503020204020204" pitchFamily="34" charset="-122"/>
            </a:endParaRPr>
          </a:p>
          <a:p>
            <a:r>
              <a:rPr lang="zh-CN" altLang="en-US" sz="2800" dirty="0">
                <a:solidFill>
                  <a:schemeClr val="tx1"/>
                </a:solidFill>
                <a:latin typeface="+mj-lt"/>
                <a:ea typeface="微软雅黑" panose="020B0503020204020204" pitchFamily="34" charset="-122"/>
              </a:rPr>
              <a:t>算法退化至 </a:t>
            </a:r>
            <a:r>
              <a:rPr lang="en-US" altLang="zh-CN" sz="2800" dirty="0">
                <a:solidFill>
                  <a:schemeClr val="tx1"/>
                </a:solidFill>
                <a:latin typeface="+mj-lt"/>
                <a:ea typeface="微软雅黑" panose="020B0503020204020204" pitchFamily="34" charset="-122"/>
              </a:rPr>
              <a:t>O(n </a:t>
            </a:r>
            <a:r>
              <a:rPr lang="zh-CN" altLang="en-US" sz="2800" dirty="0">
                <a:solidFill>
                  <a:schemeClr val="tx1"/>
                </a:solidFill>
                <a:latin typeface="+mj-lt"/>
                <a:ea typeface="微软雅黑" panose="020B0503020204020204" pitchFamily="34" charset="-122"/>
              </a:rPr>
              <a:t>* </a:t>
            </a:r>
            <a:r>
              <a:rPr lang="en-US" altLang="zh-CN" sz="2800" dirty="0">
                <a:solidFill>
                  <a:schemeClr val="tx1"/>
                </a:solidFill>
                <a:latin typeface="+mj-lt"/>
                <a:ea typeface="微软雅黑" panose="020B0503020204020204" pitchFamily="34" charset="-122"/>
              </a:rPr>
              <a:t>|target|)</a:t>
            </a:r>
            <a:endParaRPr lang="en-US" altLang="zh-CN" sz="2800" dirty="0">
              <a:solidFill>
                <a:schemeClr val="tx1"/>
              </a:solidFill>
              <a:latin typeface="+mj-lt"/>
              <a:ea typeface="微软雅黑" panose="020B0503020204020204" pitchFamily="34" charset="-122"/>
            </a:endParaRPr>
          </a:p>
          <a:p>
            <a:r>
              <a:rPr lang="en-US" altLang="zh-CN" sz="2800" dirty="0">
                <a:solidFill>
                  <a:schemeClr val="tx1"/>
                </a:solidFill>
                <a:latin typeface="+mj-lt"/>
                <a:ea typeface="微软雅黑" panose="020B0503020204020204" pitchFamily="34" charset="-122"/>
              </a:rPr>
              <a:t>|target| </a:t>
            </a:r>
            <a:r>
              <a:rPr lang="zh-CN" altLang="en-US" sz="2800" dirty="0">
                <a:solidFill>
                  <a:schemeClr val="tx1"/>
                </a:solidFill>
                <a:latin typeface="+mj-lt"/>
                <a:ea typeface="微软雅黑" panose="020B0503020204020204" pitchFamily="34" charset="-122"/>
              </a:rPr>
              <a:t>为字符集大小，</a:t>
            </a:r>
            <a:r>
              <a:rPr lang="en-US" altLang="zh-CN" sz="2800" dirty="0">
                <a:solidFill>
                  <a:schemeClr val="tx1"/>
                </a:solidFill>
                <a:latin typeface="+mj-lt"/>
                <a:ea typeface="微软雅黑" panose="020B0503020204020204" pitchFamily="34" charset="-122"/>
              </a:rPr>
              <a:t>n </a:t>
            </a:r>
            <a:r>
              <a:rPr lang="zh-CN" altLang="en-US" sz="2800" dirty="0">
                <a:solidFill>
                  <a:schemeClr val="tx1"/>
                </a:solidFill>
                <a:latin typeface="+mj-lt"/>
                <a:ea typeface="微软雅黑" panose="020B0503020204020204" pitchFamily="34" charset="-122"/>
              </a:rPr>
              <a:t>为字符串长度</a:t>
            </a:r>
            <a:endParaRPr lang="en-US" altLang="zh-CN" sz="2800" dirty="0">
              <a:solidFill>
                <a:schemeClr val="tx1"/>
              </a:solidFill>
              <a:latin typeface="+mj-lt"/>
              <a:ea typeface="微软雅黑" panose="020B0503020204020204" pitchFamily="34"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8"/>
        <p:cNvGrpSpPr/>
        <p:nvPr/>
      </p:nvGrpSpPr>
      <p:grpSpPr>
        <a:xfrm>
          <a:off x="0" y="0"/>
          <a:ext cx="0" cy="0"/>
          <a:chOff x="0" y="0"/>
          <a:chExt cx="0" cy="0"/>
        </a:xfrm>
      </p:grpSpPr>
      <p:sp>
        <p:nvSpPr>
          <p:cNvPr id="3" name="标题 0"/>
          <p:cNvSpPr>
            <a:spLocks noGrp="1"/>
          </p:cNvSpPr>
          <p:nvPr>
            <p:ph type="ctrTitle"/>
          </p:nvPr>
        </p:nvSpPr>
        <p:spPr>
          <a:xfrm>
            <a:off x="457200" y="998073"/>
            <a:ext cx="11277600" cy="2055007"/>
          </a:xfrm>
        </p:spPr>
        <p:txBody>
          <a:bodyPr/>
          <a:lstStyle/>
          <a:p>
            <a:r>
              <a:rPr lang="zh-CN" altLang="en-US" dirty="0">
                <a:latin typeface="微软雅黑" panose="020B0503020204020204" pitchFamily="34" charset="-122"/>
                <a:ea typeface="微软雅黑" panose="020B0503020204020204" pitchFamily="34" charset="-122"/>
              </a:rPr>
              <a:t>使用计数器 </a:t>
            </a:r>
            <a:r>
              <a:rPr lang="en-US" altLang="zh-CN" dirty="0" err="1">
                <a:latin typeface="微软雅黑" panose="020B0503020204020204" pitchFamily="34" charset="-122"/>
                <a:ea typeface="微软雅黑" panose="020B0503020204020204" pitchFamily="34" charset="-122"/>
              </a:rPr>
              <a:t>matchedChars</a:t>
            </a:r>
            <a:endParaRPr lang="zh-CN" altLang="en-US" dirty="0">
              <a:latin typeface="微软雅黑" panose="020B0503020204020204" pitchFamily="34" charset="-122"/>
              <a:ea typeface="微软雅黑" panose="020B0503020204020204" pitchFamily="34" charset="-122"/>
            </a:endParaRPr>
          </a:p>
        </p:txBody>
      </p:sp>
      <p:sp>
        <p:nvSpPr>
          <p:cNvPr id="29" name="Google Shape;29;p4"/>
          <p:cNvSpPr txBox="1">
            <a:spLocks noGrp="1"/>
          </p:cNvSpPr>
          <p:nvPr>
            <p:ph type="sldNum"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 name="副标题 1"/>
          <p:cNvSpPr txBox="1"/>
          <p:nvPr/>
        </p:nvSpPr>
        <p:spPr>
          <a:xfrm>
            <a:off x="457200" y="3053080"/>
            <a:ext cx="11277600" cy="126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90000"/>
              </a:lnSpc>
              <a:spcBef>
                <a:spcPts val="100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90000"/>
              </a:lnSpc>
              <a:spcBef>
                <a:spcPts val="5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90000"/>
              </a:lnSpc>
              <a:spcBef>
                <a:spcPts val="50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90000"/>
              </a:lnSpc>
              <a:spcBef>
                <a:spcPts val="50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zh-CN" altLang="en-US" dirty="0">
                <a:solidFill>
                  <a:schemeClr val="tx1"/>
                </a:solidFill>
                <a:latin typeface="+mj-lt"/>
                <a:ea typeface="微软雅黑" panose="020B0503020204020204" pitchFamily="34" charset="-122"/>
              </a:rPr>
              <a:t>一个字符的数量从</a:t>
            </a:r>
            <a:r>
              <a:rPr lang="zh-CN" altLang="en-US" dirty="0">
                <a:solidFill>
                  <a:srgbClr val="FF0000"/>
                </a:solidFill>
                <a:latin typeface="+mj-lt"/>
                <a:ea typeface="微软雅黑" panose="020B0503020204020204" pitchFamily="34" charset="-122"/>
              </a:rPr>
              <a:t>不符合条件</a:t>
            </a:r>
            <a:r>
              <a:rPr lang="zh-CN" altLang="en-US" dirty="0">
                <a:solidFill>
                  <a:schemeClr val="tx1"/>
                </a:solidFill>
                <a:latin typeface="+mj-lt"/>
                <a:ea typeface="微软雅黑" panose="020B0503020204020204" pitchFamily="34" charset="-122"/>
              </a:rPr>
              <a:t>到</a:t>
            </a:r>
            <a:r>
              <a:rPr lang="zh-CN" altLang="en-US" dirty="0">
                <a:solidFill>
                  <a:srgbClr val="FF0000"/>
                </a:solidFill>
                <a:latin typeface="+mj-lt"/>
                <a:ea typeface="微软雅黑" panose="020B0503020204020204" pitchFamily="34" charset="-122"/>
              </a:rPr>
              <a:t>符合</a:t>
            </a:r>
            <a:r>
              <a:rPr lang="zh-CN" altLang="en-US" dirty="0">
                <a:solidFill>
                  <a:schemeClr val="tx1"/>
                </a:solidFill>
                <a:latin typeface="+mj-lt"/>
                <a:ea typeface="微软雅黑" panose="020B0503020204020204" pitchFamily="34" charset="-122"/>
              </a:rPr>
              <a:t>时，计数器加一</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一个字符的数量从</a:t>
            </a:r>
            <a:r>
              <a:rPr lang="zh-CN" altLang="en-US" dirty="0">
                <a:solidFill>
                  <a:srgbClr val="FF0000"/>
                </a:solidFill>
                <a:latin typeface="+mj-lt"/>
                <a:ea typeface="微软雅黑" panose="020B0503020204020204" pitchFamily="34" charset="-122"/>
              </a:rPr>
              <a:t>符合条件</a:t>
            </a:r>
            <a:r>
              <a:rPr lang="zh-CN" altLang="en-US" dirty="0">
                <a:solidFill>
                  <a:schemeClr val="tx1"/>
                </a:solidFill>
                <a:latin typeface="+mj-lt"/>
                <a:ea typeface="微软雅黑" panose="020B0503020204020204" pitchFamily="34" charset="-122"/>
              </a:rPr>
              <a:t>到</a:t>
            </a:r>
            <a:r>
              <a:rPr lang="zh-CN" altLang="en-US" dirty="0">
                <a:solidFill>
                  <a:srgbClr val="FF0000"/>
                </a:solidFill>
                <a:latin typeface="+mj-lt"/>
                <a:ea typeface="微软雅黑" panose="020B0503020204020204" pitchFamily="34" charset="-122"/>
              </a:rPr>
              <a:t>不符合</a:t>
            </a:r>
            <a:r>
              <a:rPr lang="zh-CN" altLang="en-US" dirty="0">
                <a:solidFill>
                  <a:schemeClr val="tx1"/>
                </a:solidFill>
                <a:latin typeface="+mj-lt"/>
                <a:ea typeface="微软雅黑" panose="020B0503020204020204" pitchFamily="34" charset="-122"/>
              </a:rPr>
              <a:t>时，计数器减一</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每次 </a:t>
            </a:r>
            <a:r>
              <a:rPr lang="en-US" altLang="zh-CN" dirty="0">
                <a:solidFill>
                  <a:schemeClr val="tx1"/>
                </a:solidFill>
                <a:latin typeface="+mj-lt"/>
                <a:ea typeface="微软雅黑" panose="020B0503020204020204" pitchFamily="34" charset="-122"/>
              </a:rPr>
              <a:t>O(1) </a:t>
            </a:r>
            <a:r>
              <a:rPr lang="zh-CN" altLang="en-US" dirty="0">
                <a:solidFill>
                  <a:schemeClr val="tx1"/>
                </a:solidFill>
                <a:latin typeface="+mj-lt"/>
                <a:ea typeface="微软雅黑" panose="020B0503020204020204" pitchFamily="34" charset="-122"/>
              </a:rPr>
              <a:t>比较计数器和 </a:t>
            </a:r>
            <a:r>
              <a:rPr lang="en-US" altLang="zh-CN" dirty="0" err="1">
                <a:solidFill>
                  <a:schemeClr val="tx1"/>
                </a:solidFill>
                <a:latin typeface="+mj-lt"/>
                <a:ea typeface="微软雅黑" panose="020B0503020204020204" pitchFamily="34" charset="-122"/>
              </a:rPr>
              <a:t>targetCount</a:t>
            </a:r>
            <a:r>
              <a:rPr lang="en-US" altLang="zh-CN" dirty="0">
                <a:solidFill>
                  <a:schemeClr val="tx1"/>
                </a:solidFill>
                <a:latin typeface="+mj-lt"/>
                <a:ea typeface="微软雅黑" panose="020B0503020204020204" pitchFamily="34" charset="-122"/>
              </a:rPr>
              <a:t> </a:t>
            </a:r>
            <a:r>
              <a:rPr lang="zh-CN" altLang="en-US" dirty="0">
                <a:solidFill>
                  <a:schemeClr val="tx1"/>
                </a:solidFill>
                <a:latin typeface="+mj-lt"/>
                <a:ea typeface="微软雅黑" panose="020B0503020204020204" pitchFamily="34" charset="-122"/>
              </a:rPr>
              <a:t>的大小</a:t>
            </a:r>
            <a:endParaRPr lang="en-US" altLang="zh-CN" dirty="0">
              <a:solidFill>
                <a:schemeClr val="tx1"/>
              </a:solidFill>
              <a:latin typeface="+mj-lt"/>
              <a:ea typeface="微软雅黑" panose="020B0503020204020204" pitchFamily="34" charset="-122"/>
            </a:endParaRPr>
          </a:p>
          <a:p>
            <a:r>
              <a:rPr lang="zh-CN" altLang="en-US" dirty="0">
                <a:solidFill>
                  <a:schemeClr val="tx1"/>
                </a:solidFill>
                <a:latin typeface="+mj-lt"/>
                <a:ea typeface="微软雅黑" panose="020B0503020204020204" pitchFamily="34" charset="-122"/>
              </a:rPr>
              <a:t>相等则说明每个字符串都符合，需要更新答案</a:t>
            </a:r>
            <a:endParaRPr lang="en-US" altLang="zh-CN" dirty="0">
              <a:solidFill>
                <a:schemeClr val="tx1"/>
              </a:solidFill>
              <a:latin typeface="+mj-lt"/>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zh-CN" altLang="en-US" dirty="0">
                <a:latin typeface="微软雅黑" panose="020B0503020204020204" pitchFamily="34" charset="-122"/>
                <a:ea typeface="微软雅黑" panose="020B0503020204020204" pitchFamily="34" charset="-122"/>
              </a:rPr>
              <a:t>为什么要讲双指针 </a:t>
            </a:r>
            <a:r>
              <a:rPr lang="en-US" altLang="zh-CN" dirty="0">
                <a:latin typeface="微软雅黑" panose="020B0503020204020204" pitchFamily="34" charset="-122"/>
                <a:ea typeface="微软雅黑" panose="020B0503020204020204" pitchFamily="34" charset="-122"/>
              </a:rPr>
              <a:t>(Two Pointers)?</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76300"/>
            <a:ext cx="4572085" cy="1845570"/>
          </a:xfrm>
          <a:prstGeom prst="rect">
            <a:avLst/>
          </a:prstGeom>
          <a:noFill/>
        </p:spPr>
        <p:txBody>
          <a:bodyPr wrap="none" rtlCol="0">
            <a:spAutoFit/>
          </a:bodyPr>
          <a:lstStyle/>
          <a:p>
            <a:pPr>
              <a:lnSpc>
                <a:spcPct val="200000"/>
              </a:lnSpc>
            </a:pPr>
            <a:r>
              <a:rPr lang="en-US" altLang="zh-CN" sz="2000" dirty="0">
                <a:ea typeface="微软雅黑" panose="020B0503020204020204" pitchFamily="34" charset="-122"/>
              </a:rPr>
              <a:t>1.</a:t>
            </a:r>
            <a:r>
              <a:rPr lang="zh-CN" altLang="en-US" sz="2000" dirty="0">
                <a:ea typeface="微软雅黑" panose="020B0503020204020204" pitchFamily="34" charset="-122"/>
              </a:rPr>
              <a:t> 在面试中最高频的算法</a:t>
            </a:r>
            <a:endParaRPr lang="en-US" altLang="zh-CN" sz="2000" dirty="0">
              <a:ea typeface="微软雅黑" panose="020B0503020204020204" pitchFamily="34" charset="-122"/>
            </a:endParaRPr>
          </a:p>
          <a:p>
            <a:pPr>
              <a:lnSpc>
                <a:spcPct val="200000"/>
              </a:lnSpc>
            </a:pPr>
            <a:r>
              <a:rPr lang="en-US" altLang="zh-CN" sz="2000" dirty="0">
                <a:ea typeface="微软雅黑" panose="020B0503020204020204" pitchFamily="34" charset="-122"/>
              </a:rPr>
              <a:t>2.</a:t>
            </a:r>
            <a:r>
              <a:rPr lang="zh-CN" altLang="en-US" sz="2000" dirty="0">
                <a:ea typeface="微软雅黑" panose="020B0503020204020204" pitchFamily="34" charset="-122"/>
              </a:rPr>
              <a:t> 区分度适中（算法简单，代码简短）</a:t>
            </a:r>
            <a:endParaRPr lang="en-US" altLang="zh-CN" sz="2000" dirty="0">
              <a:ea typeface="微软雅黑" panose="020B0503020204020204" pitchFamily="34" charset="-122"/>
            </a:endParaRPr>
          </a:p>
          <a:p>
            <a:pPr>
              <a:lnSpc>
                <a:spcPct val="200000"/>
              </a:lnSpc>
            </a:pPr>
            <a:r>
              <a:rPr lang="en-US" altLang="zh-CN" sz="2000" dirty="0">
                <a:ea typeface="微软雅黑" panose="020B0503020204020204" pitchFamily="34" charset="-122"/>
              </a:rPr>
              <a:t>3.</a:t>
            </a:r>
            <a:r>
              <a:rPr lang="zh-CN" altLang="en-US" sz="2000" dirty="0">
                <a:ea typeface="微软雅黑" panose="020B0503020204020204" pitchFamily="34" charset="-122"/>
              </a:rPr>
              <a:t> 考察面试者的逻辑能力和编码能力</a:t>
            </a:r>
            <a:endParaRPr lang="en-US" altLang="zh-CN" sz="200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zh-CN" altLang="en-US" sz="2400" dirty="0"/>
              <a:t>统计出现在 </a:t>
            </a:r>
            <a:r>
              <a:rPr lang="en-US" altLang="zh-CN" sz="2400" dirty="0"/>
              <a:t>target </a:t>
            </a:r>
            <a:r>
              <a:rPr lang="zh-CN" altLang="en-US" sz="2400" dirty="0"/>
              <a:t>中字符的数量</a:t>
            </a:r>
            <a:endParaRPr lang="en-US" altLang="zh-CN" sz="2400" dirty="0"/>
          </a:p>
          <a:p>
            <a:r>
              <a:rPr lang="zh-CN" altLang="en-US" sz="2400" dirty="0"/>
              <a:t>使用双指针算法：</a:t>
            </a:r>
            <a:endParaRPr lang="en-US" altLang="zh-CN" sz="2400" dirty="0"/>
          </a:p>
          <a:p>
            <a:pPr lvl="1"/>
            <a:r>
              <a:rPr lang="zh-CN" altLang="en-US" sz="2400" dirty="0"/>
              <a:t>如果当前字符的数量 恰好满足 或 恰好不满足 要求，更新计数器</a:t>
            </a:r>
            <a:endParaRPr lang="en-US" altLang="zh-CN" sz="2400" dirty="0"/>
          </a:p>
          <a:p>
            <a:pPr lvl="1"/>
            <a:r>
              <a:rPr lang="zh-CN" altLang="en-US" sz="2400" dirty="0"/>
              <a:t>对于合适的子串，更新子串的起点和长度</a:t>
            </a:r>
            <a:endParaRPr lang="en-US" altLang="zh-CN" sz="2400" dirty="0"/>
          </a:p>
          <a:p>
            <a:pPr lvl="1"/>
            <a:r>
              <a:rPr lang="zh-CN" altLang="en-US" sz="2400" dirty="0"/>
              <a:t>将答案更新为更短的子串</a:t>
            </a:r>
            <a:endParaRPr lang="en-US" altLang="zh-CN" sz="2400" dirty="0"/>
          </a:p>
        </p:txBody>
      </p:sp>
      <p:sp>
        <p:nvSpPr>
          <p:cNvPr id="6" name="标题 5"/>
          <p:cNvSpPr>
            <a:spLocks noGrp="1"/>
          </p:cNvSpPr>
          <p:nvPr>
            <p:ph type="title"/>
          </p:nvPr>
        </p:nvSpPr>
        <p:spPr/>
        <p:txBody>
          <a:bodyPr/>
          <a:lstStyle/>
          <a:p>
            <a:r>
              <a:rPr lang="zh-CN" altLang="en-US" sz="3200" dirty="0"/>
              <a:t>思路整理</a:t>
            </a:r>
            <a:endParaRPr lang="zh-CN" altLang="en-US" sz="32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代码实现</a:t>
            </a:r>
            <a:endParaRPr lang="zh-CN" altLang="en-US" sz="32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pic>
        <p:nvPicPr>
          <p:cNvPr id="3" name="图片 2"/>
          <p:cNvPicPr>
            <a:picLocks noChangeAspect="1"/>
          </p:cNvPicPr>
          <p:nvPr/>
        </p:nvPicPr>
        <p:blipFill>
          <a:blip r:embed="rId1"/>
          <a:stretch>
            <a:fillRect/>
          </a:stretch>
        </p:blipFill>
        <p:spPr>
          <a:xfrm>
            <a:off x="7156938" y="1249193"/>
            <a:ext cx="4461920" cy="5050387"/>
          </a:xfrm>
          <a:prstGeom prst="rect">
            <a:avLst/>
          </a:prstGeom>
        </p:spPr>
      </p:pic>
      <p:pic>
        <p:nvPicPr>
          <p:cNvPr id="5" name="Picture 4" descr="Text&#10;&#10;Description automatically generated"/>
          <p:cNvPicPr>
            <a:picLocks noChangeAspect="1"/>
          </p:cNvPicPr>
          <p:nvPr/>
        </p:nvPicPr>
        <p:blipFill>
          <a:blip r:embed="rId2"/>
          <a:stretch>
            <a:fillRect/>
          </a:stretch>
        </p:blipFill>
        <p:spPr>
          <a:xfrm>
            <a:off x="2206869" y="1265235"/>
            <a:ext cx="4363603" cy="5034346"/>
          </a:xfrm>
          <a:prstGeom prst="rect">
            <a:avLst/>
          </a:prstGeom>
        </p:spPr>
      </p:pic>
      <p:sp>
        <p:nvSpPr>
          <p:cNvPr id="2" name="TextBox 1"/>
          <p:cNvSpPr txBox="1"/>
          <p:nvPr/>
        </p:nvSpPr>
        <p:spPr>
          <a:xfrm>
            <a:off x="2378299" y="814225"/>
            <a:ext cx="4192173" cy="377026"/>
          </a:xfrm>
          <a:prstGeom prst="rect">
            <a:avLst/>
          </a:prstGeom>
          <a:noFill/>
        </p:spPr>
        <p:txBody>
          <a:bodyPr wrap="none" rtlCol="0">
            <a:spAutoFit/>
          </a:bodyPr>
          <a:lstStyle/>
          <a:p>
            <a:pPr>
              <a:lnSpc>
                <a:spcPct val="150000"/>
              </a:lnSpc>
            </a:pPr>
            <a:r>
              <a:rPr lang="zh-CN" altLang="en-US" dirty="0">
                <a:solidFill>
                  <a:schemeClr val="tx1"/>
                </a:solidFill>
                <a:ea typeface="微软雅黑" panose="020B0503020204020204" pitchFamily="34" charset="-122"/>
              </a:rPr>
              <a:t>至少 </a:t>
            </a:r>
            <a:r>
              <a:rPr lang="en-US" altLang="zh-CN" dirty="0">
                <a:solidFill>
                  <a:schemeClr val="tx1"/>
                </a:solidFill>
                <a:ea typeface="微软雅黑" panose="020B0503020204020204" pitchFamily="34" charset="-122"/>
              </a:rPr>
              <a:t>k </a:t>
            </a:r>
            <a:r>
              <a:rPr lang="zh-CN" altLang="en-US" dirty="0">
                <a:solidFill>
                  <a:schemeClr val="tx1"/>
                </a:solidFill>
                <a:ea typeface="微软雅黑" panose="020B0503020204020204" pitchFamily="34" charset="-122"/>
              </a:rPr>
              <a:t>个不同字符的子串：每个字符出现次数 </a:t>
            </a:r>
            <a:r>
              <a:rPr lang="en-US" altLang="zh-CN" dirty="0">
                <a:solidFill>
                  <a:schemeClr val="tx1"/>
                </a:solidFill>
                <a:ea typeface="微软雅黑" panose="020B0503020204020204" pitchFamily="34" charset="-122"/>
              </a:rPr>
              <a:t>&gt;=</a:t>
            </a:r>
            <a:r>
              <a:rPr lang="zh-CN" altLang="en-US" dirty="0">
                <a:solidFill>
                  <a:schemeClr val="tx1"/>
                </a:solidFill>
                <a:ea typeface="微软雅黑" panose="020B0503020204020204" pitchFamily="34" charset="-122"/>
              </a:rPr>
              <a:t> </a:t>
            </a:r>
            <a:r>
              <a:rPr lang="en-US" altLang="zh-CN" dirty="0">
                <a:solidFill>
                  <a:schemeClr val="tx1"/>
                </a:solidFill>
                <a:ea typeface="微软雅黑" panose="020B0503020204020204" pitchFamily="34" charset="-122"/>
              </a:rPr>
              <a:t>1</a:t>
            </a:r>
            <a:endParaRPr lang="en-US" altLang="zh-CN" dirty="0">
              <a:solidFill>
                <a:schemeClr val="tx1"/>
              </a:solidFill>
              <a:ea typeface="微软雅黑" panose="020B0503020204020204" pitchFamily="34" charset="-122"/>
            </a:endParaRPr>
          </a:p>
        </p:txBody>
      </p:sp>
      <p:sp>
        <p:nvSpPr>
          <p:cNvPr id="7" name="TextBox 6"/>
          <p:cNvSpPr txBox="1"/>
          <p:nvPr/>
        </p:nvSpPr>
        <p:spPr>
          <a:xfrm>
            <a:off x="6878015" y="875773"/>
            <a:ext cx="5178021" cy="307777"/>
          </a:xfrm>
          <a:prstGeom prst="rect">
            <a:avLst/>
          </a:prstGeom>
          <a:noFill/>
        </p:spPr>
        <p:txBody>
          <a:bodyPr wrap="none" rtlCol="0">
            <a:spAutoFit/>
          </a:bodyPr>
          <a:lstStyle/>
          <a:p>
            <a:r>
              <a:rPr lang="zh-CN" altLang="en-US" dirty="0">
                <a:solidFill>
                  <a:schemeClr val="tx1"/>
                </a:solidFill>
                <a:ea typeface="微软雅黑" panose="020B0503020204020204" pitchFamily="34" charset="-122"/>
              </a:rPr>
              <a:t>最小子串覆盖：每个字符出现次数 </a:t>
            </a:r>
            <a:r>
              <a:rPr lang="en-US" altLang="zh-CN" dirty="0">
                <a:solidFill>
                  <a:schemeClr val="tx1"/>
                </a:solidFill>
                <a:ea typeface="微软雅黑" panose="020B0503020204020204" pitchFamily="34" charset="-122"/>
              </a:rPr>
              <a:t>&gt;= </a:t>
            </a:r>
            <a:r>
              <a:rPr lang="zh-CN" altLang="en-US" dirty="0">
                <a:solidFill>
                  <a:schemeClr val="tx1"/>
                </a:solidFill>
                <a:ea typeface="微软雅黑" panose="020B0503020204020204" pitchFamily="34" charset="-122"/>
              </a:rPr>
              <a:t>字符在 </a:t>
            </a:r>
            <a:r>
              <a:rPr lang="en-US" altLang="zh-CN" dirty="0">
                <a:solidFill>
                  <a:schemeClr val="tx1"/>
                </a:solidFill>
                <a:ea typeface="微软雅黑" panose="020B0503020204020204" pitchFamily="34" charset="-122"/>
              </a:rPr>
              <a:t>target </a:t>
            </a:r>
            <a:r>
              <a:rPr lang="zh-CN" altLang="en-US" dirty="0">
                <a:solidFill>
                  <a:schemeClr val="tx1"/>
                </a:solidFill>
                <a:ea typeface="微软雅黑" panose="020B0503020204020204" pitchFamily="34" charset="-122"/>
              </a:rPr>
              <a:t>中出现次数</a:t>
            </a:r>
            <a:endParaRPr lang="en-US" altLang="zh-CN" dirty="0">
              <a:solidFill>
                <a:schemeClr val="tx1"/>
              </a:solidFill>
              <a:ea typeface="微软雅黑" panose="020B0503020204020204" pitchFamily="34" charset="-122"/>
            </a:endParaRPr>
          </a:p>
        </p:txBody>
      </p:sp>
      <p:sp>
        <p:nvSpPr>
          <p:cNvPr id="8" name="TextBox 7"/>
          <p:cNvSpPr txBox="1"/>
          <p:nvPr/>
        </p:nvSpPr>
        <p:spPr>
          <a:xfrm>
            <a:off x="210594" y="1265235"/>
            <a:ext cx="1802845" cy="1668214"/>
          </a:xfrm>
          <a:prstGeom prst="rect">
            <a:avLst/>
          </a:prstGeom>
          <a:noFill/>
        </p:spPr>
        <p:txBody>
          <a:bodyPr wrap="squar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source = "</a:t>
            </a:r>
            <a:r>
              <a:rPr lang="en-US" dirty="0" err="1"/>
              <a:t>aa</a:t>
            </a:r>
            <a:r>
              <a:rPr lang="en-US" altLang="zh-CN" dirty="0" err="1"/>
              <a:t>bcc</a:t>
            </a:r>
            <a:r>
              <a:rPr lang="en-US" dirty="0"/>
              <a:t>" </a:t>
            </a:r>
            <a:endParaRPr lang="en-US" dirty="0"/>
          </a:p>
          <a:p>
            <a:pPr>
              <a:lnSpc>
                <a:spcPct val="150000"/>
              </a:lnSpc>
            </a:pPr>
            <a:r>
              <a:rPr lang="en-US" dirty="0"/>
              <a:t>target = "</a:t>
            </a:r>
            <a:r>
              <a:rPr lang="en-US" dirty="0">
                <a:solidFill>
                  <a:schemeClr val="tx1"/>
                </a:solidFill>
              </a:rPr>
              <a:t>ac</a:t>
            </a:r>
            <a:r>
              <a:rPr lang="en-US" dirty="0"/>
              <a:t>”</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dirty="0"/>
              <a:t>”</a:t>
            </a:r>
            <a:r>
              <a:rPr lang="en-US" altLang="zh-CN" dirty="0"/>
              <a:t>abc</a:t>
            </a:r>
            <a:r>
              <a:rPr lang="en-US" dirty="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en-US" altLang="zh-CN" sz="2600" dirty="0"/>
          </a:p>
        </p:txBody>
      </p:sp>
      <p:sp>
        <p:nvSpPr>
          <p:cNvPr id="6" name="标题 5"/>
          <p:cNvSpPr>
            <a:spLocks noGrp="1"/>
          </p:cNvSpPr>
          <p:nvPr>
            <p:ph type="title"/>
          </p:nvPr>
        </p:nvSpPr>
        <p:spPr/>
        <p:txBody>
          <a:bodyPr/>
          <a:lstStyle/>
          <a:p>
            <a:r>
              <a:rPr lang="zh-CN" altLang="en-US" sz="3200" dirty="0"/>
              <a:t>代码实现</a:t>
            </a:r>
            <a:endParaRPr lang="zh-CN" altLang="en-US" sz="32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pic>
        <p:nvPicPr>
          <p:cNvPr id="16" name="图片 15"/>
          <p:cNvPicPr>
            <a:picLocks noChangeAspect="1"/>
          </p:cNvPicPr>
          <p:nvPr/>
        </p:nvPicPr>
        <p:blipFill>
          <a:blip r:embed="rId1"/>
          <a:stretch>
            <a:fillRect/>
          </a:stretch>
        </p:blipFill>
        <p:spPr>
          <a:xfrm>
            <a:off x="304801" y="973237"/>
            <a:ext cx="5567679" cy="5242296"/>
          </a:xfrm>
          <a:prstGeom prst="rect">
            <a:avLst/>
          </a:prstGeom>
        </p:spPr>
      </p:pic>
      <p:pic>
        <p:nvPicPr>
          <p:cNvPr id="18" name="图片 17"/>
          <p:cNvPicPr>
            <a:picLocks noChangeAspect="1"/>
          </p:cNvPicPr>
          <p:nvPr/>
        </p:nvPicPr>
        <p:blipFill>
          <a:blip r:embed="rId2"/>
          <a:stretch>
            <a:fillRect/>
          </a:stretch>
        </p:blipFill>
        <p:spPr>
          <a:xfrm>
            <a:off x="6267448" y="971135"/>
            <a:ext cx="5619750" cy="4000500"/>
          </a:xfrm>
          <a:prstGeom prst="rect">
            <a:avLst/>
          </a:prstGeom>
        </p:spPr>
      </p:pic>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3987800" y="5346700"/>
              <a:ext cx="8064500" cy="866730"/>
            </p:xfrm>
            <a:graphic>
              <a:graphicData uri="http://schemas.openxmlformats.org/drawingml/2006/table">
                <a:tbl>
                  <a:tblPr firstRow="1" bandRow="1">
                    <a:tableStyleId>{5C22544A-7EE6-4342-B048-85BDC9FD1C3A}</a:tableStyleId>
                  </a:tblPr>
                  <a:tblGrid>
                    <a:gridCol w="1382486"/>
                    <a:gridCol w="1852973"/>
                    <a:gridCol w="4829041"/>
                  </a:tblGrid>
                  <a:tr h="433365">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14:m>
                            <m:oMathPara xmlns:m="http://schemas.openxmlformats.org/officeDocument/2006/math">
                              <m:oMathParaPr>
                                <m:jc m:val="centerGroup"/>
                              </m:oMathParaPr>
                              <m:oMath xmlns:m="http://schemas.openxmlformats.org/officeDocument/2006/math">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m</m:t>
                                </m:r>
                                <m:r>
                                  <m:rPr>
                                    <m:nor/>
                                  </m:rPr>
                                  <a:rPr lang="en-US" altLang="zh-CN" sz="1400" b="1"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1"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循环</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长度为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targe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一次，循环长度为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两次</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433365">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O(|target|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c>
                      <a:txBody>
                        <a:bodyPr/>
                        <a:lstStyle/>
                        <a:p>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|target|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为两串字符集大小</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7" name="Table 6"/>
              <p:cNvGraphicFramePr>
                <a:graphicFrameLocks noGrp="1"/>
              </p:cNvGraphicFramePr>
              <p:nvPr/>
            </p:nvGraphicFramePr>
            <p:xfrm>
              <a:off x="3987800" y="5346700"/>
              <a:ext cx="8064500" cy="866730"/>
            </p:xfrm>
            <a:graphic>
              <a:graphicData uri="http://schemas.openxmlformats.org/drawingml/2006/table">
                <a:tbl>
                  <a:tblPr firstRow="1" bandRow="1">
                    <a:tableStyleId>{5C22544A-7EE6-4342-B048-85BDC9FD1C3A}</a:tableStyleId>
                  </a:tblPr>
                  <a:tblGrid>
                    <a:gridCol w="1382486"/>
                    <a:gridCol w="1852973"/>
                    <a:gridCol w="4829041"/>
                  </a:tblGrid>
                  <a:tr h="43307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3"/>
                        </a:blip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循环</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长度为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targe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一次，循环长度为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的</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两次</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433365">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O(|target|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c>
                      <a:txBody>
                        <a:bodyPr/>
                        <a:lstStyle/>
                        <a:p>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|target|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|source|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为两串字符集大小</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bl>
              </a:graphicData>
            </a:graphic>
          </p:graphicFrame>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双数组类同向双指针</a:t>
            </a:r>
            <a:endParaRPr lang="zh-CN" altLang="en-US"/>
          </a:p>
        </p:txBody>
      </p:sp>
      <p:sp>
        <p:nvSpPr>
          <p:cNvPr id="3" name="副标题 2"/>
          <p:cNvSpPr>
            <a:spLocks noGrp="1"/>
          </p:cNvSpPr>
          <p:nvPr>
            <p:ph type="subTitle" idx="1"/>
          </p:nvPr>
        </p:nvSpPr>
        <p:spPr>
          <a:xfrm>
            <a:off x="1519118" y="3129124"/>
            <a:ext cx="9140676" cy="2402024"/>
          </a:xfrm>
        </p:spPr>
        <p:txBody>
          <a:bodyPr/>
          <a:lstStyle/>
          <a:p>
            <a:r>
              <a:rPr lang="zh-CN" altLang="en-US"/>
              <a:t>代表题：合并有序数组</a:t>
            </a:r>
            <a:endParaRPr lang="zh-CN" altLang="en-US"/>
          </a:p>
          <a:p>
            <a:r>
              <a:rPr lang="en-US" altLang="zh-CN"/>
              <a:t>[1,3,5,7]</a:t>
            </a:r>
            <a:endParaRPr lang="en-US" altLang="zh-CN"/>
          </a:p>
          <a:p>
            <a:r>
              <a:rPr lang="en-US" altLang="zh-CN"/>
              <a:t>[2,4,6,8]</a:t>
            </a:r>
            <a:endParaRPr lang="en-US" altLang="zh-CN"/>
          </a:p>
          <a:p>
            <a:r>
              <a:rPr lang="zh-CN" altLang="en-US"/>
              <a:t>=</a:t>
            </a:r>
            <a:r>
              <a:rPr lang="en-US" altLang="zh-CN"/>
              <a:t>&gt;</a:t>
            </a:r>
            <a:endParaRPr lang="en-US" altLang="zh-CN"/>
          </a:p>
          <a:p>
            <a:r>
              <a:rPr lang="en-US" altLang="zh-CN"/>
              <a:t>[1,2,3,4,5,6,7,8]</a:t>
            </a:r>
            <a:endParaRPr lang="zh-CN" altLang="en-US"/>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r>
              <a:rPr lang="en-US" b="1" dirty="0">
                <a:hlinkClick r:id="rId1"/>
              </a:rPr>
              <a:t>1219</a:t>
            </a:r>
            <a:r>
              <a:rPr lang="en-US" b="1" dirty="0"/>
              <a:t> Heaters</a:t>
            </a:r>
            <a:r>
              <a:rPr lang="zh-CN" altLang="en-US" b="1" dirty="0"/>
              <a:t> </a:t>
            </a:r>
            <a:r>
              <a:rPr lang="ja-JP" altLang="en-US" b="1"/>
              <a:t>加热器</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6" y="823967"/>
            <a:ext cx="11590321" cy="3535583"/>
          </a:xfrm>
          <a:prstGeom prst="rect">
            <a:avLst/>
          </a:prstGeom>
          <a:noFill/>
        </p:spPr>
        <p:txBody>
          <a:bodyPr wrap="square" rtlCol="0">
            <a:spAutoFit/>
          </a:bodyPr>
          <a:lstStyle/>
          <a:p>
            <a:pPr latinLnBrk="1">
              <a:lnSpc>
                <a:spcPct val="200000"/>
              </a:lnSpc>
            </a:pPr>
            <a:r>
              <a:rPr lang="en-US" dirty="0"/>
              <a:t>Winter is coming! Your first job during the contest is to design a standard heater with fixed warm radius to warm all the houses.</a:t>
            </a:r>
            <a:endParaRPr lang="en-US" dirty="0"/>
          </a:p>
          <a:p>
            <a:pPr latinLnBrk="1">
              <a:lnSpc>
                <a:spcPct val="200000"/>
              </a:lnSpc>
            </a:pPr>
            <a:r>
              <a:rPr lang="en-US" dirty="0"/>
              <a:t>Now, you are given positions of houses and heaters on a horizontal line, find out minimum radius of heaters so that all houses could be covered by those heaters.</a:t>
            </a:r>
            <a:endParaRPr lang="en-US" dirty="0"/>
          </a:p>
          <a:p>
            <a:pPr latinLnBrk="1">
              <a:lnSpc>
                <a:spcPct val="200000"/>
              </a:lnSpc>
            </a:pPr>
            <a:r>
              <a:rPr lang="en-US" dirty="0"/>
              <a:t>So, your input will be the positions of houses and heaters sep</a:t>
            </a:r>
            <a:r>
              <a:rPr lang="en-US" altLang="zh-CN" dirty="0"/>
              <a:t>a</a:t>
            </a:r>
            <a:r>
              <a:rPr lang="en-US" dirty="0"/>
              <a:t>rately, and your expected output will be the minimum radius standard of heaters.</a:t>
            </a:r>
            <a:endParaRPr lang="en-US" dirty="0"/>
          </a:p>
          <a:p>
            <a:pPr>
              <a:lnSpc>
                <a:spcPct val="200000"/>
              </a:lnSpc>
            </a:pPr>
            <a:endParaRPr lang="en-US" sz="200" dirty="0"/>
          </a:p>
          <a:p>
            <a:pPr latinLnBrk="1">
              <a:lnSpc>
                <a:spcPct val="200000"/>
              </a:lnSpc>
            </a:pPr>
            <a:r>
              <a:rPr lang="ja-JP" altLang="en-US"/>
              <a:t>冬天来啦！你的任务是设计出一个具有固定加热半径的加热器，使得所有房屋在这个冬天不至于太冷。</a:t>
            </a:r>
            <a:endParaRPr lang="ja-JP" altLang="en-US"/>
          </a:p>
          <a:p>
            <a:pPr latinLnBrk="1">
              <a:lnSpc>
                <a:spcPct val="200000"/>
              </a:lnSpc>
            </a:pPr>
            <a:r>
              <a:rPr lang="ja-JP" altLang="en-US"/>
              <a:t>现在你能够获知所有房屋和加热器所处的位置，它们均分布在一条水平线中。</a:t>
            </a:r>
            <a:r>
              <a:rPr lang="ja-JP" altLang="en-US" b="1">
                <a:solidFill>
                  <a:srgbClr val="FF0000"/>
                </a:solidFill>
              </a:rPr>
              <a:t>你需要找出最小的加热半径使得所有房屋都处在至少一个加热器的加热范围内</a:t>
            </a:r>
            <a:r>
              <a:rPr lang="ja-JP" altLang="en-US"/>
              <a:t>。</a:t>
            </a:r>
            <a:endParaRPr lang="ja-JP" altLang="en-US"/>
          </a:p>
          <a:p>
            <a:pPr latinLnBrk="1">
              <a:lnSpc>
                <a:spcPct val="200000"/>
              </a:lnSpc>
            </a:pPr>
            <a:r>
              <a:rPr lang="ja-JP" altLang="en-US"/>
              <a:t>所以，你的输入将会是所有房屋和加热器所处的位置，期望输出为加热器最小的加热半径。</a:t>
            </a:r>
            <a:endParaRPr lang="ja-JP" altLang="en-US"/>
          </a:p>
        </p:txBody>
      </p:sp>
      <p:sp>
        <p:nvSpPr>
          <p:cNvPr id="3" name="TextBox 2"/>
          <p:cNvSpPr txBox="1"/>
          <p:nvPr/>
        </p:nvSpPr>
        <p:spPr>
          <a:xfrm>
            <a:off x="304803" y="4366965"/>
            <a:ext cx="1949573" cy="1669688"/>
          </a:xfrm>
          <a:prstGeom prst="rect">
            <a:avLst/>
          </a:prstGeom>
          <a:noFill/>
        </p:spPr>
        <p:txBody>
          <a:bodyPr wrap="non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房子位置</a:t>
            </a:r>
            <a:r>
              <a:rPr lang="zh-CN" altLang="en-US" dirty="0"/>
              <a:t> </a:t>
            </a:r>
            <a:r>
              <a:rPr lang="en-US" dirty="0"/>
              <a:t>[1,2,3]</a:t>
            </a:r>
            <a:endParaRPr lang="en-US" dirty="0"/>
          </a:p>
          <a:p>
            <a:pPr>
              <a:lnSpc>
                <a:spcPct val="150000"/>
              </a:lnSpc>
            </a:pPr>
            <a:r>
              <a:rPr lang="en-US" dirty="0"/>
              <a:t>加热器位置</a:t>
            </a:r>
            <a:r>
              <a:rPr lang="zh-CN" altLang="en-US" dirty="0"/>
              <a:t> </a:t>
            </a:r>
            <a:r>
              <a:rPr lang="en-US" dirty="0"/>
              <a:t>[2]</a:t>
            </a:r>
            <a:endParaRPr lang="en-US" dirty="0"/>
          </a:p>
          <a:p>
            <a:pPr>
              <a:lnSpc>
                <a:spcPct val="150000"/>
              </a:lnSpc>
            </a:pPr>
            <a:r>
              <a:rPr lang="ja-JP" altLang="en-US" b="1"/>
              <a:t>输出</a:t>
            </a:r>
            <a:r>
              <a:rPr lang="en-US" altLang="ja-JP" b="1" dirty="0"/>
              <a:t>: </a:t>
            </a:r>
            <a:endParaRPr lang="en-US" altLang="ja-JP" b="1" dirty="0"/>
          </a:p>
          <a:p>
            <a:pPr>
              <a:lnSpc>
                <a:spcPct val="150000"/>
              </a:lnSpc>
            </a:pPr>
            <a:r>
              <a:rPr lang="ja-JP" altLang="en-US"/>
              <a:t>加热器最小加热半径</a:t>
            </a:r>
            <a:r>
              <a:rPr lang="zh-CN" altLang="en-US" dirty="0"/>
              <a:t> </a:t>
            </a:r>
            <a:r>
              <a:rPr lang="en-US" altLang="zh-CN" dirty="0"/>
              <a:t>1</a:t>
            </a:r>
            <a:endParaRPr lang="en-US" altLang="ja-JP" dirty="0"/>
          </a:p>
        </p:txBody>
      </p:sp>
      <p:sp>
        <p:nvSpPr>
          <p:cNvPr id="6" name="TextBox 5"/>
          <p:cNvSpPr txBox="1"/>
          <p:nvPr/>
        </p:nvSpPr>
        <p:spPr>
          <a:xfrm>
            <a:off x="5609473" y="4514188"/>
            <a:ext cx="1949573" cy="1669688"/>
          </a:xfrm>
          <a:prstGeom prst="rect">
            <a:avLst/>
          </a:prstGeom>
          <a:noFill/>
        </p:spPr>
        <p:txBody>
          <a:bodyPr wrap="non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房子位置</a:t>
            </a:r>
            <a:r>
              <a:rPr lang="zh-CN" altLang="en-US" dirty="0"/>
              <a:t> </a:t>
            </a:r>
            <a:r>
              <a:rPr lang="en-US" dirty="0"/>
              <a:t>[1,2,3,4]</a:t>
            </a:r>
            <a:endParaRPr lang="en-US" dirty="0"/>
          </a:p>
          <a:p>
            <a:pPr>
              <a:lnSpc>
                <a:spcPct val="150000"/>
              </a:lnSpc>
            </a:pPr>
            <a:r>
              <a:rPr lang="en-US" dirty="0"/>
              <a:t>加热器位置</a:t>
            </a:r>
            <a:r>
              <a:rPr lang="zh-CN" altLang="en-US" dirty="0"/>
              <a:t> </a:t>
            </a:r>
            <a:r>
              <a:rPr lang="en-US" dirty="0"/>
              <a:t>[1,4]</a:t>
            </a:r>
            <a:endParaRPr lang="en-US" dirty="0"/>
          </a:p>
          <a:p>
            <a:pPr>
              <a:lnSpc>
                <a:spcPct val="150000"/>
              </a:lnSpc>
            </a:pPr>
            <a:r>
              <a:rPr lang="ja-JP" altLang="en-US" b="1"/>
              <a:t>输出</a:t>
            </a:r>
            <a:r>
              <a:rPr lang="en-US" altLang="ja-JP" b="1" dirty="0"/>
              <a:t>: </a:t>
            </a:r>
            <a:endParaRPr lang="en-US" altLang="ja-JP" b="1" dirty="0"/>
          </a:p>
          <a:p>
            <a:pPr>
              <a:lnSpc>
                <a:spcPct val="150000"/>
              </a:lnSpc>
            </a:pPr>
            <a:r>
              <a:rPr lang="ja-JP" altLang="en-US"/>
              <a:t>加热器最小加热半径</a:t>
            </a:r>
            <a:r>
              <a:rPr lang="zh-CN" altLang="en-US" dirty="0"/>
              <a:t> </a:t>
            </a:r>
            <a:r>
              <a:rPr lang="en-US" altLang="zh-CN" dirty="0"/>
              <a:t>1</a:t>
            </a:r>
            <a:endParaRPr lang="en-US" altLang="ja-JP" dirty="0"/>
          </a:p>
        </p:txBody>
      </p:sp>
      <p:grpSp>
        <p:nvGrpSpPr>
          <p:cNvPr id="4" name="Group 3"/>
          <p:cNvGrpSpPr/>
          <p:nvPr/>
        </p:nvGrpSpPr>
        <p:grpSpPr>
          <a:xfrm>
            <a:off x="2402667" y="4702194"/>
            <a:ext cx="3114146" cy="1346567"/>
            <a:chOff x="2402667" y="3936879"/>
            <a:chExt cx="3114146" cy="1346567"/>
          </a:xfrm>
        </p:grpSpPr>
        <p:cxnSp>
          <p:nvCxnSpPr>
            <p:cNvPr id="5" name="Straight Connector 4"/>
            <p:cNvCxnSpPr/>
            <p:nvPr/>
          </p:nvCxnSpPr>
          <p:spPr>
            <a:xfrm>
              <a:off x="2402667" y="4493213"/>
              <a:ext cx="31141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58775" y="3952151"/>
              <a:ext cx="364202" cy="523220"/>
            </a:xfrm>
            <a:prstGeom prst="rect">
              <a:avLst/>
            </a:prstGeom>
            <a:noFill/>
          </p:spPr>
          <p:txBody>
            <a:bodyPr wrap="square" rtlCol="0">
              <a:spAutoFit/>
            </a:bodyPr>
            <a:lstStyle/>
            <a:p>
              <a:r>
                <a:rPr lang="zh-CN" altLang="en-US" sz="2800" dirty="0"/>
                <a:t>🏠</a:t>
              </a:r>
              <a:endParaRPr lang="en-US" sz="2800" dirty="0"/>
            </a:p>
          </p:txBody>
        </p:sp>
        <p:sp>
          <p:nvSpPr>
            <p:cNvPr id="10" name="TextBox 9"/>
            <p:cNvSpPr txBox="1"/>
            <p:nvPr/>
          </p:nvSpPr>
          <p:spPr>
            <a:xfrm>
              <a:off x="3749390" y="4760226"/>
              <a:ext cx="543739" cy="523220"/>
            </a:xfrm>
            <a:prstGeom prst="rect">
              <a:avLst/>
            </a:prstGeom>
            <a:noFill/>
          </p:spPr>
          <p:txBody>
            <a:bodyPr wrap="none" rtlCol="0">
              <a:spAutoFit/>
            </a:bodyPr>
            <a:lstStyle/>
            <a:p>
              <a:r>
                <a:rPr lang="zh-CN" altLang="en-US" sz="2800" dirty="0"/>
                <a:t>🔥</a:t>
              </a:r>
              <a:endParaRPr lang="en-US" sz="2800" dirty="0"/>
            </a:p>
          </p:txBody>
        </p:sp>
        <p:sp>
          <p:nvSpPr>
            <p:cNvPr id="12" name="Oval 11"/>
            <p:cNvSpPr/>
            <p:nvPr/>
          </p:nvSpPr>
          <p:spPr>
            <a:xfrm>
              <a:off x="2793690" y="445674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011212" y="4458424"/>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158398" y="4460099"/>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910790" y="3936879"/>
              <a:ext cx="364202" cy="523220"/>
            </a:xfrm>
            <a:prstGeom prst="rect">
              <a:avLst/>
            </a:prstGeom>
            <a:noFill/>
          </p:spPr>
          <p:txBody>
            <a:bodyPr wrap="square" rtlCol="0">
              <a:spAutoFit/>
            </a:bodyPr>
            <a:lstStyle/>
            <a:p>
              <a:r>
                <a:rPr lang="zh-CN" altLang="en-US" sz="2800" dirty="0"/>
                <a:t>🏠</a:t>
              </a:r>
              <a:endParaRPr lang="en-US" sz="2800" dirty="0"/>
            </a:p>
          </p:txBody>
        </p:sp>
        <p:sp>
          <p:nvSpPr>
            <p:cNvPr id="23" name="TextBox 22"/>
            <p:cNvSpPr txBox="1"/>
            <p:nvPr/>
          </p:nvSpPr>
          <p:spPr>
            <a:xfrm>
              <a:off x="2567723" y="3969993"/>
              <a:ext cx="364202" cy="523220"/>
            </a:xfrm>
            <a:prstGeom prst="rect">
              <a:avLst/>
            </a:prstGeom>
            <a:noFill/>
          </p:spPr>
          <p:txBody>
            <a:bodyPr wrap="square" rtlCol="0">
              <a:spAutoFit/>
            </a:bodyPr>
            <a:lstStyle/>
            <a:p>
              <a:r>
                <a:rPr lang="zh-CN" altLang="en-US" sz="2800" dirty="0"/>
                <a:t>🏠</a:t>
              </a:r>
              <a:endParaRPr lang="en-US" sz="2800" dirty="0"/>
            </a:p>
          </p:txBody>
        </p:sp>
        <p:sp>
          <p:nvSpPr>
            <p:cNvPr id="14" name="TextBox 13"/>
            <p:cNvSpPr txBox="1"/>
            <p:nvPr/>
          </p:nvSpPr>
          <p:spPr>
            <a:xfrm>
              <a:off x="2688201" y="4522744"/>
              <a:ext cx="284052" cy="307777"/>
            </a:xfrm>
            <a:prstGeom prst="rect">
              <a:avLst/>
            </a:prstGeom>
            <a:noFill/>
          </p:spPr>
          <p:txBody>
            <a:bodyPr wrap="none" rtlCol="0">
              <a:spAutoFit/>
            </a:bodyPr>
            <a:lstStyle/>
            <a:p>
              <a:r>
                <a:rPr lang="en-US" altLang="zh-CN" dirty="0">
                  <a:solidFill>
                    <a:schemeClr val="accent1"/>
                  </a:solidFill>
                </a:rPr>
                <a:t>1</a:t>
              </a:r>
              <a:endParaRPr lang="en-US" dirty="0">
                <a:solidFill>
                  <a:schemeClr val="accent1"/>
                </a:solidFill>
              </a:endParaRPr>
            </a:p>
          </p:txBody>
        </p:sp>
        <p:sp>
          <p:nvSpPr>
            <p:cNvPr id="25" name="TextBox 24"/>
            <p:cNvSpPr txBox="1"/>
            <p:nvPr/>
          </p:nvSpPr>
          <p:spPr>
            <a:xfrm>
              <a:off x="3904339" y="4507208"/>
              <a:ext cx="284052" cy="307777"/>
            </a:xfrm>
            <a:prstGeom prst="rect">
              <a:avLst/>
            </a:prstGeom>
            <a:noFill/>
          </p:spPr>
          <p:txBody>
            <a:bodyPr wrap="none" rtlCol="0">
              <a:spAutoFit/>
            </a:bodyPr>
            <a:lstStyle/>
            <a:p>
              <a:r>
                <a:rPr lang="en-US" altLang="zh-CN" dirty="0">
                  <a:solidFill>
                    <a:schemeClr val="accent1"/>
                  </a:solidFill>
                </a:rPr>
                <a:t>2</a:t>
              </a:r>
              <a:endParaRPr lang="en-US" dirty="0">
                <a:solidFill>
                  <a:schemeClr val="accent1"/>
                </a:solidFill>
              </a:endParaRPr>
            </a:p>
          </p:txBody>
        </p:sp>
        <p:sp>
          <p:nvSpPr>
            <p:cNvPr id="26" name="TextBox 25"/>
            <p:cNvSpPr txBox="1"/>
            <p:nvPr/>
          </p:nvSpPr>
          <p:spPr>
            <a:xfrm>
              <a:off x="5052909" y="4520283"/>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8" name="Group 7"/>
          <p:cNvGrpSpPr/>
          <p:nvPr/>
        </p:nvGrpSpPr>
        <p:grpSpPr>
          <a:xfrm>
            <a:off x="2883084" y="5510790"/>
            <a:ext cx="1058096" cy="517875"/>
            <a:chOff x="2883084" y="4745475"/>
            <a:chExt cx="1058096" cy="517875"/>
          </a:xfrm>
        </p:grpSpPr>
        <p:sp>
          <p:nvSpPr>
            <p:cNvPr id="27" name="Left Brace 26"/>
            <p:cNvSpPr/>
            <p:nvPr/>
          </p:nvSpPr>
          <p:spPr>
            <a:xfrm rot="16200000">
              <a:off x="3285574" y="4342985"/>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8" name="TextBox 27"/>
            <p:cNvSpPr txBox="1"/>
            <p:nvPr/>
          </p:nvSpPr>
          <p:spPr>
            <a:xfrm>
              <a:off x="3271528" y="4955573"/>
              <a:ext cx="284052"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11" name="Group 10"/>
          <p:cNvGrpSpPr/>
          <p:nvPr/>
        </p:nvGrpSpPr>
        <p:grpSpPr>
          <a:xfrm>
            <a:off x="4112209" y="5512052"/>
            <a:ext cx="1058096" cy="517875"/>
            <a:chOff x="4112209" y="4746737"/>
            <a:chExt cx="1058096" cy="517875"/>
          </a:xfrm>
        </p:grpSpPr>
        <p:sp>
          <p:nvSpPr>
            <p:cNvPr id="31" name="Left Brace 30"/>
            <p:cNvSpPr/>
            <p:nvPr/>
          </p:nvSpPr>
          <p:spPr>
            <a:xfrm rot="16200000">
              <a:off x="4514699" y="4344247"/>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32" name="TextBox 31"/>
            <p:cNvSpPr txBox="1"/>
            <p:nvPr/>
          </p:nvSpPr>
          <p:spPr>
            <a:xfrm>
              <a:off x="4500653" y="4956835"/>
              <a:ext cx="284052"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13" name="Group 12"/>
          <p:cNvGrpSpPr/>
          <p:nvPr/>
        </p:nvGrpSpPr>
        <p:grpSpPr>
          <a:xfrm>
            <a:off x="8053706" y="5523408"/>
            <a:ext cx="1058096" cy="517875"/>
            <a:chOff x="8053706" y="4758093"/>
            <a:chExt cx="1058096" cy="517875"/>
          </a:xfrm>
        </p:grpSpPr>
        <p:sp>
          <p:nvSpPr>
            <p:cNvPr id="44" name="Left Brace 43"/>
            <p:cNvSpPr/>
            <p:nvPr/>
          </p:nvSpPr>
          <p:spPr>
            <a:xfrm rot="16200000">
              <a:off x="8456196" y="4355603"/>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45" name="TextBox 44"/>
            <p:cNvSpPr txBox="1"/>
            <p:nvPr/>
          </p:nvSpPr>
          <p:spPr>
            <a:xfrm>
              <a:off x="8442150" y="4968191"/>
              <a:ext cx="284052"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15" name="Group 14"/>
          <p:cNvGrpSpPr/>
          <p:nvPr/>
        </p:nvGrpSpPr>
        <p:grpSpPr>
          <a:xfrm>
            <a:off x="10425831" y="5524670"/>
            <a:ext cx="1058096" cy="531654"/>
            <a:chOff x="10425831" y="4759355"/>
            <a:chExt cx="1058096" cy="531654"/>
          </a:xfrm>
        </p:grpSpPr>
        <p:sp>
          <p:nvSpPr>
            <p:cNvPr id="46" name="Left Brace 45"/>
            <p:cNvSpPr/>
            <p:nvPr/>
          </p:nvSpPr>
          <p:spPr>
            <a:xfrm rot="16200000">
              <a:off x="10828321" y="4356865"/>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47" name="TextBox 46"/>
            <p:cNvSpPr txBox="1"/>
            <p:nvPr/>
          </p:nvSpPr>
          <p:spPr>
            <a:xfrm>
              <a:off x="10812853" y="4983232"/>
              <a:ext cx="284052"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7" name="Group 6"/>
          <p:cNvGrpSpPr/>
          <p:nvPr/>
        </p:nvGrpSpPr>
        <p:grpSpPr>
          <a:xfrm>
            <a:off x="7585989" y="4714812"/>
            <a:ext cx="4238895" cy="1369467"/>
            <a:chOff x="7585989" y="3949497"/>
            <a:chExt cx="4238895" cy="1369467"/>
          </a:xfrm>
        </p:grpSpPr>
        <p:sp>
          <p:nvSpPr>
            <p:cNvPr id="18" name="Oval 17"/>
            <p:cNvSpPr/>
            <p:nvPr/>
          </p:nvSpPr>
          <p:spPr>
            <a:xfrm>
              <a:off x="11456865" y="446875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7585989" y="4505831"/>
              <a:ext cx="4238895" cy="139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16697" y="3964769"/>
              <a:ext cx="364202" cy="523220"/>
            </a:xfrm>
            <a:prstGeom prst="rect">
              <a:avLst/>
            </a:prstGeom>
            <a:noFill/>
          </p:spPr>
          <p:txBody>
            <a:bodyPr wrap="square" rtlCol="0">
              <a:spAutoFit/>
            </a:bodyPr>
            <a:lstStyle/>
            <a:p>
              <a:r>
                <a:rPr lang="zh-CN" altLang="en-US" sz="2800" dirty="0"/>
                <a:t>🏠</a:t>
              </a:r>
              <a:endParaRPr lang="en-US" sz="2800" dirty="0"/>
            </a:p>
          </p:txBody>
        </p:sp>
        <p:sp>
          <p:nvSpPr>
            <p:cNvPr id="35" name="TextBox 34"/>
            <p:cNvSpPr txBox="1"/>
            <p:nvPr/>
          </p:nvSpPr>
          <p:spPr>
            <a:xfrm>
              <a:off x="7700882" y="4761352"/>
              <a:ext cx="543739" cy="523220"/>
            </a:xfrm>
            <a:prstGeom prst="rect">
              <a:avLst/>
            </a:prstGeom>
            <a:noFill/>
          </p:spPr>
          <p:txBody>
            <a:bodyPr wrap="none" rtlCol="0">
              <a:spAutoFit/>
            </a:bodyPr>
            <a:lstStyle/>
            <a:p>
              <a:r>
                <a:rPr lang="zh-CN" altLang="en-US" sz="2800" dirty="0"/>
                <a:t>🔥</a:t>
              </a:r>
              <a:endParaRPr lang="en-US" sz="2800" dirty="0"/>
            </a:p>
          </p:txBody>
        </p:sp>
        <p:sp>
          <p:nvSpPr>
            <p:cNvPr id="36" name="Oval 35"/>
            <p:cNvSpPr/>
            <p:nvPr/>
          </p:nvSpPr>
          <p:spPr>
            <a:xfrm>
              <a:off x="7951612" y="4469366"/>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169134" y="4471042"/>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367120" y="4472717"/>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068712" y="3949497"/>
              <a:ext cx="364202" cy="523220"/>
            </a:xfrm>
            <a:prstGeom prst="rect">
              <a:avLst/>
            </a:prstGeom>
            <a:noFill/>
          </p:spPr>
          <p:txBody>
            <a:bodyPr wrap="square" rtlCol="0">
              <a:spAutoFit/>
            </a:bodyPr>
            <a:lstStyle/>
            <a:p>
              <a:r>
                <a:rPr lang="zh-CN" altLang="en-US" sz="2800" dirty="0"/>
                <a:t>🏠</a:t>
              </a:r>
              <a:endParaRPr lang="en-US" sz="2800" dirty="0"/>
            </a:p>
          </p:txBody>
        </p:sp>
        <p:sp>
          <p:nvSpPr>
            <p:cNvPr id="40" name="TextBox 39"/>
            <p:cNvSpPr txBox="1"/>
            <p:nvPr/>
          </p:nvSpPr>
          <p:spPr>
            <a:xfrm>
              <a:off x="7725645" y="3982611"/>
              <a:ext cx="364202" cy="523220"/>
            </a:xfrm>
            <a:prstGeom prst="rect">
              <a:avLst/>
            </a:prstGeom>
            <a:noFill/>
          </p:spPr>
          <p:txBody>
            <a:bodyPr wrap="square" rtlCol="0">
              <a:spAutoFit/>
            </a:bodyPr>
            <a:lstStyle/>
            <a:p>
              <a:r>
                <a:rPr lang="zh-CN" altLang="en-US" sz="2800" dirty="0"/>
                <a:t>🏠</a:t>
              </a:r>
              <a:endParaRPr lang="en-US" sz="2800" dirty="0"/>
            </a:p>
          </p:txBody>
        </p:sp>
        <p:sp>
          <p:nvSpPr>
            <p:cNvPr id="41" name="TextBox 40"/>
            <p:cNvSpPr txBox="1"/>
            <p:nvPr/>
          </p:nvSpPr>
          <p:spPr>
            <a:xfrm>
              <a:off x="7846123" y="4535362"/>
              <a:ext cx="284052" cy="307777"/>
            </a:xfrm>
            <a:prstGeom prst="rect">
              <a:avLst/>
            </a:prstGeom>
            <a:noFill/>
          </p:spPr>
          <p:txBody>
            <a:bodyPr wrap="none" rtlCol="0">
              <a:spAutoFit/>
            </a:bodyPr>
            <a:lstStyle/>
            <a:p>
              <a:r>
                <a:rPr lang="en-US" altLang="zh-CN" dirty="0">
                  <a:solidFill>
                    <a:schemeClr val="accent1"/>
                  </a:solidFill>
                </a:rPr>
                <a:t>1</a:t>
              </a:r>
              <a:endParaRPr lang="en-US" dirty="0">
                <a:solidFill>
                  <a:schemeClr val="accent1"/>
                </a:solidFill>
              </a:endParaRPr>
            </a:p>
          </p:txBody>
        </p:sp>
        <p:sp>
          <p:nvSpPr>
            <p:cNvPr id="42" name="TextBox 41"/>
            <p:cNvSpPr txBox="1"/>
            <p:nvPr/>
          </p:nvSpPr>
          <p:spPr>
            <a:xfrm>
              <a:off x="9062261" y="4519826"/>
              <a:ext cx="284052" cy="307777"/>
            </a:xfrm>
            <a:prstGeom prst="rect">
              <a:avLst/>
            </a:prstGeom>
            <a:noFill/>
          </p:spPr>
          <p:txBody>
            <a:bodyPr wrap="none" rtlCol="0">
              <a:spAutoFit/>
            </a:bodyPr>
            <a:lstStyle/>
            <a:p>
              <a:r>
                <a:rPr lang="en-US" altLang="zh-CN" dirty="0">
                  <a:solidFill>
                    <a:schemeClr val="accent1"/>
                  </a:solidFill>
                </a:rPr>
                <a:t>2</a:t>
              </a:r>
              <a:endParaRPr lang="en-US" dirty="0">
                <a:solidFill>
                  <a:schemeClr val="accent1"/>
                </a:solidFill>
              </a:endParaRPr>
            </a:p>
          </p:txBody>
        </p:sp>
        <p:sp>
          <p:nvSpPr>
            <p:cNvPr id="43" name="TextBox 42"/>
            <p:cNvSpPr txBox="1"/>
            <p:nvPr/>
          </p:nvSpPr>
          <p:spPr>
            <a:xfrm>
              <a:off x="10223531" y="4532901"/>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sp>
          <p:nvSpPr>
            <p:cNvPr id="49" name="TextBox 48"/>
            <p:cNvSpPr txBox="1"/>
            <p:nvPr/>
          </p:nvSpPr>
          <p:spPr>
            <a:xfrm>
              <a:off x="11211264" y="3958702"/>
              <a:ext cx="364202" cy="523220"/>
            </a:xfrm>
            <a:prstGeom prst="rect">
              <a:avLst/>
            </a:prstGeom>
            <a:noFill/>
          </p:spPr>
          <p:txBody>
            <a:bodyPr wrap="square" rtlCol="0">
              <a:spAutoFit/>
            </a:bodyPr>
            <a:lstStyle/>
            <a:p>
              <a:r>
                <a:rPr lang="zh-CN" altLang="en-US" sz="2800" dirty="0"/>
                <a:t>🏠</a:t>
              </a:r>
              <a:endParaRPr lang="en-US" sz="2800" dirty="0"/>
            </a:p>
          </p:txBody>
        </p:sp>
        <p:sp>
          <p:nvSpPr>
            <p:cNvPr id="50" name="TextBox 49"/>
            <p:cNvSpPr txBox="1"/>
            <p:nvPr/>
          </p:nvSpPr>
          <p:spPr>
            <a:xfrm>
              <a:off x="11265496" y="4795744"/>
              <a:ext cx="543739" cy="523220"/>
            </a:xfrm>
            <a:prstGeom prst="rect">
              <a:avLst/>
            </a:prstGeom>
            <a:noFill/>
          </p:spPr>
          <p:txBody>
            <a:bodyPr wrap="none" rtlCol="0">
              <a:spAutoFit/>
            </a:bodyPr>
            <a:lstStyle/>
            <a:p>
              <a:r>
                <a:rPr lang="zh-CN" altLang="en-US" sz="2800" dirty="0"/>
                <a:t>🔥</a:t>
              </a:r>
              <a:endParaRPr lang="en-US" sz="2800" dirty="0"/>
            </a:p>
          </p:txBody>
        </p:sp>
        <p:sp>
          <p:nvSpPr>
            <p:cNvPr id="51" name="TextBox 50"/>
            <p:cNvSpPr txBox="1"/>
            <p:nvPr/>
          </p:nvSpPr>
          <p:spPr>
            <a:xfrm>
              <a:off x="11380764" y="452020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思路解析 </a:t>
            </a:r>
            <a:r>
              <a:rPr lang="en-US" altLang="zh-CN" dirty="0"/>
              <a:t>&amp;</a:t>
            </a:r>
            <a:r>
              <a:rPr lang="zh-CN" altLang="en-US" dirty="0"/>
              <a:t> 代码解析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pic>
        <p:nvPicPr>
          <p:cNvPr id="78" name="Picture 77" descr="Text&#10;&#10;Description automatically generated"/>
          <p:cNvPicPr>
            <a:picLocks noChangeAspect="1"/>
          </p:cNvPicPr>
          <p:nvPr/>
        </p:nvPicPr>
        <p:blipFill>
          <a:blip r:embed="rId1"/>
          <a:stretch>
            <a:fillRect/>
          </a:stretch>
        </p:blipFill>
        <p:spPr>
          <a:xfrm>
            <a:off x="6296619" y="855608"/>
            <a:ext cx="5573535" cy="5510404"/>
          </a:xfrm>
          <a:prstGeom prst="rect">
            <a:avLst/>
          </a:prstGeom>
        </p:spPr>
      </p:pic>
      <p:grpSp>
        <p:nvGrpSpPr>
          <p:cNvPr id="84" name="Group 83"/>
          <p:cNvGrpSpPr/>
          <p:nvPr/>
        </p:nvGrpSpPr>
        <p:grpSpPr>
          <a:xfrm>
            <a:off x="446230" y="3289300"/>
            <a:ext cx="5204580" cy="1639490"/>
            <a:chOff x="447405" y="1079500"/>
            <a:chExt cx="5204580" cy="1639490"/>
          </a:xfrm>
        </p:grpSpPr>
        <p:cxnSp>
          <p:nvCxnSpPr>
            <p:cNvPr id="5" name="Straight Connector 4"/>
            <p:cNvCxnSpPr/>
            <p:nvPr/>
          </p:nvCxnSpPr>
          <p:spPr>
            <a:xfrm>
              <a:off x="447405" y="1925522"/>
              <a:ext cx="43531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41613" y="1384460"/>
              <a:ext cx="429616" cy="862834"/>
              <a:chOff x="1778113" y="1206660"/>
              <a:chExt cx="429616" cy="862834"/>
            </a:xfrm>
          </p:grpSpPr>
          <p:sp>
            <p:nvSpPr>
              <p:cNvPr id="8" name="TextBox 7"/>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9" name="Oval 8"/>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7</a:t>
                </a:r>
                <a:endParaRPr lang="en-US" dirty="0">
                  <a:solidFill>
                    <a:schemeClr val="accent1"/>
                  </a:solidFill>
                </a:endParaRPr>
              </a:p>
            </p:txBody>
          </p:sp>
        </p:grpSp>
        <p:grpSp>
          <p:nvGrpSpPr>
            <p:cNvPr id="26" name="Group 25"/>
            <p:cNvGrpSpPr/>
            <p:nvPr/>
          </p:nvGrpSpPr>
          <p:grpSpPr>
            <a:xfrm>
              <a:off x="678721" y="1890733"/>
              <a:ext cx="284052" cy="356561"/>
              <a:chOff x="1923677" y="1712933"/>
              <a:chExt cx="284052" cy="356561"/>
            </a:xfrm>
          </p:grpSpPr>
          <p:sp>
            <p:nvSpPr>
              <p:cNvPr id="28" name="Oval 27"/>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30" name="Group 29"/>
            <p:cNvGrpSpPr/>
            <p:nvPr/>
          </p:nvGrpSpPr>
          <p:grpSpPr>
            <a:xfrm>
              <a:off x="1004300" y="1892408"/>
              <a:ext cx="543739" cy="812402"/>
              <a:chOff x="1004300" y="1714608"/>
              <a:chExt cx="543739" cy="812402"/>
            </a:xfrm>
          </p:grpSpPr>
          <p:sp>
            <p:nvSpPr>
              <p:cNvPr id="31" name="TextBox 30"/>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32" name="Oval 31"/>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34" name="Group 33"/>
            <p:cNvGrpSpPr/>
            <p:nvPr/>
          </p:nvGrpSpPr>
          <p:grpSpPr>
            <a:xfrm>
              <a:off x="2786128" y="1892672"/>
              <a:ext cx="543739" cy="812402"/>
              <a:chOff x="1004300" y="1714608"/>
              <a:chExt cx="543739" cy="812402"/>
            </a:xfrm>
          </p:grpSpPr>
          <p:sp>
            <p:nvSpPr>
              <p:cNvPr id="35" name="TextBox 34"/>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36" name="Oval 35"/>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38" name="Group 37"/>
            <p:cNvGrpSpPr/>
            <p:nvPr/>
          </p:nvGrpSpPr>
          <p:grpSpPr>
            <a:xfrm>
              <a:off x="3510127" y="1881345"/>
              <a:ext cx="543739" cy="812402"/>
              <a:chOff x="1004300" y="1714608"/>
              <a:chExt cx="543739" cy="812402"/>
            </a:xfrm>
          </p:grpSpPr>
          <p:sp>
            <p:nvSpPr>
              <p:cNvPr id="39" name="TextBox 38"/>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40" name="Oval 39"/>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42" name="Group 41"/>
            <p:cNvGrpSpPr/>
            <p:nvPr/>
          </p:nvGrpSpPr>
          <p:grpSpPr>
            <a:xfrm>
              <a:off x="3954630" y="1881345"/>
              <a:ext cx="543739" cy="812402"/>
              <a:chOff x="1004300" y="1714608"/>
              <a:chExt cx="543739" cy="812402"/>
            </a:xfrm>
          </p:grpSpPr>
          <p:sp>
            <p:nvSpPr>
              <p:cNvPr id="43" name="TextBox 42"/>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44" name="Oval 43"/>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sp>
          <p:nvSpPr>
            <p:cNvPr id="79" name="TextBox 78"/>
            <p:cNvSpPr txBox="1"/>
            <p:nvPr/>
          </p:nvSpPr>
          <p:spPr>
            <a:xfrm>
              <a:off x="546100" y="1079500"/>
              <a:ext cx="5105885" cy="307777"/>
            </a:xfrm>
            <a:prstGeom prst="rect">
              <a:avLst/>
            </a:prstGeom>
            <a:noFill/>
          </p:spPr>
          <p:txBody>
            <a:bodyPr wrap="none" rtlCol="0">
              <a:spAutoFit/>
            </a:bodyPr>
            <a:lstStyle/>
            <a:p>
              <a:r>
                <a:rPr lang="en-US" altLang="zh-CN" dirty="0"/>
                <a:t>h</a:t>
              </a:r>
              <a:r>
                <a:rPr lang="en-US" dirty="0"/>
                <a:t>ouse</a:t>
              </a:r>
              <a:r>
                <a:rPr lang="zh-CN" altLang="en-US" dirty="0"/>
                <a:t> </a:t>
              </a:r>
              <a:r>
                <a:rPr lang="en-US" dirty="0" err="1"/>
                <a:t>在两个</a:t>
              </a:r>
              <a:r>
                <a:rPr lang="zh-CN" altLang="en-US" dirty="0"/>
                <a:t> </a:t>
              </a:r>
              <a:r>
                <a:rPr lang="en-US" dirty="0"/>
                <a:t>heaters</a:t>
              </a:r>
              <a:r>
                <a:rPr lang="zh-CN" altLang="en-US" dirty="0"/>
                <a:t> </a:t>
              </a:r>
              <a:r>
                <a:rPr lang="en-US" dirty="0" err="1"/>
                <a:t>之间</a:t>
              </a:r>
              <a:r>
                <a:rPr lang="zh-CN" altLang="en-US" dirty="0"/>
                <a:t>，选哪个 </a:t>
              </a:r>
              <a:r>
                <a:rPr lang="en-US" altLang="zh-CN" dirty="0"/>
                <a:t>heater</a:t>
              </a:r>
              <a:r>
                <a:rPr lang="zh-CN" altLang="en-US" dirty="0"/>
                <a:t> 给这个房子供暖？</a:t>
              </a:r>
              <a:endParaRPr lang="en-US" dirty="0"/>
            </a:p>
          </p:txBody>
        </p:sp>
        <p:sp>
          <p:nvSpPr>
            <p:cNvPr id="80" name="TextBox 79"/>
            <p:cNvSpPr txBox="1"/>
            <p:nvPr/>
          </p:nvSpPr>
          <p:spPr>
            <a:xfrm>
              <a:off x="509058" y="2195770"/>
              <a:ext cx="543739" cy="523220"/>
            </a:xfrm>
            <a:prstGeom prst="rect">
              <a:avLst/>
            </a:prstGeom>
            <a:noFill/>
          </p:spPr>
          <p:txBody>
            <a:bodyPr wrap="none" rtlCol="0">
              <a:spAutoFit/>
            </a:bodyPr>
            <a:lstStyle/>
            <a:p>
              <a:r>
                <a:rPr lang="zh-CN" altLang="en-US" sz="2800" dirty="0"/>
                <a:t>🔥</a:t>
              </a:r>
              <a:endParaRPr lang="en-US" sz="2800" dirty="0"/>
            </a:p>
          </p:txBody>
        </p:sp>
      </p:grpSp>
      <p:grpSp>
        <p:nvGrpSpPr>
          <p:cNvPr id="83" name="Group 82"/>
          <p:cNvGrpSpPr/>
          <p:nvPr/>
        </p:nvGrpSpPr>
        <p:grpSpPr>
          <a:xfrm>
            <a:off x="441847" y="1202575"/>
            <a:ext cx="5281405" cy="1642622"/>
            <a:chOff x="485034" y="3198788"/>
            <a:chExt cx="5281405" cy="1642622"/>
          </a:xfrm>
        </p:grpSpPr>
        <p:cxnSp>
          <p:nvCxnSpPr>
            <p:cNvPr id="51" name="Straight Connector 50"/>
            <p:cNvCxnSpPr/>
            <p:nvPr/>
          </p:nvCxnSpPr>
          <p:spPr>
            <a:xfrm>
              <a:off x="485034" y="4060485"/>
              <a:ext cx="43531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70786" y="3519423"/>
              <a:ext cx="429616" cy="862834"/>
              <a:chOff x="1778113" y="1206660"/>
              <a:chExt cx="429616" cy="862834"/>
            </a:xfrm>
          </p:grpSpPr>
          <p:sp>
            <p:nvSpPr>
              <p:cNvPr id="57" name="TextBox 56"/>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58" name="Oval 57"/>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60" name="Group 59"/>
            <p:cNvGrpSpPr/>
            <p:nvPr/>
          </p:nvGrpSpPr>
          <p:grpSpPr>
            <a:xfrm>
              <a:off x="1041929" y="4027371"/>
              <a:ext cx="543739" cy="812402"/>
              <a:chOff x="1004300" y="1714608"/>
              <a:chExt cx="543739" cy="812402"/>
            </a:xfrm>
          </p:grpSpPr>
          <p:sp>
            <p:nvSpPr>
              <p:cNvPr id="61" name="TextBox 60"/>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62" name="Oval 61"/>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64" name="Group 63"/>
            <p:cNvGrpSpPr/>
            <p:nvPr/>
          </p:nvGrpSpPr>
          <p:grpSpPr>
            <a:xfrm>
              <a:off x="2823757" y="4027635"/>
              <a:ext cx="543739" cy="812402"/>
              <a:chOff x="1004300" y="1714608"/>
              <a:chExt cx="543739" cy="812402"/>
            </a:xfrm>
          </p:grpSpPr>
          <p:sp>
            <p:nvSpPr>
              <p:cNvPr id="65" name="TextBox 64"/>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66" name="Oval 65"/>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68" name="Group 67"/>
            <p:cNvGrpSpPr/>
            <p:nvPr/>
          </p:nvGrpSpPr>
          <p:grpSpPr>
            <a:xfrm>
              <a:off x="3547756" y="4016308"/>
              <a:ext cx="543739" cy="812402"/>
              <a:chOff x="1004300" y="1714608"/>
              <a:chExt cx="543739" cy="812402"/>
            </a:xfrm>
          </p:grpSpPr>
          <p:sp>
            <p:nvSpPr>
              <p:cNvPr id="69" name="TextBox 68"/>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70" name="Oval 69"/>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72" name="Group 71"/>
            <p:cNvGrpSpPr/>
            <p:nvPr/>
          </p:nvGrpSpPr>
          <p:grpSpPr>
            <a:xfrm>
              <a:off x="3992259" y="4016308"/>
              <a:ext cx="543739" cy="812402"/>
              <a:chOff x="1004300" y="1714608"/>
              <a:chExt cx="543739" cy="812402"/>
            </a:xfrm>
          </p:grpSpPr>
          <p:sp>
            <p:nvSpPr>
              <p:cNvPr id="73" name="TextBox 72"/>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74" name="Oval 73"/>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sp>
          <p:nvSpPr>
            <p:cNvPr id="76" name="TextBox 75"/>
            <p:cNvSpPr txBox="1"/>
            <p:nvPr/>
          </p:nvSpPr>
          <p:spPr>
            <a:xfrm>
              <a:off x="559470" y="4318190"/>
              <a:ext cx="543739" cy="523220"/>
            </a:xfrm>
            <a:prstGeom prst="rect">
              <a:avLst/>
            </a:prstGeom>
            <a:noFill/>
          </p:spPr>
          <p:txBody>
            <a:bodyPr wrap="none" rtlCol="0">
              <a:spAutoFit/>
            </a:bodyPr>
            <a:lstStyle/>
            <a:p>
              <a:r>
                <a:rPr lang="zh-CN" altLang="en-US" sz="2800" dirty="0"/>
                <a:t>🔥</a:t>
              </a:r>
              <a:endParaRPr lang="en-US" sz="2800" dirty="0"/>
            </a:p>
          </p:txBody>
        </p:sp>
        <p:sp>
          <p:nvSpPr>
            <p:cNvPr id="81" name="TextBox 80"/>
            <p:cNvSpPr txBox="1"/>
            <p:nvPr/>
          </p:nvSpPr>
          <p:spPr>
            <a:xfrm>
              <a:off x="570786" y="3198788"/>
              <a:ext cx="5195653" cy="307777"/>
            </a:xfrm>
            <a:prstGeom prst="rect">
              <a:avLst/>
            </a:prstGeom>
            <a:noFill/>
          </p:spPr>
          <p:txBody>
            <a:bodyPr wrap="none" rtlCol="0">
              <a:spAutoFit/>
            </a:bodyPr>
            <a:lstStyle/>
            <a:p>
              <a:r>
                <a:rPr lang="en-US" dirty="0"/>
                <a:t>house</a:t>
              </a:r>
              <a:r>
                <a:rPr lang="zh-CN" altLang="en-US" dirty="0"/>
                <a:t> </a:t>
              </a:r>
              <a:r>
                <a:rPr lang="en-US" dirty="0" err="1"/>
                <a:t>和</a:t>
              </a:r>
              <a:r>
                <a:rPr lang="zh-CN" altLang="en-US" dirty="0"/>
                <a:t> </a:t>
              </a:r>
              <a:r>
                <a:rPr lang="en-US" dirty="0"/>
                <a:t>heate</a:t>
              </a:r>
              <a:r>
                <a:rPr lang="en-US" altLang="zh-CN" dirty="0"/>
                <a:t>r</a:t>
              </a:r>
              <a:r>
                <a:rPr lang="zh-CN" altLang="en-US" dirty="0"/>
                <a:t> </a:t>
              </a:r>
              <a:r>
                <a:rPr lang="en-US" dirty="0" err="1"/>
                <a:t>在同一位置</a:t>
              </a:r>
              <a:r>
                <a:rPr lang="zh-CN" altLang="en-US" dirty="0"/>
                <a:t>，选哪个 </a:t>
              </a:r>
              <a:r>
                <a:rPr lang="en-US" altLang="zh-CN" dirty="0"/>
                <a:t>heater</a:t>
              </a:r>
              <a:r>
                <a:rPr lang="zh-CN" altLang="en-US" dirty="0"/>
                <a:t> 给这个房子供暖？</a:t>
              </a:r>
              <a:endParaRPr lang="en-US" dirty="0"/>
            </a:p>
          </p:txBody>
        </p:sp>
      </p:grpSp>
      <p:sp>
        <p:nvSpPr>
          <p:cNvPr id="82" name="TextBox 81"/>
          <p:cNvSpPr txBox="1"/>
          <p:nvPr/>
        </p:nvSpPr>
        <p:spPr>
          <a:xfrm>
            <a:off x="445102" y="5512354"/>
            <a:ext cx="3371436" cy="307777"/>
          </a:xfrm>
          <a:prstGeom prst="rect">
            <a:avLst/>
          </a:prstGeom>
          <a:noFill/>
        </p:spPr>
        <p:txBody>
          <a:bodyPr wrap="none" rtlCol="0">
            <a:spAutoFit/>
          </a:bodyPr>
          <a:lstStyle/>
          <a:p>
            <a:r>
              <a:rPr lang="en-US" dirty="0" err="1"/>
              <a:t>用</a:t>
            </a:r>
            <a:r>
              <a:rPr lang="en-US" b="1" dirty="0" err="1">
                <a:solidFill>
                  <a:srgbClr val="FF0000"/>
                </a:solidFill>
              </a:rPr>
              <a:t>二分法</a:t>
            </a:r>
            <a:r>
              <a:rPr lang="en-US" dirty="0" err="1"/>
              <a:t>寻找</a:t>
            </a:r>
            <a:r>
              <a:rPr lang="en-US" b="1" dirty="0" err="1">
                <a:solidFill>
                  <a:srgbClr val="FF0000"/>
                </a:solidFill>
              </a:rPr>
              <a:t>距离</a:t>
            </a:r>
            <a:r>
              <a:rPr lang="zh-CN" altLang="en-US" b="1" dirty="0">
                <a:solidFill>
                  <a:srgbClr val="FF0000"/>
                </a:solidFill>
              </a:rPr>
              <a:t> </a:t>
            </a:r>
            <a:r>
              <a:rPr lang="en-US" b="1" dirty="0">
                <a:solidFill>
                  <a:srgbClr val="FF0000"/>
                </a:solidFill>
              </a:rPr>
              <a:t>house</a:t>
            </a:r>
            <a:r>
              <a:rPr lang="zh-CN" altLang="en-US" b="1" dirty="0">
                <a:solidFill>
                  <a:srgbClr val="FF0000"/>
                </a:solidFill>
              </a:rPr>
              <a:t> </a:t>
            </a:r>
            <a:r>
              <a:rPr lang="en-US" b="1" dirty="0" err="1">
                <a:solidFill>
                  <a:srgbClr val="FF0000"/>
                </a:solidFill>
              </a:rPr>
              <a:t>最近的</a:t>
            </a:r>
            <a:r>
              <a:rPr lang="zh-CN" altLang="en-US" b="1" dirty="0">
                <a:solidFill>
                  <a:srgbClr val="FF0000"/>
                </a:solidFill>
              </a:rPr>
              <a:t> </a:t>
            </a:r>
            <a:r>
              <a:rPr lang="en-US" b="1" dirty="0">
                <a:solidFill>
                  <a:srgbClr val="FF0000"/>
                </a:solidFill>
              </a:rPr>
              <a:t>heater</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fade">
                                      <p:cBhvr>
                                        <p:cTn id="14" dur="1000"/>
                                        <p:tgtEl>
                                          <p:spTgt spid="84"/>
                                        </p:tgtEl>
                                      </p:cBhvr>
                                    </p:animEffect>
                                    <p:anim calcmode="lin" valueType="num">
                                      <p:cBhvr>
                                        <p:cTn id="15" dur="1000" fill="hold"/>
                                        <p:tgtEl>
                                          <p:spTgt spid="84"/>
                                        </p:tgtEl>
                                        <p:attrNameLst>
                                          <p:attrName>ppt_x</p:attrName>
                                        </p:attrNameLst>
                                      </p:cBhvr>
                                      <p:tavLst>
                                        <p:tav tm="0">
                                          <p:val>
                                            <p:strVal val="#ppt_x"/>
                                          </p:val>
                                        </p:tav>
                                        <p:tav tm="100000">
                                          <p:val>
                                            <p:strVal val="#ppt_x"/>
                                          </p:val>
                                        </p:tav>
                                      </p:tavLst>
                                    </p:anim>
                                    <p:anim calcmode="lin" valueType="num">
                                      <p:cBhvr>
                                        <p:cTn id="1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0"/>
                                        <p:tgtEl>
                                          <p:spTgt spid="82"/>
                                        </p:tgtEl>
                                      </p:cBhvr>
                                    </p:animEffect>
                                    <p:anim calcmode="lin" valueType="num">
                                      <p:cBhvr>
                                        <p:cTn id="22" dur="1000" fill="hold"/>
                                        <p:tgtEl>
                                          <p:spTgt spid="82"/>
                                        </p:tgtEl>
                                        <p:attrNameLst>
                                          <p:attrName>ppt_x</p:attrName>
                                        </p:attrNameLst>
                                      </p:cBhvr>
                                      <p:tavLst>
                                        <p:tav tm="0">
                                          <p:val>
                                            <p:strVal val="#ppt_x"/>
                                          </p:val>
                                        </p:tav>
                                        <p:tav tm="100000">
                                          <p:val>
                                            <p:strVal val="#ppt_x"/>
                                          </p:val>
                                        </p:tav>
                                      </p:tavLst>
                                    </p:anim>
                                    <p:anim calcmode="lin" valueType="num">
                                      <p:cBhvr>
                                        <p:cTn id="23"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思路解析 </a:t>
            </a:r>
            <a:r>
              <a:rPr lang="en-US" altLang="zh-CN" dirty="0"/>
              <a:t>&amp;</a:t>
            </a:r>
            <a:r>
              <a:rPr lang="zh-CN" altLang="en-US" dirty="0"/>
              <a:t> 代码解析</a:t>
            </a:r>
            <a:endParaRPr lang="zh-CN" altLang="en-US" dirty="0"/>
          </a:p>
        </p:txBody>
      </p:sp>
      <mc:AlternateContent xmlns:mc="http://schemas.openxmlformats.org/markup-compatibility/2006" xmlns:a14="http://schemas.microsoft.com/office/drawing/2010/main">
        <mc:Choice Requires="a14">
          <p:graphicFrame>
            <p:nvGraphicFramePr>
              <p:cNvPr id="77" name="Table 76"/>
              <p:cNvGraphicFramePr>
                <a:graphicFrameLocks noGrp="1"/>
              </p:cNvGraphicFramePr>
              <p:nvPr/>
            </p:nvGraphicFramePr>
            <p:xfrm>
              <a:off x="212728" y="4827555"/>
              <a:ext cx="6949440" cy="1708404"/>
            </p:xfrm>
            <a:graphic>
              <a:graphicData uri="http://schemas.openxmlformats.org/drawingml/2006/table">
                <a:tbl>
                  <a:tblPr firstRow="1" bandRow="1">
                    <a:tableStyleId>{5C22544A-7EE6-4342-B048-85BDC9FD1C3A}</a:tableStyleId>
                  </a:tblPr>
                  <a:tblGrid>
                    <a:gridCol w="1097280"/>
                    <a:gridCol w="1645920"/>
                    <a:gridCol w="4206240"/>
                  </a:tblGrid>
                  <a:tr h="1335024">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logm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mlogm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，遍历每一个房屋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二分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在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 个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中的插入位置，</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77" name="Table 76"/>
              <p:cNvGraphicFramePr>
                <a:graphicFrameLocks noGrp="1"/>
              </p:cNvGraphicFramePr>
              <p:nvPr/>
            </p:nvGraphicFramePr>
            <p:xfrm>
              <a:off x="212728" y="4827555"/>
              <a:ext cx="6949440" cy="1708404"/>
            </p:xfrm>
            <a:graphic>
              <a:graphicData uri="http://schemas.openxmlformats.org/drawingml/2006/table">
                <a:tbl>
                  <a:tblPr firstRow="1" bandRow="1">
                    <a:tableStyleId>{5C22544A-7EE6-4342-B048-85BDC9FD1C3A}</a:tableStyleId>
                  </a:tblPr>
                  <a:tblGrid>
                    <a:gridCol w="1097280"/>
                    <a:gridCol w="1645920"/>
                    <a:gridCol w="4206240"/>
                  </a:tblGrid>
                  <a:tr h="137160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1"/>
                        </a:blipFill>
                      </a:tcPr>
                    </a:tc>
                    <a:tc>
                      <a:txBody>
                        <a:bodyPr/>
                        <a:lstStyle/>
                        <a:p>
                          <a:pPr>
                            <a:lnSpc>
                              <a:spcPct val="150000"/>
                            </a:lnSpc>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mlogm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，遍历每一个房屋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二分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在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 个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中的插入位置，</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pic>
        <p:nvPicPr>
          <p:cNvPr id="3" name="Picture 2" descr="Text&#10;&#10;Description automatically generated"/>
          <p:cNvPicPr>
            <a:picLocks noChangeAspect="1"/>
          </p:cNvPicPr>
          <p:nvPr/>
        </p:nvPicPr>
        <p:blipFill>
          <a:blip r:embed="rId2"/>
          <a:stretch>
            <a:fillRect/>
          </a:stretch>
        </p:blipFill>
        <p:spPr>
          <a:xfrm>
            <a:off x="6926160" y="875658"/>
            <a:ext cx="5215040" cy="5804261"/>
          </a:xfrm>
          <a:prstGeom prst="rect">
            <a:avLst/>
          </a:prstGeom>
        </p:spPr>
      </p:pic>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grpSp>
        <p:nvGrpSpPr>
          <p:cNvPr id="78" name="Group 77"/>
          <p:cNvGrpSpPr/>
          <p:nvPr/>
        </p:nvGrpSpPr>
        <p:grpSpPr>
          <a:xfrm>
            <a:off x="446230" y="3090520"/>
            <a:ext cx="5204580" cy="1639490"/>
            <a:chOff x="447405" y="1079500"/>
            <a:chExt cx="5204580" cy="1639490"/>
          </a:xfrm>
        </p:grpSpPr>
        <p:cxnSp>
          <p:nvCxnSpPr>
            <p:cNvPr id="82" name="Straight Connector 81"/>
            <p:cNvCxnSpPr/>
            <p:nvPr/>
          </p:nvCxnSpPr>
          <p:spPr>
            <a:xfrm>
              <a:off x="447405" y="1925522"/>
              <a:ext cx="43531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1841613" y="1384460"/>
              <a:ext cx="429616" cy="862834"/>
              <a:chOff x="1778113" y="1206660"/>
              <a:chExt cx="429616" cy="862834"/>
            </a:xfrm>
          </p:grpSpPr>
          <p:sp>
            <p:nvSpPr>
              <p:cNvPr id="107" name="TextBox 106"/>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108" name="Oval 107"/>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7</a:t>
                </a:r>
                <a:endParaRPr lang="en-US" dirty="0">
                  <a:solidFill>
                    <a:schemeClr val="accent1"/>
                  </a:solidFill>
                </a:endParaRPr>
              </a:p>
            </p:txBody>
          </p:sp>
        </p:grpSp>
        <p:grpSp>
          <p:nvGrpSpPr>
            <p:cNvPr id="86" name="Group 85"/>
            <p:cNvGrpSpPr/>
            <p:nvPr/>
          </p:nvGrpSpPr>
          <p:grpSpPr>
            <a:xfrm>
              <a:off x="678721" y="1890733"/>
              <a:ext cx="284052" cy="356561"/>
              <a:chOff x="1923677" y="1712933"/>
              <a:chExt cx="284052" cy="356561"/>
            </a:xfrm>
          </p:grpSpPr>
          <p:sp>
            <p:nvSpPr>
              <p:cNvPr id="105" name="Oval 104"/>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87" name="Group 86"/>
            <p:cNvGrpSpPr/>
            <p:nvPr/>
          </p:nvGrpSpPr>
          <p:grpSpPr>
            <a:xfrm>
              <a:off x="1004300" y="1892408"/>
              <a:ext cx="543739" cy="812402"/>
              <a:chOff x="1004300" y="1714608"/>
              <a:chExt cx="543739" cy="812402"/>
            </a:xfrm>
          </p:grpSpPr>
          <p:sp>
            <p:nvSpPr>
              <p:cNvPr id="102" name="TextBox 101"/>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03" name="Oval 102"/>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88" name="Group 87"/>
            <p:cNvGrpSpPr/>
            <p:nvPr/>
          </p:nvGrpSpPr>
          <p:grpSpPr>
            <a:xfrm>
              <a:off x="2786128" y="1892672"/>
              <a:ext cx="543739" cy="812402"/>
              <a:chOff x="1004300" y="1714608"/>
              <a:chExt cx="543739" cy="812402"/>
            </a:xfrm>
          </p:grpSpPr>
          <p:sp>
            <p:nvSpPr>
              <p:cNvPr id="99" name="TextBox 98"/>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00" name="Oval 99"/>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89" name="Group 88"/>
            <p:cNvGrpSpPr/>
            <p:nvPr/>
          </p:nvGrpSpPr>
          <p:grpSpPr>
            <a:xfrm>
              <a:off x="3510127" y="1881345"/>
              <a:ext cx="543739" cy="812402"/>
              <a:chOff x="1004300" y="1714608"/>
              <a:chExt cx="543739" cy="812402"/>
            </a:xfrm>
          </p:grpSpPr>
          <p:sp>
            <p:nvSpPr>
              <p:cNvPr id="96" name="TextBox 95"/>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97" name="Oval 96"/>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90" name="Group 89"/>
            <p:cNvGrpSpPr/>
            <p:nvPr/>
          </p:nvGrpSpPr>
          <p:grpSpPr>
            <a:xfrm>
              <a:off x="3954630" y="1881345"/>
              <a:ext cx="543739" cy="812402"/>
              <a:chOff x="1004300" y="1714608"/>
              <a:chExt cx="543739" cy="812402"/>
            </a:xfrm>
          </p:grpSpPr>
          <p:sp>
            <p:nvSpPr>
              <p:cNvPr id="93" name="TextBox 92"/>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94" name="Oval 93"/>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sp>
          <p:nvSpPr>
            <p:cNvPr id="91" name="TextBox 90"/>
            <p:cNvSpPr txBox="1"/>
            <p:nvPr/>
          </p:nvSpPr>
          <p:spPr>
            <a:xfrm>
              <a:off x="546100" y="1079500"/>
              <a:ext cx="5105885" cy="307777"/>
            </a:xfrm>
            <a:prstGeom prst="rect">
              <a:avLst/>
            </a:prstGeom>
            <a:noFill/>
          </p:spPr>
          <p:txBody>
            <a:bodyPr wrap="none" rtlCol="0">
              <a:spAutoFit/>
            </a:bodyPr>
            <a:lstStyle/>
            <a:p>
              <a:r>
                <a:rPr lang="en-US" altLang="zh-CN" dirty="0"/>
                <a:t>h</a:t>
              </a:r>
              <a:r>
                <a:rPr lang="en-US" dirty="0"/>
                <a:t>ouse</a:t>
              </a:r>
              <a:r>
                <a:rPr lang="zh-CN" altLang="en-US" dirty="0"/>
                <a:t> </a:t>
              </a:r>
              <a:r>
                <a:rPr lang="en-US" dirty="0" err="1"/>
                <a:t>在两个</a:t>
              </a:r>
              <a:r>
                <a:rPr lang="zh-CN" altLang="en-US" dirty="0"/>
                <a:t> </a:t>
              </a:r>
              <a:r>
                <a:rPr lang="en-US" dirty="0"/>
                <a:t>heaters</a:t>
              </a:r>
              <a:r>
                <a:rPr lang="zh-CN" altLang="en-US" dirty="0"/>
                <a:t> </a:t>
              </a:r>
              <a:r>
                <a:rPr lang="en-US" dirty="0" err="1"/>
                <a:t>之间</a:t>
              </a:r>
              <a:r>
                <a:rPr lang="zh-CN" altLang="en-US" dirty="0"/>
                <a:t>，选哪个 </a:t>
              </a:r>
              <a:r>
                <a:rPr lang="en-US" altLang="zh-CN" dirty="0"/>
                <a:t>heater</a:t>
              </a:r>
              <a:r>
                <a:rPr lang="zh-CN" altLang="en-US" dirty="0"/>
                <a:t> 给这个房子供暖？</a:t>
              </a:r>
              <a:endParaRPr lang="en-US" dirty="0"/>
            </a:p>
          </p:txBody>
        </p:sp>
        <p:sp>
          <p:nvSpPr>
            <p:cNvPr id="92" name="TextBox 91"/>
            <p:cNvSpPr txBox="1"/>
            <p:nvPr/>
          </p:nvSpPr>
          <p:spPr>
            <a:xfrm>
              <a:off x="509058" y="2195770"/>
              <a:ext cx="543739" cy="523220"/>
            </a:xfrm>
            <a:prstGeom prst="rect">
              <a:avLst/>
            </a:prstGeom>
            <a:noFill/>
          </p:spPr>
          <p:txBody>
            <a:bodyPr wrap="none" rtlCol="0">
              <a:spAutoFit/>
            </a:bodyPr>
            <a:lstStyle/>
            <a:p>
              <a:r>
                <a:rPr lang="zh-CN" altLang="en-US" sz="2800" dirty="0"/>
                <a:t>🔥</a:t>
              </a:r>
              <a:endParaRPr lang="en-US" sz="2800" dirty="0"/>
            </a:p>
          </p:txBody>
        </p:sp>
      </p:grpSp>
      <p:grpSp>
        <p:nvGrpSpPr>
          <p:cNvPr id="110" name="Group 109"/>
          <p:cNvGrpSpPr/>
          <p:nvPr/>
        </p:nvGrpSpPr>
        <p:grpSpPr>
          <a:xfrm>
            <a:off x="441847" y="1003795"/>
            <a:ext cx="5281405" cy="1642622"/>
            <a:chOff x="485034" y="3198788"/>
            <a:chExt cx="5281405" cy="1642622"/>
          </a:xfrm>
        </p:grpSpPr>
        <p:cxnSp>
          <p:nvCxnSpPr>
            <p:cNvPr id="111" name="Straight Connector 110"/>
            <p:cNvCxnSpPr/>
            <p:nvPr/>
          </p:nvCxnSpPr>
          <p:spPr>
            <a:xfrm>
              <a:off x="485034" y="4060485"/>
              <a:ext cx="43531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570786" y="3519423"/>
              <a:ext cx="429616" cy="862834"/>
              <a:chOff x="1778113" y="1206660"/>
              <a:chExt cx="429616" cy="862834"/>
            </a:xfrm>
          </p:grpSpPr>
          <p:sp>
            <p:nvSpPr>
              <p:cNvPr id="131" name="TextBox 130"/>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132" name="Oval 131"/>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113" name="Group 112"/>
            <p:cNvGrpSpPr/>
            <p:nvPr/>
          </p:nvGrpSpPr>
          <p:grpSpPr>
            <a:xfrm>
              <a:off x="1041929" y="4027371"/>
              <a:ext cx="543739" cy="812402"/>
              <a:chOff x="1004300" y="1714608"/>
              <a:chExt cx="543739" cy="812402"/>
            </a:xfrm>
          </p:grpSpPr>
          <p:sp>
            <p:nvSpPr>
              <p:cNvPr id="128" name="TextBox 127"/>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29" name="Oval 128"/>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114" name="Group 113"/>
            <p:cNvGrpSpPr/>
            <p:nvPr/>
          </p:nvGrpSpPr>
          <p:grpSpPr>
            <a:xfrm>
              <a:off x="2823757" y="4027635"/>
              <a:ext cx="543739" cy="812402"/>
              <a:chOff x="1004300" y="1714608"/>
              <a:chExt cx="543739" cy="812402"/>
            </a:xfrm>
          </p:grpSpPr>
          <p:sp>
            <p:nvSpPr>
              <p:cNvPr id="125" name="TextBox 124"/>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26" name="Oval 125"/>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115" name="Group 114"/>
            <p:cNvGrpSpPr/>
            <p:nvPr/>
          </p:nvGrpSpPr>
          <p:grpSpPr>
            <a:xfrm>
              <a:off x="3547756" y="4016308"/>
              <a:ext cx="543739" cy="812402"/>
              <a:chOff x="1004300" y="1714608"/>
              <a:chExt cx="543739" cy="812402"/>
            </a:xfrm>
          </p:grpSpPr>
          <p:sp>
            <p:nvSpPr>
              <p:cNvPr id="122" name="TextBox 121"/>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23" name="Oval 122"/>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116" name="Group 115"/>
            <p:cNvGrpSpPr/>
            <p:nvPr/>
          </p:nvGrpSpPr>
          <p:grpSpPr>
            <a:xfrm>
              <a:off x="3992259" y="4016308"/>
              <a:ext cx="543739" cy="812402"/>
              <a:chOff x="1004300" y="1714608"/>
              <a:chExt cx="543739" cy="812402"/>
            </a:xfrm>
          </p:grpSpPr>
          <p:sp>
            <p:nvSpPr>
              <p:cNvPr id="119" name="TextBox 118"/>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120" name="Oval 119"/>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sp>
          <p:nvSpPr>
            <p:cNvPr id="117" name="TextBox 116"/>
            <p:cNvSpPr txBox="1"/>
            <p:nvPr/>
          </p:nvSpPr>
          <p:spPr>
            <a:xfrm>
              <a:off x="559470" y="4318190"/>
              <a:ext cx="543739" cy="523220"/>
            </a:xfrm>
            <a:prstGeom prst="rect">
              <a:avLst/>
            </a:prstGeom>
            <a:noFill/>
          </p:spPr>
          <p:txBody>
            <a:bodyPr wrap="none" rtlCol="0">
              <a:spAutoFit/>
            </a:bodyPr>
            <a:lstStyle/>
            <a:p>
              <a:r>
                <a:rPr lang="zh-CN" altLang="en-US" sz="2800" dirty="0"/>
                <a:t>🔥</a:t>
              </a:r>
              <a:endParaRPr lang="en-US" sz="2800" dirty="0"/>
            </a:p>
          </p:txBody>
        </p:sp>
        <p:sp>
          <p:nvSpPr>
            <p:cNvPr id="118" name="TextBox 117"/>
            <p:cNvSpPr txBox="1"/>
            <p:nvPr/>
          </p:nvSpPr>
          <p:spPr>
            <a:xfrm>
              <a:off x="570786" y="3198788"/>
              <a:ext cx="5195653" cy="307777"/>
            </a:xfrm>
            <a:prstGeom prst="rect">
              <a:avLst/>
            </a:prstGeom>
            <a:noFill/>
          </p:spPr>
          <p:txBody>
            <a:bodyPr wrap="none" rtlCol="0">
              <a:spAutoFit/>
            </a:bodyPr>
            <a:lstStyle/>
            <a:p>
              <a:r>
                <a:rPr lang="en-US" dirty="0"/>
                <a:t>house</a:t>
              </a:r>
              <a:r>
                <a:rPr lang="zh-CN" altLang="en-US" dirty="0"/>
                <a:t> </a:t>
              </a:r>
              <a:r>
                <a:rPr lang="en-US" dirty="0" err="1"/>
                <a:t>和</a:t>
              </a:r>
              <a:r>
                <a:rPr lang="zh-CN" altLang="en-US" dirty="0"/>
                <a:t> </a:t>
              </a:r>
              <a:r>
                <a:rPr lang="en-US" dirty="0"/>
                <a:t>heate</a:t>
              </a:r>
              <a:r>
                <a:rPr lang="en-US" altLang="zh-CN" dirty="0"/>
                <a:t>r</a:t>
              </a:r>
              <a:r>
                <a:rPr lang="zh-CN" altLang="en-US" dirty="0"/>
                <a:t> </a:t>
              </a:r>
              <a:r>
                <a:rPr lang="en-US" dirty="0" err="1"/>
                <a:t>在同一位置</a:t>
              </a:r>
              <a:r>
                <a:rPr lang="zh-CN" altLang="en-US" dirty="0"/>
                <a:t>，选哪个 </a:t>
              </a:r>
              <a:r>
                <a:rPr lang="en-US" altLang="zh-CN" dirty="0"/>
                <a:t>heater</a:t>
              </a:r>
              <a:r>
                <a:rPr lang="zh-CN" altLang="en-US" dirty="0"/>
                <a:t> 给这个房子供暖？</a:t>
              </a:r>
              <a:endParaRPr lang="en-US"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Graphical user interface, text, application&#10;&#10;Description automatically generated"/>
          <p:cNvPicPr>
            <a:picLocks noChangeAspect="1"/>
          </p:cNvPicPr>
          <p:nvPr/>
        </p:nvPicPr>
        <p:blipFill rotWithShape="1">
          <a:blip r:embed="rId1"/>
          <a:srcRect t="33132"/>
          <a:stretch>
            <a:fillRect/>
          </a:stretch>
        </p:blipFill>
        <p:spPr>
          <a:xfrm>
            <a:off x="5621836" y="2541342"/>
            <a:ext cx="5492013" cy="4264954"/>
          </a:xfrm>
          <a:prstGeom prst="rect">
            <a:avLst/>
          </a:prstGeom>
        </p:spPr>
      </p:pic>
      <p:sp>
        <p:nvSpPr>
          <p:cNvPr id="6" name="标题 5"/>
          <p:cNvSpPr>
            <a:spLocks noGrp="1"/>
          </p:cNvSpPr>
          <p:nvPr>
            <p:ph type="title"/>
          </p:nvPr>
        </p:nvSpPr>
        <p:spPr/>
        <p:txBody>
          <a:bodyPr/>
          <a:lstStyle/>
          <a:p>
            <a:r>
              <a:rPr lang="zh-CN" altLang="en-US" dirty="0"/>
              <a:t>思路解析 </a:t>
            </a:r>
            <a:r>
              <a:rPr lang="en-US" altLang="zh-CN" dirty="0"/>
              <a:t>&amp;</a:t>
            </a:r>
            <a:r>
              <a:rPr lang="zh-CN" altLang="en-US" dirty="0"/>
              <a:t> 代码解析</a:t>
            </a:r>
            <a:endParaRPr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cxnSp>
        <p:nvCxnSpPr>
          <p:cNvPr id="8" name="Straight Connector 7"/>
          <p:cNvCxnSpPr/>
          <p:nvPr/>
        </p:nvCxnSpPr>
        <p:spPr>
          <a:xfrm>
            <a:off x="447405" y="1620722"/>
            <a:ext cx="11157534" cy="1437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841613" y="1079660"/>
            <a:ext cx="429616" cy="862834"/>
            <a:chOff x="1778113" y="1206660"/>
            <a:chExt cx="429616" cy="862834"/>
          </a:xfrm>
        </p:grpSpPr>
        <p:sp>
          <p:nvSpPr>
            <p:cNvPr id="9" name="TextBox 8"/>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12" name="Oval 11"/>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7</a:t>
              </a:r>
              <a:endParaRPr lang="en-US" dirty="0">
                <a:solidFill>
                  <a:schemeClr val="accent1"/>
                </a:solidFill>
              </a:endParaRPr>
            </a:p>
          </p:txBody>
        </p:sp>
      </p:grpSp>
      <p:grpSp>
        <p:nvGrpSpPr>
          <p:cNvPr id="65" name="Group 64"/>
          <p:cNvGrpSpPr/>
          <p:nvPr/>
        </p:nvGrpSpPr>
        <p:grpSpPr>
          <a:xfrm>
            <a:off x="861794" y="1904767"/>
            <a:ext cx="348550" cy="531654"/>
            <a:chOff x="7603466" y="1964596"/>
            <a:chExt cx="1058096" cy="531654"/>
          </a:xfrm>
        </p:grpSpPr>
        <p:sp>
          <p:nvSpPr>
            <p:cNvPr id="23" name="Left Brace 22"/>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4" name="TextBox 23"/>
            <p:cNvSpPr txBox="1"/>
            <p:nvPr/>
          </p:nvSpPr>
          <p:spPr>
            <a:xfrm>
              <a:off x="7836274" y="2188473"/>
              <a:ext cx="284051"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28" name="Group 27"/>
          <p:cNvGrpSpPr/>
          <p:nvPr/>
        </p:nvGrpSpPr>
        <p:grpSpPr>
          <a:xfrm>
            <a:off x="9220313" y="1079660"/>
            <a:ext cx="503602" cy="862834"/>
            <a:chOff x="1778113" y="1206660"/>
            <a:chExt cx="503602" cy="862834"/>
          </a:xfrm>
        </p:grpSpPr>
        <p:sp>
          <p:nvSpPr>
            <p:cNvPr id="29" name="TextBox 28"/>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0" name="Oval 29"/>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98277" y="1761717"/>
              <a:ext cx="383438" cy="307777"/>
            </a:xfrm>
            <a:prstGeom prst="rect">
              <a:avLst/>
            </a:prstGeom>
            <a:noFill/>
          </p:spPr>
          <p:txBody>
            <a:bodyPr wrap="none" rtlCol="0">
              <a:spAutoFit/>
            </a:bodyPr>
            <a:lstStyle/>
            <a:p>
              <a:r>
                <a:rPr lang="en-US" altLang="zh-CN" dirty="0">
                  <a:solidFill>
                    <a:schemeClr val="accent1"/>
                  </a:solidFill>
                </a:rPr>
                <a:t>50</a:t>
              </a:r>
              <a:endParaRPr lang="en-US" dirty="0">
                <a:solidFill>
                  <a:schemeClr val="accent1"/>
                </a:solidFill>
              </a:endParaRPr>
            </a:p>
          </p:txBody>
        </p:sp>
      </p:grpSp>
      <p:grpSp>
        <p:nvGrpSpPr>
          <p:cNvPr id="32" name="Group 31"/>
          <p:cNvGrpSpPr/>
          <p:nvPr/>
        </p:nvGrpSpPr>
        <p:grpSpPr>
          <a:xfrm>
            <a:off x="10375818" y="1092735"/>
            <a:ext cx="503602" cy="862834"/>
            <a:chOff x="1778113" y="1206660"/>
            <a:chExt cx="503602" cy="862834"/>
          </a:xfrm>
        </p:grpSpPr>
        <p:sp>
          <p:nvSpPr>
            <p:cNvPr id="33" name="TextBox 32"/>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4" name="Oval 33"/>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98277" y="1761717"/>
              <a:ext cx="383438" cy="307777"/>
            </a:xfrm>
            <a:prstGeom prst="rect">
              <a:avLst/>
            </a:prstGeom>
            <a:noFill/>
          </p:spPr>
          <p:txBody>
            <a:bodyPr wrap="none" rtlCol="0">
              <a:spAutoFit/>
            </a:bodyPr>
            <a:lstStyle/>
            <a:p>
              <a:r>
                <a:rPr lang="en-US" altLang="zh-CN" dirty="0">
                  <a:solidFill>
                    <a:schemeClr val="accent1"/>
                  </a:solidFill>
                </a:rPr>
                <a:t>53</a:t>
              </a:r>
              <a:endParaRPr lang="en-US" dirty="0">
                <a:solidFill>
                  <a:schemeClr val="accent1"/>
                </a:solidFill>
              </a:endParaRPr>
            </a:p>
          </p:txBody>
        </p:sp>
      </p:grpSp>
      <p:grpSp>
        <p:nvGrpSpPr>
          <p:cNvPr id="36" name="Group 35"/>
          <p:cNvGrpSpPr/>
          <p:nvPr/>
        </p:nvGrpSpPr>
        <p:grpSpPr>
          <a:xfrm>
            <a:off x="10861412" y="1092735"/>
            <a:ext cx="490902" cy="862834"/>
            <a:chOff x="1778113" y="1206660"/>
            <a:chExt cx="490902" cy="862834"/>
          </a:xfrm>
        </p:grpSpPr>
        <p:sp>
          <p:nvSpPr>
            <p:cNvPr id="37" name="TextBox 36"/>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8" name="Oval 37"/>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85577" y="1761717"/>
              <a:ext cx="383438" cy="307777"/>
            </a:xfrm>
            <a:prstGeom prst="rect">
              <a:avLst/>
            </a:prstGeom>
            <a:noFill/>
          </p:spPr>
          <p:txBody>
            <a:bodyPr wrap="none" rtlCol="0">
              <a:spAutoFit/>
            </a:bodyPr>
            <a:lstStyle/>
            <a:p>
              <a:r>
                <a:rPr lang="en-US" altLang="zh-CN" dirty="0">
                  <a:solidFill>
                    <a:schemeClr val="accent1"/>
                  </a:solidFill>
                </a:rPr>
                <a:t>54</a:t>
              </a:r>
              <a:endParaRPr lang="en-US" dirty="0">
                <a:solidFill>
                  <a:schemeClr val="accent1"/>
                </a:solidFill>
              </a:endParaRPr>
            </a:p>
          </p:txBody>
        </p:sp>
      </p:grpSp>
      <p:grpSp>
        <p:nvGrpSpPr>
          <p:cNvPr id="40" name="Group 39"/>
          <p:cNvGrpSpPr/>
          <p:nvPr/>
        </p:nvGrpSpPr>
        <p:grpSpPr>
          <a:xfrm>
            <a:off x="533157" y="1079660"/>
            <a:ext cx="429616" cy="862834"/>
            <a:chOff x="1778113" y="1206660"/>
            <a:chExt cx="429616" cy="862834"/>
          </a:xfrm>
        </p:grpSpPr>
        <p:sp>
          <p:nvSpPr>
            <p:cNvPr id="41" name="TextBox 40"/>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42" name="Oval 41"/>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48" name="Group 47"/>
          <p:cNvGrpSpPr/>
          <p:nvPr/>
        </p:nvGrpSpPr>
        <p:grpSpPr>
          <a:xfrm>
            <a:off x="1004300" y="1587608"/>
            <a:ext cx="543739" cy="812402"/>
            <a:chOff x="1004300" y="1714608"/>
            <a:chExt cx="543739" cy="812402"/>
          </a:xfrm>
        </p:grpSpPr>
        <p:sp>
          <p:nvSpPr>
            <p:cNvPr id="10" name="TextBox 9"/>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46" name="Oval 45"/>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49" name="Group 48"/>
          <p:cNvGrpSpPr/>
          <p:nvPr/>
        </p:nvGrpSpPr>
        <p:grpSpPr>
          <a:xfrm>
            <a:off x="2786128" y="1587872"/>
            <a:ext cx="543739" cy="812402"/>
            <a:chOff x="1004300" y="1714608"/>
            <a:chExt cx="543739" cy="812402"/>
          </a:xfrm>
        </p:grpSpPr>
        <p:sp>
          <p:nvSpPr>
            <p:cNvPr id="50" name="TextBox 49"/>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1" name="Oval 50"/>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53" name="Group 52"/>
          <p:cNvGrpSpPr/>
          <p:nvPr/>
        </p:nvGrpSpPr>
        <p:grpSpPr>
          <a:xfrm>
            <a:off x="3510127" y="1576545"/>
            <a:ext cx="543739" cy="812402"/>
            <a:chOff x="1004300" y="1714608"/>
            <a:chExt cx="543739" cy="812402"/>
          </a:xfrm>
        </p:grpSpPr>
        <p:sp>
          <p:nvSpPr>
            <p:cNvPr id="54" name="TextBox 53"/>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5" name="Oval 54"/>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57" name="Group 56"/>
          <p:cNvGrpSpPr/>
          <p:nvPr/>
        </p:nvGrpSpPr>
        <p:grpSpPr>
          <a:xfrm>
            <a:off x="3954630" y="1576545"/>
            <a:ext cx="543739" cy="812402"/>
            <a:chOff x="1004300" y="1714608"/>
            <a:chExt cx="543739" cy="812402"/>
          </a:xfrm>
        </p:grpSpPr>
        <p:sp>
          <p:nvSpPr>
            <p:cNvPr id="58" name="TextBox 57"/>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9" name="Oval 58"/>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grpSp>
        <p:nvGrpSpPr>
          <p:cNvPr id="61" name="Group 60"/>
          <p:cNvGrpSpPr/>
          <p:nvPr/>
        </p:nvGrpSpPr>
        <p:grpSpPr>
          <a:xfrm>
            <a:off x="9670197" y="1589245"/>
            <a:ext cx="543739" cy="812402"/>
            <a:chOff x="1004300" y="1714608"/>
            <a:chExt cx="543739" cy="812402"/>
          </a:xfrm>
        </p:grpSpPr>
        <p:sp>
          <p:nvSpPr>
            <p:cNvPr id="62" name="TextBox 61"/>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63" name="Oval 62"/>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51</a:t>
              </a:r>
              <a:endParaRPr lang="en-US" dirty="0">
                <a:solidFill>
                  <a:schemeClr val="accent1"/>
                </a:solidFill>
              </a:endParaRPr>
            </a:p>
          </p:txBody>
        </p:sp>
      </p:grpSp>
      <p:grpSp>
        <p:nvGrpSpPr>
          <p:cNvPr id="70" name="Group 69"/>
          <p:cNvGrpSpPr/>
          <p:nvPr/>
        </p:nvGrpSpPr>
        <p:grpSpPr>
          <a:xfrm>
            <a:off x="1354667" y="1903123"/>
            <a:ext cx="703047" cy="531654"/>
            <a:chOff x="7603466" y="1964596"/>
            <a:chExt cx="1058096" cy="531654"/>
          </a:xfrm>
        </p:grpSpPr>
        <p:sp>
          <p:nvSpPr>
            <p:cNvPr id="71" name="Left Brace 70"/>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2" name="TextBox 71"/>
            <p:cNvSpPr txBox="1"/>
            <p:nvPr/>
          </p:nvSpPr>
          <p:spPr>
            <a:xfrm>
              <a:off x="7912728" y="2188473"/>
              <a:ext cx="427502" cy="307777"/>
            </a:xfrm>
            <a:prstGeom prst="rect">
              <a:avLst/>
            </a:prstGeom>
            <a:noFill/>
          </p:spPr>
          <p:txBody>
            <a:bodyPr wrap="none" rtlCol="0">
              <a:spAutoFit/>
            </a:bodyPr>
            <a:lstStyle/>
            <a:p>
              <a:r>
                <a:rPr lang="en-US" altLang="zh-CN" dirty="0">
                  <a:solidFill>
                    <a:srgbClr val="00B050"/>
                  </a:solidFill>
                </a:rPr>
                <a:t>3</a:t>
              </a:r>
              <a:endParaRPr lang="en-US" dirty="0">
                <a:solidFill>
                  <a:srgbClr val="00B050"/>
                </a:solidFill>
              </a:endParaRPr>
            </a:p>
          </p:txBody>
        </p:sp>
      </p:grpSp>
      <p:grpSp>
        <p:nvGrpSpPr>
          <p:cNvPr id="73" name="Group 72"/>
          <p:cNvGrpSpPr/>
          <p:nvPr/>
        </p:nvGrpSpPr>
        <p:grpSpPr>
          <a:xfrm>
            <a:off x="9563120" y="1891127"/>
            <a:ext cx="348550" cy="531654"/>
            <a:chOff x="7603466" y="1964596"/>
            <a:chExt cx="1058096" cy="531654"/>
          </a:xfrm>
        </p:grpSpPr>
        <p:sp>
          <p:nvSpPr>
            <p:cNvPr id="74" name="Left Brace 73"/>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5" name="TextBox 74"/>
            <p:cNvSpPr txBox="1"/>
            <p:nvPr/>
          </p:nvSpPr>
          <p:spPr>
            <a:xfrm>
              <a:off x="7836274" y="2188473"/>
              <a:ext cx="284051"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76" name="Group 75"/>
          <p:cNvGrpSpPr/>
          <p:nvPr/>
        </p:nvGrpSpPr>
        <p:grpSpPr>
          <a:xfrm>
            <a:off x="10001126" y="1890413"/>
            <a:ext cx="703047" cy="531654"/>
            <a:chOff x="7603466" y="1964596"/>
            <a:chExt cx="1058096" cy="531654"/>
          </a:xfrm>
        </p:grpSpPr>
        <p:sp>
          <p:nvSpPr>
            <p:cNvPr id="77" name="Left Brace 76"/>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8" name="TextBox 77"/>
            <p:cNvSpPr txBox="1"/>
            <p:nvPr/>
          </p:nvSpPr>
          <p:spPr>
            <a:xfrm>
              <a:off x="7912728" y="2188473"/>
              <a:ext cx="427502" cy="307777"/>
            </a:xfrm>
            <a:prstGeom prst="rect">
              <a:avLst/>
            </a:prstGeom>
            <a:noFill/>
          </p:spPr>
          <p:txBody>
            <a:bodyPr wrap="none" rtlCol="0">
              <a:spAutoFit/>
            </a:bodyPr>
            <a:lstStyle/>
            <a:p>
              <a:r>
                <a:rPr lang="en-US" altLang="zh-CN" dirty="0">
                  <a:solidFill>
                    <a:srgbClr val="00B050"/>
                  </a:solidFill>
                </a:rPr>
                <a:t>2</a:t>
              </a:r>
              <a:endParaRPr lang="en-US" dirty="0">
                <a:solidFill>
                  <a:srgbClr val="00B050"/>
                </a:solidFill>
              </a:endParaRPr>
            </a:p>
          </p:txBody>
        </p:sp>
      </p:grpSp>
      <p:grpSp>
        <p:nvGrpSpPr>
          <p:cNvPr id="79" name="Group 78"/>
          <p:cNvGrpSpPr/>
          <p:nvPr/>
        </p:nvGrpSpPr>
        <p:grpSpPr>
          <a:xfrm>
            <a:off x="10012284" y="2359697"/>
            <a:ext cx="1101565" cy="531654"/>
            <a:chOff x="7603466" y="1964596"/>
            <a:chExt cx="1058096" cy="531654"/>
          </a:xfrm>
        </p:grpSpPr>
        <p:sp>
          <p:nvSpPr>
            <p:cNvPr id="80" name="Left Brace 79"/>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81" name="TextBox 80"/>
            <p:cNvSpPr txBox="1"/>
            <p:nvPr/>
          </p:nvSpPr>
          <p:spPr>
            <a:xfrm>
              <a:off x="7997964" y="2188473"/>
              <a:ext cx="242142" cy="307777"/>
            </a:xfrm>
            <a:prstGeom prst="rect">
              <a:avLst/>
            </a:prstGeom>
            <a:noFill/>
          </p:spPr>
          <p:txBody>
            <a:bodyPr wrap="none" rtlCol="0">
              <a:spAutoFit/>
            </a:bodyPr>
            <a:lstStyle/>
            <a:p>
              <a:r>
                <a:rPr lang="en-US" altLang="zh-CN" dirty="0">
                  <a:solidFill>
                    <a:srgbClr val="00B050"/>
                  </a:solidFill>
                </a:rPr>
                <a:t>3</a:t>
              </a:r>
              <a:endParaRPr lang="en-US" dirty="0">
                <a:solidFill>
                  <a:srgbClr val="00B050"/>
                </a:solidFill>
              </a:endParaRPr>
            </a:p>
          </p:txBody>
        </p:sp>
      </p:grpSp>
      <p:pic>
        <p:nvPicPr>
          <p:cNvPr id="83" name="Picture 82" descr="Graphical user interface, text, application&#10;&#10;Description automatically generated"/>
          <p:cNvPicPr>
            <a:picLocks noChangeAspect="1"/>
          </p:cNvPicPr>
          <p:nvPr/>
        </p:nvPicPr>
        <p:blipFill rotWithShape="1">
          <a:blip r:embed="rId1"/>
          <a:srcRect r="24865" b="67625"/>
          <a:stretch>
            <a:fillRect/>
          </a:stretch>
        </p:blipFill>
        <p:spPr>
          <a:xfrm>
            <a:off x="578454" y="2541342"/>
            <a:ext cx="4669777" cy="23367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思路解析 </a:t>
            </a:r>
            <a:r>
              <a:rPr lang="en-US" altLang="zh-CN" dirty="0"/>
              <a:t>&amp;</a:t>
            </a:r>
            <a:r>
              <a:rPr lang="zh-CN" altLang="en-US" dirty="0"/>
              <a:t> 代码解析</a:t>
            </a:r>
            <a:endParaRPr lang="zh-CN" altLang="en-US" dirty="0"/>
          </a:p>
        </p:txBody>
      </p:sp>
      <p:cxnSp>
        <p:nvCxnSpPr>
          <p:cNvPr id="8" name="Straight Connector 7"/>
          <p:cNvCxnSpPr/>
          <p:nvPr/>
        </p:nvCxnSpPr>
        <p:spPr>
          <a:xfrm>
            <a:off x="447405" y="1404822"/>
            <a:ext cx="11157534" cy="1437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841613" y="863760"/>
            <a:ext cx="429616" cy="862834"/>
            <a:chOff x="1778113" y="1206660"/>
            <a:chExt cx="429616" cy="862834"/>
          </a:xfrm>
        </p:grpSpPr>
        <p:sp>
          <p:nvSpPr>
            <p:cNvPr id="9" name="TextBox 8"/>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12" name="Oval 11"/>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7</a:t>
              </a:r>
              <a:endParaRPr lang="en-US" dirty="0">
                <a:solidFill>
                  <a:schemeClr val="accent1"/>
                </a:solidFill>
              </a:endParaRPr>
            </a:p>
          </p:txBody>
        </p:sp>
      </p:grpSp>
      <p:grpSp>
        <p:nvGrpSpPr>
          <p:cNvPr id="65" name="Group 64"/>
          <p:cNvGrpSpPr/>
          <p:nvPr/>
        </p:nvGrpSpPr>
        <p:grpSpPr>
          <a:xfrm>
            <a:off x="861794" y="1688867"/>
            <a:ext cx="348550" cy="531654"/>
            <a:chOff x="7603466" y="1964596"/>
            <a:chExt cx="1058096" cy="531654"/>
          </a:xfrm>
        </p:grpSpPr>
        <p:sp>
          <p:nvSpPr>
            <p:cNvPr id="23" name="Left Brace 22"/>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4" name="TextBox 23"/>
            <p:cNvSpPr txBox="1"/>
            <p:nvPr/>
          </p:nvSpPr>
          <p:spPr>
            <a:xfrm>
              <a:off x="7836274" y="2188473"/>
              <a:ext cx="284051"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28" name="Group 27"/>
          <p:cNvGrpSpPr/>
          <p:nvPr/>
        </p:nvGrpSpPr>
        <p:grpSpPr>
          <a:xfrm>
            <a:off x="9220313" y="863760"/>
            <a:ext cx="503602" cy="862834"/>
            <a:chOff x="1778113" y="1206660"/>
            <a:chExt cx="503602" cy="862834"/>
          </a:xfrm>
        </p:grpSpPr>
        <p:sp>
          <p:nvSpPr>
            <p:cNvPr id="29" name="TextBox 28"/>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0" name="Oval 29"/>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98277" y="1761717"/>
              <a:ext cx="383438" cy="307777"/>
            </a:xfrm>
            <a:prstGeom prst="rect">
              <a:avLst/>
            </a:prstGeom>
            <a:noFill/>
          </p:spPr>
          <p:txBody>
            <a:bodyPr wrap="none" rtlCol="0">
              <a:spAutoFit/>
            </a:bodyPr>
            <a:lstStyle/>
            <a:p>
              <a:r>
                <a:rPr lang="en-US" altLang="zh-CN" dirty="0">
                  <a:solidFill>
                    <a:schemeClr val="accent1"/>
                  </a:solidFill>
                </a:rPr>
                <a:t>50</a:t>
              </a:r>
              <a:endParaRPr lang="en-US" dirty="0">
                <a:solidFill>
                  <a:schemeClr val="accent1"/>
                </a:solidFill>
              </a:endParaRPr>
            </a:p>
          </p:txBody>
        </p:sp>
      </p:grpSp>
      <p:grpSp>
        <p:nvGrpSpPr>
          <p:cNvPr id="32" name="Group 31"/>
          <p:cNvGrpSpPr/>
          <p:nvPr/>
        </p:nvGrpSpPr>
        <p:grpSpPr>
          <a:xfrm>
            <a:off x="10375818" y="876835"/>
            <a:ext cx="503602" cy="862834"/>
            <a:chOff x="1778113" y="1206660"/>
            <a:chExt cx="503602" cy="862834"/>
          </a:xfrm>
        </p:grpSpPr>
        <p:sp>
          <p:nvSpPr>
            <p:cNvPr id="33" name="TextBox 32"/>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4" name="Oval 33"/>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98277" y="1761717"/>
              <a:ext cx="383438" cy="307777"/>
            </a:xfrm>
            <a:prstGeom prst="rect">
              <a:avLst/>
            </a:prstGeom>
            <a:noFill/>
          </p:spPr>
          <p:txBody>
            <a:bodyPr wrap="none" rtlCol="0">
              <a:spAutoFit/>
            </a:bodyPr>
            <a:lstStyle/>
            <a:p>
              <a:r>
                <a:rPr lang="en-US" altLang="zh-CN" dirty="0">
                  <a:solidFill>
                    <a:schemeClr val="accent1"/>
                  </a:solidFill>
                </a:rPr>
                <a:t>53</a:t>
              </a:r>
              <a:endParaRPr lang="en-US" dirty="0">
                <a:solidFill>
                  <a:schemeClr val="accent1"/>
                </a:solidFill>
              </a:endParaRPr>
            </a:p>
          </p:txBody>
        </p:sp>
      </p:grpSp>
      <p:grpSp>
        <p:nvGrpSpPr>
          <p:cNvPr id="36" name="Group 35"/>
          <p:cNvGrpSpPr/>
          <p:nvPr/>
        </p:nvGrpSpPr>
        <p:grpSpPr>
          <a:xfrm>
            <a:off x="10861412" y="876835"/>
            <a:ext cx="490902" cy="862834"/>
            <a:chOff x="1778113" y="1206660"/>
            <a:chExt cx="490902" cy="862834"/>
          </a:xfrm>
        </p:grpSpPr>
        <p:sp>
          <p:nvSpPr>
            <p:cNvPr id="37" name="TextBox 36"/>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38" name="Oval 37"/>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85577" y="1761717"/>
              <a:ext cx="383438" cy="307777"/>
            </a:xfrm>
            <a:prstGeom prst="rect">
              <a:avLst/>
            </a:prstGeom>
            <a:noFill/>
          </p:spPr>
          <p:txBody>
            <a:bodyPr wrap="none" rtlCol="0">
              <a:spAutoFit/>
            </a:bodyPr>
            <a:lstStyle/>
            <a:p>
              <a:r>
                <a:rPr lang="en-US" altLang="zh-CN" dirty="0">
                  <a:solidFill>
                    <a:schemeClr val="accent1"/>
                  </a:solidFill>
                </a:rPr>
                <a:t>54</a:t>
              </a:r>
              <a:endParaRPr lang="en-US" dirty="0">
                <a:solidFill>
                  <a:schemeClr val="accent1"/>
                </a:solidFill>
              </a:endParaRPr>
            </a:p>
          </p:txBody>
        </p:sp>
      </p:grpSp>
      <p:grpSp>
        <p:nvGrpSpPr>
          <p:cNvPr id="40" name="Group 39"/>
          <p:cNvGrpSpPr/>
          <p:nvPr/>
        </p:nvGrpSpPr>
        <p:grpSpPr>
          <a:xfrm>
            <a:off x="533157" y="863760"/>
            <a:ext cx="429616" cy="862834"/>
            <a:chOff x="1778113" y="1206660"/>
            <a:chExt cx="429616" cy="862834"/>
          </a:xfrm>
        </p:grpSpPr>
        <p:sp>
          <p:nvSpPr>
            <p:cNvPr id="41" name="TextBox 40"/>
            <p:cNvSpPr txBox="1"/>
            <p:nvPr/>
          </p:nvSpPr>
          <p:spPr>
            <a:xfrm>
              <a:off x="1778113" y="1206660"/>
              <a:ext cx="364202" cy="523220"/>
            </a:xfrm>
            <a:prstGeom prst="rect">
              <a:avLst/>
            </a:prstGeom>
            <a:noFill/>
          </p:spPr>
          <p:txBody>
            <a:bodyPr wrap="square" rtlCol="0">
              <a:spAutoFit/>
            </a:bodyPr>
            <a:lstStyle/>
            <a:p>
              <a:r>
                <a:rPr lang="zh-CN" altLang="en-US" sz="2800" dirty="0"/>
                <a:t>🏠</a:t>
              </a:r>
              <a:endParaRPr lang="en-US" sz="2800" dirty="0"/>
            </a:p>
          </p:txBody>
        </p:sp>
        <p:sp>
          <p:nvSpPr>
            <p:cNvPr id="42" name="Oval 41"/>
            <p:cNvSpPr/>
            <p:nvPr/>
          </p:nvSpPr>
          <p:spPr>
            <a:xfrm>
              <a:off x="2030550" y="1712933"/>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23677" y="1761717"/>
              <a:ext cx="284052" cy="307777"/>
            </a:xfrm>
            <a:prstGeom prst="rect">
              <a:avLst/>
            </a:prstGeom>
            <a:noFill/>
          </p:spPr>
          <p:txBody>
            <a:bodyPr wrap="none" rtlCol="0">
              <a:spAutoFit/>
            </a:bodyPr>
            <a:lstStyle/>
            <a:p>
              <a:r>
                <a:rPr lang="en-US" altLang="zh-CN" dirty="0">
                  <a:solidFill>
                    <a:schemeClr val="accent1"/>
                  </a:solidFill>
                </a:rPr>
                <a:t>3</a:t>
              </a:r>
              <a:endParaRPr lang="en-US" dirty="0">
                <a:solidFill>
                  <a:schemeClr val="accent1"/>
                </a:solidFill>
              </a:endParaRPr>
            </a:p>
          </p:txBody>
        </p:sp>
      </p:grpSp>
      <p:grpSp>
        <p:nvGrpSpPr>
          <p:cNvPr id="48" name="Group 47"/>
          <p:cNvGrpSpPr/>
          <p:nvPr/>
        </p:nvGrpSpPr>
        <p:grpSpPr>
          <a:xfrm>
            <a:off x="1004300" y="1371708"/>
            <a:ext cx="543739" cy="812402"/>
            <a:chOff x="1004300" y="1714608"/>
            <a:chExt cx="543739" cy="812402"/>
          </a:xfrm>
        </p:grpSpPr>
        <p:sp>
          <p:nvSpPr>
            <p:cNvPr id="10" name="TextBox 9"/>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46" name="Oval 45"/>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134144" y="1774791"/>
              <a:ext cx="284052" cy="307777"/>
            </a:xfrm>
            <a:prstGeom prst="rect">
              <a:avLst/>
            </a:prstGeom>
            <a:noFill/>
          </p:spPr>
          <p:txBody>
            <a:bodyPr wrap="none" rtlCol="0">
              <a:spAutoFit/>
            </a:bodyPr>
            <a:lstStyle/>
            <a:p>
              <a:r>
                <a:rPr lang="en-US" altLang="zh-CN" dirty="0">
                  <a:solidFill>
                    <a:schemeClr val="accent1"/>
                  </a:solidFill>
                </a:rPr>
                <a:t>4</a:t>
              </a:r>
              <a:endParaRPr lang="en-US" dirty="0">
                <a:solidFill>
                  <a:schemeClr val="accent1"/>
                </a:solidFill>
              </a:endParaRPr>
            </a:p>
          </p:txBody>
        </p:sp>
      </p:grpSp>
      <p:grpSp>
        <p:nvGrpSpPr>
          <p:cNvPr id="49" name="Group 48"/>
          <p:cNvGrpSpPr/>
          <p:nvPr/>
        </p:nvGrpSpPr>
        <p:grpSpPr>
          <a:xfrm>
            <a:off x="2786128" y="1371972"/>
            <a:ext cx="543739" cy="812402"/>
            <a:chOff x="1004300" y="1714608"/>
            <a:chExt cx="543739" cy="812402"/>
          </a:xfrm>
        </p:grpSpPr>
        <p:sp>
          <p:nvSpPr>
            <p:cNvPr id="50" name="TextBox 49"/>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1" name="Oval 50"/>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11</a:t>
              </a:r>
              <a:endParaRPr lang="en-US" dirty="0">
                <a:solidFill>
                  <a:schemeClr val="accent1"/>
                </a:solidFill>
              </a:endParaRPr>
            </a:p>
          </p:txBody>
        </p:sp>
      </p:grpSp>
      <p:grpSp>
        <p:nvGrpSpPr>
          <p:cNvPr id="53" name="Group 52"/>
          <p:cNvGrpSpPr/>
          <p:nvPr/>
        </p:nvGrpSpPr>
        <p:grpSpPr>
          <a:xfrm>
            <a:off x="3510127" y="1360645"/>
            <a:ext cx="543739" cy="812402"/>
            <a:chOff x="1004300" y="1714608"/>
            <a:chExt cx="543739" cy="812402"/>
          </a:xfrm>
        </p:grpSpPr>
        <p:sp>
          <p:nvSpPr>
            <p:cNvPr id="54" name="TextBox 53"/>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5" name="Oval 54"/>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13</a:t>
              </a:r>
              <a:endParaRPr lang="en-US" dirty="0">
                <a:solidFill>
                  <a:schemeClr val="accent1"/>
                </a:solidFill>
              </a:endParaRPr>
            </a:p>
          </p:txBody>
        </p:sp>
      </p:grpSp>
      <p:grpSp>
        <p:nvGrpSpPr>
          <p:cNvPr id="57" name="Group 56"/>
          <p:cNvGrpSpPr/>
          <p:nvPr/>
        </p:nvGrpSpPr>
        <p:grpSpPr>
          <a:xfrm>
            <a:off x="3954630" y="1360645"/>
            <a:ext cx="543739" cy="812402"/>
            <a:chOff x="1004300" y="1714608"/>
            <a:chExt cx="543739" cy="812402"/>
          </a:xfrm>
        </p:grpSpPr>
        <p:sp>
          <p:nvSpPr>
            <p:cNvPr id="58" name="TextBox 57"/>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59" name="Oval 58"/>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14</a:t>
              </a:r>
              <a:endParaRPr lang="en-US" dirty="0">
                <a:solidFill>
                  <a:schemeClr val="accent1"/>
                </a:solidFill>
              </a:endParaRPr>
            </a:p>
          </p:txBody>
        </p:sp>
      </p:grpSp>
      <p:grpSp>
        <p:nvGrpSpPr>
          <p:cNvPr id="61" name="Group 60"/>
          <p:cNvGrpSpPr/>
          <p:nvPr/>
        </p:nvGrpSpPr>
        <p:grpSpPr>
          <a:xfrm>
            <a:off x="9670197" y="1373345"/>
            <a:ext cx="543739" cy="812402"/>
            <a:chOff x="1004300" y="1714608"/>
            <a:chExt cx="543739" cy="812402"/>
          </a:xfrm>
        </p:grpSpPr>
        <p:sp>
          <p:nvSpPr>
            <p:cNvPr id="62" name="TextBox 61"/>
            <p:cNvSpPr txBox="1"/>
            <p:nvPr/>
          </p:nvSpPr>
          <p:spPr>
            <a:xfrm>
              <a:off x="1004300" y="2003790"/>
              <a:ext cx="543739" cy="523220"/>
            </a:xfrm>
            <a:prstGeom prst="rect">
              <a:avLst/>
            </a:prstGeom>
            <a:noFill/>
          </p:spPr>
          <p:txBody>
            <a:bodyPr wrap="none" rtlCol="0">
              <a:spAutoFit/>
            </a:bodyPr>
            <a:lstStyle/>
            <a:p>
              <a:r>
                <a:rPr lang="zh-CN" altLang="en-US" sz="2800" dirty="0"/>
                <a:t>🔥</a:t>
              </a:r>
              <a:endParaRPr lang="en-US" sz="2800" dirty="0"/>
            </a:p>
          </p:txBody>
        </p:sp>
        <p:sp>
          <p:nvSpPr>
            <p:cNvPr id="63" name="Oval 62"/>
            <p:cNvSpPr/>
            <p:nvPr/>
          </p:nvSpPr>
          <p:spPr>
            <a:xfrm>
              <a:off x="1247336" y="1714608"/>
              <a:ext cx="73074" cy="7307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083344" y="1774791"/>
              <a:ext cx="383438" cy="307777"/>
            </a:xfrm>
            <a:prstGeom prst="rect">
              <a:avLst/>
            </a:prstGeom>
            <a:noFill/>
          </p:spPr>
          <p:txBody>
            <a:bodyPr wrap="none" rtlCol="0">
              <a:spAutoFit/>
            </a:bodyPr>
            <a:lstStyle/>
            <a:p>
              <a:r>
                <a:rPr lang="en-US" altLang="zh-CN" dirty="0">
                  <a:solidFill>
                    <a:schemeClr val="accent1"/>
                  </a:solidFill>
                </a:rPr>
                <a:t>51</a:t>
              </a:r>
              <a:endParaRPr lang="en-US" dirty="0">
                <a:solidFill>
                  <a:schemeClr val="accent1"/>
                </a:solidFill>
              </a:endParaRPr>
            </a:p>
          </p:txBody>
        </p:sp>
      </p:grpSp>
      <p:grpSp>
        <p:nvGrpSpPr>
          <p:cNvPr id="70" name="Group 69"/>
          <p:cNvGrpSpPr/>
          <p:nvPr/>
        </p:nvGrpSpPr>
        <p:grpSpPr>
          <a:xfrm>
            <a:off x="1354667" y="1687223"/>
            <a:ext cx="703047" cy="531654"/>
            <a:chOff x="7603466" y="1964596"/>
            <a:chExt cx="1058096" cy="531654"/>
          </a:xfrm>
        </p:grpSpPr>
        <p:sp>
          <p:nvSpPr>
            <p:cNvPr id="71" name="Left Brace 70"/>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2" name="TextBox 71"/>
            <p:cNvSpPr txBox="1"/>
            <p:nvPr/>
          </p:nvSpPr>
          <p:spPr>
            <a:xfrm>
              <a:off x="7912728" y="2188473"/>
              <a:ext cx="427502" cy="307777"/>
            </a:xfrm>
            <a:prstGeom prst="rect">
              <a:avLst/>
            </a:prstGeom>
            <a:noFill/>
          </p:spPr>
          <p:txBody>
            <a:bodyPr wrap="none" rtlCol="0">
              <a:spAutoFit/>
            </a:bodyPr>
            <a:lstStyle/>
            <a:p>
              <a:r>
                <a:rPr lang="en-US" altLang="zh-CN" dirty="0">
                  <a:solidFill>
                    <a:srgbClr val="00B050"/>
                  </a:solidFill>
                </a:rPr>
                <a:t>3</a:t>
              </a:r>
              <a:endParaRPr lang="en-US" dirty="0">
                <a:solidFill>
                  <a:srgbClr val="00B050"/>
                </a:solidFill>
              </a:endParaRPr>
            </a:p>
          </p:txBody>
        </p:sp>
      </p:grpSp>
      <p:grpSp>
        <p:nvGrpSpPr>
          <p:cNvPr id="73" name="Group 72"/>
          <p:cNvGrpSpPr/>
          <p:nvPr/>
        </p:nvGrpSpPr>
        <p:grpSpPr>
          <a:xfrm>
            <a:off x="9563120" y="1675227"/>
            <a:ext cx="348550" cy="531654"/>
            <a:chOff x="7603466" y="1964596"/>
            <a:chExt cx="1058096" cy="531654"/>
          </a:xfrm>
        </p:grpSpPr>
        <p:sp>
          <p:nvSpPr>
            <p:cNvPr id="74" name="Left Brace 73"/>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5" name="TextBox 74"/>
            <p:cNvSpPr txBox="1"/>
            <p:nvPr/>
          </p:nvSpPr>
          <p:spPr>
            <a:xfrm>
              <a:off x="7836274" y="2188473"/>
              <a:ext cx="284051" cy="307777"/>
            </a:xfrm>
            <a:prstGeom prst="rect">
              <a:avLst/>
            </a:prstGeom>
            <a:noFill/>
          </p:spPr>
          <p:txBody>
            <a:bodyPr wrap="none" rtlCol="0">
              <a:spAutoFit/>
            </a:bodyPr>
            <a:lstStyle/>
            <a:p>
              <a:r>
                <a:rPr lang="en-US" altLang="zh-CN" dirty="0">
                  <a:solidFill>
                    <a:srgbClr val="00B050"/>
                  </a:solidFill>
                </a:rPr>
                <a:t>1</a:t>
              </a:r>
              <a:endParaRPr lang="en-US" dirty="0">
                <a:solidFill>
                  <a:srgbClr val="00B050"/>
                </a:solidFill>
              </a:endParaRPr>
            </a:p>
          </p:txBody>
        </p:sp>
      </p:grpSp>
      <p:grpSp>
        <p:nvGrpSpPr>
          <p:cNvPr id="76" name="Group 75"/>
          <p:cNvGrpSpPr/>
          <p:nvPr/>
        </p:nvGrpSpPr>
        <p:grpSpPr>
          <a:xfrm>
            <a:off x="10001126" y="1674513"/>
            <a:ext cx="703047" cy="531654"/>
            <a:chOff x="7603466" y="1964596"/>
            <a:chExt cx="1058096" cy="531654"/>
          </a:xfrm>
        </p:grpSpPr>
        <p:sp>
          <p:nvSpPr>
            <p:cNvPr id="77" name="Left Brace 76"/>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78" name="TextBox 77"/>
            <p:cNvSpPr txBox="1"/>
            <p:nvPr/>
          </p:nvSpPr>
          <p:spPr>
            <a:xfrm>
              <a:off x="7912728" y="2188473"/>
              <a:ext cx="427502" cy="307777"/>
            </a:xfrm>
            <a:prstGeom prst="rect">
              <a:avLst/>
            </a:prstGeom>
            <a:noFill/>
          </p:spPr>
          <p:txBody>
            <a:bodyPr wrap="none" rtlCol="0">
              <a:spAutoFit/>
            </a:bodyPr>
            <a:lstStyle/>
            <a:p>
              <a:r>
                <a:rPr lang="en-US" altLang="zh-CN" dirty="0">
                  <a:solidFill>
                    <a:srgbClr val="00B050"/>
                  </a:solidFill>
                </a:rPr>
                <a:t>2</a:t>
              </a:r>
              <a:endParaRPr lang="en-US" dirty="0">
                <a:solidFill>
                  <a:srgbClr val="00B050"/>
                </a:solidFill>
              </a:endParaRPr>
            </a:p>
          </p:txBody>
        </p:sp>
      </p:grpSp>
      <p:grpSp>
        <p:nvGrpSpPr>
          <p:cNvPr id="79" name="Group 78"/>
          <p:cNvGrpSpPr/>
          <p:nvPr/>
        </p:nvGrpSpPr>
        <p:grpSpPr>
          <a:xfrm>
            <a:off x="10012284" y="2143797"/>
            <a:ext cx="1101565" cy="531654"/>
            <a:chOff x="7603466" y="1964596"/>
            <a:chExt cx="1058096" cy="531654"/>
          </a:xfrm>
        </p:grpSpPr>
        <p:sp>
          <p:nvSpPr>
            <p:cNvPr id="80" name="Left Brace 79"/>
            <p:cNvSpPr/>
            <p:nvPr/>
          </p:nvSpPr>
          <p:spPr>
            <a:xfrm rot="16200000">
              <a:off x="8005956" y="1562106"/>
              <a:ext cx="253116" cy="1058096"/>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81" name="TextBox 80"/>
            <p:cNvSpPr txBox="1"/>
            <p:nvPr/>
          </p:nvSpPr>
          <p:spPr>
            <a:xfrm>
              <a:off x="7997964" y="2188473"/>
              <a:ext cx="242142" cy="307777"/>
            </a:xfrm>
            <a:prstGeom prst="rect">
              <a:avLst/>
            </a:prstGeom>
            <a:noFill/>
          </p:spPr>
          <p:txBody>
            <a:bodyPr wrap="none" rtlCol="0">
              <a:spAutoFit/>
            </a:bodyPr>
            <a:lstStyle/>
            <a:p>
              <a:r>
                <a:rPr lang="en-US" altLang="zh-CN" dirty="0">
                  <a:solidFill>
                    <a:srgbClr val="00B050"/>
                  </a:solidFill>
                </a:rPr>
                <a:t>3</a:t>
              </a:r>
              <a:endParaRPr lang="en-US" dirty="0">
                <a:solidFill>
                  <a:srgbClr val="00B050"/>
                </a:solidFill>
              </a:endParaRPr>
            </a:p>
          </p:txBody>
        </p:sp>
      </p:grpSp>
      <p:pic>
        <p:nvPicPr>
          <p:cNvPr id="5" name="Picture 4" descr="Text&#10;&#10;Description automatically generated"/>
          <p:cNvPicPr>
            <a:picLocks noChangeAspect="1"/>
          </p:cNvPicPr>
          <p:nvPr/>
        </p:nvPicPr>
        <p:blipFill rotWithShape="1">
          <a:blip r:embed="rId1"/>
          <a:srcRect r="27963" b="63332"/>
          <a:stretch>
            <a:fillRect/>
          </a:stretch>
        </p:blipFill>
        <p:spPr>
          <a:xfrm>
            <a:off x="2166495" y="2619398"/>
            <a:ext cx="3832863" cy="2054229"/>
          </a:xfrm>
          <a:prstGeom prst="rect">
            <a:avLst/>
          </a:prstGeom>
        </p:spPr>
      </p:pic>
      <p:pic>
        <p:nvPicPr>
          <p:cNvPr id="66" name="Picture 65" descr="Text&#10;&#10;Description automatically generated"/>
          <p:cNvPicPr>
            <a:picLocks noChangeAspect="1"/>
          </p:cNvPicPr>
          <p:nvPr/>
        </p:nvPicPr>
        <p:blipFill rotWithShape="1">
          <a:blip r:embed="rId1"/>
          <a:srcRect t="38389"/>
          <a:stretch>
            <a:fillRect/>
          </a:stretch>
        </p:blipFill>
        <p:spPr>
          <a:xfrm>
            <a:off x="6072580" y="2606698"/>
            <a:ext cx="5814618" cy="3772014"/>
          </a:xfrm>
          <a:prstGeom prst="rect">
            <a:avLst/>
          </a:prstGeom>
        </p:spPr>
      </p:pic>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dirty="0"/>
              <a:t>第</a:t>
            </a:r>
            <a:fld id="{00000000-1234-1234-1234-123412341234}" type="slidenum">
              <a:rPr lang="en-US" altLang="zh-CN"/>
            </a:fld>
            <a:r>
              <a:rPr lang="zh-CN" dirty="0"/>
              <a:t>页</a:t>
            </a:r>
            <a:endParaRPr lang="zh-CN" dirty="0"/>
          </a:p>
        </p:txBody>
      </p:sp>
      <mc:AlternateContent xmlns:mc="http://schemas.openxmlformats.org/markup-compatibility/2006" xmlns:a14="http://schemas.microsoft.com/office/drawing/2010/main">
        <mc:Choice Requires="a14">
          <p:graphicFrame>
            <p:nvGraphicFramePr>
              <p:cNvPr id="67" name="Table 66"/>
              <p:cNvGraphicFramePr>
                <a:graphicFrameLocks noGrp="1"/>
              </p:cNvGraphicFramePr>
              <p:nvPr/>
            </p:nvGraphicFramePr>
            <p:xfrm>
              <a:off x="57364" y="4792608"/>
              <a:ext cx="5943600" cy="1386840"/>
            </p:xfrm>
            <a:graphic>
              <a:graphicData uri="http://schemas.openxmlformats.org/drawingml/2006/table">
                <a:tbl>
                  <a:tblPr firstRow="1" bandRow="1">
                    <a:tableStyleId>{5C22544A-7EE6-4342-B048-85BDC9FD1C3A}</a:tableStyleId>
                  </a:tblPr>
                  <a:tblGrid>
                    <a:gridCol w="1097280"/>
                    <a:gridCol w="1645920"/>
                    <a:gridCol w="3200400"/>
                  </a:tblGrid>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logm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两个数组最多被分别遍历一次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数组需要排序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总时间复杂度为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67" name="Table 66"/>
              <p:cNvGraphicFramePr>
                <a:graphicFrameLocks noGrp="1"/>
              </p:cNvGraphicFramePr>
              <p:nvPr/>
            </p:nvGraphicFramePr>
            <p:xfrm>
              <a:off x="57364" y="4792608"/>
              <a:ext cx="5943600" cy="1386840"/>
            </p:xfrm>
            <a:graphic>
              <a:graphicData uri="http://schemas.openxmlformats.org/drawingml/2006/table">
                <a:tbl>
                  <a:tblPr firstRow="1" bandRow="1">
                    <a:tableStyleId>{5C22544A-7EE6-4342-B048-85BDC9FD1C3A}</a:tableStyleId>
                  </a:tblPr>
                  <a:tblGrid>
                    <a:gridCol w="1097280"/>
                    <a:gridCol w="1645920"/>
                    <a:gridCol w="3200400"/>
                  </a:tblGrid>
                  <a:tr h="105156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2"/>
                        </a:blip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两个数组最多被分别遍历一次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数组需要排序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总时间复杂度为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smtClean="0"/>
            </a:fld>
            <a:r>
              <a:rPr lang="zh-CN"/>
              <a:t>页</a:t>
            </a:r>
            <a:endParaRPr lang="zh-CN"/>
          </a:p>
        </p:txBody>
      </p:sp>
      <p:sp>
        <p:nvSpPr>
          <p:cNvPr id="4" name="Title 3"/>
          <p:cNvSpPr>
            <a:spLocks noGrp="1"/>
          </p:cNvSpPr>
          <p:nvPr>
            <p:ph type="title"/>
          </p:nvPr>
        </p:nvSpPr>
        <p:spPr/>
        <p:txBody>
          <a:bodyPr/>
          <a:lstStyle/>
          <a:p>
            <a:r>
              <a:rPr lang="zh-CN" altLang="en-US" dirty="0"/>
              <a:t>两种算法哪种更好？</a:t>
            </a:r>
            <a:endParaRPr lang="en-US" b="1" dirty="0">
              <a:solidFill>
                <a:srgbClr val="FF0000"/>
              </a:solidFill>
            </a:endParaRPr>
          </a:p>
        </p:txBody>
      </p:sp>
      <p:sp>
        <p:nvSpPr>
          <p:cNvPr id="2" name="TextBox 1"/>
          <p:cNvSpPr txBox="1"/>
          <p:nvPr/>
        </p:nvSpPr>
        <p:spPr>
          <a:xfrm>
            <a:off x="221893" y="814225"/>
            <a:ext cx="7361311" cy="700192"/>
          </a:xfrm>
          <a:prstGeom prst="rect">
            <a:avLst/>
          </a:prstGeom>
          <a:noFill/>
        </p:spPr>
        <p:txBody>
          <a:bodyPr wrap="none" rtlCol="0">
            <a:spAutoFit/>
          </a:bodyPr>
          <a:lstStyle/>
          <a:p>
            <a:pPr>
              <a:lnSpc>
                <a:spcPct val="150000"/>
              </a:lnSpc>
            </a:pPr>
            <a:r>
              <a:rPr lang="zh-CN" altLang="en-US" dirty="0">
                <a:solidFill>
                  <a:schemeClr val="tx1"/>
                </a:solidFill>
                <a:ea typeface="微软雅黑" panose="020B0503020204020204" pitchFamily="34" charset="-122"/>
                <a:sym typeface="+mn-ea"/>
              </a:rPr>
              <a:t>如果输入的数组未排序，两者时间复杂度都差不多</a:t>
            </a:r>
            <a:endParaRPr lang="zh-CN" altLang="en-US" dirty="0">
              <a:solidFill>
                <a:schemeClr val="tx1"/>
              </a:solidFill>
              <a:ea typeface="微软雅黑" panose="020B0503020204020204" pitchFamily="34" charset="-122"/>
              <a:sym typeface="+mn-ea"/>
            </a:endParaRPr>
          </a:p>
          <a:p>
            <a:pPr>
              <a:lnSpc>
                <a:spcPct val="150000"/>
              </a:lnSpc>
            </a:pPr>
            <a:r>
              <a:rPr lang="zh-CN" altLang="en-US" dirty="0">
                <a:solidFill>
                  <a:schemeClr val="tx1"/>
                </a:solidFill>
                <a:ea typeface="微软雅黑" panose="020B0503020204020204" pitchFamily="34" charset="-122"/>
                <a:sym typeface="+mn-ea"/>
              </a:rPr>
              <a:t>如果输入的数组已经都排好序，二分法依然是 </a:t>
            </a:r>
            <a:r>
              <a:rPr lang="en-US" altLang="zh-CN" dirty="0">
                <a:solidFill>
                  <a:schemeClr val="tx1"/>
                </a:solidFill>
                <a:ea typeface="微软雅黑" panose="020B0503020204020204" pitchFamily="34" charset="-122"/>
                <a:sym typeface="+mn-ea"/>
              </a:rPr>
              <a:t>O(</a:t>
            </a:r>
            <a:r>
              <a:rPr lang="en-US" altLang="zh-CN" dirty="0" err="1">
                <a:solidFill>
                  <a:schemeClr val="tx1"/>
                </a:solidFill>
                <a:ea typeface="微软雅黑" panose="020B0503020204020204" pitchFamily="34" charset="-122"/>
                <a:sym typeface="+mn-ea"/>
              </a:rPr>
              <a:t>nlogn</a:t>
            </a:r>
            <a:r>
              <a:rPr lang="en-US" altLang="zh-CN" dirty="0">
                <a:solidFill>
                  <a:schemeClr val="tx1"/>
                </a:solidFill>
                <a:ea typeface="微软雅黑" panose="020B0503020204020204" pitchFamily="34" charset="-122"/>
                <a:sym typeface="+mn-ea"/>
              </a:rPr>
              <a:t>) </a:t>
            </a:r>
            <a:r>
              <a:rPr lang="zh-CN" altLang="en-US" dirty="0">
                <a:solidFill>
                  <a:schemeClr val="tx1"/>
                </a:solidFill>
                <a:ea typeface="微软雅黑" panose="020B0503020204020204" pitchFamily="34" charset="-122"/>
                <a:sym typeface="+mn-ea"/>
              </a:rPr>
              <a:t>级别，而双指针可以做到 </a:t>
            </a:r>
            <a:r>
              <a:rPr lang="en-US" altLang="zh-CN" dirty="0">
                <a:solidFill>
                  <a:schemeClr val="tx1"/>
                </a:solidFill>
                <a:ea typeface="微软雅黑" panose="020B0503020204020204" pitchFamily="34" charset="-122"/>
                <a:sym typeface="+mn-ea"/>
              </a:rPr>
              <a:t>O(n) </a:t>
            </a:r>
            <a:r>
              <a:rPr lang="zh-CN" altLang="en-US" dirty="0">
                <a:solidFill>
                  <a:schemeClr val="tx1"/>
                </a:solidFill>
                <a:ea typeface="微软雅黑" panose="020B0503020204020204" pitchFamily="34" charset="-122"/>
                <a:sym typeface="+mn-ea"/>
              </a:rPr>
              <a:t>级别</a:t>
            </a:r>
            <a:endParaRPr lang="zh-CN" altLang="en-US" dirty="0">
              <a:solidFill>
                <a:schemeClr val="tx1"/>
              </a:solidFill>
              <a:ea typeface="微软雅黑" panose="020B0503020204020204" pitchFamily="34" charset="-122"/>
            </a:endParaRPr>
          </a:p>
        </p:txBody>
      </p:sp>
      <p:sp>
        <p:nvSpPr>
          <p:cNvPr id="7" name="TextBox 6"/>
          <p:cNvSpPr txBox="1"/>
          <p:nvPr/>
        </p:nvSpPr>
        <p:spPr>
          <a:xfrm>
            <a:off x="221893" y="5168900"/>
            <a:ext cx="3595856" cy="1277273"/>
          </a:xfrm>
          <a:prstGeom prst="rect">
            <a:avLst/>
          </a:prstGeom>
          <a:noFill/>
        </p:spPr>
        <p:txBody>
          <a:bodyPr wrap="none" rtlCol="0">
            <a:spAutoFit/>
          </a:bodyPr>
          <a:lstStyle/>
          <a:p>
            <a:pPr>
              <a:lnSpc>
                <a:spcPct val="150000"/>
              </a:lnSpc>
            </a:pPr>
            <a:r>
              <a:rPr lang="zh-CN" altLang="en-US" b="1" dirty="0">
                <a:solidFill>
                  <a:schemeClr val="tx1"/>
                </a:solidFill>
                <a:ea typeface="微软雅黑" panose="020B0503020204020204" pitchFamily="34" charset="-122"/>
              </a:rPr>
              <a:t>面试要求</a:t>
            </a:r>
            <a:endParaRPr lang="en-US" altLang="zh-CN" b="1"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必须能够自己想出二分的算法</a:t>
            </a:r>
            <a:endParaRPr lang="zh-CN" altLang="en-US"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双指针的最优解在面试官的提示下需要解出</a:t>
            </a:r>
            <a:endParaRPr lang="en-US" altLang="zh-CN" dirty="0">
              <a:solidFill>
                <a:schemeClr val="tx1"/>
              </a:solidFill>
              <a:ea typeface="微软雅黑" panose="020B0503020204020204" pitchFamily="34" charset="-122"/>
            </a:endParaRPr>
          </a:p>
          <a:p>
            <a:endParaRPr lang="en-US"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280325" y="1570298"/>
              <a:ext cx="6583680" cy="1760220"/>
            </p:xfrm>
            <a:graphic>
              <a:graphicData uri="http://schemas.openxmlformats.org/drawingml/2006/table">
                <a:tbl>
                  <a:tblPr firstRow="1" bandRow="1">
                    <a:tableStyleId>{5C22544A-7EE6-4342-B048-85BDC9FD1C3A}</a:tableStyleId>
                  </a:tblPr>
                  <a:tblGrid>
                    <a:gridCol w="1097280"/>
                    <a:gridCol w="1645920"/>
                    <a:gridCol w="3840480"/>
                  </a:tblGrid>
                  <a:tr h="337472">
                    <a:tc gridSpan="3">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二分法</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hMerge="1">
                      <a:tcPr anchor="ctr">
                        <a:solidFill>
                          <a:schemeClr val="accent5">
                            <a:lumMod val="40000"/>
                            <a:lumOff val="60000"/>
                          </a:schemeClr>
                        </a:solidFill>
                      </a:tcPr>
                    </a:tc>
                    <a:tc hMerge="1">
                      <a:tcPr anchor="ctr">
                        <a:solidFill>
                          <a:schemeClr val="accent5">
                            <a:lumMod val="40000"/>
                            <a:lumOff val="60000"/>
                          </a:schemeClr>
                        </a:solidFill>
                      </a:tcPr>
                    </a:tc>
                  </a:tr>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logm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mlogm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遍历每一个房屋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二分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在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中的插入位置，</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8" name="Table 7"/>
              <p:cNvGraphicFramePr>
                <a:graphicFrameLocks noGrp="1"/>
              </p:cNvGraphicFramePr>
              <p:nvPr/>
            </p:nvGraphicFramePr>
            <p:xfrm>
              <a:off x="280325" y="1570298"/>
              <a:ext cx="6583680" cy="1760220"/>
            </p:xfrm>
            <a:graphic>
              <a:graphicData uri="http://schemas.openxmlformats.org/drawingml/2006/table">
                <a:tbl>
                  <a:tblPr firstRow="1" bandRow="1">
                    <a:tableStyleId>{5C22544A-7EE6-4342-B048-85BDC9FD1C3A}</a:tableStyleId>
                  </a:tblPr>
                  <a:tblGrid>
                    <a:gridCol w="1097280"/>
                    <a:gridCol w="1645920"/>
                    <a:gridCol w="3840480"/>
                  </a:tblGrid>
                  <a:tr h="337472">
                    <a:tc gridSpan="3">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二分法</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hMerge="1">
                      <a:tcPr anchor="ctr">
                        <a:solidFill>
                          <a:schemeClr val="accent5">
                            <a:lumMod val="40000"/>
                            <a:lumOff val="60000"/>
                          </a:schemeClr>
                        </a:solidFill>
                      </a:tcPr>
                    </a:tc>
                    <a:tc hMerge="1">
                      <a:tcPr anchor="ctr">
                        <a:solidFill>
                          <a:schemeClr val="accent5">
                            <a:lumMod val="40000"/>
                            <a:lumOff val="60000"/>
                          </a:schemeClr>
                        </a:solidFill>
                      </a:tcPr>
                    </a:tc>
                  </a:tr>
                  <a:tr h="105156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1"/>
                        </a:blipFill>
                      </a:tcPr>
                    </a:tc>
                    <a:tc>
                      <a:txBody>
                        <a:bodyPr/>
                        <a:lstStyle/>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mlogm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遍历每一个房屋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个数为</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n</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二分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house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在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heaters </a:t>
                          </a: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中的插入位置，</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nvGraphicFramePr>
            <p:xfrm>
              <a:off x="296877" y="3489383"/>
              <a:ext cx="5943600" cy="1584960"/>
            </p:xfrm>
            <a:graphic>
              <a:graphicData uri="http://schemas.openxmlformats.org/drawingml/2006/table">
                <a:tbl>
                  <a:tblPr firstRow="1" bandRow="1">
                    <a:tableStyleId>{5C22544A-7EE6-4342-B048-85BDC9FD1C3A}</a:tableStyleId>
                  </a:tblPr>
                  <a:tblGrid>
                    <a:gridCol w="1097280"/>
                    <a:gridCol w="1645920"/>
                    <a:gridCol w="3200400"/>
                  </a:tblGrid>
                  <a:tr h="337472">
                    <a:tc gridSpan="3">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同向双指针</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hMerge="1">
                      <a:tcPr anchor="ctr">
                        <a:solidFill>
                          <a:schemeClr val="accent5">
                            <a:lumMod val="40000"/>
                            <a:lumOff val="60000"/>
                          </a:schemeClr>
                        </a:solidFill>
                      </a:tcPr>
                    </a:tc>
                    <a:tc hMerge="1">
                      <a:tcPr anchor="ctr">
                        <a:solidFill>
                          <a:schemeClr val="accent5">
                            <a:lumMod val="40000"/>
                            <a:lumOff val="60000"/>
                          </a:schemeClr>
                        </a:solidFill>
                      </a:tcPr>
                    </a:tc>
                  </a:tr>
                  <a:tr h="337472">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 ∗ </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logm</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c>
                      <a:txBody>
                        <a:bodyPr/>
                        <a:lstStyle/>
                        <a:p>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两个数组最多被分别遍历一次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数组需要排序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总时间复杂度为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Choice>
        <mc:Fallback xmlns="">
          <p:graphicFrame>
            <p:nvGraphicFramePr>
              <p:cNvPr id="9" name="Table 8"/>
              <p:cNvGraphicFramePr>
                <a:graphicFrameLocks noGrp="1"/>
              </p:cNvGraphicFramePr>
              <p:nvPr/>
            </p:nvGraphicFramePr>
            <p:xfrm>
              <a:off x="296877" y="3489383"/>
              <a:ext cx="5943600" cy="1584960"/>
            </p:xfrm>
            <a:graphic>
              <a:graphicData uri="http://schemas.openxmlformats.org/drawingml/2006/table">
                <a:tbl>
                  <a:tblPr firstRow="1" bandRow="1">
                    <a:tableStyleId>{5C22544A-7EE6-4342-B048-85BDC9FD1C3A}</a:tableStyleId>
                  </a:tblPr>
                  <a:tblGrid>
                    <a:gridCol w="1097280"/>
                    <a:gridCol w="1645920"/>
                    <a:gridCol w="3200400"/>
                  </a:tblGrid>
                  <a:tr h="337472">
                    <a:tc gridSpan="3">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同向双指针</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hMerge="1">
                      <a:tcPr anchor="ctr">
                        <a:solidFill>
                          <a:schemeClr val="accent5">
                            <a:lumMod val="40000"/>
                            <a:lumOff val="60000"/>
                          </a:schemeClr>
                        </a:solidFill>
                      </a:tcPr>
                    </a:tc>
                    <a:tc hMerge="1">
                      <a:tcPr anchor="ctr">
                        <a:solidFill>
                          <a:schemeClr val="accent5">
                            <a:lumMod val="40000"/>
                            <a:lumOff val="60000"/>
                          </a:schemeClr>
                        </a:solidFill>
                      </a:tcPr>
                    </a:tc>
                  </a:tr>
                  <a:tr h="838200">
                    <a:tc>
                      <a:txBody>
                        <a:bodyPr/>
                        <a:lstStyle/>
                        <a:p>
                          <a:pPr algn="ctr">
                            <a:lnSpc>
                              <a:spcPct val="150000"/>
                            </a:lnSpc>
                          </a:pPr>
                          <a:r>
                            <a:rPr lang="en-US" sz="1400" b="1" i="0" u="none" strike="noStrike" cap="none" dirty="0" err="1">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nchor="ctr">
                        <a:solidFill>
                          <a:schemeClr val="accent1"/>
                        </a:solidFill>
                      </a:tcPr>
                    </a:tc>
                    <a:tc>
                      <a:txBody>
                        <a:bodyPr/>
                        <a:lstStyle/>
                        <a:p>
                          <a:endParaRPr lang="zh-CN"/>
                        </a:p>
                      </a:txBody>
                      <a:tcPr anchor="ctr">
                        <a:blipFill>
                          <a:blip r:embed="rId2"/>
                        </a:blipFill>
                      </a:tcPr>
                    </a:tc>
                    <a:tc>
                      <a:txBody>
                        <a:bodyPr/>
                        <a:lstStyle/>
                        <a:p>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两个数组最多被分别遍历一次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m)</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pPr>
                            <a:lnSpc>
                              <a:spcPct val="150000"/>
                            </a:lnSpc>
                          </a:pPr>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数组需要排序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p>
                          <a:r>
                            <a:rPr lang="zh-CN" altLang="en-US" sz="1400" b="0" i="0" u="none" strike="noStrike" cap="none" dirty="0">
                              <a:solidFill>
                                <a:schemeClr val="tx1"/>
                              </a:solidFill>
                              <a:latin typeface="+mn-lt"/>
                              <a:ea typeface="微软雅黑" panose="020B0503020204020204" pitchFamily="34" charset="-122"/>
                              <a:cs typeface="+mn-cs"/>
                              <a:sym typeface="Arial" panose="020B0604020202020204"/>
                            </a:rPr>
                            <a:t>总时间复杂度为 </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O(n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logn</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 + m * </a:t>
                          </a:r>
                          <a:r>
                            <a:rPr lang="en-US" altLang="zh-CN" sz="1400" b="0" i="0" u="none" strike="noStrike" cap="none" dirty="0" err="1">
                              <a:solidFill>
                                <a:schemeClr val="tx1"/>
                              </a:solidFill>
                              <a:latin typeface="+mn-lt"/>
                              <a:ea typeface="微软雅黑" panose="020B0503020204020204" pitchFamily="34" charset="-122"/>
                              <a:cs typeface="+mn-cs"/>
                              <a:sym typeface="Arial" panose="020B0604020202020204"/>
                            </a:rPr>
                            <a:t>logm</a:t>
                          </a:r>
                          <a:r>
                            <a:rPr lang="en-US" altLang="zh-CN" sz="1400" b="0" i="0" u="none" strike="noStrike" cap="none" dirty="0">
                              <a:solidFill>
                                <a:schemeClr val="tx1"/>
                              </a:solidFill>
                              <a:latin typeface="+mn-lt"/>
                              <a:ea typeface="微软雅黑" panose="020B0503020204020204" pitchFamily="34" charset="-122"/>
                              <a:cs typeface="+mn-cs"/>
                              <a:sym typeface="Arial" panose="020B0604020202020204"/>
                            </a:rPr>
                            <a:t>)</a:t>
                          </a:r>
                          <a:endParaRPr lang="en-US" altLang="zh-CN" sz="1400" b="0" i="0" u="none" strike="noStrike" cap="none" dirty="0">
                            <a:solidFill>
                              <a:schemeClr val="tx1"/>
                            </a:solidFill>
                            <a:latin typeface="+mn-lt"/>
                            <a:ea typeface="微软雅黑" panose="020B0503020204020204" pitchFamily="34" charset="-122"/>
                            <a:cs typeface="+mn-cs"/>
                            <a:sym typeface="Arial" panose="020B0604020202020204"/>
                          </a:endParaRPr>
                        </a:p>
                      </a:txBody>
                      <a:tcPr anchor="ctr">
                        <a:solidFill>
                          <a:schemeClr val="accent5">
                            <a:lumMod val="40000"/>
                            <a:lumOff val="60000"/>
                          </a:schemeClr>
                        </a:solidFill>
                      </a:tcPr>
                    </a:tc>
                  </a:tr>
                  <a:tr h="337472">
                    <a:tc>
                      <a:txBody>
                        <a:bodyPr/>
                        <a:lstStyle/>
                        <a:p>
                          <a:pPr algn="ctr">
                            <a:lnSpc>
                              <a:spcPct val="150000"/>
                            </a:lnSpc>
                          </a:pPr>
                          <a:r>
                            <a:rPr lang="en-US" b="1" dirty="0" err="1">
                              <a:solidFill>
                                <a:schemeClr val="bg1"/>
                              </a:solidFill>
                            </a:rPr>
                            <a:t>空间复杂度</a:t>
                          </a:r>
                          <a:endParaRPr lang="en-US" b="1" dirty="0">
                            <a:solidFill>
                              <a:schemeClr val="bg1"/>
                            </a:solidFill>
                          </a:endParaRPr>
                        </a:p>
                      </a:txBody>
                      <a:tcPr anchor="ctr">
                        <a:solidFill>
                          <a:schemeClr val="accent1"/>
                        </a:solidFill>
                      </a:tcPr>
                    </a:tc>
                    <a:tc>
                      <a:txBody>
                        <a:bodyPr/>
                        <a:lstStyle/>
                        <a:p>
                          <a:pPr algn="ctr">
                            <a:lnSpc>
                              <a:spcPct val="150000"/>
                            </a:lnSpc>
                          </a:pPr>
                          <a:r>
                            <a:rPr lang="en-US" altLang="zh-CN" dirty="0"/>
                            <a:t>O(1)</a:t>
                          </a:r>
                          <a:endParaRPr lang="en-US"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defRPr/>
                          </a:pPr>
                          <a:endParaRPr lang="ja-JP" altLang="en-US" sz="1400" b="0" i="0" u="none" strike="noStrike" cap="none">
                            <a:solidFill>
                              <a:schemeClr val="dk1"/>
                            </a:solidFill>
                            <a:latin typeface="+mn-lt"/>
                            <a:ea typeface="+mn-ea"/>
                            <a:cs typeface="+mn-cs"/>
                            <a:sym typeface="Arial" panose="020B0604020202020204"/>
                          </a:endParaRPr>
                        </a:p>
                      </a:txBody>
                      <a:tcPr anchor="ctr">
                        <a:solidFill>
                          <a:schemeClr val="accent5">
                            <a:lumMod val="40000"/>
                            <a:lumOff val="60000"/>
                          </a:schemeClr>
                        </a:solidFill>
                      </a:tcPr>
                    </a:tc>
                  </a:tr>
                </a:tbl>
              </a:graphicData>
            </a:graphic>
          </p:graphicFrame>
        </mc:Fallback>
      </mc:AlternateContent>
      <p:sp>
        <p:nvSpPr>
          <p:cNvPr id="10" name="TextBox 9"/>
          <p:cNvSpPr txBox="1"/>
          <p:nvPr/>
        </p:nvSpPr>
        <p:spPr>
          <a:xfrm>
            <a:off x="3479800" y="1689100"/>
            <a:ext cx="184731" cy="307777"/>
          </a:xfrm>
          <a:prstGeom prst="rect">
            <a:avLst/>
          </a:prstGeom>
          <a:noFill/>
        </p:spPr>
        <p:txBody>
          <a:bodyPr wrap="none" rtlCol="0">
            <a:spAutoFit/>
          </a:bodyPr>
          <a:lstStyle/>
          <a:p>
            <a:endParaRPr lang="en-US" dirty="0"/>
          </a:p>
        </p:txBody>
      </p:sp>
      <p:cxnSp>
        <p:nvCxnSpPr>
          <p:cNvPr id="11" name="Straight Connector 10"/>
          <p:cNvCxnSpPr/>
          <p:nvPr/>
        </p:nvCxnSpPr>
        <p:spPr>
          <a:xfrm>
            <a:off x="3063579" y="4320589"/>
            <a:ext cx="30324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zh-CN" altLang="en-US" dirty="0">
                <a:latin typeface="微软雅黑" panose="020B0503020204020204" pitchFamily="34" charset="-122"/>
                <a:ea typeface="微软雅黑" panose="020B0503020204020204" pitchFamily="34" charset="-122"/>
              </a:rPr>
              <a:t>本章内容</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76300"/>
            <a:ext cx="5602816" cy="5219057"/>
          </a:xfrm>
          <a:prstGeom prst="rect">
            <a:avLst/>
          </a:prstGeom>
          <a:noFill/>
        </p:spPr>
        <p:txBody>
          <a:bodyPr wrap="none" rtlCol="0">
            <a:spAutoFit/>
          </a:bodyPr>
          <a:lstStyle/>
          <a:p>
            <a:pPr>
              <a:lnSpc>
                <a:spcPct val="150000"/>
              </a:lnSpc>
            </a:pPr>
            <a:r>
              <a:rPr lang="zh-CN" altLang="en-US" sz="1600" dirty="0"/>
              <a:t>最暴力到最优：在面试中你能实现到哪一步？</a:t>
            </a:r>
            <a:endParaRPr lang="en-US" altLang="zh-CN" sz="1600" dirty="0"/>
          </a:p>
          <a:p>
            <a:pPr>
              <a:lnSpc>
                <a:spcPct val="150000"/>
              </a:lnSpc>
            </a:pPr>
            <a:endParaRPr lang="en-US" altLang="zh-CN" sz="1600" dirty="0"/>
          </a:p>
          <a:p>
            <a:pPr lvl="1">
              <a:lnSpc>
                <a:spcPct val="150000"/>
              </a:lnSpc>
            </a:pPr>
            <a:r>
              <a:rPr lang="en-US" altLang="zh-CN" sz="1600" dirty="0"/>
              <a:t>F</a:t>
            </a:r>
            <a:r>
              <a:rPr lang="zh-CN" altLang="en-US" sz="1600" dirty="0"/>
              <a:t>家：和大于</a:t>
            </a:r>
            <a:r>
              <a:rPr lang="en-US" altLang="zh-CN" sz="1600" dirty="0"/>
              <a:t>S</a:t>
            </a:r>
            <a:r>
              <a:rPr lang="zh-CN" altLang="en-US" sz="1600" dirty="0"/>
              <a:t>的最小子数组</a:t>
            </a:r>
            <a:endParaRPr lang="en-US" altLang="zh-CN" sz="1600" dirty="0"/>
          </a:p>
          <a:p>
            <a:pPr marL="285750" lvl="2" indent="-285750">
              <a:lnSpc>
                <a:spcPct val="150000"/>
              </a:lnSpc>
              <a:buFont typeface="Arial" panose="020B0604020202020204" pitchFamily="34" charset="0"/>
              <a:buChar char="•"/>
            </a:pPr>
            <a:r>
              <a:rPr lang="zh-CN" altLang="en-US" sz="1600" dirty="0"/>
              <a:t>暴力法</a:t>
            </a:r>
            <a:endParaRPr lang="en-US" altLang="zh-CN" sz="1600" dirty="0"/>
          </a:p>
          <a:p>
            <a:pPr marL="285750" lvl="2" indent="-285750">
              <a:lnSpc>
                <a:spcPct val="150000"/>
              </a:lnSpc>
              <a:buFont typeface="Arial" panose="020B0604020202020204" pitchFamily="34" charset="0"/>
              <a:buChar char="•"/>
            </a:pPr>
            <a:r>
              <a:rPr lang="zh-CN" altLang="en-US" sz="1600" dirty="0"/>
              <a:t>前缀和优化</a:t>
            </a:r>
            <a:endParaRPr lang="en-US" altLang="zh-CN" sz="1600" dirty="0"/>
          </a:p>
          <a:p>
            <a:pPr marL="285750" lvl="2" indent="-285750">
              <a:lnSpc>
                <a:spcPct val="150000"/>
              </a:lnSpc>
              <a:buFont typeface="Arial" panose="020B0604020202020204" pitchFamily="34" charset="0"/>
              <a:buChar char="•"/>
            </a:pPr>
            <a:r>
              <a:rPr lang="zh-CN" altLang="en-US" sz="1600" dirty="0"/>
              <a:t>二分法</a:t>
            </a:r>
            <a:endParaRPr lang="en-US" altLang="zh-CN" sz="1600" dirty="0"/>
          </a:p>
          <a:p>
            <a:pPr marL="285750" lvl="2" indent="-285750">
              <a:lnSpc>
                <a:spcPct val="150000"/>
              </a:lnSpc>
              <a:buFont typeface="Arial" panose="020B0604020202020204" pitchFamily="34" charset="0"/>
              <a:buChar char="•"/>
            </a:pPr>
            <a:r>
              <a:rPr lang="zh-CN" altLang="en-US" sz="1600" dirty="0"/>
              <a:t>同向双指针</a:t>
            </a:r>
            <a:endParaRPr lang="en-US" altLang="zh-CN" sz="1600" dirty="0"/>
          </a:p>
          <a:p>
            <a:pPr lvl="2">
              <a:lnSpc>
                <a:spcPct val="150000"/>
              </a:lnSpc>
            </a:pPr>
            <a:endParaRPr lang="en-US" altLang="zh-CN" sz="1600" dirty="0"/>
          </a:p>
          <a:p>
            <a:pPr>
              <a:lnSpc>
                <a:spcPct val="150000"/>
              </a:lnSpc>
            </a:pPr>
            <a:r>
              <a:rPr lang="zh-CN" altLang="en-US" sz="1600" dirty="0"/>
              <a:t>大厂都会出的</a:t>
            </a:r>
            <a:r>
              <a:rPr lang="en-US" altLang="zh-CN" sz="1600" dirty="0"/>
              <a:t>”</a:t>
            </a:r>
            <a:r>
              <a:rPr lang="zh-CN" altLang="en-US" sz="1600" dirty="0">
                <a:solidFill>
                  <a:schemeClr val="tx1"/>
                </a:solidFill>
                <a:ea typeface="微软雅黑" panose="020B0503020204020204" pitchFamily="34" charset="-122"/>
              </a:rPr>
              <a:t>至少 </a:t>
            </a:r>
            <a:r>
              <a:rPr lang="en-US" altLang="zh-CN" sz="1600" dirty="0">
                <a:solidFill>
                  <a:schemeClr val="tx1"/>
                </a:solidFill>
                <a:ea typeface="微软雅黑" panose="020B0503020204020204" pitchFamily="34" charset="-122"/>
              </a:rPr>
              <a:t>k </a:t>
            </a:r>
            <a:r>
              <a:rPr lang="zh-CN" altLang="en-US" sz="1600" dirty="0">
                <a:solidFill>
                  <a:schemeClr val="tx1"/>
                </a:solidFill>
                <a:ea typeface="微软雅黑" panose="020B0503020204020204" pitchFamily="34" charset="-122"/>
              </a:rPr>
              <a:t>个不同字符的子串</a:t>
            </a:r>
            <a:r>
              <a:rPr lang="en-US" altLang="zh-CN" sz="1600" dirty="0">
                <a:solidFill>
                  <a:schemeClr val="tx1"/>
                </a:solidFill>
                <a:ea typeface="微软雅黑" panose="020B0503020204020204" pitchFamily="34" charset="-122"/>
              </a:rPr>
              <a:t>”</a:t>
            </a:r>
            <a:r>
              <a:rPr lang="zh-CN" altLang="en-US" sz="1600" dirty="0"/>
              <a:t>“最小子串覆盖”问题</a:t>
            </a:r>
            <a:endParaRPr lang="en-US" altLang="zh-CN" sz="1600" dirty="0"/>
          </a:p>
          <a:p>
            <a:pPr marL="285750" lvl="1" indent="-285750">
              <a:lnSpc>
                <a:spcPct val="150000"/>
              </a:lnSpc>
              <a:buFont typeface="Arial" panose="020B0604020202020204" pitchFamily="34" charset="0"/>
              <a:buChar char="•"/>
            </a:pPr>
            <a:r>
              <a:rPr lang="zh-CN" altLang="en-US" sz="1600" dirty="0"/>
              <a:t>如何分析与实现代码细节</a:t>
            </a:r>
            <a:endParaRPr lang="en-US" altLang="zh-CN" sz="1600" dirty="0"/>
          </a:p>
          <a:p>
            <a:pPr lvl="1">
              <a:lnSpc>
                <a:spcPct val="150000"/>
              </a:lnSpc>
            </a:pPr>
            <a:endParaRPr lang="en-US" altLang="zh-CN" sz="1600" dirty="0"/>
          </a:p>
          <a:p>
            <a:pPr>
              <a:lnSpc>
                <a:spcPct val="150000"/>
              </a:lnSpc>
            </a:pPr>
            <a:r>
              <a:rPr lang="en-US" altLang="zh-CN" sz="1600" dirty="0"/>
              <a:t>G</a:t>
            </a:r>
            <a:r>
              <a:rPr lang="zh-CN" altLang="en-US" sz="1600" dirty="0"/>
              <a:t>家新题：加热器</a:t>
            </a:r>
            <a:endParaRPr lang="en-US" altLang="zh-CN" sz="1600" dirty="0"/>
          </a:p>
          <a:p>
            <a:pPr marL="285750" lvl="1" indent="-285750">
              <a:lnSpc>
                <a:spcPct val="150000"/>
              </a:lnSpc>
              <a:buFont typeface="Arial" panose="020B0604020202020204" pitchFamily="34" charset="0"/>
              <a:buChar char="•"/>
            </a:pPr>
            <a:r>
              <a:rPr lang="zh-CN" altLang="en-US" sz="1600" dirty="0"/>
              <a:t>二分答案的思路要点</a:t>
            </a:r>
            <a:endParaRPr lang="en-US" altLang="zh-CN" sz="1600" dirty="0"/>
          </a:p>
          <a:p>
            <a:pPr marL="285750" lvl="1" indent="-285750">
              <a:lnSpc>
                <a:spcPct val="150000"/>
              </a:lnSpc>
              <a:buFont typeface="Arial" panose="020B0604020202020204" pitchFamily="34" charset="0"/>
              <a:buChar char="•"/>
            </a:pPr>
            <a:r>
              <a:rPr lang="zh-CN" altLang="en-US" sz="1600" dirty="0"/>
              <a:t>不同数组上的同向双指针</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500"/>
                                        <p:tgtEl>
                                          <p:spTgt spid="2">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ssolve">
                                      <p:cBhvr>
                                        <p:cTn id="18" dur="500"/>
                                        <p:tgtEl>
                                          <p:spTgt spid="2">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dissolve">
                                      <p:cBhvr>
                                        <p:cTn id="21" dur="500"/>
                                        <p:tgtEl>
                                          <p:spTgt spid="2">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dissolv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dissolve">
                                      <p:cBhvr>
                                        <p:cTn id="29" dur="500"/>
                                        <p:tgtEl>
                                          <p:spTgt spid="2">
                                            <p:txEl>
                                              <p:pRg st="8" end="8"/>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dissolv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dissolve">
                                      <p:cBhvr>
                                        <p:cTn id="37" dur="500"/>
                                        <p:tgtEl>
                                          <p:spTgt spid="2">
                                            <p:txEl>
                                              <p:pRg st="11" end="11"/>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dissolve">
                                      <p:cBhvr>
                                        <p:cTn id="40" dur="500"/>
                                        <p:tgtEl>
                                          <p:spTgt spid="2">
                                            <p:txEl>
                                              <p:pRg st="12" end="12"/>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dissolve">
                                      <p:cBhvr>
                                        <p:cTn id="4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zh-CN" altLang="en-US" sz="2600" dirty="0"/>
              <a:t>同向双指针的判断方法：</a:t>
            </a:r>
            <a:endParaRPr lang="en-US" altLang="zh-CN" sz="2600" dirty="0"/>
          </a:p>
          <a:p>
            <a:pPr lvl="1"/>
            <a:r>
              <a:rPr lang="zh-CN" altLang="en-US" sz="2600" dirty="0"/>
              <a:t>计算 </a:t>
            </a:r>
            <a:r>
              <a:rPr lang="en-US" altLang="zh-CN" sz="2600" dirty="0"/>
              <a:t>i </a:t>
            </a:r>
            <a:r>
              <a:rPr lang="zh-CN" altLang="en-US" sz="2600" dirty="0"/>
              <a:t>所对应的答案时，</a:t>
            </a:r>
            <a:r>
              <a:rPr lang="en-US" altLang="zh-CN" sz="2600" dirty="0"/>
              <a:t>j </a:t>
            </a:r>
            <a:r>
              <a:rPr lang="zh-CN" altLang="en-US" sz="2600" dirty="0"/>
              <a:t>不会“回头”计算，两个指针只会前移</a:t>
            </a:r>
            <a:endParaRPr lang="en-US" altLang="zh-CN" sz="2600" dirty="0"/>
          </a:p>
          <a:p>
            <a:pPr lvl="1"/>
            <a:r>
              <a:rPr lang="zh-CN" altLang="en-US" sz="2600" dirty="0"/>
              <a:t>需要</a:t>
            </a:r>
            <a:r>
              <a:rPr lang="en-US" altLang="zh-CN" sz="2600" dirty="0"/>
              <a:t>O(n)</a:t>
            </a:r>
            <a:r>
              <a:rPr lang="zh-CN" altLang="en-US" sz="2600" dirty="0"/>
              <a:t>级别的算法</a:t>
            </a:r>
            <a:endParaRPr lang="en-US" altLang="zh-CN" sz="2600" dirty="0"/>
          </a:p>
          <a:p>
            <a:pPr lvl="1"/>
            <a:r>
              <a:rPr lang="zh-CN" altLang="en-US" sz="2600" dirty="0"/>
              <a:t>下图为模板</a:t>
            </a:r>
            <a:endParaRPr lang="en-US" altLang="zh-CN" sz="2600" dirty="0"/>
          </a:p>
          <a:p>
            <a:pPr lvl="1"/>
            <a:endParaRPr lang="en-US" altLang="zh-CN" sz="2400" dirty="0"/>
          </a:p>
        </p:txBody>
      </p:sp>
      <p:sp>
        <p:nvSpPr>
          <p:cNvPr id="6" name="标题 5"/>
          <p:cNvSpPr>
            <a:spLocks noGrp="1"/>
          </p:cNvSpPr>
          <p:nvPr>
            <p:ph type="title"/>
          </p:nvPr>
        </p:nvSpPr>
        <p:spPr/>
        <p:txBody>
          <a:bodyPr/>
          <a:lstStyle/>
          <a:p>
            <a:r>
              <a:rPr lang="zh-CN" altLang="en-US" sz="3200" dirty="0"/>
              <a:t>本章小结</a:t>
            </a:r>
            <a:endParaRPr lang="zh-CN" altLang="en-US" sz="32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pic>
        <p:nvPicPr>
          <p:cNvPr id="7" name="Picture 6" descr="Text&#10;&#10;Description automatically generated"/>
          <p:cNvPicPr>
            <a:picLocks noChangeAspect="1"/>
          </p:cNvPicPr>
          <p:nvPr/>
        </p:nvPicPr>
        <p:blipFill>
          <a:blip r:embed="rId1"/>
          <a:stretch>
            <a:fillRect/>
          </a:stretch>
        </p:blipFill>
        <p:spPr>
          <a:xfrm>
            <a:off x="544635" y="3593334"/>
            <a:ext cx="5194300" cy="15875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en-US" altLang="zh-CN" sz="2400" dirty="0"/>
              <a:t>384. </a:t>
            </a:r>
            <a:r>
              <a:rPr lang="zh-CN" altLang="en-US" sz="2400" dirty="0"/>
              <a:t>最长无重复字符的子串</a:t>
            </a:r>
            <a:endParaRPr lang="en-US" altLang="zh-CN" sz="2400" dirty="0"/>
          </a:p>
          <a:p>
            <a:r>
              <a:rPr lang="en-US" altLang="zh-CN" sz="2400" dirty="0">
                <a:hlinkClick r:id="rId1"/>
              </a:rPr>
              <a:t>https://www.lintcode.com/problem/longest-substring-without-repeating-characters/description</a:t>
            </a:r>
            <a:endParaRPr lang="en-US" altLang="zh-CN" sz="2400" dirty="0"/>
          </a:p>
          <a:p>
            <a:endParaRPr lang="en-US" altLang="zh-CN" sz="2400" dirty="0"/>
          </a:p>
          <a:p>
            <a:r>
              <a:rPr lang="en-US" altLang="zh-CN" sz="2400" dirty="0"/>
              <a:t>386. </a:t>
            </a:r>
            <a:r>
              <a:rPr lang="zh-CN" altLang="en-US" sz="2400" dirty="0"/>
              <a:t>最多有</a:t>
            </a:r>
            <a:r>
              <a:rPr lang="en-US" altLang="zh-CN" sz="2400" dirty="0"/>
              <a:t>k</a:t>
            </a:r>
            <a:r>
              <a:rPr lang="zh-CN" altLang="en-US" sz="2400" dirty="0"/>
              <a:t>个不同字符的最长子字符串</a:t>
            </a:r>
            <a:endParaRPr lang="en-US" altLang="zh-CN" sz="2400" dirty="0"/>
          </a:p>
          <a:p>
            <a:r>
              <a:rPr lang="en-US" altLang="zh-CN" sz="2400" dirty="0">
                <a:hlinkClick r:id="rId2"/>
              </a:rPr>
              <a:t>https://www.lintcode.com/problem/longest-substring-with-at-most-k-distinct-characters/</a:t>
            </a:r>
            <a:endParaRPr lang="en-US" altLang="zh-CN" sz="2400" dirty="0"/>
          </a:p>
          <a:p>
            <a:endParaRPr lang="en-US" altLang="zh-CN" sz="2400" dirty="0"/>
          </a:p>
          <a:p>
            <a:r>
              <a:rPr lang="en-US" altLang="zh-CN" sz="2400" dirty="0"/>
              <a:t>328. </a:t>
            </a:r>
            <a:r>
              <a:rPr lang="zh-CN" altLang="en-US" sz="2400" dirty="0"/>
              <a:t>字符串划分</a:t>
            </a:r>
            <a:endParaRPr lang="en-US" altLang="zh-CN" sz="2400" dirty="0"/>
          </a:p>
          <a:p>
            <a:r>
              <a:rPr lang="en-US" altLang="zh-CN" sz="2400" dirty="0">
                <a:hlinkClick r:id="rId3"/>
              </a:rPr>
              <a:t>https://www.lintcode.com/problem/string-partition/description</a:t>
            </a:r>
            <a:endParaRPr lang="en-US" altLang="zh-CN" sz="2400" dirty="0"/>
          </a:p>
          <a:p>
            <a:endParaRPr lang="en-US" altLang="zh-CN" sz="2400" dirty="0"/>
          </a:p>
          <a:p>
            <a:endParaRPr lang="zh-CN" altLang="en-US" sz="2800" dirty="0"/>
          </a:p>
        </p:txBody>
      </p:sp>
      <p:sp>
        <p:nvSpPr>
          <p:cNvPr id="6" name="标题 5"/>
          <p:cNvSpPr>
            <a:spLocks noGrp="1"/>
          </p:cNvSpPr>
          <p:nvPr>
            <p:ph type="title"/>
          </p:nvPr>
        </p:nvSpPr>
        <p:spPr/>
        <p:txBody>
          <a:bodyPr/>
          <a:lstStyle/>
          <a:p>
            <a:r>
              <a:rPr lang="zh-CN" altLang="en-US" sz="3200" dirty="0"/>
              <a:t>其他同向双指针题目</a:t>
            </a:r>
            <a:endParaRPr lang="zh-CN" altLang="en-US" sz="3200"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sp>
        <p:nvSpPr>
          <p:cNvPr id="3" name="Title 2"/>
          <p:cNvSpPr>
            <a:spLocks noGrp="1"/>
          </p:cNvSpPr>
          <p:nvPr>
            <p:ph type="title"/>
          </p:nvPr>
        </p:nvSpPr>
        <p:spPr/>
        <p:txBody>
          <a:bodyPr/>
          <a:lstStyle/>
          <a:p>
            <a:r>
              <a:rPr lang="ja-JP" altLang="en-US"/>
              <a:t>同学们</a:t>
            </a:r>
            <a:r>
              <a:rPr lang="zh-CN" altLang="en-US" dirty="0"/>
              <a:t>，</a:t>
            </a:r>
            <a:r>
              <a:rPr lang="ja-JP" altLang="en-US"/>
              <a:t>下次再见</a:t>
            </a:r>
            <a:r>
              <a:rPr lang="en-US" altLang="ja-JP" dirty="0"/>
              <a:t>👋</a:t>
            </a:r>
            <a:r>
              <a:rPr lang="zh-CN" altLang="en-US" dirty="0"/>
              <a:t>！</a:t>
            </a:r>
            <a:r>
              <a:rPr lang="ja-JP" altLang="en-US"/>
              <a:t>记得课后复习</a:t>
            </a:r>
            <a:r>
              <a:rPr lang="zh-CN" altLang="en-US" dirty="0"/>
              <a:t>，</a:t>
            </a:r>
            <a:r>
              <a:rPr lang="ja-JP" altLang="en-US"/>
              <a:t>课前预习</a:t>
            </a:r>
            <a:r>
              <a:rPr lang="zh-CN" altLang="en-US" dirty="0"/>
              <a:t>！</a:t>
            </a:r>
            <a:r>
              <a:rPr lang="en-US" altLang="zh-CN" dirty="0"/>
              <a:t>🙂</a:t>
            </a:r>
            <a:endParaRPr lang="en-US" dirty="0"/>
          </a:p>
        </p:txBody>
      </p:sp>
      <p:pic>
        <p:nvPicPr>
          <p:cNvPr id="5" name="Picture 4"/>
          <p:cNvPicPr>
            <a:picLocks noChangeAspect="1"/>
          </p:cNvPicPr>
          <p:nvPr/>
        </p:nvPicPr>
        <p:blipFill>
          <a:blip r:embed="rId1"/>
          <a:stretch>
            <a:fillRect/>
          </a:stretch>
        </p:blipFill>
        <p:spPr>
          <a:xfrm>
            <a:off x="4178300" y="1524000"/>
            <a:ext cx="3949700" cy="3949700"/>
          </a:xfrm>
          <a:prstGeom prst="rect">
            <a:avLst/>
          </a:prstGeom>
        </p:spPr>
      </p:pic>
      <p:sp>
        <p:nvSpPr>
          <p:cNvPr id="2" name="TextBox 1"/>
          <p:cNvSpPr txBox="1"/>
          <p:nvPr/>
        </p:nvSpPr>
        <p:spPr>
          <a:xfrm>
            <a:off x="404735" y="1371347"/>
            <a:ext cx="2723823" cy="1107996"/>
          </a:xfrm>
          <a:prstGeom prst="rect">
            <a:avLst/>
          </a:prstGeom>
          <a:noFill/>
        </p:spPr>
        <p:txBody>
          <a:bodyPr wrap="none" rtlCol="0">
            <a:spAutoFit/>
          </a:bodyPr>
          <a:lstStyle/>
          <a:p>
            <a:r>
              <a:rPr lang="ja-JP" altLang="en-US" sz="6600" b="1">
                <a:solidFill>
                  <a:schemeClr val="accent5"/>
                </a:solidFill>
              </a:rPr>
              <a:t>做作业</a:t>
            </a:r>
            <a:endParaRPr lang="en-US" sz="6600" b="1" dirty="0">
              <a:solidFill>
                <a:schemeClr val="accent5"/>
              </a:solidFill>
            </a:endParaRPr>
          </a:p>
        </p:txBody>
      </p:sp>
      <p:sp>
        <p:nvSpPr>
          <p:cNvPr id="6" name="TextBox 5"/>
          <p:cNvSpPr txBox="1"/>
          <p:nvPr/>
        </p:nvSpPr>
        <p:spPr>
          <a:xfrm>
            <a:off x="1164410" y="2793758"/>
            <a:ext cx="2650084" cy="830997"/>
          </a:xfrm>
          <a:prstGeom prst="rect">
            <a:avLst/>
          </a:prstGeom>
          <a:noFill/>
        </p:spPr>
        <p:txBody>
          <a:bodyPr wrap="none" rtlCol="0">
            <a:spAutoFit/>
          </a:bodyPr>
          <a:lstStyle/>
          <a:p>
            <a:r>
              <a:rPr lang="ja-JP" altLang="en-US" sz="4800" b="1">
                <a:solidFill>
                  <a:srgbClr val="FF0000"/>
                </a:solidFill>
              </a:rPr>
              <a:t>做</a:t>
            </a:r>
            <a:r>
              <a:rPr lang="en-US" altLang="ja-JP" sz="4800" b="1" dirty="0">
                <a:solidFill>
                  <a:srgbClr val="FF0000"/>
                </a:solidFill>
              </a:rPr>
              <a:t>ladder</a:t>
            </a:r>
            <a:endParaRPr lang="en-US" sz="4800" b="1" dirty="0">
              <a:solidFill>
                <a:srgbClr val="FF0000"/>
              </a:solidFill>
            </a:endParaRPr>
          </a:p>
        </p:txBody>
      </p:sp>
      <p:sp>
        <p:nvSpPr>
          <p:cNvPr id="7" name="TextBox 6"/>
          <p:cNvSpPr txBox="1"/>
          <p:nvPr/>
        </p:nvSpPr>
        <p:spPr>
          <a:xfrm>
            <a:off x="779489" y="4179083"/>
            <a:ext cx="3005951" cy="769441"/>
          </a:xfrm>
          <a:prstGeom prst="rect">
            <a:avLst/>
          </a:prstGeom>
          <a:noFill/>
        </p:spPr>
        <p:txBody>
          <a:bodyPr wrap="none" rtlCol="0">
            <a:spAutoFit/>
          </a:bodyPr>
          <a:lstStyle/>
          <a:p>
            <a:r>
              <a:rPr lang="ja-JP" altLang="en-US" sz="4400" b="1">
                <a:solidFill>
                  <a:srgbClr val="00B050"/>
                </a:solidFill>
              </a:rPr>
              <a:t>群里提问题</a:t>
            </a:r>
            <a:endParaRPr lang="en-US" sz="4400" b="1" dirty="0">
              <a:solidFill>
                <a:srgbClr val="00B050"/>
              </a:solidFill>
            </a:endParaRPr>
          </a:p>
        </p:txBody>
      </p:sp>
      <p:sp>
        <p:nvSpPr>
          <p:cNvPr id="8" name="TextBox 7"/>
          <p:cNvSpPr txBox="1"/>
          <p:nvPr/>
        </p:nvSpPr>
        <p:spPr>
          <a:xfrm>
            <a:off x="8347223" y="1710684"/>
            <a:ext cx="3262432" cy="1015663"/>
          </a:xfrm>
          <a:prstGeom prst="rect">
            <a:avLst/>
          </a:prstGeom>
          <a:noFill/>
        </p:spPr>
        <p:txBody>
          <a:bodyPr wrap="none" rtlCol="0">
            <a:spAutoFit/>
          </a:bodyPr>
          <a:lstStyle/>
          <a:p>
            <a:r>
              <a:rPr lang="ja-JP" altLang="en-US" sz="6000" b="1">
                <a:solidFill>
                  <a:srgbClr val="FFC000"/>
                </a:solidFill>
              </a:rPr>
              <a:t>课前预习</a:t>
            </a:r>
            <a:endParaRPr lang="en-US" sz="6000" b="1" dirty="0">
              <a:solidFill>
                <a:srgbClr val="FFC000"/>
              </a:solidFill>
            </a:endParaRPr>
          </a:p>
        </p:txBody>
      </p:sp>
      <p:sp>
        <p:nvSpPr>
          <p:cNvPr id="9" name="TextBox 8"/>
          <p:cNvSpPr txBox="1"/>
          <p:nvPr/>
        </p:nvSpPr>
        <p:spPr>
          <a:xfrm>
            <a:off x="8678008" y="3098684"/>
            <a:ext cx="3262432" cy="1015663"/>
          </a:xfrm>
          <a:prstGeom prst="rect">
            <a:avLst/>
          </a:prstGeom>
          <a:noFill/>
        </p:spPr>
        <p:txBody>
          <a:bodyPr wrap="none" rtlCol="0">
            <a:spAutoFit/>
          </a:bodyPr>
          <a:lstStyle/>
          <a:p>
            <a:r>
              <a:rPr lang="ja-JP" altLang="en-US" sz="6000" b="1">
                <a:solidFill>
                  <a:schemeClr val="tx1"/>
                </a:solidFill>
              </a:rPr>
              <a:t>课后复习</a:t>
            </a:r>
            <a:endParaRPr lang="en-US" sz="6000" b="1" dirty="0">
              <a:solidFill>
                <a:schemeClr val="tx1"/>
              </a:solidFill>
            </a:endParaRPr>
          </a:p>
        </p:txBody>
      </p:sp>
      <p:sp>
        <p:nvSpPr>
          <p:cNvPr id="10" name="TextBox 9"/>
          <p:cNvSpPr txBox="1"/>
          <p:nvPr/>
        </p:nvSpPr>
        <p:spPr>
          <a:xfrm>
            <a:off x="8491806" y="4550370"/>
            <a:ext cx="1569660" cy="923330"/>
          </a:xfrm>
          <a:prstGeom prst="rect">
            <a:avLst/>
          </a:prstGeom>
          <a:noFill/>
        </p:spPr>
        <p:txBody>
          <a:bodyPr wrap="none" rtlCol="0">
            <a:spAutoFit/>
          </a:bodyPr>
          <a:lstStyle/>
          <a:p>
            <a:r>
              <a:rPr lang="ja-JP" altLang="en-US" sz="5400" b="1">
                <a:solidFill>
                  <a:schemeClr val="accent2"/>
                </a:solidFill>
              </a:rPr>
              <a:t>刷题</a:t>
            </a:r>
            <a:endParaRPr lang="en-US" sz="5400" b="1" dirty="0">
              <a:solidFill>
                <a:schemeClr val="accent2"/>
              </a:solidFill>
            </a:endParaRPr>
          </a:p>
        </p:txBody>
      </p:sp>
      <p:sp>
        <p:nvSpPr>
          <p:cNvPr id="11" name="TextBox 10"/>
          <p:cNvSpPr txBox="1"/>
          <p:nvPr/>
        </p:nvSpPr>
        <p:spPr>
          <a:xfrm>
            <a:off x="1937057" y="5232521"/>
            <a:ext cx="1877437" cy="769441"/>
          </a:xfrm>
          <a:prstGeom prst="rect">
            <a:avLst/>
          </a:prstGeom>
          <a:noFill/>
        </p:spPr>
        <p:txBody>
          <a:bodyPr wrap="none" rtlCol="0">
            <a:spAutoFit/>
          </a:bodyPr>
          <a:lstStyle/>
          <a:p>
            <a:r>
              <a:rPr lang="ja-JP" altLang="en-US" sz="4400" b="1">
                <a:solidFill>
                  <a:srgbClr val="7030A0"/>
                </a:solidFill>
              </a:rPr>
              <a:t>看回放</a:t>
            </a:r>
            <a:endParaRPr lang="en-US" sz="4400" b="1" dirty="0">
              <a:solidFill>
                <a:srgbClr val="7030A0"/>
              </a:solidFill>
            </a:endParaRPr>
          </a:p>
        </p:txBody>
      </p:sp>
      <p:sp>
        <p:nvSpPr>
          <p:cNvPr id="12" name="TextBox 11"/>
          <p:cNvSpPr txBox="1"/>
          <p:nvPr/>
        </p:nvSpPr>
        <p:spPr>
          <a:xfrm>
            <a:off x="9578330" y="5473700"/>
            <a:ext cx="2031325" cy="830997"/>
          </a:xfrm>
          <a:prstGeom prst="rect">
            <a:avLst/>
          </a:prstGeom>
          <a:noFill/>
        </p:spPr>
        <p:txBody>
          <a:bodyPr wrap="none" rtlCol="0">
            <a:spAutoFit/>
          </a:bodyPr>
          <a:lstStyle/>
          <a:p>
            <a:r>
              <a:rPr lang="ja-JP" altLang="en-US" sz="4800" b="1">
                <a:solidFill>
                  <a:schemeClr val="accent6">
                    <a:lumMod val="75000"/>
                  </a:schemeClr>
                </a:solidFill>
              </a:rPr>
              <a:t>互动课</a:t>
            </a:r>
            <a:endParaRPr lang="en-US" sz="4800" b="1"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r>
              <a:rPr lang="en-US" b="1" dirty="0">
                <a:hlinkClick r:id="rId1"/>
              </a:rPr>
              <a:t>406</a:t>
            </a:r>
            <a:r>
              <a:rPr lang="en-US" b="1" dirty="0"/>
              <a:t> Minimum Size Subarray Sum</a:t>
            </a:r>
            <a:r>
              <a:rPr lang="en-US" altLang="zh-CN" b="1" dirty="0"/>
              <a:t>,</a:t>
            </a:r>
            <a:r>
              <a:rPr lang="zh-CN" altLang="en-US" b="1" dirty="0"/>
              <a:t> </a:t>
            </a:r>
            <a:r>
              <a:rPr lang="ja-JP" altLang="en-US" b="1"/>
              <a:t>和</a:t>
            </a:r>
            <a:r>
              <a:rPr lang="zh-CN" altLang="en-US" b="1" dirty="0"/>
              <a:t> </a:t>
            </a:r>
            <a:r>
              <a:rPr lang="en-US" altLang="zh-CN" b="1" dirty="0"/>
              <a:t>&gt;=</a:t>
            </a:r>
            <a:r>
              <a:rPr lang="zh-CN" altLang="en-US" b="1" dirty="0"/>
              <a:t> </a:t>
            </a:r>
            <a:r>
              <a:rPr lang="en-US" b="1" dirty="0"/>
              <a:t>S</a:t>
            </a:r>
            <a:r>
              <a:rPr lang="ja-JP" altLang="en-US" b="1"/>
              <a:t>的最小子数组</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6" y="823967"/>
            <a:ext cx="11590321" cy="1208023"/>
          </a:xfrm>
          <a:prstGeom prst="rect">
            <a:avLst/>
          </a:prstGeom>
          <a:noFill/>
        </p:spPr>
        <p:txBody>
          <a:bodyPr wrap="square" rtlCol="0">
            <a:spAutoFit/>
          </a:bodyPr>
          <a:lstStyle/>
          <a:p>
            <a:pPr>
              <a:lnSpc>
                <a:spcPct val="150000"/>
              </a:lnSpc>
            </a:pPr>
            <a:r>
              <a:rPr lang="en-US" dirty="0"/>
              <a:t>Given an array of n positive integers and a positive integer s, find the minimal length of a subarray of which the sum ≥ s. If there isn't one, return -1 instead.</a:t>
            </a:r>
            <a:endParaRPr lang="en-US" dirty="0"/>
          </a:p>
          <a:p>
            <a:pPr>
              <a:lnSpc>
                <a:spcPct val="150000"/>
              </a:lnSpc>
            </a:pPr>
            <a:endParaRPr lang="en-US" sz="600" dirty="0"/>
          </a:p>
          <a:p>
            <a:pPr>
              <a:lnSpc>
                <a:spcPct val="150000"/>
              </a:lnSpc>
            </a:pPr>
            <a:r>
              <a:rPr lang="ja-JP" altLang="en-US"/>
              <a:t>给定一个由 </a:t>
            </a:r>
            <a:r>
              <a:rPr lang="en-US" dirty="0"/>
              <a:t>n </a:t>
            </a:r>
            <a:r>
              <a:rPr lang="ja-JP" altLang="en-US"/>
              <a:t>个</a:t>
            </a:r>
            <a:r>
              <a:rPr lang="ja-JP" altLang="en-US" b="1">
                <a:solidFill>
                  <a:srgbClr val="FF0000"/>
                </a:solidFill>
              </a:rPr>
              <a:t>正整数</a:t>
            </a:r>
            <a:r>
              <a:rPr lang="ja-JP" altLang="en-US"/>
              <a:t>组成的数组和一个正整数 </a:t>
            </a:r>
            <a:r>
              <a:rPr lang="en-US"/>
              <a:t>s，</a:t>
            </a:r>
            <a:r>
              <a:rPr lang="ja-JP" altLang="en-US"/>
              <a:t>请找出该数组中满足其</a:t>
            </a:r>
            <a:r>
              <a:rPr lang="ja-JP" altLang="en-US" b="1">
                <a:solidFill>
                  <a:srgbClr val="FF0000"/>
                </a:solidFill>
              </a:rPr>
              <a:t>和 ≥ </a:t>
            </a:r>
            <a:r>
              <a:rPr lang="en-US" b="1" dirty="0">
                <a:solidFill>
                  <a:srgbClr val="FF0000"/>
                </a:solidFill>
              </a:rPr>
              <a:t>s </a:t>
            </a:r>
            <a:r>
              <a:rPr lang="ja-JP" altLang="en-US" b="1">
                <a:solidFill>
                  <a:srgbClr val="FF0000"/>
                </a:solidFill>
              </a:rPr>
              <a:t>的最小长度子数组</a:t>
            </a:r>
            <a:r>
              <a:rPr lang="ja-JP" altLang="en-US"/>
              <a:t>。</a:t>
            </a:r>
            <a:r>
              <a:rPr lang="ja-JP" altLang="en-US" b="1">
                <a:solidFill>
                  <a:srgbClr val="FF0000"/>
                </a:solidFill>
              </a:rPr>
              <a:t>如果无解，则返回 </a:t>
            </a:r>
            <a:r>
              <a:rPr lang="en-US" altLang="ja-JP" b="1" dirty="0">
                <a:solidFill>
                  <a:srgbClr val="FF0000"/>
                </a:solidFill>
              </a:rPr>
              <a:t>-1</a:t>
            </a:r>
            <a:r>
              <a:rPr lang="ja-JP" altLang="en-US" b="1">
                <a:solidFill>
                  <a:srgbClr val="FF0000"/>
                </a:solidFill>
              </a:rPr>
              <a:t>。</a:t>
            </a:r>
            <a:endParaRPr lang="en-US" b="1" dirty="0">
              <a:solidFill>
                <a:srgbClr val="FF0000"/>
              </a:solidFill>
            </a:endParaRPr>
          </a:p>
        </p:txBody>
      </p:sp>
      <p:sp>
        <p:nvSpPr>
          <p:cNvPr id="3" name="TextBox 2"/>
          <p:cNvSpPr txBox="1"/>
          <p:nvPr/>
        </p:nvSpPr>
        <p:spPr>
          <a:xfrm>
            <a:off x="296876" y="2270990"/>
            <a:ext cx="3684022" cy="2316019"/>
          </a:xfrm>
          <a:prstGeom prst="rect">
            <a:avLst/>
          </a:prstGeom>
          <a:noFill/>
        </p:spPr>
        <p:txBody>
          <a:bodyPr wrap="non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altLang="ja-JP" dirty="0"/>
              <a:t>[2,</a:t>
            </a:r>
            <a:r>
              <a:rPr lang="zh-CN" altLang="en-US" dirty="0"/>
              <a:t> </a:t>
            </a:r>
            <a:r>
              <a:rPr lang="en-US" altLang="ja-JP" dirty="0"/>
              <a:t>3,</a:t>
            </a:r>
            <a:r>
              <a:rPr lang="zh-CN" altLang="en-US" dirty="0"/>
              <a:t> </a:t>
            </a:r>
            <a:r>
              <a:rPr lang="en-US" altLang="ja-JP" dirty="0"/>
              <a:t>1,</a:t>
            </a:r>
            <a:r>
              <a:rPr lang="zh-CN" altLang="en-US" dirty="0"/>
              <a:t> </a:t>
            </a:r>
            <a:r>
              <a:rPr lang="en-US" altLang="ja-JP" dirty="0"/>
              <a:t>2,</a:t>
            </a:r>
            <a:r>
              <a:rPr lang="zh-CN" altLang="en-US" dirty="0"/>
              <a:t> </a:t>
            </a:r>
            <a:r>
              <a:rPr lang="en-US" altLang="ja-JP" dirty="0">
                <a:solidFill>
                  <a:srgbClr val="FF0000"/>
                </a:solidFill>
              </a:rPr>
              <a:t>4</a:t>
            </a:r>
            <a:r>
              <a:rPr lang="en-US" altLang="ja-JP" dirty="0"/>
              <a:t>,</a:t>
            </a:r>
            <a:r>
              <a:rPr lang="zh-CN" altLang="en-US" dirty="0"/>
              <a:t> </a:t>
            </a:r>
            <a:r>
              <a:rPr lang="en-US" altLang="ja-JP" dirty="0">
                <a:solidFill>
                  <a:srgbClr val="FF0000"/>
                </a:solidFill>
              </a:rPr>
              <a:t>3</a:t>
            </a:r>
            <a:r>
              <a:rPr lang="en-US" altLang="ja-JP" dirty="0"/>
              <a:t>]</a:t>
            </a:r>
            <a:endParaRPr lang="en-US" altLang="ja-JP" dirty="0"/>
          </a:p>
          <a:p>
            <a:pPr>
              <a:lnSpc>
                <a:spcPct val="150000"/>
              </a:lnSpc>
            </a:pPr>
            <a:r>
              <a:rPr lang="en-US" dirty="0"/>
              <a:t>s = 7 </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altLang="ja-JP" dirty="0"/>
              <a:t>2</a:t>
            </a:r>
            <a:r>
              <a:rPr lang="ja-JP" altLang="en-US"/>
              <a:t> </a:t>
            </a:r>
            <a:endParaRPr lang="en-US" altLang="ja-JP" dirty="0"/>
          </a:p>
          <a:p>
            <a:pPr>
              <a:lnSpc>
                <a:spcPct val="150000"/>
              </a:lnSpc>
            </a:pPr>
            <a:r>
              <a:rPr lang="ja-JP" altLang="en-US" b="1"/>
              <a:t>解释</a:t>
            </a:r>
            <a:r>
              <a:rPr lang="en-US" altLang="ja-JP" b="1" dirty="0"/>
              <a:t>: </a:t>
            </a:r>
            <a:endParaRPr lang="en-US" altLang="ja-JP" b="1" dirty="0"/>
          </a:p>
          <a:p>
            <a:pPr>
              <a:lnSpc>
                <a:spcPct val="150000"/>
              </a:lnSpc>
            </a:pPr>
            <a:r>
              <a:rPr lang="ja-JP" altLang="en-US"/>
              <a:t>子数组 </a:t>
            </a:r>
            <a:r>
              <a:rPr lang="en-US" altLang="ja-JP" dirty="0"/>
              <a:t>[4,3] </a:t>
            </a:r>
            <a:r>
              <a:rPr lang="ja-JP" altLang="en-US"/>
              <a:t>是该条件下的最小长度子数组。</a:t>
            </a:r>
            <a:endParaRPr lang="en-US" dirty="0"/>
          </a:p>
        </p:txBody>
      </p:sp>
      <p:sp>
        <p:nvSpPr>
          <p:cNvPr id="6" name="TextBox 5"/>
          <p:cNvSpPr txBox="1"/>
          <p:nvPr/>
        </p:nvSpPr>
        <p:spPr>
          <a:xfrm>
            <a:off x="4761027" y="2270990"/>
            <a:ext cx="2007281" cy="2316019"/>
          </a:xfrm>
          <a:prstGeom prst="rect">
            <a:avLst/>
          </a:prstGeom>
          <a:noFill/>
        </p:spPr>
        <p:txBody>
          <a:bodyPr wrap="none" rtlCol="0">
            <a:spAutoFit/>
          </a:bodyPr>
          <a:lstStyle/>
          <a:p>
            <a:pPr>
              <a:lnSpc>
                <a:spcPct val="150000"/>
              </a:lnSpc>
            </a:pPr>
            <a:r>
              <a:rPr lang="ja-JP" altLang="en-US" b="1"/>
              <a:t>输入</a:t>
            </a:r>
            <a:r>
              <a:rPr lang="en-US" altLang="ja-JP" b="1" dirty="0"/>
              <a:t>: </a:t>
            </a:r>
            <a:endParaRPr lang="en-US" altLang="ja-JP" b="1" dirty="0"/>
          </a:p>
          <a:p>
            <a:pPr>
              <a:lnSpc>
                <a:spcPct val="150000"/>
              </a:lnSpc>
            </a:pPr>
            <a:r>
              <a:rPr lang="en-US" dirty="0"/>
              <a:t>[1, 2, 3, 4, 5]</a:t>
            </a:r>
            <a:endParaRPr lang="en-US" dirty="0"/>
          </a:p>
          <a:p>
            <a:pPr>
              <a:lnSpc>
                <a:spcPct val="150000"/>
              </a:lnSpc>
            </a:pPr>
            <a:r>
              <a:rPr lang="en-US" dirty="0"/>
              <a:t>s = </a:t>
            </a:r>
            <a:r>
              <a:rPr lang="en-US" altLang="zh-CN" dirty="0"/>
              <a:t>100</a:t>
            </a:r>
            <a:r>
              <a:rPr lang="en-US" dirty="0"/>
              <a:t> </a:t>
            </a:r>
            <a:endParaRPr lang="en-US" dirty="0"/>
          </a:p>
          <a:p>
            <a:pPr>
              <a:lnSpc>
                <a:spcPct val="150000"/>
              </a:lnSpc>
            </a:pPr>
            <a:r>
              <a:rPr lang="ja-JP" altLang="en-US" b="1"/>
              <a:t>输出</a:t>
            </a:r>
            <a:r>
              <a:rPr lang="en-US" altLang="ja-JP" b="1" dirty="0"/>
              <a:t>: </a:t>
            </a:r>
            <a:endParaRPr lang="en-US" altLang="ja-JP" b="1" dirty="0"/>
          </a:p>
          <a:p>
            <a:pPr>
              <a:lnSpc>
                <a:spcPct val="150000"/>
              </a:lnSpc>
            </a:pPr>
            <a:r>
              <a:rPr lang="en-US" altLang="zh-CN" dirty="0"/>
              <a:t>-1</a:t>
            </a:r>
            <a:endParaRPr lang="en-US" altLang="ja-JP" dirty="0"/>
          </a:p>
          <a:p>
            <a:pPr>
              <a:lnSpc>
                <a:spcPct val="150000"/>
              </a:lnSpc>
            </a:pPr>
            <a:r>
              <a:rPr lang="ja-JP" altLang="en-US" b="1"/>
              <a:t>解释</a:t>
            </a:r>
            <a:r>
              <a:rPr lang="en-US" altLang="ja-JP" b="1" dirty="0"/>
              <a:t>: </a:t>
            </a:r>
            <a:endParaRPr lang="en-US" altLang="ja-JP" b="1" dirty="0"/>
          </a:p>
          <a:p>
            <a:pPr>
              <a:lnSpc>
                <a:spcPct val="150000"/>
              </a:lnSpc>
            </a:pPr>
            <a:r>
              <a:rPr lang="ja-JP" altLang="en-US"/>
              <a:t>没有和</a:t>
            </a:r>
            <a:r>
              <a:rPr lang="en-US" altLang="zh-CN" dirty="0"/>
              <a:t>&gt;=</a:t>
            </a:r>
            <a:r>
              <a:rPr lang="zh-CN" altLang="en-US" dirty="0"/>
              <a:t> </a:t>
            </a:r>
            <a:r>
              <a:rPr lang="en-US" altLang="zh-CN" dirty="0"/>
              <a:t>100</a:t>
            </a:r>
            <a:r>
              <a:rPr lang="zh-CN" altLang="en-US" dirty="0"/>
              <a:t>的子数组</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lvl="0"/>
            <a:r>
              <a:rPr lang="zh-CN" altLang="en-US" dirty="0">
                <a:latin typeface="微软雅黑" panose="020B0503020204020204" pitchFamily="34" charset="-122"/>
                <a:ea typeface="微软雅黑" panose="020B0503020204020204" pitchFamily="34" charset="-122"/>
              </a:rPr>
              <a:t>先修知识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下列哪些必须是“连续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94303"/>
            <a:ext cx="2749471" cy="1289456"/>
          </a:xfrm>
          <a:prstGeom prst="rect">
            <a:avLst/>
          </a:prstGeom>
          <a:noFill/>
        </p:spPr>
        <p:txBody>
          <a:bodyPr wrap="none" rtlCol="0">
            <a:spAutoFit/>
          </a:bodyPr>
          <a:lstStyle/>
          <a:p>
            <a:pPr>
              <a:lnSpc>
                <a:spcPct val="150000"/>
              </a:lnSpc>
            </a:pPr>
            <a:r>
              <a:rPr lang="en-US" altLang="zh-CN" sz="1800" dirty="0">
                <a:ea typeface="微软雅黑" panose="020B0503020204020204" pitchFamily="34" charset="-122"/>
              </a:rPr>
              <a:t>A. </a:t>
            </a:r>
            <a:r>
              <a:rPr lang="zh-CN" altLang="en-US" sz="1800" dirty="0">
                <a:ea typeface="微软雅黑" panose="020B0503020204020204" pitchFamily="34" charset="-122"/>
              </a:rPr>
              <a:t>子串 </a:t>
            </a:r>
            <a:r>
              <a:rPr lang="en-US" altLang="zh-CN" sz="1800" dirty="0">
                <a:ea typeface="微软雅黑" panose="020B0503020204020204" pitchFamily="34" charset="-122"/>
              </a:rPr>
              <a:t>(substring)</a:t>
            </a:r>
            <a:endParaRPr lang="en-US" altLang="zh-CN" sz="1800" dirty="0">
              <a:ea typeface="微软雅黑" panose="020B0503020204020204" pitchFamily="34" charset="-122"/>
            </a:endParaRPr>
          </a:p>
          <a:p>
            <a:pPr>
              <a:lnSpc>
                <a:spcPct val="150000"/>
              </a:lnSpc>
            </a:pPr>
            <a:r>
              <a:rPr lang="en-US" altLang="zh-CN" sz="1800" dirty="0">
                <a:ea typeface="微软雅黑" panose="020B0503020204020204" pitchFamily="34" charset="-122"/>
              </a:rPr>
              <a:t>B. </a:t>
            </a:r>
            <a:r>
              <a:rPr lang="zh-CN" altLang="en-US" sz="1800" dirty="0">
                <a:ea typeface="微软雅黑" panose="020B0503020204020204" pitchFamily="34" charset="-122"/>
              </a:rPr>
              <a:t>子序列 </a:t>
            </a:r>
            <a:r>
              <a:rPr lang="en-US" altLang="zh-CN" sz="1800" dirty="0">
                <a:ea typeface="微软雅黑" panose="020B0503020204020204" pitchFamily="34" charset="-122"/>
              </a:rPr>
              <a:t>(subsequence)</a:t>
            </a:r>
            <a:endParaRPr lang="en-US" altLang="zh-CN" sz="1800" dirty="0">
              <a:ea typeface="微软雅黑" panose="020B0503020204020204" pitchFamily="34" charset="-122"/>
            </a:endParaRPr>
          </a:p>
          <a:p>
            <a:pPr>
              <a:lnSpc>
                <a:spcPct val="150000"/>
              </a:lnSpc>
            </a:pPr>
            <a:r>
              <a:rPr lang="en-US" altLang="zh-CN" sz="1800" dirty="0">
                <a:ea typeface="微软雅黑" panose="020B0503020204020204" pitchFamily="34" charset="-122"/>
              </a:rPr>
              <a:t>C. </a:t>
            </a:r>
            <a:r>
              <a:rPr lang="zh-CN" altLang="en-US" sz="1800" dirty="0">
                <a:ea typeface="微软雅黑" panose="020B0503020204020204" pitchFamily="34" charset="-122"/>
              </a:rPr>
              <a:t>子数组 </a:t>
            </a:r>
            <a:r>
              <a:rPr lang="en-US" altLang="zh-CN" sz="1800" dirty="0">
                <a:ea typeface="微软雅黑" panose="020B0503020204020204" pitchFamily="34" charset="-122"/>
              </a:rPr>
              <a:t>(subarray)</a:t>
            </a:r>
            <a:endParaRPr lang="en-US" altLang="zh-CN" sz="1800" dirty="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10972799" y="6378712"/>
            <a:ext cx="914399" cy="320399"/>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r>
              <a:rPr lang="zh-CN"/>
              <a:t>第</a:t>
            </a:r>
            <a:fld id="{00000000-1234-1234-1234-123412341234}" type="slidenum">
              <a:rPr lang="en-US" altLang="zh-CN"/>
            </a:fld>
            <a:r>
              <a:rPr lang="zh-CN"/>
              <a:t>页</a:t>
            </a:r>
            <a:endParaRPr lang="zh-CN"/>
          </a:p>
        </p:txBody>
      </p:sp>
      <p:sp>
        <p:nvSpPr>
          <p:cNvPr id="58" name="Google Shape;58;p8"/>
          <p:cNvSpPr txBox="1">
            <a:spLocks noGrp="1"/>
          </p:cNvSpPr>
          <p:nvPr>
            <p:ph type="title"/>
          </p:nvPr>
        </p:nvSpPr>
        <p:spPr>
          <a:xfrm>
            <a:off x="296877" y="222625"/>
            <a:ext cx="8928300" cy="5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Arial" panose="020B0604020202020204"/>
              <a:buNone/>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题目解析</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&amp;</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代码解析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暴力（</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Brute</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altLang="zh-CN"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Force</a:t>
            </a:r>
            <a:r>
              <a:rPr lang="zh-CN" alt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）解法 </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96877" y="814225"/>
            <a:ext cx="3057247" cy="1345048"/>
          </a:xfrm>
          <a:prstGeom prst="rect">
            <a:avLst/>
          </a:prstGeom>
          <a:noFill/>
        </p:spPr>
        <p:txBody>
          <a:bodyPr wrap="none" rtlCol="0">
            <a:spAutoFit/>
          </a:bodyPr>
          <a:lstStyle/>
          <a:p>
            <a:pPr>
              <a:lnSpc>
                <a:spcPct val="150000"/>
              </a:lnSpc>
            </a:pPr>
            <a:r>
              <a:rPr lang="zh-CN" altLang="en-US" dirty="0">
                <a:solidFill>
                  <a:schemeClr val="tx1"/>
                </a:solidFill>
                <a:ea typeface="微软雅黑" panose="020B0503020204020204" pitchFamily="34" charset="-122"/>
              </a:rPr>
              <a:t>枚举子数组 </a:t>
            </a:r>
            <a:r>
              <a:rPr lang="en-US" altLang="zh-CN" dirty="0">
                <a:solidFill>
                  <a:schemeClr val="tx1"/>
                </a:solidFill>
                <a:ea typeface="微软雅黑" panose="020B0503020204020204" pitchFamily="34" charset="-122"/>
              </a:rPr>
              <a:t>= </a:t>
            </a:r>
            <a:r>
              <a:rPr lang="zh-CN" altLang="en-US" dirty="0">
                <a:solidFill>
                  <a:schemeClr val="tx1"/>
                </a:solidFill>
                <a:ea typeface="微软雅黑" panose="020B0503020204020204" pitchFamily="34" charset="-122"/>
              </a:rPr>
              <a:t>枚举</a:t>
            </a:r>
            <a:r>
              <a:rPr lang="zh-CN" altLang="en-US" b="1" dirty="0">
                <a:solidFill>
                  <a:schemeClr val="tx1"/>
                </a:solidFill>
                <a:ea typeface="微软雅黑" panose="020B0503020204020204" pitchFamily="34" charset="-122"/>
              </a:rPr>
              <a:t>起点</a:t>
            </a:r>
            <a:r>
              <a:rPr lang="zh-CN" altLang="en-US" dirty="0">
                <a:solidFill>
                  <a:schemeClr val="tx1"/>
                </a:solidFill>
                <a:ea typeface="微软雅黑" panose="020B0503020204020204" pitchFamily="34" charset="-122"/>
              </a:rPr>
              <a:t>与</a:t>
            </a:r>
            <a:r>
              <a:rPr lang="zh-CN" altLang="en-US" b="1" dirty="0">
                <a:solidFill>
                  <a:schemeClr val="tx1"/>
                </a:solidFill>
                <a:ea typeface="微软雅黑" panose="020B0503020204020204" pitchFamily="34" charset="-122"/>
              </a:rPr>
              <a:t>终点</a:t>
            </a:r>
            <a:endParaRPr lang="en-US" altLang="zh-CN" b="1"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对于每个找到的子数组，遍历并</a:t>
            </a:r>
            <a:r>
              <a:rPr lang="zh-CN" altLang="en-US" b="1" dirty="0">
                <a:solidFill>
                  <a:schemeClr val="tx1"/>
                </a:solidFill>
                <a:ea typeface="微软雅黑" panose="020B0503020204020204" pitchFamily="34" charset="-122"/>
              </a:rPr>
              <a:t>求和</a:t>
            </a:r>
            <a:endParaRPr lang="en-US" altLang="zh-CN" b="1" dirty="0">
              <a:solidFill>
                <a:schemeClr val="tx1"/>
              </a:solidFill>
              <a:ea typeface="微软雅黑" panose="020B0503020204020204" pitchFamily="34" charset="-122"/>
            </a:endParaRPr>
          </a:p>
          <a:p>
            <a:pPr>
              <a:lnSpc>
                <a:spcPct val="150000"/>
              </a:lnSpc>
            </a:pPr>
            <a:r>
              <a:rPr lang="zh-CN" altLang="en-US" dirty="0">
                <a:solidFill>
                  <a:schemeClr val="tx1"/>
                </a:solidFill>
                <a:ea typeface="微软雅黑" panose="020B0503020204020204" pitchFamily="34" charset="-122"/>
              </a:rPr>
              <a:t>更新最短的满足要求的子数组即可</a:t>
            </a:r>
            <a:endParaRPr lang="en-US" altLang="zh-CN" dirty="0">
              <a:solidFill>
                <a:schemeClr val="tx1"/>
              </a:solidFill>
              <a:ea typeface="微软雅黑" panose="020B0503020204020204" pitchFamily="34" charset="-122"/>
            </a:endParaRPr>
          </a:p>
          <a:p>
            <a:pPr>
              <a:lnSpc>
                <a:spcPct val="150000"/>
              </a:lnSpc>
            </a:pPr>
            <a:endParaRPr lang="en-US" dirty="0"/>
          </a:p>
        </p:txBody>
      </p:sp>
      <p:pic>
        <p:nvPicPr>
          <p:cNvPr id="5" name="图片 12"/>
          <p:cNvPicPr>
            <a:picLocks noChangeAspect="1"/>
          </p:cNvPicPr>
          <p:nvPr/>
        </p:nvPicPr>
        <p:blipFill>
          <a:blip r:embed="rId1"/>
          <a:stretch>
            <a:fillRect/>
          </a:stretch>
        </p:blipFill>
        <p:spPr>
          <a:xfrm>
            <a:off x="382324" y="2467786"/>
            <a:ext cx="5943600" cy="2628900"/>
          </a:xfrm>
          <a:prstGeom prst="rect">
            <a:avLst/>
          </a:prstGeom>
        </p:spPr>
      </p:pic>
      <p:pic>
        <p:nvPicPr>
          <p:cNvPr id="6" name="图片 6"/>
          <p:cNvPicPr>
            <a:picLocks noChangeAspect="1"/>
          </p:cNvPicPr>
          <p:nvPr/>
        </p:nvPicPr>
        <p:blipFill>
          <a:blip r:embed="rId2"/>
          <a:stretch>
            <a:fillRect/>
          </a:stretch>
        </p:blipFill>
        <p:spPr>
          <a:xfrm>
            <a:off x="6700191" y="2296903"/>
            <a:ext cx="5049972" cy="3281709"/>
          </a:xfrm>
          <a:prstGeom prst="rect">
            <a:avLst/>
          </a:prstGeom>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3352800" y="950079"/>
              <a:ext cx="2743200" cy="784860"/>
            </p:xfrm>
            <a:graphic>
              <a:graphicData uri="http://schemas.openxmlformats.org/drawingml/2006/table">
                <a:tbl>
                  <a:tblPr firstRow="1" bandRow="1">
                    <a:tableStyleId>{5C22544A-7EE6-4342-B048-85BDC9FD1C3A}</a:tableStyleId>
                  </a:tblPr>
                  <a:tblGrid>
                    <a:gridCol w="1097280"/>
                    <a:gridCol w="1645920"/>
                  </a:tblGrid>
                  <a:tr h="337472">
                    <a:tc>
                      <a:txBody>
                        <a:bodyPr/>
                        <a:lstStyle/>
                        <a:p>
                          <a:pPr algn="ctr">
                            <a:lnSpc>
                              <a:spcPct val="150000"/>
                            </a:lnSpc>
                          </a:pPr>
                          <a:r>
                            <a:rPr lang="en-US" sz="1400" b="1" i="0" u="none" strike="noStrike" cap="none" dirty="0">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solidFill>
                          <a:schemeClr val="accent1"/>
                        </a:solid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defRPr/>
                          </a:pPr>
                          <a14:m>
                            <m:oMathPara xmlns:m="http://schemas.openxmlformats.org/officeDocument/2006/math">
                              <m:oMathParaPr>
                                <m:jc m:val="centerGroup"/>
                              </m:oMathParaPr>
                              <m:oMath xmlns:m="http://schemas.openxmlformats.org/officeDocument/2006/math">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O</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n</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3</m:t>
                                </m:r>
                                <m:r>
                                  <m:rPr>
                                    <m:nor/>
                                  </m:rPr>
                                  <a:rPr lang="en-US" altLang="zh-CN" sz="1400" b="0" i="0" u="none" strike="noStrike" cap="none" dirty="0" smtClean="0">
                                    <a:solidFill>
                                      <a:schemeClr val="tx1"/>
                                    </a:solidFill>
                                    <a:latin typeface="+mn-lt"/>
                                    <a:ea typeface="微软雅黑" panose="020B0503020204020204" pitchFamily="34" charset="-122"/>
                                    <a:cs typeface="+mn-cs"/>
                                    <a:sym typeface="Arial" panose="020B0604020202020204"/>
                                  </a:rPr>
                                  <m:t>)</m:t>
                                </m:r>
                              </m:oMath>
                            </m:oMathPara>
                          </a14:m>
                          <a:endParaRPr lang="en-US" altLang="zh-CN" sz="1400" b="0" i="0" u="none" strike="noStrike" cap="none" dirty="0">
                            <a:solidFill>
                              <a:schemeClr val="dk1"/>
                            </a:solidFill>
                            <a:latin typeface="+mn-lt"/>
                            <a:ea typeface="+mn-ea"/>
                            <a:cs typeface="+mn-cs"/>
                            <a:sym typeface="Arial" panose="020B0604020202020204"/>
                          </a:endParaRPr>
                        </a:p>
                      </a:txBody>
                      <a:tcPr>
                        <a:solidFill>
                          <a:schemeClr val="accent5">
                            <a:lumMod val="40000"/>
                            <a:lumOff val="60000"/>
                          </a:schemeClr>
                        </a:solidFill>
                      </a:tcPr>
                    </a:tc>
                  </a:tr>
                  <a:tr h="337472">
                    <a:tc>
                      <a:txBody>
                        <a:bodyPr/>
                        <a:lstStyle/>
                        <a:p>
                          <a:pPr algn="ctr">
                            <a:lnSpc>
                              <a:spcPct val="150000"/>
                            </a:lnSpc>
                          </a:pPr>
                          <a:r>
                            <a:rPr lang="en-US" b="1" dirty="0">
                              <a:solidFill>
                                <a:schemeClr val="bg1"/>
                              </a:solidFill>
                            </a:rPr>
                            <a:t>空间复杂度</a:t>
                          </a:r>
                          <a:endParaRPr lang="en-US" b="1" dirty="0">
                            <a:solidFill>
                              <a:schemeClr val="bg1"/>
                            </a:solidFill>
                          </a:endParaRPr>
                        </a:p>
                      </a:txBody>
                      <a:tcPr>
                        <a:solidFill>
                          <a:schemeClr val="accent1"/>
                        </a:solidFill>
                      </a:tcPr>
                    </a:tc>
                    <a:tc>
                      <a:txBody>
                        <a:bodyPr/>
                        <a:lstStyle/>
                        <a:p>
                          <a:pPr algn="ctr">
                            <a:lnSpc>
                              <a:spcPct val="150000"/>
                            </a:lnSpc>
                          </a:pPr>
                          <a:r>
                            <a:rPr lang="en-US" altLang="zh-CN" dirty="0"/>
                            <a:t>O(1)</a:t>
                          </a:r>
                          <a:endParaRPr lang="en-US" dirty="0"/>
                        </a:p>
                      </a:txBody>
                      <a:tcPr>
                        <a:solidFill>
                          <a:schemeClr val="accent5">
                            <a:lumMod val="40000"/>
                            <a:lumOff val="60000"/>
                          </a:schemeClr>
                        </a:solidFill>
                      </a:tcPr>
                    </a:tc>
                  </a:tr>
                </a:tbl>
              </a:graphicData>
            </a:graphic>
          </p:graphicFrame>
        </mc:Choice>
        <mc:Fallback xmlns="">
          <p:graphicFrame>
            <p:nvGraphicFramePr>
              <p:cNvPr id="8" name="Table 7"/>
              <p:cNvGraphicFramePr>
                <a:graphicFrameLocks noGrp="1"/>
              </p:cNvGraphicFramePr>
              <p:nvPr/>
            </p:nvGraphicFramePr>
            <p:xfrm>
              <a:off x="3352800" y="950079"/>
              <a:ext cx="2743200" cy="784860"/>
            </p:xfrm>
            <a:graphic>
              <a:graphicData uri="http://schemas.openxmlformats.org/drawingml/2006/table">
                <a:tbl>
                  <a:tblPr firstRow="1" bandRow="1">
                    <a:tableStyleId>{5C22544A-7EE6-4342-B048-85BDC9FD1C3A}</a:tableStyleId>
                  </a:tblPr>
                  <a:tblGrid>
                    <a:gridCol w="1097280"/>
                    <a:gridCol w="1645920"/>
                  </a:tblGrid>
                  <a:tr h="447675">
                    <a:tc>
                      <a:txBody>
                        <a:bodyPr/>
                        <a:lstStyle/>
                        <a:p>
                          <a:pPr algn="ctr">
                            <a:lnSpc>
                              <a:spcPct val="150000"/>
                            </a:lnSpc>
                          </a:pPr>
                          <a:r>
                            <a:rPr lang="en-US" sz="1400" b="1" i="0" u="none" strike="noStrike" cap="none" dirty="0">
                              <a:solidFill>
                                <a:schemeClr val="bg1"/>
                              </a:solidFill>
                              <a:latin typeface="+mn-lt"/>
                              <a:ea typeface="+mn-ea"/>
                              <a:cs typeface="+mn-cs"/>
                              <a:sym typeface="Arial" panose="020B0604020202020204"/>
                            </a:rPr>
                            <a:t>时间复杂度</a:t>
                          </a:r>
                          <a:endParaRPr lang="en-US" sz="1400" b="1" i="0" u="none" strike="noStrike" cap="none" dirty="0">
                            <a:solidFill>
                              <a:schemeClr val="bg1"/>
                            </a:solidFill>
                            <a:latin typeface="+mn-lt"/>
                            <a:ea typeface="+mn-ea"/>
                            <a:cs typeface="+mn-cs"/>
                            <a:sym typeface="Arial" panose="020B0604020202020204"/>
                          </a:endParaRPr>
                        </a:p>
                      </a:txBody>
                      <a:tcPr>
                        <a:solidFill>
                          <a:schemeClr val="accent1"/>
                        </a:solidFill>
                      </a:tcPr>
                    </a:tc>
                    <a:tc>
                      <a:txBody>
                        <a:bodyPr/>
                        <a:lstStyle/>
                        <a:p>
                          <a:endParaRPr lang="zh-CN"/>
                        </a:p>
                      </a:txBody>
                      <a:tcPr>
                        <a:blipFill>
                          <a:blip r:embed="rId3"/>
                        </a:blipFill>
                      </a:tcPr>
                    </a:tc>
                  </a:tr>
                  <a:tr h="337472">
                    <a:tc>
                      <a:txBody>
                        <a:bodyPr/>
                        <a:lstStyle/>
                        <a:p>
                          <a:pPr algn="ctr">
                            <a:lnSpc>
                              <a:spcPct val="150000"/>
                            </a:lnSpc>
                          </a:pPr>
                          <a:r>
                            <a:rPr lang="en-US" b="1" dirty="0">
                              <a:solidFill>
                                <a:schemeClr val="bg1"/>
                              </a:solidFill>
                            </a:rPr>
                            <a:t>空间复杂度</a:t>
                          </a:r>
                          <a:endParaRPr lang="en-US" b="1" dirty="0">
                            <a:solidFill>
                              <a:schemeClr val="bg1"/>
                            </a:solidFill>
                          </a:endParaRPr>
                        </a:p>
                      </a:txBody>
                      <a:tcPr>
                        <a:solidFill>
                          <a:schemeClr val="accent1"/>
                        </a:solidFill>
                      </a:tcPr>
                    </a:tc>
                    <a:tc>
                      <a:txBody>
                        <a:bodyPr/>
                        <a:lstStyle/>
                        <a:p>
                          <a:pPr algn="ctr">
                            <a:lnSpc>
                              <a:spcPct val="150000"/>
                            </a:lnSpc>
                          </a:pPr>
                          <a:r>
                            <a:rPr lang="en-US" altLang="zh-CN" dirty="0"/>
                            <a:t>O(1)</a:t>
                          </a:r>
                          <a:endParaRPr lang="en-US" dirty="0"/>
                        </a:p>
                      </a:txBody>
                      <a:tcPr>
                        <a:solidFill>
                          <a:schemeClr val="accent5">
                            <a:lumMod val="40000"/>
                            <a:lumOff val="60000"/>
                          </a:schemeClr>
                        </a:solidFill>
                      </a:tcPr>
                    </a:tc>
                  </a:tr>
                </a:tbl>
              </a:graphicData>
            </a:graphic>
          </p:graphicFrame>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pPr marL="0" lvl="0" indent="0" algn="r" rtl="0">
              <a:spcBef>
                <a:spcPts val="0"/>
              </a:spcBef>
              <a:spcAft>
                <a:spcPts val="0"/>
              </a:spcAft>
              <a:buNone/>
            </a:pPr>
            <a:r>
              <a:rPr lang="zh-CN"/>
              <a:t>第</a:t>
            </a:r>
            <a:fld id="{00000000-1234-1234-1234-123412341234}" type="slidenum">
              <a:rPr lang="en-US" altLang="zh-CN"/>
            </a:fld>
            <a:r>
              <a:rPr lang="zh-CN"/>
              <a:t>页</a:t>
            </a:r>
            <a:endParaRPr lang="zh-CN"/>
          </a:p>
        </p:txBody>
      </p:sp>
      <p:graphicFrame>
        <p:nvGraphicFramePr>
          <p:cNvPr id="7" name="Table 6"/>
          <p:cNvGraphicFramePr>
            <a:graphicFrameLocks noGrp="1"/>
          </p:cNvGraphicFramePr>
          <p:nvPr/>
        </p:nvGraphicFramePr>
        <p:xfrm>
          <a:off x="368902" y="2924065"/>
          <a:ext cx="6260591" cy="690360"/>
        </p:xfrm>
        <a:graphic>
          <a:graphicData uri="http://schemas.openxmlformats.org/drawingml/2006/table">
            <a:tbl>
              <a:tblPr firstRow="1" bandRow="1">
                <a:tableStyleId>{5940675A-B579-460E-94D1-54222C63F5DA}</a:tableStyleId>
              </a:tblPr>
              <a:tblGrid>
                <a:gridCol w="1565147"/>
                <a:gridCol w="782574"/>
                <a:gridCol w="782574"/>
                <a:gridCol w="782574"/>
                <a:gridCol w="782574"/>
                <a:gridCol w="782574"/>
                <a:gridCol w="782574"/>
              </a:tblGrid>
              <a:tr h="351932">
                <a:tc>
                  <a:txBody>
                    <a:bodyPr/>
                    <a:lstStyle/>
                    <a:p>
                      <a:pPr algn="ctr"/>
                      <a:r>
                        <a:rPr lang="en-US" sz="1600" b="0" dirty="0"/>
                        <a:t>index</a:t>
                      </a:r>
                      <a:endParaRPr lang="en-US" sz="1600" b="0" dirty="0"/>
                    </a:p>
                  </a:txBody>
                  <a:tcPr marL="94589" marR="94589" marT="47294" marB="47294"/>
                </a:tc>
                <a:tc>
                  <a:txBody>
                    <a:bodyPr/>
                    <a:lstStyle/>
                    <a:p>
                      <a:pPr algn="ctr"/>
                      <a:r>
                        <a:rPr lang="en-US" altLang="zh-CN" sz="1600" b="0" dirty="0"/>
                        <a:t>0</a:t>
                      </a:r>
                      <a:endParaRPr lang="en-US" sz="1600" b="0" dirty="0"/>
                    </a:p>
                  </a:txBody>
                  <a:tcPr marL="94589" marR="94589" marT="47294" marB="47294"/>
                </a:tc>
                <a:tc>
                  <a:txBody>
                    <a:bodyPr/>
                    <a:lstStyle/>
                    <a:p>
                      <a:pPr algn="ctr"/>
                      <a:r>
                        <a:rPr lang="en-US" altLang="zh-CN" sz="1600" b="0" dirty="0"/>
                        <a:t>1</a:t>
                      </a:r>
                      <a:endParaRPr lang="en-US" sz="1600" b="0" dirty="0"/>
                    </a:p>
                  </a:txBody>
                  <a:tcPr marL="94589" marR="94589" marT="47294" marB="47294"/>
                </a:tc>
                <a:tc>
                  <a:txBody>
                    <a:bodyPr/>
                    <a:lstStyle/>
                    <a:p>
                      <a:pPr algn="ctr"/>
                      <a:r>
                        <a:rPr lang="en-US" altLang="zh-CN" sz="1600" b="0" dirty="0"/>
                        <a:t>2</a:t>
                      </a:r>
                      <a:endParaRPr lang="en-US" sz="1600" b="0" dirty="0"/>
                    </a:p>
                  </a:txBody>
                  <a:tcPr marL="94589" marR="94589" marT="47294" marB="47294"/>
                </a:tc>
                <a:tc>
                  <a:txBody>
                    <a:bodyPr/>
                    <a:lstStyle/>
                    <a:p>
                      <a:pPr algn="ctr"/>
                      <a:r>
                        <a:rPr lang="en-US" altLang="zh-CN" sz="1600" b="0" dirty="0"/>
                        <a:t>3</a:t>
                      </a:r>
                      <a:endParaRPr lang="en-US" sz="1600" b="0" dirty="0"/>
                    </a:p>
                  </a:txBody>
                  <a:tcPr marL="94589" marR="94589" marT="47294" marB="47294"/>
                </a:tc>
                <a:tc>
                  <a:txBody>
                    <a:bodyPr/>
                    <a:lstStyle/>
                    <a:p>
                      <a:pPr algn="ctr"/>
                      <a:r>
                        <a:rPr lang="en-US" altLang="zh-CN" sz="1600" b="0" dirty="0"/>
                        <a:t>4</a:t>
                      </a:r>
                      <a:endParaRPr lang="en-US" sz="1600" b="0" dirty="0"/>
                    </a:p>
                  </a:txBody>
                  <a:tcPr marL="94589" marR="94589" marT="47294" marB="47294"/>
                </a:tc>
                <a:tc>
                  <a:txBody>
                    <a:bodyPr/>
                    <a:lstStyle/>
                    <a:p>
                      <a:pPr algn="ctr"/>
                      <a:r>
                        <a:rPr lang="en-US" altLang="zh-CN" sz="1600" b="0" dirty="0"/>
                        <a:t>5</a:t>
                      </a:r>
                      <a:endParaRPr lang="en-US" sz="1600" b="0" dirty="0"/>
                    </a:p>
                  </a:txBody>
                  <a:tcPr marL="94589" marR="94589" marT="47294" marB="47294"/>
                </a:tc>
              </a:tr>
              <a:tr h="19820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ja-JP" altLang="en-US" sz="1600" b="0" i="0" u="none" strike="noStrike" cap="none">
                          <a:solidFill>
                            <a:schemeClr val="tx1"/>
                          </a:solidFill>
                          <a:latin typeface="+mn-lt"/>
                          <a:ea typeface="+mn-ea"/>
                          <a:cs typeface="+mn-cs"/>
                          <a:sym typeface="Arial" panose="020B0604020202020204"/>
                        </a:rPr>
                        <a:t>前缀和数组</a:t>
                      </a:r>
                      <a:endParaRPr lang="en-US" sz="1600" b="0" i="0" u="none" strike="noStrike" cap="none" dirty="0">
                        <a:solidFill>
                          <a:schemeClr val="tx1"/>
                        </a:solidFill>
                        <a:latin typeface="+mn-lt"/>
                        <a:ea typeface="+mn-ea"/>
                        <a:cs typeface="+mn-cs"/>
                        <a:sym typeface="Arial" panose="020B0604020202020204"/>
                      </a:endParaRPr>
                    </a:p>
                  </a:txBody>
                  <a:tcPr marL="94589" marR="94589" marT="47294" marB="47294"/>
                </a:tc>
                <a:tc>
                  <a:txBody>
                    <a:bodyPr/>
                    <a:lstStyle/>
                    <a:p>
                      <a:pPr algn="ctr"/>
                      <a:r>
                        <a:rPr lang="en-US" altLang="zh-CN" sz="1600" b="0" dirty="0"/>
                        <a:t>0</a:t>
                      </a:r>
                      <a:endParaRPr lang="en-US" sz="1600" b="0" dirty="0"/>
                    </a:p>
                  </a:txBody>
                  <a:tcPr marL="94589" marR="94589" marT="47294" marB="47294"/>
                </a:tc>
                <a:tc>
                  <a:txBody>
                    <a:bodyPr/>
                    <a:lstStyle/>
                    <a:p>
                      <a:pPr algn="ctr"/>
                      <a:r>
                        <a:rPr lang="en-US" altLang="zh-CN" sz="1600" b="0" dirty="0"/>
                        <a:t>2</a:t>
                      </a:r>
                      <a:endParaRPr lang="en-US" sz="1600" b="0" dirty="0"/>
                    </a:p>
                  </a:txBody>
                  <a:tcPr marL="94589" marR="94589" marT="47294" marB="47294"/>
                </a:tc>
                <a:tc>
                  <a:txBody>
                    <a:bodyPr/>
                    <a:lstStyle/>
                    <a:p>
                      <a:pPr algn="ctr"/>
                      <a:r>
                        <a:rPr lang="en-US" altLang="zh-CN" sz="1600" b="0" dirty="0"/>
                        <a:t>-1</a:t>
                      </a:r>
                      <a:endParaRPr lang="en-US" sz="1600" b="0" dirty="0"/>
                    </a:p>
                  </a:txBody>
                  <a:tcPr marL="94589" marR="94589" marT="47294" marB="47294"/>
                </a:tc>
                <a:tc>
                  <a:txBody>
                    <a:bodyPr/>
                    <a:lstStyle/>
                    <a:p>
                      <a:pPr algn="ctr"/>
                      <a:r>
                        <a:rPr lang="en-US" altLang="zh-CN" sz="1600" b="0" dirty="0"/>
                        <a:t>3</a:t>
                      </a:r>
                      <a:endParaRPr lang="en-US" sz="1600" b="0" dirty="0"/>
                    </a:p>
                  </a:txBody>
                  <a:tcPr marL="94589" marR="94589" marT="47294" marB="47294"/>
                </a:tc>
                <a:tc>
                  <a:txBody>
                    <a:bodyPr/>
                    <a:lstStyle/>
                    <a:p>
                      <a:pPr algn="ctr"/>
                      <a:r>
                        <a:rPr lang="en-US" altLang="zh-CN" sz="1600" b="0" dirty="0"/>
                        <a:t>2</a:t>
                      </a:r>
                      <a:endParaRPr lang="en-US" sz="1600" b="0" dirty="0"/>
                    </a:p>
                  </a:txBody>
                  <a:tcPr marL="94589" marR="94589" marT="47294" marB="47294"/>
                </a:tc>
                <a:tc>
                  <a:txBody>
                    <a:bodyPr/>
                    <a:lstStyle/>
                    <a:p>
                      <a:pPr algn="ctr"/>
                      <a:r>
                        <a:rPr lang="en-US" altLang="zh-CN" sz="1600" b="0" dirty="0"/>
                        <a:t>4</a:t>
                      </a:r>
                      <a:endParaRPr lang="en-US" sz="1600" b="0" dirty="0"/>
                    </a:p>
                  </a:txBody>
                  <a:tcPr marL="94589" marR="94589" marT="47294" marB="47294"/>
                </a:tc>
              </a:tr>
            </a:tbl>
          </a:graphicData>
        </a:graphic>
      </p:graphicFrame>
      <p:sp>
        <p:nvSpPr>
          <p:cNvPr id="23" name="Rectangle 22"/>
          <p:cNvSpPr/>
          <p:nvPr/>
        </p:nvSpPr>
        <p:spPr>
          <a:xfrm flipV="1">
            <a:off x="4295280" y="3279293"/>
            <a:ext cx="777120" cy="3324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nvGraphicFramePr>
        <p:xfrm>
          <a:off x="368905" y="1946870"/>
          <a:ext cx="6258609" cy="690360"/>
        </p:xfrm>
        <a:graphic>
          <a:graphicData uri="http://schemas.openxmlformats.org/drawingml/2006/table">
            <a:tbl>
              <a:tblPr firstRow="1" bandRow="1">
                <a:tableStyleId>{5940675A-B579-460E-94D1-54222C63F5DA}</a:tableStyleId>
              </a:tblPr>
              <a:tblGrid>
                <a:gridCol w="2367915"/>
                <a:gridCol w="755608"/>
                <a:gridCol w="783771"/>
                <a:gridCol w="807522"/>
                <a:gridCol w="760021"/>
                <a:gridCol w="783772"/>
              </a:tblGrid>
              <a:tr h="351932">
                <a:tc>
                  <a:txBody>
                    <a:bodyPr/>
                    <a:lstStyle/>
                    <a:p>
                      <a:pPr algn="ctr"/>
                      <a:r>
                        <a:rPr lang="en-US" sz="1600" b="0" dirty="0"/>
                        <a:t>index</a:t>
                      </a:r>
                      <a:endParaRPr lang="en-US" sz="1600" b="0" dirty="0"/>
                    </a:p>
                  </a:txBody>
                  <a:tcPr marL="94589" marR="94589" marT="47294" marB="47294"/>
                </a:tc>
                <a:tc>
                  <a:txBody>
                    <a:bodyPr/>
                    <a:lstStyle/>
                    <a:p>
                      <a:pPr algn="ctr"/>
                      <a:r>
                        <a:rPr lang="en-US" altLang="zh-CN" dirty="0"/>
                        <a:t>0</a:t>
                      </a:r>
                      <a:endParaRPr lang="en-US" dirty="0"/>
                    </a:p>
                  </a:txBody>
                  <a:tcPr marL="94589" marR="94589" marT="47294" marB="47294"/>
                </a:tc>
                <a:tc>
                  <a:txBody>
                    <a:bodyPr/>
                    <a:lstStyle/>
                    <a:p>
                      <a:pPr algn="ctr"/>
                      <a:r>
                        <a:rPr lang="en-US" altLang="zh-CN" sz="1600" b="0" dirty="0"/>
                        <a:t>1</a:t>
                      </a:r>
                      <a:endParaRPr lang="en-US" sz="1600" b="0" dirty="0"/>
                    </a:p>
                  </a:txBody>
                  <a:tcPr marL="94589" marR="94589" marT="47294" marB="47294"/>
                </a:tc>
                <a:tc>
                  <a:txBody>
                    <a:bodyPr/>
                    <a:lstStyle/>
                    <a:p>
                      <a:pPr algn="ctr"/>
                      <a:r>
                        <a:rPr lang="en-US" altLang="zh-CN" sz="1600" b="0" dirty="0"/>
                        <a:t>2</a:t>
                      </a:r>
                      <a:endParaRPr lang="en-US" sz="1600" b="0" dirty="0"/>
                    </a:p>
                  </a:txBody>
                  <a:tcPr marL="94589" marR="94589" marT="47294" marB="47294"/>
                </a:tc>
                <a:tc>
                  <a:txBody>
                    <a:bodyPr/>
                    <a:lstStyle/>
                    <a:p>
                      <a:pPr algn="ctr"/>
                      <a:r>
                        <a:rPr lang="en-US" altLang="zh-CN" sz="1600" b="0" dirty="0"/>
                        <a:t>3</a:t>
                      </a:r>
                      <a:endParaRPr lang="en-US" sz="1600" b="0" dirty="0"/>
                    </a:p>
                  </a:txBody>
                  <a:tcPr marL="94589" marR="94589" marT="47294" marB="47294"/>
                </a:tc>
                <a:tc>
                  <a:txBody>
                    <a:bodyPr/>
                    <a:lstStyle/>
                    <a:p>
                      <a:pPr algn="ctr"/>
                      <a:r>
                        <a:rPr lang="en-US" altLang="zh-CN" sz="1600" b="0" dirty="0"/>
                        <a:t>4</a:t>
                      </a:r>
                      <a:endParaRPr lang="en-US" sz="1600" b="0" dirty="0"/>
                    </a:p>
                  </a:txBody>
                  <a:tcPr marL="94589" marR="94589" marT="47294" marB="47294"/>
                </a:tc>
              </a:tr>
              <a:tr h="19820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ja-JP" altLang="en-US" sz="1600" b="0" i="0" u="none" strike="noStrike" cap="none">
                          <a:solidFill>
                            <a:schemeClr val="tx1"/>
                          </a:solidFill>
                          <a:latin typeface="+mn-lt"/>
                          <a:ea typeface="+mn-ea"/>
                          <a:cs typeface="+mn-cs"/>
                          <a:sym typeface="Arial" panose="020B0604020202020204"/>
                        </a:rPr>
                        <a:t>原数组</a:t>
                      </a:r>
                      <a:endParaRPr lang="en-US" sz="1600" b="0" i="0" u="none" strike="noStrike" cap="none" dirty="0">
                        <a:solidFill>
                          <a:schemeClr val="tx1"/>
                        </a:solidFill>
                        <a:latin typeface="+mn-lt"/>
                        <a:ea typeface="+mn-ea"/>
                        <a:cs typeface="+mn-cs"/>
                        <a:sym typeface="Arial" panose="020B0604020202020204"/>
                      </a:endParaRPr>
                    </a:p>
                  </a:txBody>
                  <a:tcPr marL="94589" marR="94589" marT="47294" marB="47294"/>
                </a:tc>
                <a:tc>
                  <a:txBody>
                    <a:bodyPr/>
                    <a:lstStyle/>
                    <a:p>
                      <a:pPr algn="ctr"/>
                      <a:r>
                        <a:rPr lang="en-US" altLang="zh-CN" sz="1600" b="0" dirty="0"/>
                        <a:t>2</a:t>
                      </a:r>
                      <a:endParaRPr lang="en-US" sz="1600" b="0" dirty="0"/>
                    </a:p>
                  </a:txBody>
                  <a:tcPr marL="94589" marR="94589" marT="47294" marB="47294"/>
                </a:tc>
                <a:tc>
                  <a:txBody>
                    <a:bodyPr/>
                    <a:lstStyle/>
                    <a:p>
                      <a:pPr algn="ctr"/>
                      <a:r>
                        <a:rPr lang="en-US" altLang="zh-CN" sz="1600" b="0" dirty="0"/>
                        <a:t>-3</a:t>
                      </a:r>
                      <a:endParaRPr lang="en-US" sz="1600" b="0" dirty="0"/>
                    </a:p>
                  </a:txBody>
                  <a:tcPr marL="94589" marR="94589" marT="47294" marB="47294"/>
                </a:tc>
                <a:tc>
                  <a:txBody>
                    <a:bodyPr/>
                    <a:lstStyle/>
                    <a:p>
                      <a:pPr algn="ctr"/>
                      <a:r>
                        <a:rPr lang="en-US" altLang="zh-CN" sz="1600" b="0" dirty="0"/>
                        <a:t>4</a:t>
                      </a:r>
                      <a:endParaRPr lang="en-US" sz="1600" b="0" dirty="0"/>
                    </a:p>
                  </a:txBody>
                  <a:tcPr marL="94589" marR="94589" marT="47294" marB="47294"/>
                </a:tc>
                <a:tc>
                  <a:txBody>
                    <a:bodyPr/>
                    <a:lstStyle/>
                    <a:p>
                      <a:pPr algn="ctr"/>
                      <a:r>
                        <a:rPr lang="en-US" altLang="zh-CN" sz="1600" b="0" dirty="0"/>
                        <a:t>-1</a:t>
                      </a:r>
                      <a:endParaRPr lang="en-US" sz="1600" b="0" dirty="0"/>
                    </a:p>
                  </a:txBody>
                  <a:tcPr marL="94589" marR="94589" marT="47294" marB="47294"/>
                </a:tc>
                <a:tc>
                  <a:txBody>
                    <a:bodyPr/>
                    <a:lstStyle/>
                    <a:p>
                      <a:pPr algn="ctr"/>
                      <a:r>
                        <a:rPr lang="en-US" altLang="zh-CN" sz="1600" b="0" dirty="0"/>
                        <a:t>2</a:t>
                      </a:r>
                      <a:endParaRPr lang="en-US" sz="1600" b="0" dirty="0"/>
                    </a:p>
                  </a:txBody>
                  <a:tcPr marL="94589" marR="94589" marT="47294" marB="47294"/>
                </a:tc>
              </a:tr>
            </a:tbl>
          </a:graphicData>
        </a:graphic>
      </p:graphicFrame>
      <p:sp>
        <p:nvSpPr>
          <p:cNvPr id="22" name="Rectangle 21"/>
          <p:cNvSpPr/>
          <p:nvPr/>
        </p:nvSpPr>
        <p:spPr>
          <a:xfrm flipV="1">
            <a:off x="2731536" y="2284220"/>
            <a:ext cx="2340864" cy="3657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5871" y="791614"/>
            <a:ext cx="4144083" cy="1023357"/>
          </a:xfrm>
          <a:prstGeom prst="rect">
            <a:avLst/>
          </a:prstGeom>
          <a:noFill/>
        </p:spPr>
        <p:txBody>
          <a:bodyPr wrap="none" rtlCol="0">
            <a:spAutoFit/>
          </a:bodyPr>
          <a:lstStyle/>
          <a:p>
            <a:pPr>
              <a:lnSpc>
                <a:spcPct val="150000"/>
              </a:lnSpc>
            </a:pPr>
            <a:r>
              <a:rPr lang="ja-JP" altLang="en-US" b="1"/>
              <a:t>前缀和定义</a:t>
            </a:r>
            <a:endParaRPr lang="en-US" altLang="ja-JP" b="1" dirty="0"/>
          </a:p>
          <a:p>
            <a:pPr>
              <a:lnSpc>
                <a:spcPct val="150000"/>
              </a:lnSpc>
            </a:pPr>
            <a:r>
              <a:rPr lang="ja-JP" altLang="en-US"/>
              <a:t>构造一个长度为</a:t>
            </a:r>
            <a:r>
              <a:rPr lang="en-US" altLang="ja-JP" dirty="0"/>
              <a:t>n</a:t>
            </a:r>
            <a:r>
              <a:rPr lang="en-US" altLang="zh-CN" dirty="0"/>
              <a:t>+1</a:t>
            </a:r>
            <a:r>
              <a:rPr lang="ja-JP" altLang="en-US"/>
              <a:t>的数组</a:t>
            </a:r>
            <a:r>
              <a:rPr lang="en-US" altLang="ja-JP" dirty="0"/>
              <a:t>pre</a:t>
            </a:r>
            <a:r>
              <a:rPr lang="en-US" altLang="zh-CN" dirty="0"/>
              <a:t>fixSum</a:t>
            </a:r>
            <a:endParaRPr lang="en-US" altLang="zh-CN" dirty="0"/>
          </a:p>
          <a:p>
            <a:pPr>
              <a:lnSpc>
                <a:spcPct val="150000"/>
              </a:lnSpc>
            </a:pPr>
            <a:r>
              <a:rPr lang="en-US" altLang="zh-CN" dirty="0"/>
              <a:t>prefixSum[i]</a:t>
            </a:r>
            <a:r>
              <a:rPr lang="ja-JP" altLang="en-US"/>
              <a:t>代表前</a:t>
            </a:r>
            <a:r>
              <a:rPr lang="en-US" altLang="ja-JP" dirty="0"/>
              <a:t>i</a:t>
            </a:r>
            <a:r>
              <a:rPr lang="ja-JP" altLang="en-US"/>
              <a:t>个数字的和</a:t>
            </a:r>
            <a:r>
              <a:rPr lang="zh-CN" altLang="en-US" dirty="0"/>
              <a:t>，</a:t>
            </a:r>
            <a:r>
              <a:rPr lang="en-US" altLang="ja-JP" dirty="0"/>
              <a:t> pre</a:t>
            </a:r>
            <a:r>
              <a:rPr lang="en-US" altLang="zh-CN" dirty="0"/>
              <a:t>fixSum[0]</a:t>
            </a:r>
            <a:r>
              <a:rPr lang="zh-CN" altLang="en-US" dirty="0"/>
              <a:t> </a:t>
            </a:r>
            <a:r>
              <a:rPr lang="en-US" altLang="zh-CN" dirty="0"/>
              <a:t>=</a:t>
            </a:r>
            <a:r>
              <a:rPr lang="zh-CN" altLang="en-US" dirty="0"/>
              <a:t> </a:t>
            </a:r>
            <a:r>
              <a:rPr lang="en-US" altLang="zh-CN" dirty="0"/>
              <a:t>0</a:t>
            </a:r>
            <a:endParaRPr lang="en-US" dirty="0"/>
          </a:p>
        </p:txBody>
      </p:sp>
      <p:sp>
        <p:nvSpPr>
          <p:cNvPr id="3" name="TextBox 2"/>
          <p:cNvSpPr txBox="1"/>
          <p:nvPr/>
        </p:nvSpPr>
        <p:spPr>
          <a:xfrm>
            <a:off x="7018213" y="811500"/>
            <a:ext cx="4600940" cy="1346522"/>
          </a:xfrm>
          <a:prstGeom prst="rect">
            <a:avLst/>
          </a:prstGeom>
          <a:noFill/>
        </p:spPr>
        <p:txBody>
          <a:bodyPr wrap="none" rtlCol="0">
            <a:spAutoFit/>
          </a:bodyPr>
          <a:lstStyle/>
          <a:p>
            <a:pPr>
              <a:lnSpc>
                <a:spcPct val="150000"/>
              </a:lnSpc>
            </a:pPr>
            <a:r>
              <a:rPr lang="ja-JP" altLang="en-US" b="1"/>
              <a:t>前缀和的应用</a:t>
            </a:r>
            <a:endParaRPr lang="en-US" altLang="ja-JP" b="1" dirty="0"/>
          </a:p>
          <a:p>
            <a:pPr>
              <a:lnSpc>
                <a:spcPct val="150000"/>
              </a:lnSpc>
            </a:pPr>
            <a:r>
              <a:rPr lang="ja-JP" altLang="en-US"/>
              <a:t>原数组中</a:t>
            </a:r>
            <a:r>
              <a:rPr lang="zh-CN" altLang="en-US" dirty="0"/>
              <a:t>下标 </a:t>
            </a:r>
            <a:r>
              <a:rPr lang="en-US" altLang="zh-CN" dirty="0"/>
              <a:t>i</a:t>
            </a:r>
            <a:r>
              <a:rPr lang="zh-CN" altLang="en-US" dirty="0"/>
              <a:t> 到下标 </a:t>
            </a:r>
            <a:r>
              <a:rPr lang="en-US" altLang="zh-CN" dirty="0"/>
              <a:t>j</a:t>
            </a:r>
            <a:r>
              <a:rPr lang="zh-CN" altLang="en-US" dirty="0"/>
              <a:t> 的和，如何用 </a:t>
            </a:r>
            <a:r>
              <a:rPr lang="en-US" altLang="zh-CN" dirty="0"/>
              <a:t>prefixSum</a:t>
            </a:r>
            <a:r>
              <a:rPr lang="zh-CN" altLang="en-US" dirty="0"/>
              <a:t> 表示？</a:t>
            </a:r>
            <a:endParaRPr lang="en-US" altLang="ja-JP" dirty="0"/>
          </a:p>
          <a:p>
            <a:pPr>
              <a:lnSpc>
                <a:spcPct val="150000"/>
              </a:lnSpc>
            </a:pPr>
            <a:r>
              <a:rPr lang="en-US" altLang="zh-CN" dirty="0">
                <a:ea typeface="宋体" panose="02010600030101010101" pitchFamily="2" charset="-122"/>
              </a:rPr>
              <a:t>sum</a:t>
            </a:r>
            <a:r>
              <a:rPr lang="zh-CN" altLang="en-US" dirty="0">
                <a:ea typeface="宋体" panose="02010600030101010101" pitchFamily="2" charset="-122"/>
              </a:rPr>
              <a:t> </a:t>
            </a:r>
            <a:r>
              <a:rPr lang="en-US" altLang="zh-CN" dirty="0">
                <a:ea typeface="宋体" panose="02010600030101010101" pitchFamily="2" charset="-122"/>
              </a:rPr>
              <a:t>from i to j = </a:t>
            </a:r>
            <a:r>
              <a:rPr lang="en-US" altLang="zh-CN" dirty="0">
                <a:solidFill>
                  <a:srgbClr val="FF0000"/>
                </a:solidFill>
                <a:ea typeface="宋体" panose="02010600030101010101" pitchFamily="2" charset="-122"/>
              </a:rPr>
              <a:t>prefixSum[j + 1] - prefixSum[i]</a:t>
            </a:r>
            <a:endParaRPr lang="en-US" altLang="zh-CN" dirty="0">
              <a:solidFill>
                <a:srgbClr val="FF0000"/>
              </a:solidFill>
              <a:ea typeface="宋体" panose="02010600030101010101" pitchFamily="2" charset="-122"/>
            </a:endParaRPr>
          </a:p>
          <a:p>
            <a:pPr>
              <a:lnSpc>
                <a:spcPct val="150000"/>
              </a:lnSpc>
            </a:pPr>
            <a:r>
              <a:rPr lang="zh-CN" altLang="en-US" dirty="0">
                <a:ea typeface="微软雅黑" panose="020B0503020204020204" pitchFamily="34" charset="-122"/>
              </a:rPr>
              <a:t>使用</a:t>
            </a:r>
            <a:r>
              <a:rPr lang="zh-CN" altLang="en-US" dirty="0">
                <a:solidFill>
                  <a:srgbClr val="FF0000"/>
                </a:solidFill>
                <a:ea typeface="微软雅黑" panose="020B0503020204020204" pitchFamily="34" charset="-122"/>
              </a:rPr>
              <a:t>前缀和数组</a:t>
            </a:r>
            <a:r>
              <a:rPr lang="zh-CN" altLang="en-US" dirty="0">
                <a:ea typeface="微软雅黑" panose="020B0503020204020204" pitchFamily="34" charset="-122"/>
              </a:rPr>
              <a:t>在 </a:t>
            </a:r>
            <a:r>
              <a:rPr lang="en-US" altLang="zh-CN" b="1" dirty="0">
                <a:solidFill>
                  <a:srgbClr val="FF0000"/>
                </a:solidFill>
                <a:ea typeface="微软雅黑" panose="020B0503020204020204" pitchFamily="34" charset="-122"/>
              </a:rPr>
              <a:t>O(1)</a:t>
            </a:r>
            <a:r>
              <a:rPr lang="en-US" altLang="zh-CN" dirty="0">
                <a:ea typeface="微软雅黑" panose="020B0503020204020204" pitchFamily="34" charset="-122"/>
              </a:rPr>
              <a:t> </a:t>
            </a:r>
            <a:r>
              <a:rPr lang="zh-CN" altLang="en-US" dirty="0">
                <a:ea typeface="微软雅黑" panose="020B0503020204020204" pitchFamily="34" charset="-122"/>
              </a:rPr>
              <a:t>的时间复杂度内计算子数组和</a:t>
            </a:r>
            <a:endParaRPr lang="en-US" altLang="zh-CN" dirty="0">
              <a:ea typeface="微软雅黑" panose="020B0503020204020204" pitchFamily="34" charset="-122"/>
            </a:endParaRPr>
          </a:p>
        </p:txBody>
      </p:sp>
      <p:sp>
        <p:nvSpPr>
          <p:cNvPr id="10" name="Title 9"/>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先修知识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如何快速得到子数组的和</a:t>
            </a:r>
            <a:r>
              <a:rPr lang="en-US" altLang="zh-CN" dirty="0">
                <a:latin typeface="微软雅黑" panose="020B0503020204020204" pitchFamily="34" charset="-122"/>
                <a:ea typeface="微软雅黑" panose="020B0503020204020204" pitchFamily="34" charset="-122"/>
              </a:rPr>
              <a:t>?</a:t>
            </a:r>
            <a:endParaRPr lang="en-US" dirty="0"/>
          </a:p>
        </p:txBody>
      </p:sp>
      <p:sp>
        <p:nvSpPr>
          <p:cNvPr id="17" name="TextBox 16"/>
          <p:cNvSpPr txBox="1"/>
          <p:nvPr/>
        </p:nvSpPr>
        <p:spPr>
          <a:xfrm>
            <a:off x="295871" y="3701636"/>
            <a:ext cx="3357009" cy="1021883"/>
          </a:xfrm>
          <a:prstGeom prst="rect">
            <a:avLst/>
          </a:prstGeom>
          <a:noFill/>
        </p:spPr>
        <p:txBody>
          <a:bodyPr wrap="none" rtlCol="0">
            <a:spAutoFit/>
          </a:bodyPr>
          <a:lstStyle/>
          <a:p>
            <a:pPr>
              <a:lnSpc>
                <a:spcPct val="150000"/>
              </a:lnSpc>
            </a:pPr>
            <a:r>
              <a:rPr lang="ja-JP" altLang="en-US" b="1"/>
              <a:t>构造前缀和</a:t>
            </a:r>
            <a:endParaRPr lang="en-US" altLang="ja-JP" dirty="0"/>
          </a:p>
          <a:p>
            <a:pPr>
              <a:lnSpc>
                <a:spcPct val="150000"/>
              </a:lnSpc>
            </a:pPr>
            <a:r>
              <a:rPr lang="ja-JP" altLang="en-US"/>
              <a:t>当前前缀和</a:t>
            </a:r>
            <a:r>
              <a:rPr lang="zh-CN" altLang="en-US" dirty="0"/>
              <a:t> </a:t>
            </a:r>
            <a:r>
              <a:rPr lang="en-US" altLang="zh-CN" dirty="0"/>
              <a:t>=</a:t>
            </a:r>
            <a:r>
              <a:rPr lang="zh-CN" altLang="en-US" dirty="0"/>
              <a:t> </a:t>
            </a:r>
            <a:r>
              <a:rPr lang="ja-JP" altLang="en-US"/>
              <a:t>之前前缀和</a:t>
            </a:r>
            <a:r>
              <a:rPr lang="zh-CN" altLang="en-US" dirty="0"/>
              <a:t> </a:t>
            </a:r>
            <a:r>
              <a:rPr lang="en-US" altLang="zh-CN" dirty="0"/>
              <a:t>+</a:t>
            </a:r>
            <a:r>
              <a:rPr lang="zh-CN" altLang="en-US" dirty="0"/>
              <a:t> </a:t>
            </a:r>
            <a:r>
              <a:rPr lang="ja-JP" altLang="en-US"/>
              <a:t>当前元素</a:t>
            </a:r>
            <a:endParaRPr lang="en-US" altLang="ja-JP" dirty="0"/>
          </a:p>
          <a:p>
            <a:pPr>
              <a:lnSpc>
                <a:spcPct val="150000"/>
              </a:lnSpc>
            </a:pPr>
            <a:r>
              <a:rPr lang="en-US" altLang="ja-JP" dirty="0"/>
              <a:t>pre</a:t>
            </a:r>
            <a:r>
              <a:rPr lang="en-US" altLang="zh-CN" dirty="0"/>
              <a:t>fixSum[i]</a:t>
            </a:r>
            <a:r>
              <a:rPr lang="zh-CN" altLang="en-US" dirty="0"/>
              <a:t> </a:t>
            </a:r>
            <a:r>
              <a:rPr lang="en-US" altLang="zh-CN" dirty="0"/>
              <a:t>=</a:t>
            </a:r>
            <a:r>
              <a:rPr lang="zh-CN" altLang="en-US" dirty="0"/>
              <a:t> </a:t>
            </a:r>
            <a:r>
              <a:rPr lang="en-US" altLang="ja-JP" dirty="0"/>
              <a:t>pre</a:t>
            </a:r>
            <a:r>
              <a:rPr lang="en-US" altLang="zh-CN" dirty="0"/>
              <a:t>fixSum[i</a:t>
            </a:r>
            <a:r>
              <a:rPr lang="zh-CN" altLang="en-US" dirty="0"/>
              <a:t> </a:t>
            </a:r>
            <a:r>
              <a:rPr lang="en-US" altLang="zh-CN" dirty="0"/>
              <a:t>-</a:t>
            </a:r>
            <a:r>
              <a:rPr lang="zh-CN" altLang="en-US" dirty="0"/>
              <a:t> </a:t>
            </a:r>
            <a:r>
              <a:rPr lang="en-US" altLang="zh-CN" dirty="0"/>
              <a:t>1]</a:t>
            </a:r>
            <a:r>
              <a:rPr lang="zh-CN" altLang="en-US" dirty="0"/>
              <a:t> </a:t>
            </a:r>
            <a:r>
              <a:rPr lang="en-US" altLang="zh-CN" dirty="0"/>
              <a:t>+</a:t>
            </a:r>
            <a:r>
              <a:rPr lang="zh-CN" altLang="en-US" dirty="0"/>
              <a:t> </a:t>
            </a:r>
            <a:r>
              <a:rPr lang="en-US" altLang="zh-CN" dirty="0" err="1"/>
              <a:t>arr</a:t>
            </a:r>
            <a:r>
              <a:rPr lang="en-US" altLang="zh-CN" dirty="0"/>
              <a:t>[i</a:t>
            </a:r>
            <a:r>
              <a:rPr lang="zh-CN" altLang="en-US" dirty="0"/>
              <a:t> </a:t>
            </a:r>
            <a:r>
              <a:rPr lang="en-US" altLang="zh-CN" dirty="0"/>
              <a:t>-</a:t>
            </a:r>
            <a:r>
              <a:rPr lang="zh-CN" altLang="en-US" dirty="0"/>
              <a:t> </a:t>
            </a:r>
            <a:r>
              <a:rPr lang="en-US" altLang="zh-CN" dirty="0"/>
              <a:t>1]</a:t>
            </a:r>
            <a:endParaRPr lang="en-US" dirty="0"/>
          </a:p>
        </p:txBody>
      </p:sp>
      <p:pic>
        <p:nvPicPr>
          <p:cNvPr id="18" name="图片 6"/>
          <p:cNvPicPr>
            <a:picLocks noChangeAspect="1"/>
          </p:cNvPicPr>
          <p:nvPr/>
        </p:nvPicPr>
        <p:blipFill>
          <a:blip r:embed="rId1"/>
          <a:stretch>
            <a:fillRect/>
          </a:stretch>
        </p:blipFill>
        <p:spPr>
          <a:xfrm>
            <a:off x="5617136" y="3924267"/>
            <a:ext cx="4035325" cy="901361"/>
          </a:xfrm>
          <a:prstGeom prst="rect">
            <a:avLst/>
          </a:prstGeom>
        </p:spPr>
      </p:pic>
      <p:pic>
        <p:nvPicPr>
          <p:cNvPr id="19" name="图片 5"/>
          <p:cNvPicPr>
            <a:picLocks noChangeAspect="1"/>
          </p:cNvPicPr>
          <p:nvPr/>
        </p:nvPicPr>
        <p:blipFill>
          <a:blip r:embed="rId2"/>
          <a:stretch>
            <a:fillRect/>
          </a:stretch>
        </p:blipFill>
        <p:spPr>
          <a:xfrm>
            <a:off x="5617135" y="4935175"/>
            <a:ext cx="3758811" cy="1301709"/>
          </a:xfrm>
          <a:prstGeom prst="rect">
            <a:avLst/>
          </a:prstGeom>
        </p:spPr>
      </p:pic>
      <p:graphicFrame>
        <p:nvGraphicFramePr>
          <p:cNvPr id="20" name="Table 19"/>
          <p:cNvGraphicFramePr>
            <a:graphicFrameLocks noGrp="1"/>
          </p:cNvGraphicFramePr>
          <p:nvPr/>
        </p:nvGraphicFramePr>
        <p:xfrm>
          <a:off x="368902" y="4896124"/>
          <a:ext cx="4932502" cy="1170262"/>
        </p:xfrm>
        <a:graphic>
          <a:graphicData uri="http://schemas.openxmlformats.org/drawingml/2006/table">
            <a:tbl>
              <a:tblPr firstRow="1" bandRow="1">
                <a:tableStyleId>{5940675A-B579-460E-94D1-54222C63F5DA}</a:tableStyleId>
              </a:tblPr>
              <a:tblGrid>
                <a:gridCol w="1233124"/>
                <a:gridCol w="616563"/>
                <a:gridCol w="616563"/>
                <a:gridCol w="616563"/>
                <a:gridCol w="616563"/>
                <a:gridCol w="616563"/>
                <a:gridCol w="616563"/>
              </a:tblGrid>
              <a:tr h="379391">
                <a:tc>
                  <a:txBody>
                    <a:bodyPr/>
                    <a:lstStyle/>
                    <a:p>
                      <a:pPr algn="ctr"/>
                      <a:r>
                        <a:rPr lang="ja-JP" altLang="en-US" sz="1000">
                          <a:latin typeface="+mn-lt"/>
                        </a:rPr>
                        <a:t>前缀和数组</a:t>
                      </a:r>
                      <a:r>
                        <a:rPr lang="en-US" altLang="zh-CN" sz="1000" dirty="0">
                          <a:latin typeface="+mn-lt"/>
                        </a:rPr>
                        <a:t>Index</a:t>
                      </a:r>
                      <a:endParaRPr lang="en-US" sz="1000" dirty="0">
                        <a:latin typeface="+mn-lt"/>
                      </a:endParaRPr>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r>
              <a:tr h="379391">
                <a:tc>
                  <a:txBody>
                    <a:bodyPr/>
                    <a:lstStyle/>
                    <a:p>
                      <a:pPr algn="ctr"/>
                      <a:r>
                        <a:rPr lang="ja-JP" altLang="en-US" sz="1400">
                          <a:latin typeface="+mn-lt"/>
                        </a:rPr>
                        <a:t>原数组</a:t>
                      </a:r>
                      <a:r>
                        <a:rPr lang="en-US" altLang="ja-JP" sz="1400" dirty="0" err="1">
                          <a:latin typeface="+mn-lt"/>
                        </a:rPr>
                        <a:t>arr</a:t>
                      </a:r>
                      <a:endParaRPr lang="en-US" sz="1400" dirty="0">
                        <a:latin typeface="+mn-lt"/>
                      </a:endParaRPr>
                    </a:p>
                  </a:txBody>
                  <a:tcPr anchor="ctr"/>
                </a:tc>
                <a:tc>
                  <a:txBody>
                    <a:bodyPr/>
                    <a:lstStyle/>
                    <a:p>
                      <a:pPr algn="ct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r>
              <a:tr h="379391">
                <a:tc>
                  <a:txBody>
                    <a:bodyPr/>
                    <a:lstStyle/>
                    <a:p>
                      <a:pPr algn="ctr"/>
                      <a:r>
                        <a:rPr lang="ja-JP" altLang="en-US" sz="1050"/>
                        <a:t>前缀和数组</a:t>
                      </a:r>
                      <a:r>
                        <a:rPr lang="en-US" altLang="ja-JP" sz="1050" dirty="0"/>
                        <a:t>pre</a:t>
                      </a:r>
                      <a:r>
                        <a:rPr lang="en-US" altLang="zh-CN" sz="1050" dirty="0"/>
                        <a:t>fixSum</a:t>
                      </a:r>
                      <a:endParaRPr lang="en-US" sz="1050" dirty="0"/>
                    </a:p>
                  </a:txBody>
                  <a:tcPr anchor="ctr"/>
                </a:tc>
                <a:tc>
                  <a:txBody>
                    <a:bodyPr/>
                    <a:lstStyle/>
                    <a:p>
                      <a:pPr algn="ctr"/>
                      <a:r>
                        <a:rPr lang="en-US" altLang="zh-CN" dirty="0"/>
                        <a: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21" name="Rectangle 20"/>
          <p:cNvSpPr/>
          <p:nvPr/>
        </p:nvSpPr>
        <p:spPr>
          <a:xfrm>
            <a:off x="1618770" y="5648116"/>
            <a:ext cx="577281" cy="3962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9302" y="5251211"/>
            <a:ext cx="616355" cy="41148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378847" y="5713098"/>
            <a:ext cx="312906" cy="369332"/>
          </a:xfrm>
          <a:prstGeom prst="rect">
            <a:avLst/>
          </a:prstGeom>
          <a:noFill/>
        </p:spPr>
        <p:txBody>
          <a:bodyPr wrap="none" rtlCol="0">
            <a:spAutoFit/>
          </a:bodyPr>
          <a:lstStyle/>
          <a:p>
            <a:r>
              <a:rPr lang="en-US" altLang="zh-CN" dirty="0"/>
              <a:t>2</a:t>
            </a:r>
            <a:endParaRPr lang="en-US" dirty="0"/>
          </a:p>
        </p:txBody>
      </p:sp>
      <p:sp>
        <p:nvSpPr>
          <p:cNvPr id="27" name="TextBox 26"/>
          <p:cNvSpPr txBox="1"/>
          <p:nvPr/>
        </p:nvSpPr>
        <p:spPr>
          <a:xfrm>
            <a:off x="2982994" y="5697054"/>
            <a:ext cx="389850" cy="369332"/>
          </a:xfrm>
          <a:prstGeom prst="rect">
            <a:avLst/>
          </a:prstGeom>
          <a:noFill/>
        </p:spPr>
        <p:txBody>
          <a:bodyPr wrap="none" rtlCol="0">
            <a:spAutoFit/>
          </a:bodyPr>
          <a:lstStyle/>
          <a:p>
            <a:r>
              <a:rPr lang="en-US" altLang="zh-CN" dirty="0"/>
              <a:t>-1</a:t>
            </a:r>
            <a:endParaRPr lang="en-US" dirty="0"/>
          </a:p>
        </p:txBody>
      </p:sp>
      <p:sp>
        <p:nvSpPr>
          <p:cNvPr id="28" name="TextBox 27"/>
          <p:cNvSpPr txBox="1"/>
          <p:nvPr/>
        </p:nvSpPr>
        <p:spPr>
          <a:xfrm>
            <a:off x="3623103" y="5707638"/>
            <a:ext cx="312906" cy="369332"/>
          </a:xfrm>
          <a:prstGeom prst="rect">
            <a:avLst/>
          </a:prstGeom>
          <a:noFill/>
        </p:spPr>
        <p:txBody>
          <a:bodyPr wrap="none" rtlCol="0">
            <a:spAutoFit/>
          </a:bodyPr>
          <a:lstStyle/>
          <a:p>
            <a:r>
              <a:rPr lang="en-US" altLang="zh-CN" dirty="0"/>
              <a:t>3</a:t>
            </a:r>
            <a:endParaRPr lang="en-US" dirty="0"/>
          </a:p>
        </p:txBody>
      </p:sp>
      <p:sp>
        <p:nvSpPr>
          <p:cNvPr id="29" name="TextBox 28"/>
          <p:cNvSpPr txBox="1"/>
          <p:nvPr/>
        </p:nvSpPr>
        <p:spPr>
          <a:xfrm>
            <a:off x="4255435" y="5701223"/>
            <a:ext cx="312906" cy="369332"/>
          </a:xfrm>
          <a:prstGeom prst="rect">
            <a:avLst/>
          </a:prstGeom>
          <a:noFill/>
        </p:spPr>
        <p:txBody>
          <a:bodyPr wrap="none" rtlCol="0">
            <a:spAutoFit/>
          </a:bodyPr>
          <a:lstStyle/>
          <a:p>
            <a:r>
              <a:rPr lang="en-US" altLang="zh-CN" dirty="0"/>
              <a:t>2</a:t>
            </a:r>
            <a:endParaRPr lang="en-US" dirty="0"/>
          </a:p>
        </p:txBody>
      </p:sp>
      <p:sp>
        <p:nvSpPr>
          <p:cNvPr id="30" name="TextBox 29"/>
          <p:cNvSpPr txBox="1"/>
          <p:nvPr/>
        </p:nvSpPr>
        <p:spPr>
          <a:xfrm>
            <a:off x="4874594" y="5702946"/>
            <a:ext cx="312906" cy="369332"/>
          </a:xfrm>
          <a:prstGeom prst="rect">
            <a:avLst/>
          </a:prstGeom>
          <a:noFill/>
        </p:spPr>
        <p:txBody>
          <a:bodyPr wrap="none" rtlCol="0">
            <a:spAutoFit/>
          </a:bodyPr>
          <a:lstStyle/>
          <a:p>
            <a:r>
              <a:rPr lang="en-US" altLang="zh-CN" dirty="0"/>
              <a:t>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4.16667E-7 -7.40741E-7 L 0.05534 0.00579 " pathEditMode="relative" rAng="0" ptsTypes="AA">
                                      <p:cBhvr>
                                        <p:cTn id="70" dur="2000" fill="hold"/>
                                        <p:tgtEl>
                                          <p:spTgt spid="21"/>
                                        </p:tgtEl>
                                        <p:attrNameLst>
                                          <p:attrName>ppt_x</p:attrName>
                                          <p:attrName>ppt_y</p:attrName>
                                        </p:attrNameLst>
                                      </p:cBhvr>
                                      <p:rCtr x="2760" y="278"/>
                                    </p:animMotion>
                                  </p:childTnLst>
                                </p:cTn>
                              </p:par>
                              <p:par>
                                <p:cTn id="71" presetID="0" presetClass="path" presetSubtype="0" accel="50000" decel="50000" fill="hold" grpId="0" nodeType="withEffect">
                                  <p:stCondLst>
                                    <p:cond delay="0"/>
                                  </p:stCondLst>
                                  <p:childTnLst>
                                    <p:animMotion origin="layout" path="M -0.0013 3.33333E-6 L 0.05508 0.00115 " pathEditMode="relative" rAng="0" ptsTypes="AA">
                                      <p:cBhvr>
                                        <p:cTn id="72" dur="2000" fill="hold"/>
                                        <p:tgtEl>
                                          <p:spTgt spid="25"/>
                                        </p:tgtEl>
                                        <p:attrNameLst>
                                          <p:attrName>ppt_x</p:attrName>
                                          <p:attrName>ppt_y</p:attrName>
                                        </p:attrNameLst>
                                      </p:cBhvr>
                                      <p:rCtr x="2812" y="46"/>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2" nodeType="clickEffect">
                                  <p:stCondLst>
                                    <p:cond delay="0"/>
                                  </p:stCondLst>
                                  <p:childTnLst>
                                    <p:animMotion origin="layout" path="M 0.05508 0.00115 L 0.10247 0.00463 " pathEditMode="relative" rAng="0" ptsTypes="AA">
                                      <p:cBhvr>
                                        <p:cTn id="80" dur="2000" fill="hold"/>
                                        <p:tgtEl>
                                          <p:spTgt spid="25"/>
                                        </p:tgtEl>
                                        <p:attrNameLst>
                                          <p:attrName>ppt_x</p:attrName>
                                          <p:attrName>ppt_y</p:attrName>
                                        </p:attrNameLst>
                                      </p:cBhvr>
                                      <p:rCtr x="2370" y="162"/>
                                    </p:animMotion>
                                  </p:childTnLst>
                                </p:cTn>
                              </p:par>
                              <p:par>
                                <p:cTn id="81" presetID="0" presetClass="path" presetSubtype="0" accel="50000" decel="50000" fill="hold" grpId="2" nodeType="withEffect">
                                  <p:stCondLst>
                                    <p:cond delay="0"/>
                                  </p:stCondLst>
                                  <p:childTnLst>
                                    <p:animMotion origin="layout" path="M 0.05534 0.00579 L 0.10273 0.00579 " pathEditMode="relative" rAng="0" ptsTypes="AA">
                                      <p:cBhvr>
                                        <p:cTn id="82" dur="2000" fill="hold"/>
                                        <p:tgtEl>
                                          <p:spTgt spid="21"/>
                                        </p:tgtEl>
                                        <p:attrNameLst>
                                          <p:attrName>ppt_x</p:attrName>
                                          <p:attrName>ppt_y</p:attrName>
                                        </p:attrNameLst>
                                      </p:cBhvr>
                                      <p:rCtr x="2370"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3" nodeType="clickEffect">
                                  <p:stCondLst>
                                    <p:cond delay="0"/>
                                  </p:stCondLst>
                                  <p:childTnLst>
                                    <p:animMotion origin="layout" path="M 0.10378 0.00463 L 0.15247 0.00115 " pathEditMode="relative" rAng="0" ptsTypes="AA">
                                      <p:cBhvr>
                                        <p:cTn id="90" dur="2000" fill="hold"/>
                                        <p:tgtEl>
                                          <p:spTgt spid="25"/>
                                        </p:tgtEl>
                                        <p:attrNameLst>
                                          <p:attrName>ppt_x</p:attrName>
                                          <p:attrName>ppt_y</p:attrName>
                                        </p:attrNameLst>
                                      </p:cBhvr>
                                      <p:rCtr x="2435" y="-185"/>
                                    </p:animMotion>
                                  </p:childTnLst>
                                </p:cTn>
                              </p:par>
                              <p:par>
                                <p:cTn id="91" presetID="0" presetClass="path" presetSubtype="0" accel="50000" decel="50000" fill="hold" grpId="3" nodeType="withEffect">
                                  <p:stCondLst>
                                    <p:cond delay="0"/>
                                  </p:stCondLst>
                                  <p:childTnLst>
                                    <p:animMotion origin="layout" path="M 0.10273 0.00579 L 0.15052 0.00417 " pathEditMode="relative" rAng="0" ptsTypes="AA">
                                      <p:cBhvr>
                                        <p:cTn id="92" dur="2000" fill="hold"/>
                                        <p:tgtEl>
                                          <p:spTgt spid="21"/>
                                        </p:tgtEl>
                                        <p:attrNameLst>
                                          <p:attrName>ppt_x</p:attrName>
                                          <p:attrName>ppt_y</p:attrName>
                                        </p:attrNameLst>
                                      </p:cBhvr>
                                      <p:rCtr x="2383" y="-93"/>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4" nodeType="clickEffect">
                                  <p:stCondLst>
                                    <p:cond delay="0"/>
                                  </p:stCondLst>
                                  <p:childTnLst>
                                    <p:animMotion origin="layout" path="M 0.15117 -0.00348 L 0.20625 -0.00348 " pathEditMode="relative" rAng="0" ptsTypes="AA">
                                      <p:cBhvr>
                                        <p:cTn id="100" dur="2000" fill="hold"/>
                                        <p:tgtEl>
                                          <p:spTgt spid="25"/>
                                        </p:tgtEl>
                                        <p:attrNameLst>
                                          <p:attrName>ppt_x</p:attrName>
                                          <p:attrName>ppt_y</p:attrName>
                                        </p:attrNameLst>
                                      </p:cBhvr>
                                      <p:rCtr x="2747" y="0"/>
                                    </p:animMotion>
                                  </p:childTnLst>
                                </p:cTn>
                              </p:par>
                              <p:par>
                                <p:cTn id="101" presetID="0" presetClass="path" presetSubtype="0" accel="50000" decel="50000" fill="hold" grpId="4" nodeType="withEffect">
                                  <p:stCondLst>
                                    <p:cond delay="0"/>
                                  </p:stCondLst>
                                  <p:childTnLst>
                                    <p:animMotion origin="layout" path="M 0.15052 0.00417 L 0.20234 0.00347 " pathEditMode="relative" rAng="0" ptsTypes="AA">
                                      <p:cBhvr>
                                        <p:cTn id="102" dur="2000" fill="hold"/>
                                        <p:tgtEl>
                                          <p:spTgt spid="21"/>
                                        </p:tgtEl>
                                        <p:attrNameLst>
                                          <p:attrName>ppt_x</p:attrName>
                                          <p:attrName>ppt_y</p:attrName>
                                        </p:attrNameLst>
                                      </p:cBhvr>
                                      <p:rCtr x="2591" y="-46"/>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dissolve">
                                      <p:cBhvr>
                                        <p:cTn id="111" dur="500"/>
                                        <p:tgtEl>
                                          <p:spTgt spid="18"/>
                                        </p:tgtEl>
                                      </p:cBhvr>
                                    </p:animEffect>
                                  </p:childTnLst>
                                </p:cTn>
                              </p:par>
                              <p:par>
                                <p:cTn id="112" presetID="9" presetClass="entr" presetSubtype="0" fill="hold"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 grpId="0"/>
      <p:bldP spid="17" grpId="0"/>
      <p:bldP spid="21" grpId="0" animBg="1"/>
      <p:bldP spid="21" grpId="1" animBg="1"/>
      <p:bldP spid="21" grpId="2" animBg="1"/>
      <p:bldP spid="21" grpId="3" animBg="1"/>
      <p:bldP spid="21" grpId="4" animBg="1"/>
      <p:bldP spid="25" grpId="0" animBg="1"/>
      <p:bldP spid="25" grpId="1" animBg="1"/>
      <p:bldP spid="25" grpId="2" animBg="1"/>
      <p:bldP spid="25" grpId="3" animBg="1"/>
      <p:bldP spid="25" grpId="4" animBg="1"/>
      <p:bldP spid="26" grpId="0"/>
      <p:bldP spid="27" grpId="0"/>
      <p:bldP spid="28" grpId="0"/>
      <p:bldP spid="29" grpId="0"/>
      <p:bldP spid="30" grpId="0"/>
    </p:bldLst>
  </p:timing>
</p:sld>
</file>

<file path=ppt/tags/tag1.xml><?xml version="1.0" encoding="utf-8"?>
<p:tagLst xmlns:p="http://schemas.openxmlformats.org/presentationml/2006/main">
  <p:tag name="KSO_WM_UNIT_PLACING_PICTURE_USER_VIEWPORT" val="{&quot;height&quot;:5172.231496062992,&quot;width&quot;:5172.231496062992}"/>
</p:tagLst>
</file>

<file path=ppt/tags/tag2.xml><?xml version="1.0" encoding="utf-8"?>
<p:tagLst xmlns:p="http://schemas.openxmlformats.org/presentationml/2006/main">
  <p:tag name="KSO_WM_UNIT_PLACING_PICTURE_USER_VIEWPORT" val="{&quot;height&quot;:4140,&quot;width&quot;:3112}"/>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7594</Words>
  <Application>WPS 演示</Application>
  <PresentationFormat>Widescreen</PresentationFormat>
  <Paragraphs>1617</Paragraphs>
  <Slides>52</Slides>
  <Notes>47</Notes>
  <HiddenSlides>9</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52</vt:i4>
      </vt:variant>
    </vt:vector>
  </HeadingPairs>
  <TitlesOfParts>
    <vt:vector size="68" baseType="lpstr">
      <vt:lpstr>Arial</vt:lpstr>
      <vt:lpstr>宋体</vt:lpstr>
      <vt:lpstr>Wingdings</vt:lpstr>
      <vt:lpstr>Arial</vt:lpstr>
      <vt:lpstr>Kozuka Gothic Pro R</vt:lpstr>
      <vt:lpstr>Yu Gothic UI Semilight</vt:lpstr>
      <vt:lpstr>等线</vt:lpstr>
      <vt:lpstr>-apple-system</vt:lpstr>
      <vt:lpstr>Segoe Print</vt:lpstr>
      <vt:lpstr>微软雅黑</vt:lpstr>
      <vt:lpstr>Arial Unicode MS</vt:lpstr>
      <vt:lpstr>Cambria Math</vt:lpstr>
      <vt:lpstr>OPPOSans M</vt:lpstr>
      <vt:lpstr>MS PGothic</vt:lpstr>
      <vt:lpstr>webwppDefTheme</vt:lpstr>
      <vt:lpstr>Office 主题</vt:lpstr>
      <vt:lpstr>PowerPoint 演示文稿</vt:lpstr>
      <vt:lpstr>PowerPoint 演示文稿</vt:lpstr>
      <vt:lpstr>面试中的高频算法：同向双指针</vt:lpstr>
      <vt:lpstr>为什么要讲双指针 (Two Pointers)?</vt:lpstr>
      <vt:lpstr>本章内容</vt:lpstr>
      <vt:lpstr>406 Minimum Size Subarray Sum, 和 &gt;= S的最小子数组</vt:lpstr>
      <vt:lpstr>先修知识 —— 下列哪些必须是“连续”的？</vt:lpstr>
      <vt:lpstr>题目解析 &amp; 代码解析 —— 暴力（Brute Force）解法 </vt:lpstr>
      <vt:lpstr>先修知识 —— 如何快速得到子数组的和?</vt:lpstr>
      <vt:lpstr>题目解析 &amp; 代码解析 —— 前缀和（Prefix Sum）优化</vt:lpstr>
      <vt:lpstr>题目解析</vt:lpstr>
      <vt:lpstr>高频套路：通过时间复杂度倒推算法</vt:lpstr>
      <vt:lpstr>题目解析</vt:lpstr>
      <vt:lpstr>题目解析 —— 二分法（Binary Search） </vt:lpstr>
      <vt:lpstr>题目解析 —— 如何求最值？</vt:lpstr>
      <vt:lpstr>题目解析 &amp; 代码解析 —— 二分法（Binary Search）</vt:lpstr>
      <vt:lpstr>题目解析 —— 如果数组中有负数还可以使用二分法吗？</vt:lpstr>
      <vt:lpstr>双指针的分类</vt:lpstr>
      <vt:lpstr>方案四：同向双指针</vt:lpstr>
      <vt:lpstr>方案四：同向双指针</vt:lpstr>
      <vt:lpstr>同向双指针的模板</vt:lpstr>
      <vt:lpstr>题目解析 &amp; 代码解析 —— 同向双指针</vt:lpstr>
      <vt:lpstr>题目解析 &amp; 代码解析 —— 同向双指针</vt:lpstr>
      <vt:lpstr>题目解析 &amp; 代码解析 —— 同向双指针的另一种思路</vt:lpstr>
      <vt:lpstr>1375 Substring With At Least K Distinct Characters 至少K个不同字符的子串</vt:lpstr>
      <vt:lpstr>题目解析 —— 子串 (substring) 与子数组 (subarray)</vt:lpstr>
      <vt:lpstr>题目解析 —— 如何加速总数量的求解？</vt:lpstr>
      <vt:lpstr>题目解析 —— 用什么数据结构统计子串中是否出现了k个不同字符？</vt:lpstr>
      <vt:lpstr>思路整理</vt:lpstr>
      <vt:lpstr>代码解析</vt:lpstr>
      <vt:lpstr>代码解析</vt:lpstr>
      <vt:lpstr>课间休息 不要走开，有福利！</vt:lpstr>
      <vt:lpstr>32 Minimum Window Substring 最小子串覆盖</vt:lpstr>
      <vt:lpstr>题目解析 —— 题目对比，这道题目和上道题目有什么异同？</vt:lpstr>
      <vt:lpstr>题目解析 —— 如何求最值？</vt:lpstr>
      <vt:lpstr>预先统计出 target 中的字符数量</vt:lpstr>
      <vt:lpstr>下面的思路是否可行？</vt:lpstr>
      <vt:lpstr>可行但是慢</vt:lpstr>
      <vt:lpstr>使用计数器 matchedChars</vt:lpstr>
      <vt:lpstr>思路整理</vt:lpstr>
      <vt:lpstr>代码实现</vt:lpstr>
      <vt:lpstr>代码实现</vt:lpstr>
      <vt:lpstr>双数组类同向双指针</vt:lpstr>
      <vt:lpstr>1219 Heaters 加热器</vt:lpstr>
      <vt:lpstr>思路解析 &amp; 代码解析</vt:lpstr>
      <vt:lpstr>思路解析 &amp; 代码解析</vt:lpstr>
      <vt:lpstr>思路解析 &amp; 代码解析</vt:lpstr>
      <vt:lpstr>思路解析 &amp; 代码解析</vt:lpstr>
      <vt:lpstr>两种算法哪种更好？</vt:lpstr>
      <vt:lpstr>本章小结</vt:lpstr>
      <vt:lpstr>其他同向双指针题目</vt:lpstr>
      <vt:lpstr>同学们，下次再见👋！记得课后复习，课前预习！🙂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FB面试官揭秘面试速成技巧——_x000d_如何做到 Bug Free 和刷100题=刷300题</dc:title>
  <dc:creator/>
  <cp:lastModifiedBy>52</cp:lastModifiedBy>
  <cp:revision>581</cp:revision>
  <dcterms:created xsi:type="dcterms:W3CDTF">2020-11-09T02:56:00Z</dcterms:created>
  <dcterms:modified xsi:type="dcterms:W3CDTF">2022-02-17T03:32:08Z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3A258D288C3545A7B0C2D222B7FAF525</vt:lpwstr>
  </property>
</Properties>
</file>