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94" r:id="rId2"/>
    <p:sldId id="273" r:id="rId3"/>
    <p:sldId id="285" r:id="rId4"/>
    <p:sldId id="274" r:id="rId5"/>
    <p:sldId id="276" r:id="rId6"/>
    <p:sldId id="277" r:id="rId7"/>
    <p:sldId id="278" r:id="rId8"/>
    <p:sldId id="284" r:id="rId9"/>
    <p:sldId id="29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7EF1F-4443-4034-8D78-FD3FA27604D4}" type="datetimeFigureOut">
              <a:rPr lang="en-US" smtClean="0"/>
              <a:pPr/>
              <a:t>8/13/2014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4C8A50-F8F5-4373-AD49-C40DE058D4EC}" type="slidenum">
              <a:rPr lang="en-US" smtClean="0"/>
              <a:pPr/>
              <a:t>‹#›</a:t>
            </a:fld>
            <a:endParaRPr lang="en-US" dirty="0"/>
          </a:p>
        </p:txBody>
      </p:sp>
    </p:spTree>
    <p:extLst>
      <p:ext uri="{BB962C8B-B14F-4D97-AF65-F5344CB8AC3E}">
        <p14:creationId xmlns:p14="http://schemas.microsoft.com/office/powerpoint/2010/main" val="175082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C8A50-F8F5-4373-AD49-C40DE058D4EC}" type="slidenum">
              <a:rPr lang="en-US" smtClean="0"/>
              <a:pPr/>
              <a:t>2</a:t>
            </a:fld>
            <a:endParaRPr lang="en-US" dirty="0"/>
          </a:p>
        </p:txBody>
      </p:sp>
    </p:spTree>
    <p:extLst>
      <p:ext uri="{BB962C8B-B14F-4D97-AF65-F5344CB8AC3E}">
        <p14:creationId xmlns:p14="http://schemas.microsoft.com/office/powerpoint/2010/main" val="3643239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C8A50-F8F5-4373-AD49-C40DE058D4EC}" type="slidenum">
              <a:rPr lang="en-US" smtClean="0"/>
              <a:pPr/>
              <a:t>3</a:t>
            </a:fld>
            <a:endParaRPr lang="en-US" dirty="0"/>
          </a:p>
        </p:txBody>
      </p:sp>
    </p:spTree>
    <p:extLst>
      <p:ext uri="{BB962C8B-B14F-4D97-AF65-F5344CB8AC3E}">
        <p14:creationId xmlns:p14="http://schemas.microsoft.com/office/powerpoint/2010/main" val="365014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4C8A50-F8F5-4373-AD49-C40DE058D4EC}" type="slidenum">
              <a:rPr lang="en-US" smtClean="0"/>
              <a:pPr/>
              <a:t>4</a:t>
            </a:fld>
            <a:endParaRPr lang="en-US" dirty="0"/>
          </a:p>
        </p:txBody>
      </p:sp>
    </p:spTree>
    <p:extLst>
      <p:ext uri="{BB962C8B-B14F-4D97-AF65-F5344CB8AC3E}">
        <p14:creationId xmlns:p14="http://schemas.microsoft.com/office/powerpoint/2010/main" val="3288013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4F637-4C5A-4B58-93B8-4B62B62D55D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BA617D-D1B8-42E5-9EBD-6D544BD9A881}" type="datetimeFigureOut">
              <a:rPr lang="en-US" smtClean="0"/>
              <a:pPr/>
              <a:t>8/13/2014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994F637-4C5A-4B58-93B8-4B62B62D55D3}"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BA617D-D1B8-42E5-9EBD-6D544BD9A881}" type="datetimeFigureOut">
              <a:rPr lang="en-US" smtClean="0"/>
              <a:pPr/>
              <a:t>8/13/2014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94F637-4C5A-4B58-93B8-4B62B62D55D3}"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00"/>
            <a:ext cx="7772400" cy="1362456"/>
          </a:xfrm>
        </p:spPr>
        <p:txBody>
          <a:bodyPr/>
          <a:lstStyle/>
          <a:p>
            <a:pPr algn="ctr"/>
            <a:r>
              <a:rPr lang="en-US" dirty="0" smtClean="0"/>
              <a:t>Script Files</a:t>
            </a:r>
            <a:endParaRPr lang="en-US" dirty="0"/>
          </a:p>
        </p:txBody>
      </p:sp>
    </p:spTree>
    <p:extLst>
      <p:ext uri="{BB962C8B-B14F-4D97-AF65-F5344CB8AC3E}">
        <p14:creationId xmlns:p14="http://schemas.microsoft.com/office/powerpoint/2010/main" val="36482837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b="1" dirty="0" smtClean="0">
                <a:solidFill>
                  <a:schemeClr val="accent3">
                    <a:lumMod val="50000"/>
                  </a:schemeClr>
                </a:solidFill>
              </a:rPr>
              <a:t>Script Files</a:t>
            </a:r>
            <a:endParaRPr lang="en-US" b="1" dirty="0">
              <a:solidFill>
                <a:schemeClr val="accent3">
                  <a:lumMod val="50000"/>
                </a:schemeClr>
              </a:solidFill>
            </a:endParaRPr>
          </a:p>
        </p:txBody>
      </p:sp>
      <p:sp>
        <p:nvSpPr>
          <p:cNvPr id="3" name="Content Placeholder 2"/>
          <p:cNvSpPr>
            <a:spLocks noGrp="1"/>
          </p:cNvSpPr>
          <p:nvPr>
            <p:ph idx="1"/>
          </p:nvPr>
        </p:nvSpPr>
        <p:spPr>
          <a:xfrm>
            <a:off x="457200" y="1752600"/>
            <a:ext cx="8382000" cy="4572000"/>
          </a:xfrm>
        </p:spPr>
        <p:txBody>
          <a:bodyPr>
            <a:normAutofit/>
          </a:bodyPr>
          <a:lstStyle/>
          <a:p>
            <a:pPr>
              <a:buFont typeface="Wingdings" pitchFamily="2" charset="2"/>
              <a:buChar char="§"/>
            </a:pPr>
            <a:r>
              <a:rPr lang="en-US" dirty="0" smtClean="0">
                <a:solidFill>
                  <a:schemeClr val="accent2">
                    <a:lumMod val="50000"/>
                  </a:schemeClr>
                </a:solidFill>
              </a:rPr>
              <a:t>All of the pre-built commands that you use in MATLAB® are </a:t>
            </a:r>
            <a:r>
              <a:rPr lang="en-US" b="1" i="1" dirty="0" smtClean="0">
                <a:solidFill>
                  <a:schemeClr val="accent2">
                    <a:lumMod val="50000"/>
                  </a:schemeClr>
                </a:solidFill>
              </a:rPr>
              <a:t>script files</a:t>
            </a:r>
            <a:r>
              <a:rPr lang="en-US" dirty="0" smtClean="0">
                <a:solidFill>
                  <a:schemeClr val="accent2">
                    <a:lumMod val="50000"/>
                  </a:schemeClr>
                </a:solidFill>
              </a:rPr>
              <a:t> or </a:t>
            </a:r>
            <a:r>
              <a:rPr lang="en-US" b="1" i="1" dirty="0" smtClean="0">
                <a:solidFill>
                  <a:schemeClr val="accent2">
                    <a:lumMod val="50000"/>
                  </a:schemeClr>
                </a:solidFill>
              </a:rPr>
              <a:t>functions </a:t>
            </a:r>
            <a:r>
              <a:rPr lang="en-US" dirty="0" smtClean="0">
                <a:solidFill>
                  <a:schemeClr val="accent2">
                    <a:lumMod val="50000"/>
                  </a:schemeClr>
                </a:solidFill>
              </a:rPr>
              <a:t>(plot, mean, std, exp, cosd, …)</a:t>
            </a:r>
          </a:p>
          <a:p>
            <a:pPr>
              <a:buFont typeface="Wingdings" pitchFamily="2" charset="2"/>
              <a:buChar char="§"/>
            </a:pPr>
            <a:r>
              <a:rPr lang="en-US" dirty="0" smtClean="0">
                <a:solidFill>
                  <a:schemeClr val="accent2">
                    <a:lumMod val="50000"/>
                  </a:schemeClr>
                </a:solidFill>
              </a:rPr>
              <a:t>MATLAB® allows the user to create his/her own customized m-files for specific applications or problems.</a:t>
            </a:r>
          </a:p>
          <a:p>
            <a:pPr>
              <a:buFont typeface="Wingdings" pitchFamily="2" charset="2"/>
              <a:buChar char="§"/>
            </a:pPr>
            <a:r>
              <a:rPr lang="en-US" dirty="0" smtClean="0">
                <a:solidFill>
                  <a:schemeClr val="accent2">
                    <a:lumMod val="50000"/>
                  </a:schemeClr>
                </a:solidFill>
              </a:rPr>
              <a:t>A  script file is simply a collection of executable MATLAB® commands.  To create a new script file, click on the New Script icon on the left side of the Home Tab.                      </a:t>
            </a:r>
            <a:r>
              <a:rPr lang="en-US" dirty="0" smtClean="0">
                <a:solidFill>
                  <a:schemeClr val="accent2">
                    <a:lumMod val="50000"/>
                  </a:schemeClr>
                </a:solidFill>
                <a:latin typeface="Arial"/>
                <a:cs typeface="Arial"/>
              </a:rPr>
              <a:t> </a:t>
            </a:r>
          </a:p>
          <a:p>
            <a:pPr marL="0" indent="0">
              <a:buNone/>
            </a:pPr>
            <a:endParaRPr lang="en-US" dirty="0" smtClean="0">
              <a:solidFill>
                <a:schemeClr val="accent2">
                  <a:lumMod val="50000"/>
                </a:schemeClr>
              </a:solidFill>
              <a:latin typeface="Arial"/>
              <a:cs typeface="Arial"/>
            </a:endParaRPr>
          </a:p>
        </p:txBody>
      </p:sp>
    </p:spTree>
    <p:extLst>
      <p:ext uri="{BB962C8B-B14F-4D97-AF65-F5344CB8AC3E}">
        <p14:creationId xmlns:p14="http://schemas.microsoft.com/office/powerpoint/2010/main" val="2892218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b="1" dirty="0" smtClean="0">
                <a:solidFill>
                  <a:schemeClr val="accent3">
                    <a:lumMod val="50000"/>
                  </a:schemeClr>
                </a:solidFill>
              </a:rPr>
              <a:t>Script Files</a:t>
            </a:r>
            <a:endParaRPr lang="en-US" b="1" dirty="0">
              <a:solidFill>
                <a:schemeClr val="accent3">
                  <a:lumMod val="50000"/>
                </a:schemeClr>
              </a:solidFill>
            </a:endParaRPr>
          </a:p>
        </p:txBody>
      </p:sp>
      <p:pic>
        <p:nvPicPr>
          <p:cNvPr id="6" name="Picture 5"/>
          <p:cNvPicPr>
            <a:picLocks noChangeAspect="1"/>
          </p:cNvPicPr>
          <p:nvPr/>
        </p:nvPicPr>
        <p:blipFill>
          <a:blip r:embed="rId3"/>
          <a:stretch>
            <a:fillRect/>
          </a:stretch>
        </p:blipFill>
        <p:spPr>
          <a:xfrm>
            <a:off x="282610" y="1752600"/>
            <a:ext cx="8578780" cy="4572000"/>
          </a:xfrm>
          <a:prstGeom prst="rect">
            <a:avLst/>
          </a:prstGeom>
        </p:spPr>
      </p:pic>
      <p:sp>
        <p:nvSpPr>
          <p:cNvPr id="7" name="Line Callout 1 (Accent Bar) 6"/>
          <p:cNvSpPr/>
          <p:nvPr/>
        </p:nvSpPr>
        <p:spPr>
          <a:xfrm>
            <a:off x="1143000" y="990600"/>
            <a:ext cx="1524000" cy="609600"/>
          </a:xfrm>
          <a:prstGeom prst="accentCallout1">
            <a:avLst>
              <a:gd name="adj1" fmla="val 18750"/>
              <a:gd name="adj2" fmla="val -8333"/>
              <a:gd name="adj3" fmla="val 187872"/>
              <a:gd name="adj4" fmla="val -49079"/>
            </a:avLst>
          </a:prstGeom>
          <a:ln>
            <a:headEnd type="none" w="med" len="med"/>
            <a:tailEnd type="arrow"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Click on New Script</a:t>
            </a:r>
            <a:endParaRPr lang="en-US" dirty="0"/>
          </a:p>
        </p:txBody>
      </p:sp>
      <p:sp>
        <p:nvSpPr>
          <p:cNvPr id="9" name="Line Callout 1 (Accent Bar) 8"/>
          <p:cNvSpPr/>
          <p:nvPr/>
        </p:nvSpPr>
        <p:spPr>
          <a:xfrm>
            <a:off x="6934200" y="990600"/>
            <a:ext cx="1752600" cy="609600"/>
          </a:xfrm>
          <a:prstGeom prst="accentCallout1">
            <a:avLst>
              <a:gd name="adj1" fmla="val 18750"/>
              <a:gd name="adj2" fmla="val -8333"/>
              <a:gd name="adj3" fmla="val 557275"/>
              <a:gd name="adj4" fmla="val -157009"/>
            </a:avLst>
          </a:prstGeom>
          <a:ln>
            <a:headEnd type="none" w="med" len="med"/>
            <a:tailEnd type="arrow" w="med" len="med"/>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Creates Blank Script File</a:t>
            </a:r>
            <a:endParaRPr lang="en-US" dirty="0"/>
          </a:p>
        </p:txBody>
      </p:sp>
    </p:spTree>
    <p:extLst>
      <p:ext uri="{BB962C8B-B14F-4D97-AF65-F5344CB8AC3E}">
        <p14:creationId xmlns:p14="http://schemas.microsoft.com/office/powerpoint/2010/main" val="3129903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ctr"/>
            <a:r>
              <a:rPr lang="en-US" b="1" dirty="0" smtClean="0">
                <a:solidFill>
                  <a:schemeClr val="accent3">
                    <a:lumMod val="50000"/>
                  </a:schemeClr>
                </a:solidFill>
              </a:rPr>
              <a:t>Script File:  Procedure</a:t>
            </a:r>
            <a:endParaRPr lang="en-US" b="1" dirty="0">
              <a:solidFill>
                <a:schemeClr val="accent3">
                  <a:lumMod val="50000"/>
                </a:schemeClr>
              </a:solidFill>
            </a:endParaRPr>
          </a:p>
        </p:txBody>
      </p:sp>
      <p:sp>
        <p:nvSpPr>
          <p:cNvPr id="5" name="TextBox 4"/>
          <p:cNvSpPr txBox="1"/>
          <p:nvPr/>
        </p:nvSpPr>
        <p:spPr>
          <a:xfrm>
            <a:off x="152400" y="1676400"/>
            <a:ext cx="8763000" cy="4893647"/>
          </a:xfrm>
          <a:prstGeom prst="rect">
            <a:avLst/>
          </a:prstGeom>
          <a:noFill/>
        </p:spPr>
        <p:txBody>
          <a:bodyPr wrap="square" rtlCol="0">
            <a:spAutoFit/>
          </a:bodyPr>
          <a:lstStyle/>
          <a:p>
            <a:pPr marL="457200" indent="-457200">
              <a:buFont typeface="+mj-lt"/>
              <a:buAutoNum type="arabicPeriod"/>
            </a:pPr>
            <a:r>
              <a:rPr lang="en-US" sz="2400" dirty="0" smtClean="0">
                <a:solidFill>
                  <a:schemeClr val="accent2">
                    <a:lumMod val="50000"/>
                  </a:schemeClr>
                </a:solidFill>
                <a:latin typeface="Arial" pitchFamily="34" charset="0"/>
                <a:cs typeface="Arial" pitchFamily="34" charset="0"/>
              </a:rPr>
              <a:t>Type a set of executable commands in the editor window.</a:t>
            </a:r>
          </a:p>
          <a:p>
            <a:pPr marL="457200" indent="-457200">
              <a:buFont typeface="+mj-lt"/>
              <a:buAutoNum type="arabicPeriod"/>
            </a:pPr>
            <a:r>
              <a:rPr lang="en-US" sz="2400" dirty="0" smtClean="0">
                <a:solidFill>
                  <a:schemeClr val="accent2">
                    <a:lumMod val="50000"/>
                  </a:schemeClr>
                </a:solidFill>
                <a:latin typeface="Arial" pitchFamily="34" charset="0"/>
                <a:cs typeface="Arial" pitchFamily="34" charset="0"/>
              </a:rPr>
              <a:t>Save the file in an appropriate folder.  </a:t>
            </a:r>
            <a:r>
              <a:rPr lang="en-US" sz="2400" b="1" i="1" dirty="0" smtClean="0">
                <a:solidFill>
                  <a:srgbClr val="FF0000"/>
                </a:solidFill>
                <a:latin typeface="Arial" pitchFamily="34" charset="0"/>
                <a:cs typeface="Arial" pitchFamily="34" charset="0"/>
              </a:rPr>
              <a:t>When you pick a name for the file you must follow the same rules that MATLAB has for naming variables.</a:t>
            </a:r>
            <a:endParaRPr lang="en-US" sz="2400" dirty="0" smtClean="0">
              <a:solidFill>
                <a:schemeClr val="accent2">
                  <a:lumMod val="50000"/>
                </a:schemeClr>
              </a:solidFill>
              <a:latin typeface="Arial" pitchFamily="34" charset="0"/>
              <a:cs typeface="Arial" pitchFamily="34" charset="0"/>
            </a:endParaRPr>
          </a:p>
          <a:p>
            <a:pPr marL="457200" indent="-457200">
              <a:buFont typeface="+mj-lt"/>
              <a:buAutoNum type="arabicPeriod"/>
            </a:pPr>
            <a:r>
              <a:rPr lang="en-US" sz="2400" dirty="0" smtClean="0">
                <a:solidFill>
                  <a:schemeClr val="accent2">
                    <a:lumMod val="50000"/>
                  </a:schemeClr>
                </a:solidFill>
                <a:latin typeface="Arial" pitchFamily="34" charset="0"/>
                <a:cs typeface="Arial" pitchFamily="34" charset="0"/>
              </a:rPr>
              <a:t>Set the current directory in MATLAB</a:t>
            </a:r>
            <a:r>
              <a:rPr lang="en-US" sz="2400" baseline="30000" dirty="0" smtClean="0">
                <a:solidFill>
                  <a:schemeClr val="accent2">
                    <a:lumMod val="50000"/>
                  </a:schemeClr>
                </a:solidFill>
                <a:latin typeface="Arial" pitchFamily="34" charset="0"/>
                <a:cs typeface="Arial" pitchFamily="34" charset="0"/>
              </a:rPr>
              <a:t>® </a:t>
            </a:r>
            <a:r>
              <a:rPr lang="en-US" sz="2400" dirty="0" smtClean="0">
                <a:solidFill>
                  <a:schemeClr val="accent2">
                    <a:lumMod val="50000"/>
                  </a:schemeClr>
                </a:solidFill>
                <a:latin typeface="Arial" pitchFamily="34" charset="0"/>
                <a:cs typeface="Arial" pitchFamily="34" charset="0"/>
              </a:rPr>
              <a:t>to the same place where you saved the script file.</a:t>
            </a:r>
          </a:p>
          <a:p>
            <a:pPr marL="457200" indent="-457200">
              <a:buFont typeface="+mj-lt"/>
              <a:buAutoNum type="arabicPeriod"/>
            </a:pPr>
            <a:r>
              <a:rPr lang="en-US" sz="2400" dirty="0" smtClean="0">
                <a:solidFill>
                  <a:schemeClr val="accent2">
                    <a:lumMod val="50000"/>
                  </a:schemeClr>
                </a:solidFill>
                <a:latin typeface="Arial" pitchFamily="34" charset="0"/>
                <a:cs typeface="Arial" pitchFamily="34" charset="0"/>
              </a:rPr>
              <a:t>To run the script file:  Hit the Green Run Arrow </a:t>
            </a:r>
            <a:r>
              <a:rPr lang="en-US" sz="2400" dirty="0" smtClean="0">
                <a:solidFill>
                  <a:schemeClr val="accent2">
                    <a:lumMod val="50000"/>
                  </a:schemeClr>
                </a:solidFill>
                <a:latin typeface="Arial"/>
                <a:cs typeface="Arial"/>
              </a:rPr>
              <a:t>in the Editor window or simply type the name of the file (without the .m extension) at the command prompt in the MATLAB command window.</a:t>
            </a:r>
          </a:p>
          <a:p>
            <a:endParaRPr lang="en-US" sz="2400" dirty="0">
              <a:solidFill>
                <a:schemeClr val="accent2">
                  <a:lumMod val="50000"/>
                </a:schemeClr>
              </a:solidFill>
            </a:endParaRPr>
          </a:p>
          <a:p>
            <a:r>
              <a:rPr lang="en-US" sz="2400" dirty="0" smtClean="0">
                <a:solidFill>
                  <a:srgbClr val="7030A0"/>
                </a:solidFill>
                <a:latin typeface="Arial"/>
                <a:cs typeface="Arial"/>
              </a:rPr>
              <a:t>          </a:t>
            </a:r>
            <a:r>
              <a:rPr lang="en-US" sz="2400" b="1" dirty="0" smtClean="0">
                <a:solidFill>
                  <a:srgbClr val="FF0000"/>
                </a:solidFill>
                <a:latin typeface="Arial"/>
                <a:cs typeface="Arial"/>
              </a:rPr>
              <a:t>The file must be in your current directory or </a:t>
            </a:r>
          </a:p>
          <a:p>
            <a:r>
              <a:rPr lang="en-US" sz="2400" b="1" dirty="0">
                <a:solidFill>
                  <a:srgbClr val="FF0000"/>
                </a:solidFill>
                <a:latin typeface="Arial"/>
                <a:cs typeface="Arial"/>
              </a:rPr>
              <a:t> </a:t>
            </a:r>
            <a:r>
              <a:rPr lang="en-US" sz="2400" b="1" dirty="0" smtClean="0">
                <a:solidFill>
                  <a:srgbClr val="FF0000"/>
                </a:solidFill>
                <a:latin typeface="Arial"/>
                <a:cs typeface="Arial"/>
              </a:rPr>
              <a:t>          it will not run!</a:t>
            </a:r>
            <a:endParaRPr lang="en-US" sz="2400" b="1" dirty="0">
              <a:solidFill>
                <a:srgbClr val="FF0000"/>
              </a:solidFill>
              <a:latin typeface="Arial"/>
              <a:cs typeface="Aria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715000"/>
            <a:ext cx="762000" cy="762000"/>
          </a:xfrm>
          <a:prstGeom prst="rect">
            <a:avLst/>
          </a:prstGeom>
        </p:spPr>
      </p:pic>
    </p:spTree>
    <p:extLst>
      <p:ext uri="{BB962C8B-B14F-4D97-AF65-F5344CB8AC3E}">
        <p14:creationId xmlns:p14="http://schemas.microsoft.com/office/powerpoint/2010/main" val="692629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ctr"/>
            <a:r>
              <a:rPr lang="en-US" b="1" dirty="0" smtClean="0">
                <a:solidFill>
                  <a:schemeClr val="accent3">
                    <a:lumMod val="50000"/>
                  </a:schemeClr>
                </a:solidFill>
              </a:rPr>
              <a:t>Exercise </a:t>
            </a:r>
            <a:r>
              <a:rPr lang="en-US" b="1" dirty="0" smtClean="0">
                <a:solidFill>
                  <a:schemeClr val="accent3">
                    <a:lumMod val="50000"/>
                  </a:schemeClr>
                </a:solidFill>
              </a:rPr>
              <a:t>1:  </a:t>
            </a:r>
            <a:r>
              <a:rPr lang="en-US" b="1" dirty="0" smtClean="0">
                <a:solidFill>
                  <a:schemeClr val="accent3">
                    <a:lumMod val="50000"/>
                  </a:schemeClr>
                </a:solidFill>
              </a:rPr>
              <a:t>New Script File</a:t>
            </a:r>
            <a:endParaRPr lang="en-US" b="1" dirty="0">
              <a:solidFill>
                <a:schemeClr val="accent3">
                  <a:lumMod val="50000"/>
                </a:schemeClr>
              </a:solidFill>
            </a:endParaRPr>
          </a:p>
        </p:txBody>
      </p:sp>
      <p:sp>
        <p:nvSpPr>
          <p:cNvPr id="3" name="Content Placeholder 2"/>
          <p:cNvSpPr>
            <a:spLocks noGrp="1"/>
          </p:cNvSpPr>
          <p:nvPr>
            <p:ph idx="1"/>
          </p:nvPr>
        </p:nvSpPr>
        <p:spPr>
          <a:xfrm>
            <a:off x="381000" y="1828800"/>
            <a:ext cx="8534400" cy="4800600"/>
          </a:xfrm>
        </p:spPr>
        <p:txBody>
          <a:bodyPr>
            <a:normAutofit/>
          </a:bodyPr>
          <a:lstStyle/>
          <a:p>
            <a:pPr>
              <a:buFont typeface="Wingdings" pitchFamily="2" charset="2"/>
              <a:buChar char="§"/>
            </a:pPr>
            <a:r>
              <a:rPr lang="en-US" dirty="0" smtClean="0">
                <a:solidFill>
                  <a:schemeClr val="accent1">
                    <a:lumMod val="50000"/>
                  </a:schemeClr>
                </a:solidFill>
                <a:latin typeface="Arial" pitchFamily="34" charset="0"/>
                <a:cs typeface="Arial" pitchFamily="34" charset="0"/>
              </a:rPr>
              <a:t>Right click in the current folder window in MATLAB and create a new folder </a:t>
            </a:r>
            <a:r>
              <a:rPr lang="en-US" dirty="0" smtClean="0">
                <a:solidFill>
                  <a:schemeClr val="accent1">
                    <a:lumMod val="50000"/>
                  </a:schemeClr>
                </a:solidFill>
                <a:latin typeface="Arial" pitchFamily="34" charset="0"/>
                <a:cs typeface="Arial" pitchFamily="34" charset="0"/>
              </a:rPr>
              <a:t>named whatever you would like.</a:t>
            </a:r>
          </a:p>
          <a:p>
            <a:pPr>
              <a:buFont typeface="Wingdings" pitchFamily="2" charset="2"/>
              <a:buChar char="§"/>
            </a:pPr>
            <a:r>
              <a:rPr lang="en-US" dirty="0" smtClean="0">
                <a:solidFill>
                  <a:schemeClr val="accent1">
                    <a:lumMod val="50000"/>
                  </a:schemeClr>
                </a:solidFill>
                <a:latin typeface="Arial" pitchFamily="34" charset="0"/>
                <a:cs typeface="Arial" pitchFamily="34" charset="0"/>
              </a:rPr>
              <a:t>Double </a:t>
            </a:r>
            <a:r>
              <a:rPr lang="en-US" dirty="0" smtClean="0">
                <a:solidFill>
                  <a:schemeClr val="accent1">
                    <a:lumMod val="50000"/>
                  </a:schemeClr>
                </a:solidFill>
                <a:latin typeface="Arial" pitchFamily="34" charset="0"/>
                <a:cs typeface="Arial" pitchFamily="34" charset="0"/>
              </a:rPr>
              <a:t>click on the folder to make it your current folder.</a:t>
            </a:r>
          </a:p>
          <a:p>
            <a:pPr>
              <a:buFont typeface="Wingdings" pitchFamily="2" charset="2"/>
              <a:buChar char="§"/>
            </a:pPr>
            <a:r>
              <a:rPr lang="en-US" dirty="0" smtClean="0">
                <a:solidFill>
                  <a:schemeClr val="accent1">
                    <a:lumMod val="50000"/>
                  </a:schemeClr>
                </a:solidFill>
                <a:latin typeface="Arial" pitchFamily="34" charset="0"/>
                <a:cs typeface="Arial" pitchFamily="34" charset="0"/>
              </a:rPr>
              <a:t>Clear your MATLAB workspace by typing </a:t>
            </a:r>
            <a:r>
              <a:rPr lang="en-US" b="1" dirty="0" smtClean="0">
                <a:latin typeface="Courier New" panose="02070309020205020404" pitchFamily="49" charset="0"/>
                <a:cs typeface="Courier New" panose="02070309020205020404" pitchFamily="49" charset="0"/>
              </a:rPr>
              <a:t>clear </a:t>
            </a:r>
            <a:r>
              <a:rPr lang="en-US" dirty="0" smtClean="0">
                <a:solidFill>
                  <a:schemeClr val="accent1">
                    <a:lumMod val="50000"/>
                  </a:schemeClr>
                </a:solidFill>
                <a:latin typeface="Arial" pitchFamily="34" charset="0"/>
                <a:cs typeface="Arial" pitchFamily="34" charset="0"/>
              </a:rPr>
              <a:t>at the command prompt.</a:t>
            </a:r>
          </a:p>
          <a:p>
            <a:pPr>
              <a:buFont typeface="Wingdings" pitchFamily="2" charset="2"/>
              <a:buChar char="§"/>
            </a:pPr>
            <a:r>
              <a:rPr lang="en-US" dirty="0" smtClean="0">
                <a:solidFill>
                  <a:schemeClr val="accent1">
                    <a:lumMod val="50000"/>
                  </a:schemeClr>
                </a:solidFill>
                <a:latin typeface="Arial" pitchFamily="34" charset="0"/>
                <a:cs typeface="Arial" pitchFamily="34" charset="0"/>
              </a:rPr>
              <a:t>Click on New Script to open a blank script file.</a:t>
            </a:r>
          </a:p>
          <a:p>
            <a:pPr>
              <a:buFont typeface="Wingdings" pitchFamily="2" charset="2"/>
              <a:buChar char="§"/>
            </a:pPr>
            <a:r>
              <a:rPr lang="en-US" dirty="0" smtClean="0">
                <a:solidFill>
                  <a:schemeClr val="accent1">
                    <a:lumMod val="50000"/>
                  </a:schemeClr>
                </a:solidFill>
                <a:latin typeface="Arial" pitchFamily="34" charset="0"/>
                <a:cs typeface="Arial" pitchFamily="34" charset="0"/>
              </a:rPr>
              <a:t>Type the commands on the next slide into the editor window then save the file as CircleScript in your newly created folder.</a:t>
            </a:r>
            <a:endParaRPr lang="en-US"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310633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b="1" dirty="0" smtClean="0">
                <a:solidFill>
                  <a:schemeClr val="accent3">
                    <a:lumMod val="50000"/>
                  </a:schemeClr>
                </a:solidFill>
              </a:rPr>
              <a:t>Exercise </a:t>
            </a:r>
            <a:r>
              <a:rPr lang="en-US" b="1" dirty="0" smtClean="0">
                <a:solidFill>
                  <a:schemeClr val="accent3">
                    <a:lumMod val="50000"/>
                  </a:schemeClr>
                </a:solidFill>
              </a:rPr>
              <a:t>1: </a:t>
            </a:r>
            <a:r>
              <a:rPr lang="en-US" b="1" dirty="0" smtClean="0">
                <a:solidFill>
                  <a:schemeClr val="accent3">
                    <a:lumMod val="50000"/>
                  </a:schemeClr>
                </a:solidFill>
              </a:rPr>
              <a:t>Script File</a:t>
            </a:r>
            <a:endParaRPr lang="en-US" b="1" dirty="0">
              <a:solidFill>
                <a:schemeClr val="accent3">
                  <a:lumMod val="50000"/>
                </a:schemeClr>
              </a:solidFill>
            </a:endParaRPr>
          </a:p>
        </p:txBody>
      </p:sp>
      <p:sp>
        <p:nvSpPr>
          <p:cNvPr id="5" name="TextBox 4"/>
          <p:cNvSpPr txBox="1"/>
          <p:nvPr/>
        </p:nvSpPr>
        <p:spPr>
          <a:xfrm>
            <a:off x="457201" y="5410200"/>
            <a:ext cx="8414966" cy="1754326"/>
          </a:xfrm>
          <a:prstGeom prst="rect">
            <a:avLst/>
          </a:prstGeom>
          <a:noFill/>
        </p:spPr>
        <p:txBody>
          <a:bodyPr wrap="square" rtlCol="0">
            <a:spAutoFit/>
          </a:bodyPr>
          <a:lstStyle/>
          <a:p>
            <a:r>
              <a:rPr lang="en-US" sz="2400" dirty="0">
                <a:solidFill>
                  <a:schemeClr val="accent1">
                    <a:lumMod val="50000"/>
                  </a:schemeClr>
                </a:solidFill>
                <a:latin typeface="Arial" pitchFamily="34" charset="0"/>
                <a:cs typeface="Arial" pitchFamily="34" charset="0"/>
              </a:rPr>
              <a:t>S</a:t>
            </a:r>
            <a:r>
              <a:rPr lang="en-US" sz="2400" dirty="0" smtClean="0">
                <a:solidFill>
                  <a:schemeClr val="accent1">
                    <a:lumMod val="50000"/>
                  </a:schemeClr>
                </a:solidFill>
                <a:latin typeface="Arial" pitchFamily="34" charset="0"/>
                <a:cs typeface="Arial" pitchFamily="34" charset="0"/>
              </a:rPr>
              <a:t>ave </a:t>
            </a:r>
            <a:r>
              <a:rPr lang="en-US" sz="2400" dirty="0">
                <a:solidFill>
                  <a:schemeClr val="accent1">
                    <a:lumMod val="50000"/>
                  </a:schemeClr>
                </a:solidFill>
                <a:latin typeface="Arial" pitchFamily="34" charset="0"/>
                <a:cs typeface="Arial" pitchFamily="34" charset="0"/>
              </a:rPr>
              <a:t>the file as </a:t>
            </a:r>
            <a:r>
              <a:rPr lang="en-US" sz="2400" dirty="0" smtClean="0">
                <a:solidFill>
                  <a:schemeClr val="accent1">
                    <a:lumMod val="50000"/>
                  </a:schemeClr>
                </a:solidFill>
                <a:latin typeface="Arial" pitchFamily="34" charset="0"/>
                <a:cs typeface="Arial" pitchFamily="34" charset="0"/>
              </a:rPr>
              <a:t>CircleScript </a:t>
            </a:r>
            <a:r>
              <a:rPr lang="en-US" sz="2400" dirty="0">
                <a:solidFill>
                  <a:schemeClr val="accent1">
                    <a:lumMod val="50000"/>
                  </a:schemeClr>
                </a:solidFill>
                <a:latin typeface="Arial" pitchFamily="34" charset="0"/>
                <a:cs typeface="Arial" pitchFamily="34" charset="0"/>
              </a:rPr>
              <a:t>in your newly created folder</a:t>
            </a:r>
            <a:r>
              <a:rPr lang="en-US" dirty="0" smtClean="0">
                <a:solidFill>
                  <a:schemeClr val="accent1">
                    <a:lumMod val="50000"/>
                  </a:schemeClr>
                </a:solidFill>
                <a:latin typeface="Arial" pitchFamily="34" charset="0"/>
                <a:cs typeface="Arial" pitchFamily="34" charset="0"/>
              </a:rPr>
              <a:t>.</a:t>
            </a:r>
          </a:p>
          <a:p>
            <a:endParaRPr lang="en-US" dirty="0">
              <a:solidFill>
                <a:schemeClr val="accent1">
                  <a:lumMod val="50000"/>
                </a:schemeClr>
              </a:solidFill>
              <a:latin typeface="Arial" pitchFamily="34" charset="0"/>
              <a:cs typeface="Arial" pitchFamily="34" charset="0"/>
            </a:endParaRPr>
          </a:p>
          <a:p>
            <a:r>
              <a:rPr lang="en-US" sz="2400" u="sng" dirty="0" smtClean="0">
                <a:solidFill>
                  <a:schemeClr val="accent1">
                    <a:lumMod val="50000"/>
                  </a:schemeClr>
                </a:solidFill>
                <a:latin typeface="Arial" pitchFamily="34" charset="0"/>
                <a:cs typeface="Arial" pitchFamily="34" charset="0"/>
              </a:rPr>
              <a:t>Note</a:t>
            </a:r>
            <a:r>
              <a:rPr lang="en-US" sz="2400" dirty="0" smtClean="0">
                <a:solidFill>
                  <a:schemeClr val="accent1">
                    <a:lumMod val="50000"/>
                  </a:schemeClr>
                </a:solidFill>
                <a:latin typeface="Arial" pitchFamily="34" charset="0"/>
                <a:cs typeface="Arial" pitchFamily="34" charset="0"/>
              </a:rPr>
              <a:t>:  Any line that starts with a % is a comment and</a:t>
            </a:r>
          </a:p>
          <a:p>
            <a:r>
              <a:rPr lang="en-US" sz="2400" dirty="0">
                <a:solidFill>
                  <a:schemeClr val="accent1">
                    <a:lumMod val="50000"/>
                  </a:schemeClr>
                </a:solidFill>
                <a:latin typeface="Arial" pitchFamily="34" charset="0"/>
                <a:cs typeface="Arial" pitchFamily="34" charset="0"/>
              </a:rPr>
              <a:t> </a:t>
            </a:r>
            <a:r>
              <a:rPr lang="en-US" sz="2400" dirty="0" smtClean="0">
                <a:solidFill>
                  <a:schemeClr val="accent1">
                    <a:lumMod val="50000"/>
                  </a:schemeClr>
                </a:solidFill>
                <a:latin typeface="Arial" pitchFamily="34" charset="0"/>
                <a:cs typeface="Arial" pitchFamily="34" charset="0"/>
              </a:rPr>
              <a:t>         turns </a:t>
            </a:r>
            <a:r>
              <a:rPr lang="en-US" sz="2400" dirty="0" smtClean="0">
                <a:solidFill>
                  <a:srgbClr val="00B050"/>
                </a:solidFill>
                <a:latin typeface="Arial" pitchFamily="34" charset="0"/>
                <a:cs typeface="Arial" pitchFamily="34" charset="0"/>
              </a:rPr>
              <a:t>green</a:t>
            </a:r>
            <a:r>
              <a:rPr lang="en-US" sz="2400" dirty="0" smtClean="0">
                <a:solidFill>
                  <a:schemeClr val="accent1">
                    <a:lumMod val="50000"/>
                  </a:schemeClr>
                </a:solidFill>
                <a:latin typeface="Arial" pitchFamily="34" charset="0"/>
                <a:cs typeface="Arial" pitchFamily="34" charset="0"/>
              </a:rPr>
              <a:t> – it doesn’t execute.</a:t>
            </a:r>
            <a:endParaRPr lang="en-US" sz="2400" dirty="0">
              <a:solidFill>
                <a:schemeClr val="accent1">
                  <a:lumMod val="50000"/>
                </a:schemeClr>
              </a:solidFill>
              <a:latin typeface="Arial" pitchFamily="34" charset="0"/>
              <a:cs typeface="Arial" pitchFamily="34" charset="0"/>
            </a:endParaRPr>
          </a:p>
          <a:p>
            <a:endParaRPr lang="en-US" dirty="0"/>
          </a:p>
        </p:txBody>
      </p:sp>
      <p:pic>
        <p:nvPicPr>
          <p:cNvPr id="4" name="Picture 3"/>
          <p:cNvPicPr>
            <a:picLocks noChangeAspect="1"/>
          </p:cNvPicPr>
          <p:nvPr/>
        </p:nvPicPr>
        <p:blipFill>
          <a:blip r:embed="rId2"/>
          <a:stretch>
            <a:fillRect/>
          </a:stretch>
        </p:blipFill>
        <p:spPr>
          <a:xfrm>
            <a:off x="259645" y="1447800"/>
            <a:ext cx="8612521" cy="3810000"/>
          </a:xfrm>
          <a:prstGeom prst="rect">
            <a:avLst/>
          </a:prstGeom>
        </p:spPr>
      </p:pic>
    </p:spTree>
    <p:extLst>
      <p:ext uri="{BB962C8B-B14F-4D97-AF65-F5344CB8AC3E}">
        <p14:creationId xmlns:p14="http://schemas.microsoft.com/office/powerpoint/2010/main" val="270637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b="1" dirty="0" smtClean="0">
                <a:solidFill>
                  <a:schemeClr val="accent3">
                    <a:lumMod val="50000"/>
                  </a:schemeClr>
                </a:solidFill>
              </a:rPr>
              <a:t>Exercise </a:t>
            </a:r>
            <a:r>
              <a:rPr lang="en-US" b="1" dirty="0" smtClean="0">
                <a:solidFill>
                  <a:schemeClr val="accent3">
                    <a:lumMod val="50000"/>
                  </a:schemeClr>
                </a:solidFill>
              </a:rPr>
              <a:t>1: </a:t>
            </a:r>
            <a:r>
              <a:rPr lang="en-US" b="1" dirty="0" smtClean="0">
                <a:solidFill>
                  <a:schemeClr val="accent3">
                    <a:lumMod val="50000"/>
                  </a:schemeClr>
                </a:solidFill>
              </a:rPr>
              <a:t>Run the Script File</a:t>
            </a:r>
            <a:endParaRPr lang="en-US" b="1" dirty="0">
              <a:solidFill>
                <a:schemeClr val="accent3">
                  <a:lumMod val="50000"/>
                </a:schemeClr>
              </a:solidFill>
            </a:endParaRPr>
          </a:p>
        </p:txBody>
      </p:sp>
      <p:sp>
        <p:nvSpPr>
          <p:cNvPr id="3" name="Content Placeholder 2"/>
          <p:cNvSpPr>
            <a:spLocks noGrp="1"/>
          </p:cNvSpPr>
          <p:nvPr>
            <p:ph idx="1"/>
          </p:nvPr>
        </p:nvSpPr>
        <p:spPr>
          <a:xfrm>
            <a:off x="381000" y="1752600"/>
            <a:ext cx="8229600" cy="4572000"/>
          </a:xfrm>
        </p:spPr>
        <p:txBody>
          <a:bodyPr>
            <a:normAutofit fontScale="92500"/>
          </a:bodyPr>
          <a:lstStyle/>
          <a:p>
            <a:pPr>
              <a:buFont typeface="Wingdings" pitchFamily="2" charset="2"/>
              <a:buChar char="§"/>
            </a:pPr>
            <a:r>
              <a:rPr lang="en-US" dirty="0" smtClean="0">
                <a:solidFill>
                  <a:schemeClr val="accent2">
                    <a:lumMod val="50000"/>
                  </a:schemeClr>
                </a:solidFill>
                <a:latin typeface="Arial" pitchFamily="34" charset="0"/>
                <a:cs typeface="Arial" pitchFamily="34" charset="0"/>
              </a:rPr>
              <a:t>Now run your script file by clicking on the Green Arrow in the m-file editor window. </a:t>
            </a:r>
          </a:p>
          <a:p>
            <a:pPr>
              <a:buFont typeface="Wingdings" pitchFamily="2" charset="2"/>
              <a:buChar char="§"/>
            </a:pPr>
            <a:r>
              <a:rPr lang="en-US" dirty="0" smtClean="0">
                <a:solidFill>
                  <a:schemeClr val="accent2">
                    <a:lumMod val="50000"/>
                  </a:schemeClr>
                </a:solidFill>
                <a:latin typeface="Arial" pitchFamily="34" charset="0"/>
                <a:cs typeface="Arial" pitchFamily="34" charset="0"/>
              </a:rPr>
              <a:t>Notice that every single variable defined in the script file (radius, area, and circum) appears in the </a:t>
            </a:r>
            <a:r>
              <a:rPr lang="en-US" dirty="0">
                <a:solidFill>
                  <a:schemeClr val="accent2">
                    <a:lumMod val="50000"/>
                  </a:schemeClr>
                </a:solidFill>
                <a:latin typeface="Arial" pitchFamily="34" charset="0"/>
                <a:cs typeface="Arial" pitchFamily="34" charset="0"/>
              </a:rPr>
              <a:t>W</a:t>
            </a:r>
            <a:r>
              <a:rPr lang="en-US" dirty="0" smtClean="0">
                <a:solidFill>
                  <a:schemeClr val="accent2">
                    <a:lumMod val="50000"/>
                  </a:schemeClr>
                </a:solidFill>
                <a:latin typeface="Arial" pitchFamily="34" charset="0"/>
                <a:cs typeface="Arial" pitchFamily="34" charset="0"/>
              </a:rPr>
              <a:t>orkspace </a:t>
            </a:r>
            <a:r>
              <a:rPr lang="en-US" dirty="0">
                <a:solidFill>
                  <a:schemeClr val="accent2">
                    <a:lumMod val="50000"/>
                  </a:schemeClr>
                </a:solidFill>
                <a:latin typeface="Arial" pitchFamily="34" charset="0"/>
                <a:cs typeface="Arial" pitchFamily="34" charset="0"/>
              </a:rPr>
              <a:t>W</a:t>
            </a:r>
            <a:r>
              <a:rPr lang="en-US" dirty="0" smtClean="0">
                <a:solidFill>
                  <a:schemeClr val="accent2">
                    <a:lumMod val="50000"/>
                  </a:schemeClr>
                </a:solidFill>
                <a:latin typeface="Arial" pitchFamily="34" charset="0"/>
                <a:cs typeface="Arial" pitchFamily="34" charset="0"/>
              </a:rPr>
              <a:t>indow. Area and circum are also displayed in the Command Window because of the </a:t>
            </a:r>
            <a:r>
              <a:rPr lang="en-US" b="1" dirty="0" smtClean="0">
                <a:latin typeface="Courier New" panose="02070309020205020404" pitchFamily="49" charset="0"/>
                <a:cs typeface="Courier New" panose="02070309020205020404" pitchFamily="49" charset="0"/>
              </a:rPr>
              <a:t>disp</a:t>
            </a:r>
            <a:r>
              <a:rPr lang="en-US" dirty="0" smtClean="0">
                <a:solidFill>
                  <a:schemeClr val="accent2">
                    <a:lumMod val="50000"/>
                  </a:schemeClr>
                </a:solidFill>
                <a:latin typeface="Arial" pitchFamily="34" charset="0"/>
                <a:cs typeface="Arial" pitchFamily="34" charset="0"/>
              </a:rPr>
              <a:t> command.</a:t>
            </a:r>
          </a:p>
          <a:p>
            <a:pPr>
              <a:buFont typeface="Wingdings" pitchFamily="2" charset="2"/>
              <a:buChar char="§"/>
            </a:pPr>
            <a:r>
              <a:rPr lang="en-US" dirty="0" smtClean="0">
                <a:solidFill>
                  <a:schemeClr val="accent2">
                    <a:lumMod val="50000"/>
                  </a:schemeClr>
                </a:solidFill>
                <a:latin typeface="Arial" pitchFamily="34" charset="0"/>
                <a:cs typeface="Arial" pitchFamily="34" charset="0"/>
              </a:rPr>
              <a:t>Clear the workspace window by typing </a:t>
            </a:r>
            <a:r>
              <a:rPr lang="en-US" b="1" dirty="0" smtClean="0">
                <a:latin typeface="Courier New" panose="02070309020205020404" pitchFamily="49" charset="0"/>
                <a:cs typeface="Courier New" panose="02070309020205020404" pitchFamily="49" charset="0"/>
              </a:rPr>
              <a:t>clear</a:t>
            </a:r>
            <a:r>
              <a:rPr lang="en-US" dirty="0" smtClean="0">
                <a:solidFill>
                  <a:schemeClr val="accent2">
                    <a:lumMod val="50000"/>
                  </a:schemeClr>
                </a:solidFill>
                <a:latin typeface="Arial" pitchFamily="34" charset="0"/>
                <a:cs typeface="Arial" pitchFamily="34" charset="0"/>
              </a:rPr>
              <a:t> at the command prompt.</a:t>
            </a:r>
          </a:p>
          <a:p>
            <a:pPr>
              <a:buFont typeface="Wingdings" pitchFamily="2" charset="2"/>
              <a:buChar char="§"/>
            </a:pPr>
            <a:r>
              <a:rPr lang="en-US" dirty="0" smtClean="0">
                <a:solidFill>
                  <a:schemeClr val="accent2">
                    <a:lumMod val="50000"/>
                  </a:schemeClr>
                </a:solidFill>
                <a:latin typeface="Arial" pitchFamily="34" charset="0"/>
                <a:cs typeface="Arial" pitchFamily="34" charset="0"/>
              </a:rPr>
              <a:t>At the command prompt, type the name of your script file:  &gt;&gt; </a:t>
            </a:r>
            <a:r>
              <a:rPr lang="en-US" b="1" dirty="0" smtClean="0">
                <a:latin typeface="Courier New" panose="02070309020205020404" pitchFamily="49" charset="0"/>
                <a:cs typeface="Courier New" panose="02070309020205020404" pitchFamily="49" charset="0"/>
              </a:rPr>
              <a:t>CircleScript</a:t>
            </a:r>
            <a:r>
              <a:rPr lang="en-US" dirty="0" smtClean="0">
                <a:solidFill>
                  <a:schemeClr val="accent2">
                    <a:lumMod val="50000"/>
                  </a:schemeClr>
                </a:solidFill>
                <a:latin typeface="Arial" pitchFamily="34" charset="0"/>
                <a:cs typeface="Arial" pitchFamily="34" charset="0"/>
              </a:rPr>
              <a:t>.  Note, that the results are exactly the same as before. </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846485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b="1" dirty="0" smtClean="0">
                <a:solidFill>
                  <a:schemeClr val="accent3">
                    <a:lumMod val="50000"/>
                  </a:schemeClr>
                </a:solidFill>
              </a:rPr>
              <a:t>Script Files</a:t>
            </a:r>
            <a:endParaRPr lang="en-US" b="1" dirty="0">
              <a:solidFill>
                <a:schemeClr val="accent3">
                  <a:lumMod val="50000"/>
                </a:schemeClr>
              </a:solidFill>
            </a:endParaRPr>
          </a:p>
        </p:txBody>
      </p:sp>
      <p:sp>
        <p:nvSpPr>
          <p:cNvPr id="3" name="Content Placeholder 2"/>
          <p:cNvSpPr>
            <a:spLocks noGrp="1"/>
          </p:cNvSpPr>
          <p:nvPr>
            <p:ph idx="1"/>
          </p:nvPr>
        </p:nvSpPr>
        <p:spPr>
          <a:xfrm>
            <a:off x="152400" y="1371600"/>
            <a:ext cx="8963891" cy="5334000"/>
          </a:xfrm>
        </p:spPr>
        <p:txBody>
          <a:bodyPr>
            <a:normAutofit lnSpcReduction="10000"/>
          </a:bodyPr>
          <a:lstStyle/>
          <a:p>
            <a:pPr>
              <a:buFont typeface="Wingdings" pitchFamily="2" charset="2"/>
              <a:buChar char="§"/>
            </a:pPr>
            <a:r>
              <a:rPr lang="en-US" dirty="0" smtClean="0">
                <a:solidFill>
                  <a:schemeClr val="accent1">
                    <a:lumMod val="50000"/>
                  </a:schemeClr>
                </a:solidFill>
                <a:latin typeface="Arial" pitchFamily="34" charset="0"/>
                <a:cs typeface="Arial" pitchFamily="34" charset="0"/>
              </a:rPr>
              <a:t>A script file is simply a set of executable MATLAB commands saved together in a file.  It behaves exactly the same as entering each command sequentially in the command window.  Every single variable defined appears in the workspace.</a:t>
            </a:r>
          </a:p>
          <a:p>
            <a:pPr>
              <a:buFont typeface="Wingdings" pitchFamily="2" charset="2"/>
              <a:buChar char="§"/>
            </a:pPr>
            <a:r>
              <a:rPr lang="en-US" dirty="0" smtClean="0">
                <a:solidFill>
                  <a:schemeClr val="accent1">
                    <a:lumMod val="50000"/>
                  </a:schemeClr>
                </a:solidFill>
                <a:latin typeface="Arial" pitchFamily="34" charset="0"/>
                <a:cs typeface="Arial" pitchFamily="34" charset="0"/>
              </a:rPr>
              <a:t>Script files can be really useful if you are going to execute a lot of MATLAB commands.  For example, suppose you execute 15 commands at the command prompt and discover an error in the first command that affected the last 14 commands.  In the command window, you would have to fix the error in the first command then run the other 14 commands over again.  If these commands were in a script file, you could fix the first command and re-run the script file – much faster !!</a:t>
            </a:r>
          </a:p>
        </p:txBody>
      </p:sp>
    </p:spTree>
    <p:extLst>
      <p:ext uri="{BB962C8B-B14F-4D97-AF65-F5344CB8AC3E}">
        <p14:creationId xmlns:p14="http://schemas.microsoft.com/office/powerpoint/2010/main" val="216245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b="1" dirty="0" smtClean="0">
                <a:solidFill>
                  <a:schemeClr val="accent3">
                    <a:lumMod val="50000"/>
                  </a:schemeClr>
                </a:solidFill>
              </a:rPr>
              <a:t>Exercise 2:  </a:t>
            </a:r>
            <a:r>
              <a:rPr lang="en-US" b="1" dirty="0" smtClean="0">
                <a:solidFill>
                  <a:schemeClr val="accent3">
                    <a:lumMod val="50000"/>
                  </a:schemeClr>
                </a:solidFill>
              </a:rPr>
              <a:t>Another Script File</a:t>
            </a:r>
            <a:endParaRPr lang="en-US" b="1" dirty="0">
              <a:solidFill>
                <a:schemeClr val="accent3">
                  <a:lumMod val="50000"/>
                </a:schemeClr>
              </a:solidFill>
            </a:endParaRPr>
          </a:p>
        </p:txBody>
      </p:sp>
      <p:sp>
        <p:nvSpPr>
          <p:cNvPr id="3" name="Content Placeholder 2"/>
          <p:cNvSpPr>
            <a:spLocks noGrp="1"/>
          </p:cNvSpPr>
          <p:nvPr>
            <p:ph idx="1"/>
          </p:nvPr>
        </p:nvSpPr>
        <p:spPr>
          <a:xfrm>
            <a:off x="304800" y="2362200"/>
            <a:ext cx="8534400" cy="1828800"/>
          </a:xfrm>
        </p:spPr>
        <p:txBody>
          <a:bodyPr>
            <a:normAutofit/>
          </a:bodyPr>
          <a:lstStyle/>
          <a:p>
            <a:pPr>
              <a:buFont typeface="Wingdings" panose="05000000000000000000" pitchFamily="2" charset="2"/>
              <a:buChar char="§"/>
            </a:pPr>
            <a:r>
              <a:rPr lang="en-US" dirty="0" smtClean="0">
                <a:solidFill>
                  <a:schemeClr val="accent1">
                    <a:lumMod val="50000"/>
                  </a:schemeClr>
                </a:solidFill>
                <a:latin typeface="Arial" pitchFamily="34" charset="0"/>
                <a:cs typeface="Arial" pitchFamily="34" charset="0"/>
              </a:rPr>
              <a:t>Create a new script file called SphereScript that will compute and display the surface area and the volume of a sphere.</a:t>
            </a:r>
          </a:p>
          <a:p>
            <a:pPr marL="0" indent="0">
              <a:buNone/>
            </a:pPr>
            <a:endParaRPr lang="en-US" dirty="0" smtClean="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90379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1642</TotalTime>
  <Words>605</Words>
  <Application>Microsoft Office PowerPoint</Application>
  <PresentationFormat>On-screen Show (4:3)</PresentationFormat>
  <Paragraphs>40</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Constantia</vt:lpstr>
      <vt:lpstr>Courier New</vt:lpstr>
      <vt:lpstr>Wingdings</vt:lpstr>
      <vt:lpstr>Wingdings 2</vt:lpstr>
      <vt:lpstr>Flow</vt:lpstr>
      <vt:lpstr>Script Files</vt:lpstr>
      <vt:lpstr>Script Files</vt:lpstr>
      <vt:lpstr>Script Files</vt:lpstr>
      <vt:lpstr>Script File:  Procedure</vt:lpstr>
      <vt:lpstr>Exercise 1:  New Script File</vt:lpstr>
      <vt:lpstr>Exercise 1: Script File</vt:lpstr>
      <vt:lpstr>Exercise 1: Run the Script File</vt:lpstr>
      <vt:lpstr>Script Files</vt:lpstr>
      <vt:lpstr>Exercise 2:  Another Script File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SIGNAL PROCESSING</dc:title>
  <dc:creator>Kathy</dc:creator>
  <cp:lastModifiedBy>Kathy</cp:lastModifiedBy>
  <cp:revision>193</cp:revision>
  <dcterms:created xsi:type="dcterms:W3CDTF">2009-01-04T18:54:06Z</dcterms:created>
  <dcterms:modified xsi:type="dcterms:W3CDTF">2014-08-13T13:21:02Z</dcterms:modified>
</cp:coreProperties>
</file>