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56" r:id="rId2"/>
    <p:sldId id="266" r:id="rId3"/>
    <p:sldId id="265" r:id="rId4"/>
    <p:sldId id="267" r:id="rId5"/>
    <p:sldId id="277" r:id="rId6"/>
    <p:sldId id="273" r:id="rId7"/>
    <p:sldId id="275" r:id="rId8"/>
    <p:sldId id="285" r:id="rId9"/>
    <p:sldId id="293" r:id="rId10"/>
    <p:sldId id="294" r:id="rId11"/>
    <p:sldId id="278" r:id="rId12"/>
    <p:sldId id="295" r:id="rId13"/>
    <p:sldId id="296" r:id="rId14"/>
    <p:sldId id="287" r:id="rId15"/>
    <p:sldId id="288" r:id="rId16"/>
    <p:sldId id="298" r:id="rId17"/>
    <p:sldId id="289" r:id="rId18"/>
    <p:sldId id="297" r:id="rId19"/>
    <p:sldId id="290" r:id="rId20"/>
    <p:sldId id="286" r:id="rId21"/>
    <p:sldId id="28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  <a:srgbClr val="800080"/>
    <a:srgbClr val="CC0099"/>
    <a:srgbClr val="7E36B4"/>
    <a:srgbClr val="006600"/>
    <a:srgbClr val="FF3300"/>
    <a:srgbClr val="8F45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1" autoAdjust="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E7EF1F-4443-4034-8D78-FD3FA27604D4}" type="datetimeFigureOut">
              <a:rPr lang="en-US" smtClean="0"/>
              <a:pPr/>
              <a:t>8/17/2014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C8A50-F8F5-4373-AD49-C40DE058D4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681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C8A50-F8F5-4373-AD49-C40DE058D4E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08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617D-D1B8-42E5-9EBD-6D544BD9A881}" type="datetimeFigureOut">
              <a:rPr lang="en-US" smtClean="0"/>
              <a:pPr/>
              <a:t>8/17/2014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F637-4C5A-4B58-93B8-4B62B62D55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617D-D1B8-42E5-9EBD-6D544BD9A881}" type="datetimeFigureOut">
              <a:rPr lang="en-US" smtClean="0"/>
              <a:pPr/>
              <a:t>8/17/2014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F637-4C5A-4B58-93B8-4B62B62D55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617D-D1B8-42E5-9EBD-6D544BD9A881}" type="datetimeFigureOut">
              <a:rPr lang="en-US" smtClean="0"/>
              <a:pPr/>
              <a:t>8/17/2014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F637-4C5A-4B58-93B8-4B62B62D55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617D-D1B8-42E5-9EBD-6D544BD9A881}" type="datetimeFigureOut">
              <a:rPr lang="en-US" smtClean="0"/>
              <a:pPr/>
              <a:t>8/17/2014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F637-4C5A-4B58-93B8-4B62B62D55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617D-D1B8-42E5-9EBD-6D544BD9A881}" type="datetimeFigureOut">
              <a:rPr lang="en-US" smtClean="0"/>
              <a:pPr/>
              <a:t>8/17/2014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F637-4C5A-4B58-93B8-4B62B62D55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617D-D1B8-42E5-9EBD-6D544BD9A881}" type="datetimeFigureOut">
              <a:rPr lang="en-US" smtClean="0"/>
              <a:pPr/>
              <a:t>8/17/2014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F637-4C5A-4B58-93B8-4B62B62D55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617D-D1B8-42E5-9EBD-6D544BD9A881}" type="datetimeFigureOut">
              <a:rPr lang="en-US" smtClean="0"/>
              <a:pPr/>
              <a:t>8/17/2014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F637-4C5A-4B58-93B8-4B62B62D55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617D-D1B8-42E5-9EBD-6D544BD9A881}" type="datetimeFigureOut">
              <a:rPr lang="en-US" smtClean="0"/>
              <a:pPr/>
              <a:t>8/17/2014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F637-4C5A-4B58-93B8-4B62B62D55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617D-D1B8-42E5-9EBD-6D544BD9A881}" type="datetimeFigureOut">
              <a:rPr lang="en-US" smtClean="0"/>
              <a:pPr/>
              <a:t>8/17/2014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F637-4C5A-4B58-93B8-4B62B62D55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617D-D1B8-42E5-9EBD-6D544BD9A881}" type="datetimeFigureOut">
              <a:rPr lang="en-US" smtClean="0"/>
              <a:pPr/>
              <a:t>8/17/2014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F637-4C5A-4B58-93B8-4B62B62D55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617D-D1B8-42E5-9EBD-6D544BD9A881}" type="datetimeFigureOut">
              <a:rPr lang="en-US" smtClean="0"/>
              <a:pPr/>
              <a:t>8/17/2014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994F637-4C5A-4B58-93B8-4B62B62D55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4BA617D-D1B8-42E5-9EBD-6D544BD9A881}" type="datetimeFigureOut">
              <a:rPr lang="en-US" smtClean="0"/>
              <a:pPr/>
              <a:t>8/17/2014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994F637-4C5A-4B58-93B8-4B62B62D55D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600200"/>
            <a:ext cx="7851648" cy="43434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Introduction to</a:t>
            </a:r>
            <a:br>
              <a:rPr lang="en-US" dirty="0" smtClean="0"/>
            </a:br>
            <a:r>
              <a:rPr lang="en-US" dirty="0" smtClean="0"/>
              <a:t>Dataset Arrays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607" y="337129"/>
            <a:ext cx="83058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Applying Array Functions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3607" y="1608519"/>
            <a:ext cx="83723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How many students scored above the average on the project?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1097" y="2567906"/>
            <a:ext cx="83723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sum(grade.Project &gt; 85.8)</a:t>
            </a:r>
          </a:p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ans 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289" y="3598807"/>
            <a:ext cx="8372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What are the names of these students?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3607" y="4042275"/>
            <a:ext cx="83723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 = find(grade.Project &gt; 85.8)</a:t>
            </a:r>
          </a:p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 =</a:t>
            </a:r>
          </a:p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1</a:t>
            </a:r>
          </a:p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5</a:t>
            </a:r>
          </a:p>
          <a:p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grade.Name(location)</a:t>
            </a:r>
          </a:p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ans = </a:t>
            </a:r>
          </a:p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'John'</a:t>
            </a:r>
          </a:p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'Amelia'</a:t>
            </a:r>
            <a:endParaRPr lang="en-US" sz="2000" dirty="0" smtClean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977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3058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Adding Data to a Dataset Array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3505200"/>
            <a:ext cx="899160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grade.HWAVG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= </a:t>
            </a:r>
            <a:endParaRPr lang="en-US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(grade.HW1+grade.HW2+grade.HW3+grade.HW4+grade.HW5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)/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endParaRPr lang="en-US" sz="1600" dirty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</a:p>
          <a:p>
            <a:endParaRPr lang="en-US" sz="1600" dirty="0" smtClean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grade.HWAVG = </a:t>
            </a:r>
            <a:endParaRPr lang="en-US" sz="160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mean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([grade.HW1 grade.HW2 grade.HW3 grade.HW4 grade.HW5],2)</a:t>
            </a:r>
          </a:p>
          <a:p>
            <a:endParaRPr lang="en-US" sz="1600" dirty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% Setting the 2</a:t>
            </a:r>
            <a:r>
              <a:rPr lang="en-US" sz="2000" baseline="30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nd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input argument to 2 in the mean function computes the average across rows rather than down the columns which is what we want.</a:t>
            </a:r>
            <a:endParaRPr lang="en-US" sz="2000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5174" y="2150280"/>
            <a:ext cx="83723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Add a column to the dataset array which is the average of the five homework scores for each student.</a:t>
            </a:r>
          </a:p>
        </p:txBody>
      </p:sp>
    </p:spTree>
    <p:extLst>
      <p:ext uri="{BB962C8B-B14F-4D97-AF65-F5344CB8AC3E}">
        <p14:creationId xmlns:p14="http://schemas.microsoft.com/office/powerpoint/2010/main" val="352782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3058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Adding Data to a Dataset Array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3505200"/>
            <a:ext cx="89916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&gt;&gt; grade.TESTAVG = (grade.Test1+grade.Test2+grade.Test3)/3</a:t>
            </a:r>
            <a:endParaRPr lang="en-US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600" dirty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</a:p>
          <a:p>
            <a:endParaRPr lang="en-US" sz="1600" dirty="0" smtClean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&gt;&gt; grade.TESTAVG = mean([grade.Test1 grade.Test2 grade.Test3],2)</a:t>
            </a:r>
            <a:endParaRPr lang="en-US" sz="160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000" dirty="0" smtClean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  <a:p>
            <a:endParaRPr lang="en-US" sz="2000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% Setting the 2</a:t>
            </a:r>
            <a:r>
              <a:rPr lang="en-US" sz="2000" baseline="30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nd</a:t>
            </a:r>
            <a:r>
              <a:rPr lang="en-US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input argument to 2 in the mean function computes the average across rows rather than down the columns which is what we want.</a:t>
            </a:r>
          </a:p>
          <a:p>
            <a:endParaRPr lang="en-US" sz="2000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5174" y="2150280"/>
            <a:ext cx="83723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Add a column to the dataset array which is the average of the three test scores for each student.</a:t>
            </a:r>
          </a:p>
        </p:txBody>
      </p:sp>
    </p:spTree>
    <p:extLst>
      <p:ext uri="{BB962C8B-B14F-4D97-AF65-F5344CB8AC3E}">
        <p14:creationId xmlns:p14="http://schemas.microsoft.com/office/powerpoint/2010/main" val="11933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3058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Adding Data to a Dataset Array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4038600"/>
            <a:ext cx="89154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grade.AVG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= </a:t>
            </a:r>
            <a:endParaRPr lang="en-US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0.25*grade.HWAVG+0.45*grade.TESTAVG+0.3*grade.Project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600" dirty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600" dirty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000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5174" y="2150280"/>
            <a:ext cx="83723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Add a column to the dataset array which computes each students final course average assuming homework is worth 25%, tests are worth 45% and the project is worth 30%. </a:t>
            </a:r>
          </a:p>
        </p:txBody>
      </p:sp>
    </p:spTree>
    <p:extLst>
      <p:ext uri="{BB962C8B-B14F-4D97-AF65-F5344CB8AC3E}">
        <p14:creationId xmlns:p14="http://schemas.microsoft.com/office/powerpoint/2010/main" val="653340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379" y="609600"/>
            <a:ext cx="83058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Result of Previous Commands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3579" y="2286000"/>
            <a:ext cx="89154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grade</a:t>
            </a:r>
            <a:endParaRPr lang="en-US" sz="1200" dirty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200" dirty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grade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= </a:t>
            </a:r>
          </a:p>
          <a:p>
            <a:endParaRPr lang="en-US" sz="1200" dirty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Name            HW1    HW2    HW3    HW4    HW5    Test1    Test2    Test3    Project</a:t>
            </a:r>
          </a:p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'John'          80     78      85    82     100    85       83       78       95     </a:t>
            </a:r>
          </a:p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'Fred'          80     78     100    95      83    90       93       78       85     </a:t>
            </a:r>
          </a:p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'Martha'        85     80      73    45      95    85       87       91       83     </a:t>
            </a:r>
          </a:p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'Pete'          76     64      59    63      77    77       72       70       75     </a:t>
            </a:r>
          </a:p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'Amelia'        85     83      88    92      95    95       83       98       91     </a:t>
            </a:r>
          </a:p>
          <a:p>
            <a:endParaRPr lang="en-US" sz="1200" dirty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200" dirty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HWAVG    TESTAVG    AVG  </a:t>
            </a:r>
          </a:p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85         82     86.65</a:t>
            </a:r>
          </a:p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87.2         87     86.45</a:t>
            </a:r>
          </a:p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75.6     87.667     83.25</a:t>
            </a:r>
          </a:p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67.8         73      72.3</a:t>
            </a:r>
          </a:p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88.6         92     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90.85</a:t>
            </a:r>
          </a:p>
          <a:p>
            <a:endParaRPr lang="en-US" sz="1200" dirty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00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Note: </a:t>
            </a:r>
            <a:r>
              <a:rPr lang="en-US" sz="20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Three new columns of data added without requiring FOR loops.  </a:t>
            </a:r>
            <a:endParaRPr lang="en-US" sz="2000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39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749" y="152400"/>
            <a:ext cx="83058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Adding A Column of Strings 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4492" y="1295400"/>
            <a:ext cx="891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Suppose we now want to add a column for letter grades.  This column will be a cell array and we must use a for loop in this example.</a:t>
            </a:r>
            <a:endParaRPr lang="en-US" sz="12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95" y="2001011"/>
            <a:ext cx="8482708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81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057" y="990600"/>
            <a:ext cx="83058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Important Reminders about </a:t>
            </a:r>
            <a:b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Cell Arrays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1958" y="2209800"/>
            <a:ext cx="8582166" cy="433965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creating a cell array, you must use curly braces {  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Always use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curly braces   {   }  when adding a column of strings to a dataset array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Always use curly braces {  }  when overwriting a string in a cell array.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parenthesis  (  )  to index into the cell array or column </a:t>
            </a:r>
          </a:p>
          <a:p>
            <a:endParaRPr lang="en-US" dirty="0" smtClean="0">
              <a:solidFill>
                <a:srgbClr val="7030A0"/>
              </a:solidFill>
            </a:endParaRPr>
          </a:p>
          <a:p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41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3058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Adding a Column of Strings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2079121"/>
            <a:ext cx="8915400" cy="4816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Result of running the script file (produces a warning but does not affect the results):</a:t>
            </a:r>
          </a:p>
          <a:p>
            <a:endParaRPr lang="en-US" sz="2000" dirty="0" smtClean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LetterGradeScript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Warning: Observations with default values added to dataset variable 'Grade'. </a:t>
            </a:r>
          </a:p>
          <a:p>
            <a:r>
              <a:rPr lang="en-US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&gt; In dataset.subsasgn at 557</a:t>
            </a:r>
          </a:p>
          <a:p>
            <a:r>
              <a:rPr lang="en-US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  In LetterGrade at 6 </a:t>
            </a:r>
          </a:p>
          <a:p>
            <a:endParaRPr lang="en-US" sz="2000" dirty="0" smtClean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&gt;&gt; grade</a:t>
            </a:r>
            <a:endParaRPr lang="en-US" sz="1400" dirty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400" dirty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grade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= </a:t>
            </a:r>
          </a:p>
          <a:p>
            <a:endParaRPr lang="en-US" sz="900" dirty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9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Name            HW1    HW2    HW3    HW4    HW5    Test1    Test2    Test3    Project    HWAVG    TESTAVG    AVG      Grade  </a:t>
            </a:r>
          </a:p>
          <a:p>
            <a:r>
              <a:rPr lang="en-US" sz="9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'John'          80     78      85    82     100    85       83       78       95           85         82     86.65    'B'    </a:t>
            </a:r>
          </a:p>
          <a:p>
            <a:r>
              <a:rPr lang="en-US" sz="9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'Fred'          80     78     100    95      83    90       93       78       85         87.2         87     86.45    'B'    </a:t>
            </a:r>
          </a:p>
          <a:p>
            <a:r>
              <a:rPr lang="en-US" sz="9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'Martha'        85     80      73    45      95    85       87       91       83         75.6     87.667     83.25    'B'    </a:t>
            </a:r>
          </a:p>
          <a:p>
            <a:r>
              <a:rPr lang="en-US" sz="9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'Pete'          76     64      59    63      77    77       72       70       75         67.8         73      72.3    'C'    </a:t>
            </a:r>
          </a:p>
          <a:p>
            <a:r>
              <a:rPr lang="en-US" sz="9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'Amelia'        85     83      88    92      95    95       83       98       91         88.6         92     90.85    'A' </a:t>
            </a:r>
            <a:endParaRPr lang="en-US" sz="90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0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12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36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558" y="228600"/>
            <a:ext cx="83058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Applying Array Functions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0291" y="1524000"/>
            <a:ext cx="83723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How many students earned a B in the course and who were they?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3685626"/>
            <a:ext cx="837233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location_B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find(strcmp(grade.Grade,'B'))</a:t>
            </a:r>
          </a:p>
          <a:p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Location_B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1</a:t>
            </a:r>
          </a:p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2</a:t>
            </a:r>
          </a:p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3</a:t>
            </a:r>
          </a:p>
          <a:p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grade.Name(location_B)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ans = </a:t>
            </a:r>
          </a:p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'John'</a:t>
            </a:r>
          </a:p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'Fred'</a:t>
            </a:r>
          </a:p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'Martha' </a:t>
            </a:r>
            <a:endParaRPr lang="en-US" sz="2000" dirty="0" smtClean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2508534"/>
            <a:ext cx="83723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Num_B_students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sum(strcmp(grade.Grade,'B'))</a:t>
            </a:r>
          </a:p>
          <a:p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B_students = 3 </a:t>
            </a:r>
          </a:p>
          <a:p>
            <a:endParaRPr lang="en-US" sz="2000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485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973" y="457200"/>
            <a:ext cx="83058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Saving the Modified Dataset Array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2079121"/>
            <a:ext cx="8915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The expanded dataset array can be saved in a MATLAB data file (.mat file) or the new columns can be added to the original excel file.</a:t>
            </a:r>
          </a:p>
          <a:p>
            <a:endParaRPr lang="en-US" sz="20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To save the expanded grade dataset array as a MATLAB datafile, simply use the save command:</a:t>
            </a:r>
          </a:p>
          <a:p>
            <a:endParaRPr lang="en-US" sz="20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save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(‘Grades.mat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'grade')   </a:t>
            </a:r>
          </a:p>
          <a:p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% Saves the grade dataset array in a file named Grades.mat</a:t>
            </a:r>
            <a:endParaRPr lang="en-US" sz="2000" dirty="0" smtClean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000" dirty="0" smtClean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0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Grades        </a:t>
            </a:r>
          </a:p>
          <a:p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% Loads the grade dataset array back into the MATLAB workspace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12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76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Dataset Arrays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Useful for collecting many types of related data into a single array for statistical analysis (Database applications).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Best suited to </a:t>
            </a:r>
            <a:r>
              <a:rPr lang="en-US" u="sng" dirty="0" smtClean="0">
                <a:solidFill>
                  <a:schemeClr val="accent1">
                    <a:lumMod val="50000"/>
                  </a:schemeClr>
                </a:solidFill>
              </a:rPr>
              <a:t>tabular or column oriented data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often seen in text files or spreadsheets.  The data in a single column must all be of the same type, but different columns may have different types of data (strings, doubles, integers, …).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Dataset arrays can be created from variables in the workspace or more commonly, from files (excel, text, csv).</a:t>
            </a:r>
          </a:p>
        </p:txBody>
      </p:sp>
    </p:spTree>
    <p:extLst>
      <p:ext uri="{BB962C8B-B14F-4D97-AF65-F5344CB8AC3E}">
        <p14:creationId xmlns:p14="http://schemas.microsoft.com/office/powerpoint/2010/main" val="168068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Writing Data Back to Excel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867774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xlswrite('Students.xlsx',[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grade.HWAVG grade.TESTAVG grade.AVG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],'K2:M6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');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&gt;&gt; xlswrite('Students.xlsx',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grade.Grade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,'N2:N6');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xlswrite('Students.xlsx',{'HWAVG' 'TESTAVG'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'AVG‘ ‘GRADE’},'K1:N1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291385"/>
            <a:ext cx="8915400" cy="347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541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098" y="152400"/>
            <a:ext cx="83058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Dataset Array vs. Raw Excel Data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6116" y="1461674"/>
            <a:ext cx="8534399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We can import raw data from excel into arrays in MATLAB without bothering with Dataset Arrays.  For example, </a:t>
            </a:r>
          </a:p>
          <a:p>
            <a:endParaRPr lang="en-US" sz="2400" dirty="0" smtClean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HWGRADES = xlsread(‘Students.xlsx’,‘B2:F6’);</a:t>
            </a:r>
          </a:p>
          <a:p>
            <a:endParaRPr lang="en-US" sz="2000" dirty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w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ould create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matrix of all the HW grades. </a:t>
            </a:r>
          </a:p>
          <a:p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 couple of nice things about Dataset Arrays:</a:t>
            </a:r>
          </a:p>
          <a:p>
            <a:endParaRPr lang="en-US" sz="2000" dirty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buAutoNum type="arabicPeriod"/>
            </a:pP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Columns are labeled and we can easily use these labels to pull out data and keep track of what data is in each column – not just an array of numbers.  For example, grade.HW1 is a vector of all HW1 grades.  This is probably easier to remember than HWGRADES(:,1).</a:t>
            </a:r>
          </a:p>
          <a:p>
            <a:pPr marL="457200" indent="-457200">
              <a:buAutoNum type="arabicPeriod"/>
            </a:pP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Strings are much easier to pull in. 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lsread will put all numerical data in one array and all string data in a cell array.  If you have intermixed columns of numerical data and strings, it can be really hard to keep straight where things are without using a Dataset Array. 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61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945" y="381000"/>
            <a:ext cx="8305800" cy="1143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Sample Excel File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945" y="1676400"/>
            <a:ext cx="7543800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90600" y="6248400"/>
            <a:ext cx="701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of the Excel File:   Students.xlsx</a:t>
            </a:r>
            <a:endParaRPr lang="en-US" sz="24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88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3058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Creating a Dataset Array </a:t>
            </a:r>
            <a:b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from an Excel File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2057400"/>
            <a:ext cx="876300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grade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dataset('xlsfile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',‘Students')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grade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= 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Name            HW1    HW2    HW3    HW4    HW5    Test1    Test2    Test3    Project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'John'         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80      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78     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85       82        100        85        83      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78      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95     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'Fred'          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80        78       100      95       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83 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90      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93        78          85     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'Martha'       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85        80        73       45       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95  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85      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87        91          83     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'Pete'         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76      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64     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59     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63   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77  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77      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72        70          75     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'Amelia'     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85   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83     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88     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92    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95   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 95        83        98         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91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5638800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Note:  This is a very small dataset created specifically to easily illustrate how to work with dataset arrays.  </a:t>
            </a:r>
            <a:endParaRPr lang="en-US" sz="20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17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Notes about Excel Files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133600"/>
            <a:ext cx="8229600" cy="4495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Make sure there are no blank columns in the file.  Each column must have a header (label) even if no data is present in the column.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Data in a column should all be of the same type: integer, double, or string.  It is perfectly fine to have some columns that are all strings and some columns that are numerical.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All columns with numbers will be numerical vectors and all columns with strings will be cell arrays.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32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1143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Indexing for a Dataset Array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7713" y="1676400"/>
            <a:ext cx="830580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Dataset arrays are 2-dimensional.  You must specify row and column just like indexing into a matrix.</a:t>
            </a:r>
          </a:p>
          <a:p>
            <a:endParaRPr lang="en-US" sz="2000" dirty="0" smtClean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grade(1:2,1:5) </a:t>
            </a:r>
          </a:p>
          <a:p>
            <a:endParaRPr lang="en-US" sz="2000" dirty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ans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= </a:t>
            </a:r>
          </a:p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Name          HW1    HW2    HW3    HW4</a:t>
            </a:r>
          </a:p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'John'        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80        78        85        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82 </a:t>
            </a:r>
          </a:p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'Fred'        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 80      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78     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100       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95 </a:t>
            </a:r>
          </a:p>
          <a:p>
            <a:endParaRPr lang="en-US" sz="2000" dirty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rgbClr val="9900CC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i="1" u="sng" dirty="0" smtClean="0">
                <a:solidFill>
                  <a:srgbClr val="9900CC"/>
                </a:solidFill>
                <a:latin typeface="Arial" pitchFamily="34" charset="0"/>
                <a:cs typeface="Arial" pitchFamily="34" charset="0"/>
              </a:rPr>
              <a:t>Note</a:t>
            </a:r>
            <a:r>
              <a:rPr lang="en-US" sz="2400" dirty="0" smtClean="0">
                <a:solidFill>
                  <a:srgbClr val="9900CC"/>
                </a:solidFill>
                <a:latin typeface="Arial" pitchFamily="34" charset="0"/>
                <a:cs typeface="Arial" pitchFamily="34" charset="0"/>
              </a:rPr>
              <a:t>:  We see rows 1 and 2 and columns 1 thru 5 here.  Notice that the column headers are not considered to be row 1 but are displayed anyway which is actually quite convenient.</a:t>
            </a:r>
            <a:endParaRPr lang="en-US" sz="2400" dirty="0">
              <a:solidFill>
                <a:srgbClr val="9900CC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85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667" y="381000"/>
            <a:ext cx="83058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Accessing Data in a Dataset Array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0667" y="1600200"/>
            <a:ext cx="83723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 order to access data to do analysis and/or graphing, you simply refer to the column header.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5507" y="2514600"/>
            <a:ext cx="789409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&gt;&gt; grade.HW1    </a:t>
            </a:r>
            <a:endParaRPr lang="fr-FR" sz="20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sz="20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ans =</a:t>
            </a:r>
            <a:endParaRPr lang="fr-FR" sz="2000" dirty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sz="20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80</a:t>
            </a:r>
          </a:p>
          <a:p>
            <a:r>
              <a:rPr lang="fr-FR" sz="20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80</a:t>
            </a:r>
          </a:p>
          <a:p>
            <a:r>
              <a:rPr lang="fr-FR" sz="20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85</a:t>
            </a:r>
          </a:p>
          <a:p>
            <a:r>
              <a:rPr lang="fr-FR" sz="20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76</a:t>
            </a:r>
          </a:p>
          <a:p>
            <a:r>
              <a:rPr lang="fr-FR" sz="20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20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85</a:t>
            </a:r>
            <a:endParaRPr lang="fr-FR" sz="2000" dirty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endParaRPr lang="fr-FR" sz="200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sz="20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&gt;&gt; grade.HW1(4)   </a:t>
            </a:r>
            <a:r>
              <a:rPr lang="fr-FR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% Grabs the only 2</a:t>
            </a:r>
            <a:r>
              <a:rPr lang="fr-FR" sz="2000" b="1" baseline="3000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nd</a:t>
            </a:r>
            <a:r>
              <a:rPr lang="fr-FR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entry</a:t>
            </a:r>
            <a:r>
              <a:rPr lang="fr-FR" sz="200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fr-FR" sz="2000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sz="20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ans =  </a:t>
            </a:r>
            <a:r>
              <a:rPr lang="fr-FR" sz="20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76</a:t>
            </a:r>
            <a:endParaRPr lang="fr-FR" sz="2000" dirty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endParaRPr lang="fr-FR" sz="2000" dirty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sz="20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&gt;&gt; </a:t>
            </a:r>
            <a:r>
              <a:rPr lang="fr-FR" sz="20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max(grade.HW1) </a:t>
            </a:r>
            <a:r>
              <a:rPr lang="fr-FR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% The maximum HW1 score</a:t>
            </a:r>
            <a:endParaRPr lang="fr-FR" sz="20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sz="20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ans =  </a:t>
            </a:r>
            <a:r>
              <a:rPr lang="fr-FR" sz="20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85</a:t>
            </a:r>
            <a:endParaRPr lang="fr-FR" sz="2000" dirty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05200" y="2622322"/>
            <a:ext cx="5257800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rgbClr val="7E36B4"/>
                </a:solidFill>
                <a:latin typeface="Arial" pitchFamily="34" charset="0"/>
                <a:cs typeface="Arial" pitchFamily="34" charset="0"/>
              </a:rPr>
              <a:t>Note</a:t>
            </a:r>
            <a:r>
              <a:rPr lang="en-US" sz="2000" dirty="0" smtClean="0">
                <a:solidFill>
                  <a:srgbClr val="7E36B4"/>
                </a:solidFill>
                <a:latin typeface="Arial" pitchFamily="34" charset="0"/>
                <a:cs typeface="Arial" pitchFamily="34" charset="0"/>
              </a:rPr>
              <a:t>:  </a:t>
            </a:r>
          </a:p>
          <a:p>
            <a:endParaRPr lang="en-US" sz="2000" dirty="0">
              <a:solidFill>
                <a:srgbClr val="7E36B4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solidFill>
                  <a:srgbClr val="7E36B4"/>
                </a:solidFill>
                <a:latin typeface="Arial" pitchFamily="34" charset="0"/>
                <a:cs typeface="Arial" pitchFamily="34" charset="0"/>
              </a:rPr>
              <a:t>grade.HW1 is a vector of all of the HW1 scores.  It is a vector of doubles because the scores are all numbers and the MATLAB default is double for numbers.</a:t>
            </a:r>
          </a:p>
        </p:txBody>
      </p:sp>
    </p:spTree>
    <p:extLst>
      <p:ext uri="{BB962C8B-B14F-4D97-AF65-F5344CB8AC3E}">
        <p14:creationId xmlns:p14="http://schemas.microsoft.com/office/powerpoint/2010/main" val="75357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667" y="381000"/>
            <a:ext cx="83058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Accessing Data in a Dataset Array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0667" y="1668929"/>
            <a:ext cx="83723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 order to access data to do analysis and/or graphing, you simply refer to the column header.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0666" y="2895600"/>
            <a:ext cx="852473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grade.Name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ans = 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'John'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'Fred'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'Martha'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'Pete'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'Amelia'</a:t>
            </a:r>
          </a:p>
          <a:p>
            <a:endParaRPr lang="en-US" sz="200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grade.Name(2)            &gt;&gt; grade.Name(2:3)  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ans =					ans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=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'Fred‘				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'Fred'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				'Martha'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21205" y="3048000"/>
            <a:ext cx="5257800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rgbClr val="7E36B4"/>
                </a:solidFill>
                <a:latin typeface="Arial" pitchFamily="34" charset="0"/>
                <a:cs typeface="Arial" pitchFamily="34" charset="0"/>
              </a:rPr>
              <a:t>Note</a:t>
            </a:r>
            <a:r>
              <a:rPr lang="en-US" sz="2000" dirty="0" smtClean="0">
                <a:solidFill>
                  <a:srgbClr val="7E36B4"/>
                </a:solidFill>
                <a:latin typeface="Arial" pitchFamily="34" charset="0"/>
                <a:cs typeface="Arial" pitchFamily="34" charset="0"/>
              </a:rPr>
              <a:t>:  </a:t>
            </a:r>
          </a:p>
          <a:p>
            <a:endParaRPr lang="en-US" sz="2000" dirty="0">
              <a:solidFill>
                <a:srgbClr val="7E36B4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solidFill>
                  <a:srgbClr val="7E36B4"/>
                </a:solidFill>
                <a:latin typeface="Arial" pitchFamily="34" charset="0"/>
                <a:cs typeface="Arial" pitchFamily="34" charset="0"/>
              </a:rPr>
              <a:t>grade.Name is a cell array of all of the student names.  It is a cell array because the names are strings.</a:t>
            </a:r>
          </a:p>
          <a:p>
            <a:endParaRPr lang="en-US" sz="2000" dirty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7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667" y="381000"/>
            <a:ext cx="83058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Applying Array Functions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0667" y="1984801"/>
            <a:ext cx="83723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Calculate the average grade on the project and the standard deviation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0667" y="3276600"/>
            <a:ext cx="83723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mean(grade.Project)</a:t>
            </a:r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ans =</a:t>
            </a:r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85.8000</a:t>
            </a:r>
          </a:p>
          <a:p>
            <a:endParaRPr lang="en-US" sz="2400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std(grade.Project)</a:t>
            </a:r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ans =</a:t>
            </a:r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7.6942</a:t>
            </a:r>
            <a:endParaRPr lang="en-US" sz="2400" dirty="0" smtClean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662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4353</TotalTime>
  <Words>1540</Words>
  <Application>Microsoft Office PowerPoint</Application>
  <PresentationFormat>On-screen Show (4:3)</PresentationFormat>
  <Paragraphs>215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Constantia</vt:lpstr>
      <vt:lpstr>Courier New</vt:lpstr>
      <vt:lpstr>Wingdings 2</vt:lpstr>
      <vt:lpstr>Flow</vt:lpstr>
      <vt:lpstr>Introduction to Dataset Arrays  </vt:lpstr>
      <vt:lpstr>Dataset Arrays</vt:lpstr>
      <vt:lpstr>Sample Excel File</vt:lpstr>
      <vt:lpstr>Creating a Dataset Array  from an Excel File</vt:lpstr>
      <vt:lpstr>Notes about Excel Files</vt:lpstr>
      <vt:lpstr>Indexing for a Dataset Array</vt:lpstr>
      <vt:lpstr>Accessing Data in a Dataset Array</vt:lpstr>
      <vt:lpstr>Accessing Data in a Dataset Array</vt:lpstr>
      <vt:lpstr>Applying Array Functions</vt:lpstr>
      <vt:lpstr>Applying Array Functions</vt:lpstr>
      <vt:lpstr>Adding Data to a Dataset Array</vt:lpstr>
      <vt:lpstr>Adding Data to a Dataset Array</vt:lpstr>
      <vt:lpstr>Adding Data to a Dataset Array</vt:lpstr>
      <vt:lpstr>Result of Previous Commands</vt:lpstr>
      <vt:lpstr>Adding A Column of Strings </vt:lpstr>
      <vt:lpstr>Important Reminders about  Cell Arrays</vt:lpstr>
      <vt:lpstr>Adding a Column of Strings</vt:lpstr>
      <vt:lpstr>Applying Array Functions</vt:lpstr>
      <vt:lpstr>Saving the Modified Dataset Array</vt:lpstr>
      <vt:lpstr>Writing Data Back to Excel</vt:lpstr>
      <vt:lpstr>Dataset Array vs. Raw Excel Data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DIGITAL SIGNAL PROCESSING</dc:title>
  <dc:creator>Kathy</dc:creator>
  <cp:lastModifiedBy>Kathy</cp:lastModifiedBy>
  <cp:revision>425</cp:revision>
  <dcterms:created xsi:type="dcterms:W3CDTF">2009-01-04T18:54:06Z</dcterms:created>
  <dcterms:modified xsi:type="dcterms:W3CDTF">2014-08-17T15:13:52Z</dcterms:modified>
</cp:coreProperties>
</file>