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310" r:id="rId2"/>
    <p:sldId id="311" r:id="rId3"/>
    <p:sldId id="293" r:id="rId4"/>
    <p:sldId id="294" r:id="rId5"/>
    <p:sldId id="302" r:id="rId6"/>
    <p:sldId id="295" r:id="rId7"/>
    <p:sldId id="300" r:id="rId8"/>
    <p:sldId id="312" r:id="rId9"/>
    <p:sldId id="301" r:id="rId10"/>
    <p:sldId id="299" r:id="rId11"/>
    <p:sldId id="314" r:id="rId12"/>
    <p:sldId id="313" r:id="rId13"/>
    <p:sldId id="296" r:id="rId14"/>
    <p:sldId id="297" r:id="rId15"/>
    <p:sldId id="303" r:id="rId16"/>
    <p:sldId id="298" r:id="rId17"/>
    <p:sldId id="322" r:id="rId18"/>
    <p:sldId id="323" r:id="rId19"/>
    <p:sldId id="306" r:id="rId20"/>
    <p:sldId id="316" r:id="rId21"/>
    <p:sldId id="304" r:id="rId22"/>
    <p:sldId id="317" r:id="rId23"/>
    <p:sldId id="318" r:id="rId24"/>
    <p:sldId id="305" r:id="rId25"/>
    <p:sldId id="307" r:id="rId26"/>
    <p:sldId id="319" r:id="rId27"/>
    <p:sldId id="308" r:id="rId28"/>
    <p:sldId id="320" r:id="rId29"/>
    <p:sldId id="32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6B4"/>
    <a:srgbClr val="9900CC"/>
    <a:srgbClr val="800080"/>
    <a:srgbClr val="CC0099"/>
    <a:srgbClr val="006600"/>
    <a:srgbClr val="FF3300"/>
    <a:srgbClr val="8F45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7EF1F-4443-4034-8D78-FD3FA27604D4}" type="datetimeFigureOut">
              <a:rPr lang="en-US" smtClean="0"/>
              <a:pPr/>
              <a:t>8/17/2014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C8A50-F8F5-4373-AD49-C40DE058D4EC}" type="slidenum">
              <a:rPr lang="en-US" smtClean="0"/>
              <a:pPr/>
              <a:t>‹#›</a:t>
            </a:fld>
            <a:endParaRPr lang="en-US" dirty="0"/>
          </a:p>
        </p:txBody>
      </p:sp>
    </p:spTree>
    <p:extLst>
      <p:ext uri="{BB962C8B-B14F-4D97-AF65-F5344CB8AC3E}">
        <p14:creationId xmlns:p14="http://schemas.microsoft.com/office/powerpoint/2010/main" val="289568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A617D-D1B8-42E5-9EBD-6D544BD9A881}" type="datetimeFigureOut">
              <a:rPr lang="en-US" smtClean="0"/>
              <a:pPr/>
              <a:t>8/17/2014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994F637-4C5A-4B58-93B8-4B62B62D55D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BA617D-D1B8-42E5-9EBD-6D544BD9A881}" type="datetimeFigureOut">
              <a:rPr lang="en-US" smtClean="0"/>
              <a:pPr/>
              <a:t>8/17/2014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94F637-4C5A-4B58-93B8-4B62B62D55D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28800"/>
            <a:ext cx="7851648" cy="1828800"/>
          </a:xfrm>
        </p:spPr>
        <p:txBody>
          <a:bodyPr/>
          <a:lstStyle/>
          <a:p>
            <a:r>
              <a:rPr lang="en-US" dirty="0" smtClean="0"/>
              <a:t>Dataset Arrays:  Part II</a:t>
            </a:r>
            <a:endParaRPr lang="en-US" dirty="0"/>
          </a:p>
        </p:txBody>
      </p:sp>
    </p:spTree>
    <p:extLst>
      <p:ext uri="{BB962C8B-B14F-4D97-AF65-F5344CB8AC3E}">
        <p14:creationId xmlns:p14="http://schemas.microsoft.com/office/powerpoint/2010/main" val="190325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1143000"/>
          </a:xfrm>
        </p:spPr>
        <p:txBody>
          <a:bodyPr>
            <a:normAutofit/>
          </a:bodyPr>
          <a:lstStyle/>
          <a:p>
            <a:pPr algn="ctr"/>
            <a:r>
              <a:rPr lang="en-US" b="1" dirty="0" smtClean="0">
                <a:solidFill>
                  <a:schemeClr val="accent3">
                    <a:lumMod val="50000"/>
                  </a:schemeClr>
                </a:solidFill>
              </a:rPr>
              <a:t>Delay vs. Departure Time</a:t>
            </a:r>
            <a:endParaRPr lang="en-US" b="1" dirty="0">
              <a:solidFill>
                <a:schemeClr val="accent3">
                  <a:lumMod val="50000"/>
                </a:schemeClr>
              </a:solidFill>
            </a:endParaRPr>
          </a:p>
        </p:txBody>
      </p:sp>
      <p:sp>
        <p:nvSpPr>
          <p:cNvPr id="3" name="TextBox 2"/>
          <p:cNvSpPr txBox="1"/>
          <p:nvPr/>
        </p:nvSpPr>
        <p:spPr>
          <a:xfrm>
            <a:off x="226325" y="1554033"/>
            <a:ext cx="8538949" cy="1631216"/>
          </a:xfrm>
          <a:prstGeom prst="rect">
            <a:avLst/>
          </a:prstGeom>
          <a:noFill/>
        </p:spPr>
        <p:txBody>
          <a:bodyPr wrap="square" rtlCol="0">
            <a:spAutoFit/>
          </a:bodyPr>
          <a:lstStyle/>
          <a:p>
            <a:pPr lvl="0"/>
            <a:r>
              <a:rPr lang="en-US" sz="2000" dirty="0" smtClean="0">
                <a:solidFill>
                  <a:schemeClr val="accent1">
                    <a:lumMod val="50000"/>
                  </a:schemeClr>
                </a:solidFill>
                <a:latin typeface="Arial" panose="020B0604020202020204" pitchFamily="34" charset="0"/>
                <a:cs typeface="Arial" panose="020B0604020202020204" pitchFamily="34" charset="0"/>
              </a:rPr>
              <a:t>Create a group scatter plot (grouped by airline) of delay time (y-axis) vs. scheduled departure time (hour).</a:t>
            </a:r>
          </a:p>
          <a:p>
            <a:pPr lvl="0"/>
            <a:endParaRPr lang="en-US" sz="2000" dirty="0">
              <a:solidFill>
                <a:schemeClr val="accent1">
                  <a:lumMod val="50000"/>
                </a:schemeClr>
              </a:solidFill>
              <a:latin typeface="Arial" panose="020B0604020202020204" pitchFamily="34" charset="0"/>
              <a:cs typeface="Arial" panose="020B0604020202020204" pitchFamily="34" charset="0"/>
            </a:endParaRPr>
          </a:p>
          <a:p>
            <a:pPr lvl="0"/>
            <a:r>
              <a:rPr lang="en-US" sz="2000" b="1" dirty="0" smtClean="0">
                <a:solidFill>
                  <a:schemeClr val="accent1">
                    <a:lumMod val="50000"/>
                  </a:schemeClr>
                </a:solidFill>
                <a:latin typeface="Arial" panose="020B0604020202020204" pitchFamily="34" charset="0"/>
                <a:cs typeface="Arial" panose="020B0604020202020204" pitchFamily="34" charset="0"/>
              </a:rPr>
              <a:t>Problem:  </a:t>
            </a:r>
            <a:r>
              <a:rPr lang="en-US" sz="2000" dirty="0" smtClean="0">
                <a:solidFill>
                  <a:schemeClr val="accent1">
                    <a:lumMod val="50000"/>
                  </a:schemeClr>
                </a:solidFill>
                <a:latin typeface="Arial" panose="020B0604020202020204" pitchFamily="34" charset="0"/>
                <a:cs typeface="Arial" panose="020B0604020202020204" pitchFamily="34" charset="0"/>
              </a:rPr>
              <a:t>Departure Time is a string – how do we extract the hour?</a:t>
            </a:r>
          </a:p>
          <a:p>
            <a:pPr lvl="0"/>
            <a:endParaRPr lang="en-US" sz="2000" dirty="0" smtClean="0">
              <a:solidFill>
                <a:schemeClr val="accent1">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15120" y="3048000"/>
            <a:ext cx="8538949" cy="4031873"/>
          </a:xfrm>
          <a:prstGeom prst="rect">
            <a:avLst/>
          </a:prstGeom>
          <a:noFill/>
        </p:spPr>
        <p:txBody>
          <a:bodyPr wrap="square" rtlCol="0">
            <a:spAutoFit/>
          </a:bodyPr>
          <a:lstStyle/>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datevec(F.Depart(1:5))</a:t>
            </a:r>
          </a:p>
          <a:p>
            <a:pPr lvl="0"/>
            <a:r>
              <a:rPr lang="en-US" dirty="0" smtClean="0">
                <a:solidFill>
                  <a:schemeClr val="accent1">
                    <a:lumMod val="50000"/>
                  </a:schemeClr>
                </a:solidFill>
                <a:latin typeface="Arial" panose="020B0604020202020204" pitchFamily="34" charset="0"/>
                <a:cs typeface="Arial" panose="020B0604020202020204" pitchFamily="34" charset="0"/>
              </a:rPr>
              <a:t>ans =</a:t>
            </a:r>
          </a:p>
          <a:p>
            <a:pPr lvl="0"/>
            <a:r>
              <a:rPr lang="en-US" dirty="0" smtClean="0">
                <a:solidFill>
                  <a:schemeClr val="accent1">
                    <a:lumMod val="50000"/>
                  </a:schemeClr>
                </a:solidFill>
                <a:latin typeface="Arial" panose="020B0604020202020204" pitchFamily="34" charset="0"/>
                <a:cs typeface="Arial" panose="020B0604020202020204" pitchFamily="34" charset="0"/>
              </a:rPr>
              <a:t>        2014           1           1          16           0           0</a:t>
            </a:r>
          </a:p>
          <a:p>
            <a:pPr lvl="0"/>
            <a:r>
              <a:rPr lang="en-US" dirty="0" smtClean="0">
                <a:solidFill>
                  <a:schemeClr val="accent1">
                    <a:lumMod val="50000"/>
                  </a:schemeClr>
                </a:solidFill>
                <a:latin typeface="Arial" panose="020B0604020202020204" pitchFamily="34" charset="0"/>
                <a:cs typeface="Arial" panose="020B0604020202020204" pitchFamily="34" charset="0"/>
              </a:rPr>
              <a:t>        2014           1           1          12           5           0</a:t>
            </a:r>
          </a:p>
          <a:p>
            <a:pPr lvl="0"/>
            <a:r>
              <a:rPr lang="en-US" dirty="0" smtClean="0">
                <a:solidFill>
                  <a:schemeClr val="accent1">
                    <a:lumMod val="50000"/>
                  </a:schemeClr>
                </a:solidFill>
                <a:latin typeface="Arial" panose="020B0604020202020204" pitchFamily="34" charset="0"/>
                <a:cs typeface="Arial" panose="020B0604020202020204" pitchFamily="34" charset="0"/>
              </a:rPr>
              <a:t>        2014           1           1           9          40           0</a:t>
            </a:r>
          </a:p>
          <a:p>
            <a:pPr lvl="0"/>
            <a:r>
              <a:rPr lang="en-US" dirty="0" smtClean="0">
                <a:solidFill>
                  <a:schemeClr val="accent1">
                    <a:lumMod val="50000"/>
                  </a:schemeClr>
                </a:solidFill>
                <a:latin typeface="Arial" panose="020B0604020202020204" pitchFamily="34" charset="0"/>
                <a:cs typeface="Arial" panose="020B0604020202020204" pitchFamily="34" charset="0"/>
              </a:rPr>
              <a:t>        2014           1           1           9          30           0</a:t>
            </a:r>
          </a:p>
          <a:p>
            <a:pPr lvl="0"/>
            <a:r>
              <a:rPr lang="en-US" dirty="0" smtClean="0">
                <a:solidFill>
                  <a:schemeClr val="accent1">
                    <a:lumMod val="50000"/>
                  </a:schemeClr>
                </a:solidFill>
                <a:latin typeface="Arial" panose="020B0604020202020204" pitchFamily="34" charset="0"/>
                <a:cs typeface="Arial" panose="020B0604020202020204" pitchFamily="34" charset="0"/>
              </a:rPr>
              <a:t>        2014           1           1           8          25           0</a:t>
            </a:r>
          </a:p>
          <a:p>
            <a:pPr lvl="0"/>
            <a:endParaRPr lang="en-US" dirty="0">
              <a:solidFill>
                <a:schemeClr val="accent1">
                  <a:lumMod val="50000"/>
                </a:schemeClr>
              </a:solidFill>
              <a:latin typeface="Arial" panose="020B0604020202020204" pitchFamily="34" charset="0"/>
              <a:cs typeface="Arial" panose="020B0604020202020204" pitchFamily="34" charset="0"/>
            </a:endParaRPr>
          </a:p>
          <a:p>
            <a:pPr lvl="0"/>
            <a:r>
              <a:rPr lang="en-US" b="1" i="1" dirty="0" smtClean="0">
                <a:solidFill>
                  <a:schemeClr val="accent1">
                    <a:lumMod val="50000"/>
                  </a:schemeClr>
                </a:solidFill>
                <a:latin typeface="Courier New" panose="02070309020205020404" pitchFamily="49" charset="0"/>
                <a:cs typeface="Courier New" panose="02070309020205020404" pitchFamily="49" charset="0"/>
              </a:rPr>
              <a:t>Datevec</a:t>
            </a:r>
            <a:r>
              <a:rPr lang="en-US" dirty="0" smtClean="0">
                <a:solidFill>
                  <a:schemeClr val="accent1">
                    <a:lumMod val="50000"/>
                  </a:schemeClr>
                </a:solidFill>
                <a:latin typeface="Arial" panose="020B0604020202020204" pitchFamily="34" charset="0"/>
                <a:cs typeface="Arial" panose="020B0604020202020204" pitchFamily="34" charset="0"/>
              </a:rPr>
              <a:t> produces an matrix with year in the 1</a:t>
            </a:r>
            <a:r>
              <a:rPr lang="en-US" baseline="30000" dirty="0" smtClean="0">
                <a:solidFill>
                  <a:schemeClr val="accent1">
                    <a:lumMod val="50000"/>
                  </a:schemeClr>
                </a:solidFill>
                <a:latin typeface="Arial" panose="020B0604020202020204" pitchFamily="34" charset="0"/>
                <a:cs typeface="Arial" panose="020B0604020202020204" pitchFamily="34" charset="0"/>
              </a:rPr>
              <a:t>st</a:t>
            </a:r>
            <a:r>
              <a:rPr lang="en-US" dirty="0" smtClean="0">
                <a:solidFill>
                  <a:schemeClr val="accent1">
                    <a:lumMod val="50000"/>
                  </a:schemeClr>
                </a:solidFill>
                <a:latin typeface="Arial" panose="020B0604020202020204" pitchFamily="34" charset="0"/>
                <a:cs typeface="Arial" panose="020B0604020202020204" pitchFamily="34" charset="0"/>
              </a:rPr>
              <a:t> column, followed by month, day, hour, minutes, and seconds.</a:t>
            </a:r>
          </a:p>
          <a:p>
            <a:pPr lvl="0"/>
            <a:endParaRPr lang="en-US" dirty="0" smtClean="0">
              <a:solidFill>
                <a:schemeClr val="accent1">
                  <a:lumMod val="50000"/>
                </a:schemeClr>
              </a:solidFill>
              <a:latin typeface="Arial" panose="020B0604020202020204" pitchFamily="34" charset="0"/>
              <a:cs typeface="Arial" panose="020B0604020202020204" pitchFamily="34" charset="0"/>
            </a:endParaRPr>
          </a:p>
          <a:p>
            <a:pPr lvl="0"/>
            <a:r>
              <a:rPr lang="en-US" dirty="0" smtClean="0">
                <a:solidFill>
                  <a:schemeClr val="accent1">
                    <a:lumMod val="50000"/>
                  </a:schemeClr>
                </a:solidFill>
                <a:latin typeface="Arial" panose="020B0604020202020204" pitchFamily="34" charset="0"/>
                <a:cs typeface="Arial" panose="020B0604020202020204" pitchFamily="34" charset="0"/>
              </a:rPr>
              <a:t>Year/Month/Day defaults to Jan, 1, CurrentYear if data not provided.  Hours/Min/Seconds all default to zero if data not provided.</a:t>
            </a:r>
          </a:p>
          <a:p>
            <a:pPr lvl="0"/>
            <a:endParaRPr lang="en-US" sz="2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46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1143000"/>
          </a:xfrm>
        </p:spPr>
        <p:txBody>
          <a:bodyPr>
            <a:normAutofit/>
          </a:bodyPr>
          <a:lstStyle/>
          <a:p>
            <a:pPr algn="ctr"/>
            <a:r>
              <a:rPr lang="en-US" b="1" dirty="0" smtClean="0">
                <a:solidFill>
                  <a:schemeClr val="accent3">
                    <a:lumMod val="50000"/>
                  </a:schemeClr>
                </a:solidFill>
              </a:rPr>
              <a:t>Delay vs. Departure Time</a:t>
            </a:r>
            <a:endParaRPr lang="en-US" b="1" dirty="0">
              <a:solidFill>
                <a:schemeClr val="accent3">
                  <a:lumMod val="50000"/>
                </a:schemeClr>
              </a:solidFill>
            </a:endParaRPr>
          </a:p>
        </p:txBody>
      </p:sp>
      <p:sp>
        <p:nvSpPr>
          <p:cNvPr id="3" name="TextBox 2"/>
          <p:cNvSpPr txBox="1"/>
          <p:nvPr/>
        </p:nvSpPr>
        <p:spPr>
          <a:xfrm>
            <a:off x="226325" y="1752600"/>
            <a:ext cx="8538949" cy="707886"/>
          </a:xfrm>
          <a:prstGeom prst="rect">
            <a:avLst/>
          </a:prstGeom>
          <a:noFill/>
        </p:spPr>
        <p:txBody>
          <a:bodyPr wrap="square" rtlCol="0">
            <a:spAutoFit/>
          </a:bodyPr>
          <a:lstStyle/>
          <a:p>
            <a:pPr lvl="0"/>
            <a:r>
              <a:rPr lang="en-US" sz="2000" dirty="0" smtClean="0">
                <a:solidFill>
                  <a:schemeClr val="accent1">
                    <a:lumMod val="50000"/>
                  </a:schemeClr>
                </a:solidFill>
                <a:latin typeface="Arial" panose="020B0604020202020204" pitchFamily="34" charset="0"/>
                <a:cs typeface="Arial" panose="020B0604020202020204" pitchFamily="34" charset="0"/>
              </a:rPr>
              <a:t>Use datevec to add a column to the dataset array with hour of scheduled departure.</a:t>
            </a:r>
          </a:p>
        </p:txBody>
      </p:sp>
      <p:sp>
        <p:nvSpPr>
          <p:cNvPr id="6" name="TextBox 5"/>
          <p:cNvSpPr txBox="1"/>
          <p:nvPr/>
        </p:nvSpPr>
        <p:spPr>
          <a:xfrm>
            <a:off x="452651" y="3124200"/>
            <a:ext cx="8538949" cy="2492990"/>
          </a:xfrm>
          <a:prstGeom prst="rect">
            <a:avLst/>
          </a:prstGeom>
          <a:noFill/>
        </p:spPr>
        <p:txBody>
          <a:bodyPr wrap="square" rtlCol="0">
            <a:spAutoFit/>
          </a:bodyPr>
          <a:lstStyle/>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a:t>
            </a:r>
            <a:r>
              <a:rPr lang="en-US" sz="2000" dirty="0">
                <a:solidFill>
                  <a:schemeClr val="accent1">
                    <a:lumMod val="50000"/>
                  </a:schemeClr>
                </a:solidFill>
                <a:latin typeface="Courier New" panose="02070309020205020404" pitchFamily="49" charset="0"/>
                <a:cs typeface="Courier New" panose="02070309020205020404" pitchFamily="49" charset="0"/>
              </a:rPr>
              <a:t>Time = datevec(F.Depart);</a:t>
            </a:r>
          </a:p>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a:t>
            </a:r>
            <a:r>
              <a:rPr lang="en-US" sz="2000" dirty="0">
                <a:solidFill>
                  <a:schemeClr val="accent1">
                    <a:lumMod val="50000"/>
                  </a:schemeClr>
                </a:solidFill>
                <a:latin typeface="Courier New" panose="02070309020205020404" pitchFamily="49" charset="0"/>
                <a:cs typeface="Courier New" panose="02070309020205020404" pitchFamily="49" charset="0"/>
              </a:rPr>
              <a:t>F.HOUR = Time(:,4</a:t>
            </a:r>
            <a:r>
              <a:rPr lang="en-US" sz="2000" dirty="0" smtClean="0">
                <a:solidFill>
                  <a:schemeClr val="accent1">
                    <a:lumMod val="50000"/>
                  </a:schemeClr>
                </a:solidFill>
                <a:latin typeface="Courier New" panose="02070309020205020404" pitchFamily="49" charset="0"/>
                <a:cs typeface="Courier New" panose="02070309020205020404" pitchFamily="49" charset="0"/>
              </a:rPr>
              <a:t>);</a:t>
            </a:r>
          </a:p>
          <a:p>
            <a:pPr lvl="0"/>
            <a:endParaRPr lang="en-US" sz="2000" dirty="0">
              <a:solidFill>
                <a:schemeClr val="accent1">
                  <a:lumMod val="50000"/>
                </a:schemeClr>
              </a:solidFill>
              <a:latin typeface="Courier New" panose="02070309020205020404" pitchFamily="49" charset="0"/>
              <a:cs typeface="Courier New" panose="02070309020205020404" pitchFamily="49" charset="0"/>
            </a:endParaRPr>
          </a:p>
          <a:p>
            <a:pPr lvl="0"/>
            <a:r>
              <a:rPr lang="en-US" sz="1600" dirty="0">
                <a:solidFill>
                  <a:schemeClr val="accent1">
                    <a:lumMod val="50000"/>
                  </a:schemeClr>
                </a:solidFill>
                <a:latin typeface="Arial" panose="020B0604020202020204" pitchFamily="34" charset="0"/>
                <a:cs typeface="Arial" panose="020B0604020202020204" pitchFamily="34" charset="0"/>
              </a:rPr>
              <a:t> Carrier     Date                FlightNumber    Destination    Depart         Delay    HOUR</a:t>
            </a:r>
          </a:p>
          <a:p>
            <a:pPr lvl="0"/>
            <a:r>
              <a:rPr lang="en-US" sz="1600" dirty="0">
                <a:solidFill>
                  <a:schemeClr val="accent1">
                    <a:lumMod val="50000"/>
                  </a:schemeClr>
                </a:solidFill>
                <a:latin typeface="Arial" panose="020B0604020202020204" pitchFamily="34" charset="0"/>
                <a:cs typeface="Arial" panose="020B0604020202020204" pitchFamily="34" charset="0"/>
              </a:rPr>
              <a:t>    'DL'        '11/22/2013'         186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'BOS'          '16:00'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71       16  </a:t>
            </a:r>
          </a:p>
          <a:p>
            <a:pPr lvl="0"/>
            <a:r>
              <a:rPr lang="en-US" sz="1600" dirty="0">
                <a:solidFill>
                  <a:schemeClr val="accent1">
                    <a:lumMod val="50000"/>
                  </a:schemeClr>
                </a:solidFill>
                <a:latin typeface="Arial" panose="020B0604020202020204" pitchFamily="34" charset="0"/>
                <a:cs typeface="Arial" panose="020B0604020202020204" pitchFamily="34" charset="0"/>
              </a:rPr>
              <a:t>    'DL'        '11/22/2013'         330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'ATL'          '12:05'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-1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12  </a:t>
            </a:r>
          </a:p>
          <a:p>
            <a:pPr lvl="0"/>
            <a:r>
              <a:rPr lang="en-US" sz="1600" dirty="0">
                <a:solidFill>
                  <a:schemeClr val="accent1">
                    <a:lumMod val="50000"/>
                  </a:schemeClr>
                </a:solidFill>
                <a:latin typeface="Arial" panose="020B0604020202020204" pitchFamily="34" charset="0"/>
                <a:cs typeface="Arial" panose="020B0604020202020204" pitchFamily="34" charset="0"/>
              </a:rPr>
              <a:t>    'DL'        '11/22/2013'         523            </a:t>
            </a:r>
            <a:r>
              <a:rPr lang="en-US" sz="1600" dirty="0" smtClean="0">
                <a:solidFill>
                  <a:schemeClr val="accent1">
                    <a:lumMod val="50000"/>
                  </a:schemeClr>
                </a:solidFill>
                <a:latin typeface="Arial" panose="020B0604020202020204" pitchFamily="34" charset="0"/>
                <a:cs typeface="Arial" panose="020B0604020202020204" pitchFamily="34" charset="0"/>
              </a:rPr>
              <a:t>      'RSW</a:t>
            </a:r>
            <a:r>
              <a:rPr lang="en-US" sz="1600" dirty="0">
                <a:solidFill>
                  <a:schemeClr val="accent1">
                    <a:lumMod val="50000"/>
                  </a:schemeClr>
                </a:solidFill>
                <a:latin typeface="Arial" panose="020B0604020202020204" pitchFamily="34" charset="0"/>
                <a:cs typeface="Arial" panose="020B0604020202020204" pitchFamily="34" charset="0"/>
              </a:rPr>
              <a:t>'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'09:40'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-5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9  </a:t>
            </a:r>
          </a:p>
          <a:p>
            <a:pPr lvl="0"/>
            <a:r>
              <a:rPr lang="en-US" sz="1600" dirty="0">
                <a:solidFill>
                  <a:schemeClr val="accent1">
                    <a:lumMod val="50000"/>
                  </a:schemeClr>
                </a:solidFill>
                <a:latin typeface="Arial" panose="020B0604020202020204" pitchFamily="34" charset="0"/>
                <a:cs typeface="Arial" panose="020B0604020202020204" pitchFamily="34" charset="0"/>
              </a:rPr>
              <a:t>    'DL'        '11/22/2013'         803            </a:t>
            </a:r>
            <a:r>
              <a:rPr lang="en-US" sz="1600" dirty="0" smtClean="0">
                <a:solidFill>
                  <a:schemeClr val="accent1">
                    <a:lumMod val="50000"/>
                  </a:schemeClr>
                </a:solidFill>
                <a:latin typeface="Arial" panose="020B0604020202020204" pitchFamily="34" charset="0"/>
                <a:cs typeface="Arial" panose="020B0604020202020204" pitchFamily="34" charset="0"/>
              </a:rPr>
              <a:t>      'MCO</a:t>
            </a:r>
            <a:r>
              <a:rPr lang="en-US" sz="1600" dirty="0">
                <a:solidFill>
                  <a:schemeClr val="accent1">
                    <a:lumMod val="50000"/>
                  </a:schemeClr>
                </a:solidFill>
                <a:latin typeface="Arial" panose="020B0604020202020204" pitchFamily="34" charset="0"/>
                <a:cs typeface="Arial" panose="020B0604020202020204" pitchFamily="34" charset="0"/>
              </a:rPr>
              <a:t>'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'09:30'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-4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9  </a:t>
            </a:r>
          </a:p>
          <a:p>
            <a:pPr lvl="0"/>
            <a:r>
              <a:rPr lang="en-US" sz="1600" dirty="0">
                <a:solidFill>
                  <a:schemeClr val="accent1">
                    <a:lumMod val="50000"/>
                  </a:schemeClr>
                </a:solidFill>
                <a:latin typeface="Arial" panose="020B0604020202020204" pitchFamily="34" charset="0"/>
                <a:cs typeface="Arial" panose="020B0604020202020204" pitchFamily="34" charset="0"/>
              </a:rPr>
              <a:t>    'DL'        '11/22/2013'        1143            </a:t>
            </a:r>
            <a:r>
              <a:rPr lang="en-US" sz="1600" dirty="0" smtClean="0">
                <a:solidFill>
                  <a:schemeClr val="accent1">
                    <a:lumMod val="50000"/>
                  </a:schemeClr>
                </a:solidFill>
                <a:latin typeface="Arial" panose="020B0604020202020204" pitchFamily="34" charset="0"/>
                <a:cs typeface="Arial" panose="020B0604020202020204" pitchFamily="34" charset="0"/>
              </a:rPr>
              <a:t>      'ATL</a:t>
            </a:r>
            <a:r>
              <a:rPr lang="en-US" sz="1600" dirty="0">
                <a:solidFill>
                  <a:schemeClr val="accent1">
                    <a:lumMod val="50000"/>
                  </a:schemeClr>
                </a:solidFill>
                <a:latin typeface="Arial" panose="020B0604020202020204" pitchFamily="34" charset="0"/>
                <a:cs typeface="Arial" panose="020B0604020202020204" pitchFamily="34" charset="0"/>
              </a:rPr>
              <a:t>'          '08:25'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-3      </a:t>
            </a:r>
            <a:r>
              <a:rPr lang="en-US" sz="1600" dirty="0" smtClean="0">
                <a:solidFill>
                  <a:schemeClr val="accent1">
                    <a:lumMod val="50000"/>
                  </a:schemeClr>
                </a:solidFill>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8 </a:t>
            </a:r>
          </a:p>
        </p:txBody>
      </p:sp>
    </p:spTree>
    <p:extLst>
      <p:ext uri="{BB962C8B-B14F-4D97-AF65-F5344CB8AC3E}">
        <p14:creationId xmlns:p14="http://schemas.microsoft.com/office/powerpoint/2010/main" val="173168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1143000"/>
          </a:xfrm>
        </p:spPr>
        <p:txBody>
          <a:bodyPr>
            <a:normAutofit/>
          </a:bodyPr>
          <a:lstStyle/>
          <a:p>
            <a:pPr algn="ctr"/>
            <a:r>
              <a:rPr lang="en-US" b="1" dirty="0" smtClean="0">
                <a:solidFill>
                  <a:schemeClr val="accent3">
                    <a:lumMod val="50000"/>
                  </a:schemeClr>
                </a:solidFill>
              </a:rPr>
              <a:t>Delay vs. Departure Time</a:t>
            </a:r>
            <a:endParaRPr lang="en-US" b="1" dirty="0">
              <a:solidFill>
                <a:schemeClr val="accent3">
                  <a:lumMod val="50000"/>
                </a:schemeClr>
              </a:solidFill>
            </a:endParaRPr>
          </a:p>
        </p:txBody>
      </p:sp>
      <p:sp>
        <p:nvSpPr>
          <p:cNvPr id="3" name="TextBox 2"/>
          <p:cNvSpPr txBox="1"/>
          <p:nvPr/>
        </p:nvSpPr>
        <p:spPr>
          <a:xfrm>
            <a:off x="377588" y="1503528"/>
            <a:ext cx="8538949" cy="400110"/>
          </a:xfrm>
          <a:prstGeom prst="rect">
            <a:avLst/>
          </a:prstGeom>
          <a:noFill/>
        </p:spPr>
        <p:txBody>
          <a:bodyPr wrap="square" rtlCol="0">
            <a:spAutoFit/>
          </a:bodyPr>
          <a:lstStyle/>
          <a:p>
            <a:pPr lvl="0"/>
            <a:r>
              <a:rPr lang="en-US" sz="2000" dirty="0">
                <a:solidFill>
                  <a:schemeClr val="accent1">
                    <a:lumMod val="50000"/>
                  </a:schemeClr>
                </a:solidFill>
                <a:latin typeface="Courier New" pitchFamily="49" charset="0"/>
                <a:cs typeface="Courier New" pitchFamily="49" charset="0"/>
              </a:rPr>
              <a:t>&gt;&gt; gscatter(F.HOUR,F.Delay,F.Carrier</a:t>
            </a:r>
            <a:r>
              <a:rPr lang="en-US" sz="2000" dirty="0" smtClean="0">
                <a:solidFill>
                  <a:schemeClr val="accent1">
                    <a:lumMod val="50000"/>
                  </a:schemeClr>
                </a:solidFill>
                <a:latin typeface="Courier New" pitchFamily="49" charset="0"/>
                <a:cs typeface="Courier New" pitchFamily="49" charset="0"/>
              </a:rPr>
              <a:t>); ylim([-20,600])</a:t>
            </a:r>
            <a:endParaRPr lang="en-US" sz="2000" dirty="0">
              <a:solidFill>
                <a:schemeClr val="accent1">
                  <a:lumMod val="50000"/>
                </a:schemeClr>
              </a:solidFill>
              <a:latin typeface="Courier New" pitchFamily="49" charset="0"/>
              <a:cs typeface="Courier New" pitchFamily="49" charset="0"/>
            </a:endParaRPr>
          </a:p>
        </p:txBody>
      </p:sp>
      <p:pic>
        <p:nvPicPr>
          <p:cNvPr id="7" name="Picture 6"/>
          <p:cNvPicPr>
            <a:picLocks noChangeAspect="1"/>
          </p:cNvPicPr>
          <p:nvPr/>
        </p:nvPicPr>
        <p:blipFill>
          <a:blip r:embed="rId2"/>
          <a:stretch>
            <a:fillRect/>
          </a:stretch>
        </p:blipFill>
        <p:spPr>
          <a:xfrm>
            <a:off x="377588" y="1752600"/>
            <a:ext cx="6629400" cy="5228435"/>
          </a:xfrm>
          <a:prstGeom prst="rect">
            <a:avLst/>
          </a:prstGeom>
        </p:spPr>
      </p:pic>
      <p:sp>
        <p:nvSpPr>
          <p:cNvPr id="5" name="TextBox 4"/>
          <p:cNvSpPr txBox="1"/>
          <p:nvPr/>
        </p:nvSpPr>
        <p:spPr>
          <a:xfrm>
            <a:off x="6553200" y="3962400"/>
            <a:ext cx="2438400" cy="646331"/>
          </a:xfrm>
          <a:prstGeom prst="rect">
            <a:avLst/>
          </a:prstGeom>
          <a:noFill/>
          <a:ln w="28575">
            <a:solidFill>
              <a:srgbClr val="7030A0"/>
            </a:solidFill>
          </a:ln>
        </p:spPr>
        <p:txBody>
          <a:bodyPr wrap="square" rtlCol="0">
            <a:spAutoFit/>
          </a:bodyPr>
          <a:lstStyle/>
          <a:p>
            <a:r>
              <a:rPr lang="en-US" u="sng" dirty="0" smtClean="0">
                <a:solidFill>
                  <a:srgbClr val="7030A0"/>
                </a:solidFill>
              </a:rPr>
              <a:t>Question</a:t>
            </a:r>
            <a:r>
              <a:rPr lang="en-US" dirty="0" smtClean="0">
                <a:solidFill>
                  <a:srgbClr val="7030A0"/>
                </a:solidFill>
              </a:rPr>
              <a:t>: Notice any trends here?</a:t>
            </a:r>
            <a:endParaRPr lang="en-US" dirty="0">
              <a:solidFill>
                <a:srgbClr val="7030A0"/>
              </a:solidFill>
            </a:endParaRPr>
          </a:p>
        </p:txBody>
      </p:sp>
    </p:spTree>
    <p:extLst>
      <p:ext uri="{BB962C8B-B14F-4D97-AF65-F5344CB8AC3E}">
        <p14:creationId xmlns:p14="http://schemas.microsoft.com/office/powerpoint/2010/main" val="4169659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91600" cy="1143000"/>
          </a:xfrm>
        </p:spPr>
        <p:txBody>
          <a:bodyPr>
            <a:normAutofit/>
          </a:bodyPr>
          <a:lstStyle/>
          <a:p>
            <a:pPr algn="ctr"/>
            <a:r>
              <a:rPr lang="en-US" b="1" dirty="0" smtClean="0">
                <a:solidFill>
                  <a:schemeClr val="accent3">
                    <a:lumMod val="50000"/>
                  </a:schemeClr>
                </a:solidFill>
              </a:rPr>
              <a:t>Mean and Standard Deviation</a:t>
            </a:r>
            <a:endParaRPr lang="en-US" b="1" dirty="0">
              <a:solidFill>
                <a:schemeClr val="accent3">
                  <a:lumMod val="50000"/>
                </a:schemeClr>
              </a:solidFill>
            </a:endParaRPr>
          </a:p>
        </p:txBody>
      </p:sp>
      <p:sp>
        <p:nvSpPr>
          <p:cNvPr id="3" name="TextBox 2"/>
          <p:cNvSpPr txBox="1"/>
          <p:nvPr/>
        </p:nvSpPr>
        <p:spPr>
          <a:xfrm>
            <a:off x="381000" y="1981200"/>
            <a:ext cx="8433179" cy="400110"/>
          </a:xfrm>
          <a:prstGeom prst="rect">
            <a:avLst/>
          </a:prstGeom>
          <a:noFill/>
        </p:spPr>
        <p:txBody>
          <a:bodyPr wrap="square" rtlCol="0">
            <a:spAutoFit/>
          </a:bodyPr>
          <a:lstStyle/>
          <a:p>
            <a:pPr lvl="0"/>
            <a:r>
              <a:rPr lang="en-US" sz="2000" dirty="0" smtClean="0">
                <a:solidFill>
                  <a:schemeClr val="accent1">
                    <a:lumMod val="50000"/>
                  </a:schemeClr>
                </a:solidFill>
                <a:latin typeface="Arial" pitchFamily="34" charset="0"/>
                <a:cs typeface="Arial" pitchFamily="34" charset="0"/>
              </a:rPr>
              <a:t>Find the mean delay time and the standard deviation for all of the flights.</a:t>
            </a:r>
          </a:p>
        </p:txBody>
      </p:sp>
      <p:sp>
        <p:nvSpPr>
          <p:cNvPr id="4" name="TextBox 3"/>
          <p:cNvSpPr txBox="1"/>
          <p:nvPr/>
        </p:nvSpPr>
        <p:spPr>
          <a:xfrm>
            <a:off x="380999" y="2895600"/>
            <a:ext cx="8433179" cy="3785652"/>
          </a:xfrm>
          <a:prstGeom prst="rect">
            <a:avLst/>
          </a:prstGeom>
          <a:noFill/>
        </p:spPr>
        <p:txBody>
          <a:bodyPr wrap="square" rtlCol="0">
            <a:spAutoFit/>
          </a:bodyPr>
          <a:lstStyle/>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a:t>
            </a:r>
            <a:r>
              <a:rPr lang="en-US" sz="2000" dirty="0">
                <a:solidFill>
                  <a:schemeClr val="accent1">
                    <a:lumMod val="50000"/>
                  </a:schemeClr>
                </a:solidFill>
                <a:latin typeface="Courier New" panose="02070309020205020404" pitchFamily="49" charset="0"/>
                <a:cs typeface="Courier New" panose="02070309020205020404" pitchFamily="49" charset="0"/>
              </a:rPr>
              <a:t>avg = mean(F.Delay)</a:t>
            </a:r>
          </a:p>
          <a:p>
            <a:pPr lvl="0"/>
            <a:endParaRPr lang="en-US" sz="2000" dirty="0" smtClean="0">
              <a:solidFill>
                <a:schemeClr val="accent1">
                  <a:lumMod val="50000"/>
                </a:schemeClr>
              </a:solidFill>
              <a:latin typeface="Courier New" panose="02070309020205020404" pitchFamily="49" charset="0"/>
              <a:cs typeface="Courier New" panose="02070309020205020404" pitchFamily="49" charset="0"/>
            </a:endParaRPr>
          </a:p>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avg </a:t>
            </a:r>
            <a:r>
              <a:rPr lang="en-US" sz="2000" dirty="0">
                <a:solidFill>
                  <a:schemeClr val="accent1">
                    <a:lumMod val="50000"/>
                  </a:schemeClr>
                </a:solidFill>
                <a:latin typeface="Courier New" panose="02070309020205020404" pitchFamily="49" charset="0"/>
                <a:cs typeface="Courier New" panose="02070309020205020404" pitchFamily="49" charset="0"/>
              </a:rPr>
              <a:t>=</a:t>
            </a:r>
          </a:p>
          <a:p>
            <a:pPr lvl="0"/>
            <a:r>
              <a:rPr lang="en-US" sz="2000" dirty="0">
                <a:solidFill>
                  <a:schemeClr val="accent1">
                    <a:lumMod val="50000"/>
                  </a:schemeClr>
                </a:solidFill>
                <a:latin typeface="Courier New" panose="02070309020205020404" pitchFamily="49" charset="0"/>
                <a:cs typeface="Courier New" panose="02070309020205020404" pitchFamily="49" charset="0"/>
              </a:rPr>
              <a:t>    </a:t>
            </a:r>
            <a:r>
              <a:rPr lang="en-US" sz="2000" dirty="0" smtClean="0">
                <a:solidFill>
                  <a:schemeClr val="accent1">
                    <a:lumMod val="50000"/>
                  </a:schemeClr>
                </a:solidFill>
                <a:latin typeface="Courier New" panose="02070309020205020404" pitchFamily="49" charset="0"/>
                <a:cs typeface="Courier New" panose="02070309020205020404" pitchFamily="49" charset="0"/>
              </a:rPr>
              <a:t>6.1878    </a:t>
            </a:r>
            <a:r>
              <a:rPr lang="en-US" sz="2000" dirty="0" smtClean="0">
                <a:solidFill>
                  <a:srgbClr val="00B050"/>
                </a:solidFill>
                <a:latin typeface="Courier New" panose="02070309020205020404" pitchFamily="49" charset="0"/>
                <a:cs typeface="Courier New" panose="02070309020205020404" pitchFamily="49" charset="0"/>
              </a:rPr>
              <a:t>% minutes</a:t>
            </a:r>
            <a:endParaRPr lang="en-US" sz="2000" dirty="0">
              <a:solidFill>
                <a:schemeClr val="accent1">
                  <a:lumMod val="50000"/>
                </a:schemeClr>
              </a:solidFill>
              <a:latin typeface="Courier New" panose="02070309020205020404" pitchFamily="49" charset="0"/>
              <a:cs typeface="Courier New" panose="02070309020205020404" pitchFamily="49" charset="0"/>
            </a:endParaRPr>
          </a:p>
          <a:p>
            <a:pPr lvl="0"/>
            <a:endParaRPr lang="en-US" sz="2000" dirty="0" smtClean="0">
              <a:solidFill>
                <a:schemeClr val="accent1">
                  <a:lumMod val="50000"/>
                </a:schemeClr>
              </a:solidFill>
              <a:latin typeface="Courier New" panose="02070309020205020404" pitchFamily="49" charset="0"/>
              <a:cs typeface="Courier New" panose="02070309020205020404" pitchFamily="49" charset="0"/>
            </a:endParaRPr>
          </a:p>
          <a:p>
            <a:pPr lvl="0"/>
            <a:endParaRPr lang="en-US" sz="2000" dirty="0">
              <a:solidFill>
                <a:schemeClr val="accent1">
                  <a:lumMod val="50000"/>
                </a:schemeClr>
              </a:solidFill>
              <a:latin typeface="Courier New" panose="02070309020205020404" pitchFamily="49" charset="0"/>
              <a:cs typeface="Courier New" panose="02070309020205020404" pitchFamily="49" charset="0"/>
            </a:endParaRPr>
          </a:p>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a:t>
            </a:r>
            <a:r>
              <a:rPr lang="en-US" sz="2000" dirty="0">
                <a:solidFill>
                  <a:schemeClr val="accent1">
                    <a:lumMod val="50000"/>
                  </a:schemeClr>
                </a:solidFill>
                <a:latin typeface="Courier New" panose="02070309020205020404" pitchFamily="49" charset="0"/>
                <a:cs typeface="Courier New" panose="02070309020205020404" pitchFamily="49" charset="0"/>
              </a:rPr>
              <a:t>dev = std(F.Delay)</a:t>
            </a:r>
          </a:p>
          <a:p>
            <a:pPr lvl="0"/>
            <a:endParaRPr lang="en-US" sz="2000" dirty="0" smtClean="0">
              <a:solidFill>
                <a:schemeClr val="accent1">
                  <a:lumMod val="50000"/>
                </a:schemeClr>
              </a:solidFill>
              <a:latin typeface="Courier New" panose="02070309020205020404" pitchFamily="49" charset="0"/>
              <a:cs typeface="Courier New" panose="02070309020205020404" pitchFamily="49" charset="0"/>
            </a:endParaRPr>
          </a:p>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dev </a:t>
            </a:r>
            <a:r>
              <a:rPr lang="en-US" sz="2000" dirty="0">
                <a:solidFill>
                  <a:schemeClr val="accent1">
                    <a:lumMod val="50000"/>
                  </a:schemeClr>
                </a:solidFill>
                <a:latin typeface="Courier New" panose="02070309020205020404" pitchFamily="49" charset="0"/>
                <a:cs typeface="Courier New" panose="02070309020205020404" pitchFamily="49" charset="0"/>
              </a:rPr>
              <a:t>=</a:t>
            </a:r>
          </a:p>
          <a:p>
            <a:pPr lvl="0"/>
            <a:r>
              <a:rPr lang="en-US" sz="2000" dirty="0">
                <a:solidFill>
                  <a:schemeClr val="accent1">
                    <a:lumMod val="50000"/>
                  </a:schemeClr>
                </a:solidFill>
                <a:latin typeface="Courier New" panose="02070309020205020404" pitchFamily="49" charset="0"/>
                <a:cs typeface="Courier New" panose="02070309020205020404" pitchFamily="49" charset="0"/>
              </a:rPr>
              <a:t>   </a:t>
            </a:r>
            <a:r>
              <a:rPr lang="en-US" sz="2000" dirty="0" smtClean="0">
                <a:solidFill>
                  <a:schemeClr val="accent1">
                    <a:lumMod val="50000"/>
                  </a:schemeClr>
                </a:solidFill>
                <a:latin typeface="Courier New" panose="02070309020205020404" pitchFamily="49" charset="0"/>
                <a:cs typeface="Courier New" panose="02070309020205020404" pitchFamily="49" charset="0"/>
              </a:rPr>
              <a:t>36.9508     </a:t>
            </a:r>
            <a:r>
              <a:rPr lang="en-US" sz="2000" dirty="0" smtClean="0">
                <a:solidFill>
                  <a:srgbClr val="00B050"/>
                </a:solidFill>
                <a:latin typeface="Courier New" panose="02070309020205020404" pitchFamily="49" charset="0"/>
                <a:cs typeface="Courier New" panose="02070309020205020404" pitchFamily="49" charset="0"/>
              </a:rPr>
              <a:t>% minutes</a:t>
            </a:r>
            <a:endParaRPr lang="en-US" sz="2000" dirty="0" smtClean="0">
              <a:solidFill>
                <a:schemeClr val="accent1">
                  <a:lumMod val="50000"/>
                </a:schemeClr>
              </a:solidFill>
              <a:latin typeface="Courier New" panose="02070309020205020404" pitchFamily="49" charset="0"/>
              <a:cs typeface="Courier New" panose="02070309020205020404" pitchFamily="49" charset="0"/>
            </a:endParaRPr>
          </a:p>
          <a:p>
            <a:pPr lvl="0"/>
            <a:endParaRPr lang="en-US" sz="2000" dirty="0">
              <a:solidFill>
                <a:schemeClr val="accent1">
                  <a:lumMod val="50000"/>
                </a:schemeClr>
              </a:solidFill>
              <a:latin typeface="Arial" pitchFamily="34" charset="0"/>
              <a:cs typeface="Arial" pitchFamily="34" charset="0"/>
            </a:endParaRPr>
          </a:p>
          <a:p>
            <a:pPr lvl="0"/>
            <a:endParaRPr lang="en-US" sz="2000" dirty="0" smtClean="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16756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04800"/>
            <a:ext cx="8991600" cy="1143000"/>
          </a:xfrm>
        </p:spPr>
        <p:txBody>
          <a:bodyPr>
            <a:normAutofit/>
          </a:bodyPr>
          <a:lstStyle/>
          <a:p>
            <a:pPr algn="ctr"/>
            <a:r>
              <a:rPr lang="en-US" b="1" dirty="0" smtClean="0">
                <a:solidFill>
                  <a:schemeClr val="accent3">
                    <a:lumMod val="50000"/>
                  </a:schemeClr>
                </a:solidFill>
              </a:rPr>
              <a:t>Individual Airline Data</a:t>
            </a:r>
            <a:endParaRPr lang="en-US" b="1" dirty="0">
              <a:solidFill>
                <a:schemeClr val="accent3">
                  <a:lumMod val="50000"/>
                </a:schemeClr>
              </a:solidFill>
            </a:endParaRPr>
          </a:p>
        </p:txBody>
      </p:sp>
      <p:sp>
        <p:nvSpPr>
          <p:cNvPr id="3" name="TextBox 2"/>
          <p:cNvSpPr txBox="1"/>
          <p:nvPr/>
        </p:nvSpPr>
        <p:spPr>
          <a:xfrm>
            <a:off x="381000" y="1502688"/>
            <a:ext cx="8458200" cy="5355312"/>
          </a:xfrm>
          <a:prstGeom prst="rect">
            <a:avLst/>
          </a:prstGeom>
          <a:noFill/>
        </p:spPr>
        <p:txBody>
          <a:bodyPr wrap="square" rtlCol="0">
            <a:spAutoFit/>
          </a:bodyPr>
          <a:lstStyle/>
          <a:p>
            <a:pPr lvl="0"/>
            <a:r>
              <a:rPr lang="en-US" u="sng" dirty="0" smtClean="0">
                <a:solidFill>
                  <a:schemeClr val="accent1">
                    <a:lumMod val="50000"/>
                  </a:schemeClr>
                </a:solidFill>
                <a:latin typeface="Arial" pitchFamily="34" charset="0"/>
                <a:cs typeface="Arial" pitchFamily="34" charset="0"/>
              </a:rPr>
              <a:t>Method 1</a:t>
            </a:r>
            <a:r>
              <a:rPr lang="en-US" dirty="0" smtClean="0">
                <a:solidFill>
                  <a:schemeClr val="accent1">
                    <a:lumMod val="50000"/>
                  </a:schemeClr>
                </a:solidFill>
                <a:latin typeface="Arial" pitchFamily="34" charset="0"/>
                <a:cs typeface="Arial" pitchFamily="34" charset="0"/>
              </a:rPr>
              <a:t>:  Use MATLAB Commands</a:t>
            </a:r>
          </a:p>
          <a:p>
            <a:pPr lvl="0"/>
            <a:endParaRPr lang="en-US" dirty="0">
              <a:solidFill>
                <a:schemeClr val="accent1">
                  <a:lumMod val="50000"/>
                </a:schemeClr>
              </a:solidFill>
              <a:latin typeface="Arial" pitchFamily="34" charset="0"/>
              <a:cs typeface="Arial" pitchFamily="34" charset="0"/>
            </a:endParaRPr>
          </a:p>
          <a:p>
            <a:pPr lvl="0"/>
            <a:r>
              <a:rPr lang="en-US" dirty="0">
                <a:solidFill>
                  <a:schemeClr val="accent1">
                    <a:lumMod val="50000"/>
                  </a:schemeClr>
                </a:solidFill>
                <a:latin typeface="Courier New" pitchFamily="49" charset="0"/>
                <a:cs typeface="Courier New" pitchFamily="49" charset="0"/>
              </a:rPr>
              <a:t>&gt;&gt; delta = </a:t>
            </a:r>
            <a:r>
              <a:rPr lang="en-US" dirty="0" smtClean="0">
                <a:solidFill>
                  <a:schemeClr val="accent1">
                    <a:lumMod val="50000"/>
                  </a:schemeClr>
                </a:solidFill>
                <a:latin typeface="Courier New" pitchFamily="49" charset="0"/>
                <a:cs typeface="Courier New" pitchFamily="49" charset="0"/>
              </a:rPr>
              <a:t>find(strcmp(F.Carrier</a:t>
            </a:r>
            <a:r>
              <a:rPr lang="en-US" dirty="0">
                <a:solidFill>
                  <a:schemeClr val="accent1">
                    <a:lumMod val="50000"/>
                  </a:schemeClr>
                </a:solidFill>
                <a:latin typeface="Courier New" pitchFamily="49" charset="0"/>
                <a:cs typeface="Courier New" pitchFamily="49" charset="0"/>
              </a:rPr>
              <a:t>,'DL'));  </a:t>
            </a:r>
            <a:r>
              <a:rPr lang="en-US" dirty="0" smtClean="0">
                <a:solidFill>
                  <a:srgbClr val="00B050"/>
                </a:solidFill>
                <a:latin typeface="Courier New" pitchFamily="49" charset="0"/>
                <a:cs typeface="Courier New" pitchFamily="49" charset="0"/>
              </a:rPr>
              <a:t>% Delta Rows</a:t>
            </a:r>
            <a:r>
              <a:rPr lang="en-US" dirty="0" smtClean="0">
                <a:solidFill>
                  <a:schemeClr val="accent1">
                    <a:lumMod val="50000"/>
                  </a:schemeClr>
                </a:solidFill>
                <a:latin typeface="Courier New" pitchFamily="49" charset="0"/>
                <a:cs typeface="Courier New" pitchFamily="49" charset="0"/>
              </a:rPr>
              <a:t> </a:t>
            </a:r>
          </a:p>
          <a:p>
            <a:pPr lvl="0"/>
            <a:endParaRPr lang="en-US" dirty="0">
              <a:solidFill>
                <a:schemeClr val="accent1">
                  <a:lumMod val="50000"/>
                </a:schemeClr>
              </a:solidFill>
              <a:latin typeface="Courier New" pitchFamily="49" charset="0"/>
              <a:cs typeface="Courier New" pitchFamily="49" charset="0"/>
            </a:endParaRPr>
          </a:p>
          <a:p>
            <a:pPr lvl="0"/>
            <a:r>
              <a:rPr lang="en-US" dirty="0" smtClean="0">
                <a:solidFill>
                  <a:schemeClr val="accent1">
                    <a:lumMod val="50000"/>
                  </a:schemeClr>
                </a:solidFill>
                <a:latin typeface="Courier New" pitchFamily="49" charset="0"/>
                <a:cs typeface="Courier New" pitchFamily="49" charset="0"/>
              </a:rPr>
              <a:t>&gt;&gt; length(delta)</a:t>
            </a:r>
          </a:p>
          <a:p>
            <a:pPr lvl="0"/>
            <a:r>
              <a:rPr lang="en-US" dirty="0">
                <a:solidFill>
                  <a:schemeClr val="accent1">
                    <a:lumMod val="50000"/>
                  </a:schemeClr>
                </a:solidFill>
                <a:latin typeface="Courier New" pitchFamily="49" charset="0"/>
                <a:cs typeface="Courier New" pitchFamily="49" charset="0"/>
              </a:rPr>
              <a:t>a</a:t>
            </a:r>
            <a:r>
              <a:rPr lang="en-US" dirty="0" smtClean="0">
                <a:solidFill>
                  <a:schemeClr val="accent1">
                    <a:lumMod val="50000"/>
                  </a:schemeClr>
                </a:solidFill>
                <a:latin typeface="Courier New" pitchFamily="49" charset="0"/>
                <a:cs typeface="Courier New" pitchFamily="49" charset="0"/>
              </a:rPr>
              <a:t>ns = 159</a:t>
            </a:r>
            <a:endParaRPr lang="en-US" dirty="0" smtClean="0">
              <a:solidFill>
                <a:srgbClr val="00B050"/>
              </a:solidFill>
              <a:latin typeface="Courier New" pitchFamily="49" charset="0"/>
              <a:cs typeface="Courier New" pitchFamily="49" charset="0"/>
            </a:endParaRPr>
          </a:p>
          <a:p>
            <a:pPr lvl="0"/>
            <a:endParaRPr lang="en-US" dirty="0">
              <a:solidFill>
                <a:srgbClr val="00B050"/>
              </a:solidFill>
              <a:latin typeface="Courier New" pitchFamily="49" charset="0"/>
              <a:cs typeface="Courier New" pitchFamily="49" charset="0"/>
            </a:endParaRPr>
          </a:p>
          <a:p>
            <a:pPr lvl="0"/>
            <a:r>
              <a:rPr lang="en-US" dirty="0">
                <a:solidFill>
                  <a:schemeClr val="accent1">
                    <a:lumMod val="50000"/>
                  </a:schemeClr>
                </a:solidFill>
                <a:latin typeface="Courier New" pitchFamily="49" charset="0"/>
                <a:cs typeface="Courier New" pitchFamily="49" charset="0"/>
              </a:rPr>
              <a:t>&gt;&gt; avg_delta = mean(F.Delay(delta))</a:t>
            </a:r>
          </a:p>
          <a:p>
            <a:pPr lvl="0"/>
            <a:r>
              <a:rPr lang="en-US" dirty="0">
                <a:solidFill>
                  <a:schemeClr val="accent1">
                    <a:lumMod val="50000"/>
                  </a:schemeClr>
                </a:solidFill>
                <a:latin typeface="Courier New" pitchFamily="49" charset="0"/>
                <a:cs typeface="Courier New" pitchFamily="49" charset="0"/>
              </a:rPr>
              <a:t>avg_delta </a:t>
            </a:r>
            <a:r>
              <a:rPr lang="en-US" dirty="0" smtClean="0">
                <a:solidFill>
                  <a:schemeClr val="accent1">
                    <a:lumMod val="50000"/>
                  </a:schemeClr>
                </a:solidFill>
                <a:latin typeface="Courier New" pitchFamily="49" charset="0"/>
                <a:cs typeface="Courier New" pitchFamily="49" charset="0"/>
              </a:rPr>
              <a:t>=    </a:t>
            </a:r>
            <a:r>
              <a:rPr lang="en-US" dirty="0">
                <a:solidFill>
                  <a:schemeClr val="accent1">
                    <a:lumMod val="50000"/>
                  </a:schemeClr>
                </a:solidFill>
                <a:latin typeface="Courier New" pitchFamily="49" charset="0"/>
                <a:cs typeface="Courier New" pitchFamily="49" charset="0"/>
              </a:rPr>
              <a:t>4.5723</a:t>
            </a:r>
          </a:p>
          <a:p>
            <a:pPr lvl="0"/>
            <a:endParaRPr lang="en-US" dirty="0">
              <a:solidFill>
                <a:schemeClr val="accent1">
                  <a:lumMod val="50000"/>
                </a:schemeClr>
              </a:solidFill>
              <a:latin typeface="Courier New" pitchFamily="49" charset="0"/>
              <a:cs typeface="Courier New" pitchFamily="49" charset="0"/>
            </a:endParaRPr>
          </a:p>
          <a:p>
            <a:pPr lvl="0"/>
            <a:r>
              <a:rPr lang="en-US" dirty="0" smtClean="0">
                <a:solidFill>
                  <a:schemeClr val="accent1">
                    <a:lumMod val="50000"/>
                  </a:schemeClr>
                </a:solidFill>
                <a:latin typeface="Courier New" pitchFamily="49" charset="0"/>
                <a:cs typeface="Courier New" pitchFamily="49" charset="0"/>
              </a:rPr>
              <a:t>&gt;&gt; </a:t>
            </a:r>
            <a:r>
              <a:rPr lang="en-US" dirty="0">
                <a:solidFill>
                  <a:schemeClr val="accent1">
                    <a:lumMod val="50000"/>
                  </a:schemeClr>
                </a:solidFill>
                <a:latin typeface="Courier New" pitchFamily="49" charset="0"/>
                <a:cs typeface="Courier New" pitchFamily="49" charset="0"/>
              </a:rPr>
              <a:t>dev_delta = std(F.Delay(delta))</a:t>
            </a:r>
          </a:p>
          <a:p>
            <a:pPr lvl="0"/>
            <a:r>
              <a:rPr lang="en-US" dirty="0">
                <a:solidFill>
                  <a:schemeClr val="accent1">
                    <a:lumMod val="50000"/>
                  </a:schemeClr>
                </a:solidFill>
                <a:latin typeface="Courier New" pitchFamily="49" charset="0"/>
                <a:cs typeface="Courier New" pitchFamily="49" charset="0"/>
              </a:rPr>
              <a:t>dev_delta </a:t>
            </a:r>
            <a:r>
              <a:rPr lang="en-US" dirty="0" smtClean="0">
                <a:solidFill>
                  <a:schemeClr val="accent1">
                    <a:lumMod val="50000"/>
                  </a:schemeClr>
                </a:solidFill>
                <a:latin typeface="Courier New" pitchFamily="49" charset="0"/>
                <a:cs typeface="Courier New" pitchFamily="49" charset="0"/>
              </a:rPr>
              <a:t>=   </a:t>
            </a:r>
            <a:r>
              <a:rPr lang="en-US" dirty="0">
                <a:solidFill>
                  <a:schemeClr val="accent1">
                    <a:lumMod val="50000"/>
                  </a:schemeClr>
                </a:solidFill>
                <a:latin typeface="Courier New" pitchFamily="49" charset="0"/>
                <a:cs typeface="Courier New" pitchFamily="49" charset="0"/>
              </a:rPr>
              <a:t>45.7858</a:t>
            </a:r>
          </a:p>
          <a:p>
            <a:pPr lvl="0"/>
            <a:endParaRPr lang="en-US" dirty="0">
              <a:solidFill>
                <a:schemeClr val="accent1">
                  <a:lumMod val="50000"/>
                </a:schemeClr>
              </a:solidFill>
              <a:latin typeface="Courier New" pitchFamily="49" charset="0"/>
              <a:cs typeface="Courier New" pitchFamily="49" charset="0"/>
            </a:endParaRPr>
          </a:p>
          <a:p>
            <a:pPr lvl="0"/>
            <a:r>
              <a:rPr lang="en-US" dirty="0" smtClean="0">
                <a:solidFill>
                  <a:schemeClr val="accent1">
                    <a:lumMod val="50000"/>
                  </a:schemeClr>
                </a:solidFill>
                <a:latin typeface="Courier New" pitchFamily="49" charset="0"/>
                <a:cs typeface="Courier New" pitchFamily="49" charset="0"/>
              </a:rPr>
              <a:t>&gt;&gt; </a:t>
            </a:r>
            <a:r>
              <a:rPr lang="en-US" dirty="0">
                <a:solidFill>
                  <a:schemeClr val="accent1">
                    <a:lumMod val="50000"/>
                  </a:schemeClr>
                </a:solidFill>
                <a:latin typeface="Courier New" pitchFamily="49" charset="0"/>
                <a:cs typeface="Courier New" pitchFamily="49" charset="0"/>
              </a:rPr>
              <a:t>max_delta = max(F.Delay(delta))</a:t>
            </a:r>
          </a:p>
          <a:p>
            <a:pPr lvl="0"/>
            <a:r>
              <a:rPr lang="en-US" dirty="0">
                <a:solidFill>
                  <a:schemeClr val="accent1">
                    <a:lumMod val="50000"/>
                  </a:schemeClr>
                </a:solidFill>
                <a:latin typeface="Courier New" pitchFamily="49" charset="0"/>
                <a:cs typeface="Courier New" pitchFamily="49" charset="0"/>
              </a:rPr>
              <a:t>max_delta </a:t>
            </a:r>
            <a:r>
              <a:rPr lang="en-US" dirty="0" smtClean="0">
                <a:solidFill>
                  <a:schemeClr val="accent1">
                    <a:lumMod val="50000"/>
                  </a:schemeClr>
                </a:solidFill>
                <a:latin typeface="Courier New" pitchFamily="49" charset="0"/>
                <a:cs typeface="Courier New" pitchFamily="49" charset="0"/>
              </a:rPr>
              <a:t>=   </a:t>
            </a:r>
            <a:r>
              <a:rPr lang="en-US" dirty="0">
                <a:solidFill>
                  <a:schemeClr val="accent1">
                    <a:lumMod val="50000"/>
                  </a:schemeClr>
                </a:solidFill>
                <a:latin typeface="Courier New" pitchFamily="49" charset="0"/>
                <a:cs typeface="Courier New" pitchFamily="49" charset="0"/>
              </a:rPr>
              <a:t>556</a:t>
            </a:r>
          </a:p>
          <a:p>
            <a:pPr lvl="0"/>
            <a:endParaRPr lang="en-US" dirty="0">
              <a:solidFill>
                <a:schemeClr val="accent1">
                  <a:lumMod val="50000"/>
                </a:schemeClr>
              </a:solidFill>
              <a:latin typeface="Courier New" pitchFamily="49" charset="0"/>
              <a:cs typeface="Courier New" pitchFamily="49" charset="0"/>
            </a:endParaRPr>
          </a:p>
          <a:p>
            <a:pPr lvl="0"/>
            <a:r>
              <a:rPr lang="en-US" dirty="0" smtClean="0">
                <a:solidFill>
                  <a:schemeClr val="accent1">
                    <a:lumMod val="50000"/>
                  </a:schemeClr>
                </a:solidFill>
                <a:latin typeface="Courier New" pitchFamily="49" charset="0"/>
                <a:cs typeface="Courier New" pitchFamily="49" charset="0"/>
              </a:rPr>
              <a:t>&gt;&gt; </a:t>
            </a:r>
            <a:r>
              <a:rPr lang="en-US" dirty="0">
                <a:solidFill>
                  <a:schemeClr val="accent1">
                    <a:lumMod val="50000"/>
                  </a:schemeClr>
                </a:solidFill>
                <a:latin typeface="Courier New" pitchFamily="49" charset="0"/>
                <a:cs typeface="Courier New" pitchFamily="49" charset="0"/>
              </a:rPr>
              <a:t>min_delta = min(F.Delay(delta))</a:t>
            </a:r>
          </a:p>
          <a:p>
            <a:pPr lvl="0"/>
            <a:r>
              <a:rPr lang="en-US" dirty="0">
                <a:solidFill>
                  <a:schemeClr val="accent1">
                    <a:lumMod val="50000"/>
                  </a:schemeClr>
                </a:solidFill>
                <a:latin typeface="Courier New" pitchFamily="49" charset="0"/>
                <a:cs typeface="Courier New" pitchFamily="49" charset="0"/>
              </a:rPr>
              <a:t>min_delta </a:t>
            </a:r>
            <a:r>
              <a:rPr lang="en-US" dirty="0" smtClean="0">
                <a:solidFill>
                  <a:schemeClr val="accent1">
                    <a:lumMod val="50000"/>
                  </a:schemeClr>
                </a:solidFill>
                <a:latin typeface="Courier New" pitchFamily="49" charset="0"/>
                <a:cs typeface="Courier New" pitchFamily="49" charset="0"/>
              </a:rPr>
              <a:t>=   </a:t>
            </a:r>
            <a:r>
              <a:rPr lang="en-US" dirty="0">
                <a:solidFill>
                  <a:schemeClr val="accent1">
                    <a:lumMod val="50000"/>
                  </a:schemeClr>
                </a:solidFill>
                <a:latin typeface="Courier New" pitchFamily="49" charset="0"/>
                <a:cs typeface="Courier New" pitchFamily="49" charset="0"/>
              </a:rPr>
              <a:t>-13</a:t>
            </a:r>
            <a:endParaRPr lang="en-US" dirty="0" smtClean="0">
              <a:solidFill>
                <a:schemeClr val="accent1">
                  <a:lumMod val="50000"/>
                </a:schemeClr>
              </a:solidFill>
              <a:latin typeface="Courier New" pitchFamily="49" charset="0"/>
              <a:cs typeface="Courier New" pitchFamily="49" charset="0"/>
            </a:endParaRPr>
          </a:p>
          <a:p>
            <a:pPr lvl="0"/>
            <a:endParaRPr lang="en-US"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399486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991600" cy="1143000"/>
          </a:xfrm>
        </p:spPr>
        <p:txBody>
          <a:bodyPr>
            <a:normAutofit/>
          </a:bodyPr>
          <a:lstStyle/>
          <a:p>
            <a:pPr algn="ctr"/>
            <a:r>
              <a:rPr lang="en-US" b="1" dirty="0" smtClean="0">
                <a:solidFill>
                  <a:schemeClr val="accent3">
                    <a:lumMod val="50000"/>
                  </a:schemeClr>
                </a:solidFill>
              </a:rPr>
              <a:t>Individual Airline Data</a:t>
            </a:r>
            <a:endParaRPr lang="en-US" b="1" dirty="0">
              <a:solidFill>
                <a:schemeClr val="accent3">
                  <a:lumMod val="50000"/>
                </a:schemeClr>
              </a:solidFill>
            </a:endParaRPr>
          </a:p>
        </p:txBody>
      </p:sp>
      <p:sp>
        <p:nvSpPr>
          <p:cNvPr id="3" name="TextBox 2"/>
          <p:cNvSpPr txBox="1"/>
          <p:nvPr/>
        </p:nvSpPr>
        <p:spPr>
          <a:xfrm>
            <a:off x="152400" y="1415042"/>
            <a:ext cx="8839200" cy="400110"/>
          </a:xfrm>
          <a:prstGeom prst="rect">
            <a:avLst/>
          </a:prstGeom>
          <a:noFill/>
        </p:spPr>
        <p:txBody>
          <a:bodyPr wrap="square" rtlCol="0">
            <a:spAutoFit/>
          </a:bodyPr>
          <a:lstStyle/>
          <a:p>
            <a:pPr lvl="0"/>
            <a:r>
              <a:rPr lang="en-US" sz="2000" u="sng" dirty="0" smtClean="0">
                <a:solidFill>
                  <a:schemeClr val="accent1">
                    <a:lumMod val="50000"/>
                  </a:schemeClr>
                </a:solidFill>
                <a:latin typeface="Arial" pitchFamily="34" charset="0"/>
                <a:cs typeface="Arial" pitchFamily="34" charset="0"/>
              </a:rPr>
              <a:t>Method 2</a:t>
            </a:r>
            <a:r>
              <a:rPr lang="en-US" sz="2000" dirty="0" smtClean="0">
                <a:solidFill>
                  <a:schemeClr val="accent1">
                    <a:lumMod val="50000"/>
                  </a:schemeClr>
                </a:solidFill>
                <a:latin typeface="Arial" pitchFamily="34" charset="0"/>
                <a:cs typeface="Arial" pitchFamily="34" charset="0"/>
              </a:rPr>
              <a:t>:  Pull Stats off scatter plot using Tools → Data Statistics  </a:t>
            </a:r>
          </a:p>
        </p:txBody>
      </p:sp>
      <p:pic>
        <p:nvPicPr>
          <p:cNvPr id="5" name="Picture 4"/>
          <p:cNvPicPr>
            <a:picLocks noChangeAspect="1"/>
          </p:cNvPicPr>
          <p:nvPr/>
        </p:nvPicPr>
        <p:blipFill>
          <a:blip r:embed="rId2"/>
          <a:stretch>
            <a:fillRect/>
          </a:stretch>
        </p:blipFill>
        <p:spPr>
          <a:xfrm>
            <a:off x="2653159" y="1982032"/>
            <a:ext cx="7057132" cy="4875968"/>
          </a:xfrm>
          <a:prstGeom prst="rect">
            <a:avLst/>
          </a:prstGeom>
        </p:spPr>
      </p:pic>
      <p:pic>
        <p:nvPicPr>
          <p:cNvPr id="6" name="Picture 5"/>
          <p:cNvPicPr>
            <a:picLocks noChangeAspect="1"/>
          </p:cNvPicPr>
          <p:nvPr/>
        </p:nvPicPr>
        <p:blipFill>
          <a:blip r:embed="rId3"/>
          <a:stretch>
            <a:fillRect/>
          </a:stretch>
        </p:blipFill>
        <p:spPr>
          <a:xfrm>
            <a:off x="56155" y="1982032"/>
            <a:ext cx="3219450" cy="2819400"/>
          </a:xfrm>
          <a:prstGeom prst="rect">
            <a:avLst/>
          </a:prstGeom>
        </p:spPr>
      </p:pic>
    </p:spTree>
    <p:extLst>
      <p:ext uri="{BB962C8B-B14F-4D97-AF65-F5344CB8AC3E}">
        <p14:creationId xmlns:p14="http://schemas.microsoft.com/office/powerpoint/2010/main" val="184928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 y="228600"/>
            <a:ext cx="8991600" cy="1143000"/>
          </a:xfrm>
        </p:spPr>
        <p:txBody>
          <a:bodyPr>
            <a:normAutofit/>
          </a:bodyPr>
          <a:lstStyle/>
          <a:p>
            <a:pPr algn="ctr"/>
            <a:r>
              <a:rPr lang="en-US" b="1" dirty="0" smtClean="0">
                <a:solidFill>
                  <a:schemeClr val="accent3">
                    <a:lumMod val="50000"/>
                  </a:schemeClr>
                </a:solidFill>
              </a:rPr>
              <a:t>Individual Airline Data</a:t>
            </a:r>
            <a:endParaRPr lang="en-US" b="1" dirty="0">
              <a:solidFill>
                <a:schemeClr val="accent3">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92080220"/>
              </p:ext>
            </p:extLst>
          </p:nvPr>
        </p:nvGraphicFramePr>
        <p:xfrm>
          <a:off x="431610" y="1524000"/>
          <a:ext cx="8153400" cy="5037955"/>
        </p:xfrm>
        <a:graphic>
          <a:graphicData uri="http://schemas.openxmlformats.org/drawingml/2006/table">
            <a:tbl>
              <a:tblPr firstRow="1" bandRow="1">
                <a:tableStyleId>{5C22544A-7EE6-4342-B048-85BDC9FD1C3A}</a:tableStyleId>
              </a:tblPr>
              <a:tblGrid>
                <a:gridCol w="1358900"/>
                <a:gridCol w="1358900"/>
                <a:gridCol w="1358900"/>
                <a:gridCol w="1358900"/>
                <a:gridCol w="1358900"/>
                <a:gridCol w="1358900"/>
              </a:tblGrid>
              <a:tr h="686176">
                <a:tc>
                  <a:txBody>
                    <a:bodyPr/>
                    <a:lstStyle/>
                    <a:p>
                      <a:pPr algn="ctr"/>
                      <a:r>
                        <a:rPr lang="en-US" dirty="0" smtClean="0"/>
                        <a:t>Airline</a:t>
                      </a:r>
                      <a:endParaRPr lang="en-US" dirty="0"/>
                    </a:p>
                  </a:txBody>
                  <a:tcPr/>
                </a:tc>
                <a:tc>
                  <a:txBody>
                    <a:bodyPr/>
                    <a:lstStyle/>
                    <a:p>
                      <a:pPr algn="ctr"/>
                      <a:r>
                        <a:rPr lang="en-US" dirty="0" smtClean="0"/>
                        <a:t>Number of Flights</a:t>
                      </a:r>
                      <a:endParaRPr lang="en-US" dirty="0"/>
                    </a:p>
                  </a:txBody>
                  <a:tcPr/>
                </a:tc>
                <a:tc>
                  <a:txBody>
                    <a:bodyPr/>
                    <a:lstStyle/>
                    <a:p>
                      <a:pPr algn="ctr"/>
                      <a:r>
                        <a:rPr lang="en-US" dirty="0" smtClean="0"/>
                        <a:t>Longest Delay (min)</a:t>
                      </a:r>
                      <a:endParaRPr lang="en-US" dirty="0"/>
                    </a:p>
                  </a:txBody>
                  <a:tcPr/>
                </a:tc>
                <a:tc>
                  <a:txBody>
                    <a:bodyPr/>
                    <a:lstStyle/>
                    <a:p>
                      <a:pPr algn="ctr"/>
                      <a:r>
                        <a:rPr lang="en-US" dirty="0" smtClean="0"/>
                        <a:t>Shortest Delay (min)</a:t>
                      </a:r>
                      <a:endParaRPr lang="en-US" dirty="0"/>
                    </a:p>
                  </a:txBody>
                  <a:tcPr/>
                </a:tc>
                <a:tc>
                  <a:txBody>
                    <a:bodyPr/>
                    <a:lstStyle/>
                    <a:p>
                      <a:pPr algn="ctr"/>
                      <a:r>
                        <a:rPr lang="en-US" dirty="0" smtClean="0"/>
                        <a:t>Mean</a:t>
                      </a:r>
                      <a:r>
                        <a:rPr lang="en-US" baseline="0" dirty="0" smtClean="0"/>
                        <a:t> Delay (min)</a:t>
                      </a:r>
                      <a:endParaRPr lang="en-US" dirty="0"/>
                    </a:p>
                  </a:txBody>
                  <a:tcPr/>
                </a:tc>
                <a:tc>
                  <a:txBody>
                    <a:bodyPr/>
                    <a:lstStyle/>
                    <a:p>
                      <a:pPr algn="ctr"/>
                      <a:r>
                        <a:rPr lang="en-US" dirty="0" smtClean="0"/>
                        <a:t>Std. Dev. (min)</a:t>
                      </a:r>
                      <a:endParaRPr lang="en-US" dirty="0"/>
                    </a:p>
                  </a:txBody>
                  <a:tcPr/>
                </a:tc>
              </a:tr>
              <a:tr h="641831">
                <a:tc>
                  <a:txBody>
                    <a:bodyPr/>
                    <a:lstStyle/>
                    <a:p>
                      <a:pPr algn="ctr"/>
                      <a:r>
                        <a:rPr lang="en-US" dirty="0" smtClean="0">
                          <a:latin typeface="Arial" pitchFamily="34" charset="0"/>
                          <a:cs typeface="Arial" pitchFamily="34" charset="0"/>
                        </a:rPr>
                        <a:t>Delta</a:t>
                      </a:r>
                      <a:r>
                        <a:rPr lang="en-US" baseline="0" dirty="0" smtClean="0">
                          <a:latin typeface="Arial" pitchFamily="34" charset="0"/>
                          <a:cs typeface="Arial" pitchFamily="34" charset="0"/>
                        </a:rPr>
                        <a:t> (DL)</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159</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556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-13</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4.6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45.8</a:t>
                      </a:r>
                      <a:endParaRPr lang="en-US" dirty="0">
                        <a:latin typeface="Arial" pitchFamily="34" charset="0"/>
                        <a:cs typeface="Arial" pitchFamily="34" charset="0"/>
                      </a:endParaRPr>
                    </a:p>
                  </a:txBody>
                  <a:tcPr/>
                </a:tc>
              </a:tr>
              <a:tr h="641831">
                <a:tc>
                  <a:txBody>
                    <a:bodyPr/>
                    <a:lstStyle/>
                    <a:p>
                      <a:pPr algn="ctr"/>
                      <a:r>
                        <a:rPr lang="en-US" dirty="0" smtClean="0">
                          <a:latin typeface="Arial" pitchFamily="34" charset="0"/>
                          <a:cs typeface="Arial" pitchFamily="34" charset="0"/>
                        </a:rPr>
                        <a:t>Express Jet (E*)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126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195</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-15</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11.7</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38.2</a:t>
                      </a:r>
                      <a:endParaRPr lang="en-US" dirty="0">
                        <a:latin typeface="Arial" pitchFamily="34" charset="0"/>
                        <a:cs typeface="Arial" pitchFamily="34" charset="0"/>
                      </a:endParaRPr>
                    </a:p>
                  </a:txBody>
                  <a:tcPr/>
                </a:tc>
              </a:tr>
              <a:tr h="641831">
                <a:tc>
                  <a:txBody>
                    <a:bodyPr/>
                    <a:lstStyle/>
                    <a:p>
                      <a:pPr algn="ctr"/>
                      <a:r>
                        <a:rPr lang="en-US" dirty="0" smtClean="0">
                          <a:latin typeface="Arial" pitchFamily="34" charset="0"/>
                          <a:cs typeface="Arial" pitchFamily="34" charset="0"/>
                        </a:rPr>
                        <a:t>Frontier</a:t>
                      </a:r>
                      <a:r>
                        <a:rPr lang="en-US" baseline="0" dirty="0" smtClean="0">
                          <a:latin typeface="Arial" pitchFamily="34" charset="0"/>
                          <a:cs typeface="Arial" pitchFamily="34" charset="0"/>
                        </a:rPr>
                        <a:t> (F9)</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10</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-3.4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5.6</a:t>
                      </a:r>
                      <a:endParaRPr lang="en-US" dirty="0">
                        <a:latin typeface="Arial" pitchFamily="34" charset="0"/>
                        <a:cs typeface="Arial" pitchFamily="34" charset="0"/>
                      </a:endParaRPr>
                    </a:p>
                  </a:txBody>
                  <a:tcPr/>
                </a:tc>
              </a:tr>
              <a:tr h="641831">
                <a:tc>
                  <a:txBody>
                    <a:bodyPr/>
                    <a:lstStyle/>
                    <a:p>
                      <a:pPr algn="ctr"/>
                      <a:r>
                        <a:rPr lang="en-US" dirty="0" smtClean="0">
                          <a:latin typeface="Arial" pitchFamily="34" charset="0"/>
                          <a:cs typeface="Arial" pitchFamily="34" charset="0"/>
                        </a:rPr>
                        <a:t>American Eagle (MQ)</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104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503</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-17</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9.2</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54.9</a:t>
                      </a:r>
                      <a:endParaRPr lang="en-US" dirty="0">
                        <a:latin typeface="Arial" pitchFamily="34" charset="0"/>
                        <a:cs typeface="Arial" pitchFamily="34" charset="0"/>
                      </a:endParaRPr>
                    </a:p>
                  </a:txBody>
                  <a:tcPr/>
                </a:tc>
              </a:tr>
              <a:tr h="641831">
                <a:tc>
                  <a:txBody>
                    <a:bodyPr/>
                    <a:lstStyle/>
                    <a:p>
                      <a:pPr algn="ctr"/>
                      <a:r>
                        <a:rPr lang="en-US" dirty="0" smtClean="0">
                          <a:latin typeface="Arial" pitchFamily="34" charset="0"/>
                          <a:cs typeface="Arial" pitchFamily="34" charset="0"/>
                        </a:rPr>
                        <a:t>Mesa</a:t>
                      </a:r>
                      <a:r>
                        <a:rPr lang="en-US" baseline="0" dirty="0" smtClean="0">
                          <a:latin typeface="Arial" pitchFamily="34" charset="0"/>
                          <a:cs typeface="Arial" pitchFamily="34" charset="0"/>
                        </a:rPr>
                        <a:t> Airlines (YV)</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33</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163</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-11</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5.9</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31.7</a:t>
                      </a:r>
                      <a:endParaRPr lang="en-US" dirty="0">
                        <a:latin typeface="Arial" pitchFamily="34" charset="0"/>
                        <a:cs typeface="Arial" pitchFamily="34" charset="0"/>
                      </a:endParaRPr>
                    </a:p>
                  </a:txBody>
                  <a:tcPr/>
                </a:tc>
              </a:tr>
              <a:tr h="641831">
                <a:tc>
                  <a:txBody>
                    <a:bodyPr/>
                    <a:lstStyle/>
                    <a:p>
                      <a:pPr algn="ctr"/>
                      <a:r>
                        <a:rPr lang="en-US" dirty="0" smtClean="0">
                          <a:latin typeface="Arial" pitchFamily="34" charset="0"/>
                          <a:cs typeface="Arial" pitchFamily="34" charset="0"/>
                        </a:rPr>
                        <a:t>Pinnacle</a:t>
                      </a:r>
                    </a:p>
                    <a:p>
                      <a:pPr algn="ctr"/>
                      <a:r>
                        <a:rPr lang="en-US" dirty="0" smtClean="0">
                          <a:latin typeface="Arial" pitchFamily="34" charset="0"/>
                          <a:cs typeface="Arial" pitchFamily="34" charset="0"/>
                        </a:rPr>
                        <a:t>(9E)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287</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146</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-14</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3.9</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20.2</a:t>
                      </a:r>
                      <a:endParaRPr lang="en-US"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211804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22" y="215753"/>
            <a:ext cx="8229600" cy="1143000"/>
          </a:xfrm>
        </p:spPr>
        <p:txBody>
          <a:bodyPr/>
          <a:lstStyle/>
          <a:p>
            <a:pPr algn="ctr"/>
            <a:r>
              <a:rPr lang="en-US" b="1" dirty="0" smtClean="0">
                <a:solidFill>
                  <a:schemeClr val="accent3">
                    <a:lumMod val="50000"/>
                  </a:schemeClr>
                </a:solidFill>
              </a:rPr>
              <a:t>Common Error</a:t>
            </a:r>
            <a:endParaRPr lang="en-US" b="1" dirty="0">
              <a:solidFill>
                <a:schemeClr val="accent3">
                  <a:lumMod val="50000"/>
                </a:schemeClr>
              </a:solidFill>
            </a:endParaRPr>
          </a:p>
        </p:txBody>
      </p:sp>
      <p:sp>
        <p:nvSpPr>
          <p:cNvPr id="3" name="Content Placeholder 2"/>
          <p:cNvSpPr>
            <a:spLocks noGrp="1"/>
          </p:cNvSpPr>
          <p:nvPr>
            <p:ph idx="1"/>
          </p:nvPr>
        </p:nvSpPr>
        <p:spPr>
          <a:xfrm>
            <a:off x="320722" y="1447800"/>
            <a:ext cx="8747078" cy="5334000"/>
          </a:xfrm>
        </p:spPr>
        <p:txBody>
          <a:bodyPr>
            <a:normAutofit fontScale="62500" lnSpcReduction="20000"/>
          </a:bodyPr>
          <a:lstStyle/>
          <a:p>
            <a:pPr marL="0" indent="0">
              <a:buNone/>
            </a:pPr>
            <a:r>
              <a:rPr lang="en-US" sz="3200" dirty="0" smtClean="0">
                <a:solidFill>
                  <a:schemeClr val="accent1">
                    <a:lumMod val="50000"/>
                  </a:schemeClr>
                </a:solidFill>
                <a:latin typeface="Arial" panose="020B0604020202020204" pitchFamily="34" charset="0"/>
                <a:cs typeface="Arial" panose="020B0604020202020204" pitchFamily="34" charset="0"/>
              </a:rPr>
              <a:t>Suppose we want to locate all of the Frontier flights that left on 11/23/13.</a:t>
            </a:r>
          </a:p>
          <a:p>
            <a:pPr marL="0" indent="0">
              <a:buNone/>
            </a:pPr>
            <a:r>
              <a:rPr lang="en-US" sz="3200" b="1" dirty="0" smtClean="0">
                <a:solidFill>
                  <a:srgbClr val="FF0000"/>
                </a:solidFill>
                <a:latin typeface="Arial" panose="020B0604020202020204" pitchFamily="34" charset="0"/>
                <a:cs typeface="Arial" panose="020B0604020202020204" pitchFamily="34" charset="0"/>
              </a:rPr>
              <a:t>Don’t split the two conditions </a:t>
            </a:r>
            <a:r>
              <a:rPr lang="en-US" sz="3200" b="1" dirty="0">
                <a:solidFill>
                  <a:srgbClr val="FF0000"/>
                </a:solidFill>
                <a:latin typeface="Arial" panose="020B0604020202020204" pitchFamily="34" charset="0"/>
                <a:cs typeface="Arial" panose="020B0604020202020204" pitchFamily="34" charset="0"/>
              </a:rPr>
              <a:t>like this</a:t>
            </a:r>
            <a:r>
              <a:rPr lang="en-US" sz="3200" b="1" dirty="0" smtClean="0">
                <a:solidFill>
                  <a:srgbClr val="FF0000"/>
                </a:solidFill>
                <a:latin typeface="Arial" panose="020B0604020202020204" pitchFamily="34" charset="0"/>
                <a:cs typeface="Arial" panose="020B0604020202020204" pitchFamily="34" charset="0"/>
              </a:rPr>
              <a:t>:</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smtClean="0">
                <a:solidFill>
                  <a:schemeClr val="accent1">
                    <a:lumMod val="50000"/>
                  </a:schemeClr>
                </a:solidFill>
                <a:latin typeface="Arial" panose="020B0604020202020204" pitchFamily="34" charset="0"/>
                <a:cs typeface="Arial" panose="020B0604020202020204" pitchFamily="34" charset="0"/>
              </a:rPr>
              <a:t>&gt;&gt; </a:t>
            </a:r>
            <a:r>
              <a:rPr lang="en-US" dirty="0">
                <a:solidFill>
                  <a:schemeClr val="accent1">
                    <a:lumMod val="50000"/>
                  </a:schemeClr>
                </a:solidFill>
                <a:latin typeface="Arial" panose="020B0604020202020204" pitchFamily="34" charset="0"/>
                <a:cs typeface="Arial" panose="020B0604020202020204" pitchFamily="34" charset="0"/>
              </a:rPr>
              <a:t>carrier_loc = find(strcmp(F.Carrier,'F9'))</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carrier_loc =</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390</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391</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392</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393</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394</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395</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396</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397</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398</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a:t>
            </a:r>
            <a:r>
              <a:rPr lang="en-US" dirty="0" smtClean="0">
                <a:solidFill>
                  <a:schemeClr val="accent1">
                    <a:lumMod val="50000"/>
                  </a:schemeClr>
                </a:solidFill>
                <a:latin typeface="Arial" panose="020B0604020202020204" pitchFamily="34" charset="0"/>
                <a:cs typeface="Arial" panose="020B0604020202020204" pitchFamily="34" charset="0"/>
              </a:rPr>
              <a:t>399</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&gt;&gt; rows = find(strcmp(F.Date(carrier_loc),'11/23/2013'))</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rows =</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2</a:t>
            </a:r>
          </a:p>
          <a:p>
            <a:pPr marL="0" indent="0">
              <a:buNone/>
            </a:pPr>
            <a:r>
              <a:rPr lang="en-US" dirty="0">
                <a:solidFill>
                  <a:schemeClr val="accent1">
                    <a:lumMod val="50000"/>
                  </a:schemeClr>
                </a:solidFill>
                <a:latin typeface="Arial" panose="020B0604020202020204" pitchFamily="34" charset="0"/>
                <a:cs typeface="Arial" panose="020B0604020202020204" pitchFamily="34" charset="0"/>
              </a:rPr>
              <a:t>     3</a:t>
            </a:r>
            <a:endParaRPr lang="en-US" dirty="0" smtClean="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1794681" y="2895600"/>
            <a:ext cx="7026322" cy="923330"/>
          </a:xfrm>
          <a:prstGeom prst="rect">
            <a:avLst/>
          </a:prstGeom>
          <a:noFill/>
        </p:spPr>
        <p:txBody>
          <a:bodyPr wrap="square" rtlCol="0">
            <a:spAutoFit/>
          </a:bodyPr>
          <a:lstStyle/>
          <a:p>
            <a:r>
              <a:rPr lang="en-US" dirty="0" smtClean="0"/>
              <a:t>The first command does indeed find all the rows with Frontier Flights</a:t>
            </a:r>
          </a:p>
          <a:p>
            <a:endParaRPr lang="en-US" dirty="0"/>
          </a:p>
          <a:p>
            <a:r>
              <a:rPr lang="en-US" dirty="0" smtClean="0"/>
              <a:t>Rows 390 thru 399 in dataset , F.</a:t>
            </a:r>
            <a:endParaRPr lang="en-US" dirty="0"/>
          </a:p>
        </p:txBody>
      </p:sp>
      <p:sp>
        <p:nvSpPr>
          <p:cNvPr id="5" name="TextBox 4"/>
          <p:cNvSpPr txBox="1"/>
          <p:nvPr/>
        </p:nvSpPr>
        <p:spPr>
          <a:xfrm>
            <a:off x="1794681" y="5715000"/>
            <a:ext cx="6858000" cy="923330"/>
          </a:xfrm>
          <a:prstGeom prst="rect">
            <a:avLst/>
          </a:prstGeom>
          <a:noFill/>
        </p:spPr>
        <p:txBody>
          <a:bodyPr wrap="square" rtlCol="0">
            <a:spAutoFit/>
          </a:bodyPr>
          <a:lstStyle/>
          <a:p>
            <a:r>
              <a:rPr lang="en-US" dirty="0" smtClean="0"/>
              <a:t>The second command clearly isn’t giving the right rows in the dataset.  Instead it is telling us which entries in vector, carrier_loc, point to the right rows in dataset.  Don’t do this!</a:t>
            </a:r>
            <a:endParaRPr lang="en-US" dirty="0"/>
          </a:p>
        </p:txBody>
      </p:sp>
    </p:spTree>
    <p:extLst>
      <p:ext uri="{BB962C8B-B14F-4D97-AF65-F5344CB8AC3E}">
        <p14:creationId xmlns:p14="http://schemas.microsoft.com/office/powerpoint/2010/main" val="65372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pPr algn="ctr"/>
            <a:r>
              <a:rPr lang="en-US" b="1" dirty="0" smtClean="0">
                <a:solidFill>
                  <a:schemeClr val="accent3">
                    <a:lumMod val="50000"/>
                  </a:schemeClr>
                </a:solidFill>
              </a:rPr>
              <a:t>Common Error Fix</a:t>
            </a:r>
            <a:endParaRPr lang="en-US" b="1" dirty="0">
              <a:solidFill>
                <a:schemeClr val="accent3">
                  <a:lumMod val="50000"/>
                </a:schemeClr>
              </a:solidFill>
            </a:endParaRPr>
          </a:p>
        </p:txBody>
      </p:sp>
      <p:sp>
        <p:nvSpPr>
          <p:cNvPr id="3" name="Content Placeholder 2"/>
          <p:cNvSpPr>
            <a:spLocks noGrp="1"/>
          </p:cNvSpPr>
          <p:nvPr>
            <p:ph idx="1"/>
          </p:nvPr>
        </p:nvSpPr>
        <p:spPr>
          <a:xfrm>
            <a:off x="228600" y="1935480"/>
            <a:ext cx="8686800" cy="4389120"/>
          </a:xfrm>
        </p:spPr>
        <p:txBody>
          <a:bodyPr>
            <a:normAutofit/>
          </a:bodyPr>
          <a:lstStyle/>
          <a:p>
            <a:pPr marL="0" indent="0">
              <a:buNone/>
            </a:pPr>
            <a:r>
              <a:rPr lang="en-US" dirty="0" smtClean="0">
                <a:solidFill>
                  <a:schemeClr val="accent1">
                    <a:lumMod val="50000"/>
                  </a:schemeClr>
                </a:solidFill>
                <a:latin typeface="Arial" panose="020B0604020202020204" pitchFamily="34" charset="0"/>
                <a:cs typeface="Arial" panose="020B0604020202020204" pitchFamily="34" charset="0"/>
              </a:rPr>
              <a:t>To find the correct rows in the dataset set, F, simply combine the conditions into one single command:</a:t>
            </a:r>
          </a:p>
          <a:p>
            <a:pPr marL="0" indent="0">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000" dirty="0">
                <a:solidFill>
                  <a:schemeClr val="accent1">
                    <a:lumMod val="50000"/>
                  </a:schemeClr>
                </a:solidFill>
                <a:latin typeface="Arial" panose="020B0604020202020204" pitchFamily="34" charset="0"/>
                <a:cs typeface="Arial" panose="020B0604020202020204" pitchFamily="34" charset="0"/>
              </a:rPr>
              <a:t>&gt;&gt; rows = find(strcmp(F.Carrier,'F9') &amp; strcmp(F.Date,'11/23/2013'))</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rows =</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391</a:t>
            </a:r>
          </a:p>
          <a:p>
            <a:pPr marL="0" indent="0">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392</a:t>
            </a:r>
          </a:p>
          <a:p>
            <a:pPr marL="0" indent="0">
              <a:buNone/>
            </a:pP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US" sz="2400" dirty="0" smtClean="0">
                <a:solidFill>
                  <a:schemeClr val="accent1">
                    <a:lumMod val="50000"/>
                  </a:schemeClr>
                </a:solidFill>
                <a:latin typeface="Arial" panose="020B0604020202020204" pitchFamily="34" charset="0"/>
                <a:cs typeface="Arial" panose="020B0604020202020204" pitchFamily="34" charset="0"/>
              </a:rPr>
              <a:t>You can put any number of conditions within a single find statement and use the logical operators (&amp;, |, ~ )</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24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fontScale="90000"/>
          </a:bodyPr>
          <a:lstStyle/>
          <a:p>
            <a:pPr algn="ctr"/>
            <a:r>
              <a:rPr lang="en-US" b="1" dirty="0" smtClean="0">
                <a:solidFill>
                  <a:schemeClr val="accent3">
                    <a:lumMod val="50000"/>
                  </a:schemeClr>
                </a:solidFill>
              </a:rPr>
              <a:t>Pie Chart:  Carrier Flight Distribution</a:t>
            </a:r>
            <a:endParaRPr lang="en-US" b="1" dirty="0">
              <a:solidFill>
                <a:schemeClr val="accent3">
                  <a:lumMod val="50000"/>
                </a:schemeClr>
              </a:solidFill>
            </a:endParaRPr>
          </a:p>
        </p:txBody>
      </p:sp>
      <p:sp>
        <p:nvSpPr>
          <p:cNvPr id="3" name="TextBox 2"/>
          <p:cNvSpPr txBox="1"/>
          <p:nvPr/>
        </p:nvSpPr>
        <p:spPr>
          <a:xfrm>
            <a:off x="457200" y="1676400"/>
            <a:ext cx="7772400" cy="707886"/>
          </a:xfrm>
          <a:prstGeom prst="rect">
            <a:avLst/>
          </a:prstGeom>
          <a:noFill/>
        </p:spPr>
        <p:txBody>
          <a:bodyPr wrap="square" rtlCol="0">
            <a:spAutoFit/>
          </a:bodyPr>
          <a:lstStyle/>
          <a:p>
            <a:r>
              <a:rPr lang="en-US" sz="2000" dirty="0" smtClean="0">
                <a:solidFill>
                  <a:schemeClr val="accent1">
                    <a:lumMod val="50000"/>
                  </a:schemeClr>
                </a:solidFill>
                <a:latin typeface="Arial" panose="020B0604020202020204" pitchFamily="34" charset="0"/>
                <a:cs typeface="Arial" panose="020B0604020202020204" pitchFamily="34" charset="0"/>
              </a:rPr>
              <a:t>Create a pie chart showing the percentage of flights from each airline departing during the time period 11/22/2013 thru 11/30/2013. </a:t>
            </a:r>
            <a:endParaRPr lang="en-US" sz="2000" dirty="0">
              <a:solidFill>
                <a:schemeClr val="accent1">
                  <a:lumMod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76200" y="2819400"/>
            <a:ext cx="9067800" cy="3785652"/>
          </a:xfrm>
          <a:prstGeom prst="rect">
            <a:avLst/>
          </a:prstGeom>
          <a:noFill/>
        </p:spPr>
        <p:txBody>
          <a:bodyPr wrap="square" rtlCol="0">
            <a:spAutoFit/>
          </a:bodyPr>
          <a:lstStyle/>
          <a:p>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&gt;&gt; </a:t>
            </a:r>
            <a:r>
              <a:rPr lang="en-US" sz="2000" dirty="0">
                <a:solidFill>
                  <a:schemeClr val="accent1">
                    <a:lumMod val="50000"/>
                  </a:schemeClr>
                </a:solidFill>
                <a:latin typeface="Times New Roman" panose="02020603050405020304" pitchFamily="18" charset="0"/>
                <a:cs typeface="Times New Roman" panose="02020603050405020304" pitchFamily="18" charset="0"/>
              </a:rPr>
              <a:t>pie([159 126 10 104 33 287</a:t>
            </a:r>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&gt;&gt; </a:t>
            </a:r>
            <a:r>
              <a:rPr lang="en-US" sz="2000" dirty="0">
                <a:solidFill>
                  <a:schemeClr val="accent1">
                    <a:lumMod val="50000"/>
                  </a:schemeClr>
                </a:solidFill>
                <a:latin typeface="Times New Roman" panose="02020603050405020304" pitchFamily="18" charset="0"/>
                <a:cs typeface="Times New Roman" panose="02020603050405020304" pitchFamily="18" charset="0"/>
              </a:rPr>
              <a:t>legend('Delta','ExpressJet','Frontier','American Eagle','Mesa', </a:t>
            </a:r>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'Pinnacle', </a:t>
            </a:r>
          </a:p>
          <a:p>
            <a:r>
              <a:rPr lang="en-US" sz="2000" dirty="0">
                <a:solidFill>
                  <a:schemeClr val="accent1">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                                                                                   'Location</a:t>
            </a:r>
            <a:r>
              <a:rPr lang="en-US" sz="2000" dirty="0">
                <a:solidFill>
                  <a:schemeClr val="accent1">
                    <a:lumMod val="50000"/>
                  </a:schemeClr>
                </a:solidFill>
                <a:latin typeface="Times New Roman" panose="02020603050405020304" pitchFamily="18" charset="0"/>
                <a:cs typeface="Times New Roman" panose="02020603050405020304" pitchFamily="18" charset="0"/>
              </a:rPr>
              <a:t>','NorthEastOutside</a:t>
            </a:r>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a:p>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&gt;&gt; </a:t>
            </a:r>
            <a:r>
              <a:rPr lang="en-US" sz="2000" dirty="0">
                <a:solidFill>
                  <a:schemeClr val="accent1">
                    <a:lumMod val="50000"/>
                  </a:schemeClr>
                </a:solidFill>
                <a:latin typeface="Times New Roman" panose="02020603050405020304" pitchFamily="18" charset="0"/>
                <a:cs typeface="Times New Roman" panose="02020603050405020304" pitchFamily="18" charset="0"/>
              </a:rPr>
              <a:t>title('Airline Flight Distribution CVG Airport</a:t>
            </a:r>
            <a:r>
              <a:rPr lang="en-US" sz="20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2000" dirty="0">
              <a:solidFill>
                <a:schemeClr val="accent1">
                  <a:lumMod val="50000"/>
                </a:schemeClr>
              </a:solidFill>
              <a:latin typeface="Arial" panose="020B0604020202020204" pitchFamily="34" charset="0"/>
              <a:cs typeface="Arial" panose="020B0604020202020204" pitchFamily="34" charset="0"/>
            </a:endParaRPr>
          </a:p>
          <a:p>
            <a:r>
              <a:rPr lang="en-US" sz="2000" dirty="0" smtClean="0">
                <a:solidFill>
                  <a:srgbClr val="7E36B4"/>
                </a:solidFill>
                <a:latin typeface="Arial" panose="020B0604020202020204" pitchFamily="34" charset="0"/>
                <a:cs typeface="Arial" panose="020B0604020202020204" pitchFamily="34" charset="0"/>
              </a:rPr>
              <a:t>Notice the ‘Location’ property in the legend command.  This is useful for ensuring that your legend doesn’t block part of your pie chart.  Of course, you can also just drag and drop the legend.</a:t>
            </a:r>
          </a:p>
          <a:p>
            <a:endParaRPr lang="en-US" sz="2000" dirty="0" smtClean="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55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ctr"/>
            <a:r>
              <a:rPr lang="en-US" b="1" dirty="0" smtClean="0">
                <a:solidFill>
                  <a:schemeClr val="accent3">
                    <a:lumMod val="50000"/>
                  </a:schemeClr>
                </a:solidFill>
              </a:rPr>
              <a:t>BIG DATA</a:t>
            </a:r>
            <a:endParaRPr lang="en-US" b="1" dirty="0">
              <a:solidFill>
                <a:schemeClr val="accent3">
                  <a:lumMod val="50000"/>
                </a:schemeClr>
              </a:solidFill>
            </a:endParaRPr>
          </a:p>
        </p:txBody>
      </p:sp>
      <p:sp>
        <p:nvSpPr>
          <p:cNvPr id="5" name="TextBox 4"/>
          <p:cNvSpPr txBox="1"/>
          <p:nvPr/>
        </p:nvSpPr>
        <p:spPr>
          <a:xfrm>
            <a:off x="533400" y="2362200"/>
            <a:ext cx="8458200" cy="2862322"/>
          </a:xfrm>
          <a:prstGeom prst="rect">
            <a:avLst/>
          </a:prstGeom>
          <a:noFill/>
        </p:spPr>
        <p:txBody>
          <a:bodyPr wrap="square" rtlCol="0">
            <a:spAutoFit/>
          </a:bodyPr>
          <a:lstStyle/>
          <a:p>
            <a:r>
              <a:rPr lang="en-US" dirty="0" smtClean="0">
                <a:solidFill>
                  <a:schemeClr val="accent1">
                    <a:lumMod val="50000"/>
                  </a:schemeClr>
                </a:solidFill>
                <a:latin typeface="Arial" panose="020B0604020202020204" pitchFamily="34" charset="0"/>
                <a:cs typeface="Arial" panose="020B0604020202020204" pitchFamily="34" charset="0"/>
              </a:rPr>
              <a:t>A few of the many applications for analyzing </a:t>
            </a:r>
            <a:r>
              <a:rPr lang="en-US" dirty="0">
                <a:solidFill>
                  <a:schemeClr val="accent1">
                    <a:lumMod val="50000"/>
                  </a:schemeClr>
                </a:solidFill>
                <a:latin typeface="Arial" panose="020B0604020202020204" pitchFamily="34" charset="0"/>
                <a:cs typeface="Arial" panose="020B0604020202020204" pitchFamily="34" charset="0"/>
              </a:rPr>
              <a:t>l</a:t>
            </a:r>
            <a:r>
              <a:rPr lang="en-US" dirty="0" smtClean="0">
                <a:solidFill>
                  <a:schemeClr val="accent1">
                    <a:lumMod val="50000"/>
                  </a:schemeClr>
                </a:solidFill>
                <a:latin typeface="Arial" panose="020B0604020202020204" pitchFamily="34" charset="0"/>
                <a:cs typeface="Arial" panose="020B0604020202020204" pitchFamily="34" charset="0"/>
              </a:rPr>
              <a:t>arge </a:t>
            </a:r>
            <a:r>
              <a:rPr lang="en-US" dirty="0">
                <a:solidFill>
                  <a:schemeClr val="accent1">
                    <a:lumMod val="50000"/>
                  </a:schemeClr>
                </a:solidFill>
                <a:latin typeface="Arial" panose="020B0604020202020204" pitchFamily="34" charset="0"/>
                <a:cs typeface="Arial" panose="020B0604020202020204" pitchFamily="34" charset="0"/>
              </a:rPr>
              <a:t>s</a:t>
            </a:r>
            <a:r>
              <a:rPr lang="en-US" dirty="0" smtClean="0">
                <a:solidFill>
                  <a:schemeClr val="accent1">
                    <a:lumMod val="50000"/>
                  </a:schemeClr>
                </a:solidFill>
                <a:latin typeface="Arial" panose="020B0604020202020204" pitchFamily="34" charset="0"/>
                <a:cs typeface="Arial" panose="020B0604020202020204" pitchFamily="34" charset="0"/>
              </a:rPr>
              <a:t>ets of Data:</a:t>
            </a:r>
          </a:p>
          <a:p>
            <a:endParaRPr lang="en-US" dirty="0" smtClean="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Predicting Catastrophic Weather early enough to allow safe evacuation or preparation.</a:t>
            </a:r>
          </a:p>
          <a:p>
            <a:pPr marL="285750" indent="-285750">
              <a:buFont typeface="Arial" panose="020B0604020202020204"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Monitoring Customer Buying Habits.</a:t>
            </a:r>
          </a:p>
          <a:p>
            <a:pPr marL="285750" indent="-285750">
              <a:buFont typeface="Arial" panose="020B0604020202020204"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DNA Analysis to predict, prevent, treat, or minimize medical problems</a:t>
            </a:r>
          </a:p>
          <a:p>
            <a:pPr marL="285750" indent="-285750">
              <a:buFont typeface="Arial" panose="020B0604020202020204"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Searching for other planets in the universe that may harbor life.</a:t>
            </a:r>
            <a:endParaRPr lang="en-US"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solidFill>
                  <a:schemeClr val="accent1">
                    <a:lumMod val="50000"/>
                  </a:schemeClr>
                </a:solidFill>
                <a:latin typeface="Arial" panose="020B0604020202020204" pitchFamily="34" charset="0"/>
                <a:cs typeface="Arial" panose="020B0604020202020204" pitchFamily="34" charset="0"/>
              </a:rPr>
              <a:t>National Security.</a:t>
            </a:r>
          </a:p>
          <a:p>
            <a:pPr marL="285750" indent="-285750">
              <a:buFont typeface="Arial" panose="020B0604020202020204" pitchFamily="34" charset="0"/>
              <a:buChar char="•"/>
            </a:pPr>
            <a:endParaRPr lang="en-US" dirty="0">
              <a:solidFill>
                <a:schemeClr val="accent1">
                  <a:lumMod val="50000"/>
                </a:schemeClr>
              </a:solidFill>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90% of the data that exists today was generated in the last 2 years!</a:t>
            </a:r>
          </a:p>
        </p:txBody>
      </p:sp>
    </p:spTree>
    <p:extLst>
      <p:ext uri="{BB962C8B-B14F-4D97-AF65-F5344CB8AC3E}">
        <p14:creationId xmlns:p14="http://schemas.microsoft.com/office/powerpoint/2010/main" val="2055701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fontScale="90000"/>
          </a:bodyPr>
          <a:lstStyle/>
          <a:p>
            <a:pPr algn="ctr"/>
            <a:r>
              <a:rPr lang="en-US" b="1" dirty="0" smtClean="0">
                <a:solidFill>
                  <a:schemeClr val="accent3">
                    <a:lumMod val="50000"/>
                  </a:schemeClr>
                </a:solidFill>
              </a:rPr>
              <a:t>Pie Chart:  Carrier Flight Distribution</a:t>
            </a:r>
            <a:endParaRPr lang="en-US" b="1" dirty="0">
              <a:solidFill>
                <a:schemeClr val="accent3">
                  <a:lumMod val="50000"/>
                </a:schemeClr>
              </a:solidFill>
            </a:endParaRPr>
          </a:p>
        </p:txBody>
      </p:sp>
      <p:pic>
        <p:nvPicPr>
          <p:cNvPr id="4" name="Picture 3"/>
          <p:cNvPicPr>
            <a:picLocks noChangeAspect="1"/>
          </p:cNvPicPr>
          <p:nvPr/>
        </p:nvPicPr>
        <p:blipFill>
          <a:blip r:embed="rId2"/>
          <a:stretch>
            <a:fillRect/>
          </a:stretch>
        </p:blipFill>
        <p:spPr>
          <a:xfrm>
            <a:off x="914400" y="1581044"/>
            <a:ext cx="7467600" cy="5604178"/>
          </a:xfrm>
          <a:prstGeom prst="rect">
            <a:avLst/>
          </a:prstGeom>
        </p:spPr>
      </p:pic>
    </p:spTree>
    <p:extLst>
      <p:ext uri="{BB962C8B-B14F-4D97-AF65-F5344CB8AC3E}">
        <p14:creationId xmlns:p14="http://schemas.microsoft.com/office/powerpoint/2010/main" val="284595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Happy Customers:  Delta</a:t>
            </a:r>
            <a:endParaRPr lang="en-US" b="1" dirty="0">
              <a:solidFill>
                <a:schemeClr val="accent3">
                  <a:lumMod val="50000"/>
                </a:schemeClr>
              </a:solidFill>
            </a:endParaRPr>
          </a:p>
        </p:txBody>
      </p:sp>
      <p:sp>
        <p:nvSpPr>
          <p:cNvPr id="3" name="TextBox 2"/>
          <p:cNvSpPr txBox="1"/>
          <p:nvPr/>
        </p:nvSpPr>
        <p:spPr>
          <a:xfrm>
            <a:off x="180833" y="2819400"/>
            <a:ext cx="8991600" cy="3754874"/>
          </a:xfrm>
          <a:prstGeom prst="rect">
            <a:avLst/>
          </a:prstGeom>
          <a:noFill/>
        </p:spPr>
        <p:txBody>
          <a:bodyPr wrap="square" rtlCol="0">
            <a:spAutoFit/>
          </a:bodyPr>
          <a:lstStyle/>
          <a:p>
            <a:pPr lvl="0"/>
            <a:r>
              <a:rPr lang="en-US" sz="2000" dirty="0" smtClean="0">
                <a:solidFill>
                  <a:schemeClr val="accent1">
                    <a:lumMod val="50000"/>
                  </a:schemeClr>
                </a:solidFill>
                <a:latin typeface="Courier New" pitchFamily="49" charset="0"/>
                <a:cs typeface="Courier New" pitchFamily="49" charset="0"/>
              </a:rPr>
              <a:t>&gt;&gt; DL_Flights </a:t>
            </a:r>
            <a:r>
              <a:rPr lang="en-US" sz="2000" dirty="0">
                <a:solidFill>
                  <a:schemeClr val="accent1">
                    <a:lumMod val="50000"/>
                  </a:schemeClr>
                </a:solidFill>
                <a:latin typeface="Courier New" pitchFamily="49" charset="0"/>
                <a:cs typeface="Courier New" pitchFamily="49" charset="0"/>
              </a:rPr>
              <a:t>= </a:t>
            </a:r>
            <a:r>
              <a:rPr lang="en-US" sz="2000" dirty="0" smtClean="0">
                <a:solidFill>
                  <a:schemeClr val="accent1">
                    <a:lumMod val="50000"/>
                  </a:schemeClr>
                </a:solidFill>
                <a:latin typeface="Courier New" pitchFamily="49" charset="0"/>
                <a:cs typeface="Courier New" pitchFamily="49" charset="0"/>
              </a:rPr>
              <a:t>find(strcmp(F.Carrier,‘DL'));</a:t>
            </a:r>
            <a:endParaRPr lang="en-US" sz="2000" dirty="0">
              <a:solidFill>
                <a:schemeClr val="accent1">
                  <a:lumMod val="50000"/>
                </a:schemeClr>
              </a:solidFill>
              <a:latin typeface="Courier New" pitchFamily="49" charset="0"/>
              <a:cs typeface="Courier New" pitchFamily="49" charset="0"/>
            </a:endParaRPr>
          </a:p>
          <a:p>
            <a:pPr lvl="0"/>
            <a:endParaRPr lang="en-US" sz="2000" dirty="0">
              <a:solidFill>
                <a:schemeClr val="accent1">
                  <a:lumMod val="50000"/>
                </a:schemeClr>
              </a:solidFill>
              <a:latin typeface="Courier New" pitchFamily="49" charset="0"/>
              <a:cs typeface="Courier New" pitchFamily="49" charset="0"/>
            </a:endParaRPr>
          </a:p>
          <a:p>
            <a:pPr lvl="0"/>
            <a:r>
              <a:rPr lang="en-US" dirty="0">
                <a:solidFill>
                  <a:schemeClr val="accent1">
                    <a:lumMod val="50000"/>
                  </a:schemeClr>
                </a:solidFill>
                <a:latin typeface="Courier New" pitchFamily="49" charset="0"/>
                <a:cs typeface="Courier New" pitchFamily="49" charset="0"/>
              </a:rPr>
              <a:t>&gt;&gt; </a:t>
            </a:r>
            <a:r>
              <a:rPr lang="en-US" dirty="0" smtClean="0">
                <a:solidFill>
                  <a:schemeClr val="accent1">
                    <a:lumMod val="50000"/>
                  </a:schemeClr>
                </a:solidFill>
                <a:latin typeface="Courier New" pitchFamily="49" charset="0"/>
                <a:cs typeface="Courier New" pitchFamily="49" charset="0"/>
              </a:rPr>
              <a:t>OnTime </a:t>
            </a:r>
            <a:r>
              <a:rPr lang="en-US" dirty="0">
                <a:solidFill>
                  <a:schemeClr val="accent1">
                    <a:lumMod val="50000"/>
                  </a:schemeClr>
                </a:solidFill>
                <a:latin typeface="Courier New" pitchFamily="49" charset="0"/>
                <a:cs typeface="Courier New" pitchFamily="49" charset="0"/>
              </a:rPr>
              <a:t>= </a:t>
            </a:r>
            <a:r>
              <a:rPr lang="en-US" dirty="0" smtClean="0">
                <a:solidFill>
                  <a:schemeClr val="accent1">
                    <a:lumMod val="50000"/>
                  </a:schemeClr>
                </a:solidFill>
                <a:latin typeface="Courier New" pitchFamily="49" charset="0"/>
                <a:cs typeface="Courier New" pitchFamily="49" charset="0"/>
              </a:rPr>
              <a:t>sum(F.Delay(DL_Flights) </a:t>
            </a:r>
            <a:r>
              <a:rPr lang="en-US" dirty="0">
                <a:solidFill>
                  <a:schemeClr val="accent1">
                    <a:lumMod val="50000"/>
                  </a:schemeClr>
                </a:solidFill>
                <a:latin typeface="Courier New" pitchFamily="49" charset="0"/>
                <a:cs typeface="Courier New" pitchFamily="49" charset="0"/>
              </a:rPr>
              <a:t>&lt; 15)</a:t>
            </a:r>
          </a:p>
          <a:p>
            <a:pPr lvl="0"/>
            <a:r>
              <a:rPr lang="en-US" sz="2000" dirty="0" smtClean="0">
                <a:solidFill>
                  <a:schemeClr val="accent1">
                    <a:lumMod val="50000"/>
                  </a:schemeClr>
                </a:solidFill>
                <a:latin typeface="Courier New" pitchFamily="49" charset="0"/>
                <a:cs typeface="Courier New" pitchFamily="49" charset="0"/>
              </a:rPr>
              <a:t>OnTime =   144</a:t>
            </a:r>
          </a:p>
          <a:p>
            <a:pPr lvl="0"/>
            <a:endParaRPr lang="en-US" sz="2000" dirty="0">
              <a:solidFill>
                <a:schemeClr val="accent1">
                  <a:lumMod val="50000"/>
                </a:schemeClr>
              </a:solidFill>
              <a:latin typeface="Courier New" pitchFamily="49" charset="0"/>
              <a:cs typeface="Courier New" pitchFamily="49" charset="0"/>
            </a:endParaRPr>
          </a:p>
          <a:p>
            <a:pPr lvl="0"/>
            <a:r>
              <a:rPr lang="en-US" sz="2000" dirty="0">
                <a:solidFill>
                  <a:schemeClr val="accent1">
                    <a:lumMod val="50000"/>
                  </a:schemeClr>
                </a:solidFill>
                <a:latin typeface="Courier New" pitchFamily="49" charset="0"/>
                <a:cs typeface="Courier New" pitchFamily="49" charset="0"/>
              </a:rPr>
              <a:t>&gt;&gt; </a:t>
            </a:r>
            <a:r>
              <a:rPr lang="en-US" sz="2000" dirty="0" smtClean="0">
                <a:solidFill>
                  <a:schemeClr val="accent1">
                    <a:lumMod val="50000"/>
                  </a:schemeClr>
                </a:solidFill>
                <a:latin typeface="Courier New" pitchFamily="49" charset="0"/>
                <a:cs typeface="Courier New" pitchFamily="49" charset="0"/>
              </a:rPr>
              <a:t>Number_Flights </a:t>
            </a:r>
            <a:r>
              <a:rPr lang="en-US" sz="2000" dirty="0">
                <a:solidFill>
                  <a:schemeClr val="accent1">
                    <a:lumMod val="50000"/>
                  </a:schemeClr>
                </a:solidFill>
                <a:latin typeface="Courier New" pitchFamily="49" charset="0"/>
                <a:cs typeface="Courier New" pitchFamily="49" charset="0"/>
              </a:rPr>
              <a:t>= length(DL_Flights)</a:t>
            </a:r>
          </a:p>
          <a:p>
            <a:pPr lvl="0"/>
            <a:r>
              <a:rPr lang="en-US" sz="2000" dirty="0" smtClean="0">
                <a:solidFill>
                  <a:schemeClr val="accent1">
                    <a:lumMod val="50000"/>
                  </a:schemeClr>
                </a:solidFill>
                <a:latin typeface="Courier New" pitchFamily="49" charset="0"/>
                <a:cs typeface="Courier New" pitchFamily="49" charset="0"/>
              </a:rPr>
              <a:t>Number_Flights </a:t>
            </a:r>
            <a:r>
              <a:rPr lang="en-US" sz="2000" dirty="0">
                <a:solidFill>
                  <a:schemeClr val="accent1">
                    <a:lumMod val="50000"/>
                  </a:schemeClr>
                </a:solidFill>
                <a:latin typeface="Courier New" pitchFamily="49" charset="0"/>
                <a:cs typeface="Courier New" pitchFamily="49" charset="0"/>
              </a:rPr>
              <a:t>=  159</a:t>
            </a:r>
          </a:p>
          <a:p>
            <a:pPr lvl="0"/>
            <a:endParaRPr lang="en-US" sz="2000" dirty="0">
              <a:solidFill>
                <a:schemeClr val="accent1">
                  <a:lumMod val="50000"/>
                </a:schemeClr>
              </a:solidFill>
              <a:latin typeface="Courier New" pitchFamily="49" charset="0"/>
              <a:cs typeface="Courier New" pitchFamily="49" charset="0"/>
            </a:endParaRPr>
          </a:p>
          <a:p>
            <a:pPr lvl="0"/>
            <a:r>
              <a:rPr lang="en-US" sz="2000" dirty="0" smtClean="0">
                <a:solidFill>
                  <a:schemeClr val="accent1">
                    <a:lumMod val="50000"/>
                  </a:schemeClr>
                </a:solidFill>
                <a:latin typeface="Courier New" pitchFamily="49" charset="0"/>
                <a:cs typeface="Courier New" pitchFamily="49" charset="0"/>
              </a:rPr>
              <a:t>&gt;&gt; Per_OnTime/Number_Flights*100</a:t>
            </a:r>
            <a:endParaRPr lang="en-US" sz="2000" dirty="0">
              <a:solidFill>
                <a:schemeClr val="accent1">
                  <a:lumMod val="50000"/>
                </a:schemeClr>
              </a:solidFill>
              <a:latin typeface="Courier New" pitchFamily="49" charset="0"/>
              <a:cs typeface="Courier New" pitchFamily="49" charset="0"/>
            </a:endParaRPr>
          </a:p>
          <a:p>
            <a:pPr lvl="0"/>
            <a:r>
              <a:rPr lang="en-US" sz="2000" dirty="0">
                <a:solidFill>
                  <a:schemeClr val="accent1">
                    <a:lumMod val="50000"/>
                  </a:schemeClr>
                </a:solidFill>
                <a:latin typeface="Courier New" pitchFamily="49" charset="0"/>
                <a:cs typeface="Courier New" pitchFamily="49" charset="0"/>
              </a:rPr>
              <a:t>ans </a:t>
            </a:r>
            <a:r>
              <a:rPr lang="en-US" sz="2000" dirty="0" smtClean="0">
                <a:solidFill>
                  <a:schemeClr val="accent1">
                    <a:lumMod val="50000"/>
                  </a:schemeClr>
                </a:solidFill>
                <a:latin typeface="Courier New" panose="02070309020205020404" pitchFamily="49" charset="0"/>
                <a:cs typeface="Courier New" panose="02070309020205020404" pitchFamily="49" charset="0"/>
              </a:rPr>
              <a:t>=   </a:t>
            </a:r>
            <a:r>
              <a:rPr lang="en-US" sz="2000" dirty="0">
                <a:solidFill>
                  <a:schemeClr val="accent1">
                    <a:lumMod val="50000"/>
                  </a:schemeClr>
                </a:solidFill>
                <a:latin typeface="Courier New" panose="02070309020205020404" pitchFamily="49" charset="0"/>
                <a:cs typeface="Courier New" panose="02070309020205020404" pitchFamily="49" charset="0"/>
              </a:rPr>
              <a:t>90.5660</a:t>
            </a:r>
          </a:p>
          <a:p>
            <a:pPr lvl="0"/>
            <a:endParaRPr lang="en-US" sz="2000" dirty="0">
              <a:solidFill>
                <a:schemeClr val="accent1">
                  <a:lumMod val="50000"/>
                </a:schemeClr>
              </a:solidFill>
              <a:latin typeface="Courier New" panose="02070309020205020404" pitchFamily="49" charset="0"/>
              <a:cs typeface="Courier New" panose="02070309020205020404" pitchFamily="49" charset="0"/>
            </a:endParaRPr>
          </a:p>
          <a:p>
            <a:pPr lvl="0"/>
            <a:r>
              <a:rPr lang="en-US" sz="2000" dirty="0" smtClean="0">
                <a:solidFill>
                  <a:srgbClr val="9900CC"/>
                </a:solidFill>
                <a:latin typeface="Arial" pitchFamily="34" charset="0"/>
                <a:cs typeface="Arial" pitchFamily="34" charset="0"/>
              </a:rPr>
              <a:t>90.6% of Delta flights were less than 15 minutes late</a:t>
            </a:r>
            <a:endParaRPr lang="en-US" sz="2000" dirty="0" smtClean="0">
              <a:solidFill>
                <a:schemeClr val="accent1">
                  <a:lumMod val="50000"/>
                </a:schemeClr>
              </a:solidFill>
              <a:latin typeface="Arial" pitchFamily="34" charset="0"/>
              <a:cs typeface="Arial" pitchFamily="34" charset="0"/>
            </a:endParaRPr>
          </a:p>
        </p:txBody>
      </p:sp>
      <p:sp>
        <p:nvSpPr>
          <p:cNvPr id="4" name="TextBox 3"/>
          <p:cNvSpPr txBox="1"/>
          <p:nvPr/>
        </p:nvSpPr>
        <p:spPr>
          <a:xfrm>
            <a:off x="447533" y="1526738"/>
            <a:ext cx="8458200" cy="1292662"/>
          </a:xfrm>
          <a:prstGeom prst="rect">
            <a:avLst/>
          </a:prstGeom>
          <a:noFill/>
        </p:spPr>
        <p:txBody>
          <a:bodyPr wrap="square" rtlCol="0">
            <a:spAutoFit/>
          </a:bodyPr>
          <a:lstStyle/>
          <a:p>
            <a:pPr lvl="0"/>
            <a:r>
              <a:rPr lang="en-US" sz="2000" dirty="0" smtClean="0">
                <a:solidFill>
                  <a:schemeClr val="accent1">
                    <a:lumMod val="50000"/>
                  </a:schemeClr>
                </a:solidFill>
                <a:latin typeface="Arial" pitchFamily="34" charset="0"/>
                <a:cs typeface="Arial" pitchFamily="34" charset="0"/>
              </a:rPr>
              <a:t>Suppose we consider any departure less than 15 minutes late acceptable to customers. What </a:t>
            </a:r>
            <a:r>
              <a:rPr lang="en-US" sz="2000" dirty="0">
                <a:solidFill>
                  <a:schemeClr val="accent1">
                    <a:lumMod val="50000"/>
                  </a:schemeClr>
                </a:solidFill>
                <a:latin typeface="Arial" pitchFamily="34" charset="0"/>
                <a:cs typeface="Arial" pitchFamily="34" charset="0"/>
              </a:rPr>
              <a:t>percentage of Delta flights departed less than 15 minutes late?</a:t>
            </a:r>
          </a:p>
          <a:p>
            <a:endParaRPr lang="en-US" dirty="0"/>
          </a:p>
        </p:txBody>
      </p:sp>
    </p:spTree>
    <p:extLst>
      <p:ext uri="{BB962C8B-B14F-4D97-AF65-F5344CB8AC3E}">
        <p14:creationId xmlns:p14="http://schemas.microsoft.com/office/powerpoint/2010/main" val="29444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612"/>
            <a:ext cx="8991600" cy="1143000"/>
          </a:xfrm>
        </p:spPr>
        <p:txBody>
          <a:bodyPr>
            <a:normAutofit/>
          </a:bodyPr>
          <a:lstStyle/>
          <a:p>
            <a:pPr algn="ctr"/>
            <a:r>
              <a:rPr lang="en-US" b="1" dirty="0" smtClean="0">
                <a:solidFill>
                  <a:schemeClr val="accent3">
                    <a:lumMod val="50000"/>
                  </a:schemeClr>
                </a:solidFill>
              </a:rPr>
              <a:t>Happy Customers</a:t>
            </a:r>
            <a:endParaRPr lang="en-US" b="1" dirty="0">
              <a:solidFill>
                <a:schemeClr val="accent3">
                  <a:lumMod val="50000"/>
                </a:schemeClr>
              </a:solidFill>
            </a:endParaRPr>
          </a:p>
        </p:txBody>
      </p:sp>
      <p:sp>
        <p:nvSpPr>
          <p:cNvPr id="4" name="TextBox 3"/>
          <p:cNvSpPr txBox="1"/>
          <p:nvPr/>
        </p:nvSpPr>
        <p:spPr>
          <a:xfrm>
            <a:off x="381000" y="2667000"/>
            <a:ext cx="8458200" cy="1015663"/>
          </a:xfrm>
          <a:prstGeom prst="rect">
            <a:avLst/>
          </a:prstGeom>
          <a:noFill/>
        </p:spPr>
        <p:txBody>
          <a:bodyPr wrap="square" rtlCol="0">
            <a:spAutoFit/>
          </a:bodyPr>
          <a:lstStyle/>
          <a:p>
            <a:pPr lvl="0"/>
            <a:r>
              <a:rPr lang="en-US" sz="2000" dirty="0" smtClean="0">
                <a:solidFill>
                  <a:schemeClr val="accent1">
                    <a:lumMod val="50000"/>
                  </a:schemeClr>
                </a:solidFill>
                <a:latin typeface="Arial" pitchFamily="34" charset="0"/>
                <a:cs typeface="Arial" pitchFamily="34" charset="0"/>
              </a:rPr>
              <a:t>Repeat the previous calculation for all airlines and display results on a bar chart.  We could do the same set of commands five more times.  Is there a better approach?</a:t>
            </a:r>
            <a:endParaRPr lang="en-US" sz="20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698233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Happy Customers</a:t>
            </a:r>
            <a:endParaRPr lang="en-US" b="1" dirty="0">
              <a:solidFill>
                <a:schemeClr val="accent3">
                  <a:lumMod val="50000"/>
                </a:schemeClr>
              </a:solidFill>
            </a:endParaRPr>
          </a:p>
        </p:txBody>
      </p:sp>
      <p:pic>
        <p:nvPicPr>
          <p:cNvPr id="5" name="Picture 4"/>
          <p:cNvPicPr>
            <a:picLocks noChangeAspect="1"/>
          </p:cNvPicPr>
          <p:nvPr/>
        </p:nvPicPr>
        <p:blipFill>
          <a:blip r:embed="rId2"/>
          <a:stretch>
            <a:fillRect/>
          </a:stretch>
        </p:blipFill>
        <p:spPr>
          <a:xfrm>
            <a:off x="685800" y="1600200"/>
            <a:ext cx="7391400" cy="5038700"/>
          </a:xfrm>
          <a:prstGeom prst="rect">
            <a:avLst/>
          </a:prstGeom>
        </p:spPr>
      </p:pic>
    </p:spTree>
    <p:extLst>
      <p:ext uri="{BB962C8B-B14F-4D97-AF65-F5344CB8AC3E}">
        <p14:creationId xmlns:p14="http://schemas.microsoft.com/office/powerpoint/2010/main" val="1375551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Happy Customers</a:t>
            </a:r>
            <a:endParaRPr lang="en-US" b="1" dirty="0">
              <a:solidFill>
                <a:schemeClr val="accent3">
                  <a:lumMod val="50000"/>
                </a:schemeClr>
              </a:solidFill>
            </a:endParaRPr>
          </a:p>
        </p:txBody>
      </p:sp>
      <p:pic>
        <p:nvPicPr>
          <p:cNvPr id="3" name="Picture 2"/>
          <p:cNvPicPr>
            <a:picLocks noChangeAspect="1"/>
          </p:cNvPicPr>
          <p:nvPr/>
        </p:nvPicPr>
        <p:blipFill>
          <a:blip r:embed="rId2"/>
          <a:stretch>
            <a:fillRect/>
          </a:stretch>
        </p:blipFill>
        <p:spPr>
          <a:xfrm>
            <a:off x="1219201" y="1604084"/>
            <a:ext cx="6705600" cy="5032323"/>
          </a:xfrm>
          <a:prstGeom prst="rect">
            <a:avLst/>
          </a:prstGeom>
        </p:spPr>
      </p:pic>
    </p:spTree>
    <p:extLst>
      <p:ext uri="{BB962C8B-B14F-4D97-AF65-F5344CB8AC3E}">
        <p14:creationId xmlns:p14="http://schemas.microsoft.com/office/powerpoint/2010/main" val="3005895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34" y="914400"/>
            <a:ext cx="8991600" cy="1143000"/>
          </a:xfrm>
        </p:spPr>
        <p:txBody>
          <a:bodyPr>
            <a:normAutofit/>
          </a:bodyPr>
          <a:lstStyle/>
          <a:p>
            <a:pPr algn="ctr"/>
            <a:r>
              <a:rPr lang="en-US" b="1" dirty="0" smtClean="0">
                <a:solidFill>
                  <a:schemeClr val="accent3">
                    <a:lumMod val="50000"/>
                  </a:schemeClr>
                </a:solidFill>
              </a:rPr>
              <a:t>Delay Time vs. Date of Departure</a:t>
            </a:r>
            <a:endParaRPr lang="en-US" b="1" dirty="0">
              <a:solidFill>
                <a:schemeClr val="accent3">
                  <a:lumMod val="50000"/>
                </a:schemeClr>
              </a:solidFill>
            </a:endParaRPr>
          </a:p>
        </p:txBody>
      </p:sp>
      <p:sp>
        <p:nvSpPr>
          <p:cNvPr id="3" name="TextBox 2"/>
          <p:cNvSpPr txBox="1"/>
          <p:nvPr/>
        </p:nvSpPr>
        <p:spPr>
          <a:xfrm>
            <a:off x="362234" y="2971800"/>
            <a:ext cx="8610600" cy="1938992"/>
          </a:xfrm>
          <a:prstGeom prst="rect">
            <a:avLst/>
          </a:prstGeom>
          <a:noFill/>
        </p:spPr>
        <p:txBody>
          <a:bodyPr wrap="square" rtlCol="0">
            <a:spAutoFit/>
          </a:bodyPr>
          <a:lstStyle/>
          <a:p>
            <a:r>
              <a:rPr lang="en-US" sz="2400" dirty="0" smtClean="0">
                <a:solidFill>
                  <a:schemeClr val="accent1">
                    <a:lumMod val="50000"/>
                  </a:schemeClr>
                </a:solidFill>
                <a:latin typeface="Arial" pitchFamily="34" charset="0"/>
                <a:cs typeface="Arial" pitchFamily="34" charset="0"/>
              </a:rPr>
              <a:t>Suppose we want to look at Delay Time vs Date of Departure for the carriers.</a:t>
            </a:r>
          </a:p>
          <a:p>
            <a:endParaRPr lang="en-US" sz="2400" dirty="0">
              <a:solidFill>
                <a:schemeClr val="accent1">
                  <a:lumMod val="50000"/>
                </a:schemeClr>
              </a:solidFill>
              <a:latin typeface="Arial" pitchFamily="34" charset="0"/>
              <a:cs typeface="Arial" pitchFamily="34" charset="0"/>
            </a:endParaRPr>
          </a:p>
          <a:p>
            <a:r>
              <a:rPr lang="en-US" sz="2400" dirty="0" smtClean="0">
                <a:solidFill>
                  <a:schemeClr val="accent1">
                    <a:lumMod val="50000"/>
                  </a:schemeClr>
                </a:solidFill>
                <a:latin typeface="Arial" pitchFamily="34" charset="0"/>
                <a:cs typeface="Arial" pitchFamily="34" charset="0"/>
              </a:rPr>
              <a:t>How do we deal with Date since it is a string?</a:t>
            </a:r>
          </a:p>
          <a:p>
            <a:endParaRPr lang="en-US" sz="2400"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332223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1143000"/>
          </a:xfrm>
        </p:spPr>
        <p:txBody>
          <a:bodyPr>
            <a:normAutofit/>
          </a:bodyPr>
          <a:lstStyle/>
          <a:p>
            <a:pPr algn="ctr"/>
            <a:r>
              <a:rPr lang="en-US" b="1" dirty="0" smtClean="0">
                <a:solidFill>
                  <a:schemeClr val="accent3">
                    <a:lumMod val="50000"/>
                  </a:schemeClr>
                </a:solidFill>
              </a:rPr>
              <a:t>Delay vs. Date of Departure</a:t>
            </a:r>
            <a:endParaRPr lang="en-US" b="1" dirty="0">
              <a:solidFill>
                <a:schemeClr val="accent3">
                  <a:lumMod val="50000"/>
                </a:schemeClr>
              </a:solidFill>
            </a:endParaRPr>
          </a:p>
        </p:txBody>
      </p:sp>
      <p:sp>
        <p:nvSpPr>
          <p:cNvPr id="3" name="TextBox 2"/>
          <p:cNvSpPr txBox="1"/>
          <p:nvPr/>
        </p:nvSpPr>
        <p:spPr>
          <a:xfrm>
            <a:off x="381000" y="1565451"/>
            <a:ext cx="8229600" cy="5262979"/>
          </a:xfrm>
          <a:prstGeom prst="rect">
            <a:avLst/>
          </a:prstGeom>
          <a:noFill/>
        </p:spPr>
        <p:txBody>
          <a:bodyPr wrap="square" rtlCol="0">
            <a:spAutoFit/>
          </a:bodyPr>
          <a:lstStyle/>
          <a:p>
            <a:r>
              <a:rPr lang="en-US" sz="2400" dirty="0" smtClean="0">
                <a:solidFill>
                  <a:schemeClr val="accent1">
                    <a:lumMod val="50000"/>
                  </a:schemeClr>
                </a:solidFill>
                <a:latin typeface="Arial" pitchFamily="34" charset="0"/>
                <a:cs typeface="Arial" pitchFamily="34" charset="0"/>
              </a:rPr>
              <a:t>The departure dates are strings ‘11/22/2013’ thru ‘11/30/2013’.  The function, </a:t>
            </a:r>
            <a:r>
              <a:rPr lang="en-US" sz="2400" b="1" i="1" dirty="0" smtClean="0">
                <a:solidFill>
                  <a:schemeClr val="accent1">
                    <a:lumMod val="50000"/>
                  </a:schemeClr>
                </a:solidFill>
                <a:latin typeface="Arial" pitchFamily="34" charset="0"/>
                <a:cs typeface="Arial" pitchFamily="34" charset="0"/>
              </a:rPr>
              <a:t>datenum</a:t>
            </a:r>
            <a:r>
              <a:rPr lang="en-US" sz="2400" dirty="0" smtClean="0">
                <a:solidFill>
                  <a:schemeClr val="accent1">
                    <a:lumMod val="50000"/>
                  </a:schemeClr>
                </a:solidFill>
                <a:latin typeface="Arial" pitchFamily="34" charset="0"/>
                <a:cs typeface="Arial" pitchFamily="34" charset="0"/>
              </a:rPr>
              <a:t>, in MATLAB will convert these string to numbers.  </a:t>
            </a:r>
          </a:p>
          <a:p>
            <a:endParaRPr lang="en-US" sz="2400" dirty="0">
              <a:solidFill>
                <a:schemeClr val="accent1">
                  <a:lumMod val="50000"/>
                </a:schemeClr>
              </a:solidFill>
              <a:latin typeface="Arial" pitchFamily="34" charset="0"/>
              <a:cs typeface="Arial" pitchFamily="34" charset="0"/>
            </a:endParaRPr>
          </a:p>
          <a:p>
            <a:r>
              <a:rPr lang="fr-FR" sz="2000" dirty="0">
                <a:solidFill>
                  <a:schemeClr val="accent1">
                    <a:lumMod val="50000"/>
                  </a:schemeClr>
                </a:solidFill>
                <a:latin typeface="Courier New" pitchFamily="49" charset="0"/>
                <a:cs typeface="Courier New" pitchFamily="49" charset="0"/>
              </a:rPr>
              <a:t>&gt;&gt; datenum('1/1/0000</a:t>
            </a:r>
            <a:r>
              <a:rPr lang="fr-FR" sz="2000" dirty="0" smtClean="0">
                <a:solidFill>
                  <a:schemeClr val="accent1">
                    <a:lumMod val="50000"/>
                  </a:schemeClr>
                </a:solidFill>
                <a:latin typeface="Courier New" pitchFamily="49" charset="0"/>
                <a:cs typeface="Courier New" pitchFamily="49" charset="0"/>
              </a:rPr>
              <a:t>')   </a:t>
            </a:r>
            <a:r>
              <a:rPr lang="fr-FR" sz="2000" dirty="0" smtClean="0">
                <a:solidFill>
                  <a:srgbClr val="00B050"/>
                </a:solidFill>
                <a:latin typeface="Courier New" pitchFamily="49" charset="0"/>
                <a:cs typeface="Courier New" pitchFamily="49" charset="0"/>
              </a:rPr>
              <a:t>% Day 1 according to MATLAB</a:t>
            </a:r>
            <a:endParaRPr lang="fr-FR" sz="2000" dirty="0">
              <a:solidFill>
                <a:schemeClr val="accent1">
                  <a:lumMod val="50000"/>
                </a:schemeClr>
              </a:solidFill>
              <a:latin typeface="Courier New" pitchFamily="49" charset="0"/>
              <a:cs typeface="Courier New" pitchFamily="49" charset="0"/>
            </a:endParaRPr>
          </a:p>
          <a:p>
            <a:r>
              <a:rPr lang="fr-FR" sz="2000" dirty="0" smtClean="0">
                <a:solidFill>
                  <a:schemeClr val="accent1">
                    <a:lumMod val="50000"/>
                  </a:schemeClr>
                </a:solidFill>
                <a:latin typeface="Courier New" pitchFamily="49" charset="0"/>
                <a:cs typeface="Courier New" pitchFamily="49" charset="0"/>
              </a:rPr>
              <a:t>ans =     </a:t>
            </a:r>
            <a:r>
              <a:rPr lang="fr-FR" sz="2000" dirty="0">
                <a:solidFill>
                  <a:schemeClr val="accent1">
                    <a:lumMod val="50000"/>
                  </a:schemeClr>
                </a:solidFill>
                <a:latin typeface="Courier New" pitchFamily="49" charset="0"/>
                <a:cs typeface="Courier New" pitchFamily="49" charset="0"/>
              </a:rPr>
              <a:t>1</a:t>
            </a:r>
          </a:p>
          <a:p>
            <a:endParaRPr lang="fr-FR" sz="2000" dirty="0" smtClean="0">
              <a:solidFill>
                <a:schemeClr val="accent1">
                  <a:lumMod val="50000"/>
                </a:schemeClr>
              </a:solidFill>
              <a:latin typeface="Courier New" pitchFamily="49" charset="0"/>
              <a:cs typeface="Courier New" pitchFamily="49" charset="0"/>
            </a:endParaRPr>
          </a:p>
          <a:p>
            <a:r>
              <a:rPr lang="fr-FR" sz="2000" dirty="0">
                <a:solidFill>
                  <a:schemeClr val="accent1">
                    <a:lumMod val="50000"/>
                  </a:schemeClr>
                </a:solidFill>
                <a:latin typeface="Courier New" pitchFamily="49" charset="0"/>
                <a:cs typeface="Courier New" pitchFamily="49" charset="0"/>
              </a:rPr>
              <a:t>&gt;&gt; datenum('11/22/2013')</a:t>
            </a:r>
          </a:p>
          <a:p>
            <a:r>
              <a:rPr lang="fr-FR" sz="2000" dirty="0">
                <a:solidFill>
                  <a:schemeClr val="accent1">
                    <a:lumMod val="50000"/>
                  </a:schemeClr>
                </a:solidFill>
                <a:latin typeface="Courier New" pitchFamily="49" charset="0"/>
                <a:cs typeface="Courier New" pitchFamily="49" charset="0"/>
              </a:rPr>
              <a:t>ans </a:t>
            </a:r>
            <a:r>
              <a:rPr lang="fr-FR" sz="2000" dirty="0" smtClean="0">
                <a:solidFill>
                  <a:schemeClr val="accent1">
                    <a:lumMod val="50000"/>
                  </a:schemeClr>
                </a:solidFill>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735560</a:t>
            </a:r>
          </a:p>
          <a:p>
            <a:endParaRPr lang="fr-FR" sz="2000" dirty="0" smtClean="0">
              <a:solidFill>
                <a:schemeClr val="accent1">
                  <a:lumMod val="50000"/>
                </a:schemeClr>
              </a:solidFill>
              <a:latin typeface="Courier New" pitchFamily="49" charset="0"/>
              <a:cs typeface="Courier New" pitchFamily="49" charset="0"/>
            </a:endParaRPr>
          </a:p>
          <a:p>
            <a:r>
              <a:rPr lang="fr-FR" sz="2000" dirty="0" smtClean="0">
                <a:solidFill>
                  <a:schemeClr val="accent1">
                    <a:lumMod val="50000"/>
                  </a:schemeClr>
                </a:solidFill>
                <a:latin typeface="Courier New" pitchFamily="49" charset="0"/>
                <a:cs typeface="Courier New" pitchFamily="49" charset="0"/>
              </a:rPr>
              <a:t>&gt;&gt; </a:t>
            </a:r>
            <a:r>
              <a:rPr lang="fr-FR" sz="2000" dirty="0">
                <a:solidFill>
                  <a:schemeClr val="accent1">
                    <a:lumMod val="50000"/>
                  </a:schemeClr>
                </a:solidFill>
                <a:latin typeface="Courier New" pitchFamily="49" charset="0"/>
                <a:cs typeface="Courier New" pitchFamily="49" charset="0"/>
              </a:rPr>
              <a:t>datenum('11/23/2013')</a:t>
            </a:r>
          </a:p>
          <a:p>
            <a:r>
              <a:rPr lang="fr-FR" sz="2000" dirty="0">
                <a:solidFill>
                  <a:schemeClr val="accent1">
                    <a:lumMod val="50000"/>
                  </a:schemeClr>
                </a:solidFill>
                <a:latin typeface="Courier New" pitchFamily="49" charset="0"/>
                <a:cs typeface="Courier New" pitchFamily="49" charset="0"/>
              </a:rPr>
              <a:t>ans </a:t>
            </a:r>
            <a:r>
              <a:rPr lang="fr-FR" sz="2000" dirty="0" smtClean="0">
                <a:solidFill>
                  <a:schemeClr val="accent1">
                    <a:lumMod val="50000"/>
                  </a:schemeClr>
                </a:solidFill>
                <a:latin typeface="Courier New" pitchFamily="49" charset="0"/>
                <a:cs typeface="Courier New" pitchFamily="49" charset="0"/>
              </a:rPr>
              <a:t>=      </a:t>
            </a:r>
            <a:r>
              <a:rPr lang="fr-FR" sz="2000" dirty="0">
                <a:solidFill>
                  <a:schemeClr val="accent1">
                    <a:lumMod val="50000"/>
                  </a:schemeClr>
                </a:solidFill>
                <a:latin typeface="Courier New" pitchFamily="49" charset="0"/>
                <a:cs typeface="Courier New" pitchFamily="49" charset="0"/>
              </a:rPr>
              <a:t>735561</a:t>
            </a:r>
          </a:p>
          <a:p>
            <a:endParaRPr lang="fr-FR" sz="2000" dirty="0">
              <a:solidFill>
                <a:schemeClr val="accent1">
                  <a:lumMod val="50000"/>
                </a:schemeClr>
              </a:solidFill>
              <a:latin typeface="Courier New" pitchFamily="49" charset="0"/>
              <a:cs typeface="Courier New" pitchFamily="49" charset="0"/>
            </a:endParaRPr>
          </a:p>
          <a:p>
            <a:r>
              <a:rPr lang="fr-FR" sz="2000" dirty="0" smtClean="0">
                <a:solidFill>
                  <a:schemeClr val="accent1">
                    <a:lumMod val="50000"/>
                  </a:schemeClr>
                </a:solidFill>
                <a:latin typeface="Courier New" pitchFamily="49" charset="0"/>
                <a:cs typeface="Courier New" pitchFamily="49" charset="0"/>
              </a:rPr>
              <a:t>&gt;&gt; </a:t>
            </a:r>
            <a:r>
              <a:rPr lang="fr-FR" sz="2000" dirty="0">
                <a:solidFill>
                  <a:schemeClr val="accent1">
                    <a:lumMod val="50000"/>
                  </a:schemeClr>
                </a:solidFill>
                <a:latin typeface="Courier New" pitchFamily="49" charset="0"/>
                <a:cs typeface="Courier New" pitchFamily="49" charset="0"/>
              </a:rPr>
              <a:t>datenum('11/30/2013')</a:t>
            </a:r>
          </a:p>
          <a:p>
            <a:r>
              <a:rPr lang="fr-FR" sz="2000" dirty="0">
                <a:solidFill>
                  <a:schemeClr val="accent1">
                    <a:lumMod val="50000"/>
                  </a:schemeClr>
                </a:solidFill>
                <a:latin typeface="Courier New" pitchFamily="49" charset="0"/>
                <a:cs typeface="Courier New" pitchFamily="49" charset="0"/>
              </a:rPr>
              <a:t>ans =</a:t>
            </a:r>
          </a:p>
          <a:p>
            <a:r>
              <a:rPr lang="fr-FR" sz="2000" dirty="0">
                <a:solidFill>
                  <a:schemeClr val="accent1">
                    <a:lumMod val="50000"/>
                  </a:schemeClr>
                </a:solidFill>
                <a:latin typeface="Courier New" pitchFamily="49" charset="0"/>
                <a:cs typeface="Courier New" pitchFamily="49" charset="0"/>
              </a:rPr>
              <a:t>      735568</a:t>
            </a:r>
          </a:p>
        </p:txBody>
      </p:sp>
    </p:spTree>
    <p:extLst>
      <p:ext uri="{BB962C8B-B14F-4D97-AF65-F5344CB8AC3E}">
        <p14:creationId xmlns:p14="http://schemas.microsoft.com/office/powerpoint/2010/main" val="423167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Delay vs. Date of Departure</a:t>
            </a:r>
            <a:endParaRPr lang="en-US" b="1" dirty="0">
              <a:solidFill>
                <a:schemeClr val="accent3">
                  <a:lumMod val="50000"/>
                </a:schemeClr>
              </a:solidFill>
            </a:endParaRPr>
          </a:p>
        </p:txBody>
      </p:sp>
      <p:sp>
        <p:nvSpPr>
          <p:cNvPr id="3" name="TextBox 2"/>
          <p:cNvSpPr txBox="1"/>
          <p:nvPr/>
        </p:nvSpPr>
        <p:spPr>
          <a:xfrm>
            <a:off x="381000" y="1600200"/>
            <a:ext cx="8229600" cy="707886"/>
          </a:xfrm>
          <a:prstGeom prst="rect">
            <a:avLst/>
          </a:prstGeom>
          <a:noFill/>
        </p:spPr>
        <p:txBody>
          <a:bodyPr wrap="square" rtlCol="0">
            <a:spAutoFit/>
          </a:bodyPr>
          <a:lstStyle/>
          <a:p>
            <a:r>
              <a:rPr lang="fr-FR" sz="2000" dirty="0" smtClean="0">
                <a:solidFill>
                  <a:schemeClr val="accent1">
                    <a:lumMod val="50000"/>
                  </a:schemeClr>
                </a:solidFill>
                <a:latin typeface="Courier New" pitchFamily="49" charset="0"/>
                <a:cs typeface="Courier New" pitchFamily="49" charset="0"/>
              </a:rPr>
              <a:t>&gt;&gt; gscatter(datenum(F.Date),F.Delay,F.Carrier);</a:t>
            </a:r>
          </a:p>
          <a:p>
            <a:r>
              <a:rPr lang="fr-FR" sz="2000" dirty="0" smtClean="0">
                <a:solidFill>
                  <a:schemeClr val="accent1">
                    <a:lumMod val="50000"/>
                  </a:schemeClr>
                </a:solidFill>
                <a:latin typeface="Courier New" pitchFamily="49" charset="0"/>
                <a:cs typeface="Courier New" pitchFamily="49" charset="0"/>
              </a:rPr>
              <a:t>&gt;&gt; ylim([-20, 600]);</a:t>
            </a:r>
            <a:endParaRPr lang="fr-FR" sz="2000" dirty="0">
              <a:solidFill>
                <a:schemeClr val="accent1">
                  <a:lumMod val="50000"/>
                </a:schemeClr>
              </a:solidFill>
              <a:latin typeface="Courier New" pitchFamily="49" charset="0"/>
              <a:cs typeface="Courier New" pitchFamily="49" charset="0"/>
            </a:endParaRPr>
          </a:p>
        </p:txBody>
      </p:sp>
      <p:sp>
        <p:nvSpPr>
          <p:cNvPr id="4" name="TextBox 3"/>
          <p:cNvSpPr txBox="1"/>
          <p:nvPr/>
        </p:nvSpPr>
        <p:spPr>
          <a:xfrm>
            <a:off x="6640772" y="3200400"/>
            <a:ext cx="2514600" cy="1938992"/>
          </a:xfrm>
          <a:prstGeom prst="rect">
            <a:avLst/>
          </a:prstGeom>
          <a:noFill/>
        </p:spPr>
        <p:txBody>
          <a:bodyPr wrap="square" rtlCol="0">
            <a:spAutoFit/>
          </a:bodyPr>
          <a:lstStyle/>
          <a:p>
            <a:r>
              <a:rPr lang="en-US" sz="2000" u="sng" dirty="0" smtClean="0">
                <a:solidFill>
                  <a:srgbClr val="7030A0"/>
                </a:solidFill>
                <a:latin typeface="Arial" pitchFamily="34" charset="0"/>
                <a:cs typeface="Arial" pitchFamily="34" charset="0"/>
              </a:rPr>
              <a:t>Note</a:t>
            </a:r>
            <a:r>
              <a:rPr lang="en-US" sz="2000" dirty="0" smtClean="0">
                <a:solidFill>
                  <a:srgbClr val="7030A0"/>
                </a:solidFill>
                <a:latin typeface="Arial" pitchFamily="34" charset="0"/>
                <a:cs typeface="Arial" pitchFamily="34" charset="0"/>
              </a:rPr>
              <a:t>:  </a:t>
            </a:r>
          </a:p>
          <a:p>
            <a:r>
              <a:rPr lang="en-US" sz="2000" dirty="0" smtClean="0">
                <a:solidFill>
                  <a:srgbClr val="7030A0"/>
                </a:solidFill>
                <a:latin typeface="Arial" pitchFamily="34" charset="0"/>
                <a:cs typeface="Arial" pitchFamily="34" charset="0"/>
              </a:rPr>
              <a:t>The x-axis should be labeled with the dates not the numerical values from datenum</a:t>
            </a:r>
            <a:endParaRPr lang="en-US" sz="2000" dirty="0">
              <a:solidFill>
                <a:srgbClr val="7030A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152399" y="2231069"/>
            <a:ext cx="6488373" cy="4590538"/>
          </a:xfrm>
          <a:prstGeom prst="rect">
            <a:avLst/>
          </a:prstGeom>
        </p:spPr>
      </p:pic>
    </p:spTree>
    <p:extLst>
      <p:ext uri="{BB962C8B-B14F-4D97-AF65-F5344CB8AC3E}">
        <p14:creationId xmlns:p14="http://schemas.microsoft.com/office/powerpoint/2010/main" val="1838485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Delay vs. Date of Departure</a:t>
            </a:r>
            <a:endParaRPr lang="en-US" b="1" dirty="0">
              <a:solidFill>
                <a:schemeClr val="accent3">
                  <a:lumMod val="50000"/>
                </a:schemeClr>
              </a:solidFill>
            </a:endParaRPr>
          </a:p>
        </p:txBody>
      </p:sp>
      <p:sp>
        <p:nvSpPr>
          <p:cNvPr id="3" name="TextBox 2"/>
          <p:cNvSpPr txBox="1"/>
          <p:nvPr/>
        </p:nvSpPr>
        <p:spPr>
          <a:xfrm>
            <a:off x="381000" y="5105400"/>
            <a:ext cx="8915400" cy="1508105"/>
          </a:xfrm>
          <a:prstGeom prst="rect">
            <a:avLst/>
          </a:prstGeom>
          <a:noFill/>
        </p:spPr>
        <p:txBody>
          <a:bodyPr wrap="square" rtlCol="0">
            <a:spAutoFit/>
          </a:bodyPr>
          <a:lstStyle/>
          <a:p>
            <a:r>
              <a:rPr lang="fr-FR" dirty="0" smtClean="0">
                <a:solidFill>
                  <a:schemeClr val="accent1">
                    <a:lumMod val="50000"/>
                  </a:schemeClr>
                </a:solidFill>
                <a:latin typeface="Courier New" pitchFamily="49" charset="0"/>
                <a:cs typeface="Courier New" pitchFamily="49" charset="0"/>
              </a:rPr>
              <a:t>&gt;&gt; gscatter(datenum(F.Date),F.Delay,F.Carrier);</a:t>
            </a:r>
          </a:p>
          <a:p>
            <a:r>
              <a:rPr lang="fr-FR" dirty="0">
                <a:solidFill>
                  <a:schemeClr val="accent1">
                    <a:lumMod val="50000"/>
                  </a:schemeClr>
                </a:solidFill>
                <a:latin typeface="Courier New" pitchFamily="49" charset="0"/>
                <a:cs typeface="Courier New" pitchFamily="49" charset="0"/>
              </a:rPr>
              <a:t>&gt;&gt; set(gca,'XTick',[735560:735568]);</a:t>
            </a:r>
          </a:p>
          <a:p>
            <a:r>
              <a:rPr lang="fr-FR" dirty="0" smtClean="0">
                <a:solidFill>
                  <a:schemeClr val="accent1">
                    <a:lumMod val="50000"/>
                  </a:schemeClr>
                </a:solidFill>
                <a:latin typeface="Courier New" pitchFamily="49" charset="0"/>
                <a:cs typeface="Courier New" pitchFamily="49" charset="0"/>
              </a:rPr>
              <a:t>&gt;&gt; </a:t>
            </a:r>
            <a:r>
              <a:rPr lang="fr-FR" dirty="0">
                <a:solidFill>
                  <a:schemeClr val="accent1">
                    <a:lumMod val="50000"/>
                  </a:schemeClr>
                </a:solidFill>
                <a:latin typeface="Courier New" pitchFamily="49" charset="0"/>
                <a:cs typeface="Courier New" pitchFamily="49" charset="0"/>
              </a:rPr>
              <a:t>set(gca,'XTickLabel', cellstr(datestr(735560:735568)))</a:t>
            </a:r>
          </a:p>
          <a:p>
            <a:r>
              <a:rPr lang="fr-FR" dirty="0" smtClean="0">
                <a:solidFill>
                  <a:schemeClr val="accent1">
                    <a:lumMod val="50000"/>
                  </a:schemeClr>
                </a:solidFill>
                <a:latin typeface="Courier New" pitchFamily="49" charset="0"/>
                <a:cs typeface="Courier New" pitchFamily="49" charset="0"/>
              </a:rPr>
              <a:t>&gt;&gt; </a:t>
            </a:r>
            <a:r>
              <a:rPr lang="fr-FR" dirty="0">
                <a:solidFill>
                  <a:schemeClr val="accent1">
                    <a:lumMod val="50000"/>
                  </a:schemeClr>
                </a:solidFill>
                <a:latin typeface="Courier New" pitchFamily="49" charset="0"/>
                <a:cs typeface="Courier New" pitchFamily="49" charset="0"/>
              </a:rPr>
              <a:t>ylim([-20 </a:t>
            </a:r>
            <a:r>
              <a:rPr lang="fr-FR" dirty="0" smtClean="0">
                <a:solidFill>
                  <a:schemeClr val="accent1">
                    <a:lumMod val="50000"/>
                  </a:schemeClr>
                </a:solidFill>
                <a:latin typeface="Courier New" pitchFamily="49" charset="0"/>
                <a:cs typeface="Courier New" pitchFamily="49" charset="0"/>
              </a:rPr>
              <a:t>600]); </a:t>
            </a:r>
            <a:r>
              <a:rPr lang="fr-FR" dirty="0">
                <a:solidFill>
                  <a:schemeClr val="accent1">
                    <a:lumMod val="50000"/>
                  </a:schemeClr>
                </a:solidFill>
                <a:latin typeface="Courier New" pitchFamily="49" charset="0"/>
                <a:cs typeface="Courier New" pitchFamily="49" charset="0"/>
              </a:rPr>
              <a:t>ylabel('Delay (minutes)'); </a:t>
            </a:r>
            <a:endParaRPr lang="fr-FR" dirty="0" smtClean="0">
              <a:solidFill>
                <a:schemeClr val="accent1">
                  <a:lumMod val="50000"/>
                </a:schemeClr>
              </a:solidFill>
              <a:latin typeface="Courier New" pitchFamily="49" charset="0"/>
              <a:cs typeface="Courier New" pitchFamily="49" charset="0"/>
            </a:endParaRPr>
          </a:p>
          <a:p>
            <a:r>
              <a:rPr lang="fr-FR" dirty="0" smtClean="0">
                <a:solidFill>
                  <a:schemeClr val="accent1">
                    <a:lumMod val="50000"/>
                  </a:schemeClr>
                </a:solidFill>
                <a:latin typeface="Courier New" pitchFamily="49" charset="0"/>
                <a:cs typeface="Courier New" pitchFamily="49" charset="0"/>
              </a:rPr>
              <a:t>&gt;&gt; title</a:t>
            </a:r>
            <a:r>
              <a:rPr lang="fr-FR" dirty="0">
                <a:solidFill>
                  <a:schemeClr val="accent1">
                    <a:lumMod val="50000"/>
                  </a:schemeClr>
                </a:solidFill>
                <a:latin typeface="Courier New" pitchFamily="49" charset="0"/>
                <a:cs typeface="Courier New" pitchFamily="49" charset="0"/>
              </a:rPr>
              <a:t>('Flight Departure Data </a:t>
            </a:r>
            <a:r>
              <a:rPr lang="fr-FR" sz="2000" dirty="0">
                <a:solidFill>
                  <a:schemeClr val="accent1">
                    <a:lumMod val="50000"/>
                  </a:schemeClr>
                </a:solidFill>
                <a:latin typeface="Courier New" pitchFamily="49" charset="0"/>
                <a:cs typeface="Courier New" pitchFamily="49" charset="0"/>
              </a:rPr>
              <a:t>CVG</a:t>
            </a:r>
            <a:r>
              <a:rPr lang="fr-FR" sz="2000" dirty="0" smtClean="0">
                <a:solidFill>
                  <a:schemeClr val="accent1">
                    <a:lumMod val="50000"/>
                  </a:schemeClr>
                </a:solidFill>
                <a:latin typeface="Courier New" pitchFamily="49" charset="0"/>
                <a:cs typeface="Courier New" pitchFamily="49" charset="0"/>
              </a:rPr>
              <a:t>');</a:t>
            </a:r>
            <a:endParaRPr lang="fr-FR" sz="2000" dirty="0">
              <a:solidFill>
                <a:schemeClr val="accent1">
                  <a:lumMod val="50000"/>
                </a:schemeClr>
              </a:solidFill>
              <a:latin typeface="Courier New" pitchFamily="49" charset="0"/>
              <a:cs typeface="Courier New" pitchFamily="49" charset="0"/>
            </a:endParaRPr>
          </a:p>
        </p:txBody>
      </p:sp>
      <p:sp>
        <p:nvSpPr>
          <p:cNvPr id="4" name="TextBox 3"/>
          <p:cNvSpPr txBox="1"/>
          <p:nvPr/>
        </p:nvSpPr>
        <p:spPr>
          <a:xfrm>
            <a:off x="381000" y="1574730"/>
            <a:ext cx="8915400" cy="3693319"/>
          </a:xfrm>
          <a:prstGeom prst="rect">
            <a:avLst/>
          </a:prstGeom>
          <a:noFill/>
        </p:spPr>
        <p:txBody>
          <a:bodyPr wrap="square" rtlCol="0">
            <a:spAutoFit/>
          </a:bodyPr>
          <a:lstStyle/>
          <a:p>
            <a:r>
              <a:rPr lang="fr-FR" dirty="0" smtClean="0">
                <a:solidFill>
                  <a:schemeClr val="accent1">
                    <a:lumMod val="50000"/>
                  </a:schemeClr>
                </a:solidFill>
                <a:latin typeface="Courier New" pitchFamily="49" charset="0"/>
                <a:cs typeface="Courier New" pitchFamily="49" charset="0"/>
              </a:rPr>
              <a:t>&gt;&gt; </a:t>
            </a:r>
            <a:r>
              <a:rPr lang="en-US" dirty="0" smtClean="0">
                <a:solidFill>
                  <a:schemeClr val="accent1">
                    <a:lumMod val="50000"/>
                  </a:schemeClr>
                </a:solidFill>
                <a:latin typeface="Courier New" pitchFamily="49" charset="0"/>
                <a:cs typeface="Courier New" pitchFamily="49" charset="0"/>
              </a:rPr>
              <a:t>cellstr(datestr(735560:735568</a:t>
            </a:r>
            <a:r>
              <a:rPr lang="en-US" dirty="0">
                <a:solidFill>
                  <a:schemeClr val="accent1">
                    <a:lumMod val="50000"/>
                  </a:schemeClr>
                </a:solidFill>
                <a:latin typeface="Courier New" pitchFamily="49" charset="0"/>
                <a:cs typeface="Courier New" pitchFamily="49" charset="0"/>
              </a:rPr>
              <a:t>))  </a:t>
            </a:r>
            <a:endParaRPr lang="en-US" dirty="0" smtClean="0">
              <a:solidFill>
                <a:schemeClr val="accent1">
                  <a:lumMod val="50000"/>
                </a:schemeClr>
              </a:solidFill>
              <a:latin typeface="Courier New" pitchFamily="49" charset="0"/>
              <a:cs typeface="Courier New" pitchFamily="49" charset="0"/>
            </a:endParaRPr>
          </a:p>
          <a:p>
            <a:r>
              <a:rPr lang="en-US" dirty="0" smtClean="0">
                <a:solidFill>
                  <a:srgbClr val="00B050"/>
                </a:solidFill>
                <a:latin typeface="Courier New" pitchFamily="49" charset="0"/>
                <a:cs typeface="Courier New" pitchFamily="49" charset="0"/>
              </a:rPr>
              <a:t>% Converts </a:t>
            </a:r>
            <a:r>
              <a:rPr lang="en-US" dirty="0">
                <a:solidFill>
                  <a:srgbClr val="00B050"/>
                </a:solidFill>
                <a:latin typeface="Courier New" pitchFamily="49" charset="0"/>
                <a:cs typeface="Courier New" pitchFamily="49" charset="0"/>
              </a:rPr>
              <a:t>Numbers Back to Cell Array of Dates</a:t>
            </a:r>
          </a:p>
          <a:p>
            <a:r>
              <a:rPr lang="en-US" dirty="0">
                <a:solidFill>
                  <a:schemeClr val="accent1">
                    <a:lumMod val="50000"/>
                  </a:schemeClr>
                </a:solidFill>
                <a:latin typeface="Courier New" pitchFamily="49" charset="0"/>
                <a:cs typeface="Courier New" pitchFamily="49" charset="0"/>
              </a:rPr>
              <a:t>ans = </a:t>
            </a:r>
          </a:p>
          <a:p>
            <a:r>
              <a:rPr lang="en-US" dirty="0">
                <a:solidFill>
                  <a:schemeClr val="accent1">
                    <a:lumMod val="50000"/>
                  </a:schemeClr>
                </a:solidFill>
                <a:latin typeface="Courier New" pitchFamily="49" charset="0"/>
                <a:cs typeface="Courier New" pitchFamily="49" charset="0"/>
              </a:rPr>
              <a:t>    '22-Nov-2013'</a:t>
            </a:r>
          </a:p>
          <a:p>
            <a:r>
              <a:rPr lang="en-US" dirty="0">
                <a:solidFill>
                  <a:schemeClr val="accent1">
                    <a:lumMod val="50000"/>
                  </a:schemeClr>
                </a:solidFill>
                <a:latin typeface="Courier New" pitchFamily="49" charset="0"/>
                <a:cs typeface="Courier New" pitchFamily="49" charset="0"/>
              </a:rPr>
              <a:t>    '23-Nov-2013'</a:t>
            </a:r>
          </a:p>
          <a:p>
            <a:r>
              <a:rPr lang="en-US" dirty="0">
                <a:solidFill>
                  <a:schemeClr val="accent1">
                    <a:lumMod val="50000"/>
                  </a:schemeClr>
                </a:solidFill>
                <a:latin typeface="Courier New" pitchFamily="49" charset="0"/>
                <a:cs typeface="Courier New" pitchFamily="49" charset="0"/>
              </a:rPr>
              <a:t>    '24-Nov-2013'</a:t>
            </a:r>
          </a:p>
          <a:p>
            <a:r>
              <a:rPr lang="en-US" dirty="0">
                <a:solidFill>
                  <a:schemeClr val="accent1">
                    <a:lumMod val="50000"/>
                  </a:schemeClr>
                </a:solidFill>
                <a:latin typeface="Courier New" pitchFamily="49" charset="0"/>
                <a:cs typeface="Courier New" pitchFamily="49" charset="0"/>
              </a:rPr>
              <a:t>    '25-Nov-2013'</a:t>
            </a:r>
          </a:p>
          <a:p>
            <a:r>
              <a:rPr lang="en-US" dirty="0">
                <a:solidFill>
                  <a:schemeClr val="accent1">
                    <a:lumMod val="50000"/>
                  </a:schemeClr>
                </a:solidFill>
                <a:latin typeface="Courier New" pitchFamily="49" charset="0"/>
                <a:cs typeface="Courier New" pitchFamily="49" charset="0"/>
              </a:rPr>
              <a:t>    '26-Nov-2013'</a:t>
            </a:r>
          </a:p>
          <a:p>
            <a:r>
              <a:rPr lang="en-US" dirty="0">
                <a:solidFill>
                  <a:schemeClr val="accent1">
                    <a:lumMod val="50000"/>
                  </a:schemeClr>
                </a:solidFill>
                <a:latin typeface="Courier New" pitchFamily="49" charset="0"/>
                <a:cs typeface="Courier New" pitchFamily="49" charset="0"/>
              </a:rPr>
              <a:t>    '27-Nov-2013'</a:t>
            </a:r>
          </a:p>
          <a:p>
            <a:r>
              <a:rPr lang="en-US" dirty="0">
                <a:solidFill>
                  <a:schemeClr val="accent1">
                    <a:lumMod val="50000"/>
                  </a:schemeClr>
                </a:solidFill>
                <a:latin typeface="Courier New" pitchFamily="49" charset="0"/>
                <a:cs typeface="Courier New" pitchFamily="49" charset="0"/>
              </a:rPr>
              <a:t>    '28-Nov-2013'</a:t>
            </a:r>
          </a:p>
          <a:p>
            <a:r>
              <a:rPr lang="en-US" dirty="0">
                <a:solidFill>
                  <a:schemeClr val="accent1">
                    <a:lumMod val="50000"/>
                  </a:schemeClr>
                </a:solidFill>
                <a:latin typeface="Courier New" pitchFamily="49" charset="0"/>
                <a:cs typeface="Courier New" pitchFamily="49" charset="0"/>
              </a:rPr>
              <a:t>    '29-Nov-2013'</a:t>
            </a:r>
          </a:p>
          <a:p>
            <a:r>
              <a:rPr lang="en-US" dirty="0">
                <a:solidFill>
                  <a:schemeClr val="accent1">
                    <a:lumMod val="50000"/>
                  </a:schemeClr>
                </a:solidFill>
                <a:latin typeface="Courier New" pitchFamily="49" charset="0"/>
                <a:cs typeface="Courier New" pitchFamily="49" charset="0"/>
              </a:rPr>
              <a:t>    '30-Nov-2013'</a:t>
            </a:r>
            <a:r>
              <a:rPr lang="fr-FR" dirty="0" smtClean="0">
                <a:solidFill>
                  <a:schemeClr val="accent1">
                    <a:lumMod val="50000"/>
                  </a:schemeClr>
                </a:solidFill>
                <a:latin typeface="Courier New" pitchFamily="49" charset="0"/>
                <a:cs typeface="Courier New" pitchFamily="49" charset="0"/>
              </a:rPr>
              <a:t> </a:t>
            </a:r>
          </a:p>
          <a:p>
            <a:endParaRPr lang="fr-FR" dirty="0">
              <a:solidFill>
                <a:schemeClr val="accent1">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23893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143000"/>
          </a:xfrm>
        </p:spPr>
        <p:txBody>
          <a:bodyPr>
            <a:normAutofit/>
          </a:bodyPr>
          <a:lstStyle/>
          <a:p>
            <a:pPr algn="ctr"/>
            <a:r>
              <a:rPr lang="en-US" b="1" dirty="0" smtClean="0">
                <a:solidFill>
                  <a:schemeClr val="accent3">
                    <a:lumMod val="50000"/>
                  </a:schemeClr>
                </a:solidFill>
              </a:rPr>
              <a:t>Delay vs. Date of Departure</a:t>
            </a:r>
            <a:endParaRPr lang="en-US" b="1" dirty="0">
              <a:solidFill>
                <a:schemeClr val="accent3">
                  <a:lumMod val="50000"/>
                </a:schemeClr>
              </a:solidFill>
            </a:endParaRPr>
          </a:p>
        </p:txBody>
      </p:sp>
      <p:pic>
        <p:nvPicPr>
          <p:cNvPr id="5" name="Picture 4"/>
          <p:cNvPicPr>
            <a:picLocks noChangeAspect="1"/>
          </p:cNvPicPr>
          <p:nvPr/>
        </p:nvPicPr>
        <p:blipFill>
          <a:blip r:embed="rId2"/>
          <a:stretch>
            <a:fillRect/>
          </a:stretch>
        </p:blipFill>
        <p:spPr>
          <a:xfrm>
            <a:off x="0" y="1524000"/>
            <a:ext cx="8745048" cy="4799377"/>
          </a:xfrm>
          <a:prstGeom prst="rect">
            <a:avLst/>
          </a:prstGeom>
        </p:spPr>
      </p:pic>
      <p:sp>
        <p:nvSpPr>
          <p:cNvPr id="6" name="TextBox 5"/>
          <p:cNvSpPr txBox="1"/>
          <p:nvPr/>
        </p:nvSpPr>
        <p:spPr>
          <a:xfrm>
            <a:off x="2286000" y="6323377"/>
            <a:ext cx="4648200" cy="400110"/>
          </a:xfrm>
          <a:prstGeom prst="rect">
            <a:avLst/>
          </a:prstGeom>
          <a:noFill/>
        </p:spPr>
        <p:txBody>
          <a:bodyPr wrap="square" rtlCol="0">
            <a:spAutoFit/>
          </a:bodyPr>
          <a:lstStyle/>
          <a:p>
            <a:r>
              <a:rPr lang="en-US" sz="2000" dirty="0" smtClean="0">
                <a:solidFill>
                  <a:schemeClr val="accent1">
                    <a:lumMod val="50000"/>
                  </a:schemeClr>
                </a:solidFill>
                <a:latin typeface="Arial" panose="020B0604020202020204" pitchFamily="34" charset="0"/>
                <a:cs typeface="Arial" panose="020B0604020202020204" pitchFamily="34" charset="0"/>
              </a:rPr>
              <a:t>Bad Days to Fly?  Good Days to Fly?</a:t>
            </a:r>
            <a:endParaRPr lang="en-US" sz="20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63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62400"/>
            <a:ext cx="7772400" cy="1362456"/>
          </a:xfrm>
        </p:spPr>
        <p:txBody>
          <a:bodyPr/>
          <a:lstStyle/>
          <a:p>
            <a:pPr algn="ctr"/>
            <a:r>
              <a:rPr lang="en-US" dirty="0" smtClean="0"/>
              <a:t>Statistical Analysis and</a:t>
            </a:r>
            <a:br>
              <a:rPr lang="en-US" dirty="0" smtClean="0"/>
            </a:br>
            <a:r>
              <a:rPr lang="en-US" dirty="0" smtClean="0"/>
              <a:t>Data Presentation for a Dataset Array on CVG Flight Data</a:t>
            </a:r>
            <a:endParaRPr lang="en-US" dirty="0"/>
          </a:p>
        </p:txBody>
      </p:sp>
    </p:spTree>
    <p:extLst>
      <p:ext uri="{BB962C8B-B14F-4D97-AF65-F5344CB8AC3E}">
        <p14:creationId xmlns:p14="http://schemas.microsoft.com/office/powerpoint/2010/main" val="1288072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143000"/>
          </a:xfrm>
        </p:spPr>
        <p:txBody>
          <a:bodyPr>
            <a:normAutofit/>
          </a:bodyPr>
          <a:lstStyle/>
          <a:p>
            <a:pPr algn="ctr"/>
            <a:r>
              <a:rPr lang="en-US" b="1" dirty="0" smtClean="0">
                <a:solidFill>
                  <a:schemeClr val="accent3">
                    <a:lumMod val="50000"/>
                  </a:schemeClr>
                </a:solidFill>
              </a:rPr>
              <a:t>Flight Data</a:t>
            </a:r>
            <a:endParaRPr lang="en-US" b="1" dirty="0">
              <a:solidFill>
                <a:schemeClr val="accent3">
                  <a:lumMod val="50000"/>
                </a:schemeClr>
              </a:solidFill>
            </a:endParaRPr>
          </a:p>
        </p:txBody>
      </p:sp>
      <p:sp>
        <p:nvSpPr>
          <p:cNvPr id="3" name="TextBox 2"/>
          <p:cNvSpPr txBox="1"/>
          <p:nvPr/>
        </p:nvSpPr>
        <p:spPr>
          <a:xfrm>
            <a:off x="152400" y="1374844"/>
            <a:ext cx="8839200" cy="707886"/>
          </a:xfrm>
          <a:prstGeom prst="rect">
            <a:avLst/>
          </a:prstGeom>
          <a:noFill/>
        </p:spPr>
        <p:txBody>
          <a:bodyPr wrap="square" rtlCol="0">
            <a:spAutoFit/>
          </a:bodyPr>
          <a:lstStyle/>
          <a:p>
            <a:r>
              <a:rPr lang="en-US" sz="2000" dirty="0" smtClean="0">
                <a:solidFill>
                  <a:schemeClr val="accent1">
                    <a:lumMod val="50000"/>
                  </a:schemeClr>
                </a:solidFill>
                <a:latin typeface="Arial" pitchFamily="34" charset="0"/>
                <a:cs typeface="Arial" pitchFamily="34" charset="0"/>
              </a:rPr>
              <a:t>Shown here is a portion of an excel file containing flight data out </a:t>
            </a:r>
            <a:r>
              <a:rPr lang="en-US" sz="2000" dirty="0">
                <a:solidFill>
                  <a:schemeClr val="accent1">
                    <a:lumMod val="50000"/>
                  </a:schemeClr>
                </a:solidFill>
                <a:latin typeface="Arial" pitchFamily="34" charset="0"/>
                <a:cs typeface="Arial" pitchFamily="34" charset="0"/>
              </a:rPr>
              <a:t>of the CVG airport </a:t>
            </a:r>
            <a:r>
              <a:rPr lang="en-US" sz="2000" dirty="0" smtClean="0">
                <a:solidFill>
                  <a:schemeClr val="accent1">
                    <a:lumMod val="50000"/>
                  </a:schemeClr>
                </a:solidFill>
                <a:latin typeface="Arial" pitchFamily="34" charset="0"/>
                <a:cs typeface="Arial" pitchFamily="34" charset="0"/>
              </a:rPr>
              <a:t>from 11/22/2013 thru 11/30/2013.  (Thanksgiving:  11/28/2013)</a:t>
            </a:r>
          </a:p>
        </p:txBody>
      </p:sp>
      <p:sp>
        <p:nvSpPr>
          <p:cNvPr id="6" name="TextBox 5"/>
          <p:cNvSpPr txBox="1"/>
          <p:nvPr/>
        </p:nvSpPr>
        <p:spPr>
          <a:xfrm>
            <a:off x="2743200" y="6324600"/>
            <a:ext cx="3505200" cy="381000"/>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Excel File:  CVG_FLIGHTS.xls</a:t>
            </a:r>
            <a:endParaRPr lang="en-US"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77683096"/>
              </p:ext>
            </p:extLst>
          </p:nvPr>
        </p:nvGraphicFramePr>
        <p:xfrm>
          <a:off x="1219198" y="2214569"/>
          <a:ext cx="6019802" cy="3805230"/>
        </p:xfrm>
        <a:graphic>
          <a:graphicData uri="http://schemas.openxmlformats.org/drawingml/2006/table">
            <a:tbl>
              <a:tblPr>
                <a:tableStyleId>{5C22544A-7EE6-4342-B048-85BDC9FD1C3A}</a:tableStyleId>
              </a:tblPr>
              <a:tblGrid>
                <a:gridCol w="738596"/>
                <a:gridCol w="1028242"/>
                <a:gridCol w="1370990"/>
                <a:gridCol w="1139272"/>
                <a:gridCol w="1119963"/>
                <a:gridCol w="622739"/>
              </a:tblGrid>
              <a:tr h="253682">
                <a:tc>
                  <a:txBody>
                    <a:bodyPr/>
                    <a:lstStyle/>
                    <a:p>
                      <a:pPr algn="ctr" fontAlgn="b"/>
                      <a:r>
                        <a:rPr lang="en-US" sz="1400" u="none" strike="noStrike" dirty="0">
                          <a:effectLst/>
                          <a:latin typeface="Arial" panose="020B0604020202020204" pitchFamily="34" charset="0"/>
                          <a:cs typeface="Arial" panose="020B0604020202020204" pitchFamily="34" charset="0"/>
                        </a:rPr>
                        <a:t>Carrier</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Date</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FlightNumber</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Destination</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Depart</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Delay</a:t>
                      </a:r>
                      <a:endParaRPr lang="en-US" sz="1400" b="1"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186</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BOS</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16:00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71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330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ATL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12:05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523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RSW</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09:40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803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MCO</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09:30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-4</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1,143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ATL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08:25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1,303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MCO</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11:50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1,345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FLL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11:35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1,349</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ATL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18:00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-5</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1,520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ATL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10:00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-6</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1,639</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TPA</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11:30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-2</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1,741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SLC</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08:30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1,807</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SEA</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09:30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-8</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1,833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LAX</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16:10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r h="253682">
                <a:tc>
                  <a:txBody>
                    <a:bodyPr/>
                    <a:lstStyle/>
                    <a:p>
                      <a:pPr algn="ctr" fontAlgn="b"/>
                      <a:r>
                        <a:rPr lang="en-US" sz="1400" u="none" strike="noStrike" dirty="0">
                          <a:effectLst/>
                          <a:latin typeface="Arial" panose="020B0604020202020204" pitchFamily="34" charset="0"/>
                          <a:cs typeface="Arial" panose="020B0604020202020204" pitchFamily="34" charset="0"/>
                        </a:rPr>
                        <a:t>DL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11/22/2013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1,881</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ATL</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16:00</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1400" u="none" strike="noStrike" dirty="0">
                          <a:effectLst/>
                          <a:latin typeface="Arial" panose="020B0604020202020204" pitchFamily="34" charset="0"/>
                          <a:cs typeface="Arial" panose="020B0604020202020204" pitchFamily="34" charset="0"/>
                        </a:rPr>
                        <a:t>3</a:t>
                      </a:r>
                      <a:endParaRPr lang="en-US" sz="1400" b="0" i="0" u="none" strike="noStrike" dirty="0">
                        <a:effectLst/>
                        <a:latin typeface="Arial" panose="020B0604020202020204" pitchFamily="34" charset="0"/>
                        <a:cs typeface="Arial" panose="020B0604020202020204" pitchFamily="34" charset="0"/>
                      </a:endParaRPr>
                    </a:p>
                  </a:txBody>
                  <a:tcPr marL="9525" marR="9525" marT="9525" marB="0" anchor="b"/>
                </a:tc>
              </a:tr>
            </a:tbl>
          </a:graphicData>
        </a:graphic>
      </p:graphicFrame>
    </p:spTree>
    <p:extLst>
      <p:ext uri="{BB962C8B-B14F-4D97-AF65-F5344CB8AC3E}">
        <p14:creationId xmlns:p14="http://schemas.microsoft.com/office/powerpoint/2010/main" val="870814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143000"/>
          </a:xfrm>
        </p:spPr>
        <p:txBody>
          <a:bodyPr>
            <a:normAutofit/>
          </a:bodyPr>
          <a:lstStyle/>
          <a:p>
            <a:pPr algn="ctr"/>
            <a:r>
              <a:rPr lang="en-US" b="1" dirty="0" smtClean="0">
                <a:solidFill>
                  <a:schemeClr val="accent3">
                    <a:lumMod val="50000"/>
                  </a:schemeClr>
                </a:solidFill>
              </a:rPr>
              <a:t>Flight Data</a:t>
            </a:r>
            <a:endParaRPr lang="en-US" b="1" dirty="0">
              <a:solidFill>
                <a:schemeClr val="accent3">
                  <a:lumMod val="50000"/>
                </a:schemeClr>
              </a:solidFill>
            </a:endParaRPr>
          </a:p>
        </p:txBody>
      </p:sp>
      <p:sp>
        <p:nvSpPr>
          <p:cNvPr id="3" name="TextBox 2"/>
          <p:cNvSpPr txBox="1"/>
          <p:nvPr/>
        </p:nvSpPr>
        <p:spPr>
          <a:xfrm>
            <a:off x="152400" y="1524000"/>
            <a:ext cx="8839200" cy="6678751"/>
          </a:xfrm>
          <a:prstGeom prst="rect">
            <a:avLst/>
          </a:prstGeom>
          <a:noFill/>
        </p:spPr>
        <p:txBody>
          <a:bodyPr wrap="square" rtlCol="0">
            <a:spAutoFit/>
          </a:bodyPr>
          <a:lstStyle/>
          <a:p>
            <a:pPr lvl="0"/>
            <a:r>
              <a:rPr lang="en-US" sz="2400" b="1" i="1" dirty="0" smtClean="0">
                <a:solidFill>
                  <a:schemeClr val="accent1">
                    <a:lumMod val="50000"/>
                  </a:schemeClr>
                </a:solidFill>
                <a:latin typeface="Arial" pitchFamily="34" charset="0"/>
                <a:cs typeface="Arial" pitchFamily="34" charset="0"/>
              </a:rPr>
              <a:t>Carrier</a:t>
            </a:r>
            <a:r>
              <a:rPr lang="en-US" sz="2400" dirty="0" smtClean="0">
                <a:solidFill>
                  <a:schemeClr val="accent1">
                    <a:lumMod val="50000"/>
                  </a:schemeClr>
                </a:solidFill>
                <a:latin typeface="Arial" pitchFamily="34" charset="0"/>
                <a:cs typeface="Arial" pitchFamily="34" charset="0"/>
              </a:rPr>
              <a:t>  is </a:t>
            </a:r>
            <a:r>
              <a:rPr lang="en-US" sz="2400" dirty="0">
                <a:solidFill>
                  <a:schemeClr val="accent1">
                    <a:lumMod val="50000"/>
                  </a:schemeClr>
                </a:solidFill>
                <a:latin typeface="Arial" pitchFamily="34" charset="0"/>
                <a:cs typeface="Arial" pitchFamily="34" charset="0"/>
              </a:rPr>
              <a:t>the </a:t>
            </a:r>
            <a:r>
              <a:rPr lang="en-US" sz="2400" dirty="0" smtClean="0">
                <a:solidFill>
                  <a:schemeClr val="accent1">
                    <a:lumMod val="50000"/>
                  </a:schemeClr>
                </a:solidFill>
                <a:latin typeface="Arial" pitchFamily="34" charset="0"/>
                <a:cs typeface="Arial" pitchFamily="34" charset="0"/>
              </a:rPr>
              <a:t>airline</a:t>
            </a:r>
            <a:r>
              <a:rPr lang="en-US" sz="2400" dirty="0">
                <a:solidFill>
                  <a:schemeClr val="accent1">
                    <a:lumMod val="50000"/>
                  </a:schemeClr>
                </a:solidFill>
                <a:latin typeface="Arial" pitchFamily="34" charset="0"/>
                <a:cs typeface="Arial" pitchFamily="34" charset="0"/>
              </a:rPr>
              <a:t>:</a:t>
            </a:r>
            <a:endParaRPr lang="en-US" sz="2400" dirty="0" smtClean="0">
              <a:solidFill>
                <a:schemeClr val="accent1">
                  <a:lumMod val="50000"/>
                </a:schemeClr>
              </a:solidFill>
              <a:latin typeface="Arial" pitchFamily="34" charset="0"/>
              <a:cs typeface="Arial" pitchFamily="34" charset="0"/>
            </a:endParaRP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Delta </a:t>
            </a:r>
            <a:r>
              <a:rPr lang="en-US" sz="2400" dirty="0">
                <a:solidFill>
                  <a:schemeClr val="accent1">
                    <a:lumMod val="50000"/>
                  </a:schemeClr>
                </a:solidFill>
                <a:latin typeface="Arial" pitchFamily="34" charset="0"/>
                <a:cs typeface="Arial" pitchFamily="34" charset="0"/>
              </a:rPr>
              <a:t>(DL), </a:t>
            </a:r>
            <a:endParaRPr lang="en-US" sz="2400" dirty="0" smtClean="0">
              <a:solidFill>
                <a:schemeClr val="accent1">
                  <a:lumMod val="50000"/>
                </a:schemeClr>
              </a:solidFill>
              <a:latin typeface="Arial" pitchFamily="34" charset="0"/>
              <a:cs typeface="Arial" pitchFamily="34" charset="0"/>
            </a:endParaRP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ExpressJet (E*)</a:t>
            </a: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American Eagle (MQ)</a:t>
            </a: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Frontier (F9)</a:t>
            </a: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Mesa Airlines (YV) </a:t>
            </a:r>
          </a:p>
          <a:p>
            <a:pPr marL="800100" lvl="1" indent="-342900">
              <a:buFont typeface="Arial" panose="020B0604020202020204" pitchFamily="34" charset="0"/>
              <a:buChar char="•"/>
            </a:pPr>
            <a:r>
              <a:rPr lang="en-US" sz="2400" dirty="0" smtClean="0">
                <a:solidFill>
                  <a:schemeClr val="accent1">
                    <a:lumMod val="50000"/>
                  </a:schemeClr>
                </a:solidFill>
                <a:latin typeface="Arial" pitchFamily="34" charset="0"/>
                <a:cs typeface="Arial" pitchFamily="34" charset="0"/>
              </a:rPr>
              <a:t>Pinnacle (9E)</a:t>
            </a:r>
          </a:p>
          <a:p>
            <a:pPr lvl="0"/>
            <a:endParaRPr lang="en-US" sz="2400" b="1" i="1" dirty="0" smtClean="0">
              <a:solidFill>
                <a:schemeClr val="accent1">
                  <a:lumMod val="50000"/>
                </a:schemeClr>
              </a:solidFill>
              <a:latin typeface="Arial" pitchFamily="34" charset="0"/>
              <a:cs typeface="Arial" pitchFamily="34" charset="0"/>
            </a:endParaRPr>
          </a:p>
          <a:p>
            <a:pPr lvl="0"/>
            <a:r>
              <a:rPr lang="en-US" sz="2400" b="1" i="1" dirty="0" smtClean="0">
                <a:solidFill>
                  <a:schemeClr val="accent1">
                    <a:lumMod val="50000"/>
                  </a:schemeClr>
                </a:solidFill>
                <a:latin typeface="Arial" pitchFamily="34" charset="0"/>
                <a:cs typeface="Arial" pitchFamily="34" charset="0"/>
              </a:rPr>
              <a:t>Depart</a:t>
            </a:r>
            <a:r>
              <a:rPr lang="en-US" sz="2400" dirty="0" smtClean="0">
                <a:solidFill>
                  <a:schemeClr val="accent1">
                    <a:lumMod val="50000"/>
                  </a:schemeClr>
                </a:solidFill>
                <a:latin typeface="Arial" pitchFamily="34" charset="0"/>
                <a:cs typeface="Arial" pitchFamily="34" charset="0"/>
              </a:rPr>
              <a:t>  is </a:t>
            </a:r>
            <a:r>
              <a:rPr lang="en-US" sz="2400" dirty="0">
                <a:solidFill>
                  <a:schemeClr val="accent1">
                    <a:lumMod val="50000"/>
                  </a:schemeClr>
                </a:solidFill>
                <a:latin typeface="Arial" pitchFamily="34" charset="0"/>
                <a:cs typeface="Arial" pitchFamily="34" charset="0"/>
              </a:rPr>
              <a:t>the </a:t>
            </a:r>
            <a:r>
              <a:rPr lang="en-US" sz="2400" u="sng" dirty="0">
                <a:solidFill>
                  <a:schemeClr val="accent1">
                    <a:lumMod val="50000"/>
                  </a:schemeClr>
                </a:solidFill>
                <a:latin typeface="Arial" pitchFamily="34" charset="0"/>
                <a:cs typeface="Arial" pitchFamily="34" charset="0"/>
              </a:rPr>
              <a:t>scheduled departure</a:t>
            </a:r>
            <a:r>
              <a:rPr lang="en-US" sz="2400" dirty="0">
                <a:solidFill>
                  <a:schemeClr val="accent1">
                    <a:lumMod val="50000"/>
                  </a:schemeClr>
                </a:solidFill>
                <a:latin typeface="Arial" pitchFamily="34" charset="0"/>
                <a:cs typeface="Arial" pitchFamily="34" charset="0"/>
              </a:rPr>
              <a:t> time </a:t>
            </a:r>
            <a:r>
              <a:rPr lang="en-US" sz="2400" dirty="0" smtClean="0">
                <a:solidFill>
                  <a:schemeClr val="accent1">
                    <a:lumMod val="50000"/>
                  </a:schemeClr>
                </a:solidFill>
                <a:latin typeface="Arial" pitchFamily="34" charset="0"/>
                <a:cs typeface="Arial" pitchFamily="34" charset="0"/>
              </a:rPr>
              <a:t>following </a:t>
            </a:r>
            <a:r>
              <a:rPr lang="en-US" sz="2400" dirty="0">
                <a:solidFill>
                  <a:schemeClr val="accent1">
                    <a:lumMod val="50000"/>
                  </a:schemeClr>
                </a:solidFill>
                <a:latin typeface="Arial" pitchFamily="34" charset="0"/>
                <a:cs typeface="Arial" pitchFamily="34" charset="0"/>
              </a:rPr>
              <a:t>the 24 hr military clock; that is, </a:t>
            </a:r>
            <a:r>
              <a:rPr lang="en-US" sz="2400" dirty="0" smtClean="0">
                <a:solidFill>
                  <a:schemeClr val="accent1">
                    <a:lumMod val="50000"/>
                  </a:schemeClr>
                </a:solidFill>
                <a:latin typeface="Arial" pitchFamily="34" charset="0"/>
                <a:cs typeface="Arial" pitchFamily="34" charset="0"/>
              </a:rPr>
              <a:t>11:15 </a:t>
            </a:r>
            <a:r>
              <a:rPr lang="en-US" sz="2400" dirty="0">
                <a:solidFill>
                  <a:schemeClr val="accent1">
                    <a:lumMod val="50000"/>
                  </a:schemeClr>
                </a:solidFill>
                <a:latin typeface="Arial" pitchFamily="34" charset="0"/>
                <a:cs typeface="Arial" pitchFamily="34" charset="0"/>
              </a:rPr>
              <a:t>means 11:15 a.m. and </a:t>
            </a:r>
            <a:r>
              <a:rPr lang="en-US" sz="2400" dirty="0" smtClean="0">
                <a:solidFill>
                  <a:schemeClr val="accent1">
                    <a:lumMod val="50000"/>
                  </a:schemeClr>
                </a:solidFill>
                <a:latin typeface="Arial" pitchFamily="34" charset="0"/>
                <a:cs typeface="Arial" pitchFamily="34" charset="0"/>
              </a:rPr>
              <a:t>16:10 </a:t>
            </a:r>
            <a:r>
              <a:rPr lang="en-US" sz="2400" dirty="0">
                <a:solidFill>
                  <a:schemeClr val="accent1">
                    <a:lumMod val="50000"/>
                  </a:schemeClr>
                </a:solidFill>
                <a:latin typeface="Arial" pitchFamily="34" charset="0"/>
                <a:cs typeface="Arial" pitchFamily="34" charset="0"/>
              </a:rPr>
              <a:t>means 4:10 p.m.  </a:t>
            </a:r>
          </a:p>
          <a:p>
            <a:pPr lvl="0"/>
            <a:endParaRPr lang="en-US" sz="2400" b="1" i="1" dirty="0" smtClean="0">
              <a:solidFill>
                <a:schemeClr val="accent1">
                  <a:lumMod val="50000"/>
                </a:schemeClr>
              </a:solidFill>
              <a:latin typeface="Arial" pitchFamily="34" charset="0"/>
              <a:cs typeface="Arial" pitchFamily="34" charset="0"/>
            </a:endParaRPr>
          </a:p>
          <a:p>
            <a:pPr lvl="0"/>
            <a:r>
              <a:rPr lang="en-US" sz="2400" b="1" i="1" dirty="0" smtClean="0">
                <a:solidFill>
                  <a:schemeClr val="accent1">
                    <a:lumMod val="50000"/>
                  </a:schemeClr>
                </a:solidFill>
                <a:latin typeface="Arial" pitchFamily="34" charset="0"/>
                <a:cs typeface="Arial" pitchFamily="34" charset="0"/>
              </a:rPr>
              <a:t>Delay</a:t>
            </a:r>
            <a:r>
              <a:rPr lang="en-US" sz="2400" dirty="0" smtClean="0">
                <a:solidFill>
                  <a:schemeClr val="accent1">
                    <a:lumMod val="50000"/>
                  </a:schemeClr>
                </a:solidFill>
                <a:latin typeface="Arial" pitchFamily="34" charset="0"/>
                <a:cs typeface="Arial" pitchFamily="34" charset="0"/>
              </a:rPr>
              <a:t>  is </a:t>
            </a:r>
            <a:r>
              <a:rPr lang="en-US" sz="2400" dirty="0">
                <a:solidFill>
                  <a:schemeClr val="accent1">
                    <a:lumMod val="50000"/>
                  </a:schemeClr>
                </a:solidFill>
                <a:latin typeface="Arial" pitchFamily="34" charset="0"/>
                <a:cs typeface="Arial" pitchFamily="34" charset="0"/>
              </a:rPr>
              <a:t>given in minutes</a:t>
            </a:r>
            <a:r>
              <a:rPr lang="en-US" sz="2400" dirty="0" smtClean="0">
                <a:solidFill>
                  <a:schemeClr val="accent1">
                    <a:lumMod val="50000"/>
                  </a:schemeClr>
                </a:solidFill>
                <a:latin typeface="Arial" pitchFamily="34" charset="0"/>
                <a:cs typeface="Arial" pitchFamily="34" charset="0"/>
              </a:rPr>
              <a:t>.  Negative means the flight left earlier than scheduled.</a:t>
            </a:r>
            <a:endParaRPr lang="en-US" sz="2400" dirty="0">
              <a:solidFill>
                <a:schemeClr val="accent1">
                  <a:lumMod val="50000"/>
                </a:schemeClr>
              </a:solidFill>
              <a:latin typeface="Arial" pitchFamily="34" charset="0"/>
              <a:cs typeface="Arial" pitchFamily="34" charset="0"/>
            </a:endParaRPr>
          </a:p>
          <a:p>
            <a:pPr lvl="0"/>
            <a:endParaRPr lang="en-US" sz="2400" b="1" i="1" dirty="0" smtClean="0">
              <a:solidFill>
                <a:schemeClr val="accent1">
                  <a:lumMod val="50000"/>
                </a:schemeClr>
              </a:solidFill>
              <a:latin typeface="Arial" pitchFamily="34" charset="0"/>
              <a:cs typeface="Arial" pitchFamily="34" charset="0"/>
            </a:endParaRPr>
          </a:p>
          <a:p>
            <a:pPr lvl="0"/>
            <a:r>
              <a:rPr lang="en-US" sz="2400" b="1" i="1" dirty="0" smtClean="0">
                <a:solidFill>
                  <a:schemeClr val="accent1">
                    <a:lumMod val="50000"/>
                  </a:schemeClr>
                </a:solidFill>
                <a:latin typeface="Arial" pitchFamily="34" charset="0"/>
                <a:cs typeface="Arial" pitchFamily="34" charset="0"/>
              </a:rPr>
              <a:t>Destination</a:t>
            </a:r>
            <a:r>
              <a:rPr lang="en-US" sz="2400" dirty="0" smtClean="0">
                <a:solidFill>
                  <a:schemeClr val="accent1">
                    <a:lumMod val="50000"/>
                  </a:schemeClr>
                </a:solidFill>
                <a:latin typeface="Arial" pitchFamily="34" charset="0"/>
                <a:cs typeface="Arial" pitchFamily="34" charset="0"/>
              </a:rPr>
              <a:t> </a:t>
            </a:r>
            <a:r>
              <a:rPr lang="en-US" sz="2400" dirty="0">
                <a:solidFill>
                  <a:schemeClr val="accent1">
                    <a:lumMod val="50000"/>
                  </a:schemeClr>
                </a:solidFill>
                <a:latin typeface="Arial" pitchFamily="34" charset="0"/>
                <a:cs typeface="Arial" pitchFamily="34" charset="0"/>
              </a:rPr>
              <a:t>is the code for the destination </a:t>
            </a:r>
            <a:r>
              <a:rPr lang="en-US" sz="2400" dirty="0" smtClean="0">
                <a:solidFill>
                  <a:schemeClr val="accent1">
                    <a:lumMod val="50000"/>
                  </a:schemeClr>
                </a:solidFill>
                <a:latin typeface="Arial" pitchFamily="34" charset="0"/>
                <a:cs typeface="Arial" pitchFamily="34" charset="0"/>
              </a:rPr>
              <a:t>airport.</a:t>
            </a:r>
          </a:p>
          <a:p>
            <a:pPr lvl="0"/>
            <a:endParaRPr lang="en-US" sz="2400" dirty="0">
              <a:solidFill>
                <a:schemeClr val="accent1">
                  <a:lumMod val="50000"/>
                </a:schemeClr>
              </a:solidFill>
              <a:latin typeface="Arial" pitchFamily="34" charset="0"/>
              <a:cs typeface="Arial" pitchFamily="34" charset="0"/>
            </a:endParaRPr>
          </a:p>
          <a:p>
            <a:r>
              <a:rPr lang="en-US" sz="2000" dirty="0" smtClean="0">
                <a:solidFill>
                  <a:srgbClr val="7030A0"/>
                </a:solidFill>
                <a:latin typeface="Arial" pitchFamily="34" charset="0"/>
                <a:cs typeface="Arial" pitchFamily="34" charset="0"/>
              </a:rPr>
              <a:t>Source:  http</a:t>
            </a:r>
            <a:r>
              <a:rPr lang="en-US" sz="2000" dirty="0">
                <a:solidFill>
                  <a:srgbClr val="7030A0"/>
                </a:solidFill>
                <a:latin typeface="Arial" pitchFamily="34" charset="0"/>
                <a:cs typeface="Arial" pitchFamily="34" charset="0"/>
              </a:rPr>
              <a:t>://www.bts.gov/xml/ontimesummarystatistics/src/index.xml </a:t>
            </a:r>
          </a:p>
        </p:txBody>
      </p:sp>
      <p:sp>
        <p:nvSpPr>
          <p:cNvPr id="4" name="TextBox 3"/>
          <p:cNvSpPr txBox="1"/>
          <p:nvPr/>
        </p:nvSpPr>
        <p:spPr>
          <a:xfrm>
            <a:off x="4876800" y="1524000"/>
            <a:ext cx="3581400" cy="830997"/>
          </a:xfrm>
          <a:prstGeom prst="rect">
            <a:avLst/>
          </a:prstGeom>
          <a:noFill/>
        </p:spPr>
        <p:txBody>
          <a:bodyPr wrap="square" rtlCol="0">
            <a:spAutoFit/>
          </a:bodyPr>
          <a:lstStyle/>
          <a:p>
            <a:r>
              <a:rPr lang="en-US" sz="2400" b="1" dirty="0" smtClean="0">
                <a:solidFill>
                  <a:schemeClr val="accent1">
                    <a:lumMod val="50000"/>
                  </a:schemeClr>
                </a:solidFill>
                <a:latin typeface="Arial" panose="020B0604020202020204" pitchFamily="34" charset="0"/>
                <a:cs typeface="Arial" panose="020B0604020202020204" pitchFamily="34" charset="0"/>
              </a:rPr>
              <a:t>Destination</a:t>
            </a:r>
            <a:r>
              <a:rPr lang="en-US" sz="2400" dirty="0" smtClean="0">
                <a:solidFill>
                  <a:schemeClr val="accent1">
                    <a:lumMod val="50000"/>
                  </a:schemeClr>
                </a:solidFill>
                <a:latin typeface="Arial" panose="020B0604020202020204" pitchFamily="34" charset="0"/>
                <a:cs typeface="Arial" panose="020B0604020202020204" pitchFamily="34" charset="0"/>
              </a:rPr>
              <a:t> is the code for Destination Airport</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7687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143000"/>
          </a:xfrm>
        </p:spPr>
        <p:txBody>
          <a:bodyPr>
            <a:normAutofit fontScale="90000"/>
          </a:bodyPr>
          <a:lstStyle/>
          <a:p>
            <a:pPr algn="ctr"/>
            <a:r>
              <a:rPr lang="en-US" b="1" dirty="0" smtClean="0">
                <a:solidFill>
                  <a:schemeClr val="accent3">
                    <a:lumMod val="50000"/>
                  </a:schemeClr>
                </a:solidFill>
              </a:rPr>
              <a:t>Import Flight Data as Dataset Array</a:t>
            </a:r>
            <a:endParaRPr lang="en-US" b="1" dirty="0">
              <a:solidFill>
                <a:schemeClr val="accent3">
                  <a:lumMod val="50000"/>
                </a:schemeClr>
              </a:solidFill>
            </a:endParaRPr>
          </a:p>
        </p:txBody>
      </p:sp>
      <p:sp>
        <p:nvSpPr>
          <p:cNvPr id="3" name="TextBox 2"/>
          <p:cNvSpPr txBox="1"/>
          <p:nvPr/>
        </p:nvSpPr>
        <p:spPr>
          <a:xfrm>
            <a:off x="142164" y="1447800"/>
            <a:ext cx="8839200" cy="4708981"/>
          </a:xfrm>
          <a:prstGeom prst="rect">
            <a:avLst/>
          </a:prstGeom>
          <a:noFill/>
        </p:spPr>
        <p:txBody>
          <a:bodyPr wrap="square" rtlCol="0">
            <a:spAutoFit/>
          </a:bodyPr>
          <a:lstStyle/>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F = dataset('xlsfile','CVG_FLIGHTS');  </a:t>
            </a:r>
          </a:p>
          <a:p>
            <a:pPr lvl="0"/>
            <a:endParaRPr lang="en-US" sz="2000" dirty="0" smtClean="0">
              <a:solidFill>
                <a:schemeClr val="accent1">
                  <a:lumMod val="50000"/>
                </a:schemeClr>
              </a:solidFill>
              <a:latin typeface="Courier New" panose="02070309020205020404" pitchFamily="49" charset="0"/>
              <a:cs typeface="Courier New" panose="02070309020205020404" pitchFamily="49" charset="0"/>
            </a:endParaRPr>
          </a:p>
          <a:p>
            <a:pPr lvl="0"/>
            <a:r>
              <a:rPr lang="en-US" sz="2000" dirty="0" smtClean="0">
                <a:solidFill>
                  <a:schemeClr val="accent1">
                    <a:lumMod val="50000"/>
                  </a:schemeClr>
                </a:solidFill>
                <a:latin typeface="Courier New" panose="02070309020205020404" pitchFamily="49" charset="0"/>
                <a:cs typeface="Courier New" panose="02070309020205020404" pitchFamily="49" charset="0"/>
              </a:rPr>
              <a:t>&gt;&gt; F(1:5,:)   </a:t>
            </a:r>
            <a:r>
              <a:rPr lang="en-US" sz="2000" dirty="0" smtClean="0">
                <a:solidFill>
                  <a:srgbClr val="00B050"/>
                </a:solidFill>
                <a:latin typeface="Courier New" panose="02070309020205020404" pitchFamily="49" charset="0"/>
                <a:cs typeface="Courier New" panose="02070309020205020404" pitchFamily="49" charset="0"/>
              </a:rPr>
              <a:t>%  Display First 5 rows of the dataset</a:t>
            </a:r>
          </a:p>
          <a:p>
            <a:pPr lvl="0"/>
            <a:endParaRPr lang="en-US" sz="2000" dirty="0" smtClean="0">
              <a:solidFill>
                <a:srgbClr val="7030A0"/>
              </a:solidFill>
              <a:latin typeface="Arial" pitchFamily="34" charset="0"/>
              <a:cs typeface="Arial" pitchFamily="34" charset="0"/>
            </a:endParaRPr>
          </a:p>
          <a:p>
            <a:pPr lvl="0"/>
            <a:r>
              <a:rPr lang="en-US" sz="2000" dirty="0">
                <a:solidFill>
                  <a:schemeClr val="accent1">
                    <a:lumMod val="50000"/>
                  </a:schemeClr>
                </a:solidFill>
                <a:latin typeface="Arial" panose="020B0604020202020204" pitchFamily="34" charset="0"/>
                <a:cs typeface="Arial" panose="020B0604020202020204" pitchFamily="34" charset="0"/>
              </a:rPr>
              <a:t>ans = </a:t>
            </a:r>
          </a:p>
          <a:p>
            <a:pPr lvl="0"/>
            <a:r>
              <a:rPr lang="en-US" sz="2000" dirty="0">
                <a:solidFill>
                  <a:schemeClr val="accent1">
                    <a:lumMod val="50000"/>
                  </a:schemeClr>
                </a:solidFill>
                <a:latin typeface="Arial" panose="020B0604020202020204" pitchFamily="34" charset="0"/>
                <a:cs typeface="Arial" panose="020B0604020202020204" pitchFamily="34" charset="0"/>
              </a:rPr>
              <a:t>    Carrier     Date                FlightNumber    Destination    Depart         Delay</a:t>
            </a:r>
          </a:p>
          <a:p>
            <a:pPr lvl="0"/>
            <a:r>
              <a:rPr lang="en-US" sz="2000" dirty="0">
                <a:solidFill>
                  <a:schemeClr val="accent1">
                    <a:lumMod val="50000"/>
                  </a:schemeClr>
                </a:solidFill>
                <a:latin typeface="Arial" panose="020B0604020202020204" pitchFamily="34" charset="0"/>
                <a:cs typeface="Arial" panose="020B0604020202020204" pitchFamily="34" charset="0"/>
              </a:rPr>
              <a:t>    'DL'        '11/22/2013'         186            </a:t>
            </a:r>
            <a:r>
              <a:rPr lang="en-US" sz="2000" dirty="0" smtClean="0">
                <a:solidFill>
                  <a:schemeClr val="accent1">
                    <a:lumMod val="50000"/>
                  </a:schemeClr>
                </a:solidFill>
                <a:latin typeface="Arial" panose="020B0604020202020204" pitchFamily="34" charset="0"/>
                <a:cs typeface="Arial" panose="020B0604020202020204" pitchFamily="34" charset="0"/>
              </a:rPr>
              <a:t>	     'BOS</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'16:00'        </a:t>
            </a:r>
            <a:r>
              <a:rPr lang="en-US" sz="2000" dirty="0" smtClean="0">
                <a:solidFill>
                  <a:schemeClr val="accent1">
                    <a:lumMod val="50000"/>
                  </a:schemeClr>
                </a:solidFill>
                <a:latin typeface="Arial" panose="020B0604020202020204" pitchFamily="34" charset="0"/>
                <a:cs typeface="Arial" panose="020B0604020202020204" pitchFamily="34" charset="0"/>
              </a:rPr>
              <a:t>   71   </a:t>
            </a:r>
            <a:endParaRPr lang="en-US" sz="2000" dirty="0">
              <a:solidFill>
                <a:schemeClr val="accent1">
                  <a:lumMod val="50000"/>
                </a:schemeClr>
              </a:solidFill>
              <a:latin typeface="Arial" panose="020B0604020202020204" pitchFamily="34" charset="0"/>
              <a:cs typeface="Arial" panose="020B0604020202020204" pitchFamily="34" charset="0"/>
            </a:endParaRPr>
          </a:p>
          <a:p>
            <a:pPr lvl="0"/>
            <a:r>
              <a:rPr lang="en-US" sz="2000" dirty="0">
                <a:solidFill>
                  <a:schemeClr val="accent1">
                    <a:lumMod val="50000"/>
                  </a:schemeClr>
                </a:solidFill>
                <a:latin typeface="Arial" panose="020B0604020202020204" pitchFamily="34" charset="0"/>
                <a:cs typeface="Arial" panose="020B0604020202020204" pitchFamily="34" charset="0"/>
              </a:rPr>
              <a:t>    'DL'        '11/22/2013'         330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'ATL'          </a:t>
            </a:r>
            <a:r>
              <a:rPr lang="en-US" sz="2000" dirty="0" smtClean="0">
                <a:solidFill>
                  <a:schemeClr val="accent1">
                    <a:lumMod val="50000"/>
                  </a:schemeClr>
                </a:solidFill>
                <a:latin typeface="Arial" panose="020B0604020202020204" pitchFamily="34" charset="0"/>
                <a:cs typeface="Arial" panose="020B0604020202020204" pitchFamily="34" charset="0"/>
              </a:rPr>
              <a:t>   '12:05</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-1   </a:t>
            </a:r>
          </a:p>
          <a:p>
            <a:pPr lvl="0"/>
            <a:r>
              <a:rPr lang="en-US" sz="2000" dirty="0">
                <a:solidFill>
                  <a:schemeClr val="accent1">
                    <a:lumMod val="50000"/>
                  </a:schemeClr>
                </a:solidFill>
                <a:latin typeface="Arial" panose="020B0604020202020204" pitchFamily="34" charset="0"/>
                <a:cs typeface="Arial" panose="020B0604020202020204" pitchFamily="34" charset="0"/>
              </a:rPr>
              <a:t>    'DL'        '11/22/2013'         523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'RSW'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'09:40'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5   </a:t>
            </a:r>
          </a:p>
          <a:p>
            <a:pPr lvl="0"/>
            <a:r>
              <a:rPr lang="en-US" sz="2000" dirty="0">
                <a:solidFill>
                  <a:schemeClr val="accent1">
                    <a:lumMod val="50000"/>
                  </a:schemeClr>
                </a:solidFill>
                <a:latin typeface="Arial" panose="020B0604020202020204" pitchFamily="34" charset="0"/>
                <a:cs typeface="Arial" panose="020B0604020202020204" pitchFamily="34" charset="0"/>
              </a:rPr>
              <a:t>    'DL'        '11/22/2013'         803            </a:t>
            </a:r>
            <a:r>
              <a:rPr lang="en-US" sz="2000" dirty="0" smtClean="0">
                <a:solidFill>
                  <a:schemeClr val="accent1">
                    <a:lumMod val="50000"/>
                  </a:schemeClr>
                </a:solidFill>
                <a:latin typeface="Arial" panose="020B0604020202020204" pitchFamily="34" charset="0"/>
                <a:cs typeface="Arial" panose="020B0604020202020204" pitchFamily="34" charset="0"/>
              </a:rPr>
              <a:t>	     'MCO</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'09:30</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4   </a:t>
            </a:r>
          </a:p>
          <a:p>
            <a:pPr lvl="0"/>
            <a:r>
              <a:rPr lang="en-US" sz="2000" dirty="0">
                <a:solidFill>
                  <a:schemeClr val="accent1">
                    <a:lumMod val="50000"/>
                  </a:schemeClr>
                </a:solidFill>
                <a:latin typeface="Arial" panose="020B0604020202020204" pitchFamily="34" charset="0"/>
                <a:cs typeface="Arial" panose="020B0604020202020204" pitchFamily="34" charset="0"/>
              </a:rPr>
              <a:t>    'DL'        '11/22/2013'        1143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'ATL'          </a:t>
            </a:r>
            <a:r>
              <a:rPr lang="en-US" sz="2000" dirty="0" smtClean="0">
                <a:solidFill>
                  <a:schemeClr val="accent1">
                    <a:lumMod val="50000"/>
                  </a:schemeClr>
                </a:solidFill>
                <a:latin typeface="Arial" panose="020B0604020202020204" pitchFamily="34" charset="0"/>
                <a:cs typeface="Arial" panose="020B0604020202020204" pitchFamily="34" charset="0"/>
              </a:rPr>
              <a:t>   '08:25</a:t>
            </a:r>
            <a:r>
              <a:rPr lang="en-US" sz="2000" dirty="0">
                <a:solidFill>
                  <a:schemeClr val="accent1">
                    <a:lumMod val="50000"/>
                  </a:schemeClr>
                </a:solidFill>
                <a:latin typeface="Arial" panose="020B0604020202020204" pitchFamily="34" charset="0"/>
                <a:cs typeface="Arial" panose="020B0604020202020204" pitchFamily="34" charset="0"/>
              </a:rPr>
              <a:t>'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3 </a:t>
            </a:r>
            <a:endParaRPr lang="en-US" sz="2000" dirty="0" smtClean="0">
              <a:solidFill>
                <a:schemeClr val="accent1">
                  <a:lumMod val="50000"/>
                </a:schemeClr>
              </a:solidFill>
              <a:latin typeface="Arial" panose="020B0604020202020204" pitchFamily="34" charset="0"/>
              <a:cs typeface="Arial" panose="020B0604020202020204" pitchFamily="34" charset="0"/>
            </a:endParaRPr>
          </a:p>
          <a:p>
            <a:pPr lvl="0"/>
            <a:endParaRPr lang="en-US" sz="2000" dirty="0" smtClean="0">
              <a:solidFill>
                <a:srgbClr val="7030A0"/>
              </a:solidFill>
              <a:latin typeface="Arial" pitchFamily="34" charset="0"/>
              <a:cs typeface="Arial" pitchFamily="34" charset="0"/>
            </a:endParaRPr>
          </a:p>
          <a:p>
            <a:pPr lvl="0"/>
            <a:endParaRPr lang="en-US" sz="2000" dirty="0" smtClean="0">
              <a:solidFill>
                <a:srgbClr val="7030A0"/>
              </a:solidFill>
              <a:latin typeface="Arial" pitchFamily="34" charset="0"/>
              <a:cs typeface="Arial" pitchFamily="34" charset="0"/>
            </a:endParaRPr>
          </a:p>
          <a:p>
            <a:pPr lvl="0"/>
            <a:r>
              <a:rPr lang="en-US" sz="2000" dirty="0" smtClean="0">
                <a:solidFill>
                  <a:srgbClr val="7030A0"/>
                </a:solidFill>
                <a:latin typeface="Arial" pitchFamily="34" charset="0"/>
                <a:cs typeface="Arial" pitchFamily="34" charset="0"/>
              </a:rPr>
              <a:t>Note:  </a:t>
            </a:r>
            <a:r>
              <a:rPr lang="en-US" sz="2000" dirty="0">
                <a:solidFill>
                  <a:srgbClr val="7030A0"/>
                </a:solidFill>
                <a:latin typeface="Arial" pitchFamily="34" charset="0"/>
                <a:cs typeface="Arial" pitchFamily="34" charset="0"/>
              </a:rPr>
              <a:t>F</a:t>
            </a:r>
            <a:r>
              <a:rPr lang="en-US" sz="2000" dirty="0" smtClean="0">
                <a:solidFill>
                  <a:srgbClr val="7030A0"/>
                </a:solidFill>
                <a:latin typeface="Arial" pitchFamily="34" charset="0"/>
                <a:cs typeface="Arial" pitchFamily="34" charset="0"/>
              </a:rPr>
              <a:t>.Delay and </a:t>
            </a:r>
            <a:r>
              <a:rPr lang="en-US" sz="2000" dirty="0">
                <a:solidFill>
                  <a:srgbClr val="7030A0"/>
                </a:solidFill>
                <a:latin typeface="Arial" pitchFamily="34" charset="0"/>
                <a:cs typeface="Arial" pitchFamily="34" charset="0"/>
              </a:rPr>
              <a:t>F</a:t>
            </a:r>
            <a:r>
              <a:rPr lang="en-US" sz="2000" dirty="0" smtClean="0">
                <a:solidFill>
                  <a:srgbClr val="7030A0"/>
                </a:solidFill>
                <a:latin typeface="Arial" pitchFamily="34" charset="0"/>
                <a:cs typeface="Arial" pitchFamily="34" charset="0"/>
              </a:rPr>
              <a:t>.FlightNumber are column vectors of numbers</a:t>
            </a:r>
            <a:endParaRPr lang="en-US" sz="2000" dirty="0">
              <a:solidFill>
                <a:srgbClr val="7030A0"/>
              </a:solidFill>
              <a:latin typeface="Arial" pitchFamily="34" charset="0"/>
              <a:cs typeface="Arial" pitchFamily="34" charset="0"/>
            </a:endParaRPr>
          </a:p>
          <a:p>
            <a:pPr lvl="0"/>
            <a:r>
              <a:rPr lang="en-US" sz="2000" dirty="0" smtClean="0">
                <a:solidFill>
                  <a:srgbClr val="7030A0"/>
                </a:solidFill>
                <a:latin typeface="Arial" pitchFamily="34" charset="0"/>
                <a:cs typeface="Arial" pitchFamily="34" charset="0"/>
              </a:rPr>
              <a:t>           </a:t>
            </a:r>
            <a:r>
              <a:rPr lang="en-US" sz="2000" dirty="0">
                <a:solidFill>
                  <a:srgbClr val="7030A0"/>
                </a:solidFill>
                <a:latin typeface="Arial" pitchFamily="34" charset="0"/>
                <a:cs typeface="Arial" pitchFamily="34" charset="0"/>
              </a:rPr>
              <a:t>F</a:t>
            </a:r>
            <a:r>
              <a:rPr lang="en-US" sz="2000" dirty="0" smtClean="0">
                <a:solidFill>
                  <a:srgbClr val="7030A0"/>
                </a:solidFill>
                <a:latin typeface="Arial" pitchFamily="34" charset="0"/>
                <a:cs typeface="Arial" pitchFamily="34" charset="0"/>
              </a:rPr>
              <a:t>.Carrier, </a:t>
            </a:r>
            <a:r>
              <a:rPr lang="en-US" sz="2000" dirty="0">
                <a:solidFill>
                  <a:srgbClr val="7030A0"/>
                </a:solidFill>
                <a:latin typeface="Arial" pitchFamily="34" charset="0"/>
                <a:cs typeface="Arial" pitchFamily="34" charset="0"/>
              </a:rPr>
              <a:t>F</a:t>
            </a:r>
            <a:r>
              <a:rPr lang="en-US" sz="2000" dirty="0" smtClean="0">
                <a:solidFill>
                  <a:srgbClr val="7030A0"/>
                </a:solidFill>
                <a:latin typeface="Arial" pitchFamily="34" charset="0"/>
                <a:cs typeface="Arial" pitchFamily="34" charset="0"/>
              </a:rPr>
              <a:t>.Date, F.Destination, and F.Depart are cell arrays of strings</a:t>
            </a:r>
            <a:endParaRPr lang="en-US" sz="2000" dirty="0">
              <a:solidFill>
                <a:srgbClr val="7030A0"/>
              </a:solidFill>
              <a:latin typeface="Arial" pitchFamily="34" charset="0"/>
              <a:cs typeface="Arial" pitchFamily="34" charset="0"/>
            </a:endParaRPr>
          </a:p>
        </p:txBody>
      </p:sp>
    </p:spTree>
    <p:extLst>
      <p:ext uri="{BB962C8B-B14F-4D97-AF65-F5344CB8AC3E}">
        <p14:creationId xmlns:p14="http://schemas.microsoft.com/office/powerpoint/2010/main" val="2640708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91600" cy="1143000"/>
          </a:xfrm>
        </p:spPr>
        <p:txBody>
          <a:bodyPr>
            <a:normAutofit/>
          </a:bodyPr>
          <a:lstStyle/>
          <a:p>
            <a:pPr algn="ctr"/>
            <a:r>
              <a:rPr lang="en-US" b="1" dirty="0" smtClean="0">
                <a:solidFill>
                  <a:schemeClr val="accent3">
                    <a:lumMod val="50000"/>
                  </a:schemeClr>
                </a:solidFill>
              </a:rPr>
              <a:t>Longest Delay</a:t>
            </a:r>
            <a:endParaRPr lang="en-US" b="1" dirty="0">
              <a:solidFill>
                <a:schemeClr val="accent3">
                  <a:lumMod val="50000"/>
                </a:schemeClr>
              </a:solidFill>
            </a:endParaRPr>
          </a:p>
        </p:txBody>
      </p:sp>
      <p:sp>
        <p:nvSpPr>
          <p:cNvPr id="3" name="TextBox 2"/>
          <p:cNvSpPr txBox="1"/>
          <p:nvPr/>
        </p:nvSpPr>
        <p:spPr>
          <a:xfrm>
            <a:off x="304800" y="2057400"/>
            <a:ext cx="8839200" cy="461665"/>
          </a:xfrm>
          <a:prstGeom prst="rect">
            <a:avLst/>
          </a:prstGeom>
          <a:noFill/>
        </p:spPr>
        <p:txBody>
          <a:bodyPr wrap="square" rtlCol="0">
            <a:spAutoFit/>
          </a:bodyPr>
          <a:lstStyle/>
          <a:p>
            <a:pPr lvl="0"/>
            <a:r>
              <a:rPr lang="en-US" sz="2400" dirty="0" smtClean="0">
                <a:solidFill>
                  <a:schemeClr val="accent1">
                    <a:lumMod val="50000"/>
                  </a:schemeClr>
                </a:solidFill>
                <a:latin typeface="Arial" pitchFamily="34" charset="0"/>
                <a:cs typeface="Arial" pitchFamily="34" charset="0"/>
              </a:rPr>
              <a:t>Find and display the flight information for the longest delay(s).</a:t>
            </a:r>
          </a:p>
        </p:txBody>
      </p:sp>
      <p:sp>
        <p:nvSpPr>
          <p:cNvPr id="4" name="TextBox 3"/>
          <p:cNvSpPr txBox="1"/>
          <p:nvPr/>
        </p:nvSpPr>
        <p:spPr>
          <a:xfrm>
            <a:off x="300251" y="2900065"/>
            <a:ext cx="8839200" cy="3477875"/>
          </a:xfrm>
          <a:prstGeom prst="rect">
            <a:avLst/>
          </a:prstGeom>
          <a:noFill/>
        </p:spPr>
        <p:txBody>
          <a:bodyPr wrap="square" rtlCol="0">
            <a:spAutoFit/>
          </a:bodyPr>
          <a:lstStyle/>
          <a:p>
            <a:pPr lvl="0"/>
            <a:r>
              <a:rPr lang="en-US" sz="2000" dirty="0" smtClean="0">
                <a:solidFill>
                  <a:schemeClr val="accent2">
                    <a:lumMod val="50000"/>
                  </a:schemeClr>
                </a:solidFill>
                <a:latin typeface="Courier New" pitchFamily="49" charset="0"/>
                <a:cs typeface="Courier New" pitchFamily="49" charset="0"/>
              </a:rPr>
              <a:t>&gt;&gt; </a:t>
            </a:r>
            <a:r>
              <a:rPr lang="en-US" sz="2000" dirty="0">
                <a:solidFill>
                  <a:schemeClr val="accent2">
                    <a:lumMod val="50000"/>
                  </a:schemeClr>
                </a:solidFill>
                <a:latin typeface="Courier New" pitchFamily="49" charset="0"/>
                <a:cs typeface="Courier New" pitchFamily="49" charset="0"/>
              </a:rPr>
              <a:t>longest = max(F.Delay)</a:t>
            </a:r>
          </a:p>
          <a:p>
            <a:pPr lvl="0"/>
            <a:r>
              <a:rPr lang="en-US" sz="2000" dirty="0">
                <a:solidFill>
                  <a:schemeClr val="accent2">
                    <a:lumMod val="50000"/>
                  </a:schemeClr>
                </a:solidFill>
                <a:latin typeface="Courier New" pitchFamily="49" charset="0"/>
                <a:cs typeface="Courier New" pitchFamily="49" charset="0"/>
              </a:rPr>
              <a:t>longest </a:t>
            </a:r>
            <a:r>
              <a:rPr lang="en-US" sz="2000" dirty="0" smtClean="0">
                <a:solidFill>
                  <a:schemeClr val="accent2">
                    <a:lumMod val="50000"/>
                  </a:schemeClr>
                </a:solidFill>
                <a:latin typeface="Courier New" pitchFamily="49" charset="0"/>
                <a:cs typeface="Courier New" pitchFamily="49" charset="0"/>
              </a:rPr>
              <a:t>=   </a:t>
            </a:r>
            <a:r>
              <a:rPr lang="en-US" sz="2000" dirty="0">
                <a:solidFill>
                  <a:schemeClr val="accent2">
                    <a:lumMod val="50000"/>
                  </a:schemeClr>
                </a:solidFill>
                <a:latin typeface="Courier New" pitchFamily="49" charset="0"/>
                <a:cs typeface="Courier New" pitchFamily="49" charset="0"/>
              </a:rPr>
              <a:t>556</a:t>
            </a:r>
          </a:p>
          <a:p>
            <a:pPr lvl="0"/>
            <a:endParaRPr lang="en-US" sz="2000" dirty="0">
              <a:solidFill>
                <a:schemeClr val="accent2">
                  <a:lumMod val="50000"/>
                </a:schemeClr>
              </a:solidFill>
              <a:latin typeface="Courier New" pitchFamily="49" charset="0"/>
              <a:cs typeface="Courier New" pitchFamily="49" charset="0"/>
            </a:endParaRPr>
          </a:p>
          <a:p>
            <a:pPr lvl="0"/>
            <a:r>
              <a:rPr lang="en-US" sz="2000" dirty="0" smtClean="0">
                <a:solidFill>
                  <a:schemeClr val="accent2">
                    <a:lumMod val="50000"/>
                  </a:schemeClr>
                </a:solidFill>
                <a:latin typeface="Courier New" pitchFamily="49" charset="0"/>
                <a:cs typeface="Courier New" pitchFamily="49" charset="0"/>
              </a:rPr>
              <a:t>&gt;&gt; </a:t>
            </a:r>
            <a:r>
              <a:rPr lang="en-US" sz="2000" dirty="0">
                <a:solidFill>
                  <a:schemeClr val="accent2">
                    <a:lumMod val="50000"/>
                  </a:schemeClr>
                </a:solidFill>
                <a:latin typeface="Courier New" pitchFamily="49" charset="0"/>
                <a:cs typeface="Courier New" pitchFamily="49" charset="0"/>
              </a:rPr>
              <a:t>loc_longest = find(F.Delay == longest)</a:t>
            </a:r>
          </a:p>
          <a:p>
            <a:pPr lvl="0"/>
            <a:r>
              <a:rPr lang="en-US" sz="2000" dirty="0">
                <a:solidFill>
                  <a:schemeClr val="accent2">
                    <a:lumMod val="50000"/>
                  </a:schemeClr>
                </a:solidFill>
                <a:latin typeface="Courier New" pitchFamily="49" charset="0"/>
                <a:cs typeface="Courier New" pitchFamily="49" charset="0"/>
              </a:rPr>
              <a:t>loc_longest </a:t>
            </a:r>
            <a:r>
              <a:rPr lang="en-US" sz="2000" dirty="0" smtClean="0">
                <a:solidFill>
                  <a:schemeClr val="accent2">
                    <a:lumMod val="50000"/>
                  </a:schemeClr>
                </a:solidFill>
                <a:latin typeface="Courier New" pitchFamily="49" charset="0"/>
                <a:cs typeface="Courier New" pitchFamily="49" charset="0"/>
              </a:rPr>
              <a:t>=  80</a:t>
            </a:r>
          </a:p>
          <a:p>
            <a:pPr lvl="0"/>
            <a:endParaRPr lang="en-US" sz="2000" dirty="0">
              <a:solidFill>
                <a:schemeClr val="accent2">
                  <a:lumMod val="50000"/>
                </a:schemeClr>
              </a:solidFill>
              <a:latin typeface="Courier New" pitchFamily="49" charset="0"/>
              <a:cs typeface="Courier New" pitchFamily="49" charset="0"/>
            </a:endParaRPr>
          </a:p>
          <a:p>
            <a:pPr lvl="0"/>
            <a:r>
              <a:rPr lang="en-US" sz="2000" dirty="0" smtClean="0">
                <a:solidFill>
                  <a:schemeClr val="accent2">
                    <a:lumMod val="50000"/>
                  </a:schemeClr>
                </a:solidFill>
                <a:latin typeface="Courier New" pitchFamily="49" charset="0"/>
                <a:cs typeface="Courier New" pitchFamily="49" charset="0"/>
              </a:rPr>
              <a:t>&gt;&gt; </a:t>
            </a:r>
            <a:r>
              <a:rPr lang="en-US" sz="2000" dirty="0">
                <a:solidFill>
                  <a:schemeClr val="accent2">
                    <a:lumMod val="50000"/>
                  </a:schemeClr>
                </a:solidFill>
                <a:latin typeface="Courier New" pitchFamily="49" charset="0"/>
                <a:cs typeface="Courier New" pitchFamily="49" charset="0"/>
              </a:rPr>
              <a:t>F(loc_longest</a:t>
            </a:r>
            <a:r>
              <a:rPr lang="en-US" sz="2000" dirty="0" smtClean="0">
                <a:solidFill>
                  <a:schemeClr val="accent2">
                    <a:lumMod val="50000"/>
                  </a:schemeClr>
                </a:solidFill>
                <a:latin typeface="Courier New" pitchFamily="49" charset="0"/>
                <a:cs typeface="Courier New" pitchFamily="49" charset="0"/>
              </a:rPr>
              <a:t>,:)</a:t>
            </a:r>
          </a:p>
          <a:p>
            <a:pPr lvl="0"/>
            <a:endParaRPr lang="en-US" sz="2000" dirty="0">
              <a:solidFill>
                <a:schemeClr val="accent2">
                  <a:lumMod val="50000"/>
                </a:schemeClr>
              </a:solidFill>
              <a:latin typeface="Courier New" pitchFamily="49" charset="0"/>
              <a:cs typeface="Courier New" pitchFamily="49" charset="0"/>
            </a:endParaRPr>
          </a:p>
          <a:p>
            <a:pPr lvl="0"/>
            <a:r>
              <a:rPr lang="en-US" sz="2000" dirty="0">
                <a:solidFill>
                  <a:schemeClr val="accent2">
                    <a:lumMod val="50000"/>
                  </a:schemeClr>
                </a:solidFill>
                <a:latin typeface="Arial" panose="020B0604020202020204" pitchFamily="34" charset="0"/>
                <a:cs typeface="Arial" panose="020B0604020202020204" pitchFamily="34" charset="0"/>
              </a:rPr>
              <a:t>ans = </a:t>
            </a:r>
          </a:p>
          <a:p>
            <a:pPr lvl="0"/>
            <a:r>
              <a:rPr lang="en-US" sz="2000" dirty="0">
                <a:solidFill>
                  <a:schemeClr val="accent2">
                    <a:lumMod val="50000"/>
                  </a:schemeClr>
                </a:solidFill>
                <a:latin typeface="Arial" panose="020B0604020202020204" pitchFamily="34" charset="0"/>
                <a:cs typeface="Arial" panose="020B0604020202020204" pitchFamily="34" charset="0"/>
              </a:rPr>
              <a:t>    Carrier     Date                FlightNumber    Destination    Depart         Delay</a:t>
            </a:r>
          </a:p>
          <a:p>
            <a:pPr lvl="0"/>
            <a:r>
              <a:rPr lang="en-US" sz="2000" dirty="0">
                <a:solidFill>
                  <a:schemeClr val="accent2">
                    <a:lumMod val="50000"/>
                  </a:schemeClr>
                </a:solidFill>
                <a:latin typeface="Arial" panose="020B0604020202020204" pitchFamily="34" charset="0"/>
                <a:cs typeface="Arial" panose="020B0604020202020204" pitchFamily="34" charset="0"/>
              </a:rPr>
              <a:t>    'DL'        '11/26/2013'        1520           </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a:solidFill>
                  <a:schemeClr val="accent2">
                    <a:lumMod val="50000"/>
                  </a:schemeClr>
                </a:solidFill>
                <a:latin typeface="Arial" panose="020B0604020202020204" pitchFamily="34" charset="0"/>
                <a:cs typeface="Arial" panose="020B0604020202020204" pitchFamily="34" charset="0"/>
              </a:rPr>
              <a:t>'ATL'          '10:00'       </a:t>
            </a:r>
            <a:r>
              <a:rPr lang="en-US" sz="2000" dirty="0" smtClean="0">
                <a:solidFill>
                  <a:schemeClr val="accent2">
                    <a:lumMod val="50000"/>
                  </a:schemeClr>
                </a:solidFill>
                <a:latin typeface="Arial" panose="020B0604020202020204" pitchFamily="34" charset="0"/>
                <a:cs typeface="Arial" panose="020B0604020202020204" pitchFamily="34" charset="0"/>
              </a:rPr>
              <a:t>  </a:t>
            </a:r>
            <a:r>
              <a:rPr lang="en-US" sz="2000" dirty="0">
                <a:solidFill>
                  <a:schemeClr val="accent2">
                    <a:lumMod val="50000"/>
                  </a:schemeClr>
                </a:solidFill>
                <a:latin typeface="Arial" panose="020B0604020202020204" pitchFamily="34" charset="0"/>
                <a:cs typeface="Arial" panose="020B0604020202020204" pitchFamily="34" charset="0"/>
              </a:rPr>
              <a:t>556  </a:t>
            </a:r>
          </a:p>
        </p:txBody>
      </p:sp>
    </p:spTree>
    <p:extLst>
      <p:ext uri="{BB962C8B-B14F-4D97-AF65-F5344CB8AC3E}">
        <p14:creationId xmlns:p14="http://schemas.microsoft.com/office/powerpoint/2010/main" val="264428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91600" cy="1143000"/>
          </a:xfrm>
        </p:spPr>
        <p:txBody>
          <a:bodyPr>
            <a:normAutofit/>
          </a:bodyPr>
          <a:lstStyle/>
          <a:p>
            <a:pPr algn="ctr"/>
            <a:r>
              <a:rPr lang="en-US" b="1" dirty="0" smtClean="0">
                <a:solidFill>
                  <a:schemeClr val="accent3">
                    <a:lumMod val="50000"/>
                  </a:schemeClr>
                </a:solidFill>
              </a:rPr>
              <a:t>Longest Delay</a:t>
            </a:r>
            <a:endParaRPr lang="en-US" b="1" dirty="0">
              <a:solidFill>
                <a:schemeClr val="accent3">
                  <a:lumMod val="50000"/>
                </a:schemeClr>
              </a:solidFill>
            </a:endParaRPr>
          </a:p>
        </p:txBody>
      </p:sp>
      <p:sp>
        <p:nvSpPr>
          <p:cNvPr id="3" name="TextBox 2"/>
          <p:cNvSpPr txBox="1"/>
          <p:nvPr/>
        </p:nvSpPr>
        <p:spPr>
          <a:xfrm>
            <a:off x="304800" y="2057400"/>
            <a:ext cx="8839200" cy="830997"/>
          </a:xfrm>
          <a:prstGeom prst="rect">
            <a:avLst/>
          </a:prstGeom>
          <a:noFill/>
        </p:spPr>
        <p:txBody>
          <a:bodyPr wrap="square" rtlCol="0">
            <a:spAutoFit/>
          </a:bodyPr>
          <a:lstStyle/>
          <a:p>
            <a:pPr lvl="0"/>
            <a:r>
              <a:rPr lang="en-US" sz="2400" dirty="0" smtClean="0">
                <a:solidFill>
                  <a:schemeClr val="accent1">
                    <a:lumMod val="50000"/>
                  </a:schemeClr>
                </a:solidFill>
                <a:latin typeface="Arial" pitchFamily="34" charset="0"/>
                <a:cs typeface="Arial" pitchFamily="34" charset="0"/>
              </a:rPr>
              <a:t>How many flights left the day before Thanksgiving (11/27/2013) and what was the longest delay time?</a:t>
            </a:r>
          </a:p>
        </p:txBody>
      </p:sp>
      <p:sp>
        <p:nvSpPr>
          <p:cNvPr id="4" name="TextBox 3"/>
          <p:cNvSpPr txBox="1"/>
          <p:nvPr/>
        </p:nvSpPr>
        <p:spPr>
          <a:xfrm>
            <a:off x="304800" y="3273946"/>
            <a:ext cx="8839200" cy="2862322"/>
          </a:xfrm>
          <a:prstGeom prst="rect">
            <a:avLst/>
          </a:prstGeom>
          <a:noFill/>
        </p:spPr>
        <p:txBody>
          <a:bodyPr wrap="square" rtlCol="0">
            <a:spAutoFit/>
          </a:bodyPr>
          <a:lstStyle/>
          <a:p>
            <a:pPr lvl="0"/>
            <a:r>
              <a:rPr lang="en-US" sz="2000" dirty="0">
                <a:solidFill>
                  <a:schemeClr val="accent2">
                    <a:lumMod val="50000"/>
                  </a:schemeClr>
                </a:solidFill>
                <a:latin typeface="Courier New" pitchFamily="49" charset="0"/>
                <a:cs typeface="Courier New" pitchFamily="49" charset="0"/>
              </a:rPr>
              <a:t>&gt;&gt;  Nov27 = find(strcmp(F.Date,'11/27/2013'));</a:t>
            </a:r>
          </a:p>
          <a:p>
            <a:pPr lvl="0"/>
            <a:endParaRPr lang="en-US" sz="2000" dirty="0">
              <a:solidFill>
                <a:schemeClr val="accent2">
                  <a:lumMod val="50000"/>
                </a:schemeClr>
              </a:solidFill>
              <a:latin typeface="Courier New" pitchFamily="49" charset="0"/>
              <a:cs typeface="Courier New" pitchFamily="49" charset="0"/>
            </a:endParaRPr>
          </a:p>
          <a:p>
            <a:pPr lvl="0"/>
            <a:r>
              <a:rPr lang="en-US" sz="2000" dirty="0" smtClean="0">
                <a:solidFill>
                  <a:schemeClr val="accent2">
                    <a:lumMod val="50000"/>
                  </a:schemeClr>
                </a:solidFill>
                <a:latin typeface="Courier New" pitchFamily="49" charset="0"/>
                <a:cs typeface="Courier New" pitchFamily="49" charset="0"/>
              </a:rPr>
              <a:t>&gt;&gt; </a:t>
            </a:r>
            <a:r>
              <a:rPr lang="en-US" sz="2000" dirty="0">
                <a:solidFill>
                  <a:schemeClr val="accent2">
                    <a:lumMod val="50000"/>
                  </a:schemeClr>
                </a:solidFill>
                <a:latin typeface="Courier New" pitchFamily="49" charset="0"/>
                <a:cs typeface="Courier New" pitchFamily="49" charset="0"/>
              </a:rPr>
              <a:t>Num_Flights = length(Nov27)</a:t>
            </a:r>
          </a:p>
          <a:p>
            <a:pPr lvl="0"/>
            <a:r>
              <a:rPr lang="en-US" sz="2000" dirty="0">
                <a:solidFill>
                  <a:schemeClr val="accent2">
                    <a:lumMod val="50000"/>
                  </a:schemeClr>
                </a:solidFill>
                <a:latin typeface="Courier New" pitchFamily="49" charset="0"/>
                <a:cs typeface="Courier New" pitchFamily="49" charset="0"/>
              </a:rPr>
              <a:t>Num_Flights =</a:t>
            </a:r>
          </a:p>
          <a:p>
            <a:pPr lvl="0"/>
            <a:r>
              <a:rPr lang="en-US" sz="2000" dirty="0">
                <a:solidFill>
                  <a:schemeClr val="accent2">
                    <a:lumMod val="50000"/>
                  </a:schemeClr>
                </a:solidFill>
                <a:latin typeface="Courier New" pitchFamily="49" charset="0"/>
                <a:cs typeface="Courier New" pitchFamily="49" charset="0"/>
              </a:rPr>
              <a:t>   107</a:t>
            </a:r>
          </a:p>
          <a:p>
            <a:pPr lvl="0"/>
            <a:endParaRPr lang="en-US" sz="2000" dirty="0">
              <a:solidFill>
                <a:schemeClr val="accent2">
                  <a:lumMod val="50000"/>
                </a:schemeClr>
              </a:solidFill>
              <a:latin typeface="Courier New" pitchFamily="49" charset="0"/>
              <a:cs typeface="Courier New" pitchFamily="49" charset="0"/>
            </a:endParaRPr>
          </a:p>
          <a:p>
            <a:pPr lvl="0"/>
            <a:r>
              <a:rPr lang="en-US" sz="2000" dirty="0" smtClean="0">
                <a:solidFill>
                  <a:schemeClr val="accent2">
                    <a:lumMod val="50000"/>
                  </a:schemeClr>
                </a:solidFill>
                <a:latin typeface="Courier New" pitchFamily="49" charset="0"/>
                <a:cs typeface="Courier New" pitchFamily="49" charset="0"/>
              </a:rPr>
              <a:t>&gt;&gt; </a:t>
            </a:r>
            <a:r>
              <a:rPr lang="en-US" sz="2000" dirty="0">
                <a:solidFill>
                  <a:schemeClr val="accent2">
                    <a:lumMod val="50000"/>
                  </a:schemeClr>
                </a:solidFill>
                <a:latin typeface="Courier New" pitchFamily="49" charset="0"/>
                <a:cs typeface="Courier New" pitchFamily="49" charset="0"/>
              </a:rPr>
              <a:t>max(F.Delay(Nov27))</a:t>
            </a:r>
          </a:p>
          <a:p>
            <a:pPr lvl="0"/>
            <a:r>
              <a:rPr lang="en-US" sz="2000" dirty="0">
                <a:solidFill>
                  <a:schemeClr val="accent2">
                    <a:lumMod val="50000"/>
                  </a:schemeClr>
                </a:solidFill>
                <a:latin typeface="Courier New" pitchFamily="49" charset="0"/>
                <a:cs typeface="Courier New" pitchFamily="49" charset="0"/>
              </a:rPr>
              <a:t>ans =</a:t>
            </a:r>
          </a:p>
          <a:p>
            <a:pPr lvl="0"/>
            <a:r>
              <a:rPr lang="en-US" sz="2000" dirty="0">
                <a:solidFill>
                  <a:schemeClr val="accent2">
                    <a:lumMod val="50000"/>
                  </a:schemeClr>
                </a:solidFill>
                <a:latin typeface="Courier New" pitchFamily="49" charset="0"/>
                <a:cs typeface="Courier New" pitchFamily="49" charset="0"/>
              </a:rPr>
              <a:t>   187 </a:t>
            </a:r>
            <a:endParaRPr lang="en-US" sz="20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22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991600" cy="1143000"/>
          </a:xfrm>
        </p:spPr>
        <p:txBody>
          <a:bodyPr>
            <a:normAutofit/>
          </a:bodyPr>
          <a:lstStyle/>
          <a:p>
            <a:pPr algn="ctr"/>
            <a:r>
              <a:rPr lang="en-US" b="1" dirty="0" smtClean="0">
                <a:solidFill>
                  <a:schemeClr val="accent3">
                    <a:lumMod val="50000"/>
                  </a:schemeClr>
                </a:solidFill>
              </a:rPr>
              <a:t>Shortest Delay</a:t>
            </a:r>
            <a:endParaRPr lang="en-US" b="1" dirty="0">
              <a:solidFill>
                <a:schemeClr val="accent3">
                  <a:lumMod val="50000"/>
                </a:schemeClr>
              </a:solidFill>
            </a:endParaRPr>
          </a:p>
        </p:txBody>
      </p:sp>
      <p:sp>
        <p:nvSpPr>
          <p:cNvPr id="3" name="TextBox 2"/>
          <p:cNvSpPr txBox="1"/>
          <p:nvPr/>
        </p:nvSpPr>
        <p:spPr>
          <a:xfrm>
            <a:off x="307075" y="1828800"/>
            <a:ext cx="8839200" cy="461665"/>
          </a:xfrm>
          <a:prstGeom prst="rect">
            <a:avLst/>
          </a:prstGeom>
          <a:noFill/>
        </p:spPr>
        <p:txBody>
          <a:bodyPr wrap="square" rtlCol="0">
            <a:spAutoFit/>
          </a:bodyPr>
          <a:lstStyle/>
          <a:p>
            <a:pPr lvl="0"/>
            <a:r>
              <a:rPr lang="en-US" sz="2400" dirty="0" smtClean="0">
                <a:solidFill>
                  <a:schemeClr val="accent1">
                    <a:lumMod val="50000"/>
                  </a:schemeClr>
                </a:solidFill>
                <a:latin typeface="Arial" pitchFamily="34" charset="0"/>
                <a:cs typeface="Arial" pitchFamily="34" charset="0"/>
              </a:rPr>
              <a:t>Find and display the flight information for the shortest delays.</a:t>
            </a:r>
          </a:p>
        </p:txBody>
      </p:sp>
      <p:sp>
        <p:nvSpPr>
          <p:cNvPr id="4" name="TextBox 3"/>
          <p:cNvSpPr txBox="1"/>
          <p:nvPr/>
        </p:nvSpPr>
        <p:spPr>
          <a:xfrm>
            <a:off x="307075" y="2895600"/>
            <a:ext cx="8839200" cy="2554545"/>
          </a:xfrm>
          <a:prstGeom prst="rect">
            <a:avLst/>
          </a:prstGeom>
          <a:noFill/>
        </p:spPr>
        <p:txBody>
          <a:bodyPr wrap="square" rtlCol="0">
            <a:spAutoFit/>
          </a:bodyPr>
          <a:lstStyle/>
          <a:p>
            <a:pPr lvl="0"/>
            <a:r>
              <a:rPr lang="en-US" sz="2000" dirty="0" smtClean="0">
                <a:solidFill>
                  <a:schemeClr val="accent1">
                    <a:lumMod val="50000"/>
                  </a:schemeClr>
                </a:solidFill>
                <a:latin typeface="Courier New" pitchFamily="49" charset="0"/>
                <a:cs typeface="Courier New" pitchFamily="49" charset="0"/>
              </a:rPr>
              <a:t>&gt;&gt; </a:t>
            </a:r>
            <a:r>
              <a:rPr lang="en-US" sz="2000" dirty="0">
                <a:solidFill>
                  <a:schemeClr val="accent1">
                    <a:lumMod val="50000"/>
                  </a:schemeClr>
                </a:solidFill>
                <a:latin typeface="Courier New" pitchFamily="49" charset="0"/>
                <a:cs typeface="Courier New" pitchFamily="49" charset="0"/>
              </a:rPr>
              <a:t>loc_shortest = find(F.Delay == min(F.Delay))</a:t>
            </a:r>
          </a:p>
          <a:p>
            <a:pPr lvl="0"/>
            <a:r>
              <a:rPr lang="en-US" sz="2000" dirty="0">
                <a:solidFill>
                  <a:schemeClr val="accent1">
                    <a:lumMod val="50000"/>
                  </a:schemeClr>
                </a:solidFill>
                <a:latin typeface="Courier New" pitchFamily="49" charset="0"/>
                <a:cs typeface="Courier New" pitchFamily="49" charset="0"/>
              </a:rPr>
              <a:t>loc_shortest </a:t>
            </a:r>
            <a:r>
              <a:rPr lang="en-US" sz="2000" dirty="0" smtClean="0">
                <a:solidFill>
                  <a:schemeClr val="accent1">
                    <a:lumMod val="50000"/>
                  </a:schemeClr>
                </a:solidFill>
                <a:latin typeface="Courier New" pitchFamily="49" charset="0"/>
                <a:cs typeface="Courier New" pitchFamily="49" charset="0"/>
              </a:rPr>
              <a:t>=   </a:t>
            </a:r>
            <a:r>
              <a:rPr lang="en-US" sz="2000" dirty="0">
                <a:solidFill>
                  <a:schemeClr val="accent1">
                    <a:lumMod val="50000"/>
                  </a:schemeClr>
                </a:solidFill>
                <a:latin typeface="Courier New" pitchFamily="49" charset="0"/>
                <a:cs typeface="Courier New" pitchFamily="49" charset="0"/>
              </a:rPr>
              <a:t>257</a:t>
            </a:r>
          </a:p>
          <a:p>
            <a:pPr lvl="0"/>
            <a:endParaRPr lang="en-US" sz="2000" dirty="0">
              <a:solidFill>
                <a:schemeClr val="accent1">
                  <a:lumMod val="50000"/>
                </a:schemeClr>
              </a:solidFill>
              <a:latin typeface="Courier New" pitchFamily="49" charset="0"/>
              <a:cs typeface="Courier New" pitchFamily="49" charset="0"/>
            </a:endParaRPr>
          </a:p>
          <a:p>
            <a:pPr lvl="0"/>
            <a:r>
              <a:rPr lang="en-US" sz="2000" dirty="0" smtClean="0">
                <a:solidFill>
                  <a:schemeClr val="accent1">
                    <a:lumMod val="50000"/>
                  </a:schemeClr>
                </a:solidFill>
                <a:latin typeface="Courier New" pitchFamily="49" charset="0"/>
                <a:cs typeface="Courier New" pitchFamily="49" charset="0"/>
              </a:rPr>
              <a:t>&gt;&gt; </a:t>
            </a:r>
            <a:r>
              <a:rPr lang="en-US" sz="2000" dirty="0">
                <a:solidFill>
                  <a:schemeClr val="accent1">
                    <a:lumMod val="50000"/>
                  </a:schemeClr>
                </a:solidFill>
                <a:latin typeface="Courier New" pitchFamily="49" charset="0"/>
                <a:cs typeface="Courier New" pitchFamily="49" charset="0"/>
              </a:rPr>
              <a:t>F(loc_shortest</a:t>
            </a:r>
            <a:r>
              <a:rPr lang="en-US" sz="2000" dirty="0" smtClean="0">
                <a:solidFill>
                  <a:schemeClr val="accent1">
                    <a:lumMod val="50000"/>
                  </a:schemeClr>
                </a:solidFill>
                <a:latin typeface="Courier New" pitchFamily="49" charset="0"/>
                <a:cs typeface="Courier New" pitchFamily="49" charset="0"/>
              </a:rPr>
              <a:t>,:)</a:t>
            </a:r>
          </a:p>
          <a:p>
            <a:pPr lvl="0"/>
            <a:endParaRPr lang="en-US" sz="2000" dirty="0">
              <a:solidFill>
                <a:schemeClr val="accent1">
                  <a:lumMod val="50000"/>
                </a:schemeClr>
              </a:solidFill>
              <a:latin typeface="Courier New" pitchFamily="49" charset="0"/>
              <a:cs typeface="Courier New" pitchFamily="49" charset="0"/>
            </a:endParaRPr>
          </a:p>
          <a:p>
            <a:pPr lvl="0"/>
            <a:r>
              <a:rPr lang="en-US" sz="2000" dirty="0">
                <a:solidFill>
                  <a:schemeClr val="accent1">
                    <a:lumMod val="50000"/>
                  </a:schemeClr>
                </a:solidFill>
                <a:latin typeface="Arial" panose="020B0604020202020204" pitchFamily="34" charset="0"/>
                <a:cs typeface="Arial" panose="020B0604020202020204" pitchFamily="34" charset="0"/>
              </a:rPr>
              <a:t>ans = </a:t>
            </a:r>
          </a:p>
          <a:p>
            <a:pPr lvl="0"/>
            <a:r>
              <a:rPr lang="en-US" sz="2000" dirty="0">
                <a:solidFill>
                  <a:schemeClr val="accent1">
                    <a:lumMod val="50000"/>
                  </a:schemeClr>
                </a:solidFill>
                <a:latin typeface="Arial" panose="020B0604020202020204" pitchFamily="34" charset="0"/>
                <a:cs typeface="Arial" panose="020B0604020202020204" pitchFamily="34" charset="0"/>
              </a:rPr>
              <a:t>    Carrier     Date                FlightNumber    Destination    Depart         Delay</a:t>
            </a:r>
          </a:p>
          <a:p>
            <a:pPr lvl="0"/>
            <a:r>
              <a:rPr lang="en-US" sz="2000" dirty="0">
                <a:solidFill>
                  <a:schemeClr val="accent1">
                    <a:lumMod val="50000"/>
                  </a:schemeClr>
                </a:solidFill>
                <a:latin typeface="Arial" panose="020B0604020202020204" pitchFamily="34" charset="0"/>
                <a:cs typeface="Arial" panose="020B0604020202020204" pitchFamily="34" charset="0"/>
              </a:rPr>
              <a:t>    'MQ'        '11/30/2013'        2943          </a:t>
            </a:r>
            <a:r>
              <a:rPr lang="en-US" sz="2000" dirty="0" smtClean="0">
                <a:solidFill>
                  <a:schemeClr val="accent1">
                    <a:lumMod val="50000"/>
                  </a:schemeClr>
                </a:solidFill>
                <a:latin typeface="Arial" panose="020B0604020202020204" pitchFamily="34" charset="0"/>
                <a:cs typeface="Arial" panose="020B0604020202020204" pitchFamily="34" charset="0"/>
              </a:rPr>
              <a:t>        </a:t>
            </a:r>
            <a:r>
              <a:rPr lang="en-US" sz="2000" dirty="0">
                <a:solidFill>
                  <a:schemeClr val="accent1">
                    <a:lumMod val="50000"/>
                  </a:schemeClr>
                </a:solidFill>
                <a:latin typeface="Arial" panose="020B0604020202020204" pitchFamily="34" charset="0"/>
                <a:cs typeface="Arial" panose="020B0604020202020204" pitchFamily="34" charset="0"/>
              </a:rPr>
              <a:t>'DFW'          '10:45'        -17 </a:t>
            </a:r>
          </a:p>
        </p:txBody>
      </p:sp>
    </p:spTree>
    <p:extLst>
      <p:ext uri="{BB962C8B-B14F-4D97-AF65-F5344CB8AC3E}">
        <p14:creationId xmlns:p14="http://schemas.microsoft.com/office/powerpoint/2010/main" val="338142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4891</TotalTime>
  <Words>1617</Words>
  <Application>Microsoft Office PowerPoint</Application>
  <PresentationFormat>On-screen Show (4:3)</PresentationFormat>
  <Paragraphs>386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Constantia</vt:lpstr>
      <vt:lpstr>Courier New</vt:lpstr>
      <vt:lpstr>Times New Roman</vt:lpstr>
      <vt:lpstr>Wingdings 2</vt:lpstr>
      <vt:lpstr>Flow</vt:lpstr>
      <vt:lpstr>Dataset Arrays:  Part II</vt:lpstr>
      <vt:lpstr>BIG DATA</vt:lpstr>
      <vt:lpstr>Statistical Analysis and Data Presentation for a Dataset Array on CVG Flight Data</vt:lpstr>
      <vt:lpstr>Flight Data</vt:lpstr>
      <vt:lpstr>Flight Data</vt:lpstr>
      <vt:lpstr>Import Flight Data as Dataset Array</vt:lpstr>
      <vt:lpstr>Longest Delay</vt:lpstr>
      <vt:lpstr>Longest Delay</vt:lpstr>
      <vt:lpstr>Shortest Delay</vt:lpstr>
      <vt:lpstr>Delay vs. Departure Time</vt:lpstr>
      <vt:lpstr>Delay vs. Departure Time</vt:lpstr>
      <vt:lpstr>Delay vs. Departure Time</vt:lpstr>
      <vt:lpstr>Mean and Standard Deviation</vt:lpstr>
      <vt:lpstr>Individual Airline Data</vt:lpstr>
      <vt:lpstr>Individual Airline Data</vt:lpstr>
      <vt:lpstr>Individual Airline Data</vt:lpstr>
      <vt:lpstr>Common Error</vt:lpstr>
      <vt:lpstr>Common Error Fix</vt:lpstr>
      <vt:lpstr>Pie Chart:  Carrier Flight Distribution</vt:lpstr>
      <vt:lpstr>Pie Chart:  Carrier Flight Distribution</vt:lpstr>
      <vt:lpstr>Happy Customers:  Delta</vt:lpstr>
      <vt:lpstr>Happy Customers</vt:lpstr>
      <vt:lpstr>Happy Customers</vt:lpstr>
      <vt:lpstr>Happy Customers</vt:lpstr>
      <vt:lpstr>Delay Time vs. Date of Departure</vt:lpstr>
      <vt:lpstr>Delay vs. Date of Departure</vt:lpstr>
      <vt:lpstr>Delay vs. Date of Departure</vt:lpstr>
      <vt:lpstr>Delay vs. Date of Departure</vt:lpstr>
      <vt:lpstr>Delay vs. Date of Departure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SIGNAL PROCESSING</dc:title>
  <dc:creator>Kathy</dc:creator>
  <cp:lastModifiedBy>Kathy</cp:lastModifiedBy>
  <cp:revision>463</cp:revision>
  <dcterms:created xsi:type="dcterms:W3CDTF">2009-01-04T18:54:06Z</dcterms:created>
  <dcterms:modified xsi:type="dcterms:W3CDTF">2014-08-17T15:16:41Z</dcterms:modified>
</cp:coreProperties>
</file>