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94" r:id="rId2"/>
    <p:sldId id="295" r:id="rId3"/>
    <p:sldId id="296" r:id="rId4"/>
    <p:sldId id="297" r:id="rId5"/>
    <p:sldId id="299" r:id="rId6"/>
    <p:sldId id="298" r:id="rId7"/>
    <p:sldId id="302" r:id="rId8"/>
    <p:sldId id="303" r:id="rId9"/>
    <p:sldId id="301" r:id="rId10"/>
    <p:sldId id="304" r:id="rId11"/>
    <p:sldId id="305" r:id="rId12"/>
    <p:sldId id="306" r:id="rId13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7EF1F-4443-4034-8D78-FD3FA27604D4}" type="datetimeFigureOut">
              <a:rPr lang="en-US" smtClean="0"/>
              <a:pPr/>
              <a:t>8/17/2014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C8A50-F8F5-4373-AD49-C40DE058D4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04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C8A50-F8F5-4373-AD49-C40DE058D4E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82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8/17/2014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617D-D1B8-42E5-9EBD-6D544BD9A881}" type="datetimeFigureOut">
              <a:rPr lang="en-US" smtClean="0"/>
              <a:pPr/>
              <a:t>8/17/2014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b="0" i="0" u="none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BA617D-D1B8-42E5-9EBD-6D544BD9A881}" type="datetimeFigureOut">
              <a:rPr lang="en-US" smtClean="0"/>
              <a:pPr/>
              <a:t>8/17/2014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994F637-4C5A-4B58-93B8-4B62B62D55D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i="0" u="none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297" y="2126085"/>
            <a:ext cx="8341216" cy="2362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Using Numerical Integration to Estimate Energy Usage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98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0" y="1076997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Exercise: Computing Energy Usage from Current Measurements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474" y="1648497"/>
            <a:ext cx="8229600" cy="23825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341290" y="2382592"/>
                <a:ext cx="8229600" cy="4378817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</a:t>
                </a: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 </a:t>
                </a: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numerical integration to estimate energy usage based on Dr. Talaga’s measured current data. </a:t>
                </a:r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ompare </a:t>
                </a: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results to a couple of his monthly energy bills from </a:t>
                </a: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Duke Energy.</a:t>
                </a:r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 typeface="Wingdings 2"/>
                  <a:buNone/>
                </a:pPr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 typeface="Wingdings 2"/>
                  <a:buNone/>
                </a:pPr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irst </a:t>
                </a: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power based on the current measurements as follows:</a:t>
                </a:r>
              </a:p>
              <a:p>
                <a:pPr marL="0" indent="0">
                  <a:buFont typeface="Wingdings 2"/>
                  <a:buNone/>
                </a:pPr>
                <a:endParaRPr lang="en-US" sz="24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 typeface="Wingdings 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𝑃𝑜𝑤𝑒𝑟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𝐼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=120∙(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𝐿𝑖𝑛𝑒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1 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𝐶𝑢𝑟𝑟𝑒𝑛𝑡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𝐿𝑖𝑛𝑒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2 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𝐶𝑢𝑟𝑟𝑒𝑛𝑡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 typeface="Wingdings 2"/>
                  <a:buNone/>
                </a:pPr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 typeface="Wingdings 2"/>
                  <a:buNone/>
                </a:pPr>
                <a:endParaRPr lang="en-US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Font typeface="Wingdings 2"/>
                  <a:buNone/>
                </a:pPr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90" y="2382592"/>
                <a:ext cx="8229600" cy="4378817"/>
              </a:xfrm>
              <a:prstGeom prst="rect">
                <a:avLst/>
              </a:prstGeom>
              <a:blipFill rotWithShape="0">
                <a:blip r:embed="rId2"/>
                <a:stretch>
                  <a:fillRect l="-1185" t="-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96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474" y="1648497"/>
            <a:ext cx="8229600" cy="23825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4474" y="1191299"/>
            <a:ext cx="8229600" cy="52223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trapezoidal estimate for integration to calculate energy usage from the power measurements.  </a:t>
            </a:r>
          </a:p>
          <a:p>
            <a:pPr marL="0" indent="0">
              <a:buFont typeface="Wingdings 2"/>
              <a:buNone/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2"/>
              <a:buNone/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2"/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Wingdings 2"/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Wingdings 2"/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Wingdings 2"/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Wingdings 2"/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2"/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429" y="2141941"/>
            <a:ext cx="6821626" cy="465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1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474" y="1648497"/>
            <a:ext cx="8229600" cy="23825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4474" y="980567"/>
            <a:ext cx="8229600" cy="567497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Notice that the time interval, dt, is not constant – doesn’t matter!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76" y="1322477"/>
            <a:ext cx="6821626" cy="46548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4474" y="6093684"/>
                <a:ext cx="8251746" cy="411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𝐸𝑛𝑒𝑟𝑔𝑦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≈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678+676.8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676.8+676.8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676.8+679.2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679.2+678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74" y="6093684"/>
                <a:ext cx="8251746" cy="411138"/>
              </a:xfrm>
              <a:prstGeom prst="rect">
                <a:avLst/>
              </a:prstGeom>
              <a:blipFill rotWithShape="0">
                <a:blip r:embed="rId3"/>
                <a:stretch>
                  <a:fillRect l="-1330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08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169" y="253328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Power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1527"/>
                <a:ext cx="8229600" cy="47780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Power is a measure of the rate at which work is being done or the rate at which energy is converted from one form to another: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𝑃𝑜𝑤𝑒𝑟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𝐸𝑛𝑒𝑟𝑔𝑦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𝑇𝑖𝑚𝑒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Standard unit of measure for power:  Watt (W)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 W = 1 J/s = 1 N-m/s    (J = Joule)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1527"/>
                <a:ext cx="8229600" cy="4778061"/>
              </a:xfrm>
              <a:blipFill rotWithShape="0">
                <a:blip r:embed="rId2"/>
                <a:stretch>
                  <a:fillRect l="-1333" t="-1148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94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169" y="382117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Power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1527"/>
                <a:ext cx="8229600" cy="47780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Electric power is the rate at which energy is transferred by an electric circuit: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𝐸𝑛𝑒𝑟𝑔𝑦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𝑇𝑖𝑚𝑒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𝐼</m:t>
                      </m:r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 = voltage (Volts)</a:t>
                </a:r>
              </a:p>
              <a:p>
                <a:pPr marL="0" indent="0" algn="ctr">
                  <a:buNone/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 = current (Amps)</a:t>
                </a:r>
              </a:p>
              <a:p>
                <a:pPr marL="0" indent="0" algn="ctr">
                  <a:buNone/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 = power (Watts)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1527"/>
                <a:ext cx="8229600" cy="4778061"/>
              </a:xfrm>
              <a:blipFill rotWithShape="0">
                <a:blip r:embed="rId2"/>
                <a:stretch>
                  <a:fillRect l="-1333" t="-1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60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411" y="279086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Energy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859"/>
            <a:ext cx="8229600" cy="49841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power company bills you for energy usage each month.  If power (rate of energy usage) is constant:  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= Power * Time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units for Energy: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W-s  (1 W-s = 1J)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kWh</a:t>
            </a: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company charges per kWh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65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411" y="549542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Energy Example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411" y="2017175"/>
            <a:ext cx="8558011" cy="91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much energy is required to run an 800W microwave oven for 3 minutes?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328411" y="3256208"/>
                <a:ext cx="8661043" cy="3080197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𝐸𝑛𝑒𝑟𝑔𝑦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𝑃𝑜𝑤𝑒𝑟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𝑇𝑖𝑚𝑒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=800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𝑊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∙3 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𝑚𝑖𝑛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∙60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𝑠𝑒𝑐𝑜𝑛𝑑𝑠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𝑚𝑖𝑛</m:t>
                          </m:r>
                        </m:den>
                      </m:f>
                    </m:oMath>
                  </m:oMathPara>
                </a14:m>
                <a:endParaRPr lang="en-US" b="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Font typeface="Wingdings 2"/>
                  <a:buNone/>
                </a:pPr>
                <a:endParaRPr lang="en-US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 typeface="Wingdings 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𝐸𝑛𝑒𝑟𝑔𝑦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 144,000 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𝑊𝑠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=144,000 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𝐽</m:t>
                      </m:r>
                    </m:oMath>
                  </m:oMathPara>
                </a14:m>
                <a:endParaRPr lang="en-US" b="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 typeface="Wingdings 2"/>
                  <a:buNone/>
                </a:pPr>
                <a:endParaRPr lang="en-US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 typeface="Wingdings 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𝐸𝑛𝑒𝑟𝑔𝑦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=0.04 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𝑘𝑊h</m:t>
                      </m:r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 typeface="Wingdings 2"/>
                  <a:buNone/>
                </a:pPr>
                <a:endParaRPr lang="en-US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Font typeface="Wingdings 2"/>
                  <a:buNone/>
                </a:pPr>
                <a:endParaRPr lang="en-US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Font typeface="Wingdings 2"/>
                  <a:buNone/>
                </a:pPr>
                <a:endParaRPr lang="en-US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Font typeface="Wingdings 2"/>
                  <a:buNone/>
                </a:pPr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11" y="3256208"/>
                <a:ext cx="8661043" cy="30801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12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532" y="781361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Energy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717443"/>
                <a:ext cx="8229600" cy="238259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 power is not constant, which it certainly would not be in a household: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𝐸𝑛𝑒𝑟𝑔𝑦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𝑃𝑜𝑤𝑒𝑟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en-US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en-US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717443"/>
                <a:ext cx="8229600" cy="2382592"/>
              </a:xfrm>
              <a:blipFill rotWithShape="0">
                <a:blip r:embed="rId2"/>
                <a:stretch>
                  <a:fillRect l="-1333" t="-4092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03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442" y="492617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Household Current Data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442" y="1815921"/>
            <a:ext cx="8229600" cy="46492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early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 2013, a professor at the University of Cincinnati, Dr.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Talaga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a DAQ device to measure the current flow into his house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used two Donut Current Transformers that measure the electric field around his two input power lines and produce a voltage proportional to the current.</a:t>
            </a: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fed the voltage measurements into the DAQ through a simple parallel RC filter circuit.</a:t>
            </a: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plugged the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DAQ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laptop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MATLAB installed.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4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0" y="369237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Household Current Data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442" y="1944710"/>
            <a:ext cx="8229600" cy="4378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Talaga wrote a MATLAB script that would take data from the Donut CTs about every six seconds and convert the voltage reading back to an estimate for the two line currents.</a:t>
            </a: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started taking data on July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2400" baseline="30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2013 and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continued until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December 27</a:t>
            </a:r>
            <a:r>
              <a:rPr lang="en-US" sz="2400" baseline="30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2013.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took over 1.87 million measurements over this period of time which he has graciously provided for our use.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23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95" y="1010576"/>
            <a:ext cx="4055840" cy="48617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474" y="1648497"/>
            <a:ext cx="8229600" cy="23825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107" y="1355504"/>
            <a:ext cx="3996862" cy="53511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88119" y="6060343"/>
            <a:ext cx="2601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Donut CTs </a:t>
            </a:r>
          </a:p>
          <a:p>
            <a:r>
              <a:rPr lang="en-US" dirty="0" smtClean="0"/>
              <a:t>(Current Transformers)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830592" y="4913992"/>
            <a:ext cx="1725769" cy="1366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811808" y="3128998"/>
            <a:ext cx="1661375" cy="3129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2653" y="5977983"/>
            <a:ext cx="205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RC Filter Circuits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0"/>
          </p:cNvCxnSpPr>
          <p:nvPr/>
        </p:nvCxnSpPr>
        <p:spPr>
          <a:xfrm flipH="1" flipV="1">
            <a:off x="1008965" y="4607935"/>
            <a:ext cx="320272" cy="1370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0"/>
          </p:cNvCxnSpPr>
          <p:nvPr/>
        </p:nvCxnSpPr>
        <p:spPr>
          <a:xfrm flipV="1">
            <a:off x="1329237" y="4324082"/>
            <a:ext cx="1632904" cy="16539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00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Integration &amp;quot;&quot;/&gt;&lt;property id=&quot;20307&quot; value=&quot;256&quot;/&gt;&lt;/object&gt;&lt;object type=&quot;3&quot; unique_id=&quot;10018&quot;&gt;&lt;property id=&quot;20148&quot; value=&quot;5&quot;/&gt;&lt;property id=&quot;20300&quot; value=&quot;Slide 10 - &amp;quot;How Big Should Δt Be?&amp;quot;&quot;/&gt;&lt;property id=&quot;20307&quot; value=&quot;269&quot;/&gt;&lt;/object&gt;&lt;object type=&quot;3&quot; unique_id=&quot;10019&quot;&gt;&lt;property id=&quot;20148&quot; value=&quot;5&quot;/&gt;&lt;property id=&quot;20300&quot; value=&quot;Slide 11 - &amp;quot;Example&amp;quot;&quot;/&gt;&lt;property id=&quot;20307&quot; value=&quot;270&quot;/&gt;&lt;/object&gt;&lt;object type=&quot;3&quot; unique_id=&quot;10020&quot;&gt;&lt;property id=&quot;20148&quot; value=&quot;5&quot;/&gt;&lt;property id=&quot;20300&quot; value=&quot;Slide 12 - &amp;quot;Example&amp;quot;&quot;/&gt;&lt;property id=&quot;20307&quot; value=&quot;274&quot;/&gt;&lt;/object&gt;&lt;object type=&quot;3&quot; unique_id=&quot;10021&quot;&gt;&lt;property id=&quot;20148&quot; value=&quot;5&quot;/&gt;&lt;property id=&quot;20300&quot; value=&quot;Slide 13 - &amp;quot;How Do We Select a Δt  If We don’t have an equation, f(t)?&amp;quot;&quot;/&gt;&lt;property id=&quot;20307&quot; value=&quot;273&quot;/&gt;&lt;/object&gt;&lt;object type=&quot;3&quot; unique_id=&quot;10182&quot;&gt;&lt;property id=&quot;20148&quot; value=&quot;5&quot;/&gt;&lt;property id=&quot;20300&quot; value=&quot;Slide 2 - &amp;quot;Riemann Sums&amp;quot;&quot;/&gt;&lt;property id=&quot;20307&quot; value=&quot;277&quot;/&gt;&lt;/object&gt;&lt;object type=&quot;3&quot; unique_id=&quot;10183&quot;&gt;&lt;property id=&quot;20148&quot; value=&quot;5&quot;/&gt;&lt;property id=&quot;20300&quot; value=&quot;Slide 3 - &amp;quot;Trapezoid Sum&amp;quot;&quot;/&gt;&lt;property id=&quot;20307&quot; value=&quot;278&quot;/&gt;&lt;/object&gt;&lt;object type=&quot;3&quot; unique_id=&quot;10445&quot;&gt;&lt;property id=&quot;20148&quot; value=&quot;5&quot;/&gt;&lt;property id=&quot;20300&quot; value=&quot;Slide 4 - &amp;quot;Simpson’s Rule&amp;quot;&quot;/&gt;&lt;property id=&quot;20307&quot; value=&quot;279&quot;/&gt;&lt;/object&gt;&lt;object type=&quot;3&quot; unique_id=&quot;10446&quot;&gt;&lt;property id=&quot;20148&quot; value=&quot;5&quot;/&gt;&lt;property id=&quot;20300&quot; value=&quot;Slide 5 - &amp;quot;Simpson’s Rule&amp;quot;&quot;/&gt;&lt;property id=&quot;20307&quot; value=&quot;280&quot;/&gt;&lt;/object&gt;&lt;object type=&quot;3&quot; unique_id=&quot;10447&quot;&gt;&lt;property id=&quot;20148&quot; value=&quot;5&quot;/&gt;&lt;property id=&quot;20300&quot; value=&quot;Slide 6 - &amp;quot;Simpson’s Rule&amp;quot;&quot;/&gt;&lt;property id=&quot;20307&quot; value=&quot;281&quot;/&gt;&lt;/object&gt;&lt;object type=&quot;3&quot; unique_id=&quot;10448&quot;&gt;&lt;property id=&quot;20148&quot; value=&quot;5&quot;/&gt;&lt;property id=&quot;20300&quot; value=&quot;Slide 7 - &amp;quot;Simpson’s Rule Example&amp;quot;&quot;/&gt;&lt;property id=&quot;20307&quot; value=&quot;282&quot;/&gt;&lt;/object&gt;&lt;object type=&quot;3&quot; unique_id=&quot;10449&quot;&gt;&lt;property id=&quot;20148&quot; value=&quot;5&quot;/&gt;&lt;property id=&quot;20300&quot; value=&quot;Slide 8 - &amp;quot;Simpson’s Rule Example&amp;quot;&quot;/&gt;&lt;property id=&quot;20307&quot; value=&quot;283&quot;/&gt;&lt;/object&gt;&lt;object type=&quot;3&quot; unique_id=&quot;10450&quot;&gt;&lt;property id=&quot;20148&quot; value=&quot;5&quot;/&gt;&lt;property id=&quot;20300&quot; value=&quot;Slide 9 - &amp;quot;Simpson’s Rule Example&amp;quot;&quot;/&gt;&lt;property id=&quot;20307&quot; value=&quot;284&quot;/&gt;&lt;/object&gt;&lt;/object&gt;&lt;object type=&quot;8&quot; unique_id=&quot;10042&quot;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3356</TotalTime>
  <Words>413</Words>
  <Application>Microsoft Office PowerPoint</Application>
  <PresentationFormat>On-screen Show (4:3)</PresentationFormat>
  <Paragraphs>82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Constantia</vt:lpstr>
      <vt:lpstr>Wingdings 2</vt:lpstr>
      <vt:lpstr>Flow</vt:lpstr>
      <vt:lpstr>  Using Numerical Integration to Estimate Energy Usage </vt:lpstr>
      <vt:lpstr>Power</vt:lpstr>
      <vt:lpstr>Power</vt:lpstr>
      <vt:lpstr>Energy</vt:lpstr>
      <vt:lpstr>Energy Example</vt:lpstr>
      <vt:lpstr>Energy</vt:lpstr>
      <vt:lpstr>Household Current Data</vt:lpstr>
      <vt:lpstr>Household Current Data</vt:lpstr>
      <vt:lpstr>PowerPoint Presentation</vt:lpstr>
      <vt:lpstr>Exercise: Computing Energy Usage from Current Measurements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DIGITAL SIGNAL PROCESSING</dc:title>
  <dc:creator>Kathy</dc:creator>
  <cp:lastModifiedBy>Kathy</cp:lastModifiedBy>
  <cp:revision>341</cp:revision>
  <cp:lastPrinted>2011-01-10T21:22:45Z</cp:lastPrinted>
  <dcterms:created xsi:type="dcterms:W3CDTF">2009-01-04T18:54:06Z</dcterms:created>
  <dcterms:modified xsi:type="dcterms:W3CDTF">2014-08-17T15:44:03Z</dcterms:modified>
</cp:coreProperties>
</file>