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537" r:id="rId3"/>
    <p:sldId id="541" r:id="rId4"/>
    <p:sldId id="557" r:id="rId5"/>
    <p:sldId id="558" r:id="rId6"/>
    <p:sldId id="538" r:id="rId7"/>
    <p:sldId id="539" r:id="rId8"/>
    <p:sldId id="540" r:id="rId9"/>
    <p:sldId id="559" r:id="rId10"/>
    <p:sldId id="542" r:id="rId11"/>
    <p:sldId id="561" r:id="rId12"/>
    <p:sldId id="562" r:id="rId13"/>
    <p:sldId id="586" r:id="rId14"/>
    <p:sldId id="583" r:id="rId15"/>
    <p:sldId id="543" r:id="rId16"/>
    <p:sldId id="544" r:id="rId17"/>
    <p:sldId id="563" r:id="rId18"/>
    <p:sldId id="545" r:id="rId19"/>
    <p:sldId id="564" r:id="rId20"/>
    <p:sldId id="584" r:id="rId21"/>
    <p:sldId id="546" r:id="rId22"/>
    <p:sldId id="547" r:id="rId23"/>
    <p:sldId id="548" r:id="rId24"/>
    <p:sldId id="549" r:id="rId25"/>
    <p:sldId id="550" r:id="rId26"/>
    <p:sldId id="565" r:id="rId27"/>
    <p:sldId id="551" r:id="rId28"/>
    <p:sldId id="552" r:id="rId29"/>
    <p:sldId id="553" r:id="rId30"/>
    <p:sldId id="599" r:id="rId31"/>
    <p:sldId id="598" r:id="rId32"/>
    <p:sldId id="585" r:id="rId33"/>
    <p:sldId id="597" r:id="rId34"/>
    <p:sldId id="600" r:id="rId35"/>
  </p:sldIdLst>
  <p:sldSz cx="9144000" cy="6858000" type="screen4x3"/>
  <p:notesSz cx="6813550" cy="994886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6">
          <p15:clr>
            <a:srgbClr val="A4A3A4"/>
          </p15:clr>
        </p15:guide>
        <p15:guide id="2" pos="2880">
          <p15:clr>
            <a:srgbClr val="A4A3A4"/>
          </p15:clr>
        </p15:guide>
      </p15:sldGuideLst>
    </p:ext>
    <p:ext uri="{2D200454-40CA-4A62-9FC3-DE9A4176ACB9}">
      <p15:notesGuideLst xmlns:p15="http://schemas.microsoft.com/office/powerpoint/2012/main">
        <p15:guide id="1" orient="horz" pos="3099">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CFF"/>
    <a:srgbClr val="1564BB"/>
    <a:srgbClr val="0033CC"/>
    <a:srgbClr val="FF00FF"/>
    <a:srgbClr val="06011D"/>
    <a:srgbClr val="3D03CD"/>
    <a:srgbClr val="2B06CA"/>
    <a:srgbClr val="ADADAD"/>
    <a:srgbClr val="9933FF"/>
    <a:srgbClr val="C7CD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7" autoAdjust="0"/>
    <p:restoredTop sz="98616" autoAdjust="0"/>
  </p:normalViewPr>
  <p:slideViewPr>
    <p:cSldViewPr>
      <p:cViewPr varScale="1">
        <p:scale>
          <a:sx n="61" d="100"/>
          <a:sy n="61" d="100"/>
        </p:scale>
        <p:origin x="782" y="24"/>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7" d="100"/>
          <a:sy n="47" d="100"/>
        </p:scale>
        <p:origin x="2792" y="60"/>
      </p:cViewPr>
      <p:guideLst>
        <p:guide orient="horz" pos="3099"/>
        <p:guide pos="214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52538" cy="497443"/>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ea typeface="+mn-ea"/>
              </a:defRPr>
            </a:lvl1pPr>
          </a:lstStyle>
          <a:p>
            <a:pPr>
              <a:defRPr/>
            </a:pPr>
            <a:endParaRPr lang="zh-CN" altLang="en-US"/>
          </a:p>
        </p:txBody>
      </p:sp>
      <p:sp>
        <p:nvSpPr>
          <p:cNvPr id="70659" name="Rectangle 3"/>
          <p:cNvSpPr>
            <a:spLocks noGrp="1" noChangeArrowheads="1"/>
          </p:cNvSpPr>
          <p:nvPr>
            <p:ph type="dt" sz="quarter" idx="1"/>
          </p:nvPr>
        </p:nvSpPr>
        <p:spPr bwMode="auto">
          <a:xfrm>
            <a:off x="3859435" y="0"/>
            <a:ext cx="2952538" cy="497443"/>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ea typeface="+mn-ea"/>
              </a:defRPr>
            </a:lvl1pPr>
          </a:lstStyle>
          <a:p>
            <a:pPr>
              <a:defRPr/>
            </a:pPr>
            <a:fld id="{135D5AA4-CD3C-4C23-9314-68AC690BD86F}" type="datetimeFigureOut">
              <a:rPr lang="zh-CN" altLang="en-US"/>
              <a:t>2020/9/26</a:t>
            </a:fld>
            <a:endParaRPr lang="en-US" altLang="zh-CN"/>
          </a:p>
        </p:txBody>
      </p:sp>
      <p:sp>
        <p:nvSpPr>
          <p:cNvPr id="70660" name="Rectangle 4"/>
          <p:cNvSpPr>
            <a:spLocks noGrp="1" noChangeArrowheads="1"/>
          </p:cNvSpPr>
          <p:nvPr>
            <p:ph type="ftr" sz="quarter" idx="2"/>
          </p:nvPr>
        </p:nvSpPr>
        <p:spPr bwMode="auto">
          <a:xfrm>
            <a:off x="0" y="9449693"/>
            <a:ext cx="2952538" cy="49744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ea typeface="+mn-ea"/>
              </a:defRPr>
            </a:lvl1pPr>
          </a:lstStyle>
          <a:p>
            <a:pPr>
              <a:defRPr/>
            </a:pPr>
            <a:endParaRPr lang="en-US" altLang="zh-CN"/>
          </a:p>
        </p:txBody>
      </p:sp>
      <p:sp>
        <p:nvSpPr>
          <p:cNvPr id="70661" name="Rectangle 5"/>
          <p:cNvSpPr>
            <a:spLocks noGrp="1" noChangeArrowheads="1"/>
          </p:cNvSpPr>
          <p:nvPr>
            <p:ph type="sldNum" sz="quarter" idx="3"/>
          </p:nvPr>
        </p:nvSpPr>
        <p:spPr bwMode="auto">
          <a:xfrm>
            <a:off x="3859435" y="9449693"/>
            <a:ext cx="2952538" cy="49744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ea typeface="+mn-ea"/>
              </a:defRPr>
            </a:lvl1pPr>
          </a:lstStyle>
          <a:p>
            <a:pPr>
              <a:defRPr/>
            </a:pPr>
            <a:fld id="{88F1C65C-26E7-4A70-8B7E-97C741D53274}"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52538" cy="497443"/>
          </a:xfrm>
          <a:prstGeom prst="rect">
            <a:avLst/>
          </a:prstGeom>
          <a:noFill/>
          <a:ln w="9525">
            <a:noFill/>
            <a:miter lim="800000"/>
          </a:ln>
          <a:effectLst/>
        </p:spPr>
        <p:txBody>
          <a:bodyPr vert="horz" wrap="square" lIns="91440" tIns="45720" rIns="91440" bIns="45720" numCol="1" anchor="t" anchorCtr="0" compatLnSpc="1"/>
          <a:lstStyle>
            <a:lvl1pPr>
              <a:defRPr sz="1200" b="0">
                <a:ea typeface="+mn-ea"/>
              </a:defRPr>
            </a:lvl1pPr>
          </a:lstStyle>
          <a:p>
            <a:pPr>
              <a:defRPr/>
            </a:pPr>
            <a:endParaRPr lang="zh-CN" altLang="en-US"/>
          </a:p>
        </p:txBody>
      </p:sp>
      <p:sp>
        <p:nvSpPr>
          <p:cNvPr id="32771" name="Rectangle 3"/>
          <p:cNvSpPr>
            <a:spLocks noGrp="1" noChangeArrowheads="1"/>
          </p:cNvSpPr>
          <p:nvPr>
            <p:ph type="dt" idx="1"/>
          </p:nvPr>
        </p:nvSpPr>
        <p:spPr bwMode="auto">
          <a:xfrm>
            <a:off x="3859435" y="0"/>
            <a:ext cx="2952538" cy="497443"/>
          </a:xfrm>
          <a:prstGeom prst="rect">
            <a:avLst/>
          </a:prstGeom>
          <a:noFill/>
          <a:ln w="9525">
            <a:noFill/>
            <a:miter lim="800000"/>
          </a:ln>
          <a:effectLst/>
        </p:spPr>
        <p:txBody>
          <a:bodyPr vert="horz" wrap="square" lIns="91440" tIns="45720" rIns="91440" bIns="45720" numCol="1" anchor="t" anchorCtr="0" compatLnSpc="1"/>
          <a:lstStyle>
            <a:lvl1pPr algn="r">
              <a:defRPr sz="1200" b="0">
                <a:ea typeface="+mn-ea"/>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20750" y="746125"/>
            <a:ext cx="4972050" cy="3730625"/>
          </a:xfrm>
          <a:prstGeom prst="rect">
            <a:avLst/>
          </a:prstGeom>
          <a:noFill/>
          <a:ln w="9525">
            <a:solidFill>
              <a:srgbClr val="000000"/>
            </a:solidFill>
            <a:miter lim="800000"/>
          </a:ln>
        </p:spPr>
      </p:sp>
      <p:sp>
        <p:nvSpPr>
          <p:cNvPr id="32773" name="Rectangle 5"/>
          <p:cNvSpPr>
            <a:spLocks noGrp="1" noChangeArrowheads="1"/>
          </p:cNvSpPr>
          <p:nvPr>
            <p:ph type="body" sz="quarter" idx="3"/>
          </p:nvPr>
        </p:nvSpPr>
        <p:spPr bwMode="auto">
          <a:xfrm>
            <a:off x="681355" y="4725710"/>
            <a:ext cx="5450840" cy="4476988"/>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2774" name="Rectangle 6"/>
          <p:cNvSpPr>
            <a:spLocks noGrp="1" noChangeArrowheads="1"/>
          </p:cNvSpPr>
          <p:nvPr>
            <p:ph type="ftr" sz="quarter" idx="4"/>
          </p:nvPr>
        </p:nvSpPr>
        <p:spPr bwMode="auto">
          <a:xfrm>
            <a:off x="0" y="9449693"/>
            <a:ext cx="2952538" cy="497443"/>
          </a:xfrm>
          <a:prstGeom prst="rect">
            <a:avLst/>
          </a:prstGeom>
          <a:noFill/>
          <a:ln w="9525">
            <a:noFill/>
            <a:miter lim="800000"/>
          </a:ln>
          <a:effectLst/>
        </p:spPr>
        <p:txBody>
          <a:bodyPr vert="horz" wrap="square" lIns="91440" tIns="45720" rIns="91440" bIns="45720" numCol="1" anchor="b" anchorCtr="0" compatLnSpc="1"/>
          <a:lstStyle>
            <a:lvl1pPr>
              <a:defRPr sz="1200" b="0">
                <a:ea typeface="+mn-ea"/>
              </a:defRPr>
            </a:lvl1pPr>
          </a:lstStyle>
          <a:p>
            <a:pPr>
              <a:defRPr/>
            </a:pPr>
            <a:endParaRPr lang="en-US" altLang="zh-CN"/>
          </a:p>
        </p:txBody>
      </p:sp>
      <p:sp>
        <p:nvSpPr>
          <p:cNvPr id="32775" name="Rectangle 7"/>
          <p:cNvSpPr>
            <a:spLocks noGrp="1" noChangeArrowheads="1"/>
          </p:cNvSpPr>
          <p:nvPr>
            <p:ph type="sldNum" sz="quarter" idx="5"/>
          </p:nvPr>
        </p:nvSpPr>
        <p:spPr bwMode="auto">
          <a:xfrm>
            <a:off x="3859435" y="9449693"/>
            <a:ext cx="2952538" cy="497443"/>
          </a:xfrm>
          <a:prstGeom prst="rect">
            <a:avLst/>
          </a:prstGeom>
          <a:noFill/>
          <a:ln w="9525">
            <a:noFill/>
            <a:miter lim="800000"/>
          </a:ln>
          <a:effectLst/>
        </p:spPr>
        <p:txBody>
          <a:bodyPr vert="horz" wrap="square" lIns="91440" tIns="45720" rIns="91440" bIns="45720" numCol="1" anchor="b" anchorCtr="0" compatLnSpc="1"/>
          <a:lstStyle>
            <a:lvl1pPr algn="r">
              <a:defRPr sz="1200" b="0">
                <a:ea typeface="+mn-ea"/>
              </a:defRPr>
            </a:lvl1pPr>
          </a:lstStyle>
          <a:p>
            <a:pPr>
              <a:defRPr/>
            </a:pPr>
            <a:fld id="{6681C858-E19B-4A3A-9FBD-496AD94C5CF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grpSp>
        <p:nvGrpSpPr>
          <p:cNvPr id="4" name="Group 191"/>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rgbClr val="6493F6"/>
              </a:gs>
              <a:gs pos="100000">
                <a:srgbClr val="98D2F6"/>
              </a:gs>
            </a:gsLst>
            <a:lin ang="0" scaled="1"/>
          </a:gradFill>
          <a:ln w="9525">
            <a:noFill/>
            <a:miter lim="800000"/>
          </a:ln>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2651125" y="5588000"/>
            <a:ext cx="725488" cy="635000"/>
          </a:xfrm>
          <a:prstGeom prst="rect">
            <a:avLst/>
          </a:prstGeom>
          <a:solidFill>
            <a:srgbClr val="DDDDDD">
              <a:alpha val="30000"/>
            </a:srgbClr>
          </a:solidFill>
          <a:ln w="9525">
            <a:no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4105275" y="5588000"/>
            <a:ext cx="725488" cy="635000"/>
          </a:xfrm>
          <a:prstGeom prst="rect">
            <a:avLst/>
          </a:prstGeom>
          <a:solidFill>
            <a:srgbClr val="DDDDDD">
              <a:alpha val="30000"/>
            </a:srgbClr>
          </a:solidFill>
          <a:ln w="9525">
            <a:noFill/>
            <a:miter lim="800000"/>
          </a:ln>
          <a:effectLst/>
        </p:spPr>
        <p:txBody>
          <a:bodyPr wrap="none" anchor="ctr"/>
          <a:lstStyle/>
          <a:p>
            <a:pPr>
              <a:defRPr/>
            </a:pPr>
            <a:endParaRPr lang="zh-CN" altLang="en-US">
              <a:ea typeface="+mn-ea"/>
            </a:endParaRPr>
          </a:p>
        </p:txBody>
      </p:sp>
      <p:sp>
        <p:nvSpPr>
          <p:cNvPr id="20"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ln>
          <a:effectLst/>
        </p:spPr>
        <p:txBody>
          <a:bodyPr wrap="none" anchor="ctr"/>
          <a:lstStyle/>
          <a:p>
            <a:pPr>
              <a:defRPr/>
            </a:pPr>
            <a:endParaRPr lang="zh-CN" altLang="en-US">
              <a:ea typeface="+mn-ea"/>
            </a:endParaRPr>
          </a:p>
        </p:txBody>
      </p:sp>
      <p:sp>
        <p:nvSpPr>
          <p:cNvPr id="22" name="Rectangle 178"/>
          <p:cNvSpPr>
            <a:spLocks noChangeArrowheads="1"/>
          </p:cNvSpPr>
          <p:nvPr/>
        </p:nvSpPr>
        <p:spPr bwMode="gray">
          <a:xfrm>
            <a:off x="4105275" y="4310063"/>
            <a:ext cx="725488" cy="636587"/>
          </a:xfrm>
          <a:prstGeom prst="rect">
            <a:avLst/>
          </a:prstGeom>
          <a:solidFill>
            <a:srgbClr val="DDDDDD">
              <a:alpha val="10001"/>
            </a:srgbClr>
          </a:solidFill>
          <a:ln w="9525">
            <a:noFill/>
            <a:miter lim="800000"/>
          </a:ln>
          <a:effectLst/>
        </p:spPr>
        <p:txBody>
          <a:bodyPr wrap="none" anchor="ctr"/>
          <a:lstStyle/>
          <a:p>
            <a:pPr>
              <a:defRPr/>
            </a:pPr>
            <a:endParaRPr lang="zh-CN" altLang="en-US">
              <a:ea typeface="+mn-ea"/>
            </a:endParaRPr>
          </a:p>
        </p:txBody>
      </p:sp>
      <p:sp>
        <p:nvSpPr>
          <p:cNvPr id="23"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ln>
          <a:effectLst/>
        </p:spPr>
        <p:txBody>
          <a:bodyPr wrap="none" anchor="ctr"/>
          <a:lstStyle/>
          <a:p>
            <a:pPr>
              <a:defRPr/>
            </a:pPr>
            <a:endParaRPr lang="zh-CN" altLang="en-US">
              <a:ea typeface="+mn-ea"/>
            </a:endParaRPr>
          </a:p>
        </p:txBody>
      </p:sp>
      <p:sp>
        <p:nvSpPr>
          <p:cNvPr id="2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ln>
          <a:effectLst/>
        </p:spPr>
        <p:txBody>
          <a:bodyPr wrap="none" anchor="ctr"/>
          <a:lstStyle/>
          <a:p>
            <a:pPr>
              <a:defRPr/>
            </a:pPr>
            <a:endParaRPr lang="zh-CN" altLang="en-US">
              <a:ea typeface="+mn-ea"/>
            </a:endParaRPr>
          </a:p>
        </p:txBody>
      </p:sp>
      <p:grpSp>
        <p:nvGrpSpPr>
          <p:cNvPr id="25" name="Group 206"/>
          <p:cNvGrpSpPr/>
          <p:nvPr/>
        </p:nvGrpSpPr>
        <p:grpSpPr bwMode="auto">
          <a:xfrm>
            <a:off x="0" y="533400"/>
            <a:ext cx="9144000" cy="5689600"/>
            <a:chOff x="0" y="336"/>
            <a:chExt cx="5760" cy="3584"/>
          </a:xfrm>
        </p:grpSpPr>
        <p:sp>
          <p:nvSpPr>
            <p:cNvPr id="26" name="Line 192"/>
            <p:cNvSpPr>
              <a:spLocks noChangeShapeType="1"/>
            </p:cNvSpPr>
            <p:nvPr userDrawn="1"/>
          </p:nvSpPr>
          <p:spPr bwMode="gray">
            <a:xfrm flipH="1">
              <a:off x="0" y="336"/>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7" name="Line 193"/>
            <p:cNvSpPr>
              <a:spLocks noChangeShapeType="1"/>
            </p:cNvSpPr>
            <p:nvPr userDrawn="1"/>
          </p:nvSpPr>
          <p:spPr bwMode="gray">
            <a:xfrm flipH="1">
              <a:off x="0" y="733"/>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8" name="Line 194"/>
            <p:cNvSpPr>
              <a:spLocks noChangeShapeType="1"/>
            </p:cNvSpPr>
            <p:nvPr userDrawn="1"/>
          </p:nvSpPr>
          <p:spPr bwMode="gray">
            <a:xfrm flipH="1">
              <a:off x="0" y="1123"/>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9" name="Line 195"/>
            <p:cNvSpPr>
              <a:spLocks noChangeShapeType="1"/>
            </p:cNvSpPr>
            <p:nvPr userDrawn="1"/>
          </p:nvSpPr>
          <p:spPr bwMode="gray">
            <a:xfrm flipH="1">
              <a:off x="0" y="2707"/>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0" name="Line 196"/>
            <p:cNvSpPr>
              <a:spLocks noChangeShapeType="1"/>
            </p:cNvSpPr>
            <p:nvPr userDrawn="1"/>
          </p:nvSpPr>
          <p:spPr bwMode="gray">
            <a:xfrm flipH="1">
              <a:off x="0" y="3111"/>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1" name="Line 197"/>
            <p:cNvSpPr>
              <a:spLocks noChangeShapeType="1"/>
            </p:cNvSpPr>
            <p:nvPr userDrawn="1"/>
          </p:nvSpPr>
          <p:spPr bwMode="gray">
            <a:xfrm flipH="1">
              <a:off x="0" y="3516"/>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2" name="Line 198"/>
            <p:cNvSpPr>
              <a:spLocks noChangeShapeType="1"/>
            </p:cNvSpPr>
            <p:nvPr userDrawn="1"/>
          </p:nvSpPr>
          <p:spPr bwMode="gray">
            <a:xfrm flipH="1">
              <a:off x="0" y="3920"/>
              <a:ext cx="5760" cy="0"/>
            </a:xfrm>
            <a:prstGeom prst="line">
              <a:avLst/>
            </a:prstGeom>
            <a:noFill/>
            <a:ln w="9525">
              <a:solidFill>
                <a:srgbClr val="DDDDDD"/>
              </a:solidFill>
              <a:round/>
            </a:ln>
            <a:effectLst/>
          </p:spPr>
          <p:txBody>
            <a:bodyPr/>
            <a:lstStyle/>
            <a:p>
              <a:pPr>
                <a:defRPr/>
              </a:pPr>
              <a:endParaRPr lang="zh-CN" altLang="en-US">
                <a:ea typeface="+mn-ea"/>
              </a:endParaRPr>
            </a:p>
          </p:txBody>
        </p:sp>
      </p:grpSp>
      <p:sp>
        <p:nvSpPr>
          <p:cNvPr id="33" name="Text Box 11"/>
          <p:cNvSpPr txBox="1">
            <a:spLocks noChangeArrowheads="1"/>
          </p:cNvSpPr>
          <p:nvPr/>
        </p:nvSpPr>
        <p:spPr bwMode="gray">
          <a:xfrm>
            <a:off x="0" y="461963"/>
            <a:ext cx="1098550" cy="427037"/>
          </a:xfrm>
          <a:prstGeom prst="rect">
            <a:avLst/>
          </a:prstGeom>
          <a:noFill/>
          <a:ln w="9525">
            <a:noFill/>
            <a:miter lim="800000"/>
          </a:ln>
          <a:effectLst/>
        </p:spPr>
        <p:txBody>
          <a:bodyPr>
            <a:spAutoFit/>
          </a:bodyPr>
          <a:lstStyle/>
          <a:p>
            <a:pPr algn="ctr">
              <a:spcBef>
                <a:spcPct val="50000"/>
              </a:spcBef>
              <a:defRPr/>
            </a:pPr>
            <a:r>
              <a:rPr lang="en-US" altLang="zh-CN" sz="2200">
                <a:solidFill>
                  <a:srgbClr val="FFFFFF"/>
                </a:solidFill>
                <a:ea typeface="+mn-ea"/>
              </a:rPr>
              <a:t>LOGO</a:t>
            </a:r>
          </a:p>
        </p:txBody>
      </p:sp>
      <p:sp>
        <p:nvSpPr>
          <p:cNvPr id="34"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ln>
          <a:effectLst/>
        </p:spPr>
        <p:txBody>
          <a:bodyPr wrap="none" anchor="ctr"/>
          <a:lstStyle/>
          <a:p>
            <a:pPr>
              <a:defRPr/>
            </a:pPr>
            <a:endParaRPr lang="zh-CN" altLang="en-US">
              <a:ea typeface="+mn-ea"/>
            </a:endParaRPr>
          </a:p>
        </p:txBody>
      </p:sp>
      <p:sp>
        <p:nvSpPr>
          <p:cNvPr id="35" name="Rectangle 181"/>
          <p:cNvSpPr>
            <a:spLocks noChangeArrowheads="1"/>
          </p:cNvSpPr>
          <p:nvPr/>
        </p:nvSpPr>
        <p:spPr bwMode="gray">
          <a:xfrm>
            <a:off x="3349625" y="1165225"/>
            <a:ext cx="725488" cy="633413"/>
          </a:xfrm>
          <a:prstGeom prst="rect">
            <a:avLst/>
          </a:prstGeom>
          <a:solidFill>
            <a:srgbClr val="DDDDDD">
              <a:alpha val="10001"/>
            </a:srgbClr>
          </a:solidFill>
          <a:ln w="9525">
            <a:noFill/>
            <a:miter lim="800000"/>
          </a:ln>
          <a:effectLst/>
        </p:spPr>
        <p:txBody>
          <a:bodyPr wrap="none" anchor="ctr"/>
          <a:lstStyle/>
          <a:p>
            <a:pPr>
              <a:defRPr/>
            </a:pPr>
            <a:endParaRPr lang="zh-CN" altLang="en-US">
              <a:ea typeface="+mn-ea"/>
            </a:endParaRPr>
          </a:p>
        </p:txBody>
      </p:sp>
      <p:sp>
        <p:nvSpPr>
          <p:cNvPr id="36" name="Rectangle 183"/>
          <p:cNvSpPr>
            <a:spLocks noChangeArrowheads="1"/>
          </p:cNvSpPr>
          <p:nvPr/>
        </p:nvSpPr>
        <p:spPr bwMode="gray">
          <a:xfrm>
            <a:off x="1889125" y="1165225"/>
            <a:ext cx="725488" cy="633413"/>
          </a:xfrm>
          <a:prstGeom prst="rect">
            <a:avLst/>
          </a:prstGeom>
          <a:solidFill>
            <a:schemeClr val="folHlink">
              <a:alpha val="10001"/>
            </a:schemeClr>
          </a:solidFill>
          <a:ln w="9525">
            <a:noFill/>
            <a:miter lim="800000"/>
          </a:ln>
          <a:effectLst/>
        </p:spPr>
        <p:txBody>
          <a:bodyPr wrap="none" anchor="ctr"/>
          <a:lstStyle/>
          <a:p>
            <a:pPr>
              <a:defRPr/>
            </a:pPr>
            <a:endParaRPr lang="zh-CN" altLang="en-US">
              <a:ea typeface="+mn-ea"/>
            </a:endParaRPr>
          </a:p>
        </p:txBody>
      </p:sp>
      <p:sp>
        <p:nvSpPr>
          <p:cNvPr id="3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sp>
        <p:nvSpPr>
          <p:cNvPr id="3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grpSp>
        <p:nvGrpSpPr>
          <p:cNvPr id="39" name="Group 234"/>
          <p:cNvGrpSpPr/>
          <p:nvPr userDrawn="1"/>
        </p:nvGrpSpPr>
        <p:grpSpPr bwMode="auto">
          <a:xfrm>
            <a:off x="0" y="2257425"/>
            <a:ext cx="4738688" cy="4600575"/>
            <a:chOff x="-9" y="1395"/>
            <a:chExt cx="2985" cy="2898"/>
          </a:xfrm>
        </p:grpSpPr>
        <p:pic>
          <p:nvPicPr>
            <p:cNvPr id="40" name="Picture 213" descr="pan01"/>
            <p:cNvPicPr>
              <a:picLocks noChangeAspect="1" noChangeArrowheads="1"/>
            </p:cNvPicPr>
            <p:nvPr/>
          </p:nvPicPr>
          <p:blipFill>
            <a:blip r:embed="rId2" cstate="print"/>
            <a:srcRect l="46681" r="2339"/>
            <a:stretch>
              <a:fillRect/>
            </a:stretch>
          </p:blipFill>
          <p:spPr bwMode="gray">
            <a:xfrm>
              <a:off x="0" y="1395"/>
              <a:ext cx="2976" cy="2898"/>
            </a:xfrm>
            <a:prstGeom prst="rect">
              <a:avLst/>
            </a:prstGeom>
            <a:noFill/>
            <a:ln w="9525">
              <a:noFill/>
              <a:miter lim="800000"/>
              <a:headEnd/>
              <a:tailEnd/>
            </a:ln>
          </p:spPr>
        </p:pic>
        <p:sp>
          <p:nvSpPr>
            <p:cNvPr id="41" name="Freeform 209"/>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3" cstate="print"/>
              <a:srcRect/>
              <a:stretch>
                <a:fillRect r="-36540"/>
              </a:stretch>
            </a:blipFill>
            <a:ln w="9525">
              <a:noFill/>
              <a:round/>
            </a:ln>
            <a:effectLst/>
          </p:spPr>
          <p:txBody>
            <a:bodyPr/>
            <a:lstStyle/>
            <a:p>
              <a:pPr>
                <a:defRPr/>
              </a:pPr>
              <a:endParaRPr lang="zh-CN" altLang="en-US">
                <a:ea typeface="+mn-ea"/>
              </a:endParaRPr>
            </a:p>
          </p:txBody>
        </p:sp>
      </p:grpSp>
      <p:grpSp>
        <p:nvGrpSpPr>
          <p:cNvPr id="42" name="Group 233"/>
          <p:cNvGrpSpPr/>
          <p:nvPr/>
        </p:nvGrpSpPr>
        <p:grpSpPr bwMode="auto">
          <a:xfrm>
            <a:off x="9525" y="1395413"/>
            <a:ext cx="4256088" cy="4598987"/>
            <a:chOff x="0" y="1039"/>
            <a:chExt cx="2681" cy="2897"/>
          </a:xfrm>
        </p:grpSpPr>
        <p:pic>
          <p:nvPicPr>
            <p:cNvPr id="43" name="Picture 220" descr="pan01"/>
            <p:cNvPicPr>
              <a:picLocks noChangeAspect="1" noChangeArrowheads="1"/>
            </p:cNvPicPr>
            <p:nvPr userDrawn="1"/>
          </p:nvPicPr>
          <p:blipFill>
            <a:blip r:embed="rId2"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21" descr="封面二"/>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4" cstate="print"/>
              <a:srcRect/>
              <a:stretch>
                <a:fillRect/>
              </a:stretch>
            </a:blipFill>
            <a:ln w="9525">
              <a:noFill/>
              <a:round/>
            </a:ln>
            <a:effectLst/>
          </p:spPr>
          <p:txBody>
            <a:bodyPr/>
            <a:lstStyle/>
            <a:p>
              <a:pPr>
                <a:defRPr/>
              </a:pPr>
              <a:endParaRPr lang="zh-CN" altLang="en-US">
                <a:ea typeface="+mn-ea"/>
              </a:endParaRPr>
            </a:p>
          </p:txBody>
        </p:sp>
      </p:grpSp>
      <p:grpSp>
        <p:nvGrpSpPr>
          <p:cNvPr id="45" name="Group 232"/>
          <p:cNvGrpSpPr/>
          <p:nvPr userDrawn="1"/>
        </p:nvGrpSpPr>
        <p:grpSpPr bwMode="auto">
          <a:xfrm>
            <a:off x="-4763" y="304800"/>
            <a:ext cx="3821113" cy="5078413"/>
            <a:chOff x="-7" y="240"/>
            <a:chExt cx="2407" cy="3199"/>
          </a:xfrm>
        </p:grpSpPr>
        <p:pic>
          <p:nvPicPr>
            <p:cNvPr id="46" name="Picture 223" descr="pan01"/>
            <p:cNvPicPr>
              <a:picLocks noChangeAspect="1" noChangeArrowheads="1"/>
            </p:cNvPicPr>
            <p:nvPr userDrawn="1"/>
          </p:nvPicPr>
          <p:blipFill>
            <a:blip r:embed="rId2" cstate="print"/>
            <a:srcRect l="60431" r="2339"/>
            <a:stretch>
              <a:fillRect/>
            </a:stretch>
          </p:blipFill>
          <p:spPr bwMode="gray">
            <a:xfrm>
              <a:off x="0" y="240"/>
              <a:ext cx="2400" cy="3199"/>
            </a:xfrm>
            <a:prstGeom prst="rect">
              <a:avLst/>
            </a:prstGeom>
            <a:noFill/>
            <a:ln w="9525">
              <a:noFill/>
              <a:miter lim="800000"/>
              <a:headEnd/>
              <a:tailEnd/>
            </a:ln>
          </p:spPr>
        </p:pic>
        <p:sp>
          <p:nvSpPr>
            <p:cNvPr id="47" name="Freeform 224"/>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5" cstate="print"/>
              <a:srcRect/>
              <a:stretch>
                <a:fillRect r="-25709"/>
              </a:stretch>
            </a:blipFill>
            <a:ln w="9525">
              <a:noFill/>
              <a:round/>
            </a:ln>
            <a:effectLst/>
          </p:spPr>
          <p:txBody>
            <a:bodyPr/>
            <a:lstStyle/>
            <a:p>
              <a:pPr>
                <a:defRPr/>
              </a:pPr>
              <a:endParaRPr lang="zh-CN" altLang="en-US">
                <a:ea typeface="+mn-ea"/>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仅标题">
    <p:spTree>
      <p:nvGrpSpPr>
        <p:cNvPr id="1" name=""/>
        <p:cNvGrpSpPr/>
        <p:nvPr/>
      </p:nvGrpSpPr>
      <p:grpSpPr>
        <a:xfrm>
          <a:off x="0" y="0"/>
          <a:ext cx="0" cy="0"/>
          <a:chOff x="0" y="0"/>
          <a:chExt cx="0" cy="0"/>
        </a:xfrm>
      </p:grpSpPr>
      <p:sp>
        <p:nvSpPr>
          <p:cNvPr id="3"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3" name="组合 86"/>
          <p:cNvGrpSpPr/>
          <p:nvPr userDrawn="1"/>
        </p:nvGrpSpPr>
        <p:grpSpPr bwMode="auto">
          <a:xfrm>
            <a:off x="-1588" y="-26988"/>
            <a:ext cx="9145588" cy="1674813"/>
            <a:chOff x="-1588" y="-26988"/>
            <a:chExt cx="9145588" cy="1674813"/>
          </a:xfrm>
        </p:grpSpPr>
        <p:pic>
          <p:nvPicPr>
            <p:cNvPr id="34"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5" name="组合 64"/>
            <p:cNvGrpSpPr/>
            <p:nvPr userDrawn="1"/>
          </p:nvGrpSpPr>
          <p:grpSpPr bwMode="auto">
            <a:xfrm>
              <a:off x="-1588" y="-26987"/>
              <a:ext cx="1287463" cy="1674813"/>
              <a:chOff x="-1588" y="-26988"/>
              <a:chExt cx="1158876" cy="1508126"/>
            </a:xfrm>
          </p:grpSpPr>
          <p:grpSp>
            <p:nvGrpSpPr>
              <p:cNvPr id="36" name="Group 195"/>
              <p:cNvGrpSpPr/>
              <p:nvPr/>
            </p:nvGrpSpPr>
            <p:grpSpPr bwMode="auto">
              <a:xfrm>
                <a:off x="0" y="357188"/>
                <a:ext cx="1157288" cy="1123950"/>
                <a:chOff x="-9" y="1395"/>
                <a:chExt cx="2985" cy="2898"/>
              </a:xfrm>
            </p:grpSpPr>
            <p:pic>
              <p:nvPicPr>
                <p:cNvPr id="43"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4"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7" name="Group 198"/>
              <p:cNvGrpSpPr/>
              <p:nvPr/>
            </p:nvGrpSpPr>
            <p:grpSpPr bwMode="auto">
              <a:xfrm>
                <a:off x="0" y="198438"/>
                <a:ext cx="1057275" cy="1143000"/>
                <a:chOff x="0" y="1039"/>
                <a:chExt cx="2681" cy="2897"/>
              </a:xfrm>
            </p:grpSpPr>
            <p:pic>
              <p:nvPicPr>
                <p:cNvPr id="41"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2"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8" name="Group 201"/>
              <p:cNvGrpSpPr/>
              <p:nvPr/>
            </p:nvGrpSpPr>
            <p:grpSpPr bwMode="auto">
              <a:xfrm>
                <a:off x="-1588" y="-26988"/>
                <a:ext cx="933451" cy="1239838"/>
                <a:chOff x="-7" y="240"/>
                <a:chExt cx="2407" cy="3199"/>
              </a:xfrm>
            </p:grpSpPr>
            <p:pic>
              <p:nvPicPr>
                <p:cNvPr id="39"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0"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5"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6"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0" name="组合 76"/>
          <p:cNvGrpSpPr/>
          <p:nvPr userDrawn="1"/>
        </p:nvGrpSpPr>
        <p:grpSpPr bwMode="auto">
          <a:xfrm>
            <a:off x="5067300" y="5918200"/>
            <a:ext cx="4076700" cy="939800"/>
            <a:chOff x="5067300" y="5918200"/>
            <a:chExt cx="4076700" cy="939800"/>
          </a:xfrm>
        </p:grpSpPr>
        <p:sp>
          <p:nvSpPr>
            <p:cNvPr id="51"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2"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7"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8" name="组合 75"/>
          <p:cNvGrpSpPr/>
          <p:nvPr userDrawn="1"/>
        </p:nvGrpSpPr>
        <p:grpSpPr bwMode="auto">
          <a:xfrm>
            <a:off x="501650" y="5910263"/>
            <a:ext cx="4071938" cy="947737"/>
            <a:chOff x="501650" y="5910263"/>
            <a:chExt cx="4071938" cy="947761"/>
          </a:xfrm>
        </p:grpSpPr>
        <p:sp>
          <p:nvSpPr>
            <p:cNvPr id="59"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0"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5"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6"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67"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8"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69"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5EC534C6-8A25-4116-90DE-9A1A8189335B}"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Only" preserve="1">
  <p:cSld name="1_仅标题">
    <p:spTree>
      <p:nvGrpSpPr>
        <p:cNvPr id="1" name=""/>
        <p:cNvGrpSpPr/>
        <p:nvPr/>
      </p:nvGrpSpPr>
      <p:grpSpPr>
        <a:xfrm>
          <a:off x="0" y="0"/>
          <a:ext cx="0" cy="0"/>
          <a:chOff x="0" y="0"/>
          <a:chExt cx="0" cy="0"/>
        </a:xfrm>
      </p:grpSpPr>
      <p:sp>
        <p:nvSpPr>
          <p:cNvPr id="3"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3" name="组合 86"/>
          <p:cNvGrpSpPr/>
          <p:nvPr userDrawn="1"/>
        </p:nvGrpSpPr>
        <p:grpSpPr bwMode="auto">
          <a:xfrm>
            <a:off x="-1588" y="-26988"/>
            <a:ext cx="9145588" cy="1674813"/>
            <a:chOff x="-1588" y="-26988"/>
            <a:chExt cx="9145588" cy="1674813"/>
          </a:xfrm>
        </p:grpSpPr>
        <p:pic>
          <p:nvPicPr>
            <p:cNvPr id="34"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5" name="组合 64"/>
            <p:cNvGrpSpPr/>
            <p:nvPr userDrawn="1"/>
          </p:nvGrpSpPr>
          <p:grpSpPr bwMode="auto">
            <a:xfrm>
              <a:off x="-1588" y="-26987"/>
              <a:ext cx="1287463" cy="1674813"/>
              <a:chOff x="-1588" y="-26988"/>
              <a:chExt cx="1158876" cy="1508126"/>
            </a:xfrm>
          </p:grpSpPr>
          <p:grpSp>
            <p:nvGrpSpPr>
              <p:cNvPr id="36" name="Group 195"/>
              <p:cNvGrpSpPr/>
              <p:nvPr/>
            </p:nvGrpSpPr>
            <p:grpSpPr bwMode="auto">
              <a:xfrm>
                <a:off x="0" y="357188"/>
                <a:ext cx="1157288" cy="1123950"/>
                <a:chOff x="-9" y="1395"/>
                <a:chExt cx="2985" cy="2898"/>
              </a:xfrm>
            </p:grpSpPr>
            <p:pic>
              <p:nvPicPr>
                <p:cNvPr id="43"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4"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7" name="Group 198"/>
              <p:cNvGrpSpPr/>
              <p:nvPr/>
            </p:nvGrpSpPr>
            <p:grpSpPr bwMode="auto">
              <a:xfrm>
                <a:off x="0" y="198438"/>
                <a:ext cx="1057275" cy="1143000"/>
                <a:chOff x="0" y="1039"/>
                <a:chExt cx="2681" cy="2897"/>
              </a:xfrm>
            </p:grpSpPr>
            <p:pic>
              <p:nvPicPr>
                <p:cNvPr id="41"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2"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8" name="Group 201"/>
              <p:cNvGrpSpPr/>
              <p:nvPr/>
            </p:nvGrpSpPr>
            <p:grpSpPr bwMode="auto">
              <a:xfrm>
                <a:off x="-1588" y="-26988"/>
                <a:ext cx="933451" cy="1239838"/>
                <a:chOff x="-7" y="240"/>
                <a:chExt cx="2407" cy="3199"/>
              </a:xfrm>
            </p:grpSpPr>
            <p:pic>
              <p:nvPicPr>
                <p:cNvPr id="39"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0"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5"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6"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0" name="组合 76"/>
          <p:cNvGrpSpPr/>
          <p:nvPr userDrawn="1"/>
        </p:nvGrpSpPr>
        <p:grpSpPr bwMode="auto">
          <a:xfrm>
            <a:off x="5067300" y="5918200"/>
            <a:ext cx="4076700" cy="939800"/>
            <a:chOff x="5067300" y="5918200"/>
            <a:chExt cx="4076700" cy="939800"/>
          </a:xfrm>
        </p:grpSpPr>
        <p:sp>
          <p:nvSpPr>
            <p:cNvPr id="51"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2"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7"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8" name="组合 75"/>
          <p:cNvGrpSpPr/>
          <p:nvPr userDrawn="1"/>
        </p:nvGrpSpPr>
        <p:grpSpPr bwMode="auto">
          <a:xfrm>
            <a:off x="501650" y="5910263"/>
            <a:ext cx="4071938" cy="947737"/>
            <a:chOff x="501650" y="5910263"/>
            <a:chExt cx="4071938" cy="947761"/>
          </a:xfrm>
        </p:grpSpPr>
        <p:sp>
          <p:nvSpPr>
            <p:cNvPr id="59"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0"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5"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6"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67"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8"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69"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5EC534C6-8A25-4116-90DE-9A1A8189335B}"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objTx" preserve="1">
  <p:cSld name="内容与标题">
    <p:spTree>
      <p:nvGrpSpPr>
        <p:cNvPr id="1" name=""/>
        <p:cNvGrpSpPr/>
        <p:nvPr/>
      </p:nvGrpSpPr>
      <p:grpSpPr>
        <a:xfrm>
          <a:off x="0" y="0"/>
          <a:ext cx="0" cy="0"/>
          <a:chOff x="0" y="0"/>
          <a:chExt cx="0" cy="0"/>
        </a:xfrm>
      </p:grpSpPr>
      <p:sp>
        <p:nvSpPr>
          <p:cNvPr id="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4"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5" name="组合 86"/>
          <p:cNvGrpSpPr/>
          <p:nvPr userDrawn="1"/>
        </p:nvGrpSpPr>
        <p:grpSpPr bwMode="auto">
          <a:xfrm>
            <a:off x="-1588" y="-26988"/>
            <a:ext cx="9145588" cy="1674813"/>
            <a:chOff x="-1588" y="-26988"/>
            <a:chExt cx="9145588" cy="1674813"/>
          </a:xfrm>
        </p:grpSpPr>
        <p:pic>
          <p:nvPicPr>
            <p:cNvPr id="36"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p:nvPr userDrawn="1"/>
          </p:nvGrpSpPr>
          <p:grpSpPr bwMode="auto">
            <a:xfrm>
              <a:off x="-1588" y="-26987"/>
              <a:ext cx="1287463" cy="1674813"/>
              <a:chOff x="-1588" y="-26988"/>
              <a:chExt cx="1158876" cy="1508126"/>
            </a:xfrm>
          </p:grpSpPr>
          <p:grpSp>
            <p:nvGrpSpPr>
              <p:cNvPr id="38" name="Group 195"/>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9" name="Group 198"/>
              <p:cNvGrpSpPr/>
              <p:nvPr/>
            </p:nvGrpSpPr>
            <p:grpSpPr bwMode="auto">
              <a:xfrm>
                <a:off x="0" y="198438"/>
                <a:ext cx="1057275" cy="1143000"/>
                <a:chOff x="0" y="1039"/>
                <a:chExt cx="2681" cy="2897"/>
              </a:xfrm>
            </p:grpSpPr>
            <p:pic>
              <p:nvPicPr>
                <p:cNvPr id="43"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40" name="Group 201"/>
              <p:cNvGrpSpPr/>
              <p:nvPr/>
            </p:nvGrpSpPr>
            <p:grpSpPr bwMode="auto">
              <a:xfrm>
                <a:off x="-1588" y="-26988"/>
                <a:ext cx="933451" cy="1239838"/>
                <a:chOff x="-7" y="240"/>
                <a:chExt cx="2407" cy="3199"/>
              </a:xfrm>
            </p:grpSpPr>
            <p:pic>
              <p:nvPicPr>
                <p:cNvPr id="41"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7"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0"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1"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2" name="组合 76"/>
          <p:cNvGrpSpPr/>
          <p:nvPr userDrawn="1"/>
        </p:nvGrpSpPr>
        <p:grpSpPr bwMode="auto">
          <a:xfrm>
            <a:off x="5067300" y="5918200"/>
            <a:ext cx="4076700" cy="939800"/>
            <a:chOff x="5067300" y="5918200"/>
            <a:chExt cx="4076700" cy="939800"/>
          </a:xfrm>
        </p:grpSpPr>
        <p:sp>
          <p:nvSpPr>
            <p:cNvPr id="53"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8"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9"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60" name="组合 75"/>
          <p:cNvGrpSpPr/>
          <p:nvPr userDrawn="1"/>
        </p:nvGrpSpPr>
        <p:grpSpPr bwMode="auto">
          <a:xfrm>
            <a:off x="501650" y="5910263"/>
            <a:ext cx="4071938" cy="947737"/>
            <a:chOff x="501650" y="5910263"/>
            <a:chExt cx="4071938" cy="947761"/>
          </a:xfrm>
        </p:grpSpPr>
        <p:sp>
          <p:nvSpPr>
            <p:cNvPr id="61"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6"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7"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8"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9"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70"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1"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E8163FA9-39D5-41A7-934C-0979F0F111EA}"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picTx" preserve="1">
  <p:cSld name="图片与标题">
    <p:spTree>
      <p:nvGrpSpPr>
        <p:cNvPr id="1" name=""/>
        <p:cNvGrpSpPr/>
        <p:nvPr/>
      </p:nvGrpSpPr>
      <p:grpSpPr>
        <a:xfrm>
          <a:off x="0" y="0"/>
          <a:ext cx="0" cy="0"/>
          <a:chOff x="0" y="0"/>
          <a:chExt cx="0" cy="0"/>
        </a:xfrm>
      </p:grpSpPr>
      <p:sp>
        <p:nvSpPr>
          <p:cNvPr id="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4"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5" name="组合 86"/>
          <p:cNvGrpSpPr/>
          <p:nvPr userDrawn="1"/>
        </p:nvGrpSpPr>
        <p:grpSpPr bwMode="auto">
          <a:xfrm>
            <a:off x="-1588" y="-26988"/>
            <a:ext cx="9145588" cy="1674813"/>
            <a:chOff x="-1588" y="-26988"/>
            <a:chExt cx="9145588" cy="1674813"/>
          </a:xfrm>
        </p:grpSpPr>
        <p:pic>
          <p:nvPicPr>
            <p:cNvPr id="36"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p:nvPr userDrawn="1"/>
          </p:nvGrpSpPr>
          <p:grpSpPr bwMode="auto">
            <a:xfrm>
              <a:off x="-1588" y="-26987"/>
              <a:ext cx="1287463" cy="1674813"/>
              <a:chOff x="-1588" y="-26988"/>
              <a:chExt cx="1158876" cy="1508126"/>
            </a:xfrm>
          </p:grpSpPr>
          <p:grpSp>
            <p:nvGrpSpPr>
              <p:cNvPr id="38" name="Group 195"/>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9" name="Group 198"/>
              <p:cNvGrpSpPr/>
              <p:nvPr/>
            </p:nvGrpSpPr>
            <p:grpSpPr bwMode="auto">
              <a:xfrm>
                <a:off x="0" y="198438"/>
                <a:ext cx="1057275" cy="1143000"/>
                <a:chOff x="0" y="1039"/>
                <a:chExt cx="2681" cy="2897"/>
              </a:xfrm>
            </p:grpSpPr>
            <p:pic>
              <p:nvPicPr>
                <p:cNvPr id="43"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40" name="Group 201"/>
              <p:cNvGrpSpPr/>
              <p:nvPr/>
            </p:nvGrpSpPr>
            <p:grpSpPr bwMode="auto">
              <a:xfrm>
                <a:off x="-1588" y="-26988"/>
                <a:ext cx="933451" cy="1239838"/>
                <a:chOff x="-7" y="240"/>
                <a:chExt cx="2407" cy="3199"/>
              </a:xfrm>
            </p:grpSpPr>
            <p:pic>
              <p:nvPicPr>
                <p:cNvPr id="41"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7"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0"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1"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2" name="组合 76"/>
          <p:cNvGrpSpPr/>
          <p:nvPr userDrawn="1"/>
        </p:nvGrpSpPr>
        <p:grpSpPr bwMode="auto">
          <a:xfrm>
            <a:off x="5067300" y="5918200"/>
            <a:ext cx="4076700" cy="939800"/>
            <a:chOff x="5067300" y="5918200"/>
            <a:chExt cx="4076700" cy="939800"/>
          </a:xfrm>
        </p:grpSpPr>
        <p:sp>
          <p:nvSpPr>
            <p:cNvPr id="53"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8"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9"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60" name="组合 75"/>
          <p:cNvGrpSpPr/>
          <p:nvPr userDrawn="1"/>
        </p:nvGrpSpPr>
        <p:grpSpPr bwMode="auto">
          <a:xfrm>
            <a:off x="501650" y="5910263"/>
            <a:ext cx="4071938" cy="947737"/>
            <a:chOff x="501650" y="5910263"/>
            <a:chExt cx="4071938" cy="947761"/>
          </a:xfrm>
        </p:grpSpPr>
        <p:sp>
          <p:nvSpPr>
            <p:cNvPr id="61"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6"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7"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8"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9"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70"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1"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4529A544-07A2-4C63-BFD2-D00D3225B0E5}"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vertTx" preserve="1">
  <p:cSld name="标题和竖排文字">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7ABBA551-5E20-4083-BCBF-1E3A740758F1}"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vertTitleAndTx" preserve="1">
  <p:cSld name="垂直排列标题与文本">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竖排标题 1"/>
          <p:cNvSpPr>
            <a:spLocks noGrp="1"/>
          </p:cNvSpPr>
          <p:nvPr>
            <p:ph type="title" orient="vert"/>
          </p:nvPr>
        </p:nvSpPr>
        <p:spPr>
          <a:xfrm>
            <a:off x="6629400" y="228600"/>
            <a:ext cx="205740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49B0B66C-65DE-434A-A8C4-11470CB1DFC2}"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type="txAndObj" preserve="1">
  <p:cSld name="标题，文本与内容">
    <p:spTree>
      <p:nvGrpSpPr>
        <p:cNvPr id="1" name=""/>
        <p:cNvGrpSpPr/>
        <p:nvPr/>
      </p:nvGrpSpPr>
      <p:grpSpPr>
        <a:xfrm>
          <a:off x="0" y="0"/>
          <a:ext cx="0" cy="0"/>
          <a:chOff x="0" y="0"/>
          <a:chExt cx="0" cy="0"/>
        </a:xfrm>
      </p:grpSpPr>
      <p:sp>
        <p:nvSpPr>
          <p:cNvPr id="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4"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5" name="组合 86"/>
          <p:cNvGrpSpPr/>
          <p:nvPr userDrawn="1"/>
        </p:nvGrpSpPr>
        <p:grpSpPr bwMode="auto">
          <a:xfrm>
            <a:off x="-1588" y="-26988"/>
            <a:ext cx="9145588" cy="1674813"/>
            <a:chOff x="-1588" y="-26988"/>
            <a:chExt cx="9145588" cy="1674813"/>
          </a:xfrm>
        </p:grpSpPr>
        <p:pic>
          <p:nvPicPr>
            <p:cNvPr id="36"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p:nvPr userDrawn="1"/>
          </p:nvGrpSpPr>
          <p:grpSpPr bwMode="auto">
            <a:xfrm>
              <a:off x="-1588" y="-26987"/>
              <a:ext cx="1287463" cy="1674813"/>
              <a:chOff x="-1588" y="-26988"/>
              <a:chExt cx="1158876" cy="1508126"/>
            </a:xfrm>
          </p:grpSpPr>
          <p:grpSp>
            <p:nvGrpSpPr>
              <p:cNvPr id="38" name="Group 195"/>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9" name="Group 198"/>
              <p:cNvGrpSpPr/>
              <p:nvPr/>
            </p:nvGrpSpPr>
            <p:grpSpPr bwMode="auto">
              <a:xfrm>
                <a:off x="0" y="198438"/>
                <a:ext cx="1057275" cy="1143000"/>
                <a:chOff x="0" y="1039"/>
                <a:chExt cx="2681" cy="2897"/>
              </a:xfrm>
            </p:grpSpPr>
            <p:pic>
              <p:nvPicPr>
                <p:cNvPr id="43"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40" name="Group 201"/>
              <p:cNvGrpSpPr/>
              <p:nvPr/>
            </p:nvGrpSpPr>
            <p:grpSpPr bwMode="auto">
              <a:xfrm>
                <a:off x="-1588" y="-26988"/>
                <a:ext cx="933451" cy="1239838"/>
                <a:chOff x="-7" y="240"/>
                <a:chExt cx="2407" cy="3199"/>
              </a:xfrm>
            </p:grpSpPr>
            <p:pic>
              <p:nvPicPr>
                <p:cNvPr id="41"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7"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0"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1"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2" name="组合 76"/>
          <p:cNvGrpSpPr/>
          <p:nvPr userDrawn="1"/>
        </p:nvGrpSpPr>
        <p:grpSpPr bwMode="auto">
          <a:xfrm>
            <a:off x="5067300" y="5918200"/>
            <a:ext cx="4076700" cy="939800"/>
            <a:chOff x="5067300" y="5918200"/>
            <a:chExt cx="4076700" cy="939800"/>
          </a:xfrm>
        </p:grpSpPr>
        <p:sp>
          <p:nvSpPr>
            <p:cNvPr id="53"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8"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9"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60" name="组合 75"/>
          <p:cNvGrpSpPr/>
          <p:nvPr userDrawn="1"/>
        </p:nvGrpSpPr>
        <p:grpSpPr bwMode="auto">
          <a:xfrm>
            <a:off x="501650" y="5910263"/>
            <a:ext cx="4071938" cy="947737"/>
            <a:chOff x="501650" y="5910263"/>
            <a:chExt cx="4071938" cy="947761"/>
          </a:xfrm>
        </p:grpSpPr>
        <p:sp>
          <p:nvSpPr>
            <p:cNvPr id="61"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6"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7"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8"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1219200" y="228600"/>
            <a:ext cx="7391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70"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1"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790F329B-190E-4123-8968-8EAD905B9AE9}"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type="chart" preserve="1">
  <p:cSld name="标题和图表">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1219200" y="228600"/>
            <a:ext cx="7391400" cy="8382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24400"/>
          </a:xfrm>
        </p:spPr>
        <p:txBody>
          <a:bodyPr/>
          <a:lstStyle/>
          <a:p>
            <a:pPr lvl="0"/>
            <a:endParaRPr lang="zh-CN" altLang="en-US" noProof="0"/>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A6D70ACE-821C-4ED1-B81A-1F6A433302D3}"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bl" preserve="1">
  <p:cSld name="标题和表格">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1219200" y="228600"/>
            <a:ext cx="7391400" cy="8382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24400"/>
          </a:xfrm>
        </p:spPr>
        <p:txBody>
          <a:bodyPr/>
          <a:lstStyle/>
          <a:p>
            <a:pPr lvl="0"/>
            <a:endParaRPr lang="zh-CN" altLang="en-US" noProof="0"/>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F1B98FF3-415E-4277-8621-DA0F8CA9D016}"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5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D892A085-3A82-416B-9A97-C73BC0289E67}" type="slidenum">
              <a:rPr lang="en-US" altLang="zh-CN"/>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标题幻灯片">
    <p:spTree>
      <p:nvGrpSpPr>
        <p:cNvPr id="1" name=""/>
        <p:cNvGrpSpPr/>
        <p:nvPr/>
      </p:nvGrpSpPr>
      <p:grpSpPr>
        <a:xfrm>
          <a:off x="0" y="0"/>
          <a:ext cx="0" cy="0"/>
          <a:chOff x="0" y="0"/>
          <a:chExt cx="0" cy="0"/>
        </a:xfrm>
      </p:grpSpPr>
      <p:grpSp>
        <p:nvGrpSpPr>
          <p:cNvPr id="2" name="Group 191"/>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000"/>
                </a:srgbClr>
              </a:solidFill>
              <a:round/>
            </a:ln>
            <a:effectLst/>
          </p:spPr>
          <p:txBody>
            <a:bodyPr/>
            <a:lstStyle/>
            <a:p>
              <a:pPr>
                <a:defRPr/>
              </a:pPr>
              <a:endParaRPr lang="zh-CN" altLang="en-US">
                <a:ea typeface="+mn-ea"/>
              </a:endParaRPr>
            </a:p>
          </p:txBody>
        </p:sp>
      </p:grpSp>
      <p:sp>
        <p:nvSpPr>
          <p:cNvPr id="17" name="Rectangle 87"/>
          <p:cNvSpPr>
            <a:spLocks noChangeArrowheads="1"/>
          </p:cNvSpPr>
          <p:nvPr/>
        </p:nvSpPr>
        <p:spPr bwMode="gray">
          <a:xfrm>
            <a:off x="0" y="1844824"/>
            <a:ext cx="9144000" cy="2503487"/>
          </a:xfrm>
          <a:prstGeom prst="rect">
            <a:avLst/>
          </a:prstGeom>
          <a:gradFill rotWithShape="1">
            <a:gsLst>
              <a:gs pos="0">
                <a:srgbClr val="6493F6"/>
              </a:gs>
              <a:gs pos="100000">
                <a:srgbClr val="98D2F6"/>
              </a:gs>
            </a:gsLst>
            <a:lin ang="0" scaled="1"/>
          </a:gradFill>
          <a:ln w="9525">
            <a:noFill/>
            <a:miter lim="800000"/>
          </a:ln>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2651125" y="5588000"/>
            <a:ext cx="725488" cy="635000"/>
          </a:xfrm>
          <a:prstGeom prst="rect">
            <a:avLst/>
          </a:prstGeom>
          <a:solidFill>
            <a:srgbClr val="DDDDDD">
              <a:alpha val="30000"/>
            </a:srgbClr>
          </a:solidFill>
          <a:ln w="9525">
            <a:no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4105275" y="5588000"/>
            <a:ext cx="725488" cy="635000"/>
          </a:xfrm>
          <a:prstGeom prst="rect">
            <a:avLst/>
          </a:prstGeom>
          <a:solidFill>
            <a:srgbClr val="DDDDDD">
              <a:alpha val="30000"/>
            </a:srgbClr>
          </a:solidFill>
          <a:ln w="9525">
            <a:noFill/>
            <a:miter lim="800000"/>
          </a:ln>
          <a:effectLst/>
        </p:spPr>
        <p:txBody>
          <a:bodyPr wrap="none" anchor="ctr"/>
          <a:lstStyle/>
          <a:p>
            <a:pPr>
              <a:defRPr/>
            </a:pPr>
            <a:endParaRPr lang="zh-CN" altLang="en-US">
              <a:ea typeface="+mn-ea"/>
            </a:endParaRPr>
          </a:p>
        </p:txBody>
      </p:sp>
      <p:sp>
        <p:nvSpPr>
          <p:cNvPr id="20" name="Rectangle 172"/>
          <p:cNvSpPr>
            <a:spLocks noChangeArrowheads="1"/>
          </p:cNvSpPr>
          <p:nvPr/>
        </p:nvSpPr>
        <p:spPr bwMode="gray">
          <a:xfrm>
            <a:off x="3367088" y="4943475"/>
            <a:ext cx="725487" cy="636588"/>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1917700" y="4943475"/>
            <a:ext cx="725488" cy="636588"/>
          </a:xfrm>
          <a:prstGeom prst="rect">
            <a:avLst/>
          </a:prstGeom>
          <a:solidFill>
            <a:schemeClr val="accent2">
              <a:alpha val="20000"/>
            </a:schemeClr>
          </a:solidFill>
          <a:ln w="9525">
            <a:noFill/>
            <a:miter lim="800000"/>
          </a:ln>
          <a:effectLst/>
        </p:spPr>
        <p:txBody>
          <a:bodyPr wrap="none" anchor="ctr"/>
          <a:lstStyle/>
          <a:p>
            <a:pPr>
              <a:defRPr/>
            </a:pPr>
            <a:endParaRPr lang="zh-CN" altLang="en-US">
              <a:ea typeface="+mn-ea"/>
            </a:endParaRPr>
          </a:p>
        </p:txBody>
      </p:sp>
      <p:sp>
        <p:nvSpPr>
          <p:cNvPr id="22" name="Rectangle 178"/>
          <p:cNvSpPr>
            <a:spLocks noChangeArrowheads="1"/>
          </p:cNvSpPr>
          <p:nvPr/>
        </p:nvSpPr>
        <p:spPr bwMode="gray">
          <a:xfrm>
            <a:off x="4105275" y="4310063"/>
            <a:ext cx="725488" cy="636587"/>
          </a:xfrm>
          <a:prstGeom prst="rect">
            <a:avLst/>
          </a:prstGeom>
          <a:solidFill>
            <a:srgbClr val="DDDDDD">
              <a:alpha val="10001"/>
            </a:srgbClr>
          </a:solidFill>
          <a:ln w="9525">
            <a:noFill/>
            <a:miter lim="800000"/>
          </a:ln>
          <a:effectLst/>
        </p:spPr>
        <p:txBody>
          <a:bodyPr wrap="none" anchor="ctr"/>
          <a:lstStyle/>
          <a:p>
            <a:pPr>
              <a:defRPr/>
            </a:pPr>
            <a:endParaRPr lang="zh-CN" altLang="en-US">
              <a:ea typeface="+mn-ea"/>
            </a:endParaRPr>
          </a:p>
        </p:txBody>
      </p:sp>
      <p:sp>
        <p:nvSpPr>
          <p:cNvPr id="23" name="Rectangle 186"/>
          <p:cNvSpPr>
            <a:spLocks noChangeArrowheads="1"/>
          </p:cNvSpPr>
          <p:nvPr/>
        </p:nvSpPr>
        <p:spPr bwMode="gray">
          <a:xfrm>
            <a:off x="3371850" y="6221413"/>
            <a:ext cx="728663" cy="636587"/>
          </a:xfrm>
          <a:prstGeom prst="rect">
            <a:avLst/>
          </a:prstGeom>
          <a:solidFill>
            <a:srgbClr val="DDDDDD">
              <a:alpha val="39999"/>
            </a:srgbClr>
          </a:solidFill>
          <a:ln w="9525">
            <a:noFill/>
            <a:miter lim="800000"/>
          </a:ln>
          <a:effectLst/>
        </p:spPr>
        <p:txBody>
          <a:bodyPr wrap="none" anchor="ctr"/>
          <a:lstStyle/>
          <a:p>
            <a:pPr>
              <a:defRPr/>
            </a:pPr>
            <a:endParaRPr lang="zh-CN" altLang="en-US">
              <a:ea typeface="+mn-ea"/>
            </a:endParaRPr>
          </a:p>
        </p:txBody>
      </p:sp>
      <p:sp>
        <p:nvSpPr>
          <p:cNvPr id="24" name="Rectangle 188"/>
          <p:cNvSpPr>
            <a:spLocks noChangeArrowheads="1"/>
          </p:cNvSpPr>
          <p:nvPr/>
        </p:nvSpPr>
        <p:spPr bwMode="gray">
          <a:xfrm>
            <a:off x="1920875" y="6221413"/>
            <a:ext cx="725488" cy="636587"/>
          </a:xfrm>
          <a:prstGeom prst="rect">
            <a:avLst/>
          </a:prstGeom>
          <a:solidFill>
            <a:srgbClr val="DDDDDD">
              <a:alpha val="39999"/>
            </a:srgbClr>
          </a:solidFill>
          <a:ln w="9525">
            <a:noFill/>
            <a:miter lim="800000"/>
          </a:ln>
          <a:effectLst/>
        </p:spPr>
        <p:txBody>
          <a:bodyPr wrap="none" anchor="ctr"/>
          <a:lstStyle/>
          <a:p>
            <a:pPr>
              <a:defRPr/>
            </a:pPr>
            <a:endParaRPr lang="zh-CN" altLang="en-US">
              <a:ea typeface="+mn-ea"/>
            </a:endParaRPr>
          </a:p>
        </p:txBody>
      </p:sp>
      <p:grpSp>
        <p:nvGrpSpPr>
          <p:cNvPr id="3" name="Group 206"/>
          <p:cNvGrpSpPr/>
          <p:nvPr/>
        </p:nvGrpSpPr>
        <p:grpSpPr bwMode="auto">
          <a:xfrm>
            <a:off x="-71470" y="-357214"/>
            <a:ext cx="9215438" cy="6508750"/>
            <a:chOff x="-45" y="-180"/>
            <a:chExt cx="5805" cy="4100"/>
          </a:xfrm>
        </p:grpSpPr>
        <p:sp>
          <p:nvSpPr>
            <p:cNvPr id="26" name="Line 192"/>
            <p:cNvSpPr>
              <a:spLocks noChangeShapeType="1"/>
            </p:cNvSpPr>
            <p:nvPr userDrawn="1"/>
          </p:nvSpPr>
          <p:spPr bwMode="gray">
            <a:xfrm flipH="1">
              <a:off x="0" y="336"/>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7" name="Line 193"/>
            <p:cNvSpPr>
              <a:spLocks noChangeShapeType="1"/>
            </p:cNvSpPr>
            <p:nvPr userDrawn="1"/>
          </p:nvSpPr>
          <p:spPr bwMode="gray">
            <a:xfrm flipH="1">
              <a:off x="0" y="733"/>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8" name="Line 194"/>
            <p:cNvSpPr>
              <a:spLocks noChangeShapeType="1"/>
            </p:cNvSpPr>
            <p:nvPr userDrawn="1"/>
          </p:nvSpPr>
          <p:spPr bwMode="gray">
            <a:xfrm flipH="1">
              <a:off x="-45" y="-180"/>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29" name="Line 195"/>
            <p:cNvSpPr>
              <a:spLocks noChangeShapeType="1"/>
            </p:cNvSpPr>
            <p:nvPr userDrawn="1"/>
          </p:nvSpPr>
          <p:spPr bwMode="gray">
            <a:xfrm flipH="1">
              <a:off x="0" y="2707"/>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0" name="Line 196"/>
            <p:cNvSpPr>
              <a:spLocks noChangeShapeType="1"/>
            </p:cNvSpPr>
            <p:nvPr userDrawn="1"/>
          </p:nvSpPr>
          <p:spPr bwMode="gray">
            <a:xfrm flipH="1">
              <a:off x="0" y="3111"/>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1" name="Line 197"/>
            <p:cNvSpPr>
              <a:spLocks noChangeShapeType="1"/>
            </p:cNvSpPr>
            <p:nvPr userDrawn="1"/>
          </p:nvSpPr>
          <p:spPr bwMode="gray">
            <a:xfrm flipH="1">
              <a:off x="0" y="3516"/>
              <a:ext cx="5760" cy="0"/>
            </a:xfrm>
            <a:prstGeom prst="line">
              <a:avLst/>
            </a:prstGeom>
            <a:noFill/>
            <a:ln w="9525">
              <a:solidFill>
                <a:srgbClr val="DDDDDD"/>
              </a:solidFill>
              <a:round/>
            </a:ln>
            <a:effectLst/>
          </p:spPr>
          <p:txBody>
            <a:bodyPr/>
            <a:lstStyle/>
            <a:p>
              <a:pPr>
                <a:defRPr/>
              </a:pPr>
              <a:endParaRPr lang="zh-CN" altLang="en-US">
                <a:ea typeface="+mn-ea"/>
              </a:endParaRPr>
            </a:p>
          </p:txBody>
        </p:sp>
        <p:sp>
          <p:nvSpPr>
            <p:cNvPr id="32" name="Line 198"/>
            <p:cNvSpPr>
              <a:spLocks noChangeShapeType="1"/>
            </p:cNvSpPr>
            <p:nvPr userDrawn="1"/>
          </p:nvSpPr>
          <p:spPr bwMode="gray">
            <a:xfrm flipH="1">
              <a:off x="0" y="3920"/>
              <a:ext cx="5760" cy="0"/>
            </a:xfrm>
            <a:prstGeom prst="line">
              <a:avLst/>
            </a:prstGeom>
            <a:noFill/>
            <a:ln w="9525">
              <a:solidFill>
                <a:srgbClr val="DDDDDD"/>
              </a:solidFill>
              <a:round/>
            </a:ln>
            <a:effectLst/>
          </p:spPr>
          <p:txBody>
            <a:bodyPr/>
            <a:lstStyle/>
            <a:p>
              <a:pPr>
                <a:defRPr/>
              </a:pPr>
              <a:endParaRPr lang="zh-CN" altLang="en-US">
                <a:ea typeface="+mn-ea"/>
              </a:endParaRPr>
            </a:p>
          </p:txBody>
        </p:sp>
      </p:grpSp>
      <p:sp>
        <p:nvSpPr>
          <p:cNvPr id="33" name="Text Box 11"/>
          <p:cNvSpPr txBox="1">
            <a:spLocks noChangeArrowheads="1"/>
          </p:cNvSpPr>
          <p:nvPr/>
        </p:nvSpPr>
        <p:spPr bwMode="gray">
          <a:xfrm>
            <a:off x="0" y="461963"/>
            <a:ext cx="1098550" cy="427037"/>
          </a:xfrm>
          <a:prstGeom prst="rect">
            <a:avLst/>
          </a:prstGeom>
          <a:noFill/>
          <a:ln w="9525">
            <a:noFill/>
            <a:miter lim="800000"/>
          </a:ln>
          <a:effectLst/>
        </p:spPr>
        <p:txBody>
          <a:bodyPr>
            <a:spAutoFit/>
          </a:bodyPr>
          <a:lstStyle/>
          <a:p>
            <a:pPr algn="ctr">
              <a:spcBef>
                <a:spcPct val="50000"/>
              </a:spcBef>
              <a:defRPr/>
            </a:pPr>
            <a:r>
              <a:rPr lang="en-US" altLang="zh-CN" sz="2200">
                <a:solidFill>
                  <a:srgbClr val="FFFFFF"/>
                </a:solidFill>
                <a:ea typeface="+mn-ea"/>
              </a:rPr>
              <a:t>LOGO</a:t>
            </a:r>
          </a:p>
        </p:txBody>
      </p:sp>
      <p:sp>
        <p:nvSpPr>
          <p:cNvPr id="34" name="Rectangle 162"/>
          <p:cNvSpPr>
            <a:spLocks noChangeArrowheads="1"/>
          </p:cNvSpPr>
          <p:nvPr/>
        </p:nvSpPr>
        <p:spPr bwMode="gray">
          <a:xfrm>
            <a:off x="446088" y="1147763"/>
            <a:ext cx="725487" cy="633412"/>
          </a:xfrm>
          <a:prstGeom prst="rect">
            <a:avLst/>
          </a:prstGeom>
          <a:solidFill>
            <a:schemeClr val="folHlink">
              <a:alpha val="20000"/>
            </a:schemeClr>
          </a:solidFill>
          <a:ln w="9525">
            <a:noFill/>
            <a:miter lim="800000"/>
          </a:ln>
          <a:effectLst/>
        </p:spPr>
        <p:txBody>
          <a:bodyPr wrap="none" anchor="ctr"/>
          <a:lstStyle/>
          <a:p>
            <a:pPr>
              <a:defRPr/>
            </a:pPr>
            <a:endParaRPr lang="zh-CN" altLang="en-US">
              <a:ea typeface="+mn-ea"/>
            </a:endParaRPr>
          </a:p>
        </p:txBody>
      </p:sp>
      <p:sp>
        <p:nvSpPr>
          <p:cNvPr id="35" name="Rectangle 181"/>
          <p:cNvSpPr>
            <a:spLocks noChangeArrowheads="1"/>
          </p:cNvSpPr>
          <p:nvPr/>
        </p:nvSpPr>
        <p:spPr bwMode="gray">
          <a:xfrm>
            <a:off x="3349625" y="1165225"/>
            <a:ext cx="725488" cy="633413"/>
          </a:xfrm>
          <a:prstGeom prst="rect">
            <a:avLst/>
          </a:prstGeom>
          <a:solidFill>
            <a:srgbClr val="DDDDDD">
              <a:alpha val="10001"/>
            </a:srgbClr>
          </a:solidFill>
          <a:ln w="9525">
            <a:noFill/>
            <a:miter lim="800000"/>
          </a:ln>
          <a:effectLst/>
        </p:spPr>
        <p:txBody>
          <a:bodyPr wrap="none" anchor="ctr"/>
          <a:lstStyle/>
          <a:p>
            <a:pPr>
              <a:defRPr/>
            </a:pPr>
            <a:endParaRPr lang="zh-CN" altLang="en-US">
              <a:ea typeface="+mn-ea"/>
            </a:endParaRPr>
          </a:p>
        </p:txBody>
      </p:sp>
      <p:sp>
        <p:nvSpPr>
          <p:cNvPr id="36" name="Rectangle 183"/>
          <p:cNvSpPr>
            <a:spLocks noChangeArrowheads="1"/>
          </p:cNvSpPr>
          <p:nvPr/>
        </p:nvSpPr>
        <p:spPr bwMode="gray">
          <a:xfrm>
            <a:off x="1889125" y="1165225"/>
            <a:ext cx="725488" cy="633413"/>
          </a:xfrm>
          <a:prstGeom prst="rect">
            <a:avLst/>
          </a:prstGeom>
          <a:solidFill>
            <a:schemeClr val="folHlink">
              <a:alpha val="10001"/>
            </a:schemeClr>
          </a:solidFill>
          <a:ln w="9525">
            <a:noFill/>
            <a:miter lim="800000"/>
          </a:ln>
          <a:effectLst/>
        </p:spPr>
        <p:txBody>
          <a:bodyPr wrap="none" anchor="ctr"/>
          <a:lstStyle/>
          <a:p>
            <a:pPr>
              <a:defRPr/>
            </a:pPr>
            <a:endParaRPr lang="zh-CN" altLang="en-US">
              <a:ea typeface="+mn-ea"/>
            </a:endParaRPr>
          </a:p>
        </p:txBody>
      </p:sp>
      <p:sp>
        <p:nvSpPr>
          <p:cNvPr id="37" name="Rectangle 190"/>
          <p:cNvSpPr>
            <a:spLocks noChangeArrowheads="1"/>
          </p:cNvSpPr>
          <p:nvPr/>
        </p:nvSpPr>
        <p:spPr bwMode="gray">
          <a:xfrm>
            <a:off x="1143000" y="533400"/>
            <a:ext cx="725488" cy="633413"/>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sp>
        <p:nvSpPr>
          <p:cNvPr id="38" name="Rectangle 200"/>
          <p:cNvSpPr>
            <a:spLocks noChangeArrowheads="1"/>
          </p:cNvSpPr>
          <p:nvPr/>
        </p:nvSpPr>
        <p:spPr bwMode="gray">
          <a:xfrm>
            <a:off x="2578100" y="534988"/>
            <a:ext cx="725488" cy="633412"/>
          </a:xfrm>
          <a:prstGeom prst="rect">
            <a:avLst/>
          </a:prstGeom>
          <a:solidFill>
            <a:srgbClr val="DDDDDD">
              <a:alpha val="20000"/>
            </a:srgbClr>
          </a:solidFill>
          <a:ln w="9525">
            <a:noFill/>
            <a:miter lim="800000"/>
          </a:ln>
          <a:effectLst/>
        </p:spPr>
        <p:txBody>
          <a:bodyPr wrap="none" anchor="ctr"/>
          <a:lstStyle/>
          <a:p>
            <a:pPr>
              <a:defRPr/>
            </a:pPr>
            <a:endParaRPr lang="zh-CN" altLang="en-US">
              <a:ea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和内容">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p:txBody>
          <a:bodyPr/>
          <a:lstStyle/>
          <a:p>
            <a:r>
              <a:rPr lang="zh-CN" altLang="en-US" dirty="0"/>
              <a:t>单击此处编辑母版标题样式</a:t>
            </a:r>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30466BE2-E008-476D-AF8E-741B1170BB4C}"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blank" preserve="1">
  <p:cSld name="空白">
    <p:spTree>
      <p:nvGrpSpPr>
        <p:cNvPr id="1" name=""/>
        <p:cNvGrpSpPr/>
        <p:nvPr/>
      </p:nvGrpSpPr>
      <p:grpSpPr>
        <a:xfrm>
          <a:off x="0" y="0"/>
          <a:ext cx="0" cy="0"/>
          <a:chOff x="0" y="0"/>
          <a:chExt cx="0" cy="0"/>
        </a:xfrm>
      </p:grpSpPr>
      <p:pic>
        <p:nvPicPr>
          <p:cNvPr id="33" name="图片 65" descr="标题.jpg"/>
          <p:cNvPicPr>
            <a:picLocks noChangeAspect="1"/>
          </p:cNvPicPr>
          <p:nvPr userDrawn="1"/>
        </p:nvPicPr>
        <p:blipFill>
          <a:blip r:embed="rId2" cstate="print"/>
          <a:stretch>
            <a:fillRect/>
          </a:stretch>
        </p:blipFill>
        <p:spPr bwMode="auto">
          <a:xfrm>
            <a:off x="395536" y="260648"/>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节标题">
    <p:spTree>
      <p:nvGrpSpPr>
        <p:cNvPr id="1" name=""/>
        <p:cNvGrpSpPr/>
        <p:nvPr/>
      </p:nvGrpSpPr>
      <p:grpSpPr>
        <a:xfrm>
          <a:off x="0" y="0"/>
          <a:ext cx="0" cy="0"/>
          <a:chOff x="0" y="0"/>
          <a:chExt cx="0" cy="0"/>
        </a:xfrm>
      </p:grpSpPr>
      <p:sp>
        <p:nvSpPr>
          <p:cNvPr id="5" name="Rectangle 154"/>
          <p:cNvSpPr>
            <a:spLocks noChangeArrowheads="1"/>
          </p:cNvSpPr>
          <p:nvPr/>
        </p:nvSpPr>
        <p:spPr bwMode="gray">
          <a:xfrm>
            <a:off x="7113588" y="6384949"/>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6384949"/>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6384949"/>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592933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5884883"/>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5884883"/>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5884883"/>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5959496"/>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6357958"/>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5884883"/>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6384949"/>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6384949"/>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6384949"/>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5884883"/>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5884883"/>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5884883"/>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6384949"/>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4" name="Rectangle 176"/>
          <p:cNvSpPr>
            <a:spLocks noChangeArrowheads="1"/>
          </p:cNvSpPr>
          <p:nvPr userDrawn="1"/>
        </p:nvSpPr>
        <p:spPr bwMode="gray">
          <a:xfrm>
            <a:off x="4065587" y="6357958"/>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标题和内容">
    <p:spTree>
      <p:nvGrpSpPr>
        <p:cNvPr id="1" name=""/>
        <p:cNvGrpSpPr/>
        <p:nvPr/>
      </p:nvGrpSpPr>
      <p:grpSpPr>
        <a:xfrm>
          <a:off x="0" y="0"/>
          <a:ext cx="0" cy="0"/>
          <a:chOff x="0" y="0"/>
          <a:chExt cx="0" cy="0"/>
        </a:xfrm>
      </p:grpSpPr>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4" name="组合 86"/>
          <p:cNvGrpSpPr/>
          <p:nvPr userDrawn="1"/>
        </p:nvGrpSpPr>
        <p:grpSpPr bwMode="auto">
          <a:xfrm>
            <a:off x="-1588" y="-26988"/>
            <a:ext cx="9145588" cy="1674813"/>
            <a:chOff x="-1588" y="-26988"/>
            <a:chExt cx="9145588" cy="1674813"/>
          </a:xfrm>
        </p:grpSpPr>
        <p:pic>
          <p:nvPicPr>
            <p:cNvPr id="35"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6" name="组合 64"/>
            <p:cNvGrpSpPr/>
            <p:nvPr userDrawn="1"/>
          </p:nvGrpSpPr>
          <p:grpSpPr bwMode="auto">
            <a:xfrm>
              <a:off x="-1588" y="-26987"/>
              <a:ext cx="1287463" cy="1674813"/>
              <a:chOff x="-1588" y="-26988"/>
              <a:chExt cx="1158876" cy="1508126"/>
            </a:xfrm>
          </p:grpSpPr>
          <p:grpSp>
            <p:nvGrpSpPr>
              <p:cNvPr id="37" name="Group 195"/>
              <p:cNvGrpSpPr/>
              <p:nvPr/>
            </p:nvGrpSpPr>
            <p:grpSpPr bwMode="auto">
              <a:xfrm>
                <a:off x="0" y="357188"/>
                <a:ext cx="1157288" cy="1123950"/>
                <a:chOff x="-9" y="1395"/>
                <a:chExt cx="2985" cy="2898"/>
              </a:xfrm>
            </p:grpSpPr>
            <p:pic>
              <p:nvPicPr>
                <p:cNvPr id="44"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5"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8" name="Group 198"/>
              <p:cNvGrpSpPr/>
              <p:nvPr/>
            </p:nvGrpSpPr>
            <p:grpSpPr bwMode="auto">
              <a:xfrm>
                <a:off x="0" y="198438"/>
                <a:ext cx="1057275" cy="1143000"/>
                <a:chOff x="0" y="1039"/>
                <a:chExt cx="2681" cy="2897"/>
              </a:xfrm>
            </p:grpSpPr>
            <p:pic>
              <p:nvPicPr>
                <p:cNvPr id="42"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3"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39" name="Group 201"/>
              <p:cNvGrpSpPr/>
              <p:nvPr/>
            </p:nvGrpSpPr>
            <p:grpSpPr bwMode="auto">
              <a:xfrm>
                <a:off x="-1588" y="-26988"/>
                <a:ext cx="933451" cy="1239838"/>
                <a:chOff x="-7" y="240"/>
                <a:chExt cx="2407" cy="3199"/>
              </a:xfrm>
            </p:grpSpPr>
            <p:pic>
              <p:nvPicPr>
                <p:cNvPr id="40"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1"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节标题">
    <p:spTree>
      <p:nvGrpSpPr>
        <p:cNvPr id="1" name=""/>
        <p:cNvGrpSpPr/>
        <p:nvPr/>
      </p:nvGrpSpPr>
      <p:grpSpPr>
        <a:xfrm>
          <a:off x="0" y="0"/>
          <a:ext cx="0" cy="0"/>
          <a:chOff x="0" y="0"/>
          <a:chExt cx="0" cy="0"/>
        </a:xfrm>
      </p:grpSpPr>
      <p:sp>
        <p:nvSpPr>
          <p:cNvPr id="4"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46"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7"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1" name="组合 76"/>
          <p:cNvGrpSpPr/>
          <p:nvPr userDrawn="1"/>
        </p:nvGrpSpPr>
        <p:grpSpPr bwMode="auto">
          <a:xfrm>
            <a:off x="5067300" y="5918200"/>
            <a:ext cx="4076700" cy="939800"/>
            <a:chOff x="5067300" y="5918200"/>
            <a:chExt cx="4076700" cy="939800"/>
          </a:xfrm>
        </p:grpSpPr>
        <p:sp>
          <p:nvSpPr>
            <p:cNvPr id="5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8"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9" name="组合 75"/>
          <p:cNvGrpSpPr/>
          <p:nvPr userDrawn="1"/>
        </p:nvGrpSpPr>
        <p:grpSpPr bwMode="auto">
          <a:xfrm>
            <a:off x="501650" y="5910263"/>
            <a:ext cx="4071938" cy="947737"/>
            <a:chOff x="501650" y="5910263"/>
            <a:chExt cx="4071938" cy="947761"/>
          </a:xfrm>
        </p:grpSpPr>
        <p:sp>
          <p:nvSpPr>
            <p:cNvPr id="60"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1"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7"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68"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69"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0"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A2E2BA9F-2BA8-4266-9FF3-8B36D967D13E}" type="slidenum">
              <a:rPr lang="zh-CN" altLang="en-US"/>
              <a:t>‹#›</a:t>
            </a:fld>
            <a:endParaRPr lang="en-US" altLang="zh-CN"/>
          </a:p>
        </p:txBody>
      </p:sp>
      <p:grpSp>
        <p:nvGrpSpPr>
          <p:cNvPr id="72" name="组合 76"/>
          <p:cNvGrpSpPr/>
          <p:nvPr userDrawn="1"/>
        </p:nvGrpSpPr>
        <p:grpSpPr bwMode="auto">
          <a:xfrm>
            <a:off x="5067300" y="0"/>
            <a:ext cx="4076700" cy="939800"/>
            <a:chOff x="5067300" y="5918200"/>
            <a:chExt cx="4076700" cy="939800"/>
          </a:xfrm>
        </p:grpSpPr>
        <p:sp>
          <p:nvSpPr>
            <p:cNvPr id="73"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4"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5"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6"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7"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8"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grpSp>
        <p:nvGrpSpPr>
          <p:cNvPr id="86" name="组合 76"/>
          <p:cNvGrpSpPr/>
          <p:nvPr userDrawn="1"/>
        </p:nvGrpSpPr>
        <p:grpSpPr bwMode="auto">
          <a:xfrm>
            <a:off x="0" y="0"/>
            <a:ext cx="4076700" cy="939800"/>
            <a:chOff x="5067300" y="5918200"/>
            <a:chExt cx="4076700" cy="939800"/>
          </a:xfrm>
        </p:grpSpPr>
        <p:sp>
          <p:nvSpPr>
            <p:cNvPr id="87"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8"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9"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0"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1"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2"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grpSp>
        <p:nvGrpSpPr>
          <p:cNvPr id="94" name="组合 76"/>
          <p:cNvGrpSpPr/>
          <p:nvPr userDrawn="1"/>
        </p:nvGrpSpPr>
        <p:grpSpPr bwMode="auto">
          <a:xfrm>
            <a:off x="995366" y="0"/>
            <a:ext cx="4076700" cy="939800"/>
            <a:chOff x="5067300" y="5918200"/>
            <a:chExt cx="4076700" cy="939800"/>
          </a:xfrm>
        </p:grpSpPr>
        <p:sp>
          <p:nvSpPr>
            <p:cNvPr id="95"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6"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7"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8"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99"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0"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grpSp>
        <p:nvGrpSpPr>
          <p:cNvPr id="101" name="组合 76"/>
          <p:cNvGrpSpPr/>
          <p:nvPr userDrawn="1"/>
        </p:nvGrpSpPr>
        <p:grpSpPr bwMode="auto">
          <a:xfrm>
            <a:off x="4071934" y="-24"/>
            <a:ext cx="4076700" cy="939800"/>
            <a:chOff x="5067300" y="5918200"/>
            <a:chExt cx="4076700" cy="939800"/>
          </a:xfrm>
        </p:grpSpPr>
        <p:sp>
          <p:nvSpPr>
            <p:cNvPr id="102"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3"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6"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107"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twoObj" preserve="1">
  <p:cSld name="两栏内容">
    <p:spTree>
      <p:nvGrpSpPr>
        <p:cNvPr id="1" name=""/>
        <p:cNvGrpSpPr/>
        <p:nvPr/>
      </p:nvGrpSpPr>
      <p:grpSpPr>
        <a:xfrm>
          <a:off x="0" y="0"/>
          <a:ext cx="0" cy="0"/>
          <a:chOff x="0" y="0"/>
          <a:chExt cx="0" cy="0"/>
        </a:xfrm>
      </p:grpSpPr>
      <p:sp>
        <p:nvSpPr>
          <p:cNvPr id="5"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6"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7"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4"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5" name="组合 86"/>
          <p:cNvGrpSpPr/>
          <p:nvPr userDrawn="1"/>
        </p:nvGrpSpPr>
        <p:grpSpPr bwMode="auto">
          <a:xfrm>
            <a:off x="-1588" y="-26988"/>
            <a:ext cx="9145588" cy="1674813"/>
            <a:chOff x="-1588" y="-26988"/>
            <a:chExt cx="9145588" cy="1674813"/>
          </a:xfrm>
        </p:grpSpPr>
        <p:pic>
          <p:nvPicPr>
            <p:cNvPr id="36"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7" name="组合 64"/>
            <p:cNvGrpSpPr/>
            <p:nvPr userDrawn="1"/>
          </p:nvGrpSpPr>
          <p:grpSpPr bwMode="auto">
            <a:xfrm>
              <a:off x="-1588" y="-26987"/>
              <a:ext cx="1287463" cy="1674813"/>
              <a:chOff x="-1588" y="-26988"/>
              <a:chExt cx="1158876" cy="1508126"/>
            </a:xfrm>
          </p:grpSpPr>
          <p:grpSp>
            <p:nvGrpSpPr>
              <p:cNvPr id="38" name="Group 195"/>
              <p:cNvGrpSpPr/>
              <p:nvPr/>
            </p:nvGrpSpPr>
            <p:grpSpPr bwMode="auto">
              <a:xfrm>
                <a:off x="0" y="357188"/>
                <a:ext cx="1157288" cy="1123950"/>
                <a:chOff x="-9" y="1395"/>
                <a:chExt cx="2985" cy="2898"/>
              </a:xfrm>
            </p:grpSpPr>
            <p:pic>
              <p:nvPicPr>
                <p:cNvPr id="45"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6"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39" name="Group 198"/>
              <p:cNvGrpSpPr/>
              <p:nvPr/>
            </p:nvGrpSpPr>
            <p:grpSpPr bwMode="auto">
              <a:xfrm>
                <a:off x="0" y="198438"/>
                <a:ext cx="1057275" cy="1143000"/>
                <a:chOff x="0" y="1039"/>
                <a:chExt cx="2681" cy="2897"/>
              </a:xfrm>
            </p:grpSpPr>
            <p:pic>
              <p:nvPicPr>
                <p:cNvPr id="43"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4"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40" name="Group 201"/>
              <p:cNvGrpSpPr/>
              <p:nvPr/>
            </p:nvGrpSpPr>
            <p:grpSpPr bwMode="auto">
              <a:xfrm>
                <a:off x="-1588" y="-26988"/>
                <a:ext cx="933451" cy="1239838"/>
                <a:chOff x="-7" y="240"/>
                <a:chExt cx="2407" cy="3199"/>
              </a:xfrm>
            </p:grpSpPr>
            <p:pic>
              <p:nvPicPr>
                <p:cNvPr id="41"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2"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7"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8"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49"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0"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1"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2" name="组合 76"/>
          <p:cNvGrpSpPr/>
          <p:nvPr userDrawn="1"/>
        </p:nvGrpSpPr>
        <p:grpSpPr bwMode="auto">
          <a:xfrm>
            <a:off x="5067300" y="5918200"/>
            <a:ext cx="4076700" cy="939800"/>
            <a:chOff x="5067300" y="5918200"/>
            <a:chExt cx="4076700" cy="939800"/>
          </a:xfrm>
        </p:grpSpPr>
        <p:sp>
          <p:nvSpPr>
            <p:cNvPr id="53"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4"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5"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8"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59"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60" name="组合 75"/>
          <p:cNvGrpSpPr/>
          <p:nvPr userDrawn="1"/>
        </p:nvGrpSpPr>
        <p:grpSpPr bwMode="auto">
          <a:xfrm>
            <a:off x="501650" y="5910263"/>
            <a:ext cx="4071938" cy="947737"/>
            <a:chOff x="501650" y="5910263"/>
            <a:chExt cx="4071938" cy="947761"/>
          </a:xfrm>
        </p:grpSpPr>
        <p:sp>
          <p:nvSpPr>
            <p:cNvPr id="61"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2"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3"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6"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7"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68"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9"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70"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1"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3649AB23-127B-48EC-801F-EA2A6489486C}"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twoTxTwoObj" preserve="1">
  <p:cSld name="比较">
    <p:spTree>
      <p:nvGrpSpPr>
        <p:cNvPr id="1" name=""/>
        <p:cNvGrpSpPr/>
        <p:nvPr/>
      </p:nvGrpSpPr>
      <p:grpSpPr>
        <a:xfrm>
          <a:off x="0" y="0"/>
          <a:ext cx="0" cy="0"/>
          <a:chOff x="0" y="0"/>
          <a:chExt cx="0" cy="0"/>
        </a:xfrm>
      </p:grpSpPr>
      <p:sp>
        <p:nvSpPr>
          <p:cNvPr id="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4"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5"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6"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7"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8"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9"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0"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1"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2"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3"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4"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5"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2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3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37" name="组合 86"/>
          <p:cNvGrpSpPr/>
          <p:nvPr userDrawn="1"/>
        </p:nvGrpSpPr>
        <p:grpSpPr bwMode="auto">
          <a:xfrm>
            <a:off x="-1588" y="-26988"/>
            <a:ext cx="9145588" cy="1674813"/>
            <a:chOff x="-1588" y="-26988"/>
            <a:chExt cx="9145588" cy="1674813"/>
          </a:xfrm>
        </p:grpSpPr>
        <p:pic>
          <p:nvPicPr>
            <p:cNvPr id="38" name="图片 65" descr="标题.jpg"/>
            <p:cNvPicPr>
              <a:picLocks noChangeAspect="1"/>
            </p:cNvPicPr>
            <p:nvPr userDrawn="1"/>
          </p:nvPicPr>
          <p:blipFill>
            <a:blip r:embed="rId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39" name="组合 64"/>
            <p:cNvGrpSpPr/>
            <p:nvPr userDrawn="1"/>
          </p:nvGrpSpPr>
          <p:grpSpPr bwMode="auto">
            <a:xfrm>
              <a:off x="-1588" y="-26987"/>
              <a:ext cx="1287463" cy="1674813"/>
              <a:chOff x="-1588" y="-26988"/>
              <a:chExt cx="1158876" cy="1508126"/>
            </a:xfrm>
          </p:grpSpPr>
          <p:grpSp>
            <p:nvGrpSpPr>
              <p:cNvPr id="40" name="Group 195"/>
              <p:cNvGrpSpPr/>
              <p:nvPr/>
            </p:nvGrpSpPr>
            <p:grpSpPr bwMode="auto">
              <a:xfrm>
                <a:off x="0" y="357188"/>
                <a:ext cx="1157288" cy="1123950"/>
                <a:chOff x="-9" y="1395"/>
                <a:chExt cx="2985" cy="2898"/>
              </a:xfrm>
            </p:grpSpPr>
            <p:pic>
              <p:nvPicPr>
                <p:cNvPr id="47" name="Picture 196" descr="pan01"/>
                <p:cNvPicPr>
                  <a:picLocks noChangeAspect="1" noChangeArrowheads="1"/>
                </p:cNvPicPr>
                <p:nvPr/>
              </p:nvPicPr>
              <p:blipFill>
                <a:blip r:embed="rId3" cstate="print"/>
                <a:srcRect l="46681" r="2339"/>
                <a:stretch>
                  <a:fillRect/>
                </a:stretch>
              </p:blipFill>
              <p:spPr bwMode="gray">
                <a:xfrm>
                  <a:off x="0" y="1395"/>
                  <a:ext cx="2976" cy="2898"/>
                </a:xfrm>
                <a:prstGeom prst="rect">
                  <a:avLst/>
                </a:prstGeom>
                <a:noFill/>
                <a:ln w="9525">
                  <a:noFill/>
                  <a:miter lim="800000"/>
                  <a:headEnd/>
                  <a:tailEnd/>
                </a:ln>
              </p:spPr>
            </p:pic>
            <p:sp>
              <p:nvSpPr>
                <p:cNvPr id="48"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4" cstate="print"/>
                  <a:srcRect/>
                  <a:stretch>
                    <a:fillRect r="-36540"/>
                  </a:stretch>
                </a:blipFill>
                <a:ln w="9525">
                  <a:noFill/>
                  <a:round/>
                </a:ln>
                <a:effectLst/>
              </p:spPr>
              <p:txBody>
                <a:bodyPr/>
                <a:lstStyle/>
                <a:p>
                  <a:pPr>
                    <a:defRPr/>
                  </a:pPr>
                  <a:endParaRPr lang="zh-CN" altLang="en-US">
                    <a:ea typeface="+mn-ea"/>
                  </a:endParaRPr>
                </a:p>
              </p:txBody>
            </p:sp>
          </p:grpSp>
          <p:grpSp>
            <p:nvGrpSpPr>
              <p:cNvPr id="41" name="Group 198"/>
              <p:cNvGrpSpPr/>
              <p:nvPr/>
            </p:nvGrpSpPr>
            <p:grpSpPr bwMode="auto">
              <a:xfrm>
                <a:off x="0" y="198438"/>
                <a:ext cx="1057275" cy="1143000"/>
                <a:chOff x="0" y="1039"/>
                <a:chExt cx="2681" cy="2897"/>
              </a:xfrm>
            </p:grpSpPr>
            <p:pic>
              <p:nvPicPr>
                <p:cNvPr id="45" name="Picture 199" descr="pan01"/>
                <p:cNvPicPr>
                  <a:picLocks noChangeAspect="1" noChangeArrowheads="1"/>
                </p:cNvPicPr>
                <p:nvPr userDrawn="1"/>
              </p:nvPicPr>
              <p:blipFill>
                <a:blip r:embed="rId5" cstate="print"/>
                <a:srcRect l="51730" r="2339"/>
                <a:stretch>
                  <a:fillRect/>
                </a:stretch>
              </p:blipFill>
              <p:spPr bwMode="gray">
                <a:xfrm>
                  <a:off x="0" y="1039"/>
                  <a:ext cx="2681" cy="2897"/>
                </a:xfrm>
                <a:prstGeom prst="rect">
                  <a:avLst/>
                </a:prstGeom>
                <a:noFill/>
                <a:ln w="9525">
                  <a:noFill/>
                  <a:miter lim="800000"/>
                  <a:headEnd/>
                  <a:tailEnd/>
                </a:ln>
              </p:spPr>
            </p:pic>
            <p:sp>
              <p:nvSpPr>
                <p:cNvPr id="46"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6" cstate="print"/>
                  <a:srcRect/>
                  <a:stretch>
                    <a:fillRect b="-16332"/>
                  </a:stretch>
                </a:blipFill>
                <a:ln w="9525">
                  <a:noFill/>
                  <a:round/>
                </a:ln>
                <a:effectLst/>
              </p:spPr>
              <p:txBody>
                <a:bodyPr/>
                <a:lstStyle/>
                <a:p>
                  <a:pPr>
                    <a:defRPr/>
                  </a:pPr>
                  <a:endParaRPr lang="zh-CN" altLang="en-US">
                    <a:ea typeface="+mn-ea"/>
                  </a:endParaRPr>
                </a:p>
              </p:txBody>
            </p:sp>
          </p:grpSp>
          <p:grpSp>
            <p:nvGrpSpPr>
              <p:cNvPr id="42" name="Group 201"/>
              <p:cNvGrpSpPr/>
              <p:nvPr/>
            </p:nvGrpSpPr>
            <p:grpSpPr bwMode="auto">
              <a:xfrm>
                <a:off x="-1588" y="-26988"/>
                <a:ext cx="933451" cy="1239838"/>
                <a:chOff x="-7" y="240"/>
                <a:chExt cx="2407" cy="3199"/>
              </a:xfrm>
            </p:grpSpPr>
            <p:pic>
              <p:nvPicPr>
                <p:cNvPr id="43" name="Picture 202" descr="pan01"/>
                <p:cNvPicPr>
                  <a:picLocks noChangeAspect="1" noChangeArrowheads="1"/>
                </p:cNvPicPr>
                <p:nvPr userDrawn="1"/>
              </p:nvPicPr>
              <p:blipFill>
                <a:blip r:embed="rId7" cstate="print"/>
                <a:srcRect l="60431" r="2339"/>
                <a:stretch>
                  <a:fillRect/>
                </a:stretch>
              </p:blipFill>
              <p:spPr bwMode="gray">
                <a:xfrm>
                  <a:off x="0" y="240"/>
                  <a:ext cx="2400" cy="3199"/>
                </a:xfrm>
                <a:prstGeom prst="rect">
                  <a:avLst/>
                </a:prstGeom>
                <a:noFill/>
                <a:ln w="9525">
                  <a:noFill/>
                  <a:miter lim="800000"/>
                  <a:headEnd/>
                  <a:tailEnd/>
                </a:ln>
              </p:spPr>
            </p:pic>
            <p:sp>
              <p:nvSpPr>
                <p:cNvPr id="44"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49"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0"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1"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52"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53"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54" name="组合 76"/>
          <p:cNvGrpSpPr/>
          <p:nvPr userDrawn="1"/>
        </p:nvGrpSpPr>
        <p:grpSpPr bwMode="auto">
          <a:xfrm>
            <a:off x="5067300" y="5918200"/>
            <a:ext cx="4076700" cy="939800"/>
            <a:chOff x="5067300" y="5918200"/>
            <a:chExt cx="4076700" cy="939800"/>
          </a:xfrm>
        </p:grpSpPr>
        <p:sp>
          <p:nvSpPr>
            <p:cNvPr id="55"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6"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7"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8"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59"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0"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1"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62" name="组合 75"/>
          <p:cNvGrpSpPr/>
          <p:nvPr userDrawn="1"/>
        </p:nvGrpSpPr>
        <p:grpSpPr bwMode="auto">
          <a:xfrm>
            <a:off x="501650" y="5910263"/>
            <a:ext cx="4071938" cy="947737"/>
            <a:chOff x="501650" y="5910263"/>
            <a:chExt cx="4071938" cy="947761"/>
          </a:xfrm>
        </p:grpSpPr>
        <p:sp>
          <p:nvSpPr>
            <p:cNvPr id="63"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4"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5"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6"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7"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8"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69"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70"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 name="Rectangle 4"/>
          <p:cNvSpPr>
            <a:spLocks noGrp="1" noChangeArrowheads="1"/>
          </p:cNvSpPr>
          <p:nvPr>
            <p:ph type="dt" sz="half" idx="10"/>
          </p:nvPr>
        </p:nvSpPr>
        <p:spPr>
          <a:xfrm>
            <a:off x="457200" y="6467475"/>
            <a:ext cx="2133600" cy="301625"/>
          </a:xfrm>
          <a:prstGeom prst="rect">
            <a:avLst/>
          </a:prstGeom>
        </p:spPr>
        <p:txBody>
          <a:bodyPr/>
          <a:lstStyle>
            <a:lvl1pPr>
              <a:defRPr>
                <a:ea typeface="+mn-ea"/>
              </a:defRPr>
            </a:lvl1pPr>
          </a:lstStyle>
          <a:p>
            <a:pPr>
              <a:defRPr/>
            </a:pPr>
            <a:endParaRPr lang="en-US" altLang="zh-CN"/>
          </a:p>
        </p:txBody>
      </p:sp>
      <p:sp>
        <p:nvSpPr>
          <p:cNvPr id="72" name="Rectangle 5"/>
          <p:cNvSpPr>
            <a:spLocks noGrp="1" noChangeArrowheads="1"/>
          </p:cNvSpPr>
          <p:nvPr>
            <p:ph type="ftr" sz="quarter" idx="11"/>
          </p:nvPr>
        </p:nvSpPr>
        <p:spPr>
          <a:xfrm>
            <a:off x="3124200" y="6467475"/>
            <a:ext cx="2895600" cy="301625"/>
          </a:xfrm>
          <a:prstGeom prst="rect">
            <a:avLst/>
          </a:prstGeom>
        </p:spPr>
        <p:txBody>
          <a:bodyPr/>
          <a:lstStyle>
            <a:lvl1pPr>
              <a:defRPr>
                <a:ea typeface="+mn-ea"/>
              </a:defRPr>
            </a:lvl1pPr>
          </a:lstStyle>
          <a:p>
            <a:pPr>
              <a:defRPr/>
            </a:pPr>
            <a:endParaRPr lang="en-US" altLang="zh-CN"/>
          </a:p>
        </p:txBody>
      </p:sp>
      <p:sp>
        <p:nvSpPr>
          <p:cNvPr id="73" name="Rectangle 6"/>
          <p:cNvSpPr>
            <a:spLocks noGrp="1" noChangeArrowheads="1"/>
          </p:cNvSpPr>
          <p:nvPr>
            <p:ph type="sldNum" sz="quarter" idx="12"/>
          </p:nvPr>
        </p:nvSpPr>
        <p:spPr>
          <a:xfrm>
            <a:off x="6553200" y="6467475"/>
            <a:ext cx="2133600" cy="301625"/>
          </a:xfrm>
          <a:prstGeom prst="rect">
            <a:avLst/>
          </a:prstGeom>
        </p:spPr>
        <p:txBody>
          <a:bodyPr/>
          <a:lstStyle>
            <a:lvl1pPr>
              <a:defRPr>
                <a:ea typeface="+mn-ea"/>
              </a:defRPr>
            </a:lvl1pPr>
          </a:lstStyle>
          <a:p>
            <a:pPr>
              <a:defRPr/>
            </a:pPr>
            <a:fld id="{1593876F-4E3E-4F79-8CBC-2AD2F52DB951}"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6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5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5.jpeg"/><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28" Type="http://schemas.openxmlformats.org/officeDocument/2006/relationships/image" Target="../media/image7.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 Id="rId27"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78" name="Rectangle 154"/>
          <p:cNvSpPr>
            <a:spLocks noChangeArrowheads="1"/>
          </p:cNvSpPr>
          <p:nvPr/>
        </p:nvSpPr>
        <p:spPr bwMode="gray">
          <a:xfrm>
            <a:off x="711358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79"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0"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1"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2" name="Rectangle 158"/>
          <p:cNvSpPr>
            <a:spLocks noChangeArrowheads="1"/>
          </p:cNvSpPr>
          <p:nvPr/>
        </p:nvSpPr>
        <p:spPr bwMode="gray">
          <a:xfrm>
            <a:off x="5083175"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3" name="Rectangle 159"/>
          <p:cNvSpPr>
            <a:spLocks noChangeArrowheads="1"/>
          </p:cNvSpPr>
          <p:nvPr/>
        </p:nvSpPr>
        <p:spPr bwMode="gray">
          <a:xfrm>
            <a:off x="6097588" y="5440363"/>
            <a:ext cx="509587"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5" name="Rectangle 161"/>
          <p:cNvSpPr>
            <a:spLocks noChangeArrowheads="1"/>
          </p:cNvSpPr>
          <p:nvPr/>
        </p:nvSpPr>
        <p:spPr bwMode="gray">
          <a:xfrm>
            <a:off x="6605588" y="4972050"/>
            <a:ext cx="506412"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6" name="Rectangle 162"/>
          <p:cNvSpPr>
            <a:spLocks noChangeArrowheads="1"/>
          </p:cNvSpPr>
          <p:nvPr/>
        </p:nvSpPr>
        <p:spPr bwMode="gray">
          <a:xfrm>
            <a:off x="7623175" y="4972050"/>
            <a:ext cx="506413" cy="473075"/>
          </a:xfrm>
          <a:prstGeom prst="rect">
            <a:avLst/>
          </a:prstGeom>
          <a:solidFill>
            <a:schemeClr val="accent2">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7" name="Rectangle 163"/>
          <p:cNvSpPr>
            <a:spLocks noChangeArrowheads="1"/>
          </p:cNvSpPr>
          <p:nvPr/>
        </p:nvSpPr>
        <p:spPr bwMode="gray">
          <a:xfrm>
            <a:off x="8628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8" name="Rectangle 164"/>
          <p:cNvSpPr>
            <a:spLocks noChangeArrowheads="1"/>
          </p:cNvSpPr>
          <p:nvPr/>
        </p:nvSpPr>
        <p:spPr bwMode="gray">
          <a:xfrm>
            <a:off x="56007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89"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0"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2"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4" name="Rectangle 170"/>
          <p:cNvSpPr>
            <a:spLocks noChangeArrowheads="1"/>
          </p:cNvSpPr>
          <p:nvPr/>
        </p:nvSpPr>
        <p:spPr bwMode="gray">
          <a:xfrm>
            <a:off x="4575175" y="4965700"/>
            <a:ext cx="506413" cy="469900"/>
          </a:xfrm>
          <a:prstGeom prst="rect">
            <a:avLst/>
          </a:prstGeom>
          <a:solidFill>
            <a:srgbClr val="DDDDDD">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5"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7"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198" name="Rectangle 174"/>
          <p:cNvSpPr>
            <a:spLocks noChangeArrowheads="1"/>
          </p:cNvSpPr>
          <p:nvPr/>
        </p:nvSpPr>
        <p:spPr bwMode="gray">
          <a:xfrm>
            <a:off x="3038475" y="5440363"/>
            <a:ext cx="506413"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00" name="Rectangle 176"/>
          <p:cNvSpPr>
            <a:spLocks noChangeArrowheads="1"/>
          </p:cNvSpPr>
          <p:nvPr/>
        </p:nvSpPr>
        <p:spPr bwMode="gray">
          <a:xfrm>
            <a:off x="3556000"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06"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07" name="Rectangle 183"/>
          <p:cNvSpPr>
            <a:spLocks noChangeArrowheads="1"/>
          </p:cNvSpPr>
          <p:nvPr/>
        </p:nvSpPr>
        <p:spPr bwMode="gray">
          <a:xfrm>
            <a:off x="20240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08"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09" name="Rectangle 185"/>
          <p:cNvSpPr>
            <a:spLocks noChangeArrowheads="1"/>
          </p:cNvSpPr>
          <p:nvPr/>
        </p:nvSpPr>
        <p:spPr bwMode="gray">
          <a:xfrm>
            <a:off x="4763" y="5440363"/>
            <a:ext cx="506412"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0" name="Rectangle 186"/>
          <p:cNvSpPr>
            <a:spLocks noChangeArrowheads="1"/>
          </p:cNvSpPr>
          <p:nvPr/>
        </p:nvSpPr>
        <p:spPr bwMode="gray">
          <a:xfrm>
            <a:off x="1008063"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1" name="Rectangle 187"/>
          <p:cNvSpPr>
            <a:spLocks noChangeArrowheads="1"/>
          </p:cNvSpPr>
          <p:nvPr/>
        </p:nvSpPr>
        <p:spPr bwMode="gray">
          <a:xfrm>
            <a:off x="1514475"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2" name="Rectangle 188"/>
          <p:cNvSpPr>
            <a:spLocks noChangeArrowheads="1"/>
          </p:cNvSpPr>
          <p:nvPr/>
        </p:nvSpPr>
        <p:spPr bwMode="gray">
          <a:xfrm>
            <a:off x="2532063" y="4972050"/>
            <a:ext cx="508000" cy="473075"/>
          </a:xfrm>
          <a:prstGeom prst="rect">
            <a:avLst/>
          </a:prstGeom>
          <a:solidFill>
            <a:srgbClr val="EAEAEA">
              <a:alpha val="5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3" name="Rectangle 189"/>
          <p:cNvSpPr>
            <a:spLocks noChangeArrowheads="1"/>
          </p:cNvSpPr>
          <p:nvPr/>
        </p:nvSpPr>
        <p:spPr bwMode="gray">
          <a:xfrm>
            <a:off x="511175" y="4972050"/>
            <a:ext cx="506413" cy="473075"/>
          </a:xfrm>
          <a:prstGeom prst="rect">
            <a:avLst/>
          </a:prstGeom>
          <a:solidFill>
            <a:schemeClr val="folHlink">
              <a:alpha val="5000"/>
            </a:scheme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4"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5"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1216"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60001"/>
              </a:srgbClr>
            </a:solidFill>
            <a:miter lim="800000"/>
          </a:ln>
          <a:effectLst/>
        </p:spPr>
        <p:txBody>
          <a:bodyPr wrap="none" anchor="ctr"/>
          <a:lstStyle/>
          <a:p>
            <a:pPr>
              <a:defRPr/>
            </a:pPr>
            <a:endParaRPr lang="zh-CN" altLang="en-US">
              <a:ea typeface="+mn-ea"/>
            </a:endParaRPr>
          </a:p>
        </p:txBody>
      </p:sp>
      <p:grpSp>
        <p:nvGrpSpPr>
          <p:cNvPr id="2" name="组合 86"/>
          <p:cNvGrpSpPr/>
          <p:nvPr userDrawn="1"/>
        </p:nvGrpSpPr>
        <p:grpSpPr bwMode="auto">
          <a:xfrm>
            <a:off x="-1588" y="-26988"/>
            <a:ext cx="9145588" cy="1674813"/>
            <a:chOff x="-1588" y="-26988"/>
            <a:chExt cx="9145588" cy="1674813"/>
          </a:xfrm>
        </p:grpSpPr>
        <p:pic>
          <p:nvPicPr>
            <p:cNvPr id="66" name="图片 65" descr="标题.jpg"/>
            <p:cNvPicPr>
              <a:picLocks noChangeAspect="1"/>
            </p:cNvPicPr>
            <p:nvPr userDrawn="1"/>
          </p:nvPicPr>
          <p:blipFill>
            <a:blip r:embed="rId22" cstate="print"/>
            <a:stretch>
              <a:fillRect/>
            </a:stretch>
          </p:blipFill>
          <p:spPr>
            <a:xfrm>
              <a:off x="642910" y="357166"/>
              <a:ext cx="8501090" cy="857256"/>
            </a:xfrm>
            <a:prstGeom prst="roundRect">
              <a:avLst>
                <a:gd name="adj" fmla="val 16667"/>
              </a:avLst>
            </a:prstGeom>
            <a:ln>
              <a:noFill/>
            </a:ln>
            <a:effectLst>
              <a:reflection blurRad="6350" stA="52000" endA="300" endPos="35000" dir="5400000" sy="-100000" algn="bl" rotWithShape="0"/>
            </a:effectLst>
            <a:scene3d>
              <a:camera prst="orthographicFront"/>
              <a:lightRig rig="threePt" dir="t"/>
            </a:scene3d>
            <a:sp3d contourW="6350" prstMaterial="matte">
              <a:bevelT w="101600" h="101600"/>
              <a:contourClr>
                <a:srgbClr val="969696"/>
              </a:contourClr>
            </a:sp3d>
          </p:spPr>
        </p:pic>
        <p:grpSp>
          <p:nvGrpSpPr>
            <p:cNvPr id="1088" name="组合 64"/>
            <p:cNvGrpSpPr/>
            <p:nvPr userDrawn="1"/>
          </p:nvGrpSpPr>
          <p:grpSpPr bwMode="auto">
            <a:xfrm>
              <a:off x="-1588" y="-26988"/>
              <a:ext cx="1287463" cy="1674813"/>
              <a:chOff x="-1588" y="-26988"/>
              <a:chExt cx="1158876" cy="1508126"/>
            </a:xfrm>
          </p:grpSpPr>
          <p:grpSp>
            <p:nvGrpSpPr>
              <p:cNvPr id="1089" name="Group 195"/>
              <p:cNvGrpSpPr/>
              <p:nvPr/>
            </p:nvGrpSpPr>
            <p:grpSpPr bwMode="auto">
              <a:xfrm>
                <a:off x="0" y="357188"/>
                <a:ext cx="1157288" cy="1123950"/>
                <a:chOff x="-9" y="1395"/>
                <a:chExt cx="2985" cy="2898"/>
              </a:xfrm>
            </p:grpSpPr>
            <p:pic>
              <p:nvPicPr>
                <p:cNvPr id="1100" name="Picture 196" descr="pan01"/>
                <p:cNvPicPr>
                  <a:picLocks noChangeAspect="1" noChangeArrowheads="1"/>
                </p:cNvPicPr>
                <p:nvPr/>
              </p:nvPicPr>
              <p:blipFill>
                <a:blip r:embed="rId23" cstate="print"/>
                <a:srcRect l="46681" r="2339"/>
                <a:stretch>
                  <a:fillRect/>
                </a:stretch>
              </p:blipFill>
              <p:spPr bwMode="gray">
                <a:xfrm>
                  <a:off x="0" y="1395"/>
                  <a:ext cx="2976" cy="2898"/>
                </a:xfrm>
                <a:prstGeom prst="rect">
                  <a:avLst/>
                </a:prstGeom>
                <a:noFill/>
                <a:ln w="9525">
                  <a:noFill/>
                  <a:miter lim="800000"/>
                  <a:headEnd/>
                  <a:tailEnd/>
                </a:ln>
              </p:spPr>
            </p:pic>
            <p:sp>
              <p:nvSpPr>
                <p:cNvPr id="1221" name="Freeform 197"/>
                <p:cNvSpPr/>
                <p:nvPr/>
              </p:nvSpPr>
              <p:spPr bwMode="gray">
                <a:xfrm>
                  <a:off x="-9" y="1493"/>
                  <a:ext cx="2841" cy="2599"/>
                </a:xfrm>
                <a:custGeom>
                  <a:avLst/>
                  <a:gdLst/>
                  <a:ahLst/>
                  <a:cxnLst>
                    <a:cxn ang="0">
                      <a:pos x="0" y="18"/>
                    </a:cxn>
                    <a:cxn ang="0">
                      <a:pos x="2841" y="0"/>
                    </a:cxn>
                    <a:cxn ang="0">
                      <a:pos x="1294" y="2597"/>
                    </a:cxn>
                    <a:cxn ang="0">
                      <a:pos x="2" y="2599"/>
                    </a:cxn>
                    <a:cxn ang="0">
                      <a:pos x="0" y="18"/>
                    </a:cxn>
                  </a:cxnLst>
                  <a:rect l="0" t="0" r="r" b="b"/>
                  <a:pathLst>
                    <a:path w="2841" h="2599">
                      <a:moveTo>
                        <a:pt x="0" y="18"/>
                      </a:moveTo>
                      <a:lnTo>
                        <a:pt x="2841" y="0"/>
                      </a:lnTo>
                      <a:lnTo>
                        <a:pt x="1294" y="2597"/>
                      </a:lnTo>
                      <a:lnTo>
                        <a:pt x="2" y="2599"/>
                      </a:lnTo>
                      <a:lnTo>
                        <a:pt x="0" y="18"/>
                      </a:lnTo>
                      <a:close/>
                    </a:path>
                  </a:pathLst>
                </a:custGeom>
                <a:blipFill dpi="0" rotWithShape="1">
                  <a:blip r:embed="rId24" cstate="print"/>
                  <a:srcRect/>
                  <a:stretch>
                    <a:fillRect r="-36540"/>
                  </a:stretch>
                </a:blipFill>
                <a:ln w="9525">
                  <a:noFill/>
                  <a:round/>
                </a:ln>
                <a:effectLst/>
              </p:spPr>
              <p:txBody>
                <a:bodyPr/>
                <a:lstStyle/>
                <a:p>
                  <a:pPr>
                    <a:defRPr/>
                  </a:pPr>
                  <a:endParaRPr lang="zh-CN" altLang="en-US">
                    <a:ea typeface="+mn-ea"/>
                  </a:endParaRPr>
                </a:p>
              </p:txBody>
            </p:sp>
          </p:grpSp>
          <p:grpSp>
            <p:nvGrpSpPr>
              <p:cNvPr id="1090" name="Group 198"/>
              <p:cNvGrpSpPr/>
              <p:nvPr/>
            </p:nvGrpSpPr>
            <p:grpSpPr bwMode="auto">
              <a:xfrm>
                <a:off x="0" y="198438"/>
                <a:ext cx="1057275" cy="1143000"/>
                <a:chOff x="0" y="1039"/>
                <a:chExt cx="2681" cy="2897"/>
              </a:xfrm>
            </p:grpSpPr>
            <p:pic>
              <p:nvPicPr>
                <p:cNvPr id="1096" name="Picture 199" descr="pan01"/>
                <p:cNvPicPr>
                  <a:picLocks noChangeAspect="1" noChangeArrowheads="1"/>
                </p:cNvPicPr>
                <p:nvPr userDrawn="1"/>
              </p:nvPicPr>
              <p:blipFill>
                <a:blip r:embed="rId25" cstate="print"/>
                <a:srcRect l="51730" r="2339"/>
                <a:stretch>
                  <a:fillRect/>
                </a:stretch>
              </p:blipFill>
              <p:spPr bwMode="gray">
                <a:xfrm>
                  <a:off x="0" y="1039"/>
                  <a:ext cx="2681" cy="2897"/>
                </a:xfrm>
                <a:prstGeom prst="rect">
                  <a:avLst/>
                </a:prstGeom>
                <a:noFill/>
                <a:ln w="9525">
                  <a:noFill/>
                  <a:miter lim="800000"/>
                  <a:headEnd/>
                  <a:tailEnd/>
                </a:ln>
              </p:spPr>
            </p:pic>
            <p:sp>
              <p:nvSpPr>
                <p:cNvPr id="1224" name="Freeform 200"/>
                <p:cNvSpPr/>
                <p:nvPr userDrawn="1"/>
              </p:nvSpPr>
              <p:spPr bwMode="gray">
                <a:xfrm>
                  <a:off x="0" y="1137"/>
                  <a:ext cx="2537" cy="2600"/>
                </a:xfrm>
                <a:custGeom>
                  <a:avLst/>
                  <a:gdLst/>
                  <a:ahLst/>
                  <a:cxnLst>
                    <a:cxn ang="0">
                      <a:pos x="0" y="0"/>
                    </a:cxn>
                    <a:cxn ang="0">
                      <a:pos x="2537" y="1"/>
                    </a:cxn>
                    <a:cxn ang="0">
                      <a:pos x="991" y="2597"/>
                    </a:cxn>
                    <a:cxn ang="0">
                      <a:pos x="0" y="2600"/>
                    </a:cxn>
                    <a:cxn ang="0">
                      <a:pos x="0" y="0"/>
                    </a:cxn>
                  </a:cxnLst>
                  <a:rect l="0" t="0" r="r" b="b"/>
                  <a:pathLst>
                    <a:path w="2537" h="2600">
                      <a:moveTo>
                        <a:pt x="0" y="0"/>
                      </a:moveTo>
                      <a:lnTo>
                        <a:pt x="2537" y="1"/>
                      </a:lnTo>
                      <a:lnTo>
                        <a:pt x="991" y="2597"/>
                      </a:lnTo>
                      <a:lnTo>
                        <a:pt x="0" y="2600"/>
                      </a:lnTo>
                      <a:lnTo>
                        <a:pt x="0" y="0"/>
                      </a:lnTo>
                      <a:close/>
                    </a:path>
                  </a:pathLst>
                </a:custGeom>
                <a:blipFill dpi="0" rotWithShape="1">
                  <a:blip r:embed="rId26" cstate="print"/>
                  <a:srcRect/>
                  <a:stretch>
                    <a:fillRect b="-16332"/>
                  </a:stretch>
                </a:blipFill>
                <a:ln w="9525">
                  <a:noFill/>
                  <a:round/>
                </a:ln>
                <a:effectLst/>
              </p:spPr>
              <p:txBody>
                <a:bodyPr/>
                <a:lstStyle/>
                <a:p>
                  <a:pPr>
                    <a:defRPr/>
                  </a:pPr>
                  <a:endParaRPr lang="zh-CN" altLang="en-US">
                    <a:ea typeface="+mn-ea"/>
                  </a:endParaRPr>
                </a:p>
              </p:txBody>
            </p:sp>
          </p:grpSp>
          <p:grpSp>
            <p:nvGrpSpPr>
              <p:cNvPr id="1091" name="Group 201"/>
              <p:cNvGrpSpPr/>
              <p:nvPr/>
            </p:nvGrpSpPr>
            <p:grpSpPr bwMode="auto">
              <a:xfrm>
                <a:off x="-1588" y="-26988"/>
                <a:ext cx="933451" cy="1239838"/>
                <a:chOff x="-7" y="240"/>
                <a:chExt cx="2407" cy="3199"/>
              </a:xfrm>
            </p:grpSpPr>
            <p:pic>
              <p:nvPicPr>
                <p:cNvPr id="1092" name="Picture 202" descr="pan01"/>
                <p:cNvPicPr>
                  <a:picLocks noChangeAspect="1" noChangeArrowheads="1"/>
                </p:cNvPicPr>
                <p:nvPr userDrawn="1"/>
              </p:nvPicPr>
              <p:blipFill>
                <a:blip r:embed="rId27" cstate="print"/>
                <a:srcRect l="60431" r="2339"/>
                <a:stretch>
                  <a:fillRect/>
                </a:stretch>
              </p:blipFill>
              <p:spPr bwMode="gray">
                <a:xfrm>
                  <a:off x="0" y="240"/>
                  <a:ext cx="2400" cy="3199"/>
                </a:xfrm>
                <a:prstGeom prst="rect">
                  <a:avLst/>
                </a:prstGeom>
                <a:noFill/>
                <a:ln w="9525">
                  <a:noFill/>
                  <a:miter lim="800000"/>
                  <a:headEnd/>
                  <a:tailEnd/>
                </a:ln>
              </p:spPr>
            </p:pic>
            <p:sp>
              <p:nvSpPr>
                <p:cNvPr id="1227" name="Freeform 203"/>
                <p:cNvSpPr/>
                <p:nvPr userDrawn="1"/>
              </p:nvSpPr>
              <p:spPr bwMode="gray">
                <a:xfrm>
                  <a:off x="-7" y="348"/>
                  <a:ext cx="2247" cy="2874"/>
                </a:xfrm>
                <a:custGeom>
                  <a:avLst/>
                  <a:gdLst/>
                  <a:ahLst/>
                  <a:cxnLst>
                    <a:cxn ang="0">
                      <a:pos x="7" y="0"/>
                    </a:cxn>
                    <a:cxn ang="0">
                      <a:pos x="2247" y="0"/>
                    </a:cxn>
                    <a:cxn ang="0">
                      <a:pos x="540" y="2868"/>
                    </a:cxn>
                    <a:cxn ang="0">
                      <a:pos x="0" y="2874"/>
                    </a:cxn>
                    <a:cxn ang="0">
                      <a:pos x="7" y="0"/>
                    </a:cxn>
                  </a:cxnLst>
                  <a:rect l="0" t="0" r="r" b="b"/>
                  <a:pathLst>
                    <a:path w="2247" h="2874">
                      <a:moveTo>
                        <a:pt x="7" y="0"/>
                      </a:moveTo>
                      <a:lnTo>
                        <a:pt x="2247" y="0"/>
                      </a:lnTo>
                      <a:lnTo>
                        <a:pt x="540" y="2868"/>
                      </a:lnTo>
                      <a:lnTo>
                        <a:pt x="0" y="2874"/>
                      </a:lnTo>
                      <a:lnTo>
                        <a:pt x="7" y="0"/>
                      </a:lnTo>
                      <a:close/>
                    </a:path>
                  </a:pathLst>
                </a:custGeom>
                <a:blipFill dpi="0" rotWithShape="1">
                  <a:blip r:embed="rId28" cstate="print"/>
                  <a:srcRect/>
                  <a:stretch>
                    <a:fillRect r="-25709"/>
                  </a:stretch>
                </a:blipFill>
                <a:ln w="9525">
                  <a:noFill/>
                  <a:round/>
                </a:ln>
                <a:effectLst/>
              </p:spPr>
              <p:txBody>
                <a:bodyPr/>
                <a:lstStyle/>
                <a:p>
                  <a:pPr>
                    <a:defRPr/>
                  </a:pPr>
                  <a:endParaRPr lang="zh-CN" altLang="en-US">
                    <a:ea typeface="+mn-ea"/>
                  </a:endParaRPr>
                </a:p>
              </p:txBody>
            </p:sp>
          </p:grpSp>
        </p:grpSp>
      </p:grpSp>
      <p:sp>
        <p:nvSpPr>
          <p:cNvPr id="1026" name="Rectangle 2"/>
          <p:cNvSpPr>
            <a:spLocks noGrp="1" noChangeArrowheads="1"/>
          </p:cNvSpPr>
          <p:nvPr>
            <p:ph type="title"/>
          </p:nvPr>
        </p:nvSpPr>
        <p:spPr bwMode="gray">
          <a:xfrm>
            <a:off x="1395413" y="409575"/>
            <a:ext cx="7391400" cy="714375"/>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p>
            <a:pPr lvl="0"/>
            <a:r>
              <a:rPr lang="zh-CN" altLang="en-US" dirty="0"/>
              <a:t>单击此处编辑母版标题样式</a:t>
            </a:r>
          </a:p>
        </p:txBody>
      </p:sp>
      <p:sp>
        <p:nvSpPr>
          <p:cNvPr id="68" name="Rectangle 152"/>
          <p:cNvSpPr>
            <a:spLocks noChangeArrowheads="1"/>
          </p:cNvSpPr>
          <p:nvPr userDrawn="1"/>
        </p:nvSpPr>
        <p:spPr bwMode="gray">
          <a:xfrm>
            <a:off x="1522413" y="5918200"/>
            <a:ext cx="506412"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54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70" name="Rectangle 152"/>
          <p:cNvSpPr>
            <a:spLocks noChangeArrowheads="1"/>
          </p:cNvSpPr>
          <p:nvPr userDrawn="1"/>
        </p:nvSpPr>
        <p:spPr bwMode="gray">
          <a:xfrm>
            <a:off x="4570523" y="5918200"/>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73" name="Rectangle 152"/>
          <p:cNvSpPr>
            <a:spLocks noChangeArrowheads="1"/>
          </p:cNvSpPr>
          <p:nvPr userDrawn="1"/>
        </p:nvSpPr>
        <p:spPr bwMode="gray">
          <a:xfrm>
            <a:off x="7618413" y="5918200"/>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81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78" name="Rectangle 154"/>
          <p:cNvSpPr>
            <a:spLocks noChangeArrowheads="1"/>
          </p:cNvSpPr>
          <p:nvPr userDrawn="1"/>
        </p:nvSpPr>
        <p:spPr bwMode="gray">
          <a:xfrm>
            <a:off x="8135938" y="5440363"/>
            <a:ext cx="508000" cy="473075"/>
          </a:xfrm>
          <a:prstGeom prst="rect">
            <a:avLst/>
          </a:prstGeom>
          <a:solidFill>
            <a:srgbClr val="DDDDDD">
              <a:alpha val="10001"/>
            </a:srgbClr>
          </a:solidFill>
          <a:ln w="9525">
            <a:solidFill>
              <a:srgbClr val="DDDDDD">
                <a:alpha val="60001"/>
              </a:srgbClr>
            </a:solidFill>
            <a:miter lim="800000"/>
          </a:ln>
          <a:effectLst/>
        </p:spPr>
        <p:txBody>
          <a:bodyPr wrap="none" anchor="ctr"/>
          <a:lstStyle/>
          <a:p>
            <a:pPr>
              <a:defRPr/>
            </a:pPr>
            <a:endParaRPr lang="zh-CN" altLang="en-US">
              <a:ea typeface="+mn-ea"/>
            </a:endParaRPr>
          </a:p>
        </p:txBody>
      </p:sp>
      <p:sp>
        <p:nvSpPr>
          <p:cNvPr id="80" name="Rectangle 152"/>
          <p:cNvSpPr>
            <a:spLocks noChangeArrowheads="1"/>
          </p:cNvSpPr>
          <p:nvPr userDrawn="1"/>
        </p:nvSpPr>
        <p:spPr bwMode="gray">
          <a:xfrm>
            <a:off x="6096025" y="6388124"/>
            <a:ext cx="506413"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path path="circle">
              <a:fillToRect r="100000" b="100000"/>
            </a:path>
            <a:tileRect l="-100000" t="-100000"/>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7" name="组合 76"/>
          <p:cNvGrpSpPr/>
          <p:nvPr userDrawn="1"/>
        </p:nvGrpSpPr>
        <p:grpSpPr bwMode="auto">
          <a:xfrm>
            <a:off x="5067300" y="5918200"/>
            <a:ext cx="4076700" cy="939800"/>
            <a:chOff x="5067300" y="5918200"/>
            <a:chExt cx="4076700" cy="939800"/>
          </a:xfrm>
        </p:grpSpPr>
        <p:sp>
          <p:nvSpPr>
            <p:cNvPr id="71" name="Rectangle 152"/>
            <p:cNvSpPr>
              <a:spLocks noChangeArrowheads="1"/>
            </p:cNvSpPr>
            <p:nvPr userDrawn="1"/>
          </p:nvSpPr>
          <p:spPr bwMode="gray">
            <a:xfrm>
              <a:off x="659923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2" name="Rectangle 152"/>
            <p:cNvSpPr>
              <a:spLocks noChangeArrowheads="1"/>
            </p:cNvSpPr>
            <p:nvPr userDrawn="1"/>
          </p:nvSpPr>
          <p:spPr bwMode="gray">
            <a:xfrm>
              <a:off x="5599113"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4" name="Rectangle 152"/>
            <p:cNvSpPr>
              <a:spLocks noChangeArrowheads="1"/>
            </p:cNvSpPr>
            <p:nvPr userDrawn="1"/>
          </p:nvSpPr>
          <p:spPr bwMode="gray">
            <a:xfrm>
              <a:off x="8637588" y="5918200"/>
              <a:ext cx="506412"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5" name="Rectangle 152"/>
            <p:cNvSpPr>
              <a:spLocks noChangeArrowheads="1"/>
            </p:cNvSpPr>
            <p:nvPr userDrawn="1"/>
          </p:nvSpPr>
          <p:spPr bwMode="gray">
            <a:xfrm>
              <a:off x="8128000" y="6388100"/>
              <a:ext cx="506413" cy="469900"/>
            </a:xfrm>
            <a:prstGeom prst="rect">
              <a:avLst/>
            </a:prstGeom>
            <a:gradFill rotWithShape="1">
              <a:gsLst>
                <a:gs pos="0">
                  <a:srgbClr val="E1F4FF"/>
                </a:gs>
                <a:gs pos="100000">
                  <a:srgbClr val="F7FAFF"/>
                </a:gs>
              </a:gsLst>
              <a:lin ang="5400000" scaled="1"/>
            </a:gradFill>
            <a:ln w="9525">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79" name="Rectangle 152"/>
            <p:cNvSpPr>
              <a:spLocks noChangeArrowheads="1"/>
            </p:cNvSpPr>
            <p:nvPr userDrawn="1"/>
          </p:nvSpPr>
          <p:spPr bwMode="gray">
            <a:xfrm>
              <a:off x="7115175"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1" name="Rectangle 152"/>
            <p:cNvSpPr>
              <a:spLocks noChangeArrowheads="1"/>
            </p:cNvSpPr>
            <p:nvPr userDrawn="1"/>
          </p:nvSpPr>
          <p:spPr bwMode="gray">
            <a:xfrm>
              <a:off x="5067300" y="6388100"/>
              <a:ext cx="506413" cy="469900"/>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83" name="Rectangle 152"/>
          <p:cNvSpPr>
            <a:spLocks noChangeArrowheads="1"/>
          </p:cNvSpPr>
          <p:nvPr userDrawn="1"/>
        </p:nvSpPr>
        <p:spPr bwMode="gray">
          <a:xfrm>
            <a:off x="3046413" y="6383338"/>
            <a:ext cx="506412" cy="469900"/>
          </a:xfrm>
          <a:prstGeom prst="rect">
            <a:avLst/>
          </a:prstGeom>
          <a:gradFill flip="none" rotWithShape="1">
            <a:gsLst>
              <a:gs pos="0">
                <a:srgbClr val="73ACFF">
                  <a:tint val="66000"/>
                  <a:satMod val="160000"/>
                </a:srgbClr>
              </a:gs>
              <a:gs pos="50000">
                <a:srgbClr val="73ACFF">
                  <a:tint val="44500"/>
                  <a:satMod val="160000"/>
                  <a:alpha val="86000"/>
                </a:srgbClr>
              </a:gs>
              <a:gs pos="100000">
                <a:srgbClr val="73ACFF">
                  <a:tint val="23500"/>
                  <a:satMod val="160000"/>
                </a:srgbClr>
              </a:gs>
            </a:gsLst>
            <a:lin ang="1620000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grpSp>
        <p:nvGrpSpPr>
          <p:cNvPr id="8" name="组合 75"/>
          <p:cNvGrpSpPr/>
          <p:nvPr userDrawn="1"/>
        </p:nvGrpSpPr>
        <p:grpSpPr bwMode="auto">
          <a:xfrm>
            <a:off x="501650" y="5910263"/>
            <a:ext cx="4071938" cy="947737"/>
            <a:chOff x="501650" y="5910263"/>
            <a:chExt cx="4071938" cy="947761"/>
          </a:xfrm>
        </p:grpSpPr>
        <p:sp>
          <p:nvSpPr>
            <p:cNvPr id="58" name="Rectangle 152"/>
            <p:cNvSpPr>
              <a:spLocks noChangeArrowheads="1"/>
            </p:cNvSpPr>
            <p:nvPr userDrawn="1"/>
          </p:nvSpPr>
          <p:spPr bwMode="gray">
            <a:xfrm>
              <a:off x="3551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7" name="Rectangle 152"/>
            <p:cNvSpPr>
              <a:spLocks noChangeArrowheads="1"/>
            </p:cNvSpPr>
            <p:nvPr userDrawn="1"/>
          </p:nvSpPr>
          <p:spPr bwMode="gray">
            <a:xfrm>
              <a:off x="2535238" y="5918200"/>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69" name="Rectangle 152"/>
            <p:cNvSpPr>
              <a:spLocks noChangeArrowheads="1"/>
            </p:cNvSpPr>
            <p:nvPr userDrawn="1"/>
          </p:nvSpPr>
          <p:spPr bwMode="gray">
            <a:xfrm>
              <a:off x="501650" y="5910263"/>
              <a:ext cx="506413" cy="469900"/>
            </a:xfrm>
            <a:prstGeom prst="rect">
              <a:avLst/>
            </a:prstGeom>
            <a:gradFill flip="none" rotWithShape="1">
              <a:gsLst>
                <a:gs pos="0">
                  <a:srgbClr val="E1F4FF"/>
                </a:gs>
                <a:gs pos="100000">
                  <a:srgbClr val="F7FAFF"/>
                </a:gs>
              </a:gsLst>
              <a:path path="circle">
                <a:fillToRect l="100000" b="100000"/>
              </a:path>
              <a:tileRect t="-100000" r="-100000"/>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2" name="Rectangle 152"/>
            <p:cNvSpPr>
              <a:spLocks noChangeArrowheads="1"/>
            </p:cNvSpPr>
            <p:nvPr userDrawn="1"/>
          </p:nvSpPr>
          <p:spPr bwMode="gray">
            <a:xfrm>
              <a:off x="4067175" y="6388112"/>
              <a:ext cx="506413"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4" name="Rectangle 152"/>
            <p:cNvSpPr>
              <a:spLocks noChangeArrowheads="1"/>
            </p:cNvSpPr>
            <p:nvPr userDrawn="1"/>
          </p:nvSpPr>
          <p:spPr bwMode="gray">
            <a:xfrm>
              <a:off x="203676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sp>
          <p:nvSpPr>
            <p:cNvPr id="85" name="Rectangle 152"/>
            <p:cNvSpPr>
              <a:spLocks noChangeArrowheads="1"/>
            </p:cNvSpPr>
            <p:nvPr userDrawn="1"/>
          </p:nvSpPr>
          <p:spPr bwMode="gray">
            <a:xfrm>
              <a:off x="1014413" y="6388112"/>
              <a:ext cx="506412" cy="469912"/>
            </a:xfrm>
            <a:prstGeom prst="rect">
              <a:avLst/>
            </a:prstGeom>
            <a:gradFill rotWithShape="1">
              <a:gsLst>
                <a:gs pos="0">
                  <a:srgbClr val="E1F4FF"/>
                </a:gs>
                <a:gs pos="100000">
                  <a:srgbClr val="F7FAFF"/>
                </a:gs>
              </a:gsLst>
              <a:lin ang="5400000" scaled="1"/>
            </a:gradFill>
            <a:ln w="9525" algn="ctr">
              <a:solidFill>
                <a:srgbClr val="DDDDDD">
                  <a:alpha val="59999"/>
                </a:srgbClr>
              </a:solidFill>
              <a:miter lim="800000"/>
            </a:ln>
            <a:effectLst>
              <a:outerShdw dist="38100" dir="2700000" algn="tl" rotWithShape="0">
                <a:srgbClr val="000000">
                  <a:alpha val="39999"/>
                </a:srgbClr>
              </a:outerShdw>
            </a:effectLst>
          </p:spPr>
          <p:txBody>
            <a:bodyPr wrap="none" anchor="ctr"/>
            <a:lstStyle/>
            <a:p>
              <a:pPr>
                <a:defRPr/>
              </a:pPr>
              <a:endParaRPr lang="zh-CN" altLang="en-US">
                <a:ea typeface="+mn-ea"/>
              </a:endParaRPr>
            </a:p>
          </p:txBody>
        </p:sp>
      </p:grpSp>
      <p:sp>
        <p:nvSpPr>
          <p:cNvPr id="86" name="Rectangle 152"/>
          <p:cNvSpPr>
            <a:spLocks noChangeArrowheads="1"/>
          </p:cNvSpPr>
          <p:nvPr userDrawn="1"/>
        </p:nvSpPr>
        <p:spPr bwMode="gray">
          <a:xfrm>
            <a:off x="-6350" y="6388100"/>
            <a:ext cx="506413" cy="469900"/>
          </a:xfrm>
          <a:prstGeom prst="rect">
            <a:avLst/>
          </a:prstGeom>
          <a:gradFill flip="none" rotWithShape="1">
            <a:gsLst>
              <a:gs pos="0">
                <a:srgbClr val="6493F6">
                  <a:tint val="66000"/>
                  <a:satMod val="160000"/>
                </a:srgbClr>
              </a:gs>
              <a:gs pos="50000">
                <a:srgbClr val="6493F6">
                  <a:tint val="44500"/>
                  <a:satMod val="160000"/>
                </a:srgbClr>
              </a:gs>
              <a:gs pos="100000">
                <a:srgbClr val="6493F6">
                  <a:tint val="23500"/>
                  <a:satMod val="160000"/>
                </a:srgbClr>
              </a:gs>
            </a:gsLst>
            <a:lin ang="0" scaled="1"/>
            <a:tileRect/>
          </a:gradFill>
          <a:ln w="9525">
            <a:solidFill>
              <a:srgbClr val="DDDDDD">
                <a:alpha val="60001"/>
              </a:srgbClr>
            </a:solidFill>
            <a:miter lim="800000"/>
          </a:ln>
          <a:effectLst>
            <a:outerShdw blurRad="50800" dist="38100" dir="2700000" algn="tl" rotWithShape="0">
              <a:prstClr val="black">
                <a:alpha val="40000"/>
              </a:prstClr>
            </a:outerShdw>
          </a:effectLst>
        </p:spPr>
        <p:txBody>
          <a:bodyPr wrap="none" anchor="ctr"/>
          <a:lstStyle/>
          <a:p>
            <a:pPr>
              <a:defRPr/>
            </a:pPr>
            <a:endParaRPr lang="zh-CN" altLang="en-US">
              <a:ea typeface="+mn-ea"/>
            </a:endParaRPr>
          </a:p>
        </p:txBody>
      </p:sp>
      <p:sp>
        <p:nvSpPr>
          <p:cNvPr id="1218" name="Rectangle 194"/>
          <p:cNvSpPr>
            <a:spLocks noChangeArrowheads="1"/>
          </p:cNvSpPr>
          <p:nvPr/>
        </p:nvSpPr>
        <p:spPr bwMode="gray">
          <a:xfrm>
            <a:off x="0" y="4357688"/>
            <a:ext cx="9144000" cy="1500187"/>
          </a:xfrm>
          <a:prstGeom prst="rect">
            <a:avLst/>
          </a:prstGeom>
          <a:gradFill rotWithShape="1">
            <a:gsLst>
              <a:gs pos="0">
                <a:schemeClr val="bg1">
                  <a:alpha val="89999"/>
                </a:schemeClr>
              </a:gs>
              <a:gs pos="100000">
                <a:schemeClr val="bg1">
                  <a:gamma/>
                  <a:tint val="0"/>
                  <a:invGamma/>
                  <a:alpha val="0"/>
                </a:schemeClr>
              </a:gs>
            </a:gsLst>
            <a:lin ang="5400000" scaled="1"/>
          </a:gradFill>
          <a:ln w="9525">
            <a:noFill/>
            <a:miter lim="800000"/>
          </a:ln>
          <a:effectLst/>
        </p:spPr>
        <p:txBody>
          <a:bodyPr wrap="none" anchor="ctr"/>
          <a:lstStyle/>
          <a:p>
            <a:pPr>
              <a:defRPr/>
            </a:pPr>
            <a:endParaRPr lang="zh-CN" altLang="en-US">
              <a:ea typeface="+mn-ea"/>
            </a:endParaRPr>
          </a:p>
        </p:txBody>
      </p:sp>
      <p:sp>
        <p:nvSpPr>
          <p:cNvPr id="1072" name="Rectangle 3"/>
          <p:cNvSpPr>
            <a:spLocks noGrp="1" noChangeArrowheads="1"/>
          </p:cNvSpPr>
          <p:nvPr>
            <p:ph type="body" idx="1"/>
          </p:nvPr>
        </p:nvSpPr>
        <p:spPr bwMode="gray">
          <a:xfrm>
            <a:off x="785813" y="1500188"/>
            <a:ext cx="7929562" cy="421481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Calibri" panose="020F0502020204030204" pitchFamily="34" charset="0"/>
        </a:defRPr>
      </a:lvl2pPr>
      <a:lvl3pPr algn="l" rtl="0" eaLnBrk="0" fontAlgn="base" hangingPunct="0">
        <a:spcBef>
          <a:spcPct val="0"/>
        </a:spcBef>
        <a:spcAft>
          <a:spcPct val="0"/>
        </a:spcAft>
        <a:defRPr sz="3600" b="1">
          <a:solidFill>
            <a:srgbClr val="FFFFFF"/>
          </a:solidFill>
          <a:latin typeface="Calibri" panose="020F0502020204030204" pitchFamily="34" charset="0"/>
        </a:defRPr>
      </a:lvl3pPr>
      <a:lvl4pPr algn="l" rtl="0" eaLnBrk="0" fontAlgn="base" hangingPunct="0">
        <a:spcBef>
          <a:spcPct val="0"/>
        </a:spcBef>
        <a:spcAft>
          <a:spcPct val="0"/>
        </a:spcAft>
        <a:defRPr sz="3600" b="1">
          <a:solidFill>
            <a:srgbClr val="FFFFFF"/>
          </a:solidFill>
          <a:latin typeface="Calibri" panose="020F0502020204030204" pitchFamily="34" charset="0"/>
        </a:defRPr>
      </a:lvl4pPr>
      <a:lvl5pPr algn="l" rtl="0" eaLnBrk="0" fontAlgn="base" hangingPunct="0">
        <a:spcBef>
          <a:spcPct val="0"/>
        </a:spcBef>
        <a:spcAft>
          <a:spcPct val="0"/>
        </a:spcAft>
        <a:defRPr sz="3600" b="1">
          <a:solidFill>
            <a:srgbClr val="FFFFFF"/>
          </a:solidFill>
          <a:latin typeface="Calibri" panose="020F0502020204030204" pitchFamily="34" charset="0"/>
        </a:defRPr>
      </a:lvl5pPr>
      <a:lvl6pPr marL="457200" algn="l" rtl="0" fontAlgn="base">
        <a:spcBef>
          <a:spcPct val="0"/>
        </a:spcBef>
        <a:spcAft>
          <a:spcPct val="0"/>
        </a:spcAft>
        <a:defRPr sz="3600" b="1">
          <a:solidFill>
            <a:srgbClr val="FFFFFF"/>
          </a:solidFill>
          <a:latin typeface="Arial" panose="020B0604020202020204" pitchFamily="34" charset="0"/>
        </a:defRPr>
      </a:lvl6pPr>
      <a:lvl7pPr marL="914400" algn="l" rtl="0" fontAlgn="base">
        <a:spcBef>
          <a:spcPct val="0"/>
        </a:spcBef>
        <a:spcAft>
          <a:spcPct val="0"/>
        </a:spcAft>
        <a:defRPr sz="3600" b="1">
          <a:solidFill>
            <a:srgbClr val="FFFFFF"/>
          </a:solidFill>
          <a:latin typeface="Arial" panose="020B0604020202020204" pitchFamily="34" charset="0"/>
        </a:defRPr>
      </a:lvl7pPr>
      <a:lvl8pPr marL="1371600" algn="l" rtl="0" fontAlgn="base">
        <a:spcBef>
          <a:spcPct val="0"/>
        </a:spcBef>
        <a:spcAft>
          <a:spcPct val="0"/>
        </a:spcAft>
        <a:defRPr sz="3600" b="1">
          <a:solidFill>
            <a:srgbClr val="FFFFFF"/>
          </a:solidFill>
          <a:latin typeface="Arial" panose="020B0604020202020204" pitchFamily="34" charset="0"/>
        </a:defRPr>
      </a:lvl8pPr>
      <a:lvl9pPr marL="1828800" algn="l" rtl="0" fontAlgn="base">
        <a:spcBef>
          <a:spcPct val="0"/>
        </a:spcBef>
        <a:spcAft>
          <a:spcPct val="0"/>
        </a:spcAft>
        <a:defRPr sz="3600" b="1">
          <a:solidFill>
            <a:srgbClr val="FFFFFF"/>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oleObject" Target="../embeddings/oleObject1.bin"/><Relationship Id="rId7"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oleObject" Target="../embeddings/oleObject2.bin"/><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10"/>
          <p:cNvSpPr>
            <a:spLocks noGrp="1" noChangeArrowheads="1"/>
          </p:cNvSpPr>
          <p:nvPr>
            <p:ph type="subTitle" idx="4294967295"/>
          </p:nvPr>
        </p:nvSpPr>
        <p:spPr>
          <a:xfrm>
            <a:off x="1691680" y="4658584"/>
            <a:ext cx="5571728" cy="438318"/>
          </a:xfrm>
        </p:spPr>
        <p:txBody>
          <a:bodyPr/>
          <a:lstStyle/>
          <a:p>
            <a:pPr algn="ctr" eaLnBrk="1" hangingPunct="1">
              <a:lnSpc>
                <a:spcPct val="80000"/>
              </a:lnSpc>
              <a:buNone/>
            </a:pPr>
            <a:r>
              <a:rPr lang="zh-CN" altLang="en-US" b="1" dirty="0">
                <a:solidFill>
                  <a:srgbClr val="0033CC"/>
                </a:solidFill>
                <a:latin typeface="宋体" panose="02010600030101010101" pitchFamily="2" charset="-122"/>
                <a:ea typeface="宋体" panose="02010600030101010101" pitchFamily="2" charset="-122"/>
                <a:cs typeface="宋体" panose="02010600030101010101" pitchFamily="2" charset="-122"/>
              </a:rPr>
              <a:t>王石平，教授</a:t>
            </a:r>
            <a:r>
              <a:rPr lang="en-US" altLang="zh-CN" b="1" dirty="0">
                <a:solidFill>
                  <a:srgbClr val="0033CC"/>
                </a:solidFill>
                <a:latin typeface="宋体" panose="02010600030101010101" pitchFamily="2" charset="-122"/>
                <a:ea typeface="宋体" panose="02010600030101010101" pitchFamily="2" charset="-122"/>
                <a:cs typeface="宋体" panose="02010600030101010101" pitchFamily="2" charset="-122"/>
              </a:rPr>
              <a:t>/</a:t>
            </a:r>
            <a:r>
              <a:rPr lang="zh-CN" altLang="en-US" b="1" dirty="0">
                <a:solidFill>
                  <a:srgbClr val="0033CC"/>
                </a:solidFill>
                <a:latin typeface="宋体" panose="02010600030101010101" pitchFamily="2" charset="-122"/>
                <a:ea typeface="宋体" panose="02010600030101010101" pitchFamily="2" charset="-122"/>
                <a:cs typeface="宋体" panose="02010600030101010101" pitchFamily="2" charset="-122"/>
              </a:rPr>
              <a:t>博导</a:t>
            </a:r>
            <a:r>
              <a:rPr lang="en-US" altLang="zh-CN" b="1" dirty="0">
                <a:solidFill>
                  <a:srgbClr val="0033CC"/>
                </a:solidFill>
                <a:latin typeface="宋体" panose="02010600030101010101" pitchFamily="2" charset="-122"/>
                <a:ea typeface="宋体" panose="02010600030101010101" pitchFamily="2" charset="-122"/>
                <a:cs typeface="宋体" panose="02010600030101010101" pitchFamily="2" charset="-122"/>
              </a:rPr>
              <a:t>/</a:t>
            </a:r>
            <a:r>
              <a:rPr lang="zh-CN" altLang="en-US" b="1" dirty="0">
                <a:solidFill>
                  <a:srgbClr val="0033CC"/>
                </a:solidFill>
                <a:latin typeface="宋体" panose="02010600030101010101" pitchFamily="2" charset="-122"/>
                <a:ea typeface="宋体" panose="02010600030101010101" pitchFamily="2" charset="-122"/>
                <a:cs typeface="宋体" panose="02010600030101010101" pitchFamily="2" charset="-122"/>
              </a:rPr>
              <a:t>旗山学者</a:t>
            </a:r>
            <a:endParaRPr lang="en-NZ" altLang="zh-CN" b="1" dirty="0">
              <a:solidFill>
                <a:srgbClr val="0033CC"/>
              </a:solidFill>
              <a:ea typeface="楷体_GB2312"/>
              <a:cs typeface="楷体_GB2312"/>
            </a:endParaRPr>
          </a:p>
          <a:p>
            <a:pPr algn="ctr" eaLnBrk="1" hangingPunct="1">
              <a:lnSpc>
                <a:spcPct val="80000"/>
              </a:lnSpc>
              <a:buNone/>
            </a:pPr>
            <a:endParaRPr lang="en-NZ" altLang="zh-CN" b="1" dirty="0">
              <a:solidFill>
                <a:srgbClr val="0033CC"/>
              </a:solidFill>
              <a:ea typeface="楷体_GB2312"/>
              <a:cs typeface="楷体_GB2312"/>
            </a:endParaRPr>
          </a:p>
          <a:p>
            <a:pPr algn="ctr" eaLnBrk="1" hangingPunct="1">
              <a:lnSpc>
                <a:spcPct val="80000"/>
              </a:lnSpc>
            </a:pPr>
            <a:endParaRPr lang="en-US" altLang="zh-CN" sz="3200" dirty="0">
              <a:ea typeface="楷体_GB2312"/>
              <a:cs typeface="楷体_GB2312"/>
            </a:endParaRPr>
          </a:p>
        </p:txBody>
      </p:sp>
      <p:sp>
        <p:nvSpPr>
          <p:cNvPr id="2050" name="Rectangle 2"/>
          <p:cNvSpPr>
            <a:spLocks noGrp="1" noChangeArrowheads="1"/>
          </p:cNvSpPr>
          <p:nvPr>
            <p:ph type="ctrTitle" idx="4294967295"/>
          </p:nvPr>
        </p:nvSpPr>
        <p:spPr>
          <a:xfrm>
            <a:off x="990598" y="1988840"/>
            <a:ext cx="7162802" cy="2057400"/>
          </a:xfrm>
          <a:effectLst>
            <a:outerShdw dist="35921" dir="2700000" algn="ctr" rotWithShape="0">
              <a:schemeClr val="bg2">
                <a:alpha val="50000"/>
              </a:schemeClr>
            </a:outerShdw>
          </a:effectLst>
        </p:spPr>
        <p:txBody>
          <a:bodyPr/>
          <a:lstStyle/>
          <a:p>
            <a:pPr eaLnBrk="1" hangingPunct="1"/>
            <a:r>
              <a:rPr lang="zh-CN" altLang="en-US" dirty="0"/>
              <a:t>   第七讲 线性回归与逻辑回归</a:t>
            </a:r>
            <a:endParaRPr lang="en-US" altLang="zh-CN" sz="4800"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7960" y="0"/>
            <a:ext cx="1788079" cy="1800000"/>
          </a:xfrm>
          <a:prstGeom prst="rect">
            <a:avLst/>
          </a:prstGeom>
        </p:spPr>
      </p:pic>
      <p:sp>
        <p:nvSpPr>
          <p:cNvPr id="7" name="Rectangle 10"/>
          <p:cNvSpPr txBox="1">
            <a:spLocks noChangeArrowheads="1"/>
          </p:cNvSpPr>
          <p:nvPr/>
        </p:nvSpPr>
        <p:spPr bwMode="gray">
          <a:xfrm>
            <a:off x="1619672" y="5365913"/>
            <a:ext cx="5571728" cy="43831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lnSpc>
                <a:spcPct val="80000"/>
              </a:lnSpc>
              <a:buFontTx/>
              <a:buNone/>
            </a:pPr>
            <a:r>
              <a:rPr lang="zh-CN" altLang="en-US" b="1" kern="0" dirty="0">
                <a:solidFill>
                  <a:srgbClr val="0033CC"/>
                </a:solidFill>
                <a:latin typeface="宋体" panose="02010600030101010101" pitchFamily="2" charset="-122"/>
                <a:ea typeface="宋体" panose="02010600030101010101" pitchFamily="2" charset="-122"/>
                <a:cs typeface="楷体_GB2312"/>
              </a:rPr>
              <a:t>数学与计算机科学学院</a:t>
            </a:r>
            <a:endParaRPr lang="en-NZ" altLang="zh-CN" b="1" kern="0" dirty="0">
              <a:solidFill>
                <a:srgbClr val="0033CC"/>
              </a:solidFill>
              <a:latin typeface="宋体" panose="02010600030101010101" pitchFamily="2" charset="-122"/>
              <a:ea typeface="宋体" panose="02010600030101010101" pitchFamily="2" charset="-122"/>
              <a:cs typeface="楷体_GB2312"/>
            </a:endParaRPr>
          </a:p>
          <a:p>
            <a:pPr algn="ctr" eaLnBrk="1" hangingPunct="1">
              <a:lnSpc>
                <a:spcPct val="80000"/>
              </a:lnSpc>
            </a:pPr>
            <a:endParaRPr lang="en-US" altLang="zh-CN" b="0" kern="0" dirty="0">
              <a:latin typeface="宋体" panose="02010600030101010101" pitchFamily="2" charset="-122"/>
              <a:ea typeface="宋体" panose="02010600030101010101" pitchFamily="2" charset="-122"/>
              <a:cs typeface="楷体_GB2312"/>
            </a:endParaRPr>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15845" r="20686"/>
          <a:stretch>
            <a:fillRect/>
          </a:stretch>
        </p:blipFill>
        <p:spPr>
          <a:xfrm>
            <a:off x="5868144" y="5903936"/>
            <a:ext cx="3240361"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优化算法 最小二乘法</a:t>
            </a:r>
            <a:endParaRPr lang="zh-CN" altLang="en-US" dirty="0"/>
          </a:p>
        </p:txBody>
      </p:sp>
      <p:sp>
        <p:nvSpPr>
          <p:cNvPr id="3" name="文本框 2"/>
          <p:cNvSpPr txBox="1"/>
          <p:nvPr/>
        </p:nvSpPr>
        <p:spPr>
          <a:xfrm>
            <a:off x="380682" y="1844824"/>
            <a:ext cx="8382635" cy="3785652"/>
          </a:xfrm>
          <a:prstGeom prst="rect">
            <a:avLst/>
          </a:prstGeom>
          <a:noFill/>
        </p:spPr>
        <p:txBody>
          <a:bodyPr wrap="square" rtlCol="0" anchor="t">
            <a:spAutoFit/>
          </a:bodyPr>
          <a:lstStyle/>
          <a:p>
            <a:pPr marL="342900" indent="-342900" algn="just" eaLnBrk="1" latinLnBrk="0" hangingPunct="1">
              <a:buFont typeface="Wingdings" panose="05000000000000000000" pitchFamily="2" charset="2"/>
              <a:buChar char="n"/>
            </a:pPr>
            <a:r>
              <a:rPr lang="zh-CN" altLang="en-US" sz="2400" dirty="0"/>
              <a:t>最小二乘法</a:t>
            </a:r>
            <a:r>
              <a:rPr lang="en-US" altLang="zh-CN" sz="2400" dirty="0"/>
              <a:t>(</a:t>
            </a:r>
            <a:r>
              <a:rPr lang="zh-CN" altLang="en-US" sz="2400" dirty="0"/>
              <a:t>又称最小平方法</a:t>
            </a:r>
            <a:r>
              <a:rPr lang="en-US" altLang="zh-CN" sz="2400" dirty="0"/>
              <a:t>)</a:t>
            </a:r>
            <a:r>
              <a:rPr lang="zh-CN" altLang="en-US" sz="2400" dirty="0"/>
              <a:t>是一种数学优化技术。它通过最小化误差的平方和寻找数据的最佳函数匹配。</a:t>
            </a:r>
            <a:endParaRPr lang="en-US" altLang="zh-CN" sz="2400" dirty="0"/>
          </a:p>
          <a:p>
            <a:pPr marL="342900" indent="-342900" algn="just" eaLnBrk="1" latinLnBrk="0" hangingPunct="1">
              <a:buFont typeface="Wingdings" panose="05000000000000000000" pitchFamily="2" charset="2"/>
              <a:buChar char="n"/>
            </a:pPr>
            <a:endParaRPr lang="en-US" altLang="zh-CN" sz="2400" dirty="0"/>
          </a:p>
          <a:p>
            <a:pPr marL="342900" indent="-342900" algn="just" eaLnBrk="1" latinLnBrk="0" hangingPunct="1">
              <a:buFont typeface="Wingdings" panose="05000000000000000000" pitchFamily="2" charset="2"/>
              <a:buChar char="n"/>
            </a:pPr>
            <a:r>
              <a:rPr lang="zh-CN" altLang="en-US" sz="2400" dirty="0">
                <a:solidFill>
                  <a:srgbClr val="00B050"/>
                </a:solidFill>
              </a:rPr>
              <a:t>利用最小二乘法可以简便地求得未知的数据</a:t>
            </a:r>
            <a:r>
              <a:rPr lang="en-US" altLang="zh-CN" sz="2400" dirty="0">
                <a:solidFill>
                  <a:srgbClr val="00B050"/>
                </a:solidFill>
              </a:rPr>
              <a:t>,</a:t>
            </a:r>
            <a:r>
              <a:rPr lang="zh-CN" altLang="en-US" sz="2400" dirty="0">
                <a:solidFill>
                  <a:srgbClr val="00B050"/>
                </a:solidFill>
              </a:rPr>
              <a:t>并使得这些求得的数据与实际数据之间误差的平方和为最小。</a:t>
            </a:r>
            <a:endParaRPr lang="en-US" altLang="zh-CN" sz="2400" dirty="0">
              <a:solidFill>
                <a:srgbClr val="00B050"/>
              </a:solidFill>
            </a:endParaRPr>
          </a:p>
          <a:p>
            <a:pPr marL="342900" indent="-342900" algn="just" eaLnBrk="1" latinLnBrk="0" hangingPunct="1">
              <a:buFont typeface="Wingdings" panose="05000000000000000000" pitchFamily="2" charset="2"/>
              <a:buChar char="n"/>
            </a:pPr>
            <a:endParaRPr lang="en-US" altLang="zh-CN" sz="2400" dirty="0"/>
          </a:p>
          <a:p>
            <a:pPr marL="342900" indent="-342900" algn="just" eaLnBrk="1" latinLnBrk="0" hangingPunct="1">
              <a:buFont typeface="Wingdings" panose="05000000000000000000" pitchFamily="2" charset="2"/>
              <a:buChar char="n"/>
            </a:pPr>
            <a:r>
              <a:rPr lang="zh-CN" altLang="en-US" sz="2400" dirty="0"/>
              <a:t>最小二乘法还可用于曲线拟合。</a:t>
            </a:r>
            <a:endParaRPr lang="en-US" altLang="zh-CN" sz="2400" dirty="0"/>
          </a:p>
          <a:p>
            <a:pPr marL="342900" indent="-342900" algn="just" eaLnBrk="1" latinLnBrk="0" hangingPunct="1">
              <a:buFont typeface="Wingdings" panose="05000000000000000000" pitchFamily="2" charset="2"/>
              <a:buChar char="n"/>
            </a:pPr>
            <a:endParaRPr lang="en-US" altLang="zh-CN" sz="2400" dirty="0"/>
          </a:p>
          <a:p>
            <a:pPr marL="342900" indent="-342900" algn="just" eaLnBrk="1" latinLnBrk="0" hangingPunct="1">
              <a:buFont typeface="Wingdings" panose="05000000000000000000" pitchFamily="2" charset="2"/>
              <a:buChar char="n"/>
            </a:pPr>
            <a:r>
              <a:rPr lang="zh-CN" altLang="en-US" sz="2400" dirty="0">
                <a:solidFill>
                  <a:srgbClr val="00B050"/>
                </a:solidFill>
              </a:rPr>
              <a:t>其他一些优化问题也可通过最小化能量或最大化熵用最小二乘法来表达</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86105" y="1447800"/>
            <a:ext cx="7823200" cy="5016500"/>
          </a:xfrm>
          <a:prstGeom prst="rect">
            <a:avLst/>
          </a:prstGeom>
        </p:spPr>
      </p:pic>
      <p:sp>
        <p:nvSpPr>
          <p:cNvPr id="3" name="文本框 2"/>
          <p:cNvSpPr txBox="1"/>
          <p:nvPr/>
        </p:nvSpPr>
        <p:spPr>
          <a:xfrm>
            <a:off x="888365" y="437515"/>
            <a:ext cx="2608580" cy="368300"/>
          </a:xfrm>
          <a:prstGeom prst="rect">
            <a:avLst/>
          </a:prstGeom>
          <a:noFill/>
        </p:spPr>
        <p:txBody>
          <a:bodyPr wrap="none" rtlCol="0" anchor="t">
            <a:spAutoFit/>
          </a:bodyPr>
          <a:lstStyle/>
          <a:p>
            <a:r>
              <a:rPr lang="zh-CN" altLang="en-US" sz="3600" kern="0" dirty="0">
                <a:solidFill>
                  <a:schemeClr val="bg1"/>
                </a:solidFill>
                <a:latin typeface="+mj-lt"/>
                <a:ea typeface="+mj-ea"/>
                <a:cs typeface="+mj-cs"/>
                <a:sym typeface="+mn-ea"/>
              </a:rPr>
              <a:t>§ 优化算法 最小二乘法</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47765"/>
          <a:stretch/>
        </p:blipFill>
        <p:spPr>
          <a:xfrm>
            <a:off x="1331640" y="1412776"/>
            <a:ext cx="3698364" cy="4730750"/>
          </a:xfrm>
          <a:prstGeom prst="rect">
            <a:avLst/>
          </a:prstGeom>
        </p:spPr>
      </p:pic>
      <p:sp>
        <p:nvSpPr>
          <p:cNvPr id="3" name="文本框 2"/>
          <p:cNvSpPr txBox="1"/>
          <p:nvPr/>
        </p:nvSpPr>
        <p:spPr>
          <a:xfrm>
            <a:off x="933450" y="397510"/>
            <a:ext cx="2584450" cy="368300"/>
          </a:xfrm>
          <a:prstGeom prst="rect">
            <a:avLst/>
          </a:prstGeom>
          <a:noFill/>
        </p:spPr>
        <p:txBody>
          <a:bodyPr wrap="none" rtlCol="0" anchor="t">
            <a:spAutoFit/>
          </a:bodyPr>
          <a:lstStyle/>
          <a:p>
            <a:r>
              <a:rPr lang="zh-CN" altLang="en-US" sz="3600" kern="0" dirty="0">
                <a:solidFill>
                  <a:schemeClr val="bg1"/>
                </a:solidFill>
                <a:latin typeface="+mj-lt"/>
                <a:ea typeface="+mj-ea"/>
                <a:cs typeface="+mj-cs"/>
                <a:sym typeface="+mn-ea"/>
              </a:rPr>
              <a:t>§ 优化算法 最小二乘法</a:t>
            </a:r>
            <a:endParaRPr lang="zh-CN" altLang="en-US" dirty="0"/>
          </a:p>
        </p:txBody>
      </p:sp>
      <p:sp>
        <p:nvSpPr>
          <p:cNvPr id="4" name="文本框 3">
            <a:extLst>
              <a:ext uri="{FF2B5EF4-FFF2-40B4-BE49-F238E27FC236}">
                <a16:creationId xmlns:a16="http://schemas.microsoft.com/office/drawing/2014/main" id="{A3CC5117-9302-48B7-BD30-056B20C363ED}"/>
              </a:ext>
            </a:extLst>
          </p:cNvPr>
          <p:cNvSpPr txBox="1"/>
          <p:nvPr/>
        </p:nvSpPr>
        <p:spPr>
          <a:xfrm>
            <a:off x="5652120" y="2828835"/>
            <a:ext cx="2736304" cy="1200329"/>
          </a:xfrm>
          <a:prstGeom prst="rect">
            <a:avLst/>
          </a:prstGeom>
          <a:noFill/>
        </p:spPr>
        <p:txBody>
          <a:bodyPr wrap="square" rtlCol="0">
            <a:spAutoFit/>
          </a:bodyPr>
          <a:lstStyle/>
          <a:p>
            <a:r>
              <a:rPr lang="zh-CN" altLang="en-US" sz="2400" dirty="0">
                <a:solidFill>
                  <a:srgbClr val="FF0000"/>
                </a:solidFill>
              </a:rPr>
              <a:t>注</a:t>
            </a:r>
            <a:r>
              <a:rPr lang="en-US" altLang="zh-CN" sz="2400" dirty="0">
                <a:solidFill>
                  <a:srgbClr val="FF0000"/>
                </a:solidFill>
              </a:rPr>
              <a:t>: </a:t>
            </a:r>
            <a:r>
              <a:rPr lang="zh-CN" altLang="en-US" sz="2400" dirty="0">
                <a:solidFill>
                  <a:srgbClr val="00B050"/>
                </a:solidFill>
              </a:rPr>
              <a:t>我们可以通过最小二乘法来求解线性回归问题。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3450" y="397510"/>
            <a:ext cx="3635932" cy="646331"/>
          </a:xfrm>
          <a:prstGeom prst="rect">
            <a:avLst/>
          </a:prstGeom>
          <a:noFill/>
        </p:spPr>
        <p:txBody>
          <a:bodyPr wrap="none" rtlCol="0" anchor="t">
            <a:spAutoFit/>
          </a:bodyPr>
          <a:lstStyle/>
          <a:p>
            <a:r>
              <a:rPr lang="zh-CN" altLang="en-US" sz="3600" kern="0" dirty="0">
                <a:solidFill>
                  <a:schemeClr val="bg1"/>
                </a:solidFill>
                <a:latin typeface="+mj-lt"/>
                <a:ea typeface="+mj-ea"/>
                <a:cs typeface="+mj-cs"/>
                <a:sym typeface="+mn-ea"/>
              </a:rPr>
              <a:t>§ 回归分析 总结</a:t>
            </a:r>
            <a:endParaRPr lang="zh-CN" altLang="en-US" dirty="0"/>
          </a:p>
        </p:txBody>
      </p:sp>
      <p:sp>
        <p:nvSpPr>
          <p:cNvPr id="4" name="文本框 3">
            <a:extLst>
              <a:ext uri="{FF2B5EF4-FFF2-40B4-BE49-F238E27FC236}">
                <a16:creationId xmlns:a16="http://schemas.microsoft.com/office/drawing/2014/main" id="{A3CC5117-9302-48B7-BD30-056B20C363ED}"/>
              </a:ext>
            </a:extLst>
          </p:cNvPr>
          <p:cNvSpPr txBox="1"/>
          <p:nvPr/>
        </p:nvSpPr>
        <p:spPr>
          <a:xfrm>
            <a:off x="1115616" y="2132856"/>
            <a:ext cx="6336704" cy="1938992"/>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00B0F0"/>
                </a:solidFill>
              </a:rPr>
              <a:t>寻找</a:t>
            </a:r>
            <a:r>
              <a:rPr lang="en-US" altLang="zh-CN" sz="2400" dirty="0">
                <a:solidFill>
                  <a:srgbClr val="00B0F0"/>
                </a:solidFill>
              </a:rPr>
              <a:t>h</a:t>
            </a:r>
            <a:r>
              <a:rPr lang="zh-CN" altLang="en-US" sz="2400" dirty="0">
                <a:solidFill>
                  <a:srgbClr val="00B0F0"/>
                </a:solidFill>
              </a:rPr>
              <a:t>函数（即</a:t>
            </a:r>
            <a:r>
              <a:rPr lang="en-US" altLang="zh-CN" sz="2400" dirty="0">
                <a:solidFill>
                  <a:srgbClr val="00B0F0"/>
                </a:solidFill>
              </a:rPr>
              <a:t>hypothesis</a:t>
            </a:r>
            <a:r>
              <a:rPr lang="zh-CN" altLang="en-US" sz="2400" dirty="0">
                <a:solidFill>
                  <a:srgbClr val="00B0F0"/>
                </a:solidFill>
              </a:rPr>
              <a:t>）</a:t>
            </a:r>
            <a:endParaRPr lang="en-US" altLang="zh-CN" sz="2400" dirty="0">
              <a:solidFill>
                <a:srgbClr val="00B0F0"/>
              </a:solidFill>
            </a:endParaRPr>
          </a:p>
          <a:p>
            <a:pPr marL="342900" indent="-342900">
              <a:buFont typeface="Wingdings" panose="05000000000000000000" pitchFamily="2" charset="2"/>
              <a:buChar char="n"/>
            </a:pPr>
            <a:endParaRPr lang="en-US" altLang="zh-CN" sz="2400" dirty="0">
              <a:solidFill>
                <a:srgbClr val="00B050"/>
              </a:solidFill>
            </a:endParaRPr>
          </a:p>
          <a:p>
            <a:pPr marL="342900" indent="-342900">
              <a:buFont typeface="Wingdings" panose="05000000000000000000" pitchFamily="2" charset="2"/>
              <a:buChar char="n"/>
            </a:pPr>
            <a:r>
              <a:rPr lang="zh-CN" altLang="en-US" sz="2400" dirty="0">
                <a:solidFill>
                  <a:srgbClr val="FF0000"/>
                </a:solidFill>
              </a:rPr>
              <a:t>构造</a:t>
            </a:r>
            <a:r>
              <a:rPr lang="en-US" altLang="zh-CN" sz="2400" dirty="0">
                <a:solidFill>
                  <a:srgbClr val="FF0000"/>
                </a:solidFill>
              </a:rPr>
              <a:t>J(θ)</a:t>
            </a:r>
            <a:r>
              <a:rPr lang="zh-CN" altLang="en-US" sz="2400" dirty="0">
                <a:solidFill>
                  <a:srgbClr val="FF0000"/>
                </a:solidFill>
              </a:rPr>
              <a:t>函数（损失函数）</a:t>
            </a:r>
            <a:endParaRPr lang="en-US" altLang="zh-CN" sz="2400" dirty="0">
              <a:solidFill>
                <a:srgbClr val="FF0000"/>
              </a:solidFill>
            </a:endParaRPr>
          </a:p>
          <a:p>
            <a:pPr marL="342900" indent="-342900">
              <a:buFont typeface="Wingdings" panose="05000000000000000000" pitchFamily="2" charset="2"/>
              <a:buChar char="n"/>
            </a:pPr>
            <a:endParaRPr lang="en-US" altLang="zh-CN" sz="2400" dirty="0">
              <a:solidFill>
                <a:srgbClr val="00B050"/>
              </a:solidFill>
            </a:endParaRPr>
          </a:p>
          <a:p>
            <a:pPr marL="342900" indent="-342900">
              <a:buFont typeface="Wingdings" panose="05000000000000000000" pitchFamily="2" charset="2"/>
              <a:buChar char="n"/>
            </a:pPr>
            <a:r>
              <a:rPr lang="zh-CN" altLang="en-US" sz="2400" dirty="0">
                <a:solidFill>
                  <a:srgbClr val="00B050"/>
                </a:solidFill>
              </a:rPr>
              <a:t>求解使得</a:t>
            </a:r>
            <a:r>
              <a:rPr lang="en-US" altLang="zh-CN" sz="2400" dirty="0">
                <a:solidFill>
                  <a:srgbClr val="00B050"/>
                </a:solidFill>
              </a:rPr>
              <a:t>J</a:t>
            </a:r>
            <a:r>
              <a:rPr lang="zh-CN" altLang="en-US" sz="2400" dirty="0">
                <a:solidFill>
                  <a:srgbClr val="00B050"/>
                </a:solidFill>
              </a:rPr>
              <a:t>函数最小并求得回归参数 </a:t>
            </a:r>
            <a:r>
              <a:rPr lang="en-US" altLang="zh-CN" sz="2400" dirty="0">
                <a:solidFill>
                  <a:srgbClr val="00B050"/>
                </a:solidFill>
              </a:rPr>
              <a:t>θ</a:t>
            </a:r>
            <a:endParaRPr lang="zh-CN" altLang="en-US" sz="2400" dirty="0">
              <a:solidFill>
                <a:srgbClr val="00B050"/>
              </a:solidFill>
            </a:endParaRPr>
          </a:p>
        </p:txBody>
      </p:sp>
    </p:spTree>
    <p:extLst>
      <p:ext uri="{BB962C8B-B14F-4D97-AF65-F5344CB8AC3E}">
        <p14:creationId xmlns:p14="http://schemas.microsoft.com/office/powerpoint/2010/main" val="324529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90CD941-BE85-48CC-AAE5-BD60B9EC04DE}"/>
              </a:ext>
            </a:extLst>
          </p:cNvPr>
          <p:cNvSpPr txBox="1">
            <a:spLocks noChangeArrowheads="1"/>
          </p:cNvSpPr>
          <p:nvPr/>
        </p:nvSpPr>
        <p:spPr>
          <a:xfrm>
            <a:off x="1157908" y="4941168"/>
            <a:ext cx="6500192" cy="1301283"/>
          </a:xfrm>
          <a:prstGeom prst="rect">
            <a:avLst/>
          </a:prstGeom>
        </p:spPr>
        <p:txBody>
          <a:bodyPr lIns="69056" tIns="34529" rIns="69056" bIns="34529"/>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buFont typeface="Wingdings" panose="05000000000000000000" pitchFamily="2" charset="2"/>
              <a:buNone/>
              <a:defRPr/>
            </a:pPr>
            <a:r>
              <a:rPr lang="zh-CN" altLang="en-US" b="0" kern="0" dirty="0">
                <a:solidFill>
                  <a:srgbClr val="00B050"/>
                </a:solidFill>
                <a:effectLst>
                  <a:outerShdw blurRad="38100" dist="38100" dir="2700000" algn="tl">
                    <a:srgbClr val="C0C0C0"/>
                  </a:outerShdw>
                </a:effectLst>
                <a:latin typeface="Arial" charset="0"/>
                <a:ea typeface="宋体" pitchFamily="2" charset="-122"/>
              </a:rPr>
              <a:t>问题：</a:t>
            </a:r>
            <a:r>
              <a:rPr lang="en-US" altLang="zh-CN" b="0" kern="0" dirty="0">
                <a:solidFill>
                  <a:srgbClr val="FF0000"/>
                </a:solidFill>
                <a:effectLst>
                  <a:outerShdw blurRad="38100" dist="38100" dir="2700000" algn="tl">
                    <a:srgbClr val="C0C0C0"/>
                  </a:outerShdw>
                </a:effectLst>
                <a:latin typeface="Arial" charset="0"/>
                <a:ea typeface="宋体" pitchFamily="2" charset="-122"/>
              </a:rPr>
              <a:t>1.</a:t>
            </a:r>
            <a:r>
              <a:rPr lang="zh-CN" altLang="en-US" b="0" kern="0" dirty="0">
                <a:solidFill>
                  <a:srgbClr val="FF0000"/>
                </a:solidFill>
                <a:effectLst>
                  <a:outerShdw blurRad="38100" dist="38100" dir="2700000" algn="tl">
                    <a:srgbClr val="C0C0C0"/>
                  </a:outerShdw>
                </a:effectLst>
                <a:latin typeface="Arial" charset="0"/>
                <a:ea typeface="宋体" pitchFamily="2" charset="-122"/>
              </a:rPr>
              <a:t>多类问题如何解决？</a:t>
            </a:r>
            <a:endParaRPr lang="en-US" altLang="zh-CN" b="0" kern="0" dirty="0">
              <a:solidFill>
                <a:srgbClr val="FF0000"/>
              </a:solidFill>
              <a:effectLst>
                <a:outerShdw blurRad="38100" dist="38100" dir="2700000" algn="tl">
                  <a:srgbClr val="C0C0C0"/>
                </a:outerShdw>
              </a:effectLst>
              <a:latin typeface="Arial" charset="0"/>
              <a:ea typeface="宋体" pitchFamily="2" charset="-122"/>
            </a:endParaRPr>
          </a:p>
          <a:p>
            <a:pPr algn="ctr">
              <a:buFont typeface="Wingdings" panose="05000000000000000000" pitchFamily="2" charset="2"/>
              <a:buNone/>
              <a:defRPr/>
            </a:pPr>
            <a:r>
              <a:rPr lang="en-US" altLang="zh-CN" b="0" kern="0" dirty="0">
                <a:solidFill>
                  <a:srgbClr val="FF0000"/>
                </a:solidFill>
                <a:effectLst>
                  <a:outerShdw blurRad="38100" dist="38100" dir="2700000" algn="tl">
                    <a:srgbClr val="C0C0C0"/>
                  </a:outerShdw>
                </a:effectLst>
                <a:latin typeface="Arial" charset="0"/>
                <a:ea typeface="宋体" pitchFamily="2" charset="-122"/>
              </a:rPr>
              <a:t>               2. </a:t>
            </a:r>
            <a:r>
              <a:rPr lang="zh-CN" altLang="en-US" b="0" kern="0" dirty="0">
                <a:solidFill>
                  <a:srgbClr val="FF0000"/>
                </a:solidFill>
                <a:effectLst>
                  <a:outerShdw blurRad="38100" dist="38100" dir="2700000" algn="tl">
                    <a:srgbClr val="C0C0C0"/>
                  </a:outerShdw>
                </a:effectLst>
                <a:latin typeface="Arial" charset="0"/>
                <a:ea typeface="宋体" pitchFamily="2" charset="-122"/>
              </a:rPr>
              <a:t>非线性回归如何解决？</a:t>
            </a:r>
            <a:endParaRPr lang="en-US" altLang="zh-CN" b="0" kern="0" dirty="0">
              <a:solidFill>
                <a:srgbClr val="FF0000"/>
              </a:solidFill>
              <a:effectLst>
                <a:outerShdw blurRad="38100" dist="38100" dir="2700000" algn="tl">
                  <a:srgbClr val="C0C0C0"/>
                </a:outerShdw>
              </a:effectLst>
              <a:latin typeface="Arial" charset="0"/>
              <a:ea typeface="宋体" pitchFamily="2" charset="-122"/>
            </a:endParaRPr>
          </a:p>
        </p:txBody>
      </p:sp>
      <p:graphicFrame>
        <p:nvGraphicFramePr>
          <p:cNvPr id="9" name="Object 4">
            <a:extLst>
              <a:ext uri="{FF2B5EF4-FFF2-40B4-BE49-F238E27FC236}">
                <a16:creationId xmlns:a16="http://schemas.microsoft.com/office/drawing/2014/main" id="{5FD5C08B-692C-4627-BA71-F0AB763854EC}"/>
              </a:ext>
            </a:extLst>
          </p:cNvPr>
          <p:cNvGraphicFramePr>
            <a:graphicFrameLocks noChangeAspect="1"/>
          </p:cNvGraphicFramePr>
          <p:nvPr>
            <p:extLst>
              <p:ext uri="{D42A27DB-BD31-4B8C-83A1-F6EECF244321}">
                <p14:modId xmlns:p14="http://schemas.microsoft.com/office/powerpoint/2010/main" val="1823174010"/>
              </p:ext>
            </p:extLst>
          </p:nvPr>
        </p:nvGraphicFramePr>
        <p:xfrm>
          <a:off x="2708672" y="1484784"/>
          <a:ext cx="3726656" cy="3232547"/>
        </p:xfrm>
        <a:graphic>
          <a:graphicData uri="http://schemas.openxmlformats.org/presentationml/2006/ole">
            <mc:AlternateContent xmlns:mc="http://schemas.openxmlformats.org/markup-compatibility/2006">
              <mc:Choice xmlns:v="urn:schemas-microsoft-com:vml" Requires="v">
                <p:oleObj spid="_x0000_s4165" name="位图图像" r:id="rId3" imgW="2354784" imgH="1973333" progId="Paint.Picture">
                  <p:embed/>
                </p:oleObj>
              </mc:Choice>
              <mc:Fallback>
                <p:oleObj name="位图图像" r:id="rId3" imgW="2354784" imgH="1973333" progId="Paint.Picture">
                  <p:embed/>
                  <p:pic>
                    <p:nvPicPr>
                      <p:cNvPr id="9" name="Object 4">
                        <a:extLst>
                          <a:ext uri="{FF2B5EF4-FFF2-40B4-BE49-F238E27FC236}">
                            <a16:creationId xmlns:a16="http://schemas.microsoft.com/office/drawing/2014/main" id="{5FD5C08B-692C-4627-BA71-F0AB76385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672" y="1484784"/>
                        <a:ext cx="3726656" cy="32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DBAF6181-5B8E-4E66-906C-A44E9951D8DC}"/>
              </a:ext>
            </a:extLst>
          </p:cNvPr>
          <p:cNvSpPr txBox="1"/>
          <p:nvPr/>
        </p:nvSpPr>
        <p:spPr>
          <a:xfrm>
            <a:off x="707182" y="382369"/>
            <a:ext cx="6950918" cy="646331"/>
          </a:xfrm>
          <a:prstGeom prst="rect">
            <a:avLst/>
          </a:prstGeom>
          <a:noFill/>
        </p:spPr>
        <p:txBody>
          <a:bodyPr wrap="square" rtlCol="0" anchor="t">
            <a:spAutoFit/>
          </a:bodyPr>
          <a:lstStyle/>
          <a:p>
            <a:r>
              <a:rPr lang="zh-CN" altLang="en-US" sz="3600" kern="0" dirty="0">
                <a:solidFill>
                  <a:schemeClr val="bg1"/>
                </a:solidFill>
                <a:latin typeface="+mj-lt"/>
                <a:ea typeface="+mj-ea"/>
                <a:cs typeface="+mj-cs"/>
                <a:sym typeface="+mn-ea"/>
              </a:rPr>
              <a:t>§ 线性回归的思考</a:t>
            </a:r>
            <a:endParaRPr lang="zh-CN" altLang="en-US" dirty="0"/>
          </a:p>
        </p:txBody>
      </p:sp>
    </p:spTree>
    <p:extLst>
      <p:ext uri="{BB962C8B-B14F-4D97-AF65-F5344CB8AC3E}">
        <p14:creationId xmlns:p14="http://schemas.microsoft.com/office/powerpoint/2010/main" val="1995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4" name="文本框 3"/>
          <p:cNvSpPr txBox="1"/>
          <p:nvPr/>
        </p:nvSpPr>
        <p:spPr>
          <a:xfrm>
            <a:off x="1979216" y="2309257"/>
            <a:ext cx="5184576" cy="2506980"/>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宋体" panose="02010600030101010101" pitchFamily="2" charset="-122"/>
              </a:rPr>
              <a:t>线性回归</a:t>
            </a: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逻辑回归（非线性）</a:t>
            </a:r>
          </a:p>
          <a:p>
            <a:pPr marL="285750" indent="-285750" algn="l">
              <a:spcAft>
                <a:spcPts val="1800"/>
              </a:spcAft>
              <a:buClrTx/>
              <a:buSzTx/>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最大似然估计</a:t>
            </a: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逻辑函数分类器</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逻辑（非线性）回归的动机</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00" y="1844824"/>
            <a:ext cx="5400000" cy="36489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5995" y="357505"/>
            <a:ext cx="3068469" cy="646331"/>
          </a:xfrm>
          <a:prstGeom prst="rect">
            <a:avLst/>
          </a:prstGeom>
          <a:noFill/>
        </p:spPr>
        <p:txBody>
          <a:bodyPr wrap="none" rtlCol="0" anchor="t">
            <a:spAutoFit/>
          </a:bodyPr>
          <a:lstStyle/>
          <a:p>
            <a:r>
              <a:rPr lang="en-US" altLang="zh-CN" sz="3600" dirty="0">
                <a:solidFill>
                  <a:srgbClr val="FFFFFF"/>
                </a:solidFill>
                <a:latin typeface="+mj-lt"/>
                <a:ea typeface="+mj-ea"/>
                <a:cs typeface="+mj-cs"/>
                <a:sym typeface="+mn-ea"/>
              </a:rPr>
              <a:t>§</a:t>
            </a:r>
            <a:r>
              <a:rPr lang="en-US" altLang="zh-CN" sz="3600" dirty="0">
                <a:solidFill>
                  <a:schemeClr val="bg1"/>
                </a:solidFill>
                <a:latin typeface="+mj-lt"/>
                <a:ea typeface="+mj-ea"/>
                <a:cs typeface="+mj-cs"/>
                <a:sym typeface="+mn-ea"/>
              </a:rPr>
              <a:t> </a:t>
            </a:r>
            <a:r>
              <a:rPr lang="zh-CN" altLang="en-US" sz="3600" dirty="0">
                <a:solidFill>
                  <a:schemeClr val="bg1"/>
                </a:solidFill>
                <a:latin typeface="+mj-lt"/>
                <a:ea typeface="+mj-ea"/>
                <a:cs typeface="+mj-cs"/>
                <a:sym typeface="+mn-ea"/>
              </a:rPr>
              <a:t>非线性回归</a:t>
            </a:r>
            <a:endParaRPr lang="zh-CN" altLang="en-US" dirty="0"/>
          </a:p>
        </p:txBody>
      </p:sp>
      <p:pic>
        <p:nvPicPr>
          <p:cNvPr id="9218" name="Picture 2" descr="See the source image">
            <a:extLst>
              <a:ext uri="{FF2B5EF4-FFF2-40B4-BE49-F238E27FC236}">
                <a16:creationId xmlns:a16="http://schemas.microsoft.com/office/drawing/2014/main" id="{AABCDBD1-3123-444E-A723-0C217622F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60848"/>
            <a:ext cx="7200000" cy="347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05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en-US" altLang="zh-CN" dirty="0">
                <a:solidFill>
                  <a:schemeClr val="bg1"/>
                </a:solidFill>
                <a:latin typeface="Times New Roman" panose="02020603050405020304" charset="0"/>
                <a:cs typeface="Times New Roman" panose="02020603050405020304" charset="0"/>
              </a:rPr>
              <a:t>Logistic</a:t>
            </a:r>
            <a:r>
              <a:rPr lang="zh-CN" altLang="en-US" dirty="0">
                <a:solidFill>
                  <a:schemeClr val="bg1"/>
                </a:solidFill>
              </a:rPr>
              <a:t>函数</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844824"/>
            <a:ext cx="3600000" cy="2396250"/>
          </a:xfrm>
          <a:prstGeom prst="rect">
            <a:avLst/>
          </a:prstGeom>
        </p:spPr>
      </p:pic>
      <p:grpSp>
        <p:nvGrpSpPr>
          <p:cNvPr id="6" name="组合 5"/>
          <p:cNvGrpSpPr/>
          <p:nvPr/>
        </p:nvGrpSpPr>
        <p:grpSpPr>
          <a:xfrm>
            <a:off x="1397610" y="4649210"/>
            <a:ext cx="5342890" cy="460375"/>
            <a:chOff x="1541626" y="4649210"/>
            <a:chExt cx="5342890" cy="460375"/>
          </a:xfrm>
        </p:grpSpPr>
        <mc:AlternateContent xmlns:mc="http://schemas.openxmlformats.org/markup-compatibility/2006" xmlns:a14="http://schemas.microsoft.com/office/drawing/2010/main">
          <mc:Choice Requires="a14">
            <p:sp>
              <p:nvSpPr>
                <p:cNvPr id="8" name="文本框 7"/>
                <p:cNvSpPr txBox="1"/>
                <p:nvPr/>
              </p:nvSpPr>
              <p:spPr>
                <a:xfrm>
                  <a:off x="4283968" y="4649985"/>
                  <a:ext cx="231941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b="1" i="1" smtClean="0">
                                <a:latin typeface="Cambria Math" panose="02040503050406030204" pitchFamily="18" charset="0"/>
                              </a:rPr>
                              <m:t>𝜽</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𝒈</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𝜽</m:t>
                            </m:r>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4302606" y="4649210"/>
                  <a:ext cx="2581910" cy="418465"/>
                </a:xfrm>
                <a:prstGeom prst="rect">
                  <a:avLst/>
                </a:prstGeom>
                <a:blipFill rotWithShape="1">
                  <a:blip r:embed="rId3"/>
                  <a:stretch>
                    <a:fillRect l="-2362" r="-3937" b="-37705"/>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541626" y="4649210"/>
              <a:ext cx="2880320" cy="460375"/>
            </a:xfrm>
            <a:prstGeom prst="rect">
              <a:avLst/>
            </a:prstGeom>
            <a:noFill/>
          </p:spPr>
          <p:txBody>
            <a:bodyPr wrap="square" rtlCol="0">
              <a:spAutoFit/>
            </a:bodyPr>
            <a:lstStyle/>
            <a:p>
              <a:r>
                <a:rPr lang="en-US" altLang="zh-CN" sz="2400" dirty="0">
                  <a:solidFill>
                    <a:srgbClr val="0033CC"/>
                  </a:solidFill>
                  <a:latin typeface="Times New Roman" panose="02020603050405020304" charset="0"/>
                  <a:cs typeface="Times New Roman" panose="02020603050405020304" charset="0"/>
                </a:rPr>
                <a:t>Logistic function</a:t>
              </a:r>
            </a:p>
          </p:txBody>
        </p:sp>
      </p:grpSp>
      <mc:AlternateContent xmlns:mc="http://schemas.openxmlformats.org/markup-compatibility/2006" xmlns:a14="http://schemas.microsoft.com/office/drawing/2010/main">
        <mc:Choice Requires="a14">
          <p:sp>
            <p:nvSpPr>
              <p:cNvPr id="10" name="文本框 9"/>
              <p:cNvSpPr txBox="1"/>
              <p:nvPr/>
            </p:nvSpPr>
            <p:spPr>
              <a:xfrm>
                <a:off x="3768444" y="5373216"/>
                <a:ext cx="27095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𝒈</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𝒛</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sup>
                      </m:sSup>
                      <m:r>
                        <a:rPr lang="en-US" altLang="zh-CN" sz="2400" b="1" i="1" smtClean="0">
                          <a:latin typeface="Cambria Math" panose="02040503050406030204" pitchFamily="18" charset="0"/>
                        </a:rPr>
                        <m:t>)</m:t>
                      </m:r>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768725" y="5328285"/>
                <a:ext cx="3039745" cy="414655"/>
              </a:xfrm>
              <a:prstGeom prst="rect">
                <a:avLst/>
              </a:prstGeom>
              <a:blipFill rotWithShape="1">
                <a:blip r:embed="rId4"/>
                <a:stretch>
                  <a:fillRect l="-2022" r="-3371" b="-3770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7514" y="1338769"/>
            <a:ext cx="8166933" cy="5262979"/>
          </a:xfrm>
          <a:prstGeom prst="rect">
            <a:avLst/>
          </a:prstGeom>
          <a:noFill/>
        </p:spPr>
        <p:txBody>
          <a:bodyPr wrap="square" rtlCol="0" anchor="t">
            <a:spAutoFit/>
          </a:bodyPr>
          <a:lstStyle/>
          <a:p>
            <a:pPr marL="342900" indent="-342900">
              <a:buFont typeface="Wingdings" panose="05000000000000000000" pitchFamily="2" charset="2"/>
              <a:buChar char="n"/>
            </a:pPr>
            <a:r>
              <a:rPr lang="zh-CN" altLang="en-US" sz="2400" dirty="0">
                <a:solidFill>
                  <a:srgbClr val="1564BB"/>
                </a:solidFill>
              </a:rPr>
              <a:t>对于线性边界的情况，边界形式如下：</a:t>
            </a:r>
          </a:p>
          <a:p>
            <a:endParaRPr lang="zh-CN" altLang="en-US" sz="2400" b="0" dirty="0"/>
          </a:p>
          <a:p>
            <a:endParaRPr lang="zh-CN" altLang="en-US" sz="2400" b="0" dirty="0"/>
          </a:p>
          <a:p>
            <a:endParaRPr lang="zh-CN" altLang="en-US" sz="2400" b="0" dirty="0"/>
          </a:p>
          <a:p>
            <a:endParaRPr lang="zh-CN" altLang="en-US" sz="2400" b="0" dirty="0"/>
          </a:p>
          <a:p>
            <a:endParaRPr lang="zh-CN" altLang="en-US" sz="2400" b="0" dirty="0"/>
          </a:p>
          <a:p>
            <a:endParaRPr lang="zh-CN" altLang="en-US" sz="2400" b="0" dirty="0"/>
          </a:p>
          <a:p>
            <a:endParaRPr lang="zh-CN" altLang="en-US" sz="2400" b="0" dirty="0"/>
          </a:p>
          <a:p>
            <a:endParaRPr lang="zh-CN" altLang="en-US" sz="2400" b="0" dirty="0"/>
          </a:p>
          <a:p>
            <a:pPr marL="342900" indent="-342900">
              <a:buFont typeface="Wingdings" panose="05000000000000000000" pitchFamily="2" charset="2"/>
              <a:buChar char="n"/>
            </a:pPr>
            <a:r>
              <a:rPr lang="zh-CN" altLang="en-US" sz="2400" dirty="0">
                <a:solidFill>
                  <a:schemeClr val="bg2"/>
                </a:solidFill>
              </a:rPr>
              <a:t>函数        的值有特殊的含义，它表示结果取</a:t>
            </a:r>
            <a:r>
              <a:rPr lang="zh-CN" altLang="en-US" sz="2400" dirty="0">
                <a:solidFill>
                  <a:schemeClr val="bg2"/>
                </a:solidFill>
                <a:latin typeface="Times New Roman" panose="02020603050405020304" charset="0"/>
                <a:cs typeface="Times New Roman" panose="02020603050405020304" charset="0"/>
              </a:rPr>
              <a:t>1</a:t>
            </a:r>
            <a:r>
              <a:rPr lang="zh-CN" altLang="en-US" sz="2400" dirty="0">
                <a:solidFill>
                  <a:schemeClr val="bg2"/>
                </a:solidFill>
              </a:rPr>
              <a:t>的概率，因此对于输入</a:t>
            </a:r>
            <a:r>
              <a:rPr lang="zh-CN" altLang="en-US" sz="2400" dirty="0">
                <a:solidFill>
                  <a:schemeClr val="bg2"/>
                </a:solidFill>
                <a:latin typeface="Times New Roman" panose="02020603050405020304" charset="0"/>
                <a:cs typeface="Times New Roman" panose="02020603050405020304" charset="0"/>
              </a:rPr>
              <a:t>x</a:t>
            </a:r>
            <a:r>
              <a:rPr lang="zh-CN" altLang="en-US" sz="2400" dirty="0">
                <a:solidFill>
                  <a:schemeClr val="bg2"/>
                </a:solidFill>
              </a:rPr>
              <a:t>分类结果为类别 </a:t>
            </a:r>
            <a:r>
              <a:rPr lang="zh-CN" altLang="en-US" sz="2400" dirty="0">
                <a:solidFill>
                  <a:schemeClr val="bg2"/>
                </a:solidFill>
                <a:latin typeface="Times New Roman" panose="02020603050405020304" charset="0"/>
                <a:cs typeface="Times New Roman" panose="02020603050405020304" charset="0"/>
              </a:rPr>
              <a:t>1 </a:t>
            </a:r>
            <a:r>
              <a:rPr lang="zh-CN" altLang="en-US" sz="2400" dirty="0">
                <a:solidFill>
                  <a:schemeClr val="bg2"/>
                </a:solidFill>
              </a:rPr>
              <a:t>和类别 </a:t>
            </a:r>
            <a:r>
              <a:rPr lang="zh-CN" altLang="en-US" sz="2400" dirty="0">
                <a:solidFill>
                  <a:schemeClr val="bg2"/>
                </a:solidFill>
                <a:latin typeface="Times New Roman" panose="02020603050405020304" charset="0"/>
                <a:cs typeface="Times New Roman" panose="02020603050405020304" charset="0"/>
              </a:rPr>
              <a:t>0 </a:t>
            </a:r>
            <a:r>
              <a:rPr lang="zh-CN" altLang="en-US" sz="2400" dirty="0">
                <a:solidFill>
                  <a:schemeClr val="bg2"/>
                </a:solidFill>
              </a:rPr>
              <a:t>的概率分别为</a:t>
            </a:r>
          </a:p>
          <a:p>
            <a:endParaRPr lang="zh-CN" altLang="en-US" sz="2400" b="0" dirty="0"/>
          </a:p>
          <a:p>
            <a:endParaRPr lang="en-US" altLang="zh-CN" sz="2400" b="0" dirty="0"/>
          </a:p>
          <a:p>
            <a:endParaRPr lang="zh-CN" altLang="en-US" sz="2400" b="0" dirty="0"/>
          </a:p>
        </p:txBody>
      </p:sp>
      <p:pic>
        <p:nvPicPr>
          <p:cNvPr id="2" name="图片 1"/>
          <p:cNvPicPr>
            <a:picLocks noChangeAspect="1"/>
          </p:cNvPicPr>
          <p:nvPr/>
        </p:nvPicPr>
        <p:blipFill>
          <a:blip r:embed="rId2"/>
          <a:stretch>
            <a:fillRect/>
          </a:stretch>
        </p:blipFill>
        <p:spPr>
          <a:xfrm>
            <a:off x="2253614" y="1949065"/>
            <a:ext cx="4032885" cy="676910"/>
          </a:xfrm>
          <a:prstGeom prst="rect">
            <a:avLst/>
          </a:prstGeom>
        </p:spPr>
      </p:pic>
      <p:sp>
        <p:nvSpPr>
          <p:cNvPr id="3" name="文本框 2"/>
          <p:cNvSpPr txBox="1"/>
          <p:nvPr/>
        </p:nvSpPr>
        <p:spPr>
          <a:xfrm>
            <a:off x="437514" y="3096895"/>
            <a:ext cx="3140711" cy="461665"/>
          </a:xfrm>
          <a:prstGeom prst="rect">
            <a:avLst/>
          </a:prstGeom>
          <a:noFill/>
        </p:spPr>
        <p:txBody>
          <a:bodyPr wrap="square" rtlCol="0" anchor="t">
            <a:spAutoFit/>
          </a:bodyPr>
          <a:lstStyle/>
          <a:p>
            <a:pPr marL="342900" indent="-342900">
              <a:buFont typeface="Wingdings" panose="05000000000000000000" pitchFamily="2" charset="2"/>
              <a:buChar char="n"/>
            </a:pPr>
            <a:r>
              <a:rPr lang="zh-CN" altLang="en-US" sz="2400" dirty="0">
                <a:solidFill>
                  <a:srgbClr val="00B050"/>
                </a:solidFill>
              </a:rPr>
              <a:t>构造预测函数为</a:t>
            </a:r>
          </a:p>
        </p:txBody>
      </p:sp>
      <p:pic>
        <p:nvPicPr>
          <p:cNvPr id="4" name="图片 3"/>
          <p:cNvPicPr>
            <a:picLocks noChangeAspect="1"/>
          </p:cNvPicPr>
          <p:nvPr/>
        </p:nvPicPr>
        <p:blipFill>
          <a:blip r:embed="rId3"/>
          <a:stretch>
            <a:fillRect/>
          </a:stretch>
        </p:blipFill>
        <p:spPr>
          <a:xfrm>
            <a:off x="2627784" y="3597832"/>
            <a:ext cx="3477895" cy="744855"/>
          </a:xfrm>
          <a:prstGeom prst="rect">
            <a:avLst/>
          </a:prstGeom>
        </p:spPr>
      </p:pic>
      <p:pic>
        <p:nvPicPr>
          <p:cNvPr id="6" name="图片 5"/>
          <p:cNvPicPr>
            <a:picLocks noChangeAspect="1"/>
          </p:cNvPicPr>
          <p:nvPr/>
        </p:nvPicPr>
        <p:blipFill>
          <a:blip r:embed="rId4"/>
          <a:stretch>
            <a:fillRect/>
          </a:stretch>
        </p:blipFill>
        <p:spPr>
          <a:xfrm>
            <a:off x="1547664" y="4725144"/>
            <a:ext cx="625475" cy="301625"/>
          </a:xfrm>
          <a:prstGeom prst="rect">
            <a:avLst/>
          </a:prstGeom>
        </p:spPr>
      </p:pic>
      <p:pic>
        <p:nvPicPr>
          <p:cNvPr id="7" name="图片 6"/>
          <p:cNvPicPr>
            <a:picLocks noChangeAspect="1"/>
          </p:cNvPicPr>
          <p:nvPr/>
        </p:nvPicPr>
        <p:blipFill>
          <a:blip r:embed="rId5"/>
          <a:stretch>
            <a:fillRect/>
          </a:stretch>
        </p:blipFill>
        <p:spPr>
          <a:xfrm>
            <a:off x="2977515" y="5553710"/>
            <a:ext cx="2915285" cy="857250"/>
          </a:xfrm>
          <a:prstGeom prst="rect">
            <a:avLst/>
          </a:prstGeom>
        </p:spPr>
      </p:pic>
      <p:pic>
        <p:nvPicPr>
          <p:cNvPr id="8" name="图片 7"/>
          <p:cNvPicPr>
            <a:picLocks noChangeAspect="1"/>
          </p:cNvPicPr>
          <p:nvPr/>
        </p:nvPicPr>
        <p:blipFill>
          <a:blip r:embed="rId6"/>
          <a:stretch>
            <a:fillRect/>
          </a:stretch>
        </p:blipFill>
        <p:spPr>
          <a:xfrm>
            <a:off x="993775" y="375285"/>
            <a:ext cx="2584450" cy="647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7" name="文本框 6"/>
          <p:cNvSpPr txBox="1"/>
          <p:nvPr/>
        </p:nvSpPr>
        <p:spPr>
          <a:xfrm>
            <a:off x="1547664" y="2060848"/>
            <a:ext cx="5184576" cy="2508379"/>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线性回归</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逻辑回归（非线性）</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最大似然估计</a:t>
            </a:r>
            <a:endParaRPr lang="en-US" altLang="zh-CN" sz="2800" dirty="0">
              <a:solidFill>
                <a:srgbClr val="00B0F0"/>
              </a:solidFill>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逻辑函数分类器</a:t>
            </a:r>
            <a:endParaRPr lang="en-NZ" altLang="zh-CN"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A90CD941-BE85-48CC-AAE5-BD60B9EC04DE}"/>
              </a:ext>
            </a:extLst>
          </p:cNvPr>
          <p:cNvSpPr txBox="1">
            <a:spLocks noChangeArrowheads="1"/>
          </p:cNvSpPr>
          <p:nvPr/>
        </p:nvSpPr>
        <p:spPr>
          <a:xfrm>
            <a:off x="1115616" y="5013176"/>
            <a:ext cx="7249194" cy="1301283"/>
          </a:xfrm>
          <a:prstGeom prst="rect">
            <a:avLst/>
          </a:prstGeom>
        </p:spPr>
        <p:txBody>
          <a:bodyPr lIns="69056" tIns="34529" rIns="69056" bIns="34529"/>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lgn="ctr">
              <a:buFont typeface="Wingdings" panose="05000000000000000000" pitchFamily="2" charset="2"/>
              <a:buNone/>
              <a:defRPr/>
            </a:pPr>
            <a:r>
              <a:rPr lang="zh-CN" altLang="en-US" b="0" kern="0" dirty="0">
                <a:solidFill>
                  <a:srgbClr val="00B050"/>
                </a:solidFill>
                <a:effectLst>
                  <a:outerShdw blurRad="38100" dist="38100" dir="2700000" algn="tl">
                    <a:srgbClr val="C0C0C0"/>
                  </a:outerShdw>
                </a:effectLst>
                <a:latin typeface="Arial" charset="0"/>
                <a:ea typeface="宋体" pitchFamily="2" charset="-122"/>
              </a:rPr>
              <a:t>问题：</a:t>
            </a:r>
            <a:r>
              <a:rPr lang="zh-CN" altLang="en-US" b="0" kern="0" dirty="0">
                <a:solidFill>
                  <a:srgbClr val="FF0000"/>
                </a:solidFill>
                <a:effectLst>
                  <a:outerShdw blurRad="38100" dist="38100" dir="2700000" algn="tl">
                    <a:srgbClr val="C0C0C0"/>
                  </a:outerShdw>
                </a:effectLst>
                <a:latin typeface="Arial" charset="0"/>
                <a:ea typeface="宋体" pitchFamily="2" charset="-122"/>
              </a:rPr>
              <a:t>逻辑回归的优化目标（损失函数）是什么？</a:t>
            </a:r>
            <a:endParaRPr lang="en-US" altLang="zh-CN" b="0" kern="0" dirty="0">
              <a:solidFill>
                <a:srgbClr val="FF0000"/>
              </a:solidFill>
              <a:effectLst>
                <a:outerShdw blurRad="38100" dist="38100" dir="2700000" algn="tl">
                  <a:srgbClr val="C0C0C0"/>
                </a:outerShdw>
              </a:effectLst>
              <a:latin typeface="Arial" charset="0"/>
              <a:ea typeface="宋体" pitchFamily="2" charset="-122"/>
            </a:endParaRPr>
          </a:p>
        </p:txBody>
      </p:sp>
      <p:graphicFrame>
        <p:nvGraphicFramePr>
          <p:cNvPr id="9" name="Object 4">
            <a:extLst>
              <a:ext uri="{FF2B5EF4-FFF2-40B4-BE49-F238E27FC236}">
                <a16:creationId xmlns:a16="http://schemas.microsoft.com/office/drawing/2014/main" id="{5FD5C08B-692C-4627-BA71-F0AB763854EC}"/>
              </a:ext>
            </a:extLst>
          </p:cNvPr>
          <p:cNvGraphicFramePr>
            <a:graphicFrameLocks noChangeAspect="1"/>
          </p:cNvGraphicFramePr>
          <p:nvPr/>
        </p:nvGraphicFramePr>
        <p:xfrm>
          <a:off x="2708672" y="1484784"/>
          <a:ext cx="3726656" cy="3232547"/>
        </p:xfrm>
        <a:graphic>
          <a:graphicData uri="http://schemas.openxmlformats.org/presentationml/2006/ole">
            <mc:AlternateContent xmlns:mc="http://schemas.openxmlformats.org/markup-compatibility/2006">
              <mc:Choice xmlns:v="urn:schemas-microsoft-com:vml" Requires="v">
                <p:oleObj spid="_x0000_s5176" name="位图图像" r:id="rId3" imgW="2354784" imgH="1973333" progId="Paint.Picture">
                  <p:embed/>
                </p:oleObj>
              </mc:Choice>
              <mc:Fallback>
                <p:oleObj name="位图图像" r:id="rId3" imgW="2354784" imgH="1973333" progId="Paint.Picture">
                  <p:embed/>
                  <p:pic>
                    <p:nvPicPr>
                      <p:cNvPr id="9" name="Object 4">
                        <a:extLst>
                          <a:ext uri="{FF2B5EF4-FFF2-40B4-BE49-F238E27FC236}">
                            <a16:creationId xmlns:a16="http://schemas.microsoft.com/office/drawing/2014/main" id="{5FD5C08B-692C-4627-BA71-F0AB76385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672" y="1484784"/>
                        <a:ext cx="3726656" cy="32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DBAF6181-5B8E-4E66-906C-A44E9951D8DC}"/>
              </a:ext>
            </a:extLst>
          </p:cNvPr>
          <p:cNvSpPr txBox="1"/>
          <p:nvPr/>
        </p:nvSpPr>
        <p:spPr>
          <a:xfrm>
            <a:off x="707182" y="382369"/>
            <a:ext cx="7249194" cy="646331"/>
          </a:xfrm>
          <a:prstGeom prst="rect">
            <a:avLst/>
          </a:prstGeom>
          <a:noFill/>
        </p:spPr>
        <p:txBody>
          <a:bodyPr wrap="square" rtlCol="0" anchor="t">
            <a:spAutoFit/>
          </a:bodyPr>
          <a:lstStyle/>
          <a:p>
            <a:r>
              <a:rPr lang="zh-CN" altLang="en-US" sz="3600" kern="0" dirty="0">
                <a:solidFill>
                  <a:schemeClr val="bg1"/>
                </a:solidFill>
                <a:latin typeface="+mj-lt"/>
                <a:ea typeface="+mj-ea"/>
                <a:cs typeface="+mj-cs"/>
                <a:sym typeface="+mn-ea"/>
              </a:rPr>
              <a:t>§ 逻辑回归的优化目标（损失函数）</a:t>
            </a:r>
            <a:endParaRPr lang="zh-CN" altLang="en-US" dirty="0"/>
          </a:p>
        </p:txBody>
      </p:sp>
    </p:spTree>
    <p:extLst>
      <p:ext uri="{BB962C8B-B14F-4D97-AF65-F5344CB8AC3E}">
        <p14:creationId xmlns:p14="http://schemas.microsoft.com/office/powerpoint/2010/main" val="252168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4" name="文本框 3"/>
          <p:cNvSpPr txBox="1"/>
          <p:nvPr/>
        </p:nvSpPr>
        <p:spPr>
          <a:xfrm>
            <a:off x="2291001" y="2354977"/>
            <a:ext cx="5184576" cy="2506980"/>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线性回归</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逻辑回归（非线性）</a:t>
            </a:r>
          </a:p>
          <a:p>
            <a:pPr marL="285750" indent="-285750" algn="l">
              <a:spcAft>
                <a:spcPts val="1800"/>
              </a:spcAft>
              <a:buClrTx/>
              <a:buSzTx/>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最大似然估计</a:t>
            </a: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逻辑函数分类器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最大似然估计 </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p:cNvSpPr txBox="1"/>
              <p:nvPr/>
            </p:nvSpPr>
            <p:spPr>
              <a:xfrm>
                <a:off x="827584" y="1988840"/>
                <a:ext cx="7391400" cy="3000821"/>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400" dirty="0"/>
                  <a:t>如果我们知道样本（数据）所服从的概率分布的模型，而不知道该模型中的参数，例如：高斯模型的参数：均值 </a:t>
                </a:r>
                <a14:m>
                  <m:oMath xmlns:m="http://schemas.openxmlformats.org/officeDocument/2006/math">
                    <m:r>
                      <a:rPr lang="zh-CN" altLang="en-US" sz="2400" i="1" smtClean="0">
                        <a:latin typeface="Cambria Math" panose="02040503050406030204" pitchFamily="18" charset="0"/>
                      </a:rPr>
                      <m:t>𝝁</m:t>
                    </m:r>
                  </m:oMath>
                </a14:m>
                <a:r>
                  <a:rPr lang="zh-CN" altLang="en-US" sz="2400" dirty="0"/>
                  <a:t>，及方差 </a:t>
                </a:r>
                <a14:m>
                  <m:oMath xmlns:m="http://schemas.openxmlformats.org/officeDocument/2006/math">
                    <m:r>
                      <a:rPr lang="zh-CN" altLang="en-US" sz="2400" i="1" dirty="0" smtClean="0">
                        <a:latin typeface="Cambria Math" panose="02040503050406030204" pitchFamily="18" charset="0"/>
                      </a:rPr>
                      <m:t>∑</m:t>
                    </m:r>
                  </m:oMath>
                </a14:m>
                <a:r>
                  <a:rPr lang="zh-CN" altLang="en-US" sz="2400" dirty="0"/>
                  <a:t>。</a:t>
                </a:r>
                <a:endParaRPr lang="en-US" altLang="zh-CN" sz="2400" dirty="0"/>
              </a:p>
              <a:p>
                <a:pPr>
                  <a:spcAft>
                    <a:spcPts val="1800"/>
                  </a:spcAft>
                </a:pPr>
                <a:endParaRPr lang="en-US" altLang="zh-CN" sz="2400" dirty="0"/>
              </a:p>
              <a:p>
                <a:pPr marL="285750" indent="-285750">
                  <a:spcAft>
                    <a:spcPts val="1800"/>
                  </a:spcAft>
                  <a:buFont typeface="Wingdings" panose="05000000000000000000" pitchFamily="2" charset="2"/>
                  <a:buChar char="§"/>
                </a:pPr>
                <a:r>
                  <a:rPr lang="zh-CN" altLang="en-US" sz="2400" dirty="0">
                    <a:solidFill>
                      <a:srgbClr val="00B050"/>
                    </a:solidFill>
                  </a:rPr>
                  <a:t>最大似然估计就是用来估计模型参数的统计学方法。</a:t>
                </a:r>
              </a:p>
              <a:p>
                <a:pPr marL="285750" indent="-285750">
                  <a:spcAft>
                    <a:spcPts val="1800"/>
                  </a:spcAft>
                  <a:buFont typeface="Wingdings" panose="05000000000000000000" pitchFamily="2" charset="2"/>
                  <a:buChar char="§"/>
                </a:pPr>
                <a:endParaRPr lang="en-US" altLang="zh-CN"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827584" y="1988840"/>
                <a:ext cx="7391400" cy="3000821"/>
              </a:xfrm>
              <a:prstGeom prst="rect">
                <a:avLst/>
              </a:prstGeom>
              <a:blipFill>
                <a:blip r:embed="rId2"/>
                <a:stretch>
                  <a:fillRect l="-1155" t="-1623" r="-297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似然函数</a:t>
            </a:r>
            <a:r>
              <a:rPr lang="en-US" altLang="zh-CN" dirty="0">
                <a:solidFill>
                  <a:schemeClr val="bg1"/>
                </a:solidFill>
              </a:rPr>
              <a:t> </a:t>
            </a: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6288"/>
          <a:stretch>
            <a:fillRect/>
          </a:stretch>
        </p:blipFill>
        <p:spPr>
          <a:xfrm>
            <a:off x="287524" y="1412776"/>
            <a:ext cx="8568952" cy="49667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最大似然估计算法</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000" y="1340768"/>
            <a:ext cx="7200000" cy="50489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正态分布参数估计</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3688" y="1196752"/>
            <a:ext cx="6120000" cy="55315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53210" y="1195070"/>
            <a:ext cx="5906770" cy="55962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4" name="文本框 3"/>
          <p:cNvSpPr txBox="1"/>
          <p:nvPr/>
        </p:nvSpPr>
        <p:spPr>
          <a:xfrm>
            <a:off x="2056051" y="2335292"/>
            <a:ext cx="5184576" cy="2506980"/>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宋体" panose="02010600030101010101" pitchFamily="2" charset="-122"/>
              </a:rPr>
              <a:t>线性回归</a:t>
            </a: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宋体" panose="02010600030101010101" pitchFamily="2" charset="-122"/>
              </a:rPr>
              <a:t>逻辑回归（非线性）</a:t>
            </a:r>
          </a:p>
          <a:p>
            <a:pPr marL="285750" indent="-285750" algn="l">
              <a:spcAft>
                <a:spcPts val="1800"/>
              </a:spcAft>
              <a:buClrTx/>
              <a:buSzTx/>
              <a:buFont typeface="Wingdings" panose="05000000000000000000" pitchFamily="2" charset="2"/>
              <a:buChar char="§"/>
            </a:pPr>
            <a:r>
              <a:rPr lang="zh-CN" altLang="en-US" sz="2800" dirty="0">
                <a:solidFill>
                  <a:schemeClr val="accent5">
                    <a:lumMod val="40000"/>
                    <a:lumOff val="60000"/>
                  </a:schemeClr>
                </a:solidFill>
                <a:latin typeface="宋体" panose="02010600030101010101" pitchFamily="2" charset="-122"/>
              </a:rPr>
              <a:t>最大似然估计</a:t>
            </a:r>
          </a:p>
          <a:p>
            <a:pPr marL="285750" indent="-285750">
              <a:spcAft>
                <a:spcPts val="1800"/>
              </a:spcAft>
              <a:buFont typeface="Wingdings" panose="05000000000000000000" pitchFamily="2" charset="2"/>
              <a:buChar char="§"/>
            </a:pPr>
            <a:r>
              <a:rPr lang="zh-CN" altLang="en-US" sz="2800" dirty="0">
                <a:solidFill>
                  <a:srgbClr val="00B0F0"/>
                </a:solidFill>
                <a:latin typeface="宋体" panose="02010600030101010101" pitchFamily="2" charset="-122"/>
              </a:rPr>
              <a:t>逻辑函数分类器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逻辑回归分类原理</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2699792" y="1980067"/>
                <a:ext cx="16339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𝐱</m:t>
                                  </m:r>
                                </m:e>
                                <m:sub>
                                  <m:r>
                                    <a:rPr lang="en-US" altLang="zh-CN" sz="2400" i="1">
                                      <a:latin typeface="Cambria Math" panose="02040503050406030204" pitchFamily="18" charset="0"/>
                                    </a:rPr>
                                    <m:t>𝒊</m:t>
                                  </m:r>
                                </m:sub>
                              </m:sSub>
                              <m:r>
                                <a:rPr lang="en-US" altLang="zh-CN" sz="240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𝒚</m:t>
                                  </m:r>
                                </m:e>
                                <m:sub>
                                  <m:r>
                                    <a:rPr lang="en-US" altLang="zh-CN" sz="2400" i="1">
                                      <a:latin typeface="Cambria Math" panose="02040503050406030204" pitchFamily="18" charset="0"/>
                                    </a:rPr>
                                    <m:t>𝒊</m:t>
                                  </m:r>
                                </m:sub>
                              </m:sSub>
                            </m:e>
                          </m:d>
                          <m:r>
                            <a:rPr lang="en-US" altLang="zh-CN" sz="2400" b="1" i="1" smtClean="0">
                              <a:latin typeface="Cambria Math" panose="02040503050406030204" pitchFamily="18" charset="0"/>
                            </a:rPr>
                            <m:t>}</m:t>
                          </m:r>
                        </m:e>
                        <m:sub>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𝒏</m:t>
                          </m:r>
                        </m:sup>
                      </m:sSubSup>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700020" y="1981835"/>
                <a:ext cx="1765300" cy="399415"/>
              </a:xfrm>
              <a:prstGeom prst="rect">
                <a:avLst/>
              </a:prstGeom>
              <a:blipFill rotWithShape="1">
                <a:blip r:embed="rId2"/>
                <a:stretch>
                  <a:fillRect l="-5970" r="-1493" b="-36667"/>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072332" y="1950816"/>
            <a:ext cx="1440160" cy="461665"/>
          </a:xfrm>
          <a:prstGeom prst="rect">
            <a:avLst/>
          </a:prstGeom>
          <a:noFill/>
        </p:spPr>
        <p:txBody>
          <a:bodyPr wrap="square" rtlCol="0">
            <a:spAutoFit/>
          </a:bodyPr>
          <a:lstStyle/>
          <a:p>
            <a:r>
              <a:rPr lang="zh-CN" altLang="en-US" sz="2400" dirty="0">
                <a:solidFill>
                  <a:srgbClr val="0033CC"/>
                </a:solidFill>
              </a:rPr>
              <a:t>给定数据：</a:t>
            </a:r>
          </a:p>
        </p:txBody>
      </p:sp>
      <p:grpSp>
        <p:nvGrpSpPr>
          <p:cNvPr id="8" name="组合 7"/>
          <p:cNvGrpSpPr/>
          <p:nvPr/>
        </p:nvGrpSpPr>
        <p:grpSpPr>
          <a:xfrm>
            <a:off x="1072332" y="2709695"/>
            <a:ext cx="5155852" cy="460375"/>
            <a:chOff x="1447534" y="4649985"/>
            <a:chExt cx="5155852" cy="460375"/>
          </a:xfrm>
        </p:grpSpPr>
        <mc:AlternateContent xmlns:mc="http://schemas.openxmlformats.org/markup-compatibility/2006" xmlns:a14="http://schemas.microsoft.com/office/drawing/2010/main">
          <mc:Choice Requires="a14">
            <p:sp>
              <p:nvSpPr>
                <p:cNvPr id="9" name="文本框 8"/>
                <p:cNvSpPr txBox="1"/>
                <p:nvPr/>
              </p:nvSpPr>
              <p:spPr>
                <a:xfrm>
                  <a:off x="4283968" y="4649985"/>
                  <a:ext cx="2319418"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b="1" i="1" smtClean="0">
                                <a:latin typeface="Cambria Math" panose="02040503050406030204" pitchFamily="18" charset="0"/>
                              </a:rPr>
                              <m:t>𝜽</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𝒈</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𝜽</m:t>
                            </m:r>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283968" y="4649985"/>
                  <a:ext cx="2319418" cy="375872"/>
                </a:xfrm>
                <a:prstGeom prst="rect">
                  <a:avLst/>
                </a:prstGeom>
                <a:blipFill rotWithShape="1">
                  <a:blip r:embed="rId3"/>
                  <a:stretch>
                    <a:fillRect l="-2362" r="-3937" b="-37705"/>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1447534" y="4649985"/>
              <a:ext cx="2880320" cy="460375"/>
            </a:xfrm>
            <a:prstGeom prst="rect">
              <a:avLst/>
            </a:prstGeom>
            <a:noFill/>
          </p:spPr>
          <p:txBody>
            <a:bodyPr wrap="square" rtlCol="0">
              <a:spAutoFit/>
            </a:bodyPr>
            <a:lstStyle/>
            <a:p>
              <a:r>
                <a:rPr lang="en-US" altLang="zh-CN" sz="2400" dirty="0">
                  <a:solidFill>
                    <a:srgbClr val="0033CC"/>
                  </a:solidFill>
                  <a:latin typeface="Times New Roman" panose="02020603050405020304" charset="0"/>
                  <a:cs typeface="Times New Roman" panose="02020603050405020304" charset="0"/>
                </a:rPr>
                <a:t>Logistic function</a:t>
              </a:r>
              <a:endParaRPr lang="zh-CN" altLang="en-US" sz="2400" dirty="0">
                <a:solidFill>
                  <a:srgbClr val="0033CC"/>
                </a:solidFill>
                <a:latin typeface="Times New Roman" panose="02020603050405020304" charset="0"/>
                <a:cs typeface="Times New Roman" panose="02020603050405020304" charset="0"/>
              </a:endParaRPr>
            </a:p>
          </p:txBody>
        </p:sp>
      </p:grpSp>
      <mc:AlternateContent xmlns:mc="http://schemas.openxmlformats.org/markup-compatibility/2006" xmlns:a14="http://schemas.microsoft.com/office/drawing/2010/main">
        <mc:Choice Requires="a14">
          <p:sp>
            <p:nvSpPr>
              <p:cNvPr id="11" name="文本框 10"/>
              <p:cNvSpPr txBox="1"/>
              <p:nvPr/>
            </p:nvSpPr>
            <p:spPr>
              <a:xfrm>
                <a:off x="3851920" y="3318084"/>
                <a:ext cx="27095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𝒈</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𝒛</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𝒆</m:t>
                          </m:r>
                        </m:e>
                        <m:sup>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𝒛</m:t>
                          </m:r>
                        </m:sup>
                      </m:sSup>
                      <m:r>
                        <a:rPr lang="en-US" altLang="zh-CN" sz="2400" b="1" i="1" smtClean="0">
                          <a:latin typeface="Cambria Math" panose="02040503050406030204" pitchFamily="18" charset="0"/>
                        </a:rPr>
                        <m:t>)</m:t>
                      </m:r>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851910" y="3287395"/>
                <a:ext cx="2934335" cy="400050"/>
              </a:xfrm>
              <a:prstGeom prst="rect">
                <a:avLst/>
              </a:prstGeom>
              <a:blipFill rotWithShape="1">
                <a:blip r:embed="rId4"/>
                <a:stretch>
                  <a:fillRect l="-2252" r="-3378" b="-37705"/>
                </a:stretch>
              </a:blipFill>
            </p:spPr>
            <p:txBody>
              <a:bodyPr/>
              <a:lstStyle/>
              <a:p>
                <a:r>
                  <a:rPr lang="zh-CN" altLang="en-US">
                    <a:noFill/>
                  </a:rPr>
                  <a:t> </a:t>
                </a:r>
                <a:endParaRPr lang="zh-CN" altLang="en-US">
                  <a:noFill/>
                </a:endParaRPr>
              </a:p>
            </p:txBody>
          </p:sp>
        </mc:Fallback>
      </mc:AlternateContent>
      <p:sp>
        <p:nvSpPr>
          <p:cNvPr id="12" name="矩形 11"/>
          <p:cNvSpPr/>
          <p:nvPr/>
        </p:nvSpPr>
        <p:spPr>
          <a:xfrm>
            <a:off x="683568" y="4106092"/>
            <a:ext cx="7965003" cy="1128579"/>
          </a:xfrm>
          <a:prstGeom prst="rect">
            <a:avLst/>
          </a:prstGeom>
        </p:spPr>
        <p:txBody>
          <a:bodyPr wrap="square">
            <a:spAutoFit/>
          </a:bodyPr>
          <a:lstStyle/>
          <a:p>
            <a:pPr>
              <a:lnSpc>
                <a:spcPct val="150000"/>
              </a:lnSpc>
            </a:pPr>
            <a:r>
              <a:rPr lang="zh-CN" altLang="en-US" sz="2400" dirty="0">
                <a:solidFill>
                  <a:srgbClr val="00B050"/>
                </a:solidFill>
                <a:latin typeface="Helvetica Neue"/>
              </a:rPr>
              <a:t>分类规则</a:t>
            </a:r>
            <a:r>
              <a:rPr lang="zh-CN" altLang="en-US" sz="2400" dirty="0">
                <a:solidFill>
                  <a:srgbClr val="000000"/>
                </a:solidFill>
                <a:latin typeface="Helvetica Neue"/>
              </a:rPr>
              <a:t>：如果 </a:t>
            </a:r>
            <a:r>
              <a:rPr lang="en-US" altLang="zh-CN" sz="2400" dirty="0" err="1">
                <a:solidFill>
                  <a:srgbClr val="000000"/>
                </a:solidFill>
                <a:latin typeface="Helvetica Neue"/>
              </a:rPr>
              <a:t>h</a:t>
            </a:r>
            <a:r>
              <a:rPr lang="en-US" altLang="zh-CN" sz="2400" baseline="-25000" dirty="0" err="1">
                <a:solidFill>
                  <a:srgbClr val="000000"/>
                </a:solidFill>
                <a:latin typeface="Helvetica Neue"/>
              </a:rPr>
              <a:t>θ</a:t>
            </a:r>
            <a:r>
              <a:rPr lang="en-US" altLang="zh-CN" sz="2400" dirty="0">
                <a:solidFill>
                  <a:srgbClr val="000000"/>
                </a:solidFill>
                <a:latin typeface="Helvetica Neue"/>
              </a:rPr>
              <a:t>(x)&gt;=0.5</a:t>
            </a:r>
            <a:r>
              <a:rPr lang="zh-CN" altLang="en-US" sz="2400" dirty="0">
                <a:solidFill>
                  <a:srgbClr val="000000"/>
                </a:solidFill>
                <a:latin typeface="Helvetica Neue"/>
              </a:rPr>
              <a:t>，预测结果为“</a:t>
            </a:r>
            <a:r>
              <a:rPr lang="en-US" altLang="zh-CN" sz="2400" dirty="0">
                <a:solidFill>
                  <a:srgbClr val="000000"/>
                </a:solidFill>
                <a:latin typeface="Helvetica Neue"/>
              </a:rPr>
              <a:t>y=1”</a:t>
            </a:r>
            <a:r>
              <a:rPr lang="zh-CN" altLang="en-US" sz="2400" dirty="0">
                <a:solidFill>
                  <a:srgbClr val="000000"/>
                </a:solidFill>
                <a:latin typeface="Helvetica Neue"/>
              </a:rPr>
              <a:t>；相反</a:t>
            </a:r>
            <a:r>
              <a:rPr lang="en-US" altLang="zh-CN" sz="2400" dirty="0" err="1">
                <a:solidFill>
                  <a:srgbClr val="000000"/>
                </a:solidFill>
                <a:latin typeface="Helvetica Neue"/>
              </a:rPr>
              <a:t>h</a:t>
            </a:r>
            <a:r>
              <a:rPr lang="en-US" altLang="zh-CN" sz="2400" baseline="-25000" dirty="0" err="1">
                <a:solidFill>
                  <a:srgbClr val="000000"/>
                </a:solidFill>
                <a:latin typeface="Helvetica Neue"/>
              </a:rPr>
              <a:t>θ</a:t>
            </a:r>
            <a:r>
              <a:rPr lang="en-US" altLang="zh-CN" sz="2400" dirty="0">
                <a:solidFill>
                  <a:srgbClr val="000000"/>
                </a:solidFill>
                <a:latin typeface="Helvetica Neue"/>
              </a:rPr>
              <a:t>(x)&lt;0.5</a:t>
            </a:r>
            <a:r>
              <a:rPr lang="zh-CN" altLang="en-US" sz="2400" dirty="0">
                <a:solidFill>
                  <a:srgbClr val="000000"/>
                </a:solidFill>
                <a:latin typeface="Helvetica Neue"/>
              </a:rPr>
              <a:t>，预测结果为“</a:t>
            </a:r>
            <a:r>
              <a:rPr lang="en-US" altLang="zh-CN" sz="2400" dirty="0">
                <a:solidFill>
                  <a:srgbClr val="000000"/>
                </a:solidFill>
                <a:latin typeface="Helvetica Neue"/>
              </a:rPr>
              <a:t>y=0</a:t>
            </a:r>
            <a:r>
              <a:rPr lang="zh-CN" altLang="en-US" sz="2400" dirty="0">
                <a:solidFill>
                  <a:srgbClr val="000000"/>
                </a:solidFill>
                <a:latin typeface="Helvetica Neue"/>
              </a:rPr>
              <a:t>”。</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bg1"/>
                </a:solidFill>
                <a:latin typeface="Times New Roman" panose="02020603050405020304" charset="0"/>
                <a:ea typeface="宋体" panose="02010600030101010101" pitchFamily="2" charset="-122"/>
                <a:cs typeface="Times New Roman" panose="02020603050405020304" charset="0"/>
              </a:rPr>
              <a:t>逻辑回归分类器 </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损失函数</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00" y="3284984"/>
            <a:ext cx="7200000" cy="854474"/>
          </a:xfrm>
          <a:prstGeom prst="rect">
            <a:avLst/>
          </a:prstGeom>
        </p:spPr>
      </p:pic>
      <p:sp>
        <p:nvSpPr>
          <p:cNvPr id="8" name="文本框 7"/>
          <p:cNvSpPr txBox="1"/>
          <p:nvPr/>
        </p:nvSpPr>
        <p:spPr>
          <a:xfrm>
            <a:off x="899592" y="1484784"/>
            <a:ext cx="2808312" cy="460375"/>
          </a:xfrm>
          <a:prstGeom prst="rect">
            <a:avLst/>
          </a:prstGeom>
          <a:noFill/>
        </p:spPr>
        <p:txBody>
          <a:bodyPr wrap="square" rtlCol="0">
            <a:spAutoFit/>
          </a:bodyPr>
          <a:lstStyle/>
          <a:p>
            <a:r>
              <a:rPr lang="zh-CN" altLang="en-US" sz="2400" dirty="0">
                <a:solidFill>
                  <a:srgbClr val="0033CC"/>
                </a:solidFill>
                <a:latin typeface="宋体" panose="02010600030101010101" pitchFamily="2" charset="-122"/>
                <a:cs typeface="宋体" panose="02010600030101010101" pitchFamily="2" charset="-122"/>
              </a:rPr>
              <a:t>损失函数</a:t>
            </a:r>
            <a:r>
              <a:rPr lang="en-US" altLang="zh-CN" sz="2400" dirty="0">
                <a:solidFill>
                  <a:srgbClr val="0033CC"/>
                </a:solidFill>
                <a:latin typeface="宋体" panose="02010600030101010101" pitchFamily="2" charset="-122"/>
                <a:cs typeface="宋体" panose="02010600030101010101" pitchFamily="2" charset="-122"/>
              </a:rPr>
              <a:t>/</a:t>
            </a:r>
            <a:r>
              <a:rPr lang="zh-CN" altLang="en-US" sz="2400" dirty="0">
                <a:solidFill>
                  <a:srgbClr val="0033CC"/>
                </a:solidFill>
                <a:latin typeface="宋体" panose="02010600030101010101" pitchFamily="2" charset="-122"/>
                <a:cs typeface="宋体" panose="02010600030101010101" pitchFamily="2" charset="-122"/>
              </a:rPr>
              <a:t>代价函数</a:t>
            </a:r>
            <a:r>
              <a:rPr lang="zh-CN" altLang="en-US" sz="2400" dirty="0">
                <a:solidFill>
                  <a:srgbClr val="0033CC"/>
                </a:solidFill>
              </a:rPr>
              <a:t>：</a:t>
            </a:r>
          </a:p>
        </p:txBody>
      </p:sp>
      <p:sp>
        <p:nvSpPr>
          <p:cNvPr id="7" name="对话气泡: 椭圆形 6">
            <a:extLst>
              <a:ext uri="{FF2B5EF4-FFF2-40B4-BE49-F238E27FC236}">
                <a16:creationId xmlns:a16="http://schemas.microsoft.com/office/drawing/2014/main" id="{0ECC230B-3B29-4809-9393-C8BB029CCFE8}"/>
              </a:ext>
            </a:extLst>
          </p:cNvPr>
          <p:cNvSpPr/>
          <p:nvPr/>
        </p:nvSpPr>
        <p:spPr bwMode="auto">
          <a:xfrm>
            <a:off x="5796136" y="1876182"/>
            <a:ext cx="2736304" cy="1152128"/>
          </a:xfrm>
          <a:prstGeom prst="wedgeEllipseCallout">
            <a:avLst/>
          </a:prstGeom>
          <a:solidFill>
            <a:schemeClr val="accent6"/>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D54CBB82-E286-4C76-BD1E-A3B44734D1C3}"/>
              </a:ext>
            </a:extLst>
          </p:cNvPr>
          <p:cNvSpPr/>
          <p:nvPr/>
        </p:nvSpPr>
        <p:spPr>
          <a:xfrm>
            <a:off x="5851268" y="2267580"/>
            <a:ext cx="2626040" cy="369332"/>
          </a:xfrm>
          <a:prstGeom prst="rect">
            <a:avLst/>
          </a:prstGeom>
        </p:spPr>
        <p:txBody>
          <a:bodyPr wrap="none">
            <a:spAutoFit/>
          </a:bodyPr>
          <a:lstStyle/>
          <a:p>
            <a:r>
              <a:rPr lang="zh-CN" altLang="en-US" dirty="0"/>
              <a:t>交叉熵(Cross Entropy)</a:t>
            </a:r>
          </a:p>
        </p:txBody>
      </p:sp>
      <p:pic>
        <p:nvPicPr>
          <p:cNvPr id="8194" name="Picture 2">
            <a:extLst>
              <a:ext uri="{FF2B5EF4-FFF2-40B4-BE49-F238E27FC236}">
                <a16:creationId xmlns:a16="http://schemas.microsoft.com/office/drawing/2014/main" id="{AF99EA1F-4E9B-49D3-9FC4-38D07B22A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5085184"/>
            <a:ext cx="4680000" cy="1131583"/>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D9E456F-EFD1-4FB8-9FC8-3D695FF8E901}"/>
              </a:ext>
            </a:extLst>
          </p:cNvPr>
          <p:cNvSpPr txBox="1"/>
          <p:nvPr/>
        </p:nvSpPr>
        <p:spPr>
          <a:xfrm>
            <a:off x="899592" y="5301208"/>
            <a:ext cx="1800200" cy="461665"/>
          </a:xfrm>
          <a:prstGeom prst="rect">
            <a:avLst/>
          </a:prstGeom>
          <a:noFill/>
        </p:spPr>
        <p:txBody>
          <a:bodyPr wrap="square" rtlCol="0">
            <a:spAutoFit/>
          </a:bodyPr>
          <a:lstStyle/>
          <a:p>
            <a:r>
              <a:rPr lang="zh-CN" altLang="en-US" sz="2400" dirty="0">
                <a:solidFill>
                  <a:srgbClr val="FF0000"/>
                </a:solidFill>
              </a:rPr>
              <a:t>梯度下降法：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4"/>
                                        </p:tgtEl>
                                        <p:attrNameLst>
                                          <p:attrName>style.visibility</p:attrName>
                                        </p:attrNameLst>
                                      </p:cBhvr>
                                      <p:to>
                                        <p:strVal val="visible"/>
                                      </p:to>
                                    </p:set>
                                    <p:anim calcmode="lin" valueType="num">
                                      <p:cBhvr additive="base">
                                        <p:cTn id="27" dur="500" fill="hold"/>
                                        <p:tgtEl>
                                          <p:spTgt spid="8194"/>
                                        </p:tgtEl>
                                        <p:attrNameLst>
                                          <p:attrName>ppt_x</p:attrName>
                                        </p:attrNameLst>
                                      </p:cBhvr>
                                      <p:tavLst>
                                        <p:tav tm="0">
                                          <p:val>
                                            <p:strVal val="#ppt_x"/>
                                          </p:val>
                                        </p:tav>
                                        <p:tav tm="100000">
                                          <p:val>
                                            <p:strVal val="#ppt_x"/>
                                          </p:val>
                                        </p:tav>
                                      </p:tavLst>
                                    </p:anim>
                                    <p:anim calcmode="lin" valueType="num">
                                      <p:cBhvr additive="base">
                                        <p:cTn id="2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纲要</a:t>
            </a:r>
            <a:endParaRPr lang="zh-CN" altLang="en-US" dirty="0"/>
          </a:p>
        </p:txBody>
      </p:sp>
      <p:sp>
        <p:nvSpPr>
          <p:cNvPr id="4" name="文本框 3"/>
          <p:cNvSpPr txBox="1"/>
          <p:nvPr/>
        </p:nvSpPr>
        <p:spPr>
          <a:xfrm>
            <a:off x="1619672" y="1916832"/>
            <a:ext cx="5184576" cy="2506980"/>
          </a:xfrm>
          <a:prstGeom prst="rect">
            <a:avLst/>
          </a:prstGeom>
          <a:noFill/>
        </p:spPr>
        <p:txBody>
          <a:bodyPr wrap="square" rtlCol="0">
            <a:spAutoFit/>
          </a:bodyPr>
          <a:lstStyle/>
          <a:p>
            <a:pPr marL="285750" indent="-285750">
              <a:spcAft>
                <a:spcPts val="1800"/>
              </a:spcAft>
              <a:buFont typeface="Wingdings" panose="05000000000000000000" pitchFamily="2" charset="2"/>
              <a:buChar char="§"/>
            </a:pPr>
            <a:r>
              <a:rPr lang="zh-CN" altLang="en-US" sz="2800" dirty="0">
                <a:solidFill>
                  <a:srgbClr val="00B0F0"/>
                </a:solidFill>
                <a:latin typeface="华文新魏" panose="02010800040101010101" pitchFamily="2" charset="-122"/>
                <a:ea typeface="华文新魏" panose="02010800040101010101" pitchFamily="2" charset="-122"/>
              </a:rPr>
              <a:t>线性回归</a:t>
            </a:r>
            <a:endParaRPr lang="en-NZ" altLang="zh-CN" sz="2800" dirty="0">
              <a:latin typeface="华文新魏" panose="02010800040101010101" pitchFamily="2" charset="-122"/>
              <a:ea typeface="华文新魏" panose="02010800040101010101" pitchFamily="2" charset="-122"/>
            </a:endParaRP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逻辑回归（非线性）</a:t>
            </a:r>
          </a:p>
          <a:p>
            <a:pPr marL="285750" indent="-285750" algn="l">
              <a:spcAft>
                <a:spcPts val="1800"/>
              </a:spcAft>
              <a:buClrTx/>
              <a:buSzTx/>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最大似然估计</a:t>
            </a:r>
          </a:p>
          <a:p>
            <a:pPr marL="285750" indent="-285750">
              <a:spcAft>
                <a:spcPts val="1800"/>
              </a:spcAft>
              <a:buFont typeface="Wingdings" panose="05000000000000000000" pitchFamily="2" charset="2"/>
              <a:buChar char="§"/>
            </a:pPr>
            <a:r>
              <a:rPr lang="zh-CN" altLang="en-US" sz="2800" dirty="0">
                <a:solidFill>
                  <a:schemeClr val="accent5">
                    <a:lumMod val="40000"/>
                    <a:lumOff val="60000"/>
                  </a:schemeClr>
                </a:solidFill>
                <a:latin typeface="华文新魏" panose="02010800040101010101" pitchFamily="2" charset="-122"/>
                <a:ea typeface="华文新魏" panose="02010800040101010101" pitchFamily="2" charset="-122"/>
              </a:rPr>
              <a:t>逻辑函数分类器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95536" y="278483"/>
            <a:ext cx="7391400" cy="714375"/>
          </a:xfrm>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dirty="0">
                <a:solidFill>
                  <a:schemeClr val="bg1"/>
                </a:solidFill>
                <a:latin typeface="Times New Roman" panose="02020603050405020304" charset="0"/>
                <a:ea typeface="宋体" panose="02010600030101010101" pitchFamily="2" charset="-122"/>
                <a:cs typeface="Times New Roman" panose="02020603050405020304" charset="0"/>
              </a:rPr>
              <a:t>逻辑回归</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损失函数的概率解释</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11560" y="4511983"/>
            <a:ext cx="2088232" cy="461665"/>
          </a:xfrm>
          <a:prstGeom prst="rect">
            <a:avLst/>
          </a:prstGeom>
          <a:noFill/>
        </p:spPr>
        <p:txBody>
          <a:bodyPr wrap="square" rtlCol="0">
            <a:spAutoFit/>
          </a:bodyPr>
          <a:lstStyle/>
          <a:p>
            <a:r>
              <a:rPr lang="zh-CN" altLang="en-US" sz="2400" dirty="0">
                <a:solidFill>
                  <a:srgbClr val="0033CC"/>
                </a:solidFill>
              </a:rPr>
              <a:t>似然函数：</a:t>
            </a:r>
          </a:p>
        </p:txBody>
      </p:sp>
      <p:sp>
        <p:nvSpPr>
          <p:cNvPr id="11" name="文本框 10">
            <a:extLst>
              <a:ext uri="{FF2B5EF4-FFF2-40B4-BE49-F238E27FC236}">
                <a16:creationId xmlns:a16="http://schemas.microsoft.com/office/drawing/2014/main" id="{85482F55-311F-4E61-A4CC-1485C07FF921}"/>
              </a:ext>
            </a:extLst>
          </p:cNvPr>
          <p:cNvSpPr txBox="1"/>
          <p:nvPr/>
        </p:nvSpPr>
        <p:spPr>
          <a:xfrm>
            <a:off x="539552" y="1905423"/>
            <a:ext cx="3672408" cy="461665"/>
          </a:xfrm>
          <a:prstGeom prst="rect">
            <a:avLst/>
          </a:prstGeom>
          <a:noFill/>
        </p:spPr>
        <p:txBody>
          <a:bodyPr wrap="square" rtlCol="0">
            <a:spAutoFit/>
          </a:bodyPr>
          <a:lstStyle/>
          <a:p>
            <a:r>
              <a:rPr lang="zh-CN" altLang="en-US" sz="2400" dirty="0">
                <a:solidFill>
                  <a:srgbClr val="0033CC"/>
                </a:solidFill>
              </a:rPr>
              <a:t>逻辑回归（概率视角）：</a:t>
            </a:r>
          </a:p>
        </p:txBody>
      </p:sp>
      <p:sp>
        <p:nvSpPr>
          <p:cNvPr id="12" name="文本框 11">
            <a:extLst>
              <a:ext uri="{FF2B5EF4-FFF2-40B4-BE49-F238E27FC236}">
                <a16:creationId xmlns:a16="http://schemas.microsoft.com/office/drawing/2014/main" id="{AC86D4C2-C48D-4BEA-84D0-F08AC687A233}"/>
              </a:ext>
            </a:extLst>
          </p:cNvPr>
          <p:cNvSpPr txBox="1"/>
          <p:nvPr/>
        </p:nvSpPr>
        <p:spPr>
          <a:xfrm>
            <a:off x="539552" y="2818810"/>
            <a:ext cx="3307451" cy="461665"/>
          </a:xfrm>
          <a:prstGeom prst="rect">
            <a:avLst/>
          </a:prstGeom>
          <a:noFill/>
        </p:spPr>
        <p:txBody>
          <a:bodyPr wrap="square" rtlCol="0">
            <a:spAutoFit/>
          </a:bodyPr>
          <a:lstStyle/>
          <a:p>
            <a:r>
              <a:rPr lang="zh-CN" altLang="en-US" sz="2400" dirty="0">
                <a:solidFill>
                  <a:srgbClr val="0033CC"/>
                </a:solidFill>
              </a:rPr>
              <a:t>逻辑回归的概率表示：</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8A6AF9A-B07A-454F-A023-BD26BD3FE108}"/>
                  </a:ext>
                </a:extLst>
              </p:cNvPr>
              <p:cNvSpPr txBox="1"/>
              <p:nvPr/>
            </p:nvSpPr>
            <p:spPr>
              <a:xfrm>
                <a:off x="1612247" y="3533177"/>
                <a:ext cx="5919505" cy="4633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m:t>
                      </m:r>
                      <m:d>
                        <m:dPr>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𝒚</m:t>
                              </m:r>
                            </m:e>
                            <m:sup>
                              <m:r>
                                <a:rPr lang="en-US" altLang="zh-CN" sz="2400" b="1" i="1" smtClean="0">
                                  <a:latin typeface="Cambria Math" panose="02040503050406030204" pitchFamily="18" charset="0"/>
                                </a:rPr>
                                <m:t>𝒊</m:t>
                              </m:r>
                            </m:sup>
                          </m:sSup>
                          <m:r>
                            <a:rPr lang="en-US" altLang="zh-CN" sz="2400" b="1" i="1" smtClean="0">
                              <a:latin typeface="Cambria Math" panose="02040503050406030204" pitchFamily="18" charset="0"/>
                            </a:rPr>
                            <m:t> </m:t>
                          </m:r>
                        </m:e>
                      </m:d>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𝚯</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i="1">
                                  <a:latin typeface="Cambria Math" panose="02040503050406030204" pitchFamily="18" charset="0"/>
                                </a:rPr>
                                <m:t>𝚯</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𝒙</m:t>
                              </m:r>
                            </m:e>
                          </m:d>
                        </m:e>
                        <m:sup>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𝒚</m:t>
                              </m:r>
                            </m:e>
                            <m:sup>
                              <m:r>
                                <a:rPr lang="en-US" altLang="zh-CN" sz="2400" i="1">
                                  <a:latin typeface="Cambria Math" panose="02040503050406030204" pitchFamily="18" charset="0"/>
                                </a:rPr>
                                <m:t>𝒊</m:t>
                              </m:r>
                            </m:sup>
                          </m:sSup>
                        </m:sup>
                      </m:sSup>
                      <m:sSup>
                        <m:sSupPr>
                          <m:ctrlPr>
                            <a:rPr lang="en-US" altLang="zh-CN" sz="2400" b="1" i="1" smtClean="0">
                              <a:latin typeface="Cambria Math" panose="02040503050406030204" pitchFamily="18" charset="0"/>
                            </a:rPr>
                          </m:ctrlPr>
                        </m:sSup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𝟏</m:t>
                              </m:r>
                              <m:r>
                                <a:rPr lang="en-US" altLang="zh-CN" sz="2400" i="1">
                                  <a:latin typeface="Cambria Math" panose="02040503050406030204" pitchFamily="18" charset="0"/>
                                </a:rPr>
                                <m:t>−</m:t>
                              </m:r>
                              <m:r>
                                <a:rPr lang="en-US" altLang="zh-CN" sz="2400" i="1">
                                  <a:latin typeface="Cambria Math" panose="02040503050406030204" pitchFamily="18" charset="0"/>
                                </a:rPr>
                                <m:t>𝒉</m:t>
                              </m:r>
                            </m:e>
                            <m:sub>
                              <m:r>
                                <a:rPr lang="zh-CN" altLang="en-US" sz="2400" i="1">
                                  <a:latin typeface="Cambria Math" panose="02040503050406030204" pitchFamily="18" charset="0"/>
                                </a:rPr>
                                <m:t>𝚯</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𝒙</m:t>
                              </m:r>
                            </m:e>
                          </m:d>
                          <m:r>
                            <a:rPr lang="en-US" altLang="zh-CN" sz="2400" i="1">
                              <a:latin typeface="Cambria Math" panose="02040503050406030204" pitchFamily="18" charset="0"/>
                            </a:rPr>
                            <m:t>)</m:t>
                          </m:r>
                        </m:e>
                        <m:sup>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r>
                                <a:rPr lang="en-US" altLang="zh-CN" sz="2400" i="1">
                                  <a:latin typeface="Cambria Math" panose="02040503050406030204" pitchFamily="18" charset="0"/>
                                </a:rPr>
                                <m:t>𝟏</m:t>
                              </m:r>
                              <m:r>
                                <a:rPr lang="en-US" altLang="zh-CN" sz="2400" i="1">
                                  <a:latin typeface="Cambria Math" panose="02040503050406030204" pitchFamily="18" charset="0"/>
                                </a:rPr>
                                <m:t>−</m:t>
                              </m:r>
                              <m:r>
                                <a:rPr lang="en-US" altLang="zh-CN" sz="2400" i="1">
                                  <a:latin typeface="Cambria Math" panose="02040503050406030204" pitchFamily="18" charset="0"/>
                                </a:rPr>
                                <m:t>𝒚</m:t>
                              </m:r>
                            </m:e>
                            <m:sup>
                              <m:r>
                                <a:rPr lang="en-US" altLang="zh-CN" sz="2400" i="1">
                                  <a:latin typeface="Cambria Math" panose="02040503050406030204" pitchFamily="18" charset="0"/>
                                </a:rPr>
                                <m:t>𝒊</m:t>
                              </m:r>
                            </m:sup>
                          </m:sSup>
                          <m:r>
                            <a:rPr lang="en-US" altLang="zh-CN" sz="2400" i="1">
                              <a:latin typeface="Cambria Math" panose="02040503050406030204" pitchFamily="18" charset="0"/>
                            </a:rPr>
                            <m:t>)</m:t>
                          </m:r>
                        </m:sup>
                      </m:sSup>
                    </m:oMath>
                  </m:oMathPara>
                </a14:m>
                <a:endParaRPr lang="zh-CN" altLang="en-US" sz="2400" dirty="0"/>
              </a:p>
            </p:txBody>
          </p:sp>
        </mc:Choice>
        <mc:Fallback xmlns="">
          <p:sp>
            <p:nvSpPr>
              <p:cNvPr id="5" name="文本框 4">
                <a:extLst>
                  <a:ext uri="{FF2B5EF4-FFF2-40B4-BE49-F238E27FC236}">
                    <a16:creationId xmlns:a16="http://schemas.microsoft.com/office/drawing/2014/main" id="{88A6AF9A-B07A-454F-A023-BD26BD3FE108}"/>
                  </a:ext>
                </a:extLst>
              </p:cNvPr>
              <p:cNvSpPr txBox="1">
                <a:spLocks noRot="1" noChangeAspect="1" noMove="1" noResize="1" noEditPoints="1" noAdjustHandles="1" noChangeArrowheads="1" noChangeShapeType="1" noTextEdit="1"/>
              </p:cNvSpPr>
              <p:nvPr/>
            </p:nvSpPr>
            <p:spPr>
              <a:xfrm>
                <a:off x="1612247" y="3533177"/>
                <a:ext cx="5919505" cy="46339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63047CA-586A-4D98-84FC-8BC081A2B514}"/>
                  </a:ext>
                </a:extLst>
              </p:cNvPr>
              <p:cNvSpPr txBox="1"/>
              <p:nvPr/>
            </p:nvSpPr>
            <p:spPr>
              <a:xfrm>
                <a:off x="3995936" y="1628424"/>
                <a:ext cx="32012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m:t>
                      </m:r>
                      <m:d>
                        <m:dPr>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 </m:t>
                          </m:r>
                        </m:e>
                      </m:d>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𝚯</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b="1" i="1" smtClean="0">
                              <a:latin typeface="Cambria Math" panose="02040503050406030204" pitchFamily="18" charset="0"/>
                            </a:rPr>
                            <m:t>𝚯</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m:oMathPara>
                </a14:m>
                <a:endParaRPr lang="zh-CN" altLang="en-US" sz="2400" dirty="0"/>
              </a:p>
            </p:txBody>
          </p:sp>
        </mc:Choice>
        <mc:Fallback xmlns="">
          <p:sp>
            <p:nvSpPr>
              <p:cNvPr id="13" name="文本框 12">
                <a:extLst>
                  <a:ext uri="{FF2B5EF4-FFF2-40B4-BE49-F238E27FC236}">
                    <a16:creationId xmlns:a16="http://schemas.microsoft.com/office/drawing/2014/main" id="{963047CA-586A-4D98-84FC-8BC081A2B514}"/>
                  </a:ext>
                </a:extLst>
              </p:cNvPr>
              <p:cNvSpPr txBox="1">
                <a:spLocks noRot="1" noChangeAspect="1" noMove="1" noResize="1" noEditPoints="1" noAdjustHandles="1" noChangeArrowheads="1" noChangeShapeType="1" noTextEdit="1"/>
              </p:cNvSpPr>
              <p:nvPr/>
            </p:nvSpPr>
            <p:spPr>
              <a:xfrm>
                <a:off x="3995936" y="1628424"/>
                <a:ext cx="3201261" cy="369332"/>
              </a:xfrm>
              <a:prstGeom prst="rect">
                <a:avLst/>
              </a:prstGeom>
              <a:blipFill>
                <a:blip r:embed="rId3"/>
                <a:stretch>
                  <a:fillRect l="-1714"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CA28E17-0D1F-427A-AB53-7D39A14A60E2}"/>
                  </a:ext>
                </a:extLst>
              </p:cNvPr>
              <p:cNvSpPr txBox="1"/>
              <p:nvPr/>
            </p:nvSpPr>
            <p:spPr>
              <a:xfrm>
                <a:off x="3995936" y="2171092"/>
                <a:ext cx="40081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𝑷</m:t>
                      </m:r>
                      <m:d>
                        <m:dPr>
                          <m:endChr m:val="|"/>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 </m:t>
                          </m:r>
                        </m:e>
                      </m:d>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zh-CN" altLang="en-US" sz="2400" b="1" i="1" smtClean="0">
                          <a:latin typeface="Cambria Math" panose="02040503050406030204" pitchFamily="18" charset="0"/>
                        </a:rPr>
                        <m:t>𝚯</m:t>
                      </m:r>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i="1">
                              <a:latin typeface="Cambria Math" panose="02040503050406030204" pitchFamily="18" charset="0"/>
                            </a:rPr>
                            <m:t>𝒉</m:t>
                          </m:r>
                        </m:e>
                        <m:sub>
                          <m:r>
                            <a:rPr lang="zh-CN" altLang="en-US" sz="2400" i="1">
                              <a:latin typeface="Cambria Math" panose="02040503050406030204" pitchFamily="18" charset="0"/>
                            </a:rPr>
                            <m:t>𝚯</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𝒙</m:t>
                          </m:r>
                        </m:e>
                      </m:d>
                      <m:r>
                        <a:rPr lang="en-US" altLang="zh-CN" sz="2400" b="1" i="1" smtClean="0">
                          <a:latin typeface="Cambria Math" panose="02040503050406030204" pitchFamily="18" charset="0"/>
                        </a:rPr>
                        <m:t>)</m:t>
                      </m:r>
                    </m:oMath>
                  </m:oMathPara>
                </a14:m>
                <a:endParaRPr lang="zh-CN" altLang="en-US" sz="2400" dirty="0"/>
              </a:p>
            </p:txBody>
          </p:sp>
        </mc:Choice>
        <mc:Fallback xmlns="">
          <p:sp>
            <p:nvSpPr>
              <p:cNvPr id="14" name="文本框 13">
                <a:extLst>
                  <a:ext uri="{FF2B5EF4-FFF2-40B4-BE49-F238E27FC236}">
                    <a16:creationId xmlns:a16="http://schemas.microsoft.com/office/drawing/2014/main" id="{1CA28E17-0D1F-427A-AB53-7D39A14A60E2}"/>
                  </a:ext>
                </a:extLst>
              </p:cNvPr>
              <p:cNvSpPr txBox="1">
                <a:spLocks noRot="1" noChangeAspect="1" noMove="1" noResize="1" noEditPoints="1" noAdjustHandles="1" noChangeArrowheads="1" noChangeShapeType="1" noTextEdit="1"/>
              </p:cNvSpPr>
              <p:nvPr/>
            </p:nvSpPr>
            <p:spPr>
              <a:xfrm>
                <a:off x="3995936" y="2171092"/>
                <a:ext cx="4008149" cy="369332"/>
              </a:xfrm>
              <a:prstGeom prst="rect">
                <a:avLst/>
              </a:prstGeom>
              <a:blipFill>
                <a:blip r:embed="rId4"/>
                <a:stretch>
                  <a:fillRect l="-1218" r="-2131" b="-3770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55AC76C1-F574-4D98-93A8-ED6C6994B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237" y="5445223"/>
            <a:ext cx="7200000" cy="854474"/>
          </a:xfrm>
          <a:prstGeom prst="rect">
            <a:avLst/>
          </a:prstGeom>
        </p:spPr>
      </p:pic>
      <p:pic>
        <p:nvPicPr>
          <p:cNvPr id="16" name="图片 15">
            <a:extLst>
              <a:ext uri="{FF2B5EF4-FFF2-40B4-BE49-F238E27FC236}">
                <a16:creationId xmlns:a16="http://schemas.microsoft.com/office/drawing/2014/main" id="{FFE11AB1-4E1C-4829-82E0-1C03711F73D8}"/>
              </a:ext>
            </a:extLst>
          </p:cNvPr>
          <p:cNvPicPr>
            <a:picLocks noChangeAspect="1"/>
          </p:cNvPicPr>
          <p:nvPr/>
        </p:nvPicPr>
        <p:blipFill rotWithShape="1">
          <a:blip r:embed="rId5">
            <a:extLst>
              <a:ext uri="{28A0092B-C50C-407E-A947-70E740481C1C}">
                <a14:useLocalDpi xmlns:a14="http://schemas.microsoft.com/office/drawing/2010/main" val="0"/>
              </a:ext>
            </a:extLst>
          </a:blip>
          <a:srcRect l="20002"/>
          <a:stretch/>
        </p:blipFill>
        <p:spPr>
          <a:xfrm>
            <a:off x="2244245" y="4249276"/>
            <a:ext cx="5759840" cy="854474"/>
          </a:xfrm>
          <a:prstGeom prst="rect">
            <a:avLst/>
          </a:prstGeom>
        </p:spPr>
      </p:pic>
      <p:sp>
        <p:nvSpPr>
          <p:cNvPr id="17" name="文本框 16">
            <a:extLst>
              <a:ext uri="{FF2B5EF4-FFF2-40B4-BE49-F238E27FC236}">
                <a16:creationId xmlns:a16="http://schemas.microsoft.com/office/drawing/2014/main" id="{0A9414A2-AAAA-4135-BC87-9769E7824049}"/>
              </a:ext>
            </a:extLst>
          </p:cNvPr>
          <p:cNvSpPr txBox="1"/>
          <p:nvPr/>
        </p:nvSpPr>
        <p:spPr>
          <a:xfrm>
            <a:off x="323528" y="5589240"/>
            <a:ext cx="1442619" cy="461665"/>
          </a:xfrm>
          <a:prstGeom prst="rect">
            <a:avLst/>
          </a:prstGeom>
          <a:noFill/>
        </p:spPr>
        <p:txBody>
          <a:bodyPr wrap="square" rtlCol="0">
            <a:spAutoFit/>
          </a:bodyPr>
          <a:lstStyle/>
          <a:p>
            <a:r>
              <a:rPr lang="zh-CN" altLang="en-US" sz="2400" dirty="0">
                <a:solidFill>
                  <a:srgbClr val="0033CC"/>
                </a:solidFill>
              </a:rPr>
              <a:t>损失函数：</a:t>
            </a:r>
          </a:p>
        </p:txBody>
      </p:sp>
    </p:spTree>
    <p:extLst>
      <p:ext uri="{BB962C8B-B14F-4D97-AF65-F5344CB8AC3E}">
        <p14:creationId xmlns:p14="http://schemas.microsoft.com/office/powerpoint/2010/main" val="311538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5" grpId="0"/>
      <p:bldP spid="13" grpId="0"/>
      <p:bldP spid="14"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32656"/>
            <a:ext cx="6902852" cy="646331"/>
          </a:xfrm>
          <a:prstGeom prst="rect">
            <a:avLst/>
          </a:prstGeom>
          <a:noFill/>
        </p:spPr>
        <p:txBody>
          <a:bodyPr wrap="none" rtlCol="0" anchor="t">
            <a:spAutoFit/>
          </a:bodyPr>
          <a:lstStyle/>
          <a:p>
            <a:r>
              <a:rPr lang="zh-CN" altLang="en-US" sz="3600" kern="0" dirty="0">
                <a:solidFill>
                  <a:schemeClr val="bg1"/>
                </a:solidFill>
                <a:latin typeface="+mj-lt"/>
                <a:ea typeface="+mj-ea"/>
                <a:cs typeface="+mj-cs"/>
                <a:sym typeface="+mn-ea"/>
              </a:rPr>
              <a:t>§ 优化目标</a:t>
            </a:r>
            <a:r>
              <a:rPr lang="en-US" altLang="zh-CN" sz="3600" kern="0" dirty="0">
                <a:solidFill>
                  <a:schemeClr val="bg1"/>
                </a:solidFill>
                <a:latin typeface="+mj-lt"/>
                <a:ea typeface="+mj-ea"/>
                <a:cs typeface="+mj-cs"/>
                <a:sym typeface="+mn-ea"/>
              </a:rPr>
              <a:t>(</a:t>
            </a:r>
            <a:r>
              <a:rPr lang="zh-CN" altLang="en-US" sz="3600" kern="0" dirty="0">
                <a:solidFill>
                  <a:schemeClr val="bg1"/>
                </a:solidFill>
                <a:latin typeface="+mj-lt"/>
                <a:ea typeface="+mj-ea"/>
                <a:cs typeface="+mj-cs"/>
                <a:sym typeface="+mn-ea"/>
              </a:rPr>
              <a:t>代价</a:t>
            </a:r>
            <a:r>
              <a:rPr lang="en-US" altLang="zh-CN" sz="3600" kern="0" dirty="0">
                <a:solidFill>
                  <a:schemeClr val="bg1"/>
                </a:solidFill>
                <a:latin typeface="+mj-lt"/>
                <a:ea typeface="+mj-ea"/>
                <a:cs typeface="+mj-cs"/>
                <a:sym typeface="+mn-ea"/>
              </a:rPr>
              <a:t>/</a:t>
            </a:r>
            <a:r>
              <a:rPr lang="zh-CN" altLang="en-US" sz="3600" kern="0" dirty="0">
                <a:solidFill>
                  <a:schemeClr val="bg1"/>
                </a:solidFill>
                <a:latin typeface="+mj-lt"/>
                <a:ea typeface="+mj-ea"/>
                <a:cs typeface="+mj-cs"/>
                <a:sym typeface="+mn-ea"/>
              </a:rPr>
              <a:t>损失函数</a:t>
            </a:r>
            <a:r>
              <a:rPr lang="en-US" altLang="zh-CN" sz="3600" kern="0" dirty="0">
                <a:solidFill>
                  <a:schemeClr val="bg1"/>
                </a:solidFill>
                <a:latin typeface="+mj-lt"/>
                <a:ea typeface="+mj-ea"/>
                <a:cs typeface="+mj-cs"/>
                <a:sym typeface="+mn-ea"/>
              </a:rPr>
              <a:t>)</a:t>
            </a:r>
            <a:r>
              <a:rPr lang="zh-CN" altLang="en-US" sz="3600" kern="0" dirty="0">
                <a:solidFill>
                  <a:schemeClr val="bg1"/>
                </a:solidFill>
                <a:latin typeface="+mj-lt"/>
                <a:ea typeface="+mj-ea"/>
                <a:cs typeface="+mj-cs"/>
                <a:sym typeface="+mn-ea"/>
              </a:rPr>
              <a:t>总结</a:t>
            </a:r>
            <a:endParaRPr lang="zh-CN" altLang="en-US" dirty="0"/>
          </a:p>
        </p:txBody>
      </p:sp>
      <p:sp>
        <p:nvSpPr>
          <p:cNvPr id="4" name="文本框 3">
            <a:extLst>
              <a:ext uri="{FF2B5EF4-FFF2-40B4-BE49-F238E27FC236}">
                <a16:creationId xmlns:a16="http://schemas.microsoft.com/office/drawing/2014/main" id="{A3CC5117-9302-48B7-BD30-056B20C363ED}"/>
              </a:ext>
            </a:extLst>
          </p:cNvPr>
          <p:cNvSpPr txBox="1"/>
          <p:nvPr/>
        </p:nvSpPr>
        <p:spPr>
          <a:xfrm>
            <a:off x="467544" y="1628800"/>
            <a:ext cx="7848872" cy="4154984"/>
          </a:xfrm>
          <a:prstGeom prst="rect">
            <a:avLst/>
          </a:prstGeom>
          <a:noFill/>
        </p:spPr>
        <p:txBody>
          <a:bodyPr wrap="square" rtlCol="0">
            <a:spAutoFit/>
          </a:bodyPr>
          <a:lstStyle/>
          <a:p>
            <a:pPr marL="342900" indent="-342900">
              <a:buFont typeface="Wingdings" panose="05000000000000000000" pitchFamily="2" charset="2"/>
              <a:buChar char="n"/>
            </a:pPr>
            <a:r>
              <a:rPr lang="zh-CN" altLang="en-US" sz="2400" dirty="0">
                <a:solidFill>
                  <a:srgbClr val="00B050"/>
                </a:solidFill>
              </a:rPr>
              <a:t>选择代价函数时，最好挑选对参数 </a:t>
            </a:r>
            <a:r>
              <a:rPr lang="en-US" altLang="zh-CN" sz="2400" dirty="0">
                <a:solidFill>
                  <a:srgbClr val="00B050"/>
                </a:solidFill>
              </a:rPr>
              <a:t>θ </a:t>
            </a:r>
            <a:r>
              <a:rPr lang="zh-CN" altLang="en-US" sz="2400" dirty="0">
                <a:solidFill>
                  <a:srgbClr val="00B050"/>
                </a:solidFill>
              </a:rPr>
              <a:t>可微的函数（全微分存在，偏导数一定存在）</a:t>
            </a:r>
            <a:endParaRPr lang="en-US" altLang="zh-CN" sz="2400" dirty="0">
              <a:solidFill>
                <a:srgbClr val="00B050"/>
              </a:solidFill>
            </a:endParaRPr>
          </a:p>
          <a:p>
            <a:pPr marL="342900" indent="-342900">
              <a:buFont typeface="Wingdings" panose="05000000000000000000" pitchFamily="2" charset="2"/>
              <a:buChar char="n"/>
            </a:pPr>
            <a:endParaRPr lang="en-US" altLang="zh-CN" sz="2400" dirty="0">
              <a:solidFill>
                <a:srgbClr val="00B050"/>
              </a:solidFill>
            </a:endParaRPr>
          </a:p>
          <a:p>
            <a:pPr marL="342900" indent="-342900">
              <a:buFont typeface="Wingdings" panose="05000000000000000000" pitchFamily="2" charset="2"/>
              <a:buChar char="n"/>
            </a:pPr>
            <a:r>
              <a:rPr lang="zh-CN" altLang="en-US" sz="2400" dirty="0">
                <a:solidFill>
                  <a:srgbClr val="FF0000"/>
                </a:solidFill>
              </a:rPr>
              <a:t>对于每种算法来说，代价函数不是唯一的；</a:t>
            </a:r>
            <a:endParaRPr lang="en-US" altLang="zh-CN" sz="2400" dirty="0">
              <a:solidFill>
                <a:srgbClr val="FF0000"/>
              </a:solidFill>
            </a:endParaRPr>
          </a:p>
          <a:p>
            <a:endParaRPr lang="en-US" altLang="zh-CN" sz="2400" dirty="0">
              <a:solidFill>
                <a:srgbClr val="00B050"/>
              </a:solidFill>
            </a:endParaRPr>
          </a:p>
          <a:p>
            <a:pPr marL="342900" indent="-342900">
              <a:buFont typeface="Wingdings" panose="05000000000000000000" pitchFamily="2" charset="2"/>
              <a:buChar char="n"/>
            </a:pPr>
            <a:r>
              <a:rPr lang="zh-CN" altLang="en-US" sz="2400" dirty="0">
                <a:solidFill>
                  <a:srgbClr val="00B050"/>
                </a:solidFill>
              </a:rPr>
              <a:t>代价函数是参数 </a:t>
            </a:r>
            <a:r>
              <a:rPr lang="en-US" altLang="zh-CN" sz="2400" dirty="0">
                <a:solidFill>
                  <a:srgbClr val="00B050"/>
                </a:solidFill>
              </a:rPr>
              <a:t>θ </a:t>
            </a:r>
            <a:r>
              <a:rPr lang="zh-CN" altLang="en-US" sz="2400" dirty="0">
                <a:solidFill>
                  <a:srgbClr val="00B050"/>
                </a:solidFill>
              </a:rPr>
              <a:t>的函数；</a:t>
            </a:r>
            <a:endParaRPr lang="en-US" altLang="zh-CN" sz="2400" dirty="0">
              <a:solidFill>
                <a:srgbClr val="00B050"/>
              </a:solidFill>
            </a:endParaRPr>
          </a:p>
          <a:p>
            <a:pPr marL="342900" indent="-342900">
              <a:buFont typeface="Wingdings" panose="05000000000000000000" pitchFamily="2" charset="2"/>
              <a:buChar char="n"/>
            </a:pPr>
            <a:endParaRPr lang="en-US" altLang="zh-CN" sz="2400" dirty="0">
              <a:solidFill>
                <a:srgbClr val="00B050"/>
              </a:solidFill>
            </a:endParaRPr>
          </a:p>
          <a:p>
            <a:pPr marL="342900" indent="-342900">
              <a:buFont typeface="Wingdings" panose="05000000000000000000" pitchFamily="2" charset="2"/>
              <a:buChar char="n"/>
            </a:pPr>
            <a:r>
              <a:rPr lang="zh-CN" altLang="en-US" sz="2400" dirty="0">
                <a:solidFill>
                  <a:srgbClr val="FF0000"/>
                </a:solidFill>
              </a:rPr>
              <a:t>总的代价函数 </a:t>
            </a:r>
            <a:r>
              <a:rPr lang="en-US" altLang="zh-CN" sz="2400" dirty="0">
                <a:solidFill>
                  <a:srgbClr val="FF0000"/>
                </a:solidFill>
              </a:rPr>
              <a:t>θ </a:t>
            </a:r>
            <a:r>
              <a:rPr lang="zh-CN" altLang="en-US" sz="2400" dirty="0">
                <a:solidFill>
                  <a:srgbClr val="FF0000"/>
                </a:solidFill>
              </a:rPr>
              <a:t>可以用来评价模型的好坏，代价函数越小说明模型和参数越符合训练样本 </a:t>
            </a:r>
            <a:r>
              <a:rPr lang="en-US" altLang="zh-CN" sz="2400" dirty="0">
                <a:solidFill>
                  <a:srgbClr val="FF0000"/>
                </a:solidFill>
              </a:rPr>
              <a:t>θ </a:t>
            </a:r>
            <a:r>
              <a:rPr lang="zh-CN" altLang="en-US" sz="2400" dirty="0">
                <a:solidFill>
                  <a:srgbClr val="FF0000"/>
                </a:solidFill>
              </a:rPr>
              <a:t>；</a:t>
            </a:r>
            <a:endParaRPr lang="en-US" altLang="zh-CN" sz="2400" dirty="0">
              <a:solidFill>
                <a:srgbClr val="FF0000"/>
              </a:solidFill>
            </a:endParaRPr>
          </a:p>
          <a:p>
            <a:pPr marL="342900" indent="-342900">
              <a:buFont typeface="Wingdings" panose="05000000000000000000" pitchFamily="2" charset="2"/>
              <a:buChar char="n"/>
            </a:pPr>
            <a:endParaRPr lang="en-US" altLang="zh-CN" sz="2400" dirty="0">
              <a:solidFill>
                <a:srgbClr val="00B050"/>
              </a:solidFill>
            </a:endParaRPr>
          </a:p>
          <a:p>
            <a:pPr marL="342900" indent="-342900">
              <a:buFont typeface="Wingdings" panose="05000000000000000000" pitchFamily="2" charset="2"/>
              <a:buChar char="n"/>
            </a:pPr>
            <a:r>
              <a:rPr lang="en-US" altLang="zh-CN" sz="2400" dirty="0">
                <a:solidFill>
                  <a:srgbClr val="00B050"/>
                </a:solidFill>
              </a:rPr>
              <a:t>J(θ)</a:t>
            </a:r>
            <a:r>
              <a:rPr lang="zh-CN" altLang="en-US" sz="2400" dirty="0">
                <a:solidFill>
                  <a:srgbClr val="00B050"/>
                </a:solidFill>
              </a:rPr>
              <a:t>是一个标量</a:t>
            </a:r>
            <a:r>
              <a:rPr lang="en-US" altLang="zh-CN" sz="2400" dirty="0">
                <a:solidFill>
                  <a:srgbClr val="00B050"/>
                </a:solidFill>
              </a:rPr>
              <a:t>.</a:t>
            </a:r>
            <a:endParaRPr lang="zh-CN" altLang="en-US" sz="2400" dirty="0">
              <a:solidFill>
                <a:srgbClr val="00B050"/>
              </a:solidFill>
            </a:endParaRPr>
          </a:p>
        </p:txBody>
      </p:sp>
    </p:spTree>
    <p:extLst>
      <p:ext uri="{BB962C8B-B14F-4D97-AF65-F5344CB8AC3E}">
        <p14:creationId xmlns:p14="http://schemas.microsoft.com/office/powerpoint/2010/main" val="229957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4">
            <a:extLst>
              <a:ext uri="{FF2B5EF4-FFF2-40B4-BE49-F238E27FC236}">
                <a16:creationId xmlns:a16="http://schemas.microsoft.com/office/drawing/2014/main" id="{5FD5C08B-692C-4627-BA71-F0AB763854EC}"/>
              </a:ext>
            </a:extLst>
          </p:cNvPr>
          <p:cNvGraphicFramePr>
            <a:graphicFrameLocks noChangeAspect="1"/>
          </p:cNvGraphicFramePr>
          <p:nvPr>
            <p:extLst>
              <p:ext uri="{D42A27DB-BD31-4B8C-83A1-F6EECF244321}">
                <p14:modId xmlns:p14="http://schemas.microsoft.com/office/powerpoint/2010/main" val="3091554285"/>
              </p:ext>
            </p:extLst>
          </p:nvPr>
        </p:nvGraphicFramePr>
        <p:xfrm>
          <a:off x="2708672" y="1700808"/>
          <a:ext cx="3726656" cy="3232547"/>
        </p:xfrm>
        <a:graphic>
          <a:graphicData uri="http://schemas.openxmlformats.org/presentationml/2006/ole">
            <mc:AlternateContent xmlns:mc="http://schemas.openxmlformats.org/markup-compatibility/2006">
              <mc:Choice xmlns:v="urn:schemas-microsoft-com:vml" Requires="v">
                <p:oleObj spid="_x0000_s6198" name="位图图像" r:id="rId3" imgW="2354784" imgH="1973333" progId="Paint.Picture">
                  <p:embed/>
                </p:oleObj>
              </mc:Choice>
              <mc:Fallback>
                <p:oleObj name="位图图像" r:id="rId3" imgW="2354784" imgH="1973333" progId="Paint.Picture">
                  <p:embed/>
                  <p:pic>
                    <p:nvPicPr>
                      <p:cNvPr id="9" name="Object 4">
                        <a:extLst>
                          <a:ext uri="{FF2B5EF4-FFF2-40B4-BE49-F238E27FC236}">
                            <a16:creationId xmlns:a16="http://schemas.microsoft.com/office/drawing/2014/main" id="{5FD5C08B-692C-4627-BA71-F0AB763854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672" y="1700808"/>
                        <a:ext cx="3726656" cy="3232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本框 3">
            <a:extLst>
              <a:ext uri="{FF2B5EF4-FFF2-40B4-BE49-F238E27FC236}">
                <a16:creationId xmlns:a16="http://schemas.microsoft.com/office/drawing/2014/main" id="{DBAF6181-5B8E-4E66-906C-A44E9951D8DC}"/>
              </a:ext>
            </a:extLst>
          </p:cNvPr>
          <p:cNvSpPr txBox="1"/>
          <p:nvPr/>
        </p:nvSpPr>
        <p:spPr>
          <a:xfrm>
            <a:off x="2915816" y="332656"/>
            <a:ext cx="3144738" cy="646331"/>
          </a:xfrm>
          <a:prstGeom prst="rect">
            <a:avLst/>
          </a:prstGeom>
          <a:noFill/>
        </p:spPr>
        <p:txBody>
          <a:bodyPr wrap="square" rtlCol="0" anchor="t">
            <a:spAutoFit/>
          </a:bodyPr>
          <a:lstStyle/>
          <a:p>
            <a:r>
              <a:rPr lang="zh-CN" altLang="en-US" sz="3600" kern="0" dirty="0">
                <a:solidFill>
                  <a:schemeClr val="bg1"/>
                </a:solidFill>
                <a:latin typeface="+mj-lt"/>
                <a:ea typeface="+mj-ea"/>
                <a:cs typeface="+mj-cs"/>
                <a:sym typeface="+mn-ea"/>
              </a:rPr>
              <a:t>§ 问答时间</a:t>
            </a:r>
            <a:endParaRPr lang="zh-CN" altLang="en-US" dirty="0"/>
          </a:p>
        </p:txBody>
      </p:sp>
    </p:spTree>
    <p:extLst>
      <p:ext uri="{BB962C8B-B14F-4D97-AF65-F5344CB8AC3E}">
        <p14:creationId xmlns:p14="http://schemas.microsoft.com/office/powerpoint/2010/main" val="120550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E6725E-51F0-403F-8AEC-44541D973918}"/>
              </a:ext>
            </a:extLst>
          </p:cNvPr>
          <p:cNvSpPr txBox="1"/>
          <p:nvPr/>
        </p:nvSpPr>
        <p:spPr>
          <a:xfrm>
            <a:off x="467544" y="340495"/>
            <a:ext cx="8352928" cy="584775"/>
          </a:xfrm>
          <a:prstGeom prst="rect">
            <a:avLst/>
          </a:prstGeom>
          <a:noFill/>
        </p:spPr>
        <p:txBody>
          <a:bodyPr wrap="square" rtlCol="0">
            <a:spAutoFit/>
          </a:bodyPr>
          <a:lstStyle/>
          <a:p>
            <a:r>
              <a:rPr lang="zh-CN" altLang="en-US" sz="3200" dirty="0"/>
              <a:t>今日任务</a:t>
            </a:r>
            <a:r>
              <a:rPr lang="en-US" altLang="zh-CN" sz="3200" dirty="0"/>
              <a:t>I</a:t>
            </a:r>
            <a:r>
              <a:rPr lang="zh-CN" altLang="en-US" sz="3200" dirty="0"/>
              <a:t>：各个分类器的分类性能比较</a:t>
            </a:r>
          </a:p>
        </p:txBody>
      </p:sp>
      <p:sp>
        <p:nvSpPr>
          <p:cNvPr id="5" name="文本框 4">
            <a:extLst>
              <a:ext uri="{FF2B5EF4-FFF2-40B4-BE49-F238E27FC236}">
                <a16:creationId xmlns:a16="http://schemas.microsoft.com/office/drawing/2014/main" id="{606C74CE-A355-4567-A18E-AA9BEF8CA538}"/>
              </a:ext>
            </a:extLst>
          </p:cNvPr>
          <p:cNvSpPr txBox="1"/>
          <p:nvPr/>
        </p:nvSpPr>
        <p:spPr>
          <a:xfrm>
            <a:off x="395536" y="1133019"/>
            <a:ext cx="7309241" cy="415498"/>
          </a:xfrm>
          <a:prstGeom prst="rect">
            <a:avLst/>
          </a:prstGeom>
          <a:noFill/>
        </p:spPr>
        <p:txBody>
          <a:bodyPr wrap="square" rtlCol="0">
            <a:spAutoFit/>
          </a:bodyPr>
          <a:lstStyle/>
          <a:p>
            <a:r>
              <a:rPr lang="zh-CN" altLang="en-US" sz="2100" dirty="0">
                <a:solidFill>
                  <a:srgbClr val="00B0F0"/>
                </a:solidFill>
              </a:rPr>
              <a:t>给定的图像数据集，比较分类性能</a:t>
            </a:r>
            <a:r>
              <a:rPr lang="en-US" altLang="zh-CN" sz="2100" dirty="0">
                <a:solidFill>
                  <a:srgbClr val="00B0F0"/>
                </a:solidFill>
              </a:rPr>
              <a:t>.</a:t>
            </a:r>
          </a:p>
        </p:txBody>
      </p:sp>
      <p:sp>
        <p:nvSpPr>
          <p:cNvPr id="16" name="文本框 15">
            <a:extLst>
              <a:ext uri="{FF2B5EF4-FFF2-40B4-BE49-F238E27FC236}">
                <a16:creationId xmlns:a16="http://schemas.microsoft.com/office/drawing/2014/main" id="{9C57E35E-0B6F-4FAE-B71E-384254515358}"/>
              </a:ext>
            </a:extLst>
          </p:cNvPr>
          <p:cNvSpPr txBox="1"/>
          <p:nvPr/>
        </p:nvSpPr>
        <p:spPr>
          <a:xfrm>
            <a:off x="179512" y="3714565"/>
            <a:ext cx="2592288" cy="369332"/>
          </a:xfrm>
          <a:prstGeom prst="rect">
            <a:avLst/>
          </a:prstGeom>
          <a:noFill/>
        </p:spPr>
        <p:txBody>
          <a:bodyPr wrap="square" rtlCol="0">
            <a:spAutoFit/>
          </a:bodyPr>
          <a:lstStyle/>
          <a:p>
            <a:r>
              <a:rPr lang="en-US" altLang="zh-CN" dirty="0"/>
              <a:t>17flower </a:t>
            </a:r>
            <a:r>
              <a:rPr lang="zh-CN" altLang="en-US" dirty="0"/>
              <a:t>数据集可视化</a:t>
            </a:r>
          </a:p>
        </p:txBody>
      </p:sp>
      <p:pic>
        <p:nvPicPr>
          <p:cNvPr id="4" name="图片 3">
            <a:extLst>
              <a:ext uri="{FF2B5EF4-FFF2-40B4-BE49-F238E27FC236}">
                <a16:creationId xmlns:a16="http://schemas.microsoft.com/office/drawing/2014/main" id="{4FE6C23F-E7C7-41E7-85F6-A5993CB9708C}"/>
              </a:ext>
            </a:extLst>
          </p:cNvPr>
          <p:cNvPicPr>
            <a:picLocks noChangeAspect="1"/>
          </p:cNvPicPr>
          <p:nvPr/>
        </p:nvPicPr>
        <p:blipFill rotWithShape="1">
          <a:blip r:embed="rId2">
            <a:extLst>
              <a:ext uri="{28A0092B-C50C-407E-A947-70E740481C1C}">
                <a14:useLocalDpi xmlns:a14="http://schemas.microsoft.com/office/drawing/2010/main" val="0"/>
              </a:ext>
            </a:extLst>
          </a:blip>
          <a:srcRect l="15548" t="10625" r="16778" b="5703"/>
          <a:stretch/>
        </p:blipFill>
        <p:spPr>
          <a:xfrm>
            <a:off x="251640" y="1628800"/>
            <a:ext cx="2160000" cy="2002909"/>
          </a:xfrm>
          <a:prstGeom prst="rect">
            <a:avLst/>
          </a:prstGeom>
        </p:spPr>
      </p:pic>
      <p:sp>
        <p:nvSpPr>
          <p:cNvPr id="7" name="文本框 6">
            <a:extLst>
              <a:ext uri="{FF2B5EF4-FFF2-40B4-BE49-F238E27FC236}">
                <a16:creationId xmlns:a16="http://schemas.microsoft.com/office/drawing/2014/main" id="{4C65392A-1A40-4426-B5F9-0396D68C2368}"/>
              </a:ext>
            </a:extLst>
          </p:cNvPr>
          <p:cNvSpPr txBox="1"/>
          <p:nvPr/>
        </p:nvSpPr>
        <p:spPr>
          <a:xfrm>
            <a:off x="3150056" y="3714565"/>
            <a:ext cx="1800200" cy="369332"/>
          </a:xfrm>
          <a:prstGeom prst="rect">
            <a:avLst/>
          </a:prstGeom>
          <a:noFill/>
        </p:spPr>
        <p:txBody>
          <a:bodyPr wrap="square" rtlCol="0">
            <a:spAutoFit/>
          </a:bodyPr>
          <a:lstStyle/>
          <a:p>
            <a:r>
              <a:rPr lang="en-US" altLang="zh-CN" dirty="0"/>
              <a:t>Digits (10</a:t>
            </a:r>
            <a:r>
              <a:rPr lang="zh-CN" altLang="en-US" dirty="0"/>
              <a:t>类</a:t>
            </a:r>
            <a:r>
              <a:rPr lang="en-US" altLang="zh-CN" dirty="0"/>
              <a:t>)</a:t>
            </a:r>
            <a:endParaRPr lang="zh-CN" altLang="en-US" dirty="0"/>
          </a:p>
        </p:txBody>
      </p:sp>
      <p:pic>
        <p:nvPicPr>
          <p:cNvPr id="8" name="图片 7">
            <a:extLst>
              <a:ext uri="{FF2B5EF4-FFF2-40B4-BE49-F238E27FC236}">
                <a16:creationId xmlns:a16="http://schemas.microsoft.com/office/drawing/2014/main" id="{3D095848-9111-4A54-935C-A80265428CBC}"/>
              </a:ext>
            </a:extLst>
          </p:cNvPr>
          <p:cNvPicPr>
            <a:picLocks noChangeAspect="1"/>
          </p:cNvPicPr>
          <p:nvPr/>
        </p:nvPicPr>
        <p:blipFill rotWithShape="1">
          <a:blip r:embed="rId3">
            <a:extLst>
              <a:ext uri="{28A0092B-C50C-407E-A947-70E740481C1C}">
                <a14:useLocalDpi xmlns:a14="http://schemas.microsoft.com/office/drawing/2010/main" val="0"/>
              </a:ext>
            </a:extLst>
          </a:blip>
          <a:srcRect l="4851" t="21224" r="9345" b="15800"/>
          <a:stretch/>
        </p:blipFill>
        <p:spPr>
          <a:xfrm>
            <a:off x="5172807" y="1700808"/>
            <a:ext cx="3636177" cy="2001600"/>
          </a:xfrm>
          <a:prstGeom prst="rect">
            <a:avLst/>
          </a:prstGeom>
        </p:spPr>
      </p:pic>
      <p:sp>
        <p:nvSpPr>
          <p:cNvPr id="9" name="文本框 8">
            <a:extLst>
              <a:ext uri="{FF2B5EF4-FFF2-40B4-BE49-F238E27FC236}">
                <a16:creationId xmlns:a16="http://schemas.microsoft.com/office/drawing/2014/main" id="{15EAB4FD-5F7A-409A-B52B-E5F00B64342C}"/>
              </a:ext>
            </a:extLst>
          </p:cNvPr>
          <p:cNvSpPr txBox="1"/>
          <p:nvPr/>
        </p:nvSpPr>
        <p:spPr>
          <a:xfrm>
            <a:off x="6084168" y="3724482"/>
            <a:ext cx="2304256" cy="369332"/>
          </a:xfrm>
          <a:prstGeom prst="rect">
            <a:avLst/>
          </a:prstGeom>
          <a:noFill/>
        </p:spPr>
        <p:txBody>
          <a:bodyPr wrap="square" rtlCol="0">
            <a:spAutoFit/>
          </a:bodyPr>
          <a:lstStyle/>
          <a:p>
            <a:r>
              <a:rPr lang="en-US" altLang="zh-CN" dirty="0"/>
              <a:t>Face images (10</a:t>
            </a:r>
            <a:r>
              <a:rPr lang="zh-CN" altLang="en-US" dirty="0"/>
              <a:t>类</a:t>
            </a:r>
            <a:r>
              <a:rPr lang="en-US" altLang="zh-CN" dirty="0"/>
              <a:t>)</a:t>
            </a:r>
            <a:endParaRPr lang="zh-CN" altLang="en-US" dirty="0"/>
          </a:p>
        </p:txBody>
      </p:sp>
      <p:graphicFrame>
        <p:nvGraphicFramePr>
          <p:cNvPr id="3" name="表格 9">
            <a:extLst>
              <a:ext uri="{FF2B5EF4-FFF2-40B4-BE49-F238E27FC236}">
                <a16:creationId xmlns:a16="http://schemas.microsoft.com/office/drawing/2014/main" id="{AA783F61-553A-4F57-B830-DCA265AD0034}"/>
              </a:ext>
            </a:extLst>
          </p:cNvPr>
          <p:cNvGraphicFramePr>
            <a:graphicFrameLocks noGrp="1"/>
          </p:cNvGraphicFramePr>
          <p:nvPr>
            <p:extLst>
              <p:ext uri="{D42A27DB-BD31-4B8C-83A1-F6EECF244321}">
                <p14:modId xmlns:p14="http://schemas.microsoft.com/office/powerpoint/2010/main" val="313181829"/>
              </p:ext>
            </p:extLst>
          </p:nvPr>
        </p:nvGraphicFramePr>
        <p:xfrm>
          <a:off x="1043073" y="4365104"/>
          <a:ext cx="7201870" cy="2073211"/>
        </p:xfrm>
        <a:graphic>
          <a:graphicData uri="http://schemas.openxmlformats.org/drawingml/2006/table">
            <a:tbl>
              <a:tblPr firstRow="1" bandRow="1">
                <a:tableStyleId>{93296810-A885-4BE3-A3E7-6D5BEEA58F35}</a:tableStyleId>
              </a:tblPr>
              <a:tblGrid>
                <a:gridCol w="2091289">
                  <a:extLst>
                    <a:ext uri="{9D8B030D-6E8A-4147-A177-3AD203B41FA5}">
                      <a16:colId xmlns:a16="http://schemas.microsoft.com/office/drawing/2014/main" val="2928788287"/>
                    </a:ext>
                  </a:extLst>
                </a:gridCol>
                <a:gridCol w="1703527">
                  <a:extLst>
                    <a:ext uri="{9D8B030D-6E8A-4147-A177-3AD203B41FA5}">
                      <a16:colId xmlns:a16="http://schemas.microsoft.com/office/drawing/2014/main" val="2839193242"/>
                    </a:ext>
                  </a:extLst>
                </a:gridCol>
                <a:gridCol w="1703527">
                  <a:extLst>
                    <a:ext uri="{9D8B030D-6E8A-4147-A177-3AD203B41FA5}">
                      <a16:colId xmlns:a16="http://schemas.microsoft.com/office/drawing/2014/main" val="1292793041"/>
                    </a:ext>
                  </a:extLst>
                </a:gridCol>
                <a:gridCol w="1703527">
                  <a:extLst>
                    <a:ext uri="{9D8B030D-6E8A-4147-A177-3AD203B41FA5}">
                      <a16:colId xmlns:a16="http://schemas.microsoft.com/office/drawing/2014/main" val="2096645650"/>
                    </a:ext>
                  </a:extLst>
                </a:gridCol>
              </a:tblGrid>
              <a:tr h="512959">
                <a:tc>
                  <a:txBody>
                    <a:bodyPr/>
                    <a:lstStyle/>
                    <a:p>
                      <a:pPr algn="ctr"/>
                      <a:r>
                        <a:rPr lang="zh-CN" altLang="en-US" dirty="0"/>
                        <a:t>分类方法 </a:t>
                      </a:r>
                      <a:r>
                        <a:rPr lang="en-US" altLang="zh-CN" dirty="0"/>
                        <a:t>\ </a:t>
                      </a:r>
                      <a:r>
                        <a:rPr lang="zh-CN" altLang="en-US" dirty="0"/>
                        <a:t>数据集</a:t>
                      </a:r>
                    </a:p>
                  </a:txBody>
                  <a:tcPr/>
                </a:tc>
                <a:tc>
                  <a:txBody>
                    <a:bodyPr/>
                    <a:lstStyle/>
                    <a:p>
                      <a:pPr algn="ctr"/>
                      <a:r>
                        <a:rPr lang="en-US" altLang="zh-CN" dirty="0"/>
                        <a:t> 17flowers</a:t>
                      </a:r>
                      <a:endParaRPr lang="zh-CN" altLang="en-US" dirty="0"/>
                    </a:p>
                  </a:txBody>
                  <a:tcPr/>
                </a:tc>
                <a:tc>
                  <a:txBody>
                    <a:bodyPr/>
                    <a:lstStyle/>
                    <a:p>
                      <a:pPr algn="ctr"/>
                      <a:r>
                        <a:rPr lang="en-US" altLang="zh-CN" dirty="0"/>
                        <a:t>Digits </a:t>
                      </a:r>
                      <a:endParaRPr lang="zh-CN" altLang="en-US" dirty="0"/>
                    </a:p>
                  </a:txBody>
                  <a:tcPr/>
                </a:tc>
                <a:tc>
                  <a:txBody>
                    <a:bodyPr/>
                    <a:lstStyle/>
                    <a:p>
                      <a:pPr algn="ctr"/>
                      <a:r>
                        <a:rPr lang="en-US" altLang="zh-CN" dirty="0"/>
                        <a:t>Face images</a:t>
                      </a:r>
                      <a:endParaRPr lang="zh-CN" altLang="en-US" dirty="0"/>
                    </a:p>
                  </a:txBody>
                  <a:tcPr/>
                </a:tc>
                <a:extLst>
                  <a:ext uri="{0D108BD9-81ED-4DB2-BD59-A6C34878D82A}">
                    <a16:rowId xmlns:a16="http://schemas.microsoft.com/office/drawing/2014/main" val="2641695453"/>
                  </a:ext>
                </a:extLst>
              </a:tr>
              <a:tr h="520084">
                <a:tc>
                  <a:txBody>
                    <a:bodyPr/>
                    <a:lstStyle/>
                    <a:p>
                      <a:pPr algn="ctr"/>
                      <a:r>
                        <a:rPr lang="en-US" altLang="zh-CN" b="1" dirty="0">
                          <a:solidFill>
                            <a:srgbClr val="1564BB"/>
                          </a:solidFill>
                          <a:latin typeface="Times New Roman" panose="02020603050405020304" pitchFamily="18" charset="0"/>
                          <a:cs typeface="Times New Roman" panose="02020603050405020304" pitchFamily="18" charset="0"/>
                        </a:rPr>
                        <a:t>KNN</a:t>
                      </a:r>
                      <a:endParaRPr lang="zh-CN" altLang="en-US" b="1" dirty="0">
                        <a:solidFill>
                          <a:srgbClr val="1564BB"/>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0.2147</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0.9766</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1.00</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7629385"/>
                  </a:ext>
                </a:extLst>
              </a:tr>
              <a:tr h="520084">
                <a:tc>
                  <a:txBody>
                    <a:bodyPr/>
                    <a:lstStyle/>
                    <a:p>
                      <a:pPr algn="ctr"/>
                      <a:r>
                        <a:rPr lang="en-US" altLang="zh-CN" b="1" dirty="0" err="1">
                          <a:solidFill>
                            <a:srgbClr val="1564BB"/>
                          </a:solidFill>
                          <a:latin typeface="Times New Roman" panose="02020603050405020304" pitchFamily="18" charset="0"/>
                          <a:cs typeface="Times New Roman" panose="02020603050405020304" pitchFamily="18" charset="0"/>
                        </a:rPr>
                        <a:t>NaiveBayes</a:t>
                      </a:r>
                      <a:endParaRPr lang="zh-CN" altLang="en-US" b="1" dirty="0">
                        <a:solidFill>
                          <a:srgbClr val="1564BB"/>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0.2441</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0.8131</a:t>
                      </a:r>
                      <a:r>
                        <a:rPr lang="zh-CN" altLang="en-US" b="1" dirty="0">
                          <a:latin typeface="Times New Roman" panose="02020603050405020304" pitchFamily="18" charset="0"/>
                          <a:cs typeface="Times New Roman" panose="02020603050405020304" pitchFamily="18" charset="0"/>
                        </a:rPr>
                        <a:t> </a:t>
                      </a:r>
                    </a:p>
                  </a:txBody>
                  <a:tcPr/>
                </a:tc>
                <a:tc>
                  <a:txBody>
                    <a:bodyPr/>
                    <a:lstStyle/>
                    <a:p>
                      <a:pPr algn="ctr"/>
                      <a:r>
                        <a:rPr lang="en-US" altLang="zh-CN" b="1" dirty="0">
                          <a:latin typeface="Times New Roman" panose="02020603050405020304" pitchFamily="18" charset="0"/>
                          <a:cs typeface="Times New Roman" panose="02020603050405020304" pitchFamily="18" charset="0"/>
                        </a:rPr>
                        <a:t>1.00</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076539"/>
                  </a:ext>
                </a:extLst>
              </a:tr>
              <a:tr h="520084">
                <a:tc>
                  <a:txBody>
                    <a:bodyPr/>
                    <a:lstStyle/>
                    <a:p>
                      <a:pPr algn="ctr"/>
                      <a:r>
                        <a:rPr lang="en-US" altLang="zh-CN" b="1" dirty="0">
                          <a:solidFill>
                            <a:srgbClr val="1564BB"/>
                          </a:solidFill>
                          <a:latin typeface="Times New Roman" panose="02020603050405020304" pitchFamily="18" charset="0"/>
                          <a:cs typeface="Times New Roman" panose="02020603050405020304" pitchFamily="18" charset="0"/>
                        </a:rPr>
                        <a:t>Logistic regression</a:t>
                      </a:r>
                    </a:p>
                  </a:txBody>
                  <a:tcPr/>
                </a:tc>
                <a:tc>
                  <a:txBody>
                    <a:bodyPr/>
                    <a:lstStyle/>
                    <a:p>
                      <a:pPr algn="ctr"/>
                      <a:r>
                        <a:rPr lang="en-US" altLang="zh-CN" b="1" dirty="0">
                          <a:latin typeface="Times New Roman" panose="02020603050405020304" pitchFamily="18" charset="0"/>
                          <a:cs typeface="Times New Roman" panose="02020603050405020304" pitchFamily="18" charset="0"/>
                        </a:rPr>
                        <a:t>0.2617</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0.9510</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1.00</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8193912"/>
                  </a:ext>
                </a:extLst>
              </a:tr>
            </a:tbl>
          </a:graphicData>
        </a:graphic>
      </p:graphicFrame>
      <p:pic>
        <p:nvPicPr>
          <p:cNvPr id="12" name="图片 11">
            <a:extLst>
              <a:ext uri="{FF2B5EF4-FFF2-40B4-BE49-F238E27FC236}">
                <a16:creationId xmlns:a16="http://schemas.microsoft.com/office/drawing/2014/main" id="{A7680A64-58D2-403B-ACAA-7BC54DBE89CA}"/>
              </a:ext>
            </a:extLst>
          </p:cNvPr>
          <p:cNvPicPr>
            <a:picLocks noChangeAspect="1"/>
          </p:cNvPicPr>
          <p:nvPr/>
        </p:nvPicPr>
        <p:blipFill rotWithShape="1">
          <a:blip r:embed="rId4">
            <a:extLst>
              <a:ext uri="{28A0092B-C50C-407E-A947-70E740481C1C}">
                <a14:useLocalDpi xmlns:a14="http://schemas.microsoft.com/office/drawing/2010/main" val="0"/>
              </a:ext>
            </a:extLst>
          </a:blip>
          <a:srcRect l="16778" t="10625" r="19239" b="5703"/>
          <a:stretch/>
        </p:blipFill>
        <p:spPr>
          <a:xfrm>
            <a:off x="2771800" y="1628800"/>
            <a:ext cx="2040847" cy="2001600"/>
          </a:xfrm>
          <a:prstGeom prst="rect">
            <a:avLst/>
          </a:prstGeom>
        </p:spPr>
      </p:pic>
    </p:spTree>
    <p:extLst>
      <p:ext uri="{BB962C8B-B14F-4D97-AF65-F5344CB8AC3E}">
        <p14:creationId xmlns:p14="http://schemas.microsoft.com/office/powerpoint/2010/main" val="1646052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7E6725E-51F0-403F-8AEC-44541D973918}"/>
              </a:ext>
            </a:extLst>
          </p:cNvPr>
          <p:cNvSpPr txBox="1"/>
          <p:nvPr/>
        </p:nvSpPr>
        <p:spPr>
          <a:xfrm>
            <a:off x="539552" y="380420"/>
            <a:ext cx="7866620" cy="584775"/>
          </a:xfrm>
          <a:prstGeom prst="rect">
            <a:avLst/>
          </a:prstGeom>
          <a:noFill/>
        </p:spPr>
        <p:txBody>
          <a:bodyPr wrap="square" rtlCol="0">
            <a:spAutoFit/>
          </a:bodyPr>
          <a:lstStyle/>
          <a:p>
            <a:r>
              <a:rPr lang="zh-CN" altLang="en-US" sz="3200" dirty="0"/>
              <a:t>今日任务</a:t>
            </a:r>
            <a:r>
              <a:rPr lang="en-US" altLang="zh-CN" sz="3200" dirty="0"/>
              <a:t>II</a:t>
            </a:r>
            <a:r>
              <a:rPr lang="zh-CN" altLang="en-US" sz="3200" dirty="0"/>
              <a:t>：各个分类器的分类性能比较</a:t>
            </a:r>
          </a:p>
        </p:txBody>
      </p:sp>
      <p:sp>
        <p:nvSpPr>
          <p:cNvPr id="5" name="文本框 4">
            <a:extLst>
              <a:ext uri="{FF2B5EF4-FFF2-40B4-BE49-F238E27FC236}">
                <a16:creationId xmlns:a16="http://schemas.microsoft.com/office/drawing/2014/main" id="{606C74CE-A355-4567-A18E-AA9BEF8CA538}"/>
              </a:ext>
            </a:extLst>
          </p:cNvPr>
          <p:cNvSpPr txBox="1"/>
          <p:nvPr/>
        </p:nvSpPr>
        <p:spPr>
          <a:xfrm>
            <a:off x="395536" y="1133019"/>
            <a:ext cx="7309241" cy="415498"/>
          </a:xfrm>
          <a:prstGeom prst="rect">
            <a:avLst/>
          </a:prstGeom>
          <a:noFill/>
        </p:spPr>
        <p:txBody>
          <a:bodyPr wrap="square" rtlCol="0">
            <a:spAutoFit/>
          </a:bodyPr>
          <a:lstStyle/>
          <a:p>
            <a:r>
              <a:rPr lang="zh-CN" altLang="en-US" sz="2100" dirty="0">
                <a:solidFill>
                  <a:srgbClr val="00B0F0"/>
                </a:solidFill>
              </a:rPr>
              <a:t>给定的图像数据集</a:t>
            </a:r>
            <a:r>
              <a:rPr lang="en-US" altLang="zh-CN" sz="2100" dirty="0">
                <a:solidFill>
                  <a:srgbClr val="00B0F0"/>
                </a:solidFill>
              </a:rPr>
              <a:t>CIFAI-10</a:t>
            </a:r>
            <a:r>
              <a:rPr lang="zh-CN" altLang="en-US" sz="2100" dirty="0">
                <a:solidFill>
                  <a:srgbClr val="00B0F0"/>
                </a:solidFill>
              </a:rPr>
              <a:t>，比较分类性能</a:t>
            </a:r>
            <a:r>
              <a:rPr lang="en-US" altLang="zh-CN" sz="2100" dirty="0">
                <a:solidFill>
                  <a:srgbClr val="00B0F0"/>
                </a:solidFill>
              </a:rPr>
              <a:t>.</a:t>
            </a:r>
          </a:p>
        </p:txBody>
      </p:sp>
      <p:graphicFrame>
        <p:nvGraphicFramePr>
          <p:cNvPr id="3" name="表格 9">
            <a:extLst>
              <a:ext uri="{FF2B5EF4-FFF2-40B4-BE49-F238E27FC236}">
                <a16:creationId xmlns:a16="http://schemas.microsoft.com/office/drawing/2014/main" id="{AA783F61-553A-4F57-B830-DCA265AD0034}"/>
              </a:ext>
            </a:extLst>
          </p:cNvPr>
          <p:cNvGraphicFramePr>
            <a:graphicFrameLocks noGrp="1"/>
          </p:cNvGraphicFramePr>
          <p:nvPr>
            <p:extLst>
              <p:ext uri="{D42A27DB-BD31-4B8C-83A1-F6EECF244321}">
                <p14:modId xmlns:p14="http://schemas.microsoft.com/office/powerpoint/2010/main" val="799426769"/>
              </p:ext>
            </p:extLst>
          </p:nvPr>
        </p:nvGraphicFramePr>
        <p:xfrm>
          <a:off x="1043073" y="4653136"/>
          <a:ext cx="7201870" cy="2073211"/>
        </p:xfrm>
        <a:graphic>
          <a:graphicData uri="http://schemas.openxmlformats.org/drawingml/2006/table">
            <a:tbl>
              <a:tblPr firstRow="1" bandRow="1">
                <a:tableStyleId>{93296810-A885-4BE3-A3E7-6D5BEEA58F35}</a:tableStyleId>
              </a:tblPr>
              <a:tblGrid>
                <a:gridCol w="2091289">
                  <a:extLst>
                    <a:ext uri="{9D8B030D-6E8A-4147-A177-3AD203B41FA5}">
                      <a16:colId xmlns:a16="http://schemas.microsoft.com/office/drawing/2014/main" val="2928788287"/>
                    </a:ext>
                  </a:extLst>
                </a:gridCol>
                <a:gridCol w="1703527">
                  <a:extLst>
                    <a:ext uri="{9D8B030D-6E8A-4147-A177-3AD203B41FA5}">
                      <a16:colId xmlns:a16="http://schemas.microsoft.com/office/drawing/2014/main" val="2839193242"/>
                    </a:ext>
                  </a:extLst>
                </a:gridCol>
                <a:gridCol w="1703527">
                  <a:extLst>
                    <a:ext uri="{9D8B030D-6E8A-4147-A177-3AD203B41FA5}">
                      <a16:colId xmlns:a16="http://schemas.microsoft.com/office/drawing/2014/main" val="1292793041"/>
                    </a:ext>
                  </a:extLst>
                </a:gridCol>
                <a:gridCol w="1703527">
                  <a:extLst>
                    <a:ext uri="{9D8B030D-6E8A-4147-A177-3AD203B41FA5}">
                      <a16:colId xmlns:a16="http://schemas.microsoft.com/office/drawing/2014/main" val="2096645650"/>
                    </a:ext>
                  </a:extLst>
                </a:gridCol>
              </a:tblGrid>
              <a:tr h="512959">
                <a:tc>
                  <a:txBody>
                    <a:bodyPr/>
                    <a:lstStyle/>
                    <a:p>
                      <a:pPr algn="ctr"/>
                      <a:r>
                        <a:rPr lang="zh-CN" altLang="en-US" dirty="0"/>
                        <a:t>分类方法 </a:t>
                      </a:r>
                      <a:r>
                        <a:rPr lang="en-US" altLang="zh-CN" dirty="0"/>
                        <a:t>\ </a:t>
                      </a:r>
                      <a:r>
                        <a:rPr lang="zh-CN" altLang="en-US" dirty="0"/>
                        <a:t>数据集</a:t>
                      </a:r>
                    </a:p>
                  </a:txBody>
                  <a:tcPr/>
                </a:tc>
                <a:tc>
                  <a:txBody>
                    <a:bodyPr/>
                    <a:lstStyle/>
                    <a:p>
                      <a:pPr algn="ctr"/>
                      <a:r>
                        <a:rPr lang="en-US" altLang="zh-CN" dirty="0"/>
                        <a:t> batch_1</a:t>
                      </a:r>
                      <a:endParaRPr lang="zh-CN" altLang="en-US" dirty="0"/>
                    </a:p>
                  </a:txBody>
                  <a:tcPr/>
                </a:tc>
                <a:tc>
                  <a:txBody>
                    <a:bodyPr/>
                    <a:lstStyle/>
                    <a:p>
                      <a:pPr algn="ctr"/>
                      <a:r>
                        <a:rPr lang="en-US" altLang="zh-CN" dirty="0"/>
                        <a:t>batch_2 </a:t>
                      </a:r>
                      <a:endParaRPr lang="zh-CN" altLang="en-US" dirty="0"/>
                    </a:p>
                  </a:txBody>
                  <a:tcPr/>
                </a:tc>
                <a:tc>
                  <a:txBody>
                    <a:bodyPr/>
                    <a:lstStyle/>
                    <a:p>
                      <a:pPr algn="ctr"/>
                      <a:r>
                        <a:rPr lang="en-US" altLang="zh-CN" dirty="0"/>
                        <a:t>batch_3</a:t>
                      </a:r>
                      <a:endParaRPr lang="zh-CN" altLang="en-US" dirty="0"/>
                    </a:p>
                  </a:txBody>
                  <a:tcPr/>
                </a:tc>
                <a:extLst>
                  <a:ext uri="{0D108BD9-81ED-4DB2-BD59-A6C34878D82A}">
                    <a16:rowId xmlns:a16="http://schemas.microsoft.com/office/drawing/2014/main" val="2641695453"/>
                  </a:ext>
                </a:extLst>
              </a:tr>
              <a:tr h="520084">
                <a:tc>
                  <a:txBody>
                    <a:bodyPr/>
                    <a:lstStyle/>
                    <a:p>
                      <a:pPr algn="ctr"/>
                      <a:r>
                        <a:rPr lang="en-US" altLang="zh-CN" b="1" dirty="0">
                          <a:solidFill>
                            <a:srgbClr val="1564BB"/>
                          </a:solidFill>
                          <a:latin typeface="Times New Roman" panose="02020603050405020304" pitchFamily="18" charset="0"/>
                          <a:cs typeface="Times New Roman" panose="02020603050405020304" pitchFamily="18" charset="0"/>
                        </a:rPr>
                        <a:t>KNN</a:t>
                      </a:r>
                      <a:endParaRPr lang="zh-CN" altLang="en-US" b="1" dirty="0">
                        <a:solidFill>
                          <a:srgbClr val="1564BB"/>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0.2694</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0.2724</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0.2696</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7629385"/>
                  </a:ext>
                </a:extLst>
              </a:tr>
              <a:tr h="520084">
                <a:tc>
                  <a:txBody>
                    <a:bodyPr/>
                    <a:lstStyle/>
                    <a:p>
                      <a:pPr algn="ctr"/>
                      <a:r>
                        <a:rPr lang="en-US" altLang="zh-CN" b="1" dirty="0" err="1">
                          <a:solidFill>
                            <a:srgbClr val="1564BB"/>
                          </a:solidFill>
                          <a:latin typeface="Times New Roman" panose="02020603050405020304" pitchFamily="18" charset="0"/>
                          <a:cs typeface="Times New Roman" panose="02020603050405020304" pitchFamily="18" charset="0"/>
                        </a:rPr>
                        <a:t>NaiveBayes</a:t>
                      </a:r>
                      <a:endParaRPr lang="zh-CN" altLang="en-US" b="1" dirty="0">
                        <a:solidFill>
                          <a:srgbClr val="1564BB"/>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0.2878</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0.2672</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0.2936</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6076539"/>
                  </a:ext>
                </a:extLst>
              </a:tr>
              <a:tr h="520084">
                <a:tc>
                  <a:txBody>
                    <a:bodyPr/>
                    <a:lstStyle/>
                    <a:p>
                      <a:pPr algn="ctr"/>
                      <a:r>
                        <a:rPr lang="en-US" altLang="zh-CN" b="1" dirty="0">
                          <a:solidFill>
                            <a:srgbClr val="1564BB"/>
                          </a:solidFill>
                          <a:latin typeface="Times New Roman" panose="02020603050405020304" pitchFamily="18" charset="0"/>
                          <a:cs typeface="Times New Roman" panose="02020603050405020304" pitchFamily="18" charset="0"/>
                        </a:rPr>
                        <a:t>Logistic regression</a:t>
                      </a:r>
                    </a:p>
                  </a:txBody>
                  <a:tcPr/>
                </a:tc>
                <a:tc>
                  <a:txBody>
                    <a:bodyPr/>
                    <a:lstStyle/>
                    <a:p>
                      <a:pPr algn="ctr"/>
                      <a:r>
                        <a:rPr lang="en-US" altLang="zh-CN" b="1" dirty="0">
                          <a:latin typeface="Times New Roman" panose="02020603050405020304" pitchFamily="18" charset="0"/>
                          <a:cs typeface="Times New Roman" panose="02020603050405020304" pitchFamily="18" charset="0"/>
                        </a:rPr>
                        <a:t>0.3336</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0.3274</a:t>
                      </a:r>
                      <a:endParaRPr lang="zh-CN" altLang="en-US" b="1" dirty="0">
                        <a:latin typeface="Times New Roman" panose="02020603050405020304" pitchFamily="18" charset="0"/>
                        <a:cs typeface="Times New Roman" panose="02020603050405020304" pitchFamily="18" charset="0"/>
                      </a:endParaRPr>
                    </a:p>
                  </a:txBody>
                  <a:tcPr/>
                </a:tc>
                <a:tc>
                  <a:txBody>
                    <a:bodyPr/>
                    <a:lstStyle/>
                    <a:p>
                      <a:pPr algn="ctr"/>
                      <a:r>
                        <a:rPr lang="en-US" altLang="zh-CN" b="1" dirty="0">
                          <a:latin typeface="Times New Roman" panose="02020603050405020304" pitchFamily="18" charset="0"/>
                          <a:cs typeface="Times New Roman" panose="02020603050405020304" pitchFamily="18" charset="0"/>
                        </a:rPr>
                        <a:t>0.3456</a:t>
                      </a:r>
                      <a:endParaRPr lang="zh-CN" alt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8193912"/>
                  </a:ext>
                </a:extLst>
              </a:tr>
            </a:tbl>
          </a:graphicData>
        </a:graphic>
      </p:graphicFrame>
      <p:pic>
        <p:nvPicPr>
          <p:cNvPr id="10" name="图片 9">
            <a:extLst>
              <a:ext uri="{FF2B5EF4-FFF2-40B4-BE49-F238E27FC236}">
                <a16:creationId xmlns:a16="http://schemas.microsoft.com/office/drawing/2014/main" id="{7F3E0F2A-47EC-4608-A14A-FF8E8E551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590861"/>
            <a:ext cx="3960000" cy="2976689"/>
          </a:xfrm>
          <a:prstGeom prst="rect">
            <a:avLst/>
          </a:prstGeom>
        </p:spPr>
      </p:pic>
      <p:sp>
        <p:nvSpPr>
          <p:cNvPr id="11" name="矩形 10">
            <a:extLst>
              <a:ext uri="{FF2B5EF4-FFF2-40B4-BE49-F238E27FC236}">
                <a16:creationId xmlns:a16="http://schemas.microsoft.com/office/drawing/2014/main" id="{A805B95E-A456-48CC-8117-5E7F5EA99F9E}"/>
              </a:ext>
            </a:extLst>
          </p:cNvPr>
          <p:cNvSpPr/>
          <p:nvPr/>
        </p:nvSpPr>
        <p:spPr>
          <a:xfrm>
            <a:off x="5580112" y="2215075"/>
            <a:ext cx="3211135" cy="369332"/>
          </a:xfrm>
          <a:prstGeom prst="rect">
            <a:avLst/>
          </a:prstGeom>
        </p:spPr>
        <p:txBody>
          <a:bodyPr wrap="none">
            <a:spAutoFit/>
          </a:bodyPr>
          <a:lstStyle/>
          <a:p>
            <a:r>
              <a:rPr lang="zh-CN" altLang="en-US" dirty="0"/>
              <a:t>import </a:t>
            </a:r>
            <a:r>
              <a:rPr lang="zh-CN" altLang="en-US" dirty="0">
                <a:solidFill>
                  <a:srgbClr val="FF0000"/>
                </a:solidFill>
              </a:rPr>
              <a:t>torchvision</a:t>
            </a:r>
            <a:r>
              <a:rPr lang="zh-CN" altLang="en-US" dirty="0"/>
              <a:t>.datasets</a:t>
            </a:r>
          </a:p>
        </p:txBody>
      </p:sp>
      <p:sp>
        <p:nvSpPr>
          <p:cNvPr id="14" name="矩形 13">
            <a:extLst>
              <a:ext uri="{FF2B5EF4-FFF2-40B4-BE49-F238E27FC236}">
                <a16:creationId xmlns:a16="http://schemas.microsoft.com/office/drawing/2014/main" id="{33562199-C30E-45DD-9FD0-C2A12BA5EE15}"/>
              </a:ext>
            </a:extLst>
          </p:cNvPr>
          <p:cNvSpPr/>
          <p:nvPr/>
        </p:nvSpPr>
        <p:spPr>
          <a:xfrm>
            <a:off x="5580112" y="3140968"/>
            <a:ext cx="3031599" cy="369332"/>
          </a:xfrm>
          <a:prstGeom prst="rect">
            <a:avLst/>
          </a:prstGeom>
        </p:spPr>
        <p:txBody>
          <a:bodyPr wrap="none">
            <a:spAutoFit/>
          </a:bodyPr>
          <a:lstStyle/>
          <a:p>
            <a:r>
              <a:rPr lang="en-US" altLang="zh-CN" dirty="0"/>
              <a:t>60,000 images, 10 classes</a:t>
            </a:r>
            <a:endParaRPr lang="zh-CN" altLang="en-US" dirty="0"/>
          </a:p>
        </p:txBody>
      </p:sp>
    </p:spTree>
    <p:extLst>
      <p:ext uri="{BB962C8B-B14F-4D97-AF65-F5344CB8AC3E}">
        <p14:creationId xmlns:p14="http://schemas.microsoft.com/office/powerpoint/2010/main" val="377881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251520" y="1628800"/>
                <a:ext cx="8395970" cy="3785652"/>
              </a:xfrm>
              <a:prstGeom prst="rect">
                <a:avLst/>
              </a:prstGeom>
              <a:noFill/>
            </p:spPr>
            <p:txBody>
              <a:bodyPr wrap="square" rtlCol="0">
                <a:spAutoFit/>
              </a:bodyPr>
              <a:lstStyle/>
              <a:p>
                <a:pPr algn="just" eaLnBrk="1" latinLnBrk="0" hangingPunct="1"/>
                <a:r>
                  <a:rPr lang="zh-CN" altLang="en-US" sz="2400" dirty="0">
                    <a:latin typeface="宋体" panose="02010600030101010101" pitchFamily="2" charset="-122"/>
                    <a:cs typeface="宋体" panose="02010600030101010101" pitchFamily="2" charset="-122"/>
                  </a:rPr>
                  <a:t>·回归分析目的</a:t>
                </a:r>
                <a:r>
                  <a:rPr lang="en-US" altLang="zh-CN" sz="2400" dirty="0">
                    <a:latin typeface="宋体" panose="02010600030101010101" pitchFamily="2" charset="-122"/>
                    <a:cs typeface="宋体" panose="02010600030101010101" pitchFamily="2" charset="-122"/>
                  </a:rPr>
                  <a:t>:</a:t>
                </a:r>
                <a:r>
                  <a:rPr lang="zh-CN" altLang="en-US" sz="2400" dirty="0">
                    <a:solidFill>
                      <a:srgbClr val="FF0000"/>
                    </a:solidFill>
                    <a:latin typeface="宋体" panose="02010600030101010101" pitchFamily="2" charset="-122"/>
                    <a:cs typeface="宋体" panose="02010600030101010101" pitchFamily="2" charset="-122"/>
                  </a:rPr>
                  <a:t>设法找出变量间的关联</a:t>
                </a:r>
                <a:r>
                  <a:rPr lang="en-US" altLang="zh-CN" sz="2400" dirty="0">
                    <a:solidFill>
                      <a:srgbClr val="FF0000"/>
                    </a:solidFill>
                    <a:latin typeface="宋体" panose="02010600030101010101" pitchFamily="2" charset="-122"/>
                    <a:cs typeface="宋体" panose="02010600030101010101" pitchFamily="2" charset="-122"/>
                  </a:rPr>
                  <a:t>/</a:t>
                </a:r>
                <a:r>
                  <a:rPr lang="zh-CN" altLang="en-US" sz="2400" dirty="0">
                    <a:solidFill>
                      <a:srgbClr val="FF0000"/>
                    </a:solidFill>
                    <a:latin typeface="宋体" panose="02010600030101010101" pitchFamily="2" charset="-122"/>
                    <a:cs typeface="宋体" panose="02010600030101010101" pitchFamily="2" charset="-122"/>
                  </a:rPr>
                  <a:t>依存</a:t>
                </a:r>
                <a:r>
                  <a:rPr lang="en-US" altLang="zh-CN" sz="2400" dirty="0">
                    <a:solidFill>
                      <a:srgbClr val="FF0000"/>
                    </a:solidFill>
                    <a:latin typeface="宋体" panose="02010600030101010101" pitchFamily="2" charset="-122"/>
                    <a:cs typeface="宋体" panose="02010600030101010101" pitchFamily="2" charset="-122"/>
                  </a:rPr>
                  <a:t>(</a:t>
                </a:r>
                <a:r>
                  <a:rPr lang="zh-CN" altLang="en-US" sz="2400" dirty="0">
                    <a:solidFill>
                      <a:srgbClr val="FF0000"/>
                    </a:solidFill>
                    <a:latin typeface="宋体" panose="02010600030101010101" pitchFamily="2" charset="-122"/>
                    <a:cs typeface="宋体" panose="02010600030101010101" pitchFamily="2" charset="-122"/>
                  </a:rPr>
                  <a:t>数量</a:t>
                </a:r>
                <a:r>
                  <a:rPr lang="en-US" altLang="zh-CN" sz="2400" dirty="0">
                    <a:solidFill>
                      <a:srgbClr val="FF0000"/>
                    </a:solidFill>
                    <a:latin typeface="宋体" panose="02010600030101010101" pitchFamily="2" charset="-122"/>
                    <a:cs typeface="宋体" panose="02010600030101010101" pitchFamily="2" charset="-122"/>
                  </a:rPr>
                  <a:t>)</a:t>
                </a:r>
                <a:r>
                  <a:rPr lang="zh-CN" altLang="en-US" sz="2400" dirty="0">
                    <a:solidFill>
                      <a:srgbClr val="FF0000"/>
                    </a:solidFill>
                    <a:latin typeface="宋体" panose="02010600030101010101" pitchFamily="2" charset="-122"/>
                    <a:cs typeface="宋体" panose="02010600030101010101" pitchFamily="2" charset="-122"/>
                  </a:rPr>
                  <a:t>关系</a:t>
                </a:r>
                <a:r>
                  <a:rPr lang="en-US" altLang="zh-CN" sz="2400" dirty="0">
                    <a:solidFill>
                      <a:srgbClr val="FF0000"/>
                    </a:solidFill>
                    <a:latin typeface="宋体" panose="02010600030101010101" pitchFamily="2" charset="-122"/>
                    <a:cs typeface="宋体" panose="02010600030101010101" pitchFamily="2" charset="-122"/>
                  </a:rPr>
                  <a:t>,</a:t>
                </a:r>
                <a:r>
                  <a:rPr lang="zh-CN" altLang="en-US" sz="2400" dirty="0">
                    <a:solidFill>
                      <a:srgbClr val="FF0000"/>
                    </a:solidFill>
                    <a:latin typeface="宋体" panose="02010600030101010101" pitchFamily="2" charset="-122"/>
                    <a:cs typeface="宋体" panose="02010600030101010101" pitchFamily="2" charset="-122"/>
                  </a:rPr>
                  <a:t>用函数关系式表达</a:t>
                </a:r>
                <a:endParaRPr lang="en-US" altLang="zh-CN" sz="2400" dirty="0">
                  <a:solidFill>
                    <a:srgbClr val="FF0000"/>
                  </a:solidFill>
                  <a:latin typeface="宋体" panose="02010600030101010101" pitchFamily="2" charset="-122"/>
                  <a:cs typeface="宋体" panose="02010600030101010101" pitchFamily="2" charset="-122"/>
                </a:endParaRPr>
              </a:p>
              <a:p>
                <a:pPr algn="just" eaLnBrk="1" latinLnBrk="0" hangingPunct="1"/>
                <a:endParaRPr lang="zh-CN" altLang="en-US" sz="2400" dirty="0">
                  <a:solidFill>
                    <a:srgbClr val="FF0000"/>
                  </a:solidFill>
                  <a:latin typeface="宋体" panose="02010600030101010101" pitchFamily="2" charset="-122"/>
                  <a:cs typeface="宋体" panose="02010600030101010101" pitchFamily="2" charset="-122"/>
                </a:endParaRPr>
              </a:p>
              <a:p>
                <a:pPr algn="just" eaLnBrk="1" latinLnBrk="0" hangingPunct="1"/>
                <a:r>
                  <a:rPr lang="zh-CN" altLang="en-US" sz="2400" dirty="0">
                    <a:latin typeface="宋体" panose="02010600030101010101" pitchFamily="2" charset="-122"/>
                    <a:cs typeface="宋体" panose="02010600030101010101" pitchFamily="2" charset="-122"/>
                    <a:sym typeface="+mn-ea"/>
                  </a:rPr>
                  <a:t>·一元线性回归</a:t>
                </a:r>
              </a:p>
              <a:p>
                <a:pPr algn="just" eaLnBrk="1" latinLnBrk="0" hangingPunct="1"/>
                <a:r>
                  <a:rPr lang="zh-CN" altLang="en-US" sz="2400" dirty="0">
                    <a:latin typeface="宋体" panose="02010600030101010101" pitchFamily="2" charset="-122"/>
                    <a:cs typeface="宋体" panose="02010600030101010101" pitchFamily="2" charset="-122"/>
                    <a:sym typeface="+mn-ea"/>
                  </a:rPr>
                  <a:t>   直线回归方程的模型是:</a:t>
                </a:r>
              </a:p>
              <a:p>
                <a:pPr algn="just" eaLnBrk="1" latinLnBrk="0" hangingPunct="1"/>
                <a:r>
                  <a:rPr lang="zh-CN" altLang="en-US" sz="2400" dirty="0">
                    <a:latin typeface="宋体" panose="02010600030101010101" pitchFamily="2" charset="-122"/>
                    <a:cs typeface="宋体" panose="02010600030101010101" pitchFamily="2" charset="-122"/>
                    <a:sym typeface="+mn-ea"/>
                  </a:rPr>
                  <a:t>其中</a:t>
                </a:r>
              </a:p>
              <a:p>
                <a:pPr marL="800100" lvl="1" indent="-342900" algn="just">
                  <a:buFont typeface="Wingdings" panose="05000000000000000000" pitchFamily="2" charset="2"/>
                  <a:buChar char="Ø"/>
                </a:pPr>
                <a14:m>
                  <m:oMath xmlns:m="http://schemas.openxmlformats.org/officeDocument/2006/math">
                    <m:r>
                      <a:rPr lang="en-US" altLang="zh-CN" sz="2400" b="1" i="1" smtClean="0">
                        <a:latin typeface="Cambria Math" panose="02040503050406030204" pitchFamily="18" charset="0"/>
                        <a:cs typeface="宋体" panose="02010600030101010101" pitchFamily="2" charset="-122"/>
                        <a:sym typeface="+mn-ea"/>
                      </a:rPr>
                      <m:t>𝒂</m:t>
                    </m:r>
                  </m:oMath>
                </a14:m>
                <a:r>
                  <a:rPr lang="zh-CN" altLang="en-US" sz="2400" dirty="0">
                    <a:latin typeface="宋体" panose="02010600030101010101" pitchFamily="2" charset="-122"/>
                    <a:cs typeface="宋体" panose="02010600030101010101" pitchFamily="2" charset="-122"/>
                    <a:sym typeface="+mn-ea"/>
                  </a:rPr>
                  <a:t> 是截距</a:t>
                </a:r>
              </a:p>
              <a:p>
                <a:pPr marL="800100" lvl="1" indent="-342900" algn="just">
                  <a:buFont typeface="Wingdings" panose="05000000000000000000" pitchFamily="2" charset="2"/>
                  <a:buChar char="Ø"/>
                </a:pPr>
                <a14:m>
                  <m:oMath xmlns:m="http://schemas.openxmlformats.org/officeDocument/2006/math">
                    <m:r>
                      <a:rPr lang="en-US" altLang="zh-CN" sz="2400" b="1" i="1" smtClean="0">
                        <a:latin typeface="Cambria Math" panose="02040503050406030204" pitchFamily="18" charset="0"/>
                        <a:cs typeface="宋体" panose="02010600030101010101" pitchFamily="2" charset="-122"/>
                        <a:sym typeface="+mn-ea"/>
                      </a:rPr>
                      <m:t>𝒃</m:t>
                    </m:r>
                  </m:oMath>
                </a14:m>
                <a:r>
                  <a:rPr lang="zh-CN" altLang="en-US" sz="2400" dirty="0">
                    <a:latin typeface="宋体" panose="02010600030101010101" pitchFamily="2" charset="-122"/>
                    <a:cs typeface="宋体" panose="02010600030101010101" pitchFamily="2" charset="-122"/>
                    <a:sym typeface="+mn-ea"/>
                  </a:rPr>
                  <a:t> 是回归系数</a:t>
                </a:r>
                <a:r>
                  <a:rPr lang="en-US" altLang="zh-CN" sz="2400" dirty="0">
                    <a:latin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cs typeface="宋体" panose="02010600030101010101" pitchFamily="2" charset="-122"/>
                    <a:sym typeface="+mn-ea"/>
                  </a:rPr>
                  <a:t>回归直线的斜率</a:t>
                </a:r>
                <a:r>
                  <a:rPr lang="en-US" altLang="zh-CN" sz="2400" dirty="0">
                    <a:latin typeface="宋体" panose="02010600030101010101" pitchFamily="2" charset="-122"/>
                    <a:cs typeface="宋体" panose="02010600030101010101" pitchFamily="2" charset="-122"/>
                    <a:sym typeface="+mn-ea"/>
                  </a:rPr>
                  <a:t>)</a:t>
                </a:r>
              </a:p>
              <a:p>
                <a:pPr marL="800100" lvl="1" indent="-342900" algn="just">
                  <a:buFont typeface="Wingdings" panose="05000000000000000000" pitchFamily="2" charset="2"/>
                  <a:buChar char="Ø"/>
                </a:pPr>
                <a14:m>
                  <m:oMath xmlns:m="http://schemas.openxmlformats.org/officeDocument/2006/math">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𝒆</m:t>
                        </m:r>
                      </m:e>
                      <m:sub>
                        <m:r>
                          <a:rPr lang="en-US" altLang="zh-CN" sz="2400" i="1">
                            <a:latin typeface="Cambria Math" panose="02040503050406030204" pitchFamily="18" charset="0"/>
                            <a:sym typeface="+mn-ea"/>
                          </a:rPr>
                          <m:t>𝒊</m:t>
                        </m:r>
                      </m:sub>
                    </m:sSub>
                  </m:oMath>
                </a14:m>
                <a:r>
                  <a:rPr lang="en-US" altLang="zh-CN" sz="2400" dirty="0">
                    <a:latin typeface="宋体" panose="02010600030101010101" pitchFamily="2" charset="-122"/>
                    <a:cs typeface="宋体" panose="02010600030101010101" pitchFamily="2" charset="-122"/>
                    <a:sym typeface="+mn-ea"/>
                  </a:rPr>
                  <a:t> </a:t>
                </a:r>
                <a:r>
                  <a:rPr lang="zh-CN" altLang="en-US" sz="2400" dirty="0">
                    <a:latin typeface="宋体" panose="02010600030101010101" pitchFamily="2" charset="-122"/>
                    <a:cs typeface="宋体" panose="02010600030101010101" pitchFamily="2" charset="-122"/>
                    <a:sym typeface="+mn-ea"/>
                  </a:rPr>
                  <a:t>是残差</a:t>
                </a:r>
                <a:r>
                  <a:rPr lang="en-US" altLang="zh-CN" sz="2400" dirty="0">
                    <a:latin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cs typeface="宋体" panose="02010600030101010101" pitchFamily="2" charset="-122"/>
                    <a:sym typeface="+mn-ea"/>
                  </a:rPr>
                  <a:t>损失</a:t>
                </a:r>
                <a:endParaRPr lang="en-US" altLang="zh-CN" sz="2400" b="0" dirty="0">
                  <a:latin typeface="宋体" panose="02010600030101010101" pitchFamily="2" charset="-122"/>
                  <a:cs typeface="宋体" panose="02010600030101010101" pitchFamily="2" charset="-122"/>
                  <a:sym typeface="+mn-ea"/>
                </a:endParaRPr>
              </a:p>
              <a:p>
                <a:pPr algn="just" eaLnBrk="1" latinLnBrk="0" hangingPunct="1"/>
                <a:endParaRPr lang="en-US" altLang="zh-CN" sz="2400" b="0" dirty="0">
                  <a:latin typeface="宋体" panose="02010600030101010101" pitchFamily="2" charset="-122"/>
                  <a:cs typeface="宋体" panose="02010600030101010101" pitchFamily="2" charset="-122"/>
                  <a:sym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251520" y="1628800"/>
                <a:ext cx="8395970" cy="3785652"/>
              </a:xfrm>
              <a:prstGeom prst="rect">
                <a:avLst/>
              </a:prstGeom>
              <a:blipFill>
                <a:blip r:embed="rId2"/>
                <a:stretch>
                  <a:fillRect l="-1089" t="-1288" r="-1089"/>
                </a:stretch>
              </a:blipFill>
            </p:spPr>
            <p:txBody>
              <a:bodyPr/>
              <a:lstStyle/>
              <a:p>
                <a:r>
                  <a:rPr lang="zh-CN" altLang="en-US">
                    <a:noFill/>
                  </a:rPr>
                  <a:t> </a:t>
                </a:r>
              </a:p>
            </p:txBody>
          </p:sp>
        </mc:Fallback>
      </mc:AlternateContent>
      <p:sp>
        <p:nvSpPr>
          <p:cNvPr id="9" name="标题 1"/>
          <p:cNvSpPr>
            <a:spLocks noGrp="1"/>
          </p:cNvSpPr>
          <p:nvPr/>
        </p:nvSpPr>
        <p:spPr>
          <a:xfrm>
            <a:off x="1164764" y="254298"/>
            <a:ext cx="7391400" cy="714375"/>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Calibri" panose="020F0502020204030204" pitchFamily="34" charset="0"/>
              </a:defRPr>
            </a:lvl2pPr>
            <a:lvl3pPr algn="l" rtl="0" eaLnBrk="0" fontAlgn="base" hangingPunct="0">
              <a:spcBef>
                <a:spcPct val="0"/>
              </a:spcBef>
              <a:spcAft>
                <a:spcPct val="0"/>
              </a:spcAft>
              <a:defRPr sz="3600" b="1">
                <a:solidFill>
                  <a:srgbClr val="FFFFFF"/>
                </a:solidFill>
                <a:latin typeface="Calibri" panose="020F0502020204030204" pitchFamily="34" charset="0"/>
              </a:defRPr>
            </a:lvl3pPr>
            <a:lvl4pPr algn="l" rtl="0" eaLnBrk="0" fontAlgn="base" hangingPunct="0">
              <a:spcBef>
                <a:spcPct val="0"/>
              </a:spcBef>
              <a:spcAft>
                <a:spcPct val="0"/>
              </a:spcAft>
              <a:defRPr sz="3600" b="1">
                <a:solidFill>
                  <a:srgbClr val="FFFFFF"/>
                </a:solidFill>
                <a:latin typeface="Calibri" panose="020F0502020204030204" pitchFamily="34" charset="0"/>
              </a:defRPr>
            </a:lvl4pPr>
            <a:lvl5pPr algn="l" rtl="0" eaLnBrk="0" fontAlgn="base" hangingPunct="0">
              <a:spcBef>
                <a:spcPct val="0"/>
              </a:spcBef>
              <a:spcAft>
                <a:spcPct val="0"/>
              </a:spcAft>
              <a:defRPr sz="3600" b="1">
                <a:solidFill>
                  <a:srgbClr val="FFFFFF"/>
                </a:solidFill>
                <a:latin typeface="Calibri" panose="020F0502020204030204" pitchFamily="34" charset="0"/>
              </a:defRPr>
            </a:lvl5pPr>
            <a:lvl6pPr marL="457200" algn="l" rtl="0" fontAlgn="base">
              <a:spcBef>
                <a:spcPct val="0"/>
              </a:spcBef>
              <a:spcAft>
                <a:spcPct val="0"/>
              </a:spcAft>
              <a:defRPr sz="3600" b="1">
                <a:solidFill>
                  <a:srgbClr val="FFFFFF"/>
                </a:solidFill>
                <a:latin typeface="Arial" panose="020B0604020202020204" pitchFamily="34" charset="0"/>
              </a:defRPr>
            </a:lvl6pPr>
            <a:lvl7pPr marL="914400" algn="l" rtl="0" fontAlgn="base">
              <a:spcBef>
                <a:spcPct val="0"/>
              </a:spcBef>
              <a:spcAft>
                <a:spcPct val="0"/>
              </a:spcAft>
              <a:defRPr sz="3600" b="1">
                <a:solidFill>
                  <a:srgbClr val="FFFFFF"/>
                </a:solidFill>
                <a:latin typeface="Arial" panose="020B0604020202020204" pitchFamily="34" charset="0"/>
              </a:defRPr>
            </a:lvl7pPr>
            <a:lvl8pPr marL="1371600" algn="l" rtl="0" fontAlgn="base">
              <a:spcBef>
                <a:spcPct val="0"/>
              </a:spcBef>
              <a:spcAft>
                <a:spcPct val="0"/>
              </a:spcAft>
              <a:defRPr sz="3600" b="1">
                <a:solidFill>
                  <a:srgbClr val="FFFFFF"/>
                </a:solidFill>
                <a:latin typeface="Arial" panose="020B0604020202020204" pitchFamily="34" charset="0"/>
              </a:defRPr>
            </a:lvl8pPr>
            <a:lvl9pPr marL="1828800" algn="l" rtl="0" fontAlgn="base">
              <a:spcBef>
                <a:spcPct val="0"/>
              </a:spcBef>
              <a:spcAft>
                <a:spcPct val="0"/>
              </a:spcAft>
              <a:defRPr sz="3600" b="1">
                <a:solidFill>
                  <a:srgbClr val="FFFFFF"/>
                </a:solidFill>
                <a:latin typeface="Arial" panose="020B0604020202020204" pitchFamily="34" charset="0"/>
              </a:defRPr>
            </a:lvl9pPr>
          </a:lstStyle>
          <a:p>
            <a:r>
              <a:rPr lang="en-US" altLang="zh-CN" dirty="0"/>
              <a:t>§</a:t>
            </a:r>
            <a:r>
              <a:rPr lang="en-US" altLang="zh-CN" dirty="0">
                <a:solidFill>
                  <a:schemeClr val="bg1"/>
                </a:solidFill>
              </a:rPr>
              <a:t> </a:t>
            </a:r>
            <a:r>
              <a:rPr lang="zh-CN" altLang="en-US" dirty="0">
                <a:solidFill>
                  <a:schemeClr val="bg1"/>
                </a:solidFill>
              </a:rPr>
              <a:t>一元线性回归</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289B4EC-0A29-44DE-89ED-703484863FA5}"/>
                  </a:ext>
                </a:extLst>
              </p:cNvPr>
              <p:cNvSpPr/>
              <p:nvPr/>
            </p:nvSpPr>
            <p:spPr>
              <a:xfrm>
                <a:off x="4067944" y="3081519"/>
                <a:ext cx="27338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𝒚</m:t>
                          </m:r>
                        </m:e>
                        <m:sub>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m:t>
                      </m:r>
                      <m:r>
                        <a:rPr lang="en-US" altLang="zh-CN" sz="2400" i="1">
                          <a:latin typeface="Cambria Math" panose="02040503050406030204" pitchFamily="18" charset="0"/>
                          <a:cs typeface="宋体" panose="02010600030101010101" pitchFamily="2" charset="-122"/>
                          <a:sym typeface="+mn-ea"/>
                        </a:rPr>
                        <m:t>𝒂</m:t>
                      </m:r>
                      <m:r>
                        <a:rPr lang="en-US" altLang="zh-CN" sz="2400" b="1" i="1" smtClean="0">
                          <a:latin typeface="Cambria Math" panose="02040503050406030204" pitchFamily="18" charset="0"/>
                          <a:cs typeface="宋体" panose="02010600030101010101" pitchFamily="2" charset="-122"/>
                          <a:sym typeface="+mn-ea"/>
                        </a:rPr>
                        <m:t>+</m:t>
                      </m:r>
                      <m:r>
                        <a:rPr lang="en-US" altLang="zh-CN" sz="2400" b="1" i="1" smtClean="0">
                          <a:latin typeface="Cambria Math" panose="02040503050406030204" pitchFamily="18" charset="0"/>
                          <a:cs typeface="宋体" panose="02010600030101010101" pitchFamily="2" charset="-122"/>
                          <a:sym typeface="+mn-ea"/>
                        </a:rPr>
                        <m:t>𝒃</m:t>
                      </m:r>
                      <m:r>
                        <a:rPr lang="en-US" altLang="zh-CN" sz="2400" b="1" i="1" smtClean="0">
                          <a:latin typeface="Cambria Math" panose="02040503050406030204" pitchFamily="18" charset="0"/>
                          <a:cs typeface="宋体" panose="02010600030101010101" pitchFamily="2" charset="-122"/>
                          <a:sym typeface="+mn-ea"/>
                        </a:rPr>
                        <m:t> </m:t>
                      </m:r>
                      <m:sSub>
                        <m:sSubPr>
                          <m:ctrlPr>
                            <a:rPr lang="en-US" altLang="zh-CN" sz="2400" b="1"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𝒙</m:t>
                          </m:r>
                        </m:e>
                        <m:sub>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 </m:t>
                      </m:r>
                      <m:sSub>
                        <m:sSubPr>
                          <m:ctrlPr>
                            <a:rPr lang="en-US" altLang="zh-CN" sz="2400" b="1"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𝒆</m:t>
                          </m:r>
                        </m:e>
                        <m:sub>
                          <m:r>
                            <a:rPr lang="en-US" altLang="zh-CN" sz="2400" b="1" i="1" smtClean="0">
                              <a:latin typeface="Cambria Math" panose="02040503050406030204" pitchFamily="18" charset="0"/>
                              <a:sym typeface="+mn-ea"/>
                            </a:rPr>
                            <m:t>𝒊</m:t>
                          </m:r>
                        </m:sub>
                      </m:sSub>
                    </m:oMath>
                  </m:oMathPara>
                </a14:m>
                <a:endParaRPr lang="zh-CN" altLang="en-US" sz="2400" dirty="0"/>
              </a:p>
            </p:txBody>
          </p:sp>
        </mc:Choice>
        <mc:Fallback xmlns="">
          <p:sp>
            <p:nvSpPr>
              <p:cNvPr id="3" name="矩形 2">
                <a:extLst>
                  <a:ext uri="{FF2B5EF4-FFF2-40B4-BE49-F238E27FC236}">
                    <a16:creationId xmlns:a16="http://schemas.microsoft.com/office/drawing/2014/main" id="{8289B4EC-0A29-44DE-89ED-703484863FA5}"/>
                  </a:ext>
                </a:extLst>
              </p:cNvPr>
              <p:cNvSpPr>
                <a:spLocks noRot="1" noChangeAspect="1" noMove="1" noResize="1" noEditPoints="1" noAdjustHandles="1" noChangeArrowheads="1" noChangeShapeType="1" noTextEdit="1"/>
              </p:cNvSpPr>
              <p:nvPr/>
            </p:nvSpPr>
            <p:spPr>
              <a:xfrm>
                <a:off x="4067944" y="3081519"/>
                <a:ext cx="2733825" cy="461665"/>
              </a:xfrm>
              <a:prstGeom prst="rect">
                <a:avLst/>
              </a:prstGeom>
              <a:blipFill>
                <a:blip r:embed="rId3"/>
                <a:stretch>
                  <a:fillRect b="-13158"/>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96850" y="1267460"/>
                <a:ext cx="7687310" cy="4524315"/>
              </a:xfrm>
              <a:prstGeom prst="rect">
                <a:avLst/>
              </a:prstGeom>
              <a:noFill/>
            </p:spPr>
            <p:txBody>
              <a:bodyPr wrap="square" rtlCol="0">
                <a:spAutoFit/>
              </a:bodyPr>
              <a:lstStyle/>
              <a:p>
                <a:r>
                  <a:rPr lang="zh-CN" altLang="en-US" sz="2400" dirty="0"/>
                  <a:t>多元线性回归方程模型</a:t>
                </a:r>
                <a:r>
                  <a:rPr lang="en-US" altLang="zh-CN" sz="2400" dirty="0"/>
                  <a:t>:</a:t>
                </a:r>
              </a:p>
              <a:p>
                <a:r>
                  <a:rPr lang="zh-CN" altLang="en-US" sz="2400" dirty="0"/>
                  <a:t>其中</a:t>
                </a:r>
              </a:p>
              <a:p>
                <a:pPr marL="800100" lvl="1" indent="-342900">
                  <a:buFont typeface="Wingdings" panose="05000000000000000000" pitchFamily="2" charset="2"/>
                  <a:buChar char="Ø"/>
                </a:pPr>
                <a14:m>
                  <m:oMath xmlns:m="http://schemas.openxmlformats.org/officeDocument/2006/math">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𝒃</m:t>
                        </m:r>
                      </m:e>
                      <m:sub>
                        <m:r>
                          <a:rPr lang="en-US" altLang="zh-CN" sz="2400" i="1">
                            <a:latin typeface="Cambria Math" panose="02040503050406030204" pitchFamily="18" charset="0"/>
                            <a:sym typeface="+mn-ea"/>
                          </a:rPr>
                          <m:t>𝟎</m:t>
                        </m:r>
                      </m:sub>
                    </m:sSub>
                  </m:oMath>
                </a14:m>
                <a:r>
                  <a:rPr lang="zh-CN" altLang="en-US" sz="2400" dirty="0"/>
                  <a:t>是常数项</a:t>
                </a:r>
                <a:r>
                  <a:rPr lang="en-US" altLang="zh-CN" sz="2400" dirty="0"/>
                  <a:t>,</a:t>
                </a:r>
                <a:r>
                  <a:rPr lang="zh-CN" altLang="en-US" sz="2400" dirty="0"/>
                  <a:t>是各自变量都等于</a:t>
                </a:r>
                <a:r>
                  <a:rPr lang="en-US" altLang="zh-CN" sz="2400" dirty="0"/>
                  <a:t>0</a:t>
                </a:r>
                <a:r>
                  <a:rPr lang="zh-CN" altLang="en-US" sz="2400" dirty="0"/>
                  <a:t>时</a:t>
                </a:r>
                <a:r>
                  <a:rPr lang="en-US" altLang="zh-CN" sz="2400" dirty="0"/>
                  <a:t>,</a:t>
                </a:r>
                <a:r>
                  <a:rPr lang="zh-CN" altLang="en-US" sz="2400" dirty="0"/>
                  <a:t>应变量的估计值。有时</a:t>
                </a:r>
                <a:r>
                  <a:rPr lang="en-US" altLang="zh-CN" sz="2400" dirty="0"/>
                  <a:t>,</a:t>
                </a:r>
                <a:r>
                  <a:rPr lang="zh-CN" altLang="en-US" sz="2400" dirty="0"/>
                  <a:t>人们称它为本底值。</a:t>
                </a:r>
              </a:p>
              <a:p>
                <a:pPr marL="800100" lvl="1" indent="-342900">
                  <a:buFont typeface="Wingdings" panose="05000000000000000000" pitchFamily="2" charset="2"/>
                  <a:buChar char="Ø"/>
                </a:pPr>
                <a:r>
                  <a:rPr lang="zh-CN" altLang="en-US" sz="2400" dirty="0"/>
                  <a:t>      是偏回归系数，其统计学意义是在其他所有自变量不变的情况下，某一自变量每变化一个单位，应变量平均变化的单位数。</a:t>
                </a:r>
              </a:p>
              <a:p>
                <a:endParaRPr lang="zh-CN" altLang="en-US" sz="2400" dirty="0"/>
              </a:p>
              <a:p>
                <a:r>
                  <a:rPr lang="zh-CN" altLang="en-US" sz="2400" dirty="0">
                    <a:solidFill>
                      <a:srgbClr val="00B050"/>
                    </a:solidFill>
                  </a:rPr>
                  <a:t>多元线性回归方程的一般形式为</a:t>
                </a:r>
                <a:r>
                  <a:rPr lang="en-US" altLang="zh-CN" sz="2400" dirty="0">
                    <a:solidFill>
                      <a:srgbClr val="00B050"/>
                    </a:solidFill>
                  </a:rPr>
                  <a:t>:</a:t>
                </a:r>
              </a:p>
              <a:p>
                <a:endParaRPr lang="en-US" altLang="zh-CN" sz="2400" b="0" dirty="0"/>
              </a:p>
              <a:p>
                <a:endParaRPr lang="en-US" altLang="zh-CN" sz="2400" b="0" dirty="0"/>
              </a:p>
              <a:p>
                <a:endParaRPr lang="en-US" altLang="zh-CN" sz="2400" b="0" dirty="0"/>
              </a:p>
            </p:txBody>
          </p:sp>
        </mc:Choice>
        <mc:Fallback xmlns="">
          <p:sp>
            <p:nvSpPr>
              <p:cNvPr id="2" name="文本框 1"/>
              <p:cNvSpPr txBox="1">
                <a:spLocks noRot="1" noChangeAspect="1" noMove="1" noResize="1" noEditPoints="1" noAdjustHandles="1" noChangeArrowheads="1" noChangeShapeType="1" noTextEdit="1"/>
              </p:cNvSpPr>
              <p:nvPr/>
            </p:nvSpPr>
            <p:spPr>
              <a:xfrm>
                <a:off x="196850" y="1267460"/>
                <a:ext cx="7687310" cy="4524315"/>
              </a:xfrm>
              <a:prstGeom prst="rect">
                <a:avLst/>
              </a:prstGeom>
              <a:blipFill>
                <a:blip r:embed="rId2"/>
                <a:stretch>
                  <a:fillRect l="-1190" t="-1482" r="-1745"/>
                </a:stretch>
              </a:blipFill>
            </p:spPr>
            <p:txBody>
              <a:bodyPr/>
              <a:lstStyle/>
              <a:p>
                <a:r>
                  <a:rPr lang="zh-CN" altLang="en-US">
                    <a:noFill/>
                  </a:rPr>
                  <a:t> </a:t>
                </a:r>
              </a:p>
            </p:txBody>
          </p:sp>
        </mc:Fallback>
      </mc:AlternateContent>
      <p:sp>
        <p:nvSpPr>
          <p:cNvPr id="9" name="标题 1"/>
          <p:cNvSpPr>
            <a:spLocks noGrp="1"/>
          </p:cNvSpPr>
          <p:nvPr/>
        </p:nvSpPr>
        <p:spPr>
          <a:xfrm>
            <a:off x="1154604" y="293668"/>
            <a:ext cx="7391400" cy="714375"/>
          </a:xfrm>
          <a:prstGeom prst="rect">
            <a:avLst/>
          </a:prstGeom>
          <a:noFill/>
          <a:ln w="9525">
            <a:noFill/>
            <a:miter lim="800000"/>
          </a:ln>
          <a:effectLst>
            <a:outerShdw dist="35921" dir="2700000" algn="ctr" rotWithShape="0">
              <a:schemeClr val="bg2"/>
            </a:outerShdw>
          </a:effectLst>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Calibri" panose="020F0502020204030204" pitchFamily="34" charset="0"/>
              </a:defRPr>
            </a:lvl2pPr>
            <a:lvl3pPr algn="l" rtl="0" eaLnBrk="0" fontAlgn="base" hangingPunct="0">
              <a:spcBef>
                <a:spcPct val="0"/>
              </a:spcBef>
              <a:spcAft>
                <a:spcPct val="0"/>
              </a:spcAft>
              <a:defRPr sz="3600" b="1">
                <a:solidFill>
                  <a:srgbClr val="FFFFFF"/>
                </a:solidFill>
                <a:latin typeface="Calibri" panose="020F0502020204030204" pitchFamily="34" charset="0"/>
              </a:defRPr>
            </a:lvl3pPr>
            <a:lvl4pPr algn="l" rtl="0" eaLnBrk="0" fontAlgn="base" hangingPunct="0">
              <a:spcBef>
                <a:spcPct val="0"/>
              </a:spcBef>
              <a:spcAft>
                <a:spcPct val="0"/>
              </a:spcAft>
              <a:defRPr sz="3600" b="1">
                <a:solidFill>
                  <a:srgbClr val="FFFFFF"/>
                </a:solidFill>
                <a:latin typeface="Calibri" panose="020F0502020204030204" pitchFamily="34" charset="0"/>
              </a:defRPr>
            </a:lvl4pPr>
            <a:lvl5pPr algn="l" rtl="0" eaLnBrk="0" fontAlgn="base" hangingPunct="0">
              <a:spcBef>
                <a:spcPct val="0"/>
              </a:spcBef>
              <a:spcAft>
                <a:spcPct val="0"/>
              </a:spcAft>
              <a:defRPr sz="3600" b="1">
                <a:solidFill>
                  <a:srgbClr val="FFFFFF"/>
                </a:solidFill>
                <a:latin typeface="Calibri" panose="020F0502020204030204" pitchFamily="34" charset="0"/>
              </a:defRPr>
            </a:lvl5pPr>
            <a:lvl6pPr marL="457200" algn="l" rtl="0" fontAlgn="base">
              <a:spcBef>
                <a:spcPct val="0"/>
              </a:spcBef>
              <a:spcAft>
                <a:spcPct val="0"/>
              </a:spcAft>
              <a:defRPr sz="3600" b="1">
                <a:solidFill>
                  <a:srgbClr val="FFFFFF"/>
                </a:solidFill>
                <a:latin typeface="Arial" panose="020B0604020202020204" pitchFamily="34" charset="0"/>
              </a:defRPr>
            </a:lvl6pPr>
            <a:lvl7pPr marL="914400" algn="l" rtl="0" fontAlgn="base">
              <a:spcBef>
                <a:spcPct val="0"/>
              </a:spcBef>
              <a:spcAft>
                <a:spcPct val="0"/>
              </a:spcAft>
              <a:defRPr sz="3600" b="1">
                <a:solidFill>
                  <a:srgbClr val="FFFFFF"/>
                </a:solidFill>
                <a:latin typeface="Arial" panose="020B0604020202020204" pitchFamily="34" charset="0"/>
              </a:defRPr>
            </a:lvl7pPr>
            <a:lvl8pPr marL="1371600" algn="l" rtl="0" fontAlgn="base">
              <a:spcBef>
                <a:spcPct val="0"/>
              </a:spcBef>
              <a:spcAft>
                <a:spcPct val="0"/>
              </a:spcAft>
              <a:defRPr sz="3600" b="1">
                <a:solidFill>
                  <a:srgbClr val="FFFFFF"/>
                </a:solidFill>
                <a:latin typeface="Arial" panose="020B0604020202020204" pitchFamily="34" charset="0"/>
              </a:defRPr>
            </a:lvl8pPr>
            <a:lvl9pPr marL="1828800" algn="l" rtl="0" fontAlgn="base">
              <a:spcBef>
                <a:spcPct val="0"/>
              </a:spcBef>
              <a:spcAft>
                <a:spcPct val="0"/>
              </a:spcAft>
              <a:defRPr sz="3600" b="1">
                <a:solidFill>
                  <a:srgbClr val="FFFFFF"/>
                </a:solidFill>
                <a:latin typeface="Arial" panose="020B0604020202020204" pitchFamily="34" charset="0"/>
              </a:defRPr>
            </a:lvl9pPr>
          </a:lstStyle>
          <a:p>
            <a:r>
              <a:rPr lang="en-US" altLang="zh-CN" dirty="0"/>
              <a:t>§</a:t>
            </a:r>
            <a:r>
              <a:rPr lang="en-US" altLang="zh-CN" dirty="0">
                <a:solidFill>
                  <a:schemeClr val="bg1"/>
                </a:solidFill>
              </a:rPr>
              <a:t> </a:t>
            </a:r>
            <a:r>
              <a:rPr lang="zh-CN" altLang="en-US" dirty="0">
                <a:solidFill>
                  <a:schemeClr val="bg1"/>
                </a:solidFill>
              </a:rPr>
              <a:t>多元线性回归</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F5316B5-7124-45FF-B5DB-B53849D35C0F}"/>
                  </a:ext>
                </a:extLst>
              </p:cNvPr>
              <p:cNvSpPr/>
              <p:nvPr/>
            </p:nvSpPr>
            <p:spPr>
              <a:xfrm>
                <a:off x="3419872" y="1196752"/>
                <a:ext cx="46513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𝒚</m:t>
                          </m:r>
                        </m:e>
                        <m:sub>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m:t>
                      </m:r>
                      <m:sSub>
                        <m:sSubPr>
                          <m:ctrlPr>
                            <a:rPr lang="en-US" altLang="zh-CN" sz="2400" i="1">
                              <a:latin typeface="Cambria Math" panose="02040503050406030204" pitchFamily="18" charset="0"/>
                              <a:sym typeface="+mn-ea"/>
                            </a:rPr>
                          </m:ctrlPr>
                        </m:sSubPr>
                        <m:e>
                          <m:r>
                            <a:rPr lang="en-US" altLang="zh-CN" sz="2400" b="1" i="1" smtClean="0">
                              <a:latin typeface="Cambria Math" panose="02040503050406030204" pitchFamily="18" charset="0"/>
                              <a:sym typeface="+mn-ea"/>
                            </a:rPr>
                            <m:t>𝒃</m:t>
                          </m:r>
                        </m:e>
                        <m:sub>
                          <m:r>
                            <a:rPr lang="en-US" altLang="zh-CN" sz="2400" b="1" i="1" smtClean="0">
                              <a:latin typeface="Cambria Math" panose="02040503050406030204" pitchFamily="18" charset="0"/>
                              <a:sym typeface="+mn-ea"/>
                            </a:rPr>
                            <m:t>𝟎</m:t>
                          </m:r>
                        </m:sub>
                      </m:sSub>
                      <m:r>
                        <a:rPr lang="en-US" altLang="zh-CN" sz="2400" b="1" i="1" smtClean="0">
                          <a:latin typeface="Cambria Math" panose="02040503050406030204" pitchFamily="18" charset="0"/>
                          <a:cs typeface="宋体" panose="02010600030101010101" pitchFamily="2" charset="-122"/>
                          <a:sym typeface="+mn-ea"/>
                        </a:rPr>
                        <m:t>+</m:t>
                      </m:r>
                      <m:sSub>
                        <m:sSubPr>
                          <m:ctrlPr>
                            <a:rPr lang="en-US" altLang="zh-CN" sz="2400" b="1" i="1" smtClean="0">
                              <a:latin typeface="Cambria Math" panose="02040503050406030204" pitchFamily="18" charset="0"/>
                              <a:sym typeface="+mn-ea"/>
                            </a:rPr>
                          </m:ctrlPr>
                        </m:sSubPr>
                        <m:e>
                          <m:r>
                            <a:rPr lang="en-US" altLang="zh-CN" sz="2400" i="1">
                              <a:latin typeface="Cambria Math" panose="02040503050406030204" pitchFamily="18" charset="0"/>
                              <a:cs typeface="宋体" panose="02010600030101010101" pitchFamily="2" charset="-122"/>
                              <a:sym typeface="+mn-ea"/>
                            </a:rPr>
                            <m:t>𝒃</m:t>
                          </m:r>
                        </m:e>
                        <m:sub>
                          <m:r>
                            <a:rPr lang="en-US" altLang="zh-CN" sz="2400" b="1" i="1" smtClean="0">
                              <a:latin typeface="Cambria Math" panose="02040503050406030204" pitchFamily="18" charset="0"/>
                              <a:sym typeface="+mn-ea"/>
                            </a:rPr>
                            <m:t>𝟏</m:t>
                          </m:r>
                        </m:sub>
                      </m:sSub>
                      <m:r>
                        <a:rPr lang="en-US" altLang="zh-CN" sz="2400" b="1" i="1" smtClean="0">
                          <a:latin typeface="Cambria Math" panose="02040503050406030204" pitchFamily="18" charset="0"/>
                          <a:cs typeface="宋体" panose="02010600030101010101" pitchFamily="2" charset="-122"/>
                          <a:sym typeface="+mn-ea"/>
                        </a:rPr>
                        <m:t> </m:t>
                      </m:r>
                      <m:sSub>
                        <m:sSubPr>
                          <m:ctrlPr>
                            <a:rPr lang="en-US" altLang="zh-CN" sz="2400" b="1"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𝒙</m:t>
                          </m:r>
                        </m:e>
                        <m:sub>
                          <m:r>
                            <a:rPr lang="en-US" altLang="zh-CN" sz="2400" b="1" i="1" smtClean="0">
                              <a:latin typeface="Cambria Math" panose="02040503050406030204" pitchFamily="18" charset="0"/>
                              <a:sym typeface="+mn-ea"/>
                            </a:rPr>
                            <m:t>𝟏</m:t>
                          </m:r>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m:t>
                      </m:r>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cs typeface="宋体" panose="02010600030101010101" pitchFamily="2" charset="-122"/>
                              <a:sym typeface="+mn-ea"/>
                            </a:rPr>
                            <m:t>𝒃</m:t>
                          </m:r>
                        </m:e>
                        <m:sub>
                          <m:r>
                            <a:rPr lang="en-US" altLang="zh-CN" sz="2400" b="1" i="1" smtClean="0">
                              <a:latin typeface="Cambria Math" panose="02040503050406030204" pitchFamily="18" charset="0"/>
                              <a:sym typeface="+mn-ea"/>
                            </a:rPr>
                            <m:t>𝒅</m:t>
                          </m:r>
                        </m:sub>
                      </m:sSub>
                      <m:r>
                        <a:rPr lang="en-US" altLang="zh-CN" sz="2400" i="1">
                          <a:latin typeface="Cambria Math" panose="02040503050406030204" pitchFamily="18" charset="0"/>
                          <a:cs typeface="宋体" panose="02010600030101010101" pitchFamily="2" charset="-122"/>
                          <a:sym typeface="+mn-ea"/>
                        </a:rPr>
                        <m:t> </m:t>
                      </m:r>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𝒙</m:t>
                          </m:r>
                        </m:e>
                        <m:sub>
                          <m:r>
                            <a:rPr lang="en-US" altLang="zh-CN" sz="2400" b="1" i="1" smtClean="0">
                              <a:latin typeface="Cambria Math" panose="02040503050406030204" pitchFamily="18" charset="0"/>
                              <a:sym typeface="+mn-ea"/>
                            </a:rPr>
                            <m:t>𝒏</m:t>
                          </m:r>
                          <m:r>
                            <a:rPr lang="en-US" altLang="zh-CN" sz="2400" i="1">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 </m:t>
                      </m:r>
                      <m:sSub>
                        <m:sSubPr>
                          <m:ctrlPr>
                            <a:rPr lang="en-US" altLang="zh-CN" sz="2400" b="1"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𝒆</m:t>
                          </m:r>
                        </m:e>
                        <m:sub>
                          <m:r>
                            <a:rPr lang="en-US" altLang="zh-CN" sz="2400" b="1" i="1" smtClean="0">
                              <a:latin typeface="Cambria Math" panose="02040503050406030204" pitchFamily="18" charset="0"/>
                              <a:sym typeface="+mn-ea"/>
                            </a:rPr>
                            <m:t>𝒊</m:t>
                          </m:r>
                        </m:sub>
                      </m:sSub>
                    </m:oMath>
                  </m:oMathPara>
                </a14:m>
                <a:endParaRPr lang="zh-CN" altLang="en-US" sz="2400" dirty="0"/>
              </a:p>
            </p:txBody>
          </p:sp>
        </mc:Choice>
        <mc:Fallback xmlns="">
          <p:sp>
            <p:nvSpPr>
              <p:cNvPr id="8" name="矩形 7">
                <a:extLst>
                  <a:ext uri="{FF2B5EF4-FFF2-40B4-BE49-F238E27FC236}">
                    <a16:creationId xmlns:a16="http://schemas.microsoft.com/office/drawing/2014/main" id="{0F5316B5-7124-45FF-B5DB-B53849D35C0F}"/>
                  </a:ext>
                </a:extLst>
              </p:cNvPr>
              <p:cNvSpPr>
                <a:spLocks noRot="1" noChangeAspect="1" noMove="1" noResize="1" noEditPoints="1" noAdjustHandles="1" noChangeArrowheads="1" noChangeShapeType="1" noTextEdit="1"/>
              </p:cNvSpPr>
              <p:nvPr/>
            </p:nvSpPr>
            <p:spPr>
              <a:xfrm>
                <a:off x="3419872" y="1196752"/>
                <a:ext cx="4651338" cy="461665"/>
              </a:xfrm>
              <a:prstGeom prst="rect">
                <a:avLst/>
              </a:prstGeom>
              <a:blipFill>
                <a:blip r:embed="rId3"/>
                <a:stretch>
                  <a:fillRect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1D27038-4EC8-4B16-9D41-4347B45ECBB7}"/>
                  </a:ext>
                </a:extLst>
              </p:cNvPr>
              <p:cNvSpPr/>
              <p:nvPr/>
            </p:nvSpPr>
            <p:spPr>
              <a:xfrm>
                <a:off x="1043608" y="2708920"/>
                <a:ext cx="53565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𝒃</m:t>
                          </m:r>
                        </m:e>
                        <m:sub>
                          <m:r>
                            <a:rPr lang="en-US" altLang="zh-CN" sz="2400" i="1">
                              <a:latin typeface="Cambria Math" panose="02040503050406030204" pitchFamily="18" charset="0"/>
                              <a:sym typeface="+mn-ea"/>
                            </a:rPr>
                            <m:t>𝒊</m:t>
                          </m:r>
                        </m:sub>
                      </m:sSub>
                    </m:oMath>
                  </m:oMathPara>
                </a14:m>
                <a:endParaRPr lang="zh-CN" altLang="en-US" sz="2400" i="1" dirty="0">
                  <a:latin typeface="Cambria Math" panose="02040503050406030204" pitchFamily="18" charset="0"/>
                </a:endParaRPr>
              </a:p>
            </p:txBody>
          </p:sp>
        </mc:Choice>
        <mc:Fallback xmlns="">
          <p:sp>
            <p:nvSpPr>
              <p:cNvPr id="6" name="矩形 5">
                <a:extLst>
                  <a:ext uri="{FF2B5EF4-FFF2-40B4-BE49-F238E27FC236}">
                    <a16:creationId xmlns:a16="http://schemas.microsoft.com/office/drawing/2014/main" id="{81D27038-4EC8-4B16-9D41-4347B45ECBB7}"/>
                  </a:ext>
                </a:extLst>
              </p:cNvPr>
              <p:cNvSpPr>
                <a:spLocks noRot="1" noChangeAspect="1" noMove="1" noResize="1" noEditPoints="1" noAdjustHandles="1" noChangeArrowheads="1" noChangeShapeType="1" noTextEdit="1"/>
              </p:cNvSpPr>
              <p:nvPr/>
            </p:nvSpPr>
            <p:spPr>
              <a:xfrm>
                <a:off x="1043608" y="2708920"/>
                <a:ext cx="535659" cy="461665"/>
              </a:xfrm>
              <a:prstGeom prst="rect">
                <a:avLst/>
              </a:prstGeom>
              <a:blipFill>
                <a:blip r:embed="rId4"/>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086476B-37F1-441D-BD83-C1B86B92F6BA}"/>
                  </a:ext>
                </a:extLst>
              </p:cNvPr>
              <p:cNvSpPr/>
              <p:nvPr/>
            </p:nvSpPr>
            <p:spPr>
              <a:xfrm>
                <a:off x="2267744" y="4869160"/>
                <a:ext cx="39743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sym typeface="+mn-ea"/>
                            </a:rPr>
                          </m:ctrlPr>
                        </m:sSubPr>
                        <m:e>
                          <m:acc>
                            <m:accPr>
                              <m:chr m:val="̂"/>
                              <m:ctrlPr>
                                <a:rPr lang="en-US" altLang="zh-CN" sz="2400" i="1" smtClean="0">
                                  <a:latin typeface="Cambria Math" panose="02040503050406030204" pitchFamily="18" charset="0"/>
                                  <a:sym typeface="+mn-ea"/>
                                </a:rPr>
                              </m:ctrlPr>
                            </m:accPr>
                            <m:e>
                              <m:r>
                                <a:rPr lang="en-US" altLang="zh-CN" sz="2400" i="1">
                                  <a:latin typeface="Cambria Math" panose="02040503050406030204" pitchFamily="18" charset="0"/>
                                  <a:sym typeface="+mn-ea"/>
                                </a:rPr>
                                <m:t>𝒚</m:t>
                              </m:r>
                            </m:e>
                          </m:acc>
                        </m:e>
                        <m:sub>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m:t>
                      </m:r>
                      <m:sSub>
                        <m:sSubPr>
                          <m:ctrlPr>
                            <a:rPr lang="en-US" altLang="zh-CN" sz="2400" i="1">
                              <a:latin typeface="Cambria Math" panose="02040503050406030204" pitchFamily="18" charset="0"/>
                              <a:sym typeface="+mn-ea"/>
                            </a:rPr>
                          </m:ctrlPr>
                        </m:sSubPr>
                        <m:e>
                          <m:r>
                            <a:rPr lang="en-US" altLang="zh-CN" sz="2400" b="1" i="1" smtClean="0">
                              <a:latin typeface="Cambria Math" panose="02040503050406030204" pitchFamily="18" charset="0"/>
                              <a:sym typeface="+mn-ea"/>
                            </a:rPr>
                            <m:t>𝒃</m:t>
                          </m:r>
                        </m:e>
                        <m:sub>
                          <m:r>
                            <a:rPr lang="en-US" altLang="zh-CN" sz="2400" b="1" i="1" smtClean="0">
                              <a:latin typeface="Cambria Math" panose="02040503050406030204" pitchFamily="18" charset="0"/>
                              <a:sym typeface="+mn-ea"/>
                            </a:rPr>
                            <m:t>𝟎</m:t>
                          </m:r>
                        </m:sub>
                      </m:sSub>
                      <m:r>
                        <a:rPr lang="en-US" altLang="zh-CN" sz="2400" b="1" i="1" smtClean="0">
                          <a:latin typeface="Cambria Math" panose="02040503050406030204" pitchFamily="18" charset="0"/>
                          <a:cs typeface="宋体" panose="02010600030101010101" pitchFamily="2" charset="-122"/>
                          <a:sym typeface="+mn-ea"/>
                        </a:rPr>
                        <m:t>+</m:t>
                      </m:r>
                      <m:sSub>
                        <m:sSubPr>
                          <m:ctrlPr>
                            <a:rPr lang="en-US" altLang="zh-CN" sz="2400" b="1" i="1" smtClean="0">
                              <a:latin typeface="Cambria Math" panose="02040503050406030204" pitchFamily="18" charset="0"/>
                              <a:sym typeface="+mn-ea"/>
                            </a:rPr>
                          </m:ctrlPr>
                        </m:sSubPr>
                        <m:e>
                          <m:r>
                            <a:rPr lang="en-US" altLang="zh-CN" sz="2400" i="1">
                              <a:latin typeface="Cambria Math" panose="02040503050406030204" pitchFamily="18" charset="0"/>
                              <a:cs typeface="宋体" panose="02010600030101010101" pitchFamily="2" charset="-122"/>
                              <a:sym typeface="+mn-ea"/>
                            </a:rPr>
                            <m:t>𝒃</m:t>
                          </m:r>
                        </m:e>
                        <m:sub>
                          <m:r>
                            <a:rPr lang="en-US" altLang="zh-CN" sz="2400" b="1" i="1" smtClean="0">
                              <a:latin typeface="Cambria Math" panose="02040503050406030204" pitchFamily="18" charset="0"/>
                              <a:sym typeface="+mn-ea"/>
                            </a:rPr>
                            <m:t>𝟏</m:t>
                          </m:r>
                        </m:sub>
                      </m:sSub>
                      <m:r>
                        <a:rPr lang="en-US" altLang="zh-CN" sz="2400" b="1" i="1" smtClean="0">
                          <a:latin typeface="Cambria Math" panose="02040503050406030204" pitchFamily="18" charset="0"/>
                          <a:cs typeface="宋体" panose="02010600030101010101" pitchFamily="2" charset="-122"/>
                          <a:sym typeface="+mn-ea"/>
                        </a:rPr>
                        <m:t> </m:t>
                      </m:r>
                      <m:sSub>
                        <m:sSubPr>
                          <m:ctrlPr>
                            <a:rPr lang="en-US" altLang="zh-CN" sz="2400" b="1" i="1" smtClean="0">
                              <a:latin typeface="Cambria Math" panose="02040503050406030204" pitchFamily="18" charset="0"/>
                              <a:sym typeface="+mn-ea"/>
                            </a:rPr>
                          </m:ctrlPr>
                        </m:sSubPr>
                        <m:e>
                          <m:r>
                            <a:rPr lang="en-US" altLang="zh-CN" sz="2400" b="1" i="1" smtClean="0">
                              <a:latin typeface="Cambria Math" panose="02040503050406030204" pitchFamily="18" charset="0"/>
                              <a:sym typeface="+mn-ea"/>
                            </a:rPr>
                            <m:t>𝒙</m:t>
                          </m:r>
                        </m:e>
                        <m:sub>
                          <m:r>
                            <a:rPr lang="en-US" altLang="zh-CN" sz="2400" b="1" i="1" smtClean="0">
                              <a:latin typeface="Cambria Math" panose="02040503050406030204" pitchFamily="18" charset="0"/>
                              <a:sym typeface="+mn-ea"/>
                            </a:rPr>
                            <m:t>𝟏</m:t>
                          </m:r>
                          <m:r>
                            <a:rPr lang="en-US" altLang="zh-CN" sz="2400" b="1" i="1" smtClean="0">
                              <a:latin typeface="Cambria Math" panose="02040503050406030204" pitchFamily="18" charset="0"/>
                              <a:sym typeface="+mn-ea"/>
                            </a:rPr>
                            <m:t>𝒊</m:t>
                          </m:r>
                        </m:sub>
                      </m:sSub>
                      <m:r>
                        <a:rPr lang="en-US" altLang="zh-CN" sz="2400" b="1" i="1" smtClean="0">
                          <a:latin typeface="Cambria Math" panose="02040503050406030204" pitchFamily="18" charset="0"/>
                          <a:sym typeface="+mn-ea"/>
                        </a:rPr>
                        <m:t>+…</m:t>
                      </m:r>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cs typeface="宋体" panose="02010600030101010101" pitchFamily="2" charset="-122"/>
                              <a:sym typeface="+mn-ea"/>
                            </a:rPr>
                            <m:t>𝒃</m:t>
                          </m:r>
                        </m:e>
                        <m:sub>
                          <m:r>
                            <a:rPr lang="en-US" altLang="zh-CN" sz="2400" b="1" i="1" smtClean="0">
                              <a:latin typeface="Cambria Math" panose="02040503050406030204" pitchFamily="18" charset="0"/>
                              <a:sym typeface="+mn-ea"/>
                            </a:rPr>
                            <m:t>𝒅</m:t>
                          </m:r>
                        </m:sub>
                      </m:sSub>
                      <m:r>
                        <a:rPr lang="en-US" altLang="zh-CN" sz="2400" i="1">
                          <a:latin typeface="Cambria Math" panose="02040503050406030204" pitchFamily="18" charset="0"/>
                          <a:cs typeface="宋体" panose="02010600030101010101" pitchFamily="2" charset="-122"/>
                          <a:sym typeface="+mn-ea"/>
                        </a:rPr>
                        <m:t> </m:t>
                      </m:r>
                      <m:sSub>
                        <m:sSubPr>
                          <m:ctrlPr>
                            <a:rPr lang="en-US" altLang="zh-CN" sz="2400" i="1">
                              <a:latin typeface="Cambria Math" panose="02040503050406030204" pitchFamily="18" charset="0"/>
                              <a:sym typeface="+mn-ea"/>
                            </a:rPr>
                          </m:ctrlPr>
                        </m:sSubPr>
                        <m:e>
                          <m:r>
                            <a:rPr lang="en-US" altLang="zh-CN" sz="2400" i="1">
                              <a:latin typeface="Cambria Math" panose="02040503050406030204" pitchFamily="18" charset="0"/>
                              <a:sym typeface="+mn-ea"/>
                            </a:rPr>
                            <m:t>𝒙</m:t>
                          </m:r>
                        </m:e>
                        <m:sub>
                          <m:r>
                            <a:rPr lang="en-US" altLang="zh-CN" sz="2400" b="1" i="1" smtClean="0">
                              <a:latin typeface="Cambria Math" panose="02040503050406030204" pitchFamily="18" charset="0"/>
                              <a:sym typeface="+mn-ea"/>
                            </a:rPr>
                            <m:t>𝒏</m:t>
                          </m:r>
                          <m:r>
                            <a:rPr lang="en-US" altLang="zh-CN" sz="2400" i="1">
                              <a:latin typeface="Cambria Math" panose="02040503050406030204" pitchFamily="18" charset="0"/>
                              <a:sym typeface="+mn-ea"/>
                            </a:rPr>
                            <m:t>𝒊</m:t>
                          </m:r>
                        </m:sub>
                      </m:sSub>
                    </m:oMath>
                  </m:oMathPara>
                </a14:m>
                <a:endParaRPr lang="zh-CN" altLang="en-US" sz="2400" dirty="0"/>
              </a:p>
            </p:txBody>
          </p:sp>
        </mc:Choice>
        <mc:Fallback xmlns="">
          <p:sp>
            <p:nvSpPr>
              <p:cNvPr id="10" name="矩形 9">
                <a:extLst>
                  <a:ext uri="{FF2B5EF4-FFF2-40B4-BE49-F238E27FC236}">
                    <a16:creationId xmlns:a16="http://schemas.microsoft.com/office/drawing/2014/main" id="{8086476B-37F1-441D-BD83-C1B86B92F6BA}"/>
                  </a:ext>
                </a:extLst>
              </p:cNvPr>
              <p:cNvSpPr>
                <a:spLocks noRot="1" noChangeAspect="1" noMove="1" noResize="1" noEditPoints="1" noAdjustHandles="1" noChangeArrowheads="1" noChangeShapeType="1" noTextEdit="1"/>
              </p:cNvSpPr>
              <p:nvPr/>
            </p:nvSpPr>
            <p:spPr>
              <a:xfrm>
                <a:off x="2267744" y="4869160"/>
                <a:ext cx="3974357" cy="461665"/>
              </a:xfrm>
              <a:prstGeom prst="rect">
                <a:avLst/>
              </a:prstGeom>
              <a:blipFill>
                <a:blip r:embed="rId5"/>
                <a:stretch>
                  <a:fillRect t="-2667" b="-1466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64764" y="25429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线性分类器 </a:t>
            </a:r>
            <a:r>
              <a:rPr lang="en-US" altLang="zh-CN" dirty="0">
                <a:solidFill>
                  <a:schemeClr val="bg1"/>
                </a:solidFill>
              </a:rPr>
              <a:t>[</a:t>
            </a:r>
            <a:r>
              <a:rPr lang="zh-CN" altLang="en-US" dirty="0">
                <a:solidFill>
                  <a:schemeClr val="bg1"/>
                </a:solidFill>
              </a:rPr>
              <a:t>线性回归</a:t>
            </a:r>
            <a:r>
              <a:rPr lang="en-US" altLang="zh-CN" dirty="0">
                <a:solidFill>
                  <a:schemeClr val="bg1"/>
                </a:solidFill>
              </a:rPr>
              <a:t>]</a:t>
            </a:r>
            <a:endParaRPr lang="zh-CN" altLang="en-US" dirty="0"/>
          </a:p>
        </p:txBody>
      </p:sp>
      <p:grpSp>
        <p:nvGrpSpPr>
          <p:cNvPr id="13" name="组合 12"/>
          <p:cNvGrpSpPr/>
          <p:nvPr/>
        </p:nvGrpSpPr>
        <p:grpSpPr>
          <a:xfrm>
            <a:off x="597883" y="1628800"/>
            <a:ext cx="3505504" cy="2889612"/>
            <a:chOff x="755576" y="1916832"/>
            <a:chExt cx="3505504" cy="2889612"/>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916832"/>
              <a:ext cx="3505504" cy="2423370"/>
            </a:xfrm>
            <a:prstGeom prst="rect">
              <a:avLst/>
            </a:prstGeom>
          </p:spPr>
        </p:pic>
        <p:sp>
          <p:nvSpPr>
            <p:cNvPr id="5" name="文本框 4"/>
            <p:cNvSpPr txBox="1"/>
            <p:nvPr/>
          </p:nvSpPr>
          <p:spPr>
            <a:xfrm>
              <a:off x="1822348" y="4437112"/>
              <a:ext cx="1728192" cy="369332"/>
            </a:xfrm>
            <a:prstGeom prst="rect">
              <a:avLst/>
            </a:prstGeom>
            <a:noFill/>
          </p:spPr>
          <p:txBody>
            <a:bodyPr wrap="square" rtlCol="0">
              <a:spAutoFit/>
            </a:bodyPr>
            <a:lstStyle/>
            <a:p>
              <a:r>
                <a:rPr lang="zh-CN" altLang="en-US" dirty="0"/>
                <a:t>给定的数据点</a:t>
              </a:r>
            </a:p>
          </p:txBody>
        </p:sp>
      </p:grpSp>
      <p:grpSp>
        <p:nvGrpSpPr>
          <p:cNvPr id="14" name="组合 13"/>
          <p:cNvGrpSpPr/>
          <p:nvPr/>
        </p:nvGrpSpPr>
        <p:grpSpPr>
          <a:xfrm>
            <a:off x="4644008" y="1434104"/>
            <a:ext cx="3048000" cy="2544359"/>
            <a:chOff x="5508104" y="1329618"/>
            <a:chExt cx="3048000" cy="2544359"/>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329618"/>
              <a:ext cx="3048000" cy="2114550"/>
            </a:xfrm>
            <a:prstGeom prst="rect">
              <a:avLst/>
            </a:prstGeom>
          </p:spPr>
        </p:pic>
        <p:sp>
          <p:nvSpPr>
            <p:cNvPr id="9" name="文本框 8"/>
            <p:cNvSpPr txBox="1"/>
            <p:nvPr/>
          </p:nvSpPr>
          <p:spPr>
            <a:xfrm>
              <a:off x="6323772" y="3504645"/>
              <a:ext cx="1440160" cy="369332"/>
            </a:xfrm>
            <a:prstGeom prst="rect">
              <a:avLst/>
            </a:prstGeom>
            <a:noFill/>
          </p:spPr>
          <p:txBody>
            <a:bodyPr wrap="square" rtlCol="0">
              <a:spAutoFit/>
            </a:bodyPr>
            <a:lstStyle/>
            <a:p>
              <a:r>
                <a:rPr lang="zh-CN" altLang="en-US" dirty="0"/>
                <a:t>线性回归</a:t>
              </a:r>
              <a:r>
                <a:rPr lang="en-US" altLang="zh-CN" dirty="0"/>
                <a:t>1</a:t>
              </a:r>
              <a:endParaRPr lang="zh-CN" altLang="en-US" dirty="0"/>
            </a:p>
          </p:txBody>
        </p:sp>
      </p:grpSp>
      <p:grpSp>
        <p:nvGrpSpPr>
          <p:cNvPr id="15" name="组合 14"/>
          <p:cNvGrpSpPr/>
          <p:nvPr/>
        </p:nvGrpSpPr>
        <p:grpSpPr>
          <a:xfrm>
            <a:off x="4660519" y="4221088"/>
            <a:ext cx="3038475" cy="2525309"/>
            <a:chOff x="5573042" y="4225351"/>
            <a:chExt cx="3038475" cy="2525309"/>
          </a:xfrm>
        </p:grpSpPr>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3042" y="4225351"/>
              <a:ext cx="3038475" cy="2095500"/>
            </a:xfrm>
            <a:prstGeom prst="rect">
              <a:avLst/>
            </a:prstGeom>
          </p:spPr>
        </p:pic>
        <p:sp>
          <p:nvSpPr>
            <p:cNvPr id="12" name="文本框 11"/>
            <p:cNvSpPr txBox="1"/>
            <p:nvPr/>
          </p:nvSpPr>
          <p:spPr>
            <a:xfrm>
              <a:off x="6516216" y="6381328"/>
              <a:ext cx="1440160" cy="369332"/>
            </a:xfrm>
            <a:prstGeom prst="rect">
              <a:avLst/>
            </a:prstGeom>
            <a:noFill/>
          </p:spPr>
          <p:txBody>
            <a:bodyPr wrap="square" rtlCol="0">
              <a:spAutoFit/>
            </a:bodyPr>
            <a:lstStyle/>
            <a:p>
              <a:r>
                <a:rPr lang="zh-CN" altLang="en-US" dirty="0"/>
                <a:t>线性回归</a:t>
              </a:r>
              <a:r>
                <a:rPr lang="en-US" altLang="zh-CN" dirty="0"/>
                <a:t>2</a:t>
              </a:r>
              <a:endParaRPr lang="zh-CN" altLang="en-US" dirty="0"/>
            </a:p>
          </p:txBody>
        </p:sp>
      </p:grpSp>
      <p:sp>
        <p:nvSpPr>
          <p:cNvPr id="3" name="文本框 2">
            <a:extLst>
              <a:ext uri="{FF2B5EF4-FFF2-40B4-BE49-F238E27FC236}">
                <a16:creationId xmlns:a16="http://schemas.microsoft.com/office/drawing/2014/main" id="{6E3B4978-9224-4737-A867-A534214A34C5}"/>
              </a:ext>
            </a:extLst>
          </p:cNvPr>
          <p:cNvSpPr txBox="1"/>
          <p:nvPr/>
        </p:nvSpPr>
        <p:spPr>
          <a:xfrm>
            <a:off x="7740352" y="2339569"/>
            <a:ext cx="1152128" cy="461665"/>
          </a:xfrm>
          <a:prstGeom prst="rect">
            <a:avLst/>
          </a:prstGeom>
          <a:noFill/>
        </p:spPr>
        <p:txBody>
          <a:bodyPr wrap="square" rtlCol="0">
            <a:spAutoFit/>
          </a:bodyPr>
          <a:lstStyle/>
          <a:p>
            <a:r>
              <a:rPr lang="en-US" altLang="zh-CN" sz="2400" dirty="0">
                <a:solidFill>
                  <a:srgbClr val="00B050"/>
                </a:solidFill>
              </a:rPr>
              <a:t>Better</a:t>
            </a:r>
            <a:endParaRPr lang="zh-CN" altLang="en-US" sz="2400" dirty="0">
              <a:solidFill>
                <a:srgbClr val="00B050"/>
              </a:solidFill>
            </a:endParaRPr>
          </a:p>
        </p:txBody>
      </p:sp>
      <p:sp>
        <p:nvSpPr>
          <p:cNvPr id="16" name="文本框 15">
            <a:extLst>
              <a:ext uri="{FF2B5EF4-FFF2-40B4-BE49-F238E27FC236}">
                <a16:creationId xmlns:a16="http://schemas.microsoft.com/office/drawing/2014/main" id="{BC730900-73DA-48A7-8428-204FB87B02CF}"/>
              </a:ext>
            </a:extLst>
          </p:cNvPr>
          <p:cNvSpPr txBox="1"/>
          <p:nvPr/>
        </p:nvSpPr>
        <p:spPr>
          <a:xfrm>
            <a:off x="7740352" y="5013176"/>
            <a:ext cx="1152128" cy="461665"/>
          </a:xfrm>
          <a:prstGeom prst="rect">
            <a:avLst/>
          </a:prstGeom>
          <a:noFill/>
        </p:spPr>
        <p:txBody>
          <a:bodyPr wrap="square" rtlCol="0">
            <a:spAutoFit/>
          </a:bodyPr>
          <a:lstStyle/>
          <a:p>
            <a:r>
              <a:rPr lang="en-US" altLang="zh-CN" sz="2400" dirty="0">
                <a:solidFill>
                  <a:srgbClr val="00B050"/>
                </a:solidFill>
              </a:rPr>
              <a:t>Good</a:t>
            </a:r>
            <a:endParaRPr lang="zh-CN" altLang="en-US" sz="24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t>§</a:t>
            </a:r>
            <a:r>
              <a:rPr lang="en-US" altLang="zh-CN" dirty="0">
                <a:solidFill>
                  <a:schemeClr val="bg1"/>
                </a:solidFill>
              </a:rPr>
              <a:t> </a:t>
            </a:r>
            <a:r>
              <a:rPr lang="zh-CN" altLang="en-US" dirty="0">
                <a:solidFill>
                  <a:schemeClr val="bg1"/>
                </a:solidFill>
              </a:rPr>
              <a:t>线性回归</a:t>
            </a:r>
            <a:r>
              <a:rPr lang="en-US" altLang="zh-CN" dirty="0">
                <a:solidFill>
                  <a:schemeClr val="bg1"/>
                </a:solidFill>
              </a:rPr>
              <a:t>---</a:t>
            </a:r>
            <a:r>
              <a:rPr lang="zh-CN" altLang="en-US" dirty="0">
                <a:solidFill>
                  <a:schemeClr val="bg1"/>
                </a:solidFill>
              </a:rPr>
              <a:t>损失函数</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856" y="1292262"/>
            <a:ext cx="4320000" cy="2958102"/>
          </a:xfrm>
          <a:prstGeom prst="rect">
            <a:avLst/>
          </a:prstGeom>
        </p:spPr>
      </p:pic>
      <p:grpSp>
        <p:nvGrpSpPr>
          <p:cNvPr id="9" name="组合 8"/>
          <p:cNvGrpSpPr/>
          <p:nvPr/>
        </p:nvGrpSpPr>
        <p:grpSpPr>
          <a:xfrm>
            <a:off x="2555776" y="4608794"/>
            <a:ext cx="3438722" cy="461665"/>
            <a:chOff x="2699792" y="4608794"/>
            <a:chExt cx="3438722" cy="461665"/>
          </a:xfrm>
        </p:grpSpPr>
        <mc:AlternateContent xmlns:mc="http://schemas.openxmlformats.org/markup-compatibility/2006" xmlns:a14="http://schemas.microsoft.com/office/drawing/2010/main">
          <mc:Choice Requires="a14">
            <p:sp>
              <p:nvSpPr>
                <p:cNvPr id="3" name="文本框 2"/>
                <p:cNvSpPr txBox="1"/>
                <p:nvPr/>
              </p:nvSpPr>
              <p:spPr>
                <a:xfrm>
                  <a:off x="4283968" y="4649985"/>
                  <a:ext cx="1854546"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b="1" i="1" smtClean="0">
                                <a:latin typeface="Cambria Math" panose="02040503050406030204" pitchFamily="18" charset="0"/>
                              </a:rPr>
                              <m:t>𝜽</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r>
                              <a:rPr lang="zh-CN" altLang="en-US" sz="2400" b="1" i="1" smtClean="0">
                                <a:latin typeface="Cambria Math" panose="02040503050406030204" pitchFamily="18" charset="0"/>
                              </a:rPr>
                              <m:t>𝜽</m:t>
                            </m:r>
                          </m:e>
                          <m:sup>
                            <m:r>
                              <a:rPr lang="en-US" altLang="zh-CN" sz="2400" b="1" i="1" smtClean="0">
                                <a:latin typeface="Cambria Math" panose="02040503050406030204" pitchFamily="18" charset="0"/>
                              </a:rPr>
                              <m:t>𝑻</m:t>
                            </m:r>
                          </m:sup>
                        </m:sSup>
                        <m:r>
                          <a:rPr lang="en-US" altLang="zh-CN" sz="2400" b="1" i="1" smtClean="0">
                            <a:latin typeface="Cambria Math" panose="02040503050406030204" pitchFamily="18" charset="0"/>
                          </a:rPr>
                          <m:t>𝒙</m:t>
                        </m:r>
                      </m:oMath>
                    </m:oMathPara>
                  </a14:m>
                  <a:endParaRPr lang="zh-CN" altLang="en-US" sz="2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4283968" y="4649985"/>
                  <a:ext cx="1854546" cy="375872"/>
                </a:xfrm>
                <a:prstGeom prst="rect">
                  <a:avLst/>
                </a:prstGeom>
                <a:blipFill rotWithShape="1">
                  <a:blip r:embed="rId3"/>
                  <a:stretch>
                    <a:fillRect l="-3289" r="-1645" b="-19672"/>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2699792" y="4608794"/>
              <a:ext cx="1440160" cy="461665"/>
            </a:xfrm>
            <a:prstGeom prst="rect">
              <a:avLst/>
            </a:prstGeom>
            <a:noFill/>
          </p:spPr>
          <p:txBody>
            <a:bodyPr wrap="square" rtlCol="0">
              <a:spAutoFit/>
            </a:bodyPr>
            <a:lstStyle/>
            <a:p>
              <a:r>
                <a:rPr lang="zh-CN" altLang="en-US" sz="2400" dirty="0">
                  <a:solidFill>
                    <a:srgbClr val="0033CC"/>
                  </a:solidFill>
                </a:rPr>
                <a:t>线性模型：</a:t>
              </a:r>
            </a:p>
          </p:txBody>
        </p:sp>
      </p:grpSp>
      <p:grpSp>
        <p:nvGrpSpPr>
          <p:cNvPr id="11" name="组合 10"/>
          <p:cNvGrpSpPr/>
          <p:nvPr/>
        </p:nvGrpSpPr>
        <p:grpSpPr>
          <a:xfrm>
            <a:off x="1115616" y="5229200"/>
            <a:ext cx="6093298" cy="1103443"/>
            <a:chOff x="1115616" y="5229200"/>
            <a:chExt cx="6093298" cy="1103443"/>
          </a:xfrm>
        </p:grpSpPr>
        <mc:AlternateContent xmlns:mc="http://schemas.openxmlformats.org/markup-compatibility/2006" xmlns:a14="http://schemas.microsoft.com/office/drawing/2010/main">
          <mc:Choice Requires="a14">
            <p:sp>
              <p:nvSpPr>
                <p:cNvPr id="7" name="文本框 6"/>
                <p:cNvSpPr txBox="1"/>
                <p:nvPr/>
              </p:nvSpPr>
              <p:spPr>
                <a:xfrm>
                  <a:off x="2843808" y="5229200"/>
                  <a:ext cx="4365106" cy="1006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𝒎𝒊𝒏</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𝑱</m:t>
                        </m:r>
                        <m:d>
                          <m:dPr>
                            <m:ctrlPr>
                              <a:rPr lang="en-US" altLang="zh-CN" sz="2400" b="1" i="1" smtClean="0">
                                <a:latin typeface="Cambria Math" panose="02040503050406030204" pitchFamily="18" charset="0"/>
                              </a:rPr>
                            </m:ctrlPr>
                          </m:dPr>
                          <m:e>
                            <m:r>
                              <a:rPr lang="zh-CN" altLang="en-US" sz="2400" b="1" i="1" smtClean="0">
                                <a:latin typeface="Cambria Math" panose="02040503050406030204" pitchFamily="18" charset="0"/>
                              </a:rPr>
                              <m:t>𝜽</m:t>
                            </m:r>
                          </m:e>
                        </m:d>
                        <m:r>
                          <a:rPr lang="en-US" altLang="zh-CN" sz="2400" b="1" i="1" smtClean="0">
                            <a:latin typeface="Cambria Math" panose="02040503050406030204" pitchFamily="18" charset="0"/>
                          </a:rPr>
                          <m:t>= </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𝟐</m:t>
                            </m:r>
                          </m:den>
                        </m:f>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𝒏</m:t>
                            </m:r>
                          </m:sup>
                          <m:e>
                            <m:sSup>
                              <m:sSupPr>
                                <m:ctrlPr>
                                  <a:rPr lang="en-US" altLang="zh-CN" sz="2400" b="1" i="1" smtClean="0">
                                    <a:latin typeface="Cambria Math" panose="02040503050406030204" pitchFamily="18" charset="0"/>
                                  </a:rPr>
                                </m:ctrlPr>
                              </m:sSup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𝒉</m:t>
                                    </m:r>
                                  </m:e>
                                  <m:sub>
                                    <m:r>
                                      <a:rPr lang="zh-CN" altLang="en-US" sz="2400" i="1">
                                        <a:latin typeface="Cambria Math" panose="02040503050406030204" pitchFamily="18" charset="0"/>
                                      </a:rPr>
                                      <m:t>𝜽</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i="1">
                                            <a:latin typeface="Cambria Math" panose="02040503050406030204" pitchFamily="18" charset="0"/>
                                          </a:rPr>
                                          <m:t>𝒊</m:t>
                                        </m:r>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𝒚</m:t>
                                    </m:r>
                                  </m:e>
                                  <m:sub>
                                    <m:r>
                                      <a:rPr lang="en-US" altLang="zh-CN" sz="2400" i="1">
                                        <a:latin typeface="Cambria Math" panose="02040503050406030204" pitchFamily="18" charset="0"/>
                                      </a:rPr>
                                      <m:t>𝒊</m:t>
                                    </m:r>
                                  </m:sub>
                                </m:sSub>
                                <m:r>
                                  <a:rPr lang="en-US" altLang="zh-CN" sz="2400" i="1">
                                    <a:latin typeface="Cambria Math" panose="02040503050406030204" pitchFamily="18" charset="0"/>
                                  </a:rPr>
                                  <m:t>)</m:t>
                                </m:r>
                              </m:e>
                              <m:sup>
                                <m:r>
                                  <a:rPr lang="en-US" altLang="zh-CN" sz="2400" b="1" i="1" smtClean="0">
                                    <a:latin typeface="Cambria Math" panose="02040503050406030204" pitchFamily="18" charset="0"/>
                                  </a:rPr>
                                  <m:t>𝟐</m:t>
                                </m:r>
                              </m:sup>
                            </m:sSup>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843808" y="5229200"/>
                  <a:ext cx="4365106" cy="1006558"/>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1115616" y="5501646"/>
              <a:ext cx="1633972" cy="830997"/>
            </a:xfrm>
            <a:prstGeom prst="rect">
              <a:avLst/>
            </a:prstGeom>
            <a:noFill/>
          </p:spPr>
          <p:txBody>
            <a:bodyPr wrap="square" rtlCol="0">
              <a:spAutoFit/>
            </a:bodyPr>
            <a:lstStyle/>
            <a:p>
              <a:r>
                <a:rPr lang="zh-CN" altLang="en-US" sz="2400" dirty="0">
                  <a:solidFill>
                    <a:srgbClr val="0033CC"/>
                  </a:solidFill>
                </a:rPr>
                <a:t>优化目标：</a:t>
              </a:r>
            </a:p>
          </p:txBody>
        </p:sp>
      </p:grpSp>
      <mc:AlternateContent xmlns:mc="http://schemas.openxmlformats.org/markup-compatibility/2006" xmlns:a14="http://schemas.microsoft.com/office/drawing/2010/main">
        <mc:Choice Requires="a14">
          <p:sp>
            <p:nvSpPr>
              <p:cNvPr id="8" name="文本框 7"/>
              <p:cNvSpPr txBox="1"/>
              <p:nvPr/>
            </p:nvSpPr>
            <p:spPr>
              <a:xfrm>
                <a:off x="683568" y="2649610"/>
                <a:ext cx="2128724"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smtClean="0">
                              <a:latin typeface="Cambria Math" panose="02040503050406030204" pitchFamily="18" charset="0"/>
                            </a:rPr>
                          </m:ctrlPr>
                        </m:sSubSupPr>
                        <m:e>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a:latin typeface="Cambria Math" panose="02040503050406030204" pitchFamily="18" charset="0"/>
                                    </a:rPr>
                                    <m:t>𝐱</m:t>
                                  </m:r>
                                </m:e>
                                <m:sub>
                                  <m:r>
                                    <a:rPr lang="en-US" altLang="zh-CN" sz="2400" i="1">
                                      <a:latin typeface="Cambria Math" panose="02040503050406030204" pitchFamily="18" charset="0"/>
                                    </a:rPr>
                                    <m:t>𝒊</m:t>
                                  </m:r>
                                </m:sub>
                              </m:sSub>
                              <m:r>
                                <a:rPr lang="en-US" altLang="zh-CN" sz="240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𝒚</m:t>
                                  </m:r>
                                </m:e>
                                <m:sub>
                                  <m:r>
                                    <a:rPr lang="en-US" altLang="zh-CN" sz="2400" i="1">
                                      <a:latin typeface="Cambria Math" panose="02040503050406030204" pitchFamily="18" charset="0"/>
                                    </a:rPr>
                                    <m:t>𝒊</m:t>
                                  </m:r>
                                </m:sub>
                              </m:sSub>
                            </m:e>
                          </m:d>
                          <m:r>
                            <a:rPr lang="en-US" altLang="zh-CN" sz="2400" b="1" i="1" smtClean="0">
                              <a:latin typeface="Cambria Math" panose="02040503050406030204" pitchFamily="18" charset="0"/>
                            </a:rPr>
                            <m:t>}</m:t>
                          </m:r>
                        </m:e>
                        <m:sub>
                          <m: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𝒏</m:t>
                          </m:r>
                        </m:sup>
                      </m:sSubSup>
                    </m:oMath>
                  </m:oMathPara>
                </a14:m>
                <a:endParaRPr lang="en-US" altLang="zh-CN" sz="2400" dirty="0"/>
              </a:p>
              <a:p>
                <a:r>
                  <a:rPr lang="zh-CN" altLang="en-US" sz="2400" dirty="0"/>
                  <a:t>其中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𝒚</m:t>
                        </m:r>
                      </m:e>
                      <m:sub>
                        <m:r>
                          <a:rPr lang="en-US" altLang="zh-CN" sz="2400" i="1">
                            <a:latin typeface="Cambria Math" panose="02040503050406030204" pitchFamily="18" charset="0"/>
                          </a:rPr>
                          <m:t>𝒊</m:t>
                        </m:r>
                      </m:sub>
                    </m:sSub>
                  </m:oMath>
                </a14:m>
                <a:r>
                  <a:rPr lang="zh-CN" altLang="en-US" sz="2400" dirty="0"/>
                  <a:t> </a:t>
                </a:r>
                <a:r>
                  <a:rPr lang="en-US" altLang="zh-CN" sz="2400" dirty="0"/>
                  <a:t>= -1, +1</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683568" y="2649610"/>
                <a:ext cx="2128724" cy="738664"/>
              </a:xfrm>
              <a:prstGeom prst="rect">
                <a:avLst/>
              </a:prstGeom>
              <a:blipFill>
                <a:blip r:embed="rId5"/>
                <a:stretch>
                  <a:fillRect l="-8596" r="-8023" b="-24793"/>
                </a:stretch>
              </a:blipFill>
            </p:spPr>
            <p:txBody>
              <a:bodyPr/>
              <a:lstStyle/>
              <a:p>
                <a:r>
                  <a:rPr lang="zh-CN" altLang="en-US">
                    <a:noFill/>
                  </a:rPr>
                  <a:t> </a:t>
                </a:r>
              </a:p>
            </p:txBody>
          </p:sp>
        </mc:Fallback>
      </mc:AlternateContent>
      <p:sp>
        <p:nvSpPr>
          <p:cNvPr id="12" name="文本框 11"/>
          <p:cNvSpPr txBox="1"/>
          <p:nvPr/>
        </p:nvSpPr>
        <p:spPr>
          <a:xfrm>
            <a:off x="1072332" y="1950816"/>
            <a:ext cx="1440160" cy="461665"/>
          </a:xfrm>
          <a:prstGeom prst="rect">
            <a:avLst/>
          </a:prstGeom>
          <a:noFill/>
        </p:spPr>
        <p:txBody>
          <a:bodyPr wrap="square" rtlCol="0">
            <a:spAutoFit/>
          </a:bodyPr>
          <a:lstStyle/>
          <a:p>
            <a:r>
              <a:rPr lang="zh-CN" altLang="en-US" sz="2400" dirty="0">
                <a:solidFill>
                  <a:srgbClr val="0033CC"/>
                </a:solidFill>
              </a:rPr>
              <a:t>给定数据：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87624" y="260648"/>
            <a:ext cx="7391400" cy="714375"/>
          </a:xfrm>
        </p:spPr>
        <p:txBody>
          <a:bodyPr/>
          <a:lstStyle/>
          <a:p>
            <a:r>
              <a:rPr lang="en-US" altLang="zh-CN" dirty="0">
                <a:latin typeface="宋体" panose="02010600030101010101" pitchFamily="2" charset="-122"/>
                <a:ea typeface="宋体" panose="02010600030101010101" pitchFamily="2" charset="-122"/>
                <a:cs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cs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cs typeface="宋体" panose="02010600030101010101" pitchFamily="2" charset="-122"/>
              </a:rPr>
              <a:t>优化算法 梯度下降法</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000" y="5069856"/>
            <a:ext cx="6480000" cy="649857"/>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000" y="1196752"/>
            <a:ext cx="6480000" cy="3629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879" y="4293096"/>
            <a:ext cx="8774241" cy="1846659"/>
          </a:xfrm>
          <a:prstGeom prst="rect">
            <a:avLst/>
          </a:prstGeom>
          <a:noFill/>
        </p:spPr>
        <p:txBody>
          <a:bodyPr wrap="square" rtlCol="0" anchor="t">
            <a:spAutoFit/>
          </a:bodyPr>
          <a:lstStyle/>
          <a:p>
            <a:pPr algn="just" eaLnBrk="1" latinLnBrk="0" hangingPunct="1"/>
            <a:r>
              <a:rPr lang="zh-CN" altLang="en-US" sz="2400" b="0" dirty="0"/>
              <a:t>公式的意义是</a:t>
            </a:r>
            <a:r>
              <a:rPr lang="en-US" altLang="zh-CN" sz="2400" b="0" dirty="0"/>
              <a:t>:</a:t>
            </a:r>
            <a:r>
              <a:rPr lang="zh-CN" altLang="en-US" sz="2400" dirty="0">
                <a:latin typeface="Times New Roman" panose="02020603050405020304" pitchFamily="18" charset="0"/>
                <a:cs typeface="Times New Roman" panose="02020603050405020304" pitchFamily="18" charset="0"/>
              </a:rPr>
              <a:t>J</a:t>
            </a:r>
            <a:r>
              <a:rPr lang="zh-CN" altLang="en-US" sz="2400" b="0" dirty="0"/>
              <a:t>是关于</a:t>
            </a:r>
            <a:r>
              <a:rPr lang="zh-CN" altLang="en-US" sz="2400" dirty="0">
                <a:latin typeface="Times New Roman" panose="02020603050405020304" charset="0"/>
                <a:cs typeface="Times New Roman" panose="02020603050405020304" charset="0"/>
              </a:rPr>
              <a:t>Θ</a:t>
            </a:r>
            <a:r>
              <a:rPr lang="zh-CN" altLang="en-US" sz="2400" b="0" dirty="0"/>
              <a:t>的一个函数</a:t>
            </a:r>
            <a:r>
              <a:rPr lang="en-US" altLang="zh-CN" sz="2400" b="0" dirty="0"/>
              <a:t>,</a:t>
            </a:r>
            <a:r>
              <a:rPr lang="zh-CN" altLang="en-US" sz="2400" b="0" dirty="0"/>
              <a:t>我们当前所处的  位置                    点</a:t>
            </a:r>
            <a:r>
              <a:rPr lang="en-US" altLang="zh-CN" sz="2400" b="0" dirty="0"/>
              <a:t>, </a:t>
            </a:r>
            <a:r>
              <a:rPr lang="zh-CN" altLang="en-US" sz="2400" b="0" dirty="0"/>
              <a:t>要从这个点走到</a:t>
            </a:r>
            <a:r>
              <a:rPr lang="zh-CN" altLang="en-US" sz="2400" b="0" dirty="0">
                <a:latin typeface="Times New Roman" panose="02020603050405020304" charset="0"/>
                <a:cs typeface="Times New Roman" panose="02020603050405020304" charset="0"/>
              </a:rPr>
              <a:t>J</a:t>
            </a:r>
            <a:r>
              <a:rPr lang="zh-CN" altLang="en-US" sz="2400" b="0" dirty="0"/>
              <a:t>的最小值点</a:t>
            </a:r>
            <a:r>
              <a:rPr lang="en-US" altLang="zh-CN" sz="2400" b="0" dirty="0"/>
              <a:t>,</a:t>
            </a:r>
            <a:r>
              <a:rPr lang="zh-CN" altLang="en-US" sz="2400" b="0" dirty="0"/>
              <a:t>也就是山底。首先我们先确定前进的方向，也就是梯度的反向，然后走一段距离的步长，也就是</a:t>
            </a:r>
            <a:r>
              <a:rPr lang="zh-CN" altLang="en-US" sz="2400" b="0" dirty="0">
                <a:latin typeface="Times New Roman" panose="02020603050405020304" charset="0"/>
                <a:cs typeface="Times New Roman" panose="02020603050405020304" charset="0"/>
              </a:rPr>
              <a:t>α</a:t>
            </a:r>
            <a:r>
              <a:rPr lang="zh-CN" altLang="en-US" sz="2400" b="0" dirty="0"/>
              <a:t>，走完这个段步长，就到达了    这个点！</a:t>
            </a:r>
            <a:endParaRPr lang="zh-CN" altLang="en-US" dirty="0"/>
          </a:p>
          <a:p>
            <a:endParaRPr lang="zh-CN" altLang="en-US" dirty="0"/>
          </a:p>
        </p:txBody>
      </p:sp>
      <p:graphicFrame>
        <p:nvGraphicFramePr>
          <p:cNvPr id="3" name="对象 2">
            <a:hlinkClick r:id="" action="ppaction://ole?verb=0"/>
          </p:cNvPr>
          <p:cNvGraphicFramePr>
            <a:graphicFrameLocks noChangeAspect="1"/>
          </p:cNvGraphicFramePr>
          <p:nvPr>
            <p:extLst>
              <p:ext uri="{D42A27DB-BD31-4B8C-83A1-F6EECF244321}">
                <p14:modId xmlns:p14="http://schemas.microsoft.com/office/powerpoint/2010/main" val="1960892452"/>
              </p:ext>
            </p:extLst>
          </p:nvPr>
        </p:nvGraphicFramePr>
        <p:xfrm>
          <a:off x="7898770" y="4293096"/>
          <a:ext cx="379730" cy="379730"/>
        </p:xfrm>
        <a:graphic>
          <a:graphicData uri="http://schemas.openxmlformats.org/presentationml/2006/ole">
            <mc:AlternateContent xmlns:mc="http://schemas.openxmlformats.org/markup-compatibility/2006">
              <mc:Choice xmlns:v="urn:schemas-microsoft-com:vml" Requires="v">
                <p:oleObj spid="_x0000_s3271" r:id="rId3" imgW="203200" imgH="203200" progId="Equation.KSEE3">
                  <p:embed/>
                </p:oleObj>
              </mc:Choice>
              <mc:Fallback>
                <p:oleObj r:id="rId3" imgW="203200" imgH="203200" progId="Equation.KSEE3">
                  <p:embed/>
                  <p:pic>
                    <p:nvPicPr>
                      <p:cNvPr id="0" name="图片 3072"/>
                      <p:cNvPicPr/>
                      <p:nvPr/>
                    </p:nvPicPr>
                    <p:blipFill>
                      <a:blip r:embed="rId4"/>
                      <a:stretch>
                        <a:fillRect/>
                      </a:stretch>
                    </p:blipFill>
                    <p:spPr>
                      <a:xfrm>
                        <a:off x="7898770" y="4293096"/>
                        <a:ext cx="379730" cy="37973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2236710147"/>
              </p:ext>
            </p:extLst>
          </p:nvPr>
        </p:nvGraphicFramePr>
        <p:xfrm>
          <a:off x="4635500" y="5445224"/>
          <a:ext cx="346710" cy="369570"/>
        </p:xfrm>
        <a:graphic>
          <a:graphicData uri="http://schemas.openxmlformats.org/presentationml/2006/ole">
            <mc:AlternateContent xmlns:mc="http://schemas.openxmlformats.org/markup-compatibility/2006">
              <mc:Choice xmlns:v="urn:schemas-microsoft-com:vml" Requires="v">
                <p:oleObj spid="_x0000_s3272" r:id="rId5" imgW="190500" imgH="203200" progId="Equation.KSEE3">
                  <p:embed/>
                </p:oleObj>
              </mc:Choice>
              <mc:Fallback>
                <p:oleObj r:id="rId5" imgW="190500" imgH="203200" progId="Equation.KSEE3">
                  <p:embed/>
                  <p:pic>
                    <p:nvPicPr>
                      <p:cNvPr id="0" name="图片 3073"/>
                      <p:cNvPicPr/>
                      <p:nvPr/>
                    </p:nvPicPr>
                    <p:blipFill>
                      <a:blip r:embed="rId6"/>
                      <a:stretch>
                        <a:fillRect/>
                      </a:stretch>
                    </p:blipFill>
                    <p:spPr>
                      <a:xfrm>
                        <a:off x="4635500" y="5445224"/>
                        <a:ext cx="346710" cy="369570"/>
                      </a:xfrm>
                      <a:prstGeom prst="rect">
                        <a:avLst/>
                      </a:prstGeom>
                    </p:spPr>
                  </p:pic>
                </p:oleObj>
              </mc:Fallback>
            </mc:AlternateContent>
          </a:graphicData>
        </a:graphic>
      </p:graphicFrame>
      <p:pic>
        <p:nvPicPr>
          <p:cNvPr id="5" name="图片 4"/>
          <p:cNvPicPr>
            <a:picLocks noChangeAspect="1"/>
          </p:cNvPicPr>
          <p:nvPr/>
        </p:nvPicPr>
        <p:blipFill>
          <a:blip r:embed="rId7"/>
          <a:stretch>
            <a:fillRect/>
          </a:stretch>
        </p:blipFill>
        <p:spPr>
          <a:xfrm>
            <a:off x="988695" y="1574800"/>
            <a:ext cx="7293610" cy="2324735"/>
          </a:xfrm>
          <a:prstGeom prst="rect">
            <a:avLst/>
          </a:prstGeom>
        </p:spPr>
      </p:pic>
      <p:pic>
        <p:nvPicPr>
          <p:cNvPr id="6" name="图片 5"/>
          <p:cNvPicPr>
            <a:picLocks noChangeAspect="1"/>
          </p:cNvPicPr>
          <p:nvPr/>
        </p:nvPicPr>
        <p:blipFill>
          <a:blip r:embed="rId8"/>
          <a:stretch>
            <a:fillRect/>
          </a:stretch>
        </p:blipFill>
        <p:spPr>
          <a:xfrm>
            <a:off x="784860" y="347345"/>
            <a:ext cx="7416800" cy="742950"/>
          </a:xfrm>
          <a:prstGeom prst="rect">
            <a:avLst/>
          </a:prstGeom>
        </p:spPr>
      </p:pic>
    </p:spTree>
  </p:cSld>
  <p:clrMapOvr>
    <a:masterClrMapping/>
  </p:clrMapOvr>
</p:sld>
</file>

<file path=ppt/theme/theme1.xml><?xml version="1.0" encoding="utf-8"?>
<a:theme xmlns:a="http://schemas.openxmlformats.org/drawingml/2006/main" name="13">
  <a:themeElements>
    <a:clrScheme name="13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3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13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13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13</Template>
  <TotalTime>210</TotalTime>
  <Words>990</Words>
  <Application>Microsoft Office PowerPoint</Application>
  <PresentationFormat>全屏显示(4:3)</PresentationFormat>
  <Paragraphs>183</Paragraphs>
  <Slides>34</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5" baseType="lpstr">
      <vt:lpstr>Helvetica Neue</vt:lpstr>
      <vt:lpstr>华文新魏</vt:lpstr>
      <vt:lpstr>宋体</vt:lpstr>
      <vt:lpstr>Arial</vt:lpstr>
      <vt:lpstr>Calibri</vt:lpstr>
      <vt:lpstr>Cambria Math</vt:lpstr>
      <vt:lpstr>Times New Roman</vt:lpstr>
      <vt:lpstr>Wingdings</vt:lpstr>
      <vt:lpstr>13</vt:lpstr>
      <vt:lpstr>Equation.KSEE3</vt:lpstr>
      <vt:lpstr>位图图像</vt:lpstr>
      <vt:lpstr>   第七讲 线性回归与逻辑回归</vt:lpstr>
      <vt:lpstr>§ 纲要</vt:lpstr>
      <vt:lpstr>§ 纲要</vt:lpstr>
      <vt:lpstr>PowerPoint 演示文稿</vt:lpstr>
      <vt:lpstr>PowerPoint 演示文稿</vt:lpstr>
      <vt:lpstr>§ 线性分类器 [线性回归]</vt:lpstr>
      <vt:lpstr>§ 线性回归---损失函数</vt:lpstr>
      <vt:lpstr>§ 优化算法 梯度下降法</vt:lpstr>
      <vt:lpstr>PowerPoint 演示文稿</vt:lpstr>
      <vt:lpstr>§ 优化算法 最小二乘法</vt:lpstr>
      <vt:lpstr>PowerPoint 演示文稿</vt:lpstr>
      <vt:lpstr>PowerPoint 演示文稿</vt:lpstr>
      <vt:lpstr>PowerPoint 演示文稿</vt:lpstr>
      <vt:lpstr>PowerPoint 演示文稿</vt:lpstr>
      <vt:lpstr>§ 纲要</vt:lpstr>
      <vt:lpstr>§ 逻辑（非线性）回归的动机</vt:lpstr>
      <vt:lpstr>PowerPoint 演示文稿</vt:lpstr>
      <vt:lpstr>§ Logistic函数</vt:lpstr>
      <vt:lpstr>PowerPoint 演示文稿</vt:lpstr>
      <vt:lpstr>PowerPoint 演示文稿</vt:lpstr>
      <vt:lpstr>§ 纲要</vt:lpstr>
      <vt:lpstr>§ 最大似然估计 </vt:lpstr>
      <vt:lpstr>§似然函数 </vt:lpstr>
      <vt:lpstr>§ 最大似然估计算法</vt:lpstr>
      <vt:lpstr>§ 正态分布参数估计</vt:lpstr>
      <vt:lpstr>PowerPoint 演示文稿</vt:lpstr>
      <vt:lpstr>§ 纲要</vt:lpstr>
      <vt:lpstr>§ 逻辑回归分类原理</vt:lpstr>
      <vt:lpstr>§ 逻辑回归分类器 损失函数</vt:lpstr>
      <vt:lpstr>§逻辑回归损失函数的概率解释</vt:lpstr>
      <vt:lpstr>PowerPoint 演示文稿</vt:lpstr>
      <vt:lpstr>PowerPoint 演示文稿</vt:lpstr>
      <vt:lpstr>PowerPoint 演示文稿</vt:lpstr>
      <vt:lpstr>PowerPoint 演示文稿</vt:lpstr>
    </vt:vector>
  </TitlesOfParts>
  <Company>xmutkk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多媒体设备培训</dc:title>
  <dc:creator>教育技术服务中心</dc:creator>
  <cp:lastModifiedBy>Eric</cp:lastModifiedBy>
  <cp:revision>770</cp:revision>
  <dcterms:created xsi:type="dcterms:W3CDTF">2012-08-21T14:34:00Z</dcterms:created>
  <dcterms:modified xsi:type="dcterms:W3CDTF">2020-09-26T03:26:18Z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