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537" r:id="rId3"/>
    <p:sldId id="539" r:id="rId4"/>
    <p:sldId id="542" r:id="rId5"/>
    <p:sldId id="548" r:id="rId6"/>
    <p:sldId id="570" r:id="rId7"/>
    <p:sldId id="543" r:id="rId8"/>
    <p:sldId id="538" r:id="rId9"/>
    <p:sldId id="541" r:id="rId10"/>
    <p:sldId id="572" r:id="rId11"/>
    <p:sldId id="545" r:id="rId12"/>
    <p:sldId id="546" r:id="rId13"/>
    <p:sldId id="547" r:id="rId14"/>
    <p:sldId id="549" r:id="rId15"/>
    <p:sldId id="550" r:id="rId16"/>
    <p:sldId id="552" r:id="rId17"/>
    <p:sldId id="551" r:id="rId18"/>
    <p:sldId id="553" r:id="rId19"/>
    <p:sldId id="554" r:id="rId20"/>
    <p:sldId id="555" r:id="rId21"/>
    <p:sldId id="556" r:id="rId22"/>
    <p:sldId id="571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40" r:id="rId32"/>
    <p:sldId id="565" r:id="rId33"/>
    <p:sldId id="567" r:id="rId34"/>
    <p:sldId id="583" r:id="rId35"/>
    <p:sldId id="591" r:id="rId36"/>
    <p:sldId id="593" r:id="rId37"/>
    <p:sldId id="592" r:id="rId38"/>
  </p:sldIdLst>
  <p:sldSz cx="9144000" cy="6858000" type="screen4x3"/>
  <p:notesSz cx="6813550" cy="9948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4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6CA"/>
    <a:srgbClr val="FF00FF"/>
    <a:srgbClr val="0033CC"/>
    <a:srgbClr val="9933FF"/>
    <a:srgbClr val="A49B2C"/>
    <a:srgbClr val="1564BB"/>
    <a:srgbClr val="06011D"/>
    <a:srgbClr val="3D03CD"/>
    <a:srgbClr val="ADADAD"/>
    <a:srgbClr val="C7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8616" autoAdjust="0"/>
  </p:normalViewPr>
  <p:slideViewPr>
    <p:cSldViewPr>
      <p:cViewPr varScale="1">
        <p:scale>
          <a:sx n="61" d="100"/>
          <a:sy n="61" d="100"/>
        </p:scale>
        <p:origin x="72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92" y="60"/>
      </p:cViewPr>
      <p:guideLst>
        <p:guide orient="horz" pos="3134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c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ACC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Sheet1!$C$4:$J$4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Sheet1!$C$5:$J$5</c:f>
              <c:numCache>
                <c:formatCode>General</c:formatCode>
                <c:ptCount val="8"/>
                <c:pt idx="0">
                  <c:v>0.74</c:v>
                </c:pt>
                <c:pt idx="1">
                  <c:v>0.81499999999999995</c:v>
                </c:pt>
                <c:pt idx="2">
                  <c:v>0.86</c:v>
                </c:pt>
                <c:pt idx="3">
                  <c:v>0.94</c:v>
                </c:pt>
                <c:pt idx="4">
                  <c:v>0.95499999999999996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F-484C-ADE7-5690B677849B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NMI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Sheet1!$C$4:$J$4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Sheet1!$C$6:$J$6</c:f>
              <c:numCache>
                <c:formatCode>General</c:formatCode>
                <c:ptCount val="8"/>
                <c:pt idx="0">
                  <c:v>0.82363211407371895</c:v>
                </c:pt>
                <c:pt idx="1">
                  <c:v>0.92668568453980005</c:v>
                </c:pt>
                <c:pt idx="2">
                  <c:v>0.95469738268322502</c:v>
                </c:pt>
                <c:pt idx="3">
                  <c:v>0.96211756305974705</c:v>
                </c:pt>
                <c:pt idx="4">
                  <c:v>0.965407724838937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7F-484C-ADE7-5690B677849B}"/>
            </c:ext>
          </c:extLst>
        </c:ser>
        <c:ser>
          <c:idx val="2"/>
          <c:order val="2"/>
          <c:tx>
            <c:strRef>
              <c:f>Sheet1!$B$7</c:f>
              <c:strCache>
                <c:ptCount val="1"/>
                <c:pt idx="0">
                  <c:v>ARI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Sheet1!$C$4:$J$4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Sheet1!$C$7:$J$7</c:f>
              <c:numCache>
                <c:formatCode>General</c:formatCode>
                <c:ptCount val="8"/>
                <c:pt idx="0">
                  <c:v>0.692676851544337</c:v>
                </c:pt>
                <c:pt idx="1">
                  <c:v>0.81782384500622396</c:v>
                </c:pt>
                <c:pt idx="2">
                  <c:v>0.86533213997249403</c:v>
                </c:pt>
                <c:pt idx="3">
                  <c:v>0.90545034955541903</c:v>
                </c:pt>
                <c:pt idx="4">
                  <c:v>0.92034758357112401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F-484C-ADE7-5690B6778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25025240"/>
        <c:axId val="325028520"/>
      </c:barChart>
      <c:catAx>
        <c:axId val="3250252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028520"/>
        <c:crosses val="autoZero"/>
        <c:auto val="1"/>
        <c:lblAlgn val="ctr"/>
        <c:lblOffset val="100"/>
        <c:noMultiLvlLbl val="0"/>
      </c:catAx>
      <c:valAx>
        <c:axId val="325028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025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135D5AA4-CD3C-4C23-9314-68AC690BD86F}" type="datetimeFigureOut">
              <a:rPr lang="zh-CN" altLang="en-US"/>
              <a:pPr>
                <a:defRPr/>
              </a:pPr>
              <a:t>2020/9/14</a:t>
            </a:fld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88F1C65C-26E7-4A70-8B7E-97C741D532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40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355" y="4725710"/>
            <a:ext cx="5450840" cy="447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6681C858-E19B-4A3A-9FBD-496AD94C5C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403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5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9" name="Group 234"/>
          <p:cNvGrpSpPr>
            <a:grpSpLocks/>
          </p:cNvGrpSpPr>
          <p:nvPr userDrawn="1"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40" name="Picture 213" descr="pan01"/>
            <p:cNvPicPr>
              <a:picLocks noChangeAspect="1" noChangeArrowheads="1"/>
            </p:cNvPicPr>
            <p:nvPr/>
          </p:nvPicPr>
          <p:blipFill>
            <a:blip r:embed="rId2" cstate="print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Freeform 209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r="-36540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2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43" name="Picture 220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Freeform 221" descr="封面二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5" name="Group 232"/>
          <p:cNvGrpSpPr>
            <a:grpSpLocks/>
          </p:cNvGrpSpPr>
          <p:nvPr userDrawn="1"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46" name="Picture 223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Freeform 224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r="-25709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8163FA9-39D5-41A7-934C-0979F0F111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529A544-07A2-4C63-BFD2-D00D3225B0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ABBA551-5E20-4083-BCBF-1E3A740758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9B0B66C-65DE-434A-A8C4-11470CB1DF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90F329B-190E-4123-8968-8EAD905B9A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6D70ACE-821C-4ED1-B81A-1F6A433302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F1B98FF3-415E-4277-8621-DA0F8CA9D0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A085-3A82-416B-9A97-C73BC0289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844824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" name="Group 206"/>
          <p:cNvGrpSpPr>
            <a:grpSpLocks/>
          </p:cNvGrpSpPr>
          <p:nvPr/>
        </p:nvGrpSpPr>
        <p:grpSpPr bwMode="auto">
          <a:xfrm>
            <a:off x="-71470" y="-357214"/>
            <a:ext cx="9215438" cy="6508750"/>
            <a:chOff x="-45" y="-180"/>
            <a:chExt cx="5805" cy="4100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-45" y="-18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0466BE2-E008-476D-AF8E-741B1170BB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65" descr="标题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95536" y="260648"/>
            <a:ext cx="8501090" cy="857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6384949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592933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5884883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5959496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6357958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4" name="Rectangle 176"/>
          <p:cNvSpPr>
            <a:spLocks noChangeArrowheads="1"/>
          </p:cNvSpPr>
          <p:nvPr userDrawn="1"/>
        </p:nvSpPr>
        <p:spPr bwMode="gray">
          <a:xfrm>
            <a:off x="4065587" y="6357958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2E2BA9F-2BA8-4266-9FF3-8B36D967D1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2" name="组合 76"/>
          <p:cNvGrpSpPr>
            <a:grpSpLocks/>
          </p:cNvGrpSpPr>
          <p:nvPr userDrawn="1"/>
        </p:nvGrpSpPr>
        <p:grpSpPr bwMode="auto">
          <a:xfrm>
            <a:off x="5067300" y="0"/>
            <a:ext cx="4076700" cy="939800"/>
            <a:chOff x="5067300" y="5918200"/>
            <a:chExt cx="4076700" cy="939800"/>
          </a:xfrm>
        </p:grpSpPr>
        <p:sp>
          <p:nvSpPr>
            <p:cNvPr id="7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86" name="组合 76"/>
          <p:cNvGrpSpPr>
            <a:grpSpLocks/>
          </p:cNvGrpSpPr>
          <p:nvPr userDrawn="1"/>
        </p:nvGrpSpPr>
        <p:grpSpPr bwMode="auto">
          <a:xfrm>
            <a:off x="0" y="0"/>
            <a:ext cx="4076700" cy="939800"/>
            <a:chOff x="5067300" y="5918200"/>
            <a:chExt cx="4076700" cy="939800"/>
          </a:xfrm>
        </p:grpSpPr>
        <p:sp>
          <p:nvSpPr>
            <p:cNvPr id="87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8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9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0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2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94" name="组合 76"/>
          <p:cNvGrpSpPr>
            <a:grpSpLocks/>
          </p:cNvGrpSpPr>
          <p:nvPr userDrawn="1"/>
        </p:nvGrpSpPr>
        <p:grpSpPr bwMode="auto">
          <a:xfrm>
            <a:off x="995366" y="0"/>
            <a:ext cx="4076700" cy="939800"/>
            <a:chOff x="5067300" y="5918200"/>
            <a:chExt cx="4076700" cy="939800"/>
          </a:xfrm>
        </p:grpSpPr>
        <p:sp>
          <p:nvSpPr>
            <p:cNvPr id="9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01" name="组合 76"/>
          <p:cNvGrpSpPr>
            <a:grpSpLocks/>
          </p:cNvGrpSpPr>
          <p:nvPr userDrawn="1"/>
        </p:nvGrpSpPr>
        <p:grpSpPr bwMode="auto">
          <a:xfrm>
            <a:off x="4071934" y="-24"/>
            <a:ext cx="4076700" cy="939800"/>
            <a:chOff x="5067300" y="5918200"/>
            <a:chExt cx="4076700" cy="939800"/>
          </a:xfrm>
        </p:grpSpPr>
        <p:sp>
          <p:nvSpPr>
            <p:cNvPr id="10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649AB23-127B-48EC-801F-EA2A648948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7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8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9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40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7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1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5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2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3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2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3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4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1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2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8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9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593876F-4E3E-4F79-8CBC-2AD2F52DB9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28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66" name="图片 65" descr="标题.jpg"/>
            <p:cNvPicPr>
              <a:picLocks noChangeAspect="1"/>
            </p:cNvPicPr>
            <p:nvPr userDrawn="1"/>
          </p:nvPicPr>
          <p:blipFill>
            <a:blip r:embed="rId2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1088" name="组合 64"/>
            <p:cNvGrpSpPr>
              <a:grpSpLocks/>
            </p:cNvGrpSpPr>
            <p:nvPr userDrawn="1"/>
          </p:nvGrpSpPr>
          <p:grpSpPr bwMode="auto">
            <a:xfrm>
              <a:off x="-1588" y="-26988"/>
              <a:ext cx="1287463" cy="1674813"/>
              <a:chOff x="-1588" y="-26988"/>
              <a:chExt cx="1158876" cy="1508126"/>
            </a:xfrm>
          </p:grpSpPr>
          <p:grpSp>
            <p:nvGrpSpPr>
              <p:cNvPr id="1089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1100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2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1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2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0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1096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2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1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1092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7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2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95413" y="409575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3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7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7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1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3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9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7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85813" y="1500188"/>
            <a:ext cx="7929562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0" r:id="rId2"/>
    <p:sldLayoutId id="2147483664" r:id="rId3"/>
    <p:sldLayoutId id="2147483669" r:id="rId4"/>
    <p:sldLayoutId id="2147483677" r:id="rId5"/>
    <p:sldLayoutId id="2147483678" r:id="rId6"/>
    <p:sldLayoutId id="2147483665" r:id="rId7"/>
    <p:sldLayoutId id="2147483666" r:id="rId8"/>
    <p:sldLayoutId id="2147483667" r:id="rId9"/>
    <p:sldLayoutId id="2147483668" r:id="rId10"/>
    <p:sldLayoutId id="2147483684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9" r:id="rId19"/>
    <p:sldLayoutId id="2147483683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png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.xml"/><Relationship Id="rId7" Type="http://schemas.openxmlformats.org/officeDocument/2006/relationships/image" Target="../media/image3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6.xml"/><Relationship Id="rId7" Type="http://schemas.openxmlformats.org/officeDocument/2006/relationships/image" Target="../media/image3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00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tags" Target="../tags/tag12.xml"/><Relationship Id="rId7" Type="http://schemas.openxmlformats.org/officeDocument/2006/relationships/image" Target="../media/image4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5" Type="http://schemas.openxmlformats.org/officeDocument/2006/relationships/image" Target="../media/image51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"/>
          <p:cNvSpPr>
            <a:spLocks noGrp="1" noChangeArrowheads="1"/>
          </p:cNvSpPr>
          <p:nvPr>
            <p:ph type="subTitle" idx="4294967295"/>
          </p:nvPr>
        </p:nvSpPr>
        <p:spPr>
          <a:xfrm>
            <a:off x="2025214" y="4653136"/>
            <a:ext cx="5571728" cy="43831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王石平，教授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博导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旗山学者</a:t>
            </a: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  <a:buNone/>
            </a:pP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3200" dirty="0">
              <a:ea typeface="楷体_GB2312"/>
              <a:cs typeface="楷体_GB231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25214" y="1988840"/>
            <a:ext cx="5571728" cy="20574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/>
            <a:r>
              <a:rPr lang="zh-CN" altLang="en-US" dirty="0"/>
              <a:t>   第四讲 主成分分析 </a:t>
            </a:r>
            <a:r>
              <a:rPr lang="en-US" altLang="zh-CN" dirty="0"/>
              <a:t>(PCA)</a:t>
            </a:r>
            <a:endParaRPr lang="en-US" altLang="zh-CN" sz="4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4CFD90-38AA-4995-8B04-6053BC43C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0"/>
            <a:ext cx="1788079" cy="1800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7DC25C9-0AAF-4752-B830-934A86320E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5214" y="5278536"/>
            <a:ext cx="5571728" cy="43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b="1" kern="0" dirty="0">
                <a:solidFill>
                  <a:srgbClr val="0033CC"/>
                </a:solidFill>
                <a:ea typeface="楷体_GB2312"/>
                <a:cs typeface="楷体_GB2312"/>
              </a:rPr>
              <a:t>数学与计算机科学学院</a:t>
            </a:r>
            <a:endParaRPr lang="en-NZ" altLang="zh-CN" b="1" kern="0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b="0" kern="0" dirty="0">
              <a:ea typeface="楷体_GB2312"/>
              <a:cs typeface="楷体_GB231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08DAE9-0792-4053-A459-58F161951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20686"/>
          <a:stretch/>
        </p:blipFill>
        <p:spPr>
          <a:xfrm>
            <a:off x="5868144" y="5903936"/>
            <a:ext cx="3240361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主成分分析的概念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363319"/>
            <a:ext cx="7992888" cy="260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>
                <a:solidFill>
                  <a:srgbClr val="0033CC"/>
                </a:solidFill>
              </a:rPr>
              <a:t>主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成分分析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Analysis,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是一种统计分析、简化数据集的方法。它利用正交变换来对一系列可能相关的变量的观测值进行线性变换，从而投影为一系列线性不相关变量的值，这些不相关变量称为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Components, PC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586136" y="5733256"/>
                <a:ext cx="7992888" cy="813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/>
                <a:r>
                  <a:rPr lang="en-US" altLang="zh-CN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</a:t>
                </a:r>
                <a:r>
                  <a:rPr lang="zh-CN" altLang="en-US" sz="2800" dirty="0">
                    <a:latin typeface="+mn-ea"/>
                  </a:rPr>
                  <a:t>寻找一种能够将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n-ea"/>
                  </a:rPr>
                  <a:t>转换成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个不相关的新变量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n-ea"/>
                  </a:rPr>
                  <a:t>的方法。</a:t>
                </a:r>
                <a:endParaRPr lang="fr-FR" altLang="zh-CN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36" y="5733256"/>
                <a:ext cx="7992888" cy="813059"/>
              </a:xfrm>
              <a:prstGeom prst="rect">
                <a:avLst/>
              </a:prstGeom>
              <a:blipFill>
                <a:blip r:embed="rId2"/>
                <a:stretch>
                  <a:fillRect l="-1373" t="-9701" r="-1602" b="-35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575556" y="4681000"/>
                <a:ext cx="7992888" cy="94423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/>
                <a:r>
                  <a:rPr lang="zh-CN" altLang="en-US" sz="2800" dirty="0"/>
                  <a:t>我</a:t>
                </a:r>
                <a:r>
                  <a:rPr lang="zh-CN" altLang="en-US" sz="2800" dirty="0">
                    <a:latin typeface="+mn-ea"/>
                  </a:rPr>
                  <a:t>们通常对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个相关变量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n-ea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个观察值的数据矩阵。</a:t>
                </a:r>
                <a:endParaRPr lang="fr-FR" altLang="zh-CN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681000"/>
                <a:ext cx="7992888" cy="944235"/>
              </a:xfrm>
              <a:prstGeom prst="rect">
                <a:avLst/>
              </a:prstGeom>
              <a:blipFill>
                <a:blip r:embed="rId3"/>
                <a:stretch>
                  <a:fillRect l="-1601" t="-8387" r="-1524" b="-1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408759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81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主成分分析的概念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199" y="2350021"/>
            <a:ext cx="46101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41529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030661" y="2126183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zh-CN" sz="2000" dirty="0">
                <a:ea typeface="宋体" panose="02010600030101010101" pitchFamily="2" charset="-122"/>
              </a:rPr>
              <a:t>Good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207374" y="2126183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zh-CN" sz="2000" dirty="0">
                <a:ea typeface="宋体" panose="02010600030101010101" pitchFamily="2" charset="-122"/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371988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主成分分析的概念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82566" y="1739665"/>
            <a:ext cx="7992888" cy="6946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数据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在低维线性空间的正交投影：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86880" y="2434347"/>
            <a:ext cx="7992888" cy="95009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最大化投影数据的方差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紫色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最小化数据点与投影之间的均方距离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蓝色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线之和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7" name="Picture 4" descr="Figure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5908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70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主成分分析的主要思想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主成分分析的主要思想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582566" y="1739665"/>
                <a:ext cx="7992888" cy="8252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/>
                <a:r>
                  <a:rPr lang="zh-CN" altLang="en-US" sz="2800" dirty="0"/>
                  <a:t>给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维空间中的数据点，将其投影到低维空间中，同时尽可能多地保留信息。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6" y="1739665"/>
                <a:ext cx="7992888" cy="825239"/>
              </a:xfrm>
              <a:prstGeom prst="rect">
                <a:avLst/>
              </a:prstGeom>
              <a:blipFill>
                <a:blip r:embed="rId2"/>
                <a:stretch>
                  <a:fillRect l="-1602" t="-8824" r="-1526" b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99592" y="3079645"/>
            <a:ext cx="7992888" cy="95009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例如：找到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数据的最佳近似平面。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例如：找出</a:t>
            </a:r>
            <a:r>
              <a:rPr lang="en-US" altLang="en-US" sz="2400" dirty="0"/>
              <a:t>10</a:t>
            </a:r>
            <a:r>
              <a:rPr lang="en-US" altLang="en-US" sz="2400" baseline="30000" dirty="0"/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数据的最佳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近似。</a:t>
            </a:r>
          </a:p>
        </p:txBody>
      </p:sp>
      <p:sp>
        <p:nvSpPr>
          <p:cNvPr id="3" name="矩形 2"/>
          <p:cNvSpPr/>
          <p:nvPr/>
        </p:nvSpPr>
        <p:spPr>
          <a:xfrm>
            <a:off x="875414" y="4544477"/>
            <a:ext cx="8268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特别地，在重建原始数据时选择最小化平方误差的投影。</a:t>
            </a:r>
          </a:p>
        </p:txBody>
      </p:sp>
    </p:spTree>
    <p:extLst>
      <p:ext uri="{BB962C8B-B14F-4D97-AF65-F5344CB8AC3E}">
        <p14:creationId xmlns:p14="http://schemas.microsoft.com/office/powerpoint/2010/main" val="2735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主成分的概念与特点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主成分的概念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582566" y="1739665"/>
                <a:ext cx="7992888" cy="154531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/>
                <a:r>
                  <a:rPr lang="zh-CN" altLang="en-US" sz="2800" dirty="0">
                    <a:solidFill>
                      <a:srgbClr val="0033CC"/>
                    </a:solidFill>
                  </a:rPr>
                  <a:t>主</a:t>
                </a:r>
                <a:r>
                  <a:rPr lang="zh-CN" altLang="en-US" sz="28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成分分析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的思想是将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维特征映射到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维上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维是全新的正交特征。这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维特征称为</a:t>
                </a:r>
                <a:r>
                  <a:rPr lang="zh-CN" altLang="en-US" sz="28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主成分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，是重新构造出来的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维特征。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6" y="1739665"/>
                <a:ext cx="7992888" cy="1545319"/>
              </a:xfrm>
              <a:prstGeom prst="rect">
                <a:avLst/>
              </a:prstGeom>
              <a:blipFill>
                <a:blip r:embed="rId2"/>
                <a:stretch>
                  <a:fillRect l="-1602" t="-5118" r="-1526" b="-25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2566" y="4365104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/>
              <a:t>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于质心的矢量。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82566" y="5338603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/>
              <a:t>各后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续主成分与前一主成分正交，且指向残差子空间最大方差的方向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82566" y="4851854"/>
            <a:ext cx="7992888" cy="4867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/>
              <a:t>主成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指向最大方差的方向。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3632069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主成分的特点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77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主成分的示例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主成分的示例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" name="Picture 6" descr="2D_gauss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24" y="1710307"/>
            <a:ext cx="6480000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2469271" y="6299394"/>
            <a:ext cx="5213570" cy="462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Gaussian dataset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5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主成分的示例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主成分的示例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5" descr="2D_gauss_1PCA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24" y="1710307"/>
            <a:ext cx="6480000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469271" y="6299394"/>
            <a:ext cx="5213570" cy="462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altLang="en-US" sz="2800" dirty="0"/>
              <a:t>1</a:t>
            </a:r>
            <a:r>
              <a:rPr lang="en-CA" altLang="en-US" sz="2800" baseline="30000" dirty="0"/>
              <a:t>st</a:t>
            </a:r>
            <a:r>
              <a:rPr lang="en-CA" altLang="en-US" sz="2800" dirty="0"/>
              <a:t> </a:t>
            </a:r>
            <a:r>
              <a:rPr lang="en-CA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axis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主成分的示例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主成分的示例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4" descr="2D_gauss_2PCA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24" y="1710469"/>
            <a:ext cx="6480000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469271" y="6299394"/>
            <a:ext cx="5213570" cy="462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altLang="en-US" sz="2800" dirty="0"/>
              <a:t>2</a:t>
            </a:r>
            <a:r>
              <a:rPr lang="en-CA" altLang="en-US" sz="2800" baseline="30000" dirty="0"/>
              <a:t>nd</a:t>
            </a:r>
            <a:r>
              <a:rPr lang="en-CA" altLang="en-US" sz="2800" dirty="0"/>
              <a:t> </a:t>
            </a:r>
            <a:r>
              <a:rPr lang="en-CA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axis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3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15616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理论背景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理论架构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理论应用及总结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38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5" y="1216445"/>
            <a:ext cx="818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顺序排列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734966" y="3498041"/>
                <a:ext cx="7992888" cy="8252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zh-CN" altLang="en-US" sz="2800" dirty="0"/>
                  <a:t>我们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最大化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的投影方差</a:t>
                </a:r>
              </a:p>
              <a:p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6" y="3498041"/>
                <a:ext cx="7992888" cy="825239"/>
              </a:xfrm>
              <a:prstGeom prst="rect">
                <a:avLst/>
              </a:prstGeom>
              <a:blipFill>
                <a:blip r:embed="rId3"/>
                <a:stretch>
                  <a:fillRect l="-1602" t="-1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44987"/>
              </p:ext>
            </p:extLst>
          </p:nvPr>
        </p:nvGraphicFramePr>
        <p:xfrm>
          <a:off x="1763688" y="2514361"/>
          <a:ext cx="35544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Equation" r:id="rId4" imgW="1841500" imgH="431800" progId="Equation.3">
                  <p:embed/>
                </p:oleObj>
              </mc:Choice>
              <mc:Fallback>
                <p:oleObj name="Equation" r:id="rId4" imgW="1841500" imgH="43180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514361"/>
                        <a:ext cx="3554413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5649888" y="2742961"/>
            <a:ext cx="174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dirty="0"/>
              <a:t>1</a:t>
            </a:r>
            <a:r>
              <a:rPr lang="en-CA" altLang="en-US" sz="2000" baseline="30000" dirty="0"/>
              <a:t>st</a:t>
            </a:r>
            <a:r>
              <a:rPr lang="en-CA" altLang="en-US" sz="2000" dirty="0"/>
              <a:t> PCA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734966" y="1892065"/>
                <a:ext cx="7992888" cy="8252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zh-CN" altLang="en-US" sz="2800" dirty="0"/>
                  <a:t>给定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中心化的数据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，计算主向量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6" y="1892065"/>
                <a:ext cx="7992888" cy="825239"/>
              </a:xfrm>
              <a:prstGeom prst="rect">
                <a:avLst/>
              </a:prstGeom>
              <a:blipFill>
                <a:blip r:embed="rId6"/>
                <a:stretch>
                  <a:fillRect l="-1602" t="-9559" r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414366"/>
              </p:ext>
            </p:extLst>
          </p:nvPr>
        </p:nvGraphicFramePr>
        <p:xfrm>
          <a:off x="663323" y="4142272"/>
          <a:ext cx="59483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公式" r:id="rId7" imgW="2730500" imgH="444500" progId="Equation.3">
                  <p:embed/>
                </p:oleObj>
              </mc:Choice>
              <mc:Fallback>
                <p:oleObj name="公式" r:id="rId7" imgW="2730500" imgH="444500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23" y="4142272"/>
                        <a:ext cx="594836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7"/>
          <p:cNvSpPr>
            <a:spLocks/>
          </p:cNvSpPr>
          <p:nvPr/>
        </p:nvSpPr>
        <p:spPr bwMode="auto">
          <a:xfrm rot="16200000">
            <a:off x="4687660" y="4201267"/>
            <a:ext cx="381000" cy="1905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3565620" y="5344267"/>
            <a:ext cx="2601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b="1" dirty="0"/>
              <a:t>x’ </a:t>
            </a:r>
            <a:r>
              <a:rPr lang="en-CA" altLang="en-US" sz="2000" dirty="0"/>
              <a:t>PCA reconstruction</a:t>
            </a:r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6887588" y="4428021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i="1" dirty="0"/>
              <a:t>k</a:t>
            </a:r>
            <a:r>
              <a:rPr lang="en-CA" altLang="en-US" sz="2000" baseline="30000" dirty="0"/>
              <a:t>th</a:t>
            </a:r>
            <a:r>
              <a:rPr lang="en-CA" altLang="en-US" sz="2000" dirty="0"/>
              <a:t> PCA vector</a:t>
            </a:r>
          </a:p>
        </p:txBody>
      </p:sp>
      <p:sp>
        <p:nvSpPr>
          <p:cNvPr id="17" name="文本框 12"/>
          <p:cNvSpPr txBox="1"/>
          <p:nvPr/>
        </p:nvSpPr>
        <p:spPr>
          <a:xfrm>
            <a:off x="8234042" y="2763529"/>
            <a:ext cx="3449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8234042" y="5190378"/>
            <a:ext cx="3449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4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15616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理论背景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理论架构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理论应用及总结</a:t>
            </a:r>
            <a:endParaRPr lang="en-NZ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34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顺序排列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34966" y="1892065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我们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使残差子空间中投影的方差最大</a:t>
            </a:r>
          </a:p>
        </p:txBody>
      </p: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1691680" y="2996952"/>
            <a:ext cx="5867400" cy="2651125"/>
            <a:chOff x="2064" y="2650"/>
            <a:chExt cx="3648" cy="1670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024" y="2746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024" y="3706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2544" y="3706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3024" y="3274"/>
              <a:ext cx="816" cy="43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840" y="327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 flipH="1">
              <a:off x="2736" y="3946"/>
              <a:ext cx="110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3840" y="3706"/>
              <a:ext cx="192" cy="24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3024" y="3706"/>
              <a:ext cx="816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3888" y="3456"/>
              <a:ext cx="8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w</a:t>
              </a:r>
              <a:r>
                <a:rPr lang="en-CA" altLang="en-US" sz="2000" b="1" baseline="-25000"/>
                <a:t>1</a:t>
              </a:r>
              <a:r>
                <a:rPr lang="en-CA" altLang="en-US" sz="2000"/>
                <a:t>(</a:t>
              </a:r>
              <a:r>
                <a:rPr lang="en-CA" altLang="en-US" sz="2000" b="1"/>
                <a:t>w</a:t>
              </a:r>
              <a:r>
                <a:rPr lang="en-CA" altLang="en-US" sz="2000" baseline="-25000"/>
                <a:t>1</a:t>
              </a:r>
              <a:r>
                <a:rPr lang="en-CA" altLang="en-US" sz="2000" baseline="30000"/>
                <a:t>T</a:t>
              </a:r>
              <a:r>
                <a:rPr lang="en-CA" altLang="en-US" sz="2000" b="1"/>
                <a:t>x</a:t>
              </a:r>
              <a:r>
                <a:rPr lang="en-CA" altLang="en-US" sz="2000"/>
                <a:t>)</a:t>
              </a: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2064" y="3696"/>
              <a:ext cx="8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w</a:t>
              </a:r>
              <a:r>
                <a:rPr lang="en-CA" altLang="en-US" sz="2000" b="1" baseline="-25000"/>
                <a:t>2</a:t>
              </a:r>
              <a:r>
                <a:rPr lang="en-CA" altLang="en-US" sz="2000"/>
                <a:t>(</a:t>
              </a:r>
              <a:r>
                <a:rPr lang="en-CA" altLang="en-US" sz="2000" b="1"/>
                <a:t>w</a:t>
              </a:r>
              <a:r>
                <a:rPr lang="en-CA" altLang="en-US" sz="2000" baseline="-25000"/>
                <a:t>2</a:t>
              </a:r>
              <a:r>
                <a:rPr lang="en-CA" altLang="en-US" sz="2000" baseline="30000"/>
                <a:t>T</a:t>
              </a:r>
              <a:r>
                <a:rPr lang="en-CA" altLang="en-US" sz="2000" b="1"/>
                <a:t>x</a:t>
              </a:r>
              <a:r>
                <a:rPr lang="en-CA" altLang="en-US" sz="2000"/>
                <a:t>)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3878" y="3134"/>
              <a:ext cx="2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x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5040" y="3418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w</a:t>
              </a:r>
              <a:r>
                <a:rPr lang="en-CA" altLang="en-US" sz="2000" baseline="-25000"/>
                <a:t>1</a:t>
              </a:r>
              <a:endParaRPr lang="en-CA" altLang="en-US" sz="2000" b="1"/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208" y="4070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w</a:t>
              </a:r>
              <a:r>
                <a:rPr lang="en-CA" altLang="en-US" sz="2000" baseline="-25000"/>
                <a:t>2</a:t>
              </a:r>
              <a:endParaRPr lang="en-CA" altLang="en-US" sz="2000" b="1"/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3744" y="3926"/>
              <a:ext cx="19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 dirty="0"/>
                <a:t>x’=w</a:t>
              </a:r>
              <a:r>
                <a:rPr lang="en-CA" altLang="en-US" sz="2000" baseline="-25000" dirty="0"/>
                <a:t>1</a:t>
              </a:r>
              <a:r>
                <a:rPr lang="en-CA" altLang="en-US" sz="2000" dirty="0"/>
                <a:t>(</a:t>
              </a:r>
              <a:r>
                <a:rPr lang="en-CA" altLang="en-US" sz="2000" b="1" dirty="0"/>
                <a:t>w</a:t>
              </a:r>
              <a:r>
                <a:rPr lang="en-CA" altLang="en-US" sz="2000" baseline="-25000" dirty="0"/>
                <a:t>1</a:t>
              </a:r>
              <a:r>
                <a:rPr lang="en-CA" altLang="en-US" sz="2000" baseline="30000" dirty="0"/>
                <a:t>T</a:t>
              </a:r>
              <a:r>
                <a:rPr lang="en-CA" altLang="en-US" sz="2000" b="1" dirty="0"/>
                <a:t>x</a:t>
              </a:r>
              <a:r>
                <a:rPr lang="en-CA" altLang="en-US" sz="2000" dirty="0"/>
                <a:t>)</a:t>
              </a:r>
              <a:r>
                <a:rPr lang="en-CA" altLang="en-US" sz="2000" b="1" dirty="0"/>
                <a:t>+w</a:t>
              </a:r>
              <a:r>
                <a:rPr lang="en-CA" altLang="en-US" sz="2000" baseline="-25000" dirty="0"/>
                <a:t>2</a:t>
              </a:r>
              <a:r>
                <a:rPr lang="en-CA" altLang="en-US" sz="2000" dirty="0"/>
                <a:t>(</a:t>
              </a:r>
              <a:r>
                <a:rPr lang="en-CA" altLang="en-US" sz="2000" b="1" dirty="0"/>
                <a:t>w</a:t>
              </a:r>
              <a:r>
                <a:rPr lang="en-CA" altLang="en-US" sz="2000" baseline="-25000" dirty="0"/>
                <a:t>2</a:t>
              </a:r>
              <a:r>
                <a:rPr lang="en-CA" altLang="en-US" sz="2000" baseline="30000" dirty="0"/>
                <a:t>T</a:t>
              </a:r>
              <a:r>
                <a:rPr lang="en-CA" altLang="en-US" sz="2000" b="1" dirty="0"/>
                <a:t>x</a:t>
              </a:r>
              <a:r>
                <a:rPr lang="en-CA" altLang="en-US" sz="2000" dirty="0"/>
                <a:t>)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2718" y="2650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w</a:t>
              </a:r>
            </a:p>
          </p:txBody>
        </p:sp>
        <p:sp>
          <p:nvSpPr>
            <p:cNvPr id="35" name="Oval 49"/>
            <p:cNvSpPr>
              <a:spLocks noChangeArrowheads="1"/>
            </p:cNvSpPr>
            <p:nvPr/>
          </p:nvSpPr>
          <p:spPr bwMode="auto">
            <a:xfrm>
              <a:off x="2688" y="3898"/>
              <a:ext cx="96" cy="9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6" name="Oval 52"/>
            <p:cNvSpPr>
              <a:spLocks noChangeArrowheads="1"/>
            </p:cNvSpPr>
            <p:nvPr/>
          </p:nvSpPr>
          <p:spPr bwMode="auto">
            <a:xfrm>
              <a:off x="3984" y="3658"/>
              <a:ext cx="96" cy="9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29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33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样本协方差矩阵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95570" y="4012238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基向量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的特征向量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chemeClr val="tx2"/>
              </a:solidFill>
              <a:latin typeface="Symbol" panose="05050102010706020507" pitchFamily="18" charset="2"/>
            </a:endParaRPr>
          </a:p>
        </p:txBody>
      </p:sp>
      <p:graphicFrame>
        <p:nvGraphicFramePr>
          <p:cNvPr id="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606860"/>
              </p:ext>
            </p:extLst>
          </p:nvPr>
        </p:nvGraphicFramePr>
        <p:xfrm>
          <a:off x="552450" y="2717304"/>
          <a:ext cx="4451598" cy="97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Equation" r:id="rId3" imgW="1548728" imgH="431613" progId="Equation.3">
                  <p:embed/>
                </p:oleObj>
              </mc:Choice>
              <mc:Fallback>
                <p:oleObj name="Equation" r:id="rId3" imgW="1548728" imgH="431613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717304"/>
                        <a:ext cx="4451598" cy="9752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0665"/>
              </p:ext>
            </p:extLst>
          </p:nvPr>
        </p:nvGraphicFramePr>
        <p:xfrm>
          <a:off x="6705601" y="2819400"/>
          <a:ext cx="1610816" cy="87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Equation" r:id="rId5" imgW="748975" imgH="431613" progId="Equation.3">
                  <p:embed/>
                </p:oleObj>
              </mc:Choice>
              <mc:Fallback>
                <p:oleObj name="Equation" r:id="rId5" imgW="748975" imgH="431613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2819400"/>
                        <a:ext cx="1610816" cy="87312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282926" y="3013112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400" dirty="0"/>
              <a:t>where</a:t>
            </a:r>
          </a:p>
        </p:txBody>
      </p:sp>
      <p:sp>
        <p:nvSpPr>
          <p:cNvPr id="40" name="文本框 12"/>
          <p:cNvSpPr txBox="1"/>
          <p:nvPr/>
        </p:nvSpPr>
        <p:spPr>
          <a:xfrm>
            <a:off x="8727854" y="3103853"/>
            <a:ext cx="3449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3"/>
              <p:cNvSpPr txBox="1">
                <a:spLocks noChangeArrowheads="1"/>
              </p:cNvSpPr>
              <p:nvPr/>
            </p:nvSpPr>
            <p:spPr>
              <a:xfrm>
                <a:off x="887366" y="2044465"/>
                <a:ext cx="7992888" cy="8252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zh-CN" altLang="en-US" sz="2800" dirty="0"/>
                  <a:t>给定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计算协方差矩阵</a:t>
                </a:r>
                <a:r>
                  <a:rPr lang="en-CA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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2044465"/>
                <a:ext cx="7992888" cy="825239"/>
              </a:xfrm>
              <a:prstGeom prst="rect">
                <a:avLst/>
              </a:prstGeom>
              <a:blipFill>
                <a:blip r:embed="rId7"/>
                <a:stretch>
                  <a:fillRect l="-1602" t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886880" y="5157191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较大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的特征值 </a:t>
            </a:r>
            <a:r>
              <a:rPr lang="en-CA" altLang="en-US" sz="2800" dirty="0"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更重要的特征向量</a:t>
            </a:r>
          </a:p>
        </p:txBody>
      </p:sp>
    </p:spTree>
    <p:extLst>
      <p:ext uri="{BB962C8B-B14F-4D97-AF65-F5344CB8AC3E}">
        <p14:creationId xmlns:p14="http://schemas.microsoft.com/office/powerpoint/2010/main" val="2530924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33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样本协方差矩阵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63444"/>
              </p:ext>
            </p:extLst>
          </p:nvPr>
        </p:nvGraphicFramePr>
        <p:xfrm>
          <a:off x="683568" y="2852936"/>
          <a:ext cx="17732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3" imgW="812447" imgH="431613" progId="Equation.3">
                  <p:embed/>
                </p:oleObj>
              </mc:Choice>
              <mc:Fallback>
                <p:oleObj name="Equation" r:id="rId3" imgW="812447" imgH="431613" progId="Equation.3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852936"/>
                        <a:ext cx="17732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2" y="2314863"/>
            <a:ext cx="80486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33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样本协方差矩阵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410222" y="1916832"/>
            <a:ext cx="8404325" cy="409342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PCA algorithm(</a:t>
            </a: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i="1" dirty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</a:rPr>
              <a:t>): top </a:t>
            </a:r>
            <a:r>
              <a:rPr lang="en-US" altLang="en-US" sz="2000" i="1" dirty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</a:rPr>
              <a:t> eigenvalues/eigenvectors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000" dirty="0">
                <a:latin typeface="Arial" panose="020B0604020202020204" pitchFamily="34" charset="0"/>
              </a:rPr>
              <a:t>%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 u="sng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= N </a:t>
            </a:r>
            <a:r>
              <a:rPr lang="en-US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z="2000" dirty="0">
                <a:latin typeface="Arial" panose="020B0604020202020204" pitchFamily="34" charset="0"/>
              </a:rPr>
              <a:t> m data matrix,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% … each </a:t>
            </a:r>
            <a:r>
              <a:rPr lang="en-US" altLang="en-US" sz="2000" dirty="0"/>
              <a:t>data point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/>
              <a:t> =</a:t>
            </a:r>
            <a:r>
              <a:rPr lang="en-US" altLang="en-US" sz="2000" dirty="0">
                <a:latin typeface="Arial" panose="020B0604020202020204" pitchFamily="34" charset="0"/>
              </a:rPr>
              <a:t> column vector, </a:t>
            </a:r>
            <a:r>
              <a:rPr lang="en-US" alt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=1..m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 X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 subtract mean </a:t>
            </a:r>
            <a:r>
              <a:rPr lang="en-US" altLang="en-US" sz="2000" b="1" u="sng" dirty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from each column vector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en-US" altLang="en-US" sz="2000" b="1" u="sng" dirty="0">
                <a:solidFill>
                  <a:schemeClr val="tx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X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 X</a:t>
            </a:r>
            <a:r>
              <a:rPr lang="en-US" altLang="en-US" sz="2000" baseline="30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  … </a:t>
            </a:r>
            <a:r>
              <a:rPr lang="en-US" altLang="en-US" sz="2000" dirty="0">
                <a:latin typeface="Arial" panose="020B0604020202020204" pitchFamily="34" charset="0"/>
              </a:rPr>
              <a:t>covariance matrix of </a:t>
            </a: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000" dirty="0">
                <a:latin typeface="Arial" panose="020B0604020202020204" pitchFamily="34" charset="0"/>
              </a:rPr>
              <a:t>{ 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b="1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alt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}</a:t>
            </a:r>
            <a:r>
              <a:rPr lang="en-US" altLang="en-US" sz="20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=1..N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000" dirty="0">
                <a:latin typeface="Arial" panose="020B0604020202020204" pitchFamily="34" charset="0"/>
              </a:rPr>
              <a:t>eigenvectors/eigenvalues of </a:t>
            </a:r>
            <a:r>
              <a:rPr lang="en-US" altLang="en-US" sz="2000" b="1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  <a:br>
              <a:rPr lang="en-US" altLang="en-US" sz="2000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...</a:t>
            </a:r>
            <a:r>
              <a:rPr lang="en-US" altLang="en-US" sz="2000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2000" baseline="-25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 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2000" baseline="-25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 … </a:t>
            </a:r>
            <a:r>
              <a:rPr lang="en-US" altLang="en-US" sz="2000" dirty="0">
                <a:sym typeface="Symbol" panose="05050102010706020507" pitchFamily="18" charset="2"/>
              </a:rPr>
              <a:t>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2000" baseline="-25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endParaRPr lang="en-US" altLang="en-US" sz="2000" dirty="0">
              <a:solidFill>
                <a:schemeClr val="tx2"/>
              </a:solidFill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000" dirty="0">
                <a:latin typeface="Arial" panose="020B0604020202020204" pitchFamily="34" charset="0"/>
              </a:rPr>
              <a:t>Return { 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b="1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alt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}</a:t>
            </a:r>
            <a:r>
              <a:rPr lang="en-US" altLang="en-US" sz="20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=1..</a:t>
            </a:r>
            <a:r>
              <a:rPr lang="en-US" altLang="en-US" sz="2000" baseline="-25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b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% top </a:t>
            </a:r>
            <a:r>
              <a:rPr lang="en-US" altLang="en-US" sz="2000" i="1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principle components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552045"/>
              </p:ext>
            </p:extLst>
          </p:nvPr>
        </p:nvGraphicFramePr>
        <p:xfrm>
          <a:off x="683568" y="2924944"/>
          <a:ext cx="17732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3" imgW="812447" imgH="431613" progId="Equation.3">
                  <p:embed/>
                </p:oleObj>
              </mc:Choice>
              <mc:Fallback>
                <p:oleObj name="Equation" r:id="rId3" imgW="812447" imgH="431613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24944"/>
                        <a:ext cx="17732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403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1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3" y="2557966"/>
            <a:ext cx="1830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40" y="2425080"/>
            <a:ext cx="4786313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45"/>
          <p:cNvSpPr>
            <a:spLocks noChangeArrowheads="1"/>
          </p:cNvSpPr>
          <p:nvPr/>
        </p:nvSpPr>
        <p:spPr bwMode="auto">
          <a:xfrm>
            <a:off x="3131840" y="2348880"/>
            <a:ext cx="5085928" cy="914400"/>
          </a:xfrm>
          <a:prstGeom prst="rect">
            <a:avLst/>
          </a:prstGeom>
          <a:noFill/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pic>
        <p:nvPicPr>
          <p:cNvPr id="26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26" y="5205756"/>
            <a:ext cx="47466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44552" y="2877518"/>
                <a:ext cx="4786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zh-CN" alt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dirty="0"/>
                  <a:t>实例的数目，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000" dirty="0"/>
                  <a:t>：维度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52" y="2877518"/>
                <a:ext cx="4786313" cy="400110"/>
              </a:xfrm>
              <a:prstGeom prst="rect">
                <a:avLst/>
              </a:prstGeom>
              <a:blipFill>
                <a:blip r:embed="rId8"/>
                <a:stretch>
                  <a:fillRect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2676" y="3692673"/>
            <a:ext cx="2257143" cy="112381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351442" y="3881478"/>
            <a:ext cx="76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dirty="0">
                <a:latin typeface="+mn-lt"/>
              </a:rPr>
              <a:t>Let</a:t>
            </a:r>
            <a:endParaRPr lang="zh-CN" altLang="en-US" sz="3200" b="0" dirty="0">
              <a:latin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78238" y="4040175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是一个正交矩阵且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7572" y="4108740"/>
            <a:ext cx="1276190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30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36" y="2042642"/>
            <a:ext cx="3722688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174829" y="2244224"/>
                <a:ext cx="27545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只用个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2000" dirty="0"/>
                  <a:t>基向量逼近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i="1" dirty="0">
                    <a:solidFill>
                      <a:srgbClr val="9933FF"/>
                    </a:solidFill>
                    <a:latin typeface="Cambria Math" panose="02040503050406030204" pitchFamily="18" charset="0"/>
                  </a:rPr>
                  <a:t>, </a:t>
                </a:r>
                <a:endParaRPr lang="zh-CN" altLang="en-US" sz="2000" i="1" dirty="0">
                  <a:solidFill>
                    <a:srgbClr val="9933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829" y="2244224"/>
                <a:ext cx="2754560" cy="400110"/>
              </a:xfrm>
              <a:prstGeom prst="rect">
                <a:avLst/>
              </a:prstGeom>
              <a:blipFill>
                <a:blip r:embed="rId6"/>
                <a:stretch>
                  <a:fillRect l="-2434" t="-10606" r="-664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5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31270"/>
            <a:ext cx="7891462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1431504" y="4745285"/>
            <a:ext cx="13099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/>
              <a:t>目标函数</a:t>
            </a:r>
            <a:r>
              <a:rPr lang="en-CA" altLang="en-US" sz="2000" b="1" dirty="0"/>
              <a:t>:</a:t>
            </a:r>
          </a:p>
        </p:txBody>
      </p:sp>
      <p:pic>
        <p:nvPicPr>
          <p:cNvPr id="18" name="Picture 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79" y="4967535"/>
            <a:ext cx="4254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2818979" y="4815135"/>
            <a:ext cx="4572000" cy="838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62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247384" cy="478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1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339752" y="2042642"/>
            <a:ext cx="13099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/>
              <a:t>目标函数</a:t>
            </a:r>
            <a:r>
              <a:rPr lang="en-CA" altLang="en-US" sz="2000" b="1" dirty="0"/>
              <a:t>:</a:t>
            </a:r>
          </a:p>
        </p:txBody>
      </p:sp>
      <p:pic>
        <p:nvPicPr>
          <p:cNvPr id="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42642"/>
            <a:ext cx="26479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27584" y="2915889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对约束条件使用拉格朗日乘子法。</a:t>
            </a:r>
          </a:p>
        </p:txBody>
      </p:sp>
      <p:pic>
        <p:nvPicPr>
          <p:cNvPr id="9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24" y="3351577"/>
            <a:ext cx="69088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864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Picture 2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70755"/>
            <a:ext cx="6392863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24" y="4051955"/>
            <a:ext cx="7523163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806624" y="3747155"/>
            <a:ext cx="7924800" cy="1600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pic>
        <p:nvPicPr>
          <p:cNvPr id="13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24" y="3135968"/>
            <a:ext cx="69103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150603" y="5652155"/>
                <a:ext cx="7465442" cy="71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/>
                  <a:t>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/>
                  <a:t>是最小的，当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是协方差矩阵</a:t>
                </a:r>
                <a:r>
                  <a:rPr lang="en-CA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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的最小特征值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是对应的特征向量。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03" y="5652155"/>
                <a:ext cx="7465442" cy="714876"/>
              </a:xfrm>
              <a:prstGeom prst="rect">
                <a:avLst/>
              </a:prstGeom>
              <a:blipFill>
                <a:blip r:embed="rId8"/>
                <a:stretch>
                  <a:fillRect l="-899" t="-512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07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数据矩阵的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SVD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887366" y="2044465"/>
                <a:ext cx="7992888" cy="8252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zh-CN" altLang="en-US" sz="2800" dirty="0"/>
                  <a:t>中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心化数据矩阵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的奇异值分解</a:t>
                </a: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2044465"/>
                <a:ext cx="7992888" cy="825239"/>
              </a:xfrm>
              <a:prstGeom prst="rect">
                <a:avLst/>
              </a:prstGeom>
              <a:blipFill>
                <a:blip r:embed="rId3"/>
                <a:stretch>
                  <a:fillRect l="-1602" t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1" y="2755860"/>
            <a:ext cx="2557811" cy="2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683829" y="2598911"/>
            <a:ext cx="2630153" cy="914400"/>
          </a:xfrm>
          <a:prstGeom prst="rect">
            <a:avLst/>
          </a:prstGeom>
          <a:noFill/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16483" y="3131869"/>
                <a:ext cx="25974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zh-CN" altLang="en-US" sz="1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400" dirty="0"/>
                  <a:t>实例的数目，</a:t>
                </a:r>
                <a:r>
                  <a:rPr lang="en-US" altLang="zh-CN" sz="1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1400" dirty="0"/>
                  <a:t>：维度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3" y="3131869"/>
                <a:ext cx="2597499" cy="307777"/>
              </a:xfrm>
              <a:prstGeom prst="rect">
                <a:avLst/>
              </a:prstGeom>
              <a:blipFill>
                <a:blip r:embed="rId5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658964" y="2716581"/>
            <a:ext cx="4676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3200" b="1" dirty="0" err="1"/>
              <a:t>X</a:t>
            </a:r>
            <a:r>
              <a:rPr lang="en-US" altLang="en-US" sz="3200" baseline="-25000" dirty="0" err="1"/>
              <a:t>features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>
                <a:sym typeface="Symbol" panose="05050102010706020507" pitchFamily="18" charset="2"/>
              </a:rPr>
              <a:t></a:t>
            </a:r>
            <a:r>
              <a:rPr lang="en-US" altLang="en-US" sz="3200" baseline="-25000" dirty="0"/>
              <a:t> samples</a:t>
            </a:r>
            <a:r>
              <a:rPr lang="en-US" altLang="en-US" sz="3200" dirty="0"/>
              <a:t> = </a:t>
            </a:r>
            <a:r>
              <a:rPr lang="en-US" altLang="en-US" sz="3200" b="1" dirty="0"/>
              <a:t>USV</a:t>
            </a:r>
            <a:r>
              <a:rPr lang="en-US" altLang="en-US" sz="3200" baseline="30000" dirty="0"/>
              <a:t>T</a:t>
            </a:r>
            <a:endParaRPr lang="hu-HU" altLang="en-US" sz="3200" baseline="30000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755427" y="4213001"/>
            <a:ext cx="1889125" cy="2286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3223990" y="4149501"/>
            <a:ext cx="1147762" cy="2286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378352" y="4170139"/>
            <a:ext cx="19050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625752" y="4170139"/>
            <a:ext cx="13716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1501552" y="3451001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6987952" y="3527201"/>
            <a:ext cx="70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latin typeface="Times New Roman" panose="02020603050405020304" pitchFamily="18" charset="0"/>
              </a:rPr>
              <a:t>V</a:t>
            </a:r>
            <a:r>
              <a:rPr lang="en-US" altLang="en-US" sz="3600" baseline="30000">
                <a:latin typeface="Times New Roman" panose="02020603050405020304" pitchFamily="18" charset="0"/>
              </a:rPr>
              <a:t>T</a:t>
            </a:r>
            <a:endParaRPr lang="en-US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5235352" y="3451001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3558952" y="3451001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2644552" y="3527201"/>
            <a:ext cx="44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1212627" y="6483126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samples</a:t>
            </a:r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3757390" y="4149501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auto">
          <a:xfrm>
            <a:off x="4625752" y="4170139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 flipV="1">
            <a:off x="5159152" y="4170139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>
            <a:off x="4625752" y="4627339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6378352" y="4627339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6683152" y="4246339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6911752" y="4794026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 rot="16200000">
            <a:off x="3835971" y="5061520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5235352" y="4779739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 rot="16200000">
            <a:off x="2908871" y="5074220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4625752" y="4246339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sig.</a:t>
            </a:r>
          </a:p>
        </p:txBody>
      </p:sp>
    </p:spTree>
    <p:extLst>
      <p:ext uri="{BB962C8B-B14F-4D97-AF65-F5344CB8AC3E}">
        <p14:creationId xmlns:p14="http://schemas.microsoft.com/office/powerpoint/2010/main" val="1670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15616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理论背景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理论架构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理论应用及总结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39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数据矩阵的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SVD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87366" y="2044465"/>
            <a:ext cx="7992888" cy="4790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矩阵</a:t>
            </a:r>
            <a:r>
              <a:rPr lang="en-US" altLang="en-US" sz="2800" dirty="0"/>
              <a:t>U</a:t>
            </a:r>
            <a:r>
              <a:rPr lang="zh-CN" altLang="en-US" sz="2800" dirty="0"/>
              <a:t>的列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326717" y="4653136"/>
            <a:ext cx="7992888" cy="5416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对角矩阵且表示每个特征向量的重要性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87366" y="4029785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矩阵</a:t>
            </a:r>
            <a:r>
              <a:rPr lang="en-US" altLang="zh-CN" sz="2800" dirty="0"/>
              <a:t>S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>
              <a:xfrm>
                <a:off x="1303512" y="2523517"/>
                <a:ext cx="7992888" cy="151117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主向量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正交且有单位范数所以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可以使用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的线性组合重构数据</a:t>
                </a: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12" y="2523517"/>
                <a:ext cx="7992888" cy="1511177"/>
              </a:xfrm>
              <a:prstGeom prst="rect">
                <a:avLst/>
              </a:prstGeom>
              <a:blipFill>
                <a:blip r:embed="rId2"/>
                <a:stretch>
                  <a:fillRect l="-1068" t="-3629" b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904201" y="5194776"/>
            <a:ext cx="7992888" cy="61844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矩阵</a:t>
            </a:r>
            <a:r>
              <a:rPr lang="en-US" altLang="en-US" sz="2800" dirty="0"/>
              <a:t>V</a:t>
            </a:r>
            <a:r>
              <a:rPr lang="en-US" altLang="en-US" sz="2800" baseline="30000" dirty="0"/>
              <a:t>T</a:t>
            </a:r>
            <a:r>
              <a:rPr lang="zh-CN" altLang="en-US" sz="2800" dirty="0"/>
              <a:t>的列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326717" y="5813217"/>
            <a:ext cx="7709779" cy="5416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/>
              <a:t>重构样本的系数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76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15616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理论背景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理论架构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理论应用及总结</a:t>
            </a:r>
            <a:endParaRPr lang="en-NZ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03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算法应用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算法应用于图像压缩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01220"/>
            <a:ext cx="27193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942280" y="3776070"/>
            <a:ext cx="349810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Original image (364x550)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259373" y="3776070"/>
            <a:ext cx="259248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364x10+10x550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5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44420"/>
            <a:ext cx="27193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6"/>
          <p:cNvSpPr txBox="1">
            <a:spLocks noChangeArrowheads="1"/>
          </p:cNvSpPr>
          <p:nvPr/>
        </p:nvSpPr>
        <p:spPr bwMode="auto">
          <a:xfrm>
            <a:off x="1536427" y="6457950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364x20+20x550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40" y="1839320"/>
            <a:ext cx="2719387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40" y="4544420"/>
            <a:ext cx="27193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9"/>
          <p:cNvSpPr txBox="1">
            <a:spLocks noChangeArrowheads="1"/>
          </p:cNvSpPr>
          <p:nvPr/>
        </p:nvSpPr>
        <p:spPr bwMode="auto">
          <a:xfrm>
            <a:off x="5304357" y="6457950"/>
            <a:ext cx="23939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364x40+40x550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08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算法总结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55576" y="1326916"/>
            <a:ext cx="7992888" cy="4790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>
                <a:solidFill>
                  <a:srgbClr val="0033CC"/>
                </a:solidFill>
              </a:rPr>
              <a:t>主成分分析</a:t>
            </a:r>
            <a:r>
              <a:rPr lang="en-US" altLang="zh-CN" sz="2800" dirty="0"/>
              <a:t>(</a:t>
            </a:r>
            <a:r>
              <a:rPr lang="en-US" altLang="en-US" sz="2800" dirty="0">
                <a:solidFill>
                  <a:srgbClr val="C00000"/>
                </a:solidFill>
              </a:rPr>
              <a:t>PCA</a:t>
            </a:r>
            <a:r>
              <a:rPr lang="en-US" altLang="en-US" sz="2800" dirty="0"/>
              <a:t>)</a:t>
            </a:r>
            <a:r>
              <a:rPr lang="zh-CN" altLang="en-US" sz="2800" dirty="0"/>
              <a:t>算法</a:t>
            </a:r>
            <a:r>
              <a:rPr lang="en-US" altLang="en-US" sz="2800" dirty="0"/>
              <a:t>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043608" y="1946985"/>
            <a:ext cx="7992888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为数据找到标准正交基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按“重要性”对维度进行排序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丢弃低显著性维度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732419" y="3315137"/>
            <a:ext cx="7992888" cy="4790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>
                <a:solidFill>
                  <a:srgbClr val="0033CC"/>
                </a:solidFill>
              </a:rPr>
              <a:t>主成分分析</a:t>
            </a:r>
            <a:r>
              <a:rPr lang="en-US" altLang="zh-CN" sz="2800" dirty="0"/>
              <a:t>(</a:t>
            </a:r>
            <a:r>
              <a:rPr lang="en-US" altLang="en-US" sz="2800" dirty="0">
                <a:solidFill>
                  <a:srgbClr val="C00000"/>
                </a:solidFill>
              </a:rPr>
              <a:t>PCA</a:t>
            </a:r>
            <a:r>
              <a:rPr lang="en-US" altLang="en-US" sz="2800" dirty="0"/>
              <a:t>)</a:t>
            </a:r>
            <a:r>
              <a:rPr lang="zh-CN" altLang="en-US" sz="2800" dirty="0"/>
              <a:t>应用</a:t>
            </a:r>
            <a:r>
              <a:rPr lang="en-US" altLang="en-US" sz="2800" dirty="0"/>
              <a:t> 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1051307" y="3863266"/>
            <a:ext cx="7992888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得到紧凑表示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去除噪声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改善分类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3568" y="5373216"/>
            <a:ext cx="7992888" cy="4790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是许多</a:t>
            </a:r>
            <a:r>
              <a:rPr lang="zh-CN" altLang="en-US" sz="2800" dirty="0">
                <a:solidFill>
                  <a:srgbClr val="0033CC"/>
                </a:solidFill>
              </a:rPr>
              <a:t>维数约简</a:t>
            </a:r>
            <a:r>
              <a:rPr lang="zh-CN" altLang="en-US" sz="2800" dirty="0"/>
              <a:t>的方法技巧中的一种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0851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90CD941-BE85-48CC-AAE5-BD60B9EC04DE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4914900"/>
            <a:ext cx="6057900" cy="914400"/>
          </a:xfrm>
          <a:prstGeom prst="rect">
            <a:avLst/>
          </a:prstGeom>
        </p:spPr>
        <p:txBody>
          <a:bodyPr lIns="69056" tIns="34529" rIns="69056" bIns="34529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405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问题</a:t>
            </a:r>
            <a:r>
              <a:rPr lang="en-US" altLang="zh-CN" sz="405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?!</a:t>
            </a:r>
            <a:endParaRPr lang="en-US" altLang="zh-CN" sz="4050" b="0" kern="0" dirty="0">
              <a:solidFill>
                <a:srgbClr val="FF0000"/>
              </a:solidFill>
              <a:ea typeface="宋体" pitchFamily="2" charset="-122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FD5C08B-692C-4627-BA71-F0AB76385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6058" y="1754983"/>
          <a:ext cx="3726656" cy="323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位图图像" r:id="rId3" imgW="2354784" imgH="1973333" progId="Paint.Picture">
                  <p:embed/>
                </p:oleObj>
              </mc:Choice>
              <mc:Fallback>
                <p:oleObj name="位图图像" r:id="rId3" imgW="2354784" imgH="1973333" progId="Paint.Picture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5FD5C08B-692C-4627-BA71-F0AB76385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58" y="1754983"/>
                        <a:ext cx="3726656" cy="3232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53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1403648" y="404664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今日任务：图像聚类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719143" y="1412776"/>
            <a:ext cx="58253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B0F0"/>
                </a:solidFill>
              </a:rPr>
              <a:t>1. </a:t>
            </a:r>
            <a:r>
              <a:rPr lang="zh-CN" altLang="en-US" sz="2100" dirty="0">
                <a:solidFill>
                  <a:srgbClr val="00B0F0"/>
                </a:solidFill>
              </a:rPr>
              <a:t>给定的图像数据集，可视化并输出聚类性能。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EB384-0B0E-4A04-B81B-66DF2775FCC7}"/>
              </a:ext>
            </a:extLst>
          </p:cNvPr>
          <p:cNvSpPr txBox="1"/>
          <p:nvPr/>
        </p:nvSpPr>
        <p:spPr>
          <a:xfrm>
            <a:off x="2051720" y="5741057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原始图像（来自</a:t>
            </a:r>
            <a:r>
              <a:rPr lang="en-US" altLang="zh-CN" sz="2000" dirty="0"/>
              <a:t>10</a:t>
            </a:r>
            <a:r>
              <a:rPr lang="zh-CN" altLang="en-US" sz="2000" dirty="0"/>
              <a:t>人的</a:t>
            </a:r>
            <a:r>
              <a:rPr lang="en-US" altLang="zh-CN" sz="2000" dirty="0"/>
              <a:t>200</a:t>
            </a:r>
            <a:r>
              <a:rPr lang="zh-CN" altLang="en-US" sz="2000" dirty="0"/>
              <a:t>张人脸图像）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8110CF-AD49-429A-BF13-1D032637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21224" r="9345" b="15800"/>
          <a:stretch/>
        </p:blipFill>
        <p:spPr>
          <a:xfrm>
            <a:off x="755576" y="1988840"/>
            <a:ext cx="6480000" cy="35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33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1403648" y="4046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今日任务：图像特征脸</a:t>
            </a:r>
            <a:r>
              <a:rPr lang="en-US" altLang="zh-CN" sz="3200" dirty="0"/>
              <a:t>(eigenfaces) 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719143" y="1412776"/>
            <a:ext cx="730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B0F0"/>
                </a:solidFill>
              </a:rPr>
              <a:t>2. </a:t>
            </a:r>
            <a:r>
              <a:rPr lang="zh-CN" altLang="en-US" sz="2100" dirty="0">
                <a:solidFill>
                  <a:srgbClr val="00B0F0"/>
                </a:solidFill>
              </a:rPr>
              <a:t>给定的图像数据集，计算相应的特征脸</a:t>
            </a:r>
            <a:r>
              <a:rPr lang="en-US" altLang="zh-CN" sz="2100" dirty="0">
                <a:solidFill>
                  <a:srgbClr val="00B0F0"/>
                </a:solidFill>
              </a:rPr>
              <a:t>(eigenfaces)</a:t>
            </a:r>
            <a:r>
              <a:rPr lang="zh-CN" altLang="en-US" sz="2100" dirty="0">
                <a:solidFill>
                  <a:srgbClr val="00B0F0"/>
                </a:solidFill>
              </a:rPr>
              <a:t>。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EB384-0B0E-4A04-B81B-66DF2775FCC7}"/>
              </a:ext>
            </a:extLst>
          </p:cNvPr>
          <p:cNvSpPr txBox="1"/>
          <p:nvPr/>
        </p:nvSpPr>
        <p:spPr>
          <a:xfrm>
            <a:off x="5940632" y="2448931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原始图像（来自</a:t>
            </a:r>
            <a:r>
              <a:rPr lang="en-US" altLang="zh-CN" sz="2000" dirty="0"/>
              <a:t>10</a:t>
            </a:r>
            <a:r>
              <a:rPr lang="zh-CN" altLang="en-US" sz="2000" dirty="0"/>
              <a:t>人的</a:t>
            </a:r>
            <a:r>
              <a:rPr lang="en-US" altLang="zh-CN" sz="2000" dirty="0"/>
              <a:t>200</a:t>
            </a:r>
            <a:r>
              <a:rPr lang="zh-CN" altLang="en-US" sz="2000" dirty="0"/>
              <a:t>张人脸图像）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8110CF-AD49-429A-BF13-1D032637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21224" r="9345" b="15800"/>
          <a:stretch/>
        </p:blipFill>
        <p:spPr>
          <a:xfrm>
            <a:off x="1475656" y="1972986"/>
            <a:ext cx="4320000" cy="23780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660335-D58E-4E45-8267-364B77C3C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45078" r="8165" b="40157"/>
          <a:stretch/>
        </p:blipFill>
        <p:spPr>
          <a:xfrm>
            <a:off x="1510593" y="4600050"/>
            <a:ext cx="4896544" cy="6480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602CDE-6235-4108-B849-220192D1D36D}"/>
              </a:ext>
            </a:extLst>
          </p:cNvPr>
          <p:cNvSpPr txBox="1"/>
          <p:nvPr/>
        </p:nvSpPr>
        <p:spPr>
          <a:xfrm>
            <a:off x="2987824" y="528074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前</a:t>
            </a:r>
            <a:r>
              <a:rPr lang="en-US" altLang="zh-CN" sz="2000" dirty="0"/>
              <a:t>10</a:t>
            </a:r>
            <a:r>
              <a:rPr lang="zh-CN" altLang="en-US" sz="2000" dirty="0"/>
              <a:t>张特征脸 （</a:t>
            </a:r>
            <a:r>
              <a:rPr lang="en-US" altLang="zh-CN" sz="2000" dirty="0"/>
              <a:t>RGB</a:t>
            </a:r>
            <a:r>
              <a:rPr lang="zh-CN" altLang="en-US" sz="2000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033D1C-598F-4CFE-AA41-52794506C8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5" t="43437" r="9395" b="38516"/>
          <a:stretch/>
        </p:blipFill>
        <p:spPr>
          <a:xfrm>
            <a:off x="1654609" y="5657978"/>
            <a:ext cx="4752528" cy="7920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0278BC-CD5D-467C-9E94-FB13727380D5}"/>
              </a:ext>
            </a:extLst>
          </p:cNvPr>
          <p:cNvSpPr txBox="1"/>
          <p:nvPr/>
        </p:nvSpPr>
        <p:spPr>
          <a:xfrm>
            <a:off x="2987824" y="638357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前</a:t>
            </a:r>
            <a:r>
              <a:rPr lang="en-US" altLang="zh-CN" sz="2000" dirty="0"/>
              <a:t>10</a:t>
            </a:r>
            <a:r>
              <a:rPr lang="zh-CN" altLang="en-US" sz="2000" dirty="0"/>
              <a:t>张特征脸 （</a:t>
            </a:r>
            <a:r>
              <a:rPr lang="en-US" altLang="zh-CN" sz="2000" dirty="0"/>
              <a:t>gray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6587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1403648" y="404664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今日任务：图像降维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719143" y="1412776"/>
            <a:ext cx="8317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B0F0"/>
                </a:solidFill>
              </a:rPr>
              <a:t>3. </a:t>
            </a:r>
            <a:r>
              <a:rPr lang="zh-CN" altLang="en-US" sz="2100" dirty="0">
                <a:solidFill>
                  <a:srgbClr val="00B0F0"/>
                </a:solidFill>
              </a:rPr>
              <a:t>给定的图像数据集，探讨</a:t>
            </a:r>
            <a:r>
              <a:rPr lang="en-US" altLang="zh-CN" sz="2100" dirty="0" err="1">
                <a:solidFill>
                  <a:srgbClr val="00B0F0"/>
                </a:solidFill>
              </a:rPr>
              <a:t>pca</a:t>
            </a:r>
            <a:r>
              <a:rPr lang="zh-CN" altLang="en-US" sz="2100" dirty="0">
                <a:solidFill>
                  <a:srgbClr val="00B0F0"/>
                </a:solidFill>
              </a:rPr>
              <a:t>降维后特征个数与聚类性能的关系。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EB384-0B0E-4A04-B81B-66DF2775FCC7}"/>
              </a:ext>
            </a:extLst>
          </p:cNvPr>
          <p:cNvSpPr txBox="1"/>
          <p:nvPr/>
        </p:nvSpPr>
        <p:spPr>
          <a:xfrm>
            <a:off x="4393050" y="2172713"/>
            <a:ext cx="1763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原始图像（来自</a:t>
            </a:r>
            <a:r>
              <a:rPr lang="en-US" altLang="zh-CN" sz="2000" dirty="0"/>
              <a:t>10</a:t>
            </a:r>
            <a:r>
              <a:rPr lang="zh-CN" altLang="en-US" sz="2000" dirty="0"/>
              <a:t>人的</a:t>
            </a:r>
            <a:r>
              <a:rPr lang="en-US" altLang="zh-CN" sz="2000" dirty="0"/>
              <a:t>200</a:t>
            </a:r>
            <a:r>
              <a:rPr lang="zh-CN" altLang="en-US" sz="2000" dirty="0"/>
              <a:t>张人脸图像）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8110CF-AD49-429A-BF13-1D032637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21224" r="9345" b="15800"/>
          <a:stretch/>
        </p:blipFill>
        <p:spPr>
          <a:xfrm>
            <a:off x="755576" y="1988841"/>
            <a:ext cx="3240000" cy="1783517"/>
          </a:xfrm>
          <a:prstGeom prst="rect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F1A5797-A20E-4058-862C-F7D726D7A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978906"/>
              </p:ext>
            </p:extLst>
          </p:nvPr>
        </p:nvGraphicFramePr>
        <p:xfrm>
          <a:off x="4211960" y="34970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556D91-C988-4FDA-BBF5-881818CCC489}"/>
              </a:ext>
            </a:extLst>
          </p:cNvPr>
          <p:cNvSpPr txBox="1"/>
          <p:nvPr/>
        </p:nvSpPr>
        <p:spPr>
          <a:xfrm>
            <a:off x="4295629" y="636421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聚类性能与</a:t>
            </a:r>
            <a:r>
              <a:rPr lang="en-US" altLang="zh-CN" dirty="0" err="1"/>
              <a:t>pca</a:t>
            </a:r>
            <a:r>
              <a:rPr lang="zh-CN" altLang="en-US" dirty="0"/>
              <a:t>降维特征个数之间的关系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84912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维数灾难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背景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维数灾难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33396" y="1739664"/>
            <a:ext cx="7945628" cy="1905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>
                <a:solidFill>
                  <a:srgbClr val="0033CC"/>
                </a:solidFill>
              </a:rPr>
              <a:t>维</a:t>
            </a:r>
            <a:r>
              <a:rPr lang="zh-CN" altLang="en-US" sz="2800" dirty="0">
                <a:solidFill>
                  <a:srgbClr val="0033CC"/>
                </a:solidFill>
                <a:latin typeface="+mn-ea"/>
              </a:rPr>
              <a:t>数灾难</a:t>
            </a:r>
            <a:r>
              <a:rPr lang="zh-CN" altLang="en-US" sz="2800" dirty="0">
                <a:latin typeface="+mn-ea"/>
              </a:rPr>
              <a:t>最早是由理查德</a:t>
            </a:r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</a:rPr>
              <a:t>贝尔曼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(Richard E. Bellman)</a:t>
            </a:r>
            <a:r>
              <a:rPr lang="zh-CN" altLang="en-US" sz="2800" dirty="0">
                <a:latin typeface="+mn-ea"/>
              </a:rPr>
              <a:t>在考虑优化问题时提出来的，它用来描述当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数学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空间维度增加时，分析和组织高维空间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通常有成百上千维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中的数据，因体积指数增加而遇到各种问题场景。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33396" y="4168243"/>
            <a:ext cx="8187076" cy="1905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维</a:t>
            </a:r>
            <a:r>
              <a:rPr lang="zh-CN" altLang="en-US" sz="2800" dirty="0">
                <a:latin typeface="+mn-ea"/>
              </a:rPr>
              <a:t>数灾难这个概念具有的共同特点是：当维度增加时，空间的体积增加得很快，使得可用的数据变得稀疏。</a:t>
            </a:r>
          </a:p>
        </p:txBody>
      </p:sp>
    </p:spTree>
    <p:extLst>
      <p:ext uri="{BB962C8B-B14F-4D97-AF65-F5344CB8AC3E}">
        <p14:creationId xmlns:p14="http://schemas.microsoft.com/office/powerpoint/2010/main" val="52567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维数约简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维数约简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633396" y="1739664"/>
                <a:ext cx="8187076" cy="190536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/>
                <a:r>
                  <a:rPr lang="zh-CN" altLang="en-US" sz="2800" dirty="0">
                    <a:solidFill>
                      <a:srgbClr val="0033CC"/>
                    </a:solidFill>
                  </a:rPr>
                  <a:t>维数</a:t>
                </a:r>
                <a:r>
                  <a:rPr lang="zh-CN" altLang="en-US" sz="2800" dirty="0">
                    <a:solidFill>
                      <a:srgbClr val="0033CC"/>
                    </a:solidFill>
                    <a:latin typeface="+mn-ea"/>
                  </a:rPr>
                  <a:t>约简</a:t>
                </a:r>
                <a:r>
                  <a:rPr lang="zh-CN" altLang="en-US" sz="2800" dirty="0">
                    <a:latin typeface="+mn-ea"/>
                  </a:rPr>
                  <a:t>又称为</a:t>
                </a:r>
                <a:r>
                  <a:rPr lang="zh-CN" altLang="en-US" sz="2800" dirty="0">
                    <a:solidFill>
                      <a:srgbClr val="0033CC"/>
                    </a:solidFill>
                    <a:latin typeface="+mn-ea"/>
                  </a:rPr>
                  <a:t>降维</a:t>
                </a:r>
                <a:r>
                  <a:rPr lang="zh-CN" altLang="en-US" sz="2800" dirty="0">
                    <a:latin typeface="+mn-ea"/>
                  </a:rPr>
                  <a:t>，是机器学习的一种必要手段。若数据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是属于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维空间的，通过特征提取或者特征选择的方法，将原空间的维数降至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维，要求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远小于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，并满足</a:t>
                </a:r>
                <a:r>
                  <a:rPr lang="en-US" altLang="zh-CN" sz="2800" dirty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维空间的特性能反映原空间数据的特征，这个过程称之为维数约简。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6" y="1739664"/>
                <a:ext cx="8187076" cy="1905360"/>
              </a:xfrm>
              <a:prstGeom prst="rect">
                <a:avLst/>
              </a:prstGeom>
              <a:blipFill>
                <a:blip r:embed="rId2"/>
                <a:stretch>
                  <a:fillRect l="-1564" t="-3195" r="-1489" b="-47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9278" y="4355959"/>
            <a:ext cx="8187076" cy="1905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>
                <a:solidFill>
                  <a:srgbClr val="0033CC"/>
                </a:solidFill>
              </a:rPr>
              <a:t>维数</a:t>
            </a:r>
            <a:r>
              <a:rPr lang="zh-CN" altLang="en-US" sz="2800" dirty="0">
                <a:solidFill>
                  <a:srgbClr val="0033CC"/>
                </a:solidFill>
                <a:latin typeface="+mn-ea"/>
              </a:rPr>
              <a:t>约简</a:t>
            </a:r>
            <a:r>
              <a:rPr lang="zh-CN" altLang="en-US" sz="2800" dirty="0">
                <a:latin typeface="+mn-ea"/>
              </a:rPr>
              <a:t>即通过某种</a:t>
            </a:r>
            <a:r>
              <a:rPr lang="zh-CN" altLang="en-US" sz="2800" dirty="0">
                <a:solidFill>
                  <a:srgbClr val="0033CC"/>
                </a:solidFill>
              </a:rPr>
              <a:t>数学变换</a:t>
            </a:r>
            <a:r>
              <a:rPr lang="zh-CN" altLang="en-US" sz="2800" dirty="0">
                <a:latin typeface="+mn-ea"/>
              </a:rPr>
              <a:t>，将原始高维属性空间转变为一个低维子空间，在这个子空间中样本密度大幅度提高，距离计算也变得容易起来。</a:t>
            </a:r>
          </a:p>
        </p:txBody>
      </p:sp>
    </p:spTree>
    <p:extLst>
      <p:ext uri="{BB962C8B-B14F-4D97-AF65-F5344CB8AC3E}">
        <p14:creationId xmlns:p14="http://schemas.microsoft.com/office/powerpoint/2010/main" val="41925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维数约简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为什么可以降维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33396" y="1739664"/>
            <a:ext cx="8187076" cy="8972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400" dirty="0"/>
              <a:t>数据样本虽然是高维的，但是与学习任务紧密相关的或许仅仅</a:t>
            </a:r>
            <a:r>
              <a:rPr lang="zh-CN" altLang="en-US" sz="2400" dirty="0">
                <a:latin typeface="+mn-ea"/>
              </a:rPr>
              <a:t>是一个低维嵌入，因此可以对数据进行有效的降维。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6021288"/>
            <a:ext cx="7009862" cy="5232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对于</a:t>
            </a:r>
            <a:r>
              <a:rPr lang="zh-CN" altLang="en-US" sz="2400" dirty="0">
                <a:solidFill>
                  <a:srgbClr val="0033CC"/>
                </a:solidFill>
                <a:latin typeface="+mn-ea"/>
              </a:rPr>
              <a:t>维数约简</a:t>
            </a:r>
            <a:r>
              <a:rPr lang="zh-CN" altLang="en-US" sz="2400" dirty="0">
                <a:latin typeface="+mn-ea"/>
              </a:rPr>
              <a:t>你会想到什么方法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标准</a:t>
            </a:r>
            <a:r>
              <a:rPr lang="en-US" altLang="zh-CN" sz="2400" dirty="0">
                <a:latin typeface="+mn-ea"/>
              </a:rPr>
              <a:t>?</a:t>
            </a:r>
            <a:endParaRPr lang="zh-CN" altLang="en-US" sz="2400" dirty="0">
              <a:latin typeface="+mn-ea"/>
            </a:endParaRPr>
          </a:p>
          <a:p>
            <a:pPr marL="0" indent="0" algn="ctr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198A396F-629B-405D-9ECF-0EE787822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17036" r="11168" b="10559"/>
          <a:stretch/>
        </p:blipFill>
        <p:spPr bwMode="auto">
          <a:xfrm>
            <a:off x="1259632" y="2886088"/>
            <a:ext cx="336254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ee the source image">
            <a:extLst>
              <a:ext uri="{FF2B5EF4-FFF2-40B4-BE49-F238E27FC236}">
                <a16:creationId xmlns:a16="http://schemas.microsoft.com/office/drawing/2014/main" id="{C11507FE-45D5-4AA8-95A9-3161554BD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0" b="5502"/>
          <a:stretch/>
        </p:blipFill>
        <p:spPr bwMode="auto">
          <a:xfrm>
            <a:off x="5364088" y="2780928"/>
            <a:ext cx="3048000" cy="248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5846DD9-AEE5-45C7-BC07-24FC470F4A4C}"/>
              </a:ext>
            </a:extLst>
          </p:cNvPr>
          <p:cNvSpPr txBox="1"/>
          <p:nvPr/>
        </p:nvSpPr>
        <p:spPr>
          <a:xfrm>
            <a:off x="1547664" y="546000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 </a:t>
            </a:r>
            <a:r>
              <a:rPr lang="zh-CN" altLang="en-US" dirty="0"/>
              <a:t>三维空间中数据点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863116-6440-461D-B485-E0EB7794A504}"/>
              </a:ext>
            </a:extLst>
          </p:cNvPr>
          <p:cNvSpPr txBox="1"/>
          <p:nvPr/>
        </p:nvSpPr>
        <p:spPr>
          <a:xfrm>
            <a:off x="5436096" y="546000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 </a:t>
            </a:r>
            <a:r>
              <a:rPr lang="zh-CN" altLang="en-US" dirty="0"/>
              <a:t>降维后二维空间中数据点</a:t>
            </a:r>
          </a:p>
        </p:txBody>
      </p:sp>
    </p:spTree>
    <p:extLst>
      <p:ext uri="{BB962C8B-B14F-4D97-AF65-F5344CB8AC3E}">
        <p14:creationId xmlns:p14="http://schemas.microsoft.com/office/powerpoint/2010/main" val="223992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>
                <a:solidFill>
                  <a:schemeClr val="bg1"/>
                </a:solidFill>
              </a:rPr>
              <a:t>维数约简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1915" y="1760233"/>
            <a:ext cx="7992888" cy="9361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最简</a:t>
            </a:r>
            <a:r>
              <a:rPr lang="zh-CN" altLang="en-US" sz="2800" dirty="0">
                <a:latin typeface="+mn-ea"/>
              </a:rPr>
              <a:t>单的方法是保留一个变量而放弃所有其他变量</a:t>
            </a:r>
            <a:r>
              <a:rPr lang="en-US" altLang="zh-CN" sz="2800" dirty="0">
                <a:latin typeface="+mn-ea"/>
              </a:rPr>
              <a:t>:</a:t>
            </a:r>
            <a:r>
              <a:rPr lang="zh-CN" altLang="en-US" sz="2800" dirty="0">
                <a:latin typeface="+mn-ea"/>
              </a:rPr>
              <a:t>不合理</a:t>
            </a:r>
            <a:r>
              <a:rPr lang="en-US" altLang="zh-CN" sz="2800" dirty="0">
                <a:latin typeface="+mn-ea"/>
              </a:rPr>
              <a:t>!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39318" y="4064489"/>
            <a:ext cx="7992888" cy="4623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基于某些迭代的加权平均数，等等思想。</a:t>
            </a:r>
            <a:endParaRPr lang="fr-FR" altLang="zh-CN" sz="2800" dirty="0"/>
          </a:p>
          <a:p>
            <a:endParaRPr lang="fr-FR" altLang="zh-CN" sz="2400" dirty="0">
              <a:latin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39318" y="2942659"/>
            <a:ext cx="8136904" cy="83379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所有变量的权重相等</a:t>
            </a:r>
            <a:r>
              <a:rPr lang="en-US" altLang="zh-CN" sz="2800" dirty="0"/>
              <a:t>:</a:t>
            </a:r>
            <a:r>
              <a:rPr lang="zh-CN" altLang="en-US" sz="2800" dirty="0"/>
              <a:t>同样不合理</a:t>
            </a:r>
            <a:r>
              <a:rPr lang="en-US" altLang="zh-CN" sz="2800" dirty="0"/>
              <a:t>(</a:t>
            </a:r>
            <a:r>
              <a:rPr lang="zh-CN" altLang="en-US" sz="2800" dirty="0"/>
              <a:t>除非它们有相同的方</a:t>
            </a:r>
            <a:r>
              <a:rPr lang="zh-CN" altLang="en-US" sz="2800" dirty="0">
                <a:latin typeface="+mn-ea"/>
              </a:rPr>
              <a:t>差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。</a:t>
            </a:r>
            <a:endParaRPr lang="fr-FR" altLang="zh-CN" sz="28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53557" y="5157192"/>
            <a:ext cx="7992888" cy="4623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>
                <a:solidFill>
                  <a:srgbClr val="0033CC"/>
                </a:solidFill>
              </a:rPr>
              <a:t>主</a:t>
            </a:r>
            <a:r>
              <a:rPr lang="zh-CN" altLang="en-US" sz="2800" dirty="0">
                <a:solidFill>
                  <a:srgbClr val="0033CC"/>
                </a:solidFill>
                <a:latin typeface="+mn-ea"/>
              </a:rPr>
              <a:t>成分分析</a:t>
            </a:r>
            <a:r>
              <a:rPr lang="zh-CN" altLang="en-US" sz="2800" dirty="0">
                <a:latin typeface="+mn-ea"/>
              </a:rPr>
              <a:t>就是这些想法中的一种。</a:t>
            </a:r>
            <a:endParaRPr lang="fr-FR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70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15616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理论背景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理论架构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理论应用及总结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30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线性降维方法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865974"/>
            <a:ext cx="7992888" cy="11132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/>
              <a:t>一般来说，欲获得低维子空间，最简单的是对原始高维空间进行线性变换。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2566" y="4005065"/>
            <a:ext cx="7992888" cy="9442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基于线性变换来进行降维的方法称为线性降维方法，对低维子空间性质的不同要求可通过对    施加不同的约束来实现。</a:t>
            </a:r>
            <a:endParaRPr lang="en-US" altLang="zh-CN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线性降维方法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3248807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32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Pbold}{\mathbf{P}}&#10;\newcommand{\I}{\mathbf{I}}&#10;&#10;\begin{document}&#10;Let $&#10;\x \in \Real^N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109"/>
  <p:tag name="PICTUREFILESIZE" val="51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%\newcommand{\R}{\mathbf{R}}&#10;\newcommand{\R}{\bm{\Sigma}}&#10;\newcommand{\w}{\mathbf{w}}&#10;\newcommand{\z}{\mathbf{z}}&#10;\newcommand{\y}{\mathbf{y}}&#10;\newcommand{\Real}{\mathbb{R}}&#10;\newcommand{\Pbold}{\mathbf{P}}&#10;\newcommand{\I}{\mathbf{I}}&#10;&#10;\begin{document}&#10;$$&#10;\frac{\partial L}{\partial \u_i}=[2\R\u_i-2\lambda_i\u_i]=0&#10;\Rightarrow \R\u_i=\lambda_i\u_i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384"/>
  <p:tag name="PICTUREFILESIZE" val="1833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%\newcommand{\R}{\mathbf{R}}&#10;\newcommand{\R}{\bm{\Sigma}}&#10;\newcommand{\w}{\mathbf{w}}&#10;\newcommand{\z}{\mathbf{z}}&#10;\newcommand{\y}{\mathbf{y}}&#10;\newcommand{\Real}{\mathbb{R}}&#10;\newcommand{\Pbold}{\mathbf{P}}&#10;\newcommand{\I}{\mathbf{I}}&#10;&#10;\begin{document}&#10;&#10;$$&#10;\varepsilon^2=\sum_{i=M+1}^{N}\u_i^T&#10;\R\u_i=\sum_{i=M+1}^{N}\u_i^T&#10;\lambda_i\u_i=\sum_{i=M+1}^{N}\lambda_i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470"/>
  <p:tag name="PICTUREFILESIZE" val="304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%\newcommand{\R}{\mathbf{R}}&#10;\newcommand{\R}{\bm{\Sigma}}&#10;\newcommand{\w}{\mathbf{w}}&#10;\newcommand{\z}{\mathbf{z}}&#10;\newcommand{\y}{\mathbf{y}}&#10;\newcommand{\Real}{\mathbb{R}}&#10;\newcommand{\Pbold}{\mathbf{P}}&#10;\newcommand{\I}{\mathbf{I}}&#10;&#10;\begin{document}&#10;$\Rightarrow$  $[\u_i, \lambda_i]$  = eigenvector/eigenvalue of $\R$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415"/>
  <p:tag name="PICTUREFILESIZE" val="1929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Let &#10;$\X=[ &#10;\x_1,&#10;\hdots,\x_m&#10;]&#10;\in \Real^{N \times m}$,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22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Let &#10;$\X=[ &#10;\x_1,&#10;\hdots,\x_m&#10;]&#10;\in \Real^{N \times m}$,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22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Pbold}{\mathbf{P}}&#10;\newcommand{\I}{\mathbf{I}}&#10;&#10;\begin{document}&#10;$&#10;\y\doteq\U\x&#10;$, $\x=\U^T\y=\sum\limits_{i=1}^N \u_i y_i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78"/>
  <p:tag name="PICTUREFILESIZE" val="1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Pbold}{\mathbf{P}}&#10;\newcommand{\I}{\mathbf{I}}&#10;&#10;\begin{document}&#10;$\hat{\x}\doteq\sum \limits_{i=1}^M \u_iy_i$, ($M\leq N$)&#10;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44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Pbold}{\mathbf{P}}&#10;\newcommand{\I}{\mathbf{I}}&#10;&#10;\begin{document}&#10;$\varepsilon^2\doteq \mathbb{E}\{\|\x-\hat{\x}\|^2\}=\frac{1}{m} \sum \limits_{j=1}^m &#10;|| \x_j - \hat{\x}_j||&#10;$, average error&#10;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498"/>
  <p:tag name="PICTUREFILESIZE" val="257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Pbold}{\mathbf{P}}&#10;\newcommand{\I}{\mathbf{I}}&#10;&#10;\begin{document}&#10;%$\arg\min \limits_{\begin{array}{cc}\U\\ \U^T\U=\I_N \end{array}}\varepsilon^2$&#10;$\arg\min \limits_{\U}\varepsilon^2$, s.t  $\U^T\U=\I_N$&#10;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49"/>
  <p:tag name="PICTUREFILESIZE" val="104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E}{\mathbb{E}}&#10;\renewcommand{\u}{\mathbf{u}}&#10;\newcommand{\0}{\mathbf{0}}&#10;\newcommand{\x}{\mathbf{x}}&#10;\newcommand{\U}{\mathbf{U}}&#10;\newcommand{\R}{\mathbf{R}}&#10;\newcommand{\w}{\mathbf{w}}&#10;\newcommand{\z}{\mathbf{z}}&#10;\newcommand{\y}{\mathbf{y}}&#10;\newcommand{\Real}{\mathbb{R}}&#10;\newcommand{\Pbold}{\mathbf{P}}&#10;\newcommand{\I}{\mathbf{I}}&#10;&#10;\begin{document}&#10;\begin{eqnarray*}&#10;\varepsilon^2&amp;=&amp;\E\{\|\x-\hat{\x}\|^2\}=\E\{\|\sum_{i=1}^N \u_i y_i-\sum_{i=1}^M \u_i y_i\|^2\}\\&#10;&amp;=&amp;\E\{\sum_{i=M+1}^{N} y_i\u_i^T\u_iy_i\}=\sum_{i=M+1}^{N}\E\{ y_i^2\ \}\\&#10;&amp;=&amp;\sum_{i=M+1}^{N}\E\{ (\u_i^T\x)(\x^T\u_i) \} \\&#10;&amp;=&amp;\sum_{i=M+1}^{N}\u_i^T \E\{ \x\x^T \}\u_i\\&#10;&amp;=&amp;\sum_{i=M+1}^{N}\u_i^T \bm{\Sigma}\u_i 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459"/>
  <p:tag name="PICTUREFILESIZE" val="1026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R}{\mathbf{R}}&#10;\newcommand{\w}{\mathbf{w}}&#10;\newcommand{\z}{\mathbf{z}}&#10;\newcommand{\y}{\mathbf{y}}&#10;\newcommand{\Real}{\mathbb{R}}&#10;\newcommand{\Pbold}{\mathbf{P}}&#10;\newcommand{\I}{\mathbf{I}}&#10;&#10;\begin{document}&#10;$$&#10;\arg \min _{\u_{M+1},\ldots ,\u_N} \varepsilon^2&#10;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155"/>
  <p:tag name="PICTUREFILESIZE" val="864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%\newcommand{\R}{\mathbf{R}}&#10;\newcommand{\R}{\bm{\Sigma}}&#10;\newcommand{\w}{\mathbf{w}}&#10;\newcommand{\z}{\mathbf{z}}&#10;\newcommand{\y}{\mathbf{y}}&#10;\newcommand{\Real}{\mathbb{R}}&#10;\newcommand{\Pbold}{\mathbf{P}}&#10;\newcommand{\I}{\mathbf{I}}&#10;&#10;\begin{document}&#10;\begin{eqnarray*}&#10;L&amp;=&amp;\varepsilon^2-\sum_{i=M+1}^N\lambda_i(\u_i^T\u_i-1)\\&#10;&amp;=&amp;\sum_{i=M+1}^{N}\u_i^T&#10;\R\u_i-\sum_{i=M+1}^{N}\lambda_i(\u_i^T\u_i-1)&#10;\end{eqnarray*}&#10;$$&#10;\frac{\partial L}{\partial \u_i}=[2\R\u_i-2\lambda_i\u_i]=0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415"/>
  <p:tag name="PICTUREFILESIZE" val="59005"/>
</p:tagLst>
</file>

<file path=ppt/theme/theme1.xml><?xml version="1.0" encoding="utf-8"?>
<a:theme xmlns:a="http://schemas.openxmlformats.org/drawingml/2006/main" name="13">
  <a:themeElements>
    <a:clrScheme name="13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7336</TotalTime>
  <Words>1607</Words>
  <Application>Microsoft Office PowerPoint</Application>
  <PresentationFormat>全屏显示(4:3)</PresentationFormat>
  <Paragraphs>201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华文新魏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13</vt:lpstr>
      <vt:lpstr>Equation</vt:lpstr>
      <vt:lpstr>公式</vt:lpstr>
      <vt:lpstr>位图图像</vt:lpstr>
      <vt:lpstr>   第四讲 主成分分析 (PCA)</vt:lpstr>
      <vt:lpstr>§ 纲要</vt:lpstr>
      <vt:lpstr>§ 纲要</vt:lpstr>
      <vt:lpstr>§ 维数灾难</vt:lpstr>
      <vt:lpstr>§ 维数约简</vt:lpstr>
      <vt:lpstr>§ 维数约简</vt:lpstr>
      <vt:lpstr>§ 维数约简</vt:lpstr>
      <vt:lpstr>§ 纲要</vt:lpstr>
      <vt:lpstr>§ 线性降维方法</vt:lpstr>
      <vt:lpstr>§ 主成分分析的概念</vt:lpstr>
      <vt:lpstr>§ 主成分分析的概念</vt:lpstr>
      <vt:lpstr>§ 主成分分析的概念</vt:lpstr>
      <vt:lpstr>§ 主成分分析的主要思想</vt:lpstr>
      <vt:lpstr>§ 主成分的概念与特点</vt:lpstr>
      <vt:lpstr>§ 主成分的示例</vt:lpstr>
      <vt:lpstr>§ 主成分的示例</vt:lpstr>
      <vt:lpstr>§ 主成分的示例</vt:lpstr>
      <vt:lpstr>§ 纲要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纲要</vt:lpstr>
      <vt:lpstr>§ 主成分分析(PCA)算法应用 </vt:lpstr>
      <vt:lpstr>§ 主成分分析(PCA)算法总结</vt:lpstr>
      <vt:lpstr>PowerPoint 演示文稿</vt:lpstr>
      <vt:lpstr>PowerPoint 演示文稿</vt:lpstr>
      <vt:lpstr>PowerPoint 演示文稿</vt:lpstr>
      <vt:lpstr>PowerPoint 演示文稿</vt:lpstr>
    </vt:vector>
  </TitlesOfParts>
  <Company>xmutkk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多媒体设备培训</dc:title>
  <dc:creator>教育技术服务中心</dc:creator>
  <cp:lastModifiedBy>Eric</cp:lastModifiedBy>
  <cp:revision>977</cp:revision>
  <dcterms:created xsi:type="dcterms:W3CDTF">2012-08-21T14:34:06Z</dcterms:created>
  <dcterms:modified xsi:type="dcterms:W3CDTF">2020-09-14T05:35:41Z</dcterms:modified>
</cp:coreProperties>
</file>