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37" r:id="rId3"/>
    <p:sldId id="538" r:id="rId4"/>
    <p:sldId id="540" r:id="rId5"/>
    <p:sldId id="541" r:id="rId6"/>
    <p:sldId id="542" r:id="rId7"/>
    <p:sldId id="543" r:id="rId8"/>
    <p:sldId id="545" r:id="rId9"/>
    <p:sldId id="573" r:id="rId10"/>
    <p:sldId id="546" r:id="rId11"/>
    <p:sldId id="544" r:id="rId12"/>
    <p:sldId id="547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72" r:id="rId24"/>
    <p:sldId id="559" r:id="rId25"/>
    <p:sldId id="574" r:id="rId26"/>
    <p:sldId id="575" r:id="rId27"/>
    <p:sldId id="560" r:id="rId28"/>
    <p:sldId id="561" r:id="rId29"/>
    <p:sldId id="562" r:id="rId30"/>
    <p:sldId id="563" r:id="rId31"/>
    <p:sldId id="584" r:id="rId32"/>
    <p:sldId id="583" r:id="rId33"/>
    <p:sldId id="597" r:id="rId34"/>
    <p:sldId id="599" r:id="rId35"/>
    <p:sldId id="600" r:id="rId36"/>
  </p:sldIdLst>
  <p:sldSz cx="9144000" cy="6858000" type="screen4x3"/>
  <p:notesSz cx="6813550" cy="9948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4BB"/>
    <a:srgbClr val="0033CC"/>
    <a:srgbClr val="FF00FF"/>
    <a:srgbClr val="06011D"/>
    <a:srgbClr val="3D03CD"/>
    <a:srgbClr val="2B06CA"/>
    <a:srgbClr val="ADADAD"/>
    <a:srgbClr val="9933FF"/>
    <a:srgbClr val="C7CDCF"/>
    <a:srgbClr val="7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8616" autoAdjust="0"/>
  </p:normalViewPr>
  <p:slideViewPr>
    <p:cSldViewPr>
      <p:cViewPr varScale="1">
        <p:scale>
          <a:sx n="61" d="100"/>
          <a:sy n="61" d="100"/>
        </p:scale>
        <p:origin x="78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0"/>
      </p:cViewPr>
      <p:guideLst>
        <p:guide orient="horz" pos="3133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135D5AA4-CD3C-4C23-9314-68AC690BD86F}" type="datetimeFigureOut">
              <a:rPr lang="zh-CN" altLang="en-US"/>
              <a:t>2020/9/22</a:t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88F1C65C-26E7-4A70-8B7E-97C741D5327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55" y="4725710"/>
            <a:ext cx="5450840" cy="447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6681C858-E19B-4A3A-9FBD-496AD94C5CF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/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5" name="Group 206"/>
          <p:cNvGrpSpPr/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9" name="Group 234"/>
          <p:cNvGrpSpPr/>
          <p:nvPr userDrawn="1"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40" name="Picture 21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Freeform 209"/>
            <p:cNvSpPr/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36540"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2" name="Group 233"/>
          <p:cNvGrpSpPr/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43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Freeform 221" descr="封面二"/>
            <p:cNvSpPr/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5" name="Group 232"/>
          <p:cNvGrpSpPr/>
          <p:nvPr userDrawn="1"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46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224"/>
            <p:cNvSpPr/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25709"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8163FA9-39D5-41A7-934C-0979F0F111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529A544-07A2-4C63-BFD2-D00D3225B0E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ABBA551-5E20-4083-BCBF-1E3A740758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9B0B66C-65DE-434A-A8C4-11470CB1DFC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90F329B-190E-4123-8968-8EAD905B9A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6D70ACE-821C-4ED1-B81A-1F6A433302D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1B98FF3-415E-4277-8621-DA0F8CA9D01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A085-3A82-416B-9A97-C73BC0289E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/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844824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" name="Group 206"/>
          <p:cNvGrpSpPr/>
          <p:nvPr/>
        </p:nvGrpSpPr>
        <p:grpSpPr bwMode="auto">
          <a:xfrm>
            <a:off x="-71470" y="-357214"/>
            <a:ext cx="9215438" cy="6508750"/>
            <a:chOff x="-45" y="-180"/>
            <a:chExt cx="5805" cy="4100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-45" y="-18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0466BE2-E008-476D-AF8E-741B1170BB4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65" descr="标题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95536" y="260648"/>
            <a:ext cx="8501090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6384949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592933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5884883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5959496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6357958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4" name="Rectangle 176"/>
          <p:cNvSpPr>
            <a:spLocks noChangeArrowheads="1"/>
          </p:cNvSpPr>
          <p:nvPr userDrawn="1"/>
        </p:nvSpPr>
        <p:spPr bwMode="gray">
          <a:xfrm>
            <a:off x="4065587" y="6357958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2E2BA9F-2BA8-4266-9FF3-8B36D967D13E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72" name="组合 76"/>
          <p:cNvGrpSpPr/>
          <p:nvPr userDrawn="1"/>
        </p:nvGrpSpPr>
        <p:grpSpPr bwMode="auto">
          <a:xfrm>
            <a:off x="5067300" y="0"/>
            <a:ext cx="4076700" cy="939800"/>
            <a:chOff x="5067300" y="5918200"/>
            <a:chExt cx="4076700" cy="939800"/>
          </a:xfrm>
        </p:grpSpPr>
        <p:sp>
          <p:nvSpPr>
            <p:cNvPr id="7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86" name="组合 76"/>
          <p:cNvGrpSpPr/>
          <p:nvPr userDrawn="1"/>
        </p:nvGrpSpPr>
        <p:grpSpPr bwMode="auto">
          <a:xfrm>
            <a:off x="0" y="0"/>
            <a:ext cx="4076700" cy="939800"/>
            <a:chOff x="5067300" y="5918200"/>
            <a:chExt cx="4076700" cy="939800"/>
          </a:xfrm>
        </p:grpSpPr>
        <p:sp>
          <p:nvSpPr>
            <p:cNvPr id="87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8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9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0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2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94" name="组合 76"/>
          <p:cNvGrpSpPr/>
          <p:nvPr userDrawn="1"/>
        </p:nvGrpSpPr>
        <p:grpSpPr bwMode="auto">
          <a:xfrm>
            <a:off x="995366" y="0"/>
            <a:ext cx="4076700" cy="939800"/>
            <a:chOff x="5067300" y="5918200"/>
            <a:chExt cx="4076700" cy="939800"/>
          </a:xfrm>
        </p:grpSpPr>
        <p:sp>
          <p:nvSpPr>
            <p:cNvPr id="9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1" name="组合 76"/>
          <p:cNvGrpSpPr/>
          <p:nvPr userDrawn="1"/>
        </p:nvGrpSpPr>
        <p:grpSpPr bwMode="auto">
          <a:xfrm>
            <a:off x="4071934" y="-24"/>
            <a:ext cx="4076700" cy="939800"/>
            <a:chOff x="5067300" y="5918200"/>
            <a:chExt cx="4076700" cy="939800"/>
          </a:xfrm>
        </p:grpSpPr>
        <p:sp>
          <p:nvSpPr>
            <p:cNvPr id="10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649AB23-127B-48EC-801F-EA2A6489486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7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8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9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40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7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1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5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2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3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2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4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1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2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8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9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593876F-4E3E-4F79-8CBC-2AD2F52DB9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66" name="图片 65" descr="标题.jpg"/>
            <p:cNvPicPr>
              <a:picLocks noChangeAspect="1"/>
            </p:cNvPicPr>
            <p:nvPr userDrawn="1"/>
          </p:nvPicPr>
          <p:blipFill>
            <a:blip r:embed="rId2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1088" name="组合 64"/>
            <p:cNvGrpSpPr/>
            <p:nvPr userDrawn="1"/>
          </p:nvGrpSpPr>
          <p:grpSpPr bwMode="auto">
            <a:xfrm>
              <a:off x="-1588" y="-26988"/>
              <a:ext cx="1287463" cy="1674813"/>
              <a:chOff x="-1588" y="-26988"/>
              <a:chExt cx="1158876" cy="1508126"/>
            </a:xfrm>
          </p:grpSpPr>
          <p:grpSp>
            <p:nvGrpSpPr>
              <p:cNvPr id="1089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1100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1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2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0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1096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2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1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1092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7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2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95413" y="409575"/>
            <a:ext cx="7391400" cy="7143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3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7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7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3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9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5813" y="1500188"/>
            <a:ext cx="7929562" cy="421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1691680" y="4658584"/>
            <a:ext cx="5571728" cy="4383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王石平，教授</a:t>
            </a:r>
            <a:r>
              <a:rPr lang="en-US" altLang="zh-CN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博导</a:t>
            </a:r>
            <a:r>
              <a:rPr lang="en-US" altLang="zh-CN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旗山学者</a:t>
            </a: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3200" dirty="0">
              <a:ea typeface="楷体_GB2312"/>
              <a:cs typeface="楷体_GB231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99592" y="1988840"/>
            <a:ext cx="7776864" cy="2057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/>
            <a:r>
              <a:rPr lang="zh-CN" altLang="en-US" dirty="0"/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第六讲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贝叶斯方法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Bayes method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0"/>
            <a:ext cx="1788079" cy="1800000"/>
          </a:xfrm>
          <a:prstGeom prst="rect">
            <a:avLst/>
          </a:prstGeom>
        </p:spPr>
      </p:pic>
      <p:sp>
        <p:nvSpPr>
          <p:cNvPr id="7" name="Rectangle 10"/>
          <p:cNvSpPr txBox="1">
            <a:spLocks noChangeArrowheads="1"/>
          </p:cNvSpPr>
          <p:nvPr/>
        </p:nvSpPr>
        <p:spPr bwMode="gray">
          <a:xfrm>
            <a:off x="1619672" y="5365913"/>
            <a:ext cx="5571728" cy="438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kern="0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数学与计算机科学学院</a:t>
            </a:r>
            <a:endParaRPr lang="en-NZ" altLang="zh-CN" b="1" kern="0" dirty="0">
              <a:solidFill>
                <a:srgbClr val="0033CC"/>
              </a:solidFill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b="0" kern="0" dirty="0"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20686"/>
          <a:stretch>
            <a:fillRect/>
          </a:stretch>
        </p:blipFill>
        <p:spPr>
          <a:xfrm>
            <a:off x="5868144" y="5903936"/>
            <a:ext cx="324036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§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hlinkClick r:id="" action="ppaction://ole?verb=0"/>
              </p:cNvPr>
              <p:cNvSpPr txBox="1"/>
              <p:nvPr/>
            </p:nvSpPr>
            <p:spPr>
              <a:xfrm>
                <a:off x="1763688" y="2636912"/>
                <a:ext cx="4994275" cy="10795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对象 2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36912"/>
                <a:ext cx="4994275" cy="1079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32795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分类的</a:t>
            </a:r>
            <a:r>
              <a:rPr lang="zh-CN" altLang="en-US" dirty="0">
                <a:solidFill>
                  <a:schemeClr val="bg1"/>
                </a:solidFill>
              </a:rPr>
              <a:t>例子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4335" y="1374775"/>
            <a:ext cx="81845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训练样本如下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现在又来了第七个病人</a:t>
            </a:r>
            <a:r>
              <a:rPr lang="en-US" altLang="zh-CN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是一个打喷嚏的建筑工人。请问他患上感冒的概率有多大</a:t>
            </a:r>
            <a:r>
              <a:rPr lang="en-US" altLang="zh-CN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1600" y="2095500"/>
          <a:ext cx="63982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症状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疾病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打喷嚏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护士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感冒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打喷嚏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农夫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头疼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建筑工人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脑震荡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头疼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建筑工人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感冒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打喷嚏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感冒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头疼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脑震荡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§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hlinkClick r:id="" action="ppaction://ole?verb=0"/>
              </p:cNvPr>
              <p:cNvSpPr txBox="1"/>
              <p:nvPr/>
            </p:nvSpPr>
            <p:spPr>
              <a:xfrm>
                <a:off x="186690" y="2852936"/>
                <a:ext cx="8770620" cy="104013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感冒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打喷嚏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建筑工人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打喷嚏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建筑工人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感冒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感冒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打喷嚏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建筑工人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对象 3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" y="2852936"/>
                <a:ext cx="8770620" cy="104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4" y="392430"/>
            <a:ext cx="6311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 朴素贝叶斯（</a:t>
            </a:r>
            <a:r>
              <a:rPr lang="en-US" altLang="zh-CN" sz="3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naïve Bayes</a:t>
            </a:r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9740" y="1416685"/>
            <a:ext cx="845756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朴素贝叶斯分类器假设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 </a:t>
            </a:r>
          </a:p>
          <a:p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所有特征条件独立于决策</a:t>
            </a:r>
            <a:r>
              <a:rPr lang="en-US" altLang="zh-CN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特征独立性</a:t>
            </a:r>
            <a:r>
              <a:rPr lang="en-US" altLang="zh-CN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</a:p>
          <a:p>
            <a:endParaRPr lang="zh-CN" altLang="en-US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每个特征条件同等重要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特征均衡性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hlinkClick r:id="" action="ppaction://ole?verb=0"/>
              </p:cNvPr>
              <p:cNvSpPr txBox="1"/>
              <p:nvPr/>
            </p:nvSpPr>
            <p:spPr>
              <a:xfrm>
                <a:off x="1763688" y="2636912"/>
                <a:ext cx="4968552" cy="95758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对象 3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36912"/>
                <a:ext cx="4968552" cy="957580"/>
              </a:xfrm>
              <a:prstGeom prst="rect">
                <a:avLst/>
              </a:prstGeom>
              <a:blipFill>
                <a:blip r:embed="rId2"/>
                <a:stretch>
                  <a:fillRect b="-12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3165" y="3244850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 朴素贝叶斯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9450" y="375285"/>
            <a:ext cx="5737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 朴素贝叶斯分类器例子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436010"/>
            <a:ext cx="7522845" cy="958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470" y="383540"/>
            <a:ext cx="597952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 数值型特征的朴素贝叶斯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20" y="1852295"/>
            <a:ext cx="5195570" cy="3646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760" y="1299210"/>
            <a:ext cx="843343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训练样本如下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已知某人身高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英尺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体重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130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磅，脚掌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英寸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请问该人是男是女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?</a:t>
            </a: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735" y="1700808"/>
            <a:ext cx="179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hlinkClick r:id="" action="ppaction://ole?verb=0"/>
              </p:cNvPr>
              <p:cNvSpPr txBox="1"/>
              <p:nvPr/>
            </p:nvSpPr>
            <p:spPr>
              <a:xfrm>
                <a:off x="546735" y="2919730"/>
                <a:ext cx="8050530" cy="101854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性别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身高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体重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脚掌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身高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性别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体重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性别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脚掌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性别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性别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身高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体重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脚掌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对象 3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2919730"/>
                <a:ext cx="8050530" cy="101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354965"/>
            <a:ext cx="5600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7090" y="358775"/>
            <a:ext cx="2137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 简单的概率估计</a:t>
            </a:r>
            <a:endParaRPr lang="zh-CN" altLang="en-US" kern="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40" y="1341120"/>
            <a:ext cx="88068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latinLnBrk="0" hangingPunct="1"/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男性的身高是均值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5.855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方差是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0.035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的正态分布。即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男性的身高为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英尺的概率的相对值等于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1.5789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大于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并没有关系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因为这里是密度函数的值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只用来反映各个值的相对可能性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).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假设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基于这些数据后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就可以通过计算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条件概率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来预测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性别的类别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hlinkClick r:id="" action="ppaction://ole?verb=0"/>
              </p:cNvPr>
              <p:cNvSpPr txBox="1"/>
              <p:nvPr/>
            </p:nvSpPr>
            <p:spPr>
              <a:xfrm>
                <a:off x="1403648" y="2706968"/>
                <a:ext cx="2767965" cy="34226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对象 3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6968"/>
                <a:ext cx="2767965" cy="342265"/>
              </a:xfrm>
              <a:prstGeom prst="rect">
                <a:avLst/>
              </a:prstGeom>
              <a:blipFill>
                <a:blip r:embed="rId2"/>
                <a:stretch>
                  <a:fillRect l="-661" r="-27093" b="-6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hlinkClick r:id="" action="ppaction://ole?verb=0"/>
              </p:cNvPr>
              <p:cNvSpPr txBox="1"/>
              <p:nvPr/>
            </p:nvSpPr>
            <p:spPr>
              <a:xfrm>
                <a:off x="1403648" y="3492146"/>
                <a:ext cx="5205095" cy="94170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−(6−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对象 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492146"/>
                <a:ext cx="5205095" cy="941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" y="2814955"/>
            <a:ext cx="8324850" cy="1065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085" y="4700270"/>
            <a:ext cx="8571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</a:rPr>
              <a:t>可以看出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</a:rPr>
              <a:t>女性的概率比男性要高接近</a:t>
            </a:r>
            <a:r>
              <a:rPr lang="en-US" altLang="zh-CN" sz="2800" b="0">
                <a:latin typeface="Times New Roman" panose="02020603050405020304" charset="0"/>
                <a:cs typeface="Times New Roman" panose="02020603050405020304" charset="0"/>
              </a:rPr>
              <a:t>10000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</a:rPr>
              <a:t>倍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</a:rPr>
              <a:t>所以判断该人为女性。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2470" y="383540"/>
            <a:ext cx="597631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 数值型数据的朴素贝叶斯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4860" y="416560"/>
            <a:ext cx="3476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 贝叶斯网络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6250" y="1332865"/>
            <a:ext cx="83597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特征之间的关系</a:t>
            </a:r>
          </a:p>
          <a:p>
            <a:endParaRPr lang="zh-CN" altLang="en-US" sz="2800" b="0" dirty="0"/>
          </a:p>
          <a:p>
            <a:endParaRPr lang="zh-CN" altLang="en-US" sz="2800" b="0" dirty="0"/>
          </a:p>
          <a:p>
            <a:endParaRPr lang="zh-CN" altLang="en-US" sz="2800" b="0" dirty="0"/>
          </a:p>
          <a:p>
            <a:endParaRPr lang="zh-CN" altLang="en-US" sz="2800" b="0" dirty="0"/>
          </a:p>
          <a:p>
            <a:endParaRPr lang="zh-CN" altLang="en-US" sz="2800" b="0" dirty="0"/>
          </a:p>
          <a:p>
            <a:endParaRPr lang="zh-CN" altLang="en-US" sz="2800" b="0" dirty="0"/>
          </a:p>
          <a:p>
            <a:endParaRPr lang="zh-CN" altLang="en-US" sz="2800" b="0" dirty="0"/>
          </a:p>
          <a:p>
            <a:endParaRPr lang="zh-CN" altLang="en-US" sz="2800" b="0" dirty="0"/>
          </a:p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节点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随机变量。</a:t>
            </a:r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弧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:  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随机变量之间的联系。</a:t>
            </a:r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箭头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指向节点影响被指向节点。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332865"/>
            <a:ext cx="4052570" cy="3647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§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纲要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6" y="1988840"/>
            <a:ext cx="5184576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理论动机</a:t>
            </a:r>
            <a:endParaRPr lang="en-NZ" alt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贝叶斯方法</a:t>
            </a:r>
          </a:p>
          <a:p>
            <a:pPr marL="742950" lvl="1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朴素贝叶斯</a:t>
            </a:r>
          </a:p>
          <a:p>
            <a:pPr marL="742950" lvl="1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贝叶斯网络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实验展示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5760" y="1445260"/>
            <a:ext cx="838270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通过对训练数据集的统计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得到下表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表示账号真性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表示头像真实性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43175"/>
            <a:ext cx="7602855" cy="2869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" y="354965"/>
            <a:ext cx="34798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580" y="391795"/>
            <a:ext cx="2137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 贝叶斯”推理”</a:t>
            </a:r>
            <a:endParaRPr lang="en-US" altLang="zh-CN" kern="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665" y="1308100"/>
            <a:ext cx="8591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随机抽取一个账号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已知其头像为假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求其账号也为假的概率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也就是说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在仅知道头像为假的情况下</a:t>
            </a:r>
            <a:r>
              <a:rPr lang="en-US" altLang="zh-CN" sz="24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有大约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35.7%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的概率此账号也为假。</a:t>
            </a:r>
            <a:endParaRPr lang="en-US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85" y="2708920"/>
            <a:ext cx="8523605" cy="9575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0730" y="38417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§贝叶斯网络的定义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8770" y="1424940"/>
            <a:ext cx="85979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latinLnBrk="0" hangingPunct="1"/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令       表示一个有向无环图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其中 代表图形中所有的节点的集合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而  代表有向连接线段的集合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且令                         </a:t>
            </a:r>
          </a:p>
          <a:p>
            <a:pPr algn="just" eaLnBrk="1" latinLnBrk="0" hangingPunct="1"/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       为其有向无环图中的某一节点 所代表的随机变量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若节点  的联合概率可以表示成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则称  为相对于有向无环图  的贝叶斯网络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     </a:t>
            </a:r>
          </a:p>
          <a:p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表示节点 之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因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。此外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对于任意的随机变量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其联合概率可由各自的局部条件概率分配相乘而得出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</a:p>
          <a:p>
            <a:endParaRPr lang="zh-CN" altLang="en-US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hlinkClick r:id="" action="ppaction://ole?verb=0"/>
              </p:cNvPr>
              <p:cNvSpPr txBox="1"/>
              <p:nvPr/>
            </p:nvSpPr>
            <p:spPr>
              <a:xfrm>
                <a:off x="752475" y="1487488"/>
                <a:ext cx="1238250" cy="41433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对象 3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1487488"/>
                <a:ext cx="1238250" cy="414337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hlinkClick r:id="" action="ppaction://ole?verb=0"/>
              </p:cNvPr>
              <p:cNvSpPr txBox="1"/>
              <p:nvPr/>
            </p:nvSpPr>
            <p:spPr>
              <a:xfrm>
                <a:off x="6071235" y="1487805"/>
                <a:ext cx="260985" cy="3397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对象 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235" y="1487805"/>
                <a:ext cx="260985" cy="339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hlinkClick r:id="" action="ppaction://ole?verb=0"/>
              </p:cNvPr>
              <p:cNvSpPr txBox="1"/>
              <p:nvPr/>
            </p:nvSpPr>
            <p:spPr>
              <a:xfrm>
                <a:off x="318770" y="2285365"/>
                <a:ext cx="1393825" cy="44831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对象 5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70" y="2285365"/>
                <a:ext cx="1393825" cy="448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hlinkClick r:id="" action="ppaction://ole?verb=0"/>
              </p:cNvPr>
              <p:cNvSpPr txBox="1"/>
              <p:nvPr/>
            </p:nvSpPr>
            <p:spPr>
              <a:xfrm>
                <a:off x="3081655" y="1901825"/>
                <a:ext cx="336550" cy="36576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对象 6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655" y="1901825"/>
                <a:ext cx="336550" cy="365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hlinkClick r:id="" action="ppaction://ole?verb=0"/>
              </p:cNvPr>
              <p:cNvSpPr txBox="1"/>
              <p:nvPr/>
            </p:nvSpPr>
            <p:spPr>
              <a:xfrm>
                <a:off x="6427470" y="2312035"/>
                <a:ext cx="209550" cy="3943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对象 7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70" y="2312035"/>
                <a:ext cx="209550" cy="394335"/>
              </a:xfrm>
              <a:prstGeom prst="rect">
                <a:avLst/>
              </a:prstGeom>
              <a:blipFill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8">
                <a:hlinkClick r:id="" action="ppaction://ole?verb=0"/>
              </p:cNvPr>
              <p:cNvSpPr txBox="1"/>
              <p:nvPr/>
            </p:nvSpPr>
            <p:spPr>
              <a:xfrm>
                <a:off x="2329815" y="2733675"/>
                <a:ext cx="401955" cy="37592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对象 8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15" y="2733675"/>
                <a:ext cx="401955" cy="375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2870" y="3317875"/>
            <a:ext cx="3383280" cy="66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10">
                <a:hlinkClick r:id="" action="ppaction://ole?verb=0"/>
              </p:cNvPr>
              <p:cNvSpPr txBox="1"/>
              <p:nvPr/>
            </p:nvSpPr>
            <p:spPr>
              <a:xfrm>
                <a:off x="1116330" y="4067810"/>
                <a:ext cx="394335" cy="31051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对象 10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0" y="4067810"/>
                <a:ext cx="394335" cy="310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象 12">
                <a:hlinkClick r:id="" action="ppaction://ole?verb=0"/>
              </p:cNvPr>
              <p:cNvSpPr txBox="1"/>
              <p:nvPr/>
            </p:nvSpPr>
            <p:spPr>
              <a:xfrm>
                <a:off x="4700270" y="4067810"/>
                <a:ext cx="332105" cy="35750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对象 12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270" y="4067810"/>
                <a:ext cx="332105" cy="357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象 13">
                <a:hlinkClick r:id="" action="ppaction://ole?verb=0"/>
              </p:cNvPr>
              <p:cNvSpPr txBox="1"/>
              <p:nvPr/>
            </p:nvSpPr>
            <p:spPr>
              <a:xfrm>
                <a:off x="8148955" y="4067175"/>
                <a:ext cx="767715" cy="36195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对象 13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955" y="4067175"/>
                <a:ext cx="767715" cy="361950"/>
              </a:xfrm>
              <a:prstGeom prst="rect">
                <a:avLst/>
              </a:prstGeom>
              <a:blipFill>
                <a:blip r:embed="rId11"/>
                <a:stretch>
                  <a:fillRect r="-3968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象 14">
                <a:hlinkClick r:id="" action="ppaction://ole?verb=0"/>
              </p:cNvPr>
              <p:cNvSpPr txBox="1"/>
              <p:nvPr/>
            </p:nvSpPr>
            <p:spPr>
              <a:xfrm>
                <a:off x="1839595" y="4429125"/>
                <a:ext cx="209550" cy="3943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对象 1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95" y="4429125"/>
                <a:ext cx="209550" cy="394335"/>
              </a:xfrm>
              <a:prstGeom prst="rect">
                <a:avLst/>
              </a:prstGeom>
              <a:blipFill>
                <a:blip r:embed="rId12"/>
                <a:stretch>
                  <a:fillRect r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080" y="5471160"/>
            <a:ext cx="7772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5616" y="2276872"/>
            <a:ext cx="5184576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贝叶斯方法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举例说明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46710"/>
            <a:ext cx="74168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2145" y="408940"/>
            <a:ext cx="385762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§贝叶斯网络的简单例子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90" y="1541780"/>
            <a:ext cx="5295900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2815" y="425450"/>
            <a:ext cx="2711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§贝叶斯网络的简单例子</a:t>
            </a:r>
            <a:endParaRPr lang="zh-CN" altLang="en-US" sz="3600" kern="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700808"/>
            <a:ext cx="856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每一对结点之间都有边连接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3027680"/>
            <a:ext cx="7686675" cy="15481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8665" y="442595"/>
            <a:ext cx="6207148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§一个“正常”的贝叶斯网络</a:t>
            </a:r>
            <a:endParaRPr lang="zh-CN" altLang="en-US" sz="3600" kern="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250" y="1386205"/>
            <a:ext cx="78403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</a:rPr>
              <a:t>有些边缺失</a:t>
            </a:r>
          </a:p>
          <a:p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</a:rPr>
              <a:t>直观上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   </a:t>
            </a:r>
          </a:p>
          <a:p>
            <a:r>
              <a:rPr lang="en-US" altLang="zh-CN"/>
              <a:t>                       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</a:rPr>
              <a:t>的联合分布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endParaRPr lang="en-US" altLang="zh-CN"/>
          </a:p>
          <a:p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hlinkClick r:id="" action="ppaction://ole?verb=0"/>
              </p:cNvPr>
              <p:cNvSpPr txBox="1"/>
              <p:nvPr/>
            </p:nvSpPr>
            <p:spPr>
              <a:xfrm>
                <a:off x="1005840" y="2278380"/>
                <a:ext cx="1454785" cy="43434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独立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对象 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2278380"/>
                <a:ext cx="1454785" cy="434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hlinkClick r:id="" action="ppaction://ole?verb=0"/>
              </p:cNvPr>
              <p:cNvSpPr txBox="1"/>
              <p:nvPr/>
            </p:nvSpPr>
            <p:spPr>
              <a:xfrm>
                <a:off x="1005840" y="2788920"/>
                <a:ext cx="3785870" cy="42100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给定的条件下独立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对象 5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2788920"/>
                <a:ext cx="3785870" cy="421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hlinkClick r:id="" action="ppaction://ole?verb=0"/>
              </p:cNvPr>
              <p:cNvSpPr txBox="1"/>
              <p:nvPr/>
            </p:nvSpPr>
            <p:spPr>
              <a:xfrm>
                <a:off x="648970" y="3328670"/>
                <a:ext cx="1354455" cy="45148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对象 6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" y="3328670"/>
                <a:ext cx="1354455" cy="451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710" y="1386205"/>
            <a:ext cx="2584450" cy="307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10" y="5172710"/>
            <a:ext cx="8780145" cy="6216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8525" y="374015"/>
            <a:ext cx="52330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§贝叶斯网络的实际应用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571625"/>
            <a:ext cx="75819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995" y="1701165"/>
            <a:ext cx="85413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各个单词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表达式表示的含义如下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</a:rPr>
              <a:t>smoking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表示吸烟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其概率用     表示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</a:rPr>
              <a:t>lung Cancer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表示的是肺癌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一个人在吸烟的情况下得肺癌的概率用</a:t>
            </a:r>
          </a:p>
          <a:p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表示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,X-ray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表示需要照医学上的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光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肺癌可能会导致需要照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光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吸烟也有可能会导致需要照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光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所以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smoking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也是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X-ray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的一个因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所以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因吸烟且得肺癌而需要照</a:t>
            </a:r>
            <a:r>
              <a:rPr lang="en-US" altLang="zh-CN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光得概率用          表示。</a:t>
            </a:r>
          </a:p>
          <a:p>
            <a:endParaRPr lang="en-US" altLang="zh-CN" sz="2800" b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5" y="2590165"/>
            <a:ext cx="844550" cy="45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" y="3456940"/>
            <a:ext cx="1246505" cy="407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890" y="4723130"/>
            <a:ext cx="177165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15" y="368300"/>
            <a:ext cx="53721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345" y="1765935"/>
            <a:ext cx="834644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latinLnBrk="0" hangingPunct="1"/>
            <a:r>
              <a:rPr lang="en-US" altLang="zh-CN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en-US" altLang="zh-CN" sz="28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Bronchitis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表示支气管炎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一个人在吸烟的情况下得支气管炎的概用       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en-US" altLang="zh-CN" sz="28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dyspnoea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表示的是呼吸困难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支气管炎可能会导致呼吸困难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肺癌也有可能会导致呼吸困难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所以</a:t>
            </a:r>
            <a:r>
              <a:rPr lang="en-US" altLang="zh-CN" sz="28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lung Cancer</a:t>
            </a:r>
            <a:r>
              <a:rPr lang="zh-CN" altLang="en-US" sz="28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也是</a:t>
            </a:r>
            <a:r>
              <a:rPr lang="en-US" altLang="zh-CN" sz="28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dyspnoes</a:t>
            </a:r>
            <a:r>
              <a:rPr lang="zh-CN" altLang="en-US" sz="28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的一个因</a:t>
            </a:r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，因吸烟且得了支气管炎导致呼吸困难的概率用</a:t>
            </a:r>
            <a:endParaRPr lang="zh-CN" altLang="en-US" sz="2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latinLnBrk="0" hangingPunct="1"/>
            <a:r>
              <a:rPr lang="en-US" altLang="zh-CN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</a:t>
            </a:r>
            <a:r>
              <a:rPr lang="zh-CN" altLang="en-US" sz="2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表示。</a:t>
            </a:r>
            <a:endParaRPr lang="zh-CN" altLang="en-US" sz="2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76" y="2240280"/>
            <a:ext cx="1270000" cy="438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" y="3986530"/>
            <a:ext cx="1835150" cy="39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" y="348615"/>
            <a:ext cx="53721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§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纲要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理论动机</a:t>
            </a:r>
            <a:endParaRPr lang="en-NZ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贝叶斯方法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举例说明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56792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</a:rPr>
              <a:t>lung Cancer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简记为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</a:rPr>
              <a:t>C, Bronchitis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简记为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</a:rPr>
              <a:t>B, </a:t>
            </a:r>
            <a:r>
              <a:rPr lang="en-US" altLang="zh-CN" sz="2800" b="0" dirty="0" err="1">
                <a:latin typeface="Times New Roman" panose="02020603050405020304" charset="0"/>
                <a:cs typeface="Times New Roman" panose="02020603050405020304" charset="0"/>
              </a:rPr>
              <a:t>dyspnoea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简记为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  <a:p>
            <a:endParaRPr lang="en-US" altLang="zh-CN" sz="2800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</a:rPr>
              <a:t>C=0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表示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lung Cancer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不发生的概率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,C=1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表示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lung Cancer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发生的概率</a:t>
            </a:r>
            <a:endParaRPr lang="en-US" altLang="zh-CN" sz="2800" b="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800" b="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等于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0(B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不发生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或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1(B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发生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也类似等于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D=1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表示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发生的概率，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D=0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表示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不发生的概率，可得到</a:t>
            </a:r>
            <a:r>
              <a:rPr lang="en-US" altLang="zh-CN" sz="2800" b="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dyspnoea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的一张概率表，如上图的最右下角所示。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375285"/>
            <a:ext cx="53721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90CD941-BE85-48CC-AAE5-BD60B9EC04DE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1988840"/>
            <a:ext cx="6057900" cy="2232248"/>
          </a:xfrm>
          <a:prstGeom prst="rect">
            <a:avLst/>
          </a:prstGeom>
        </p:spPr>
        <p:txBody>
          <a:bodyPr lIns="69056" tIns="34529" rIns="69056" bIns="34529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rgbClr val="1564BB"/>
                </a:solidFill>
                <a:ea typeface="宋体" pitchFamily="2" charset="-122"/>
              </a:rPr>
              <a:t>通过估计</a:t>
            </a:r>
            <a:r>
              <a:rPr lang="zh-CN" altLang="en-US" sz="2400" kern="0" dirty="0">
                <a:solidFill>
                  <a:srgbClr val="FF0000"/>
                </a:solidFill>
                <a:ea typeface="宋体" pitchFamily="2" charset="-122"/>
              </a:rPr>
              <a:t>条件概率</a:t>
            </a:r>
            <a:r>
              <a:rPr lang="zh-CN" altLang="en-US" sz="2400" kern="0" dirty="0">
                <a:solidFill>
                  <a:srgbClr val="1564BB"/>
                </a:solidFill>
                <a:ea typeface="宋体" pitchFamily="2" charset="-122"/>
              </a:rPr>
              <a:t>来进行</a:t>
            </a:r>
            <a:r>
              <a:rPr lang="zh-CN" altLang="en-US" sz="2400" kern="0" dirty="0">
                <a:solidFill>
                  <a:srgbClr val="FF0000"/>
                </a:solidFill>
                <a:ea typeface="宋体" pitchFamily="2" charset="-122"/>
              </a:rPr>
              <a:t>分类</a:t>
            </a:r>
            <a:r>
              <a:rPr lang="zh-CN" altLang="en-US" sz="2400" kern="0" dirty="0">
                <a:solidFill>
                  <a:srgbClr val="1564BB"/>
                </a:solidFill>
                <a:ea typeface="宋体" pitchFamily="2" charset="-122"/>
              </a:rPr>
              <a:t>和推理</a:t>
            </a:r>
            <a:endParaRPr lang="en-US" altLang="zh-CN" sz="2400" kern="0" dirty="0">
              <a:solidFill>
                <a:srgbClr val="1564BB"/>
              </a:solidFill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n"/>
              <a:defRPr/>
            </a:pPr>
            <a:endParaRPr lang="en-US" altLang="zh-CN" sz="2400" kern="0" dirty="0">
              <a:solidFill>
                <a:srgbClr val="1564BB"/>
              </a:solidFill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rgbClr val="FF0000"/>
                </a:solidFill>
                <a:ea typeface="宋体" pitchFamily="2" charset="-122"/>
              </a:rPr>
              <a:t>朴素贝叶斯</a:t>
            </a:r>
            <a:r>
              <a:rPr lang="zh-CN" altLang="en-US" sz="2400" kern="0" dirty="0">
                <a:solidFill>
                  <a:srgbClr val="1564BB"/>
                </a:solidFill>
                <a:ea typeface="宋体" pitchFamily="2" charset="-122"/>
              </a:rPr>
              <a:t>假设每个特征是</a:t>
            </a:r>
            <a:r>
              <a:rPr lang="zh-CN" altLang="en-US" sz="2400" kern="0" dirty="0">
                <a:solidFill>
                  <a:srgbClr val="FF0000"/>
                </a:solidFill>
                <a:ea typeface="宋体" pitchFamily="2" charset="-122"/>
              </a:rPr>
              <a:t>条件独立</a:t>
            </a:r>
            <a:endParaRPr lang="en-US" altLang="zh-CN" sz="2400" kern="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n"/>
              <a:defRPr/>
            </a:pPr>
            <a:endParaRPr lang="en-US" altLang="zh-CN" sz="2400" kern="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rgbClr val="1564BB"/>
                </a:solidFill>
                <a:ea typeface="宋体" pitchFamily="2" charset="-122"/>
              </a:rPr>
              <a:t>将每个特征（属性）看作</a:t>
            </a:r>
            <a:r>
              <a:rPr lang="zh-CN" altLang="en-US" sz="2400" kern="0" dirty="0">
                <a:solidFill>
                  <a:srgbClr val="FF0000"/>
                </a:solidFill>
                <a:ea typeface="宋体" pitchFamily="2" charset="-122"/>
              </a:rPr>
              <a:t>随机变量</a:t>
            </a:r>
            <a:endParaRPr lang="en-US" altLang="zh-CN" sz="240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87017F-C61F-41B7-AD5D-74F2CCC6B97B}"/>
              </a:ext>
            </a:extLst>
          </p:cNvPr>
          <p:cNvSpPr txBox="1"/>
          <p:nvPr/>
        </p:nvSpPr>
        <p:spPr>
          <a:xfrm>
            <a:off x="898525" y="374015"/>
            <a:ext cx="412324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§贝叶斯网络</a:t>
            </a:r>
            <a:r>
              <a:rPr lang="en-US" altLang="zh-CN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3600" kern="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9837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90CD941-BE85-48CC-AAE5-BD60B9EC04DE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4914900"/>
            <a:ext cx="6057900" cy="914400"/>
          </a:xfrm>
          <a:prstGeom prst="rect">
            <a:avLst/>
          </a:prstGeom>
        </p:spPr>
        <p:txBody>
          <a:bodyPr lIns="69056" tIns="34529" rIns="69056" bIns="34529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405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问题</a:t>
            </a:r>
            <a:r>
              <a:rPr lang="en-US" altLang="zh-CN" sz="405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?!</a:t>
            </a:r>
            <a:endParaRPr lang="en-US" altLang="zh-CN" sz="4050" b="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FD5C08B-692C-4627-BA71-F0AB76385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058" y="1754983"/>
          <a:ext cx="3726656" cy="323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位图图像" r:id="rId3" imgW="2354784" imgH="1973333" progId="Paint.Picture">
                  <p:embed/>
                </p:oleObj>
              </mc:Choice>
              <mc:Fallback>
                <p:oleObj name="位图图像" r:id="rId3" imgW="2354784" imgH="1973333" progId="Paint.Picture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5FD5C08B-692C-4627-BA71-F0AB76385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58" y="1754983"/>
                        <a:ext cx="3726656" cy="3232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5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467544" y="340495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</a:t>
            </a:r>
            <a:r>
              <a:rPr lang="zh-CN" altLang="en-US" sz="3200" dirty="0"/>
              <a:t>：朴素贝叶斯与</a:t>
            </a:r>
            <a:r>
              <a:rPr lang="en-US" altLang="zh-CN" sz="3200" dirty="0"/>
              <a:t>KNN</a:t>
            </a:r>
            <a:r>
              <a:rPr lang="zh-CN" altLang="en-US" sz="3200" dirty="0"/>
              <a:t>分类性能比较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395536" y="1133019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0B0F0"/>
                </a:solidFill>
              </a:rPr>
              <a:t>给定的图像数据集，比较分类性能</a:t>
            </a:r>
            <a:r>
              <a:rPr lang="en-US" altLang="zh-CN" sz="2100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57E35E-0B6F-4FAE-B71E-384254515358}"/>
              </a:ext>
            </a:extLst>
          </p:cNvPr>
          <p:cNvSpPr txBox="1"/>
          <p:nvPr/>
        </p:nvSpPr>
        <p:spPr>
          <a:xfrm>
            <a:off x="179512" y="371456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17flower </a:t>
            </a:r>
            <a:r>
              <a:rPr lang="zh-CN" altLang="en-US" dirty="0"/>
              <a:t>数据集可视化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6C23F-E7C7-41E7-85F6-A5993CB9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8" t="10625" r="16778" b="5703"/>
          <a:stretch/>
        </p:blipFill>
        <p:spPr>
          <a:xfrm>
            <a:off x="251640" y="1628800"/>
            <a:ext cx="2160000" cy="2002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65392A-1A40-4426-B5F9-0396D68C2368}"/>
              </a:ext>
            </a:extLst>
          </p:cNvPr>
          <p:cNvSpPr txBox="1"/>
          <p:nvPr/>
        </p:nvSpPr>
        <p:spPr>
          <a:xfrm>
            <a:off x="3150056" y="37145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Digits (10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095848-9111-4A54-935C-A80265428C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21224" r="9345" b="15800"/>
          <a:stretch/>
        </p:blipFill>
        <p:spPr>
          <a:xfrm>
            <a:off x="5172807" y="1700808"/>
            <a:ext cx="3636177" cy="2001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EAB4FD-5F7A-409A-B52B-E5F00B64342C}"/>
              </a:ext>
            </a:extLst>
          </p:cNvPr>
          <p:cNvSpPr txBox="1"/>
          <p:nvPr/>
        </p:nvSpPr>
        <p:spPr>
          <a:xfrm>
            <a:off x="6084168" y="37244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Face images (10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AA783F61-553A-4F57-B830-DCA265AD0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9355"/>
              </p:ext>
            </p:extLst>
          </p:nvPr>
        </p:nvGraphicFramePr>
        <p:xfrm>
          <a:off x="899592" y="4540169"/>
          <a:ext cx="7201870" cy="15531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1289">
                  <a:extLst>
                    <a:ext uri="{9D8B030D-6E8A-4147-A177-3AD203B41FA5}">
                      <a16:colId xmlns:a16="http://schemas.microsoft.com/office/drawing/2014/main" val="2928788287"/>
                    </a:ext>
                  </a:extLst>
                </a:gridCol>
                <a:gridCol w="1703527">
                  <a:extLst>
                    <a:ext uri="{9D8B030D-6E8A-4147-A177-3AD203B41FA5}">
                      <a16:colId xmlns:a16="http://schemas.microsoft.com/office/drawing/2014/main" val="2839193242"/>
                    </a:ext>
                  </a:extLst>
                </a:gridCol>
                <a:gridCol w="1703527">
                  <a:extLst>
                    <a:ext uri="{9D8B030D-6E8A-4147-A177-3AD203B41FA5}">
                      <a16:colId xmlns:a16="http://schemas.microsoft.com/office/drawing/2014/main" val="1292793041"/>
                    </a:ext>
                  </a:extLst>
                </a:gridCol>
                <a:gridCol w="1703527">
                  <a:extLst>
                    <a:ext uri="{9D8B030D-6E8A-4147-A177-3AD203B41FA5}">
                      <a16:colId xmlns:a16="http://schemas.microsoft.com/office/drawing/2014/main" val="2096645650"/>
                    </a:ext>
                  </a:extLst>
                </a:gridCol>
              </a:tblGrid>
              <a:tr h="5129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分类方法 </a:t>
                      </a:r>
                      <a:r>
                        <a:rPr lang="en-US" altLang="zh-CN" dirty="0"/>
                        <a:t>\ </a:t>
                      </a:r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17flowers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Digits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Face images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95453"/>
                  </a:ext>
                </a:extLst>
              </a:tr>
              <a:tr h="52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0.2147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0.9766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9385"/>
                  </a:ext>
                </a:extLst>
              </a:tr>
              <a:tr h="52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NaiveBayes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0.2441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0.8131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76539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A7680A64-58D2-403B-ACAA-7BC54DBE89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t="10625" r="19239" b="5703"/>
          <a:stretch/>
        </p:blipFill>
        <p:spPr>
          <a:xfrm>
            <a:off x="2771800" y="1628800"/>
            <a:ext cx="2040847" cy="20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2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467544" y="340495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II</a:t>
            </a:r>
            <a:r>
              <a:rPr lang="zh-CN" altLang="en-US" sz="3200" dirty="0"/>
              <a:t>：垃圾邮件过滤器</a:t>
            </a:r>
            <a:r>
              <a:rPr lang="en-US" altLang="zh-CN" sz="3200" dirty="0"/>
              <a:t>(</a:t>
            </a:r>
            <a:r>
              <a:rPr lang="zh-CN" altLang="en-US" sz="3200" dirty="0"/>
              <a:t>可选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395536" y="1133019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0B0F0"/>
                </a:solidFill>
              </a:rPr>
              <a:t>给定任意邮件（一段文档），输出是否为垃圾邮件</a:t>
            </a:r>
            <a:r>
              <a:rPr lang="en-US" altLang="zh-CN" sz="2100" dirty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CFF3181-3BA2-49B6-A07E-AA53830F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628800"/>
            <a:ext cx="9144000" cy="4956509"/>
          </a:xfrm>
          <a:prstGeom prst="rect">
            <a:avLst/>
          </a:prstGeom>
        </p:spPr>
      </p:pic>
      <p:graphicFrame>
        <p:nvGraphicFramePr>
          <p:cNvPr id="28" name="表格 9">
            <a:extLst>
              <a:ext uri="{FF2B5EF4-FFF2-40B4-BE49-F238E27FC236}">
                <a16:creationId xmlns:a16="http://schemas.microsoft.com/office/drawing/2014/main" id="{DE305861-BBB9-423F-866E-90FF32A65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78996"/>
              </p:ext>
            </p:extLst>
          </p:nvPr>
        </p:nvGraphicFramePr>
        <p:xfrm>
          <a:off x="6444637" y="4619618"/>
          <a:ext cx="2520280" cy="16802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8904">
                  <a:extLst>
                    <a:ext uri="{9D8B030D-6E8A-4147-A177-3AD203B41FA5}">
                      <a16:colId xmlns:a16="http://schemas.microsoft.com/office/drawing/2014/main" val="2928788287"/>
                    </a:ext>
                  </a:extLst>
                </a:gridCol>
                <a:gridCol w="1131376">
                  <a:extLst>
                    <a:ext uri="{9D8B030D-6E8A-4147-A177-3AD203B41FA5}">
                      <a16:colId xmlns:a16="http://schemas.microsoft.com/office/drawing/2014/main" val="2839193242"/>
                    </a:ext>
                  </a:extLst>
                </a:gridCol>
              </a:tblGrid>
              <a:tr h="4409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分类方法 </a:t>
                      </a:r>
                      <a:r>
                        <a:rPr lang="en-US" altLang="zh-CN" dirty="0"/>
                        <a:t>\ </a:t>
                      </a:r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Spam Detection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95453"/>
                  </a:ext>
                </a:extLst>
              </a:tr>
              <a:tr h="52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9385"/>
                  </a:ext>
                </a:extLst>
              </a:tr>
              <a:tr h="52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NaiveBayes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7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36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467544" y="340495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II</a:t>
            </a:r>
            <a:r>
              <a:rPr lang="zh-CN" altLang="en-US" sz="3200" dirty="0"/>
              <a:t>：垃圾邮件过滤器</a:t>
            </a:r>
            <a:r>
              <a:rPr lang="en-US" altLang="zh-CN" sz="3200" dirty="0"/>
              <a:t>(</a:t>
            </a:r>
            <a:r>
              <a:rPr lang="zh-CN" altLang="en-US" sz="3200" dirty="0"/>
              <a:t>可选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395536" y="1133019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0B0F0"/>
                </a:solidFill>
              </a:rPr>
              <a:t>分类精度可视化的几种选择。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graphicFrame>
        <p:nvGraphicFramePr>
          <p:cNvPr id="28" name="表格 9">
            <a:extLst>
              <a:ext uri="{FF2B5EF4-FFF2-40B4-BE49-F238E27FC236}">
                <a16:creationId xmlns:a16="http://schemas.microsoft.com/office/drawing/2014/main" id="{DE305861-BBB9-423F-866E-90FF32A65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51130"/>
              </p:ext>
            </p:extLst>
          </p:nvPr>
        </p:nvGraphicFramePr>
        <p:xfrm>
          <a:off x="1835696" y="1548517"/>
          <a:ext cx="2520280" cy="1625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8904">
                  <a:extLst>
                    <a:ext uri="{9D8B030D-6E8A-4147-A177-3AD203B41FA5}">
                      <a16:colId xmlns:a16="http://schemas.microsoft.com/office/drawing/2014/main" val="2928788287"/>
                    </a:ext>
                  </a:extLst>
                </a:gridCol>
                <a:gridCol w="1131376">
                  <a:extLst>
                    <a:ext uri="{9D8B030D-6E8A-4147-A177-3AD203B41FA5}">
                      <a16:colId xmlns:a16="http://schemas.microsoft.com/office/drawing/2014/main" val="2839193242"/>
                    </a:ext>
                  </a:extLst>
                </a:gridCol>
              </a:tblGrid>
              <a:tr h="6066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分类方法 </a:t>
                      </a:r>
                      <a:r>
                        <a:rPr lang="en-US" altLang="zh-CN" dirty="0"/>
                        <a:t>\ </a:t>
                      </a:r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Spam Detection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95453"/>
                  </a:ext>
                </a:extLst>
              </a:tr>
              <a:tr h="492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9385"/>
                  </a:ext>
                </a:extLst>
              </a:tr>
              <a:tr h="492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NaiveBayes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7653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951728-7733-449C-AC47-48CC04B153C9}"/>
              </a:ext>
            </a:extLst>
          </p:cNvPr>
          <p:cNvSpPr txBox="1"/>
          <p:nvPr/>
        </p:nvSpPr>
        <p:spPr>
          <a:xfrm>
            <a:off x="611560" y="199915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表格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FE4B8D-3B7A-4FA0-86E1-3707AC562C92}"/>
              </a:ext>
            </a:extLst>
          </p:cNvPr>
          <p:cNvSpPr txBox="1"/>
          <p:nvPr/>
        </p:nvSpPr>
        <p:spPr>
          <a:xfrm>
            <a:off x="611560" y="358927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混淆矩阵</a:t>
            </a:r>
            <a:r>
              <a:rPr lang="en-US" altLang="zh-CN" sz="2400" dirty="0"/>
              <a:t>(confusion matrix)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7BE34E-8E4B-4D23-8FEF-B7FA93E07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11889" r="13087" b="5703"/>
          <a:stretch/>
        </p:blipFill>
        <p:spPr>
          <a:xfrm>
            <a:off x="5004048" y="2132856"/>
            <a:ext cx="2880000" cy="22603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3D0369-1C1E-4F53-8DC6-A27123CBFD7C}"/>
              </a:ext>
            </a:extLst>
          </p:cNvPr>
          <p:cNvSpPr txBox="1"/>
          <p:nvPr/>
        </p:nvSpPr>
        <p:spPr>
          <a:xfrm>
            <a:off x="640963" y="4883568"/>
            <a:ext cx="270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Tabular </a:t>
            </a:r>
            <a:r>
              <a:rPr lang="zh-CN" altLang="en-US" sz="2400" dirty="0"/>
              <a:t>可视化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169274-5305-4868-AA84-11083F159C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35" y="4580206"/>
            <a:ext cx="4181690" cy="18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99320" y="2132856"/>
            <a:ext cx="7057390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无监督学习(如聚类、图像分割)</a:t>
            </a:r>
          </a:p>
          <a:p>
            <a:pPr marL="285750" indent="-285750" algn="l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监督学习(如分类、视频跟踪)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 algn="l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参数估计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模型选择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6935" y="417195"/>
            <a:ext cx="3658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kern="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§  理论动机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§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纲要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贝叶斯方法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举例说明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560" y="332656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基本思想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355" y="1370965"/>
            <a:ext cx="8764270" cy="46474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eaLnBrk="1" latinLnBrk="0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基于先验知识，根据一些随机出现或观察到的现象来判断事物真相，原因或未知，就有一定的不确定性。</a:t>
            </a:r>
            <a:endParaRPr lang="en-US" altLang="zh-CN" sz="2400" dirty="0">
              <a:solidFill>
                <a:srgbClr val="1564BB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latinLnBrk="0" hangingPunct="1"/>
            <a:endParaRPr lang="zh-CN" altLang="en-US" sz="2400" dirty="0">
              <a:solidFill>
                <a:srgbClr val="1564BB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 eaLnBrk="1" latinLnBrk="0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任何未知的判断或推测都是是不确定的，如何用一个概率分布去描述，也即未知的不确定性程度由先验概率分布和现象出现的概率分布。 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 eaLnBrk="1" latinLnBrk="0" hangingPunct="1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1564BB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 eaLnBrk="1" latinLnBrk="0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需要做多次检测和由具有不同个人主观经验的人来判断，然后按照极大似然原则选择结果。</a:t>
            </a:r>
            <a:endParaRPr lang="en-US" altLang="zh-CN" sz="2400" dirty="0">
              <a:solidFill>
                <a:srgbClr val="1564BB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 eaLnBrk="1" latinLnBrk="0" hangingPunct="1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1564BB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 eaLnBrk="1" latinLnBrk="0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先验信息可以通过收集、挖掘和加工而量化，形成先验分布。</a:t>
            </a:r>
            <a:r>
              <a:rPr lang="zh-CN" altLang="en-US" sz="2800" dirty="0">
                <a:solidFill>
                  <a:srgbClr val="00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r>
              <a:rPr lang="zh-CN" altLang="en-US" sz="2800" b="0" dirty="0">
                <a:latin typeface="宋体" panose="02010600030101010101" pitchFamily="2" charset="-122"/>
                <a:cs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§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9512" y="1268760"/>
            <a:ext cx="8928992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latinLnBrk="0" hangingPunct="1"/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:“</a:t>
            </a:r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一所学校里面有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60%</a:t>
            </a:r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的男生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40%</a:t>
            </a:r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的女生。男生总是穿长裤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女生则一半穿长裤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一半穿裙子</a:t>
            </a: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</a:p>
          <a:p>
            <a:pPr algn="just" eaLnBrk="1" latinLnBrk="0" hangingPunct="1"/>
            <a:endParaRPr lang="en-US" alt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 eaLnBrk="1" latinLnBrk="0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“随机选取一个学生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他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她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穿长裤的概率和穿裙子的概率是多大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”,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正向概率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的计算</a:t>
            </a:r>
            <a:r>
              <a:rPr lang="zh-CN" altLang="en-US" sz="2400" b="0" dirty="0">
                <a:solidFill>
                  <a:srgbClr val="1564BB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400" b="0" dirty="0">
              <a:solidFill>
                <a:srgbClr val="1564BB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eaLnBrk="1" latinLnBrk="0" hangingPunct="1"/>
            <a:endParaRPr lang="zh-CN" altLang="en-US" sz="2800" b="0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假设你走在校园中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, 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迎面走来一个穿长裤的学生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很不幸的是你高度近似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你只看得到他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她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穿的是否长裤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而无法确定他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她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的性别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),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你能够推断出他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她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是男生的概率是多大吗</a:t>
            </a:r>
            <a:r>
              <a:rPr lang="en-US" altLang="zh-CN" sz="2400" dirty="0">
                <a:solidFill>
                  <a:srgbClr val="1564BB"/>
                </a:solidFill>
                <a:latin typeface="宋体" panose="02010600030101010101" pitchFamily="2" charset="-122"/>
                <a:sym typeface="+mn-ea"/>
              </a:rPr>
              <a:t>?”</a:t>
            </a:r>
          </a:p>
        </p:txBody>
      </p:sp>
      <p:sp>
        <p:nvSpPr>
          <p:cNvPr id="4" name="对象 3">
            <a:hlinkClick r:id="" action="ppaction://ole?verb=0"/>
          </p:cNvPr>
          <p:cNvSpPr txBox="1"/>
          <p:nvPr/>
        </p:nvSpPr>
        <p:spPr>
          <a:xfrm>
            <a:off x="4114800" y="3321050"/>
            <a:ext cx="914400" cy="2159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问题重组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2013992"/>
            <a:ext cx="81584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latinLnBrk="0" hangingPunct="1"/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你在校园里面随机游走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遇到了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个穿长裤的人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仍然假设你无法直接观察到他们的性别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问：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个人中有多少个女生</a:t>
            </a:r>
            <a:r>
              <a:rPr lang="en-US" altLang="zh-CN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多少个男生</a:t>
            </a:r>
            <a:r>
              <a:rPr lang="en-US" altLang="zh-CN" sz="2800" dirty="0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2445" y="1248410"/>
            <a:ext cx="838708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latinLnBrk="0" hangingPunct="1"/>
            <a:r>
              <a:rPr lang="zh-CN" altLang="en-US" sz="2800" b="0" dirty="0"/>
              <a:t>假设学校里面人的总数是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2800" b="0" dirty="0"/>
              <a:t>个。</a:t>
            </a:r>
            <a:endParaRPr lang="en-US" altLang="zh-CN" sz="2800" b="0" dirty="0"/>
          </a:p>
          <a:p>
            <a:pPr algn="just" eaLnBrk="1" latinLnBrk="0" hangingPunct="1"/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60%</a:t>
            </a:r>
            <a:r>
              <a:rPr lang="zh-CN" altLang="en-US" sz="2800" b="0" dirty="0"/>
              <a:t>的男生都穿长裤，于是我们得到了                                    穿长裤的男生</a:t>
            </a:r>
            <a:r>
              <a:rPr lang="en-US" altLang="zh-CN" sz="2800" b="0" dirty="0"/>
              <a:t>(</a:t>
            </a:r>
            <a:r>
              <a:rPr lang="zh-CN" altLang="en-US" sz="2800" b="0" dirty="0"/>
              <a:t>其中       是男生的概率</a:t>
            </a:r>
            <a:r>
              <a:rPr lang="en-US" altLang="zh-CN" sz="2800" b="0" dirty="0"/>
              <a:t>;                  </a:t>
            </a:r>
            <a:r>
              <a:rPr lang="zh-CN" altLang="en-US" sz="2800" b="0" dirty="0"/>
              <a:t>是条件概率，即在</a:t>
            </a:r>
            <a:r>
              <a:rPr lang="en-US" altLang="zh-CN" sz="2800" b="0" dirty="0">
                <a:latin typeface="Times New Roman" panose="02020603050405020304" charset="0"/>
                <a:cs typeface="Times New Roman" panose="02020603050405020304" charset="0"/>
              </a:rPr>
              <a:t>Boy</a:t>
            </a:r>
            <a:r>
              <a:rPr lang="zh-CN" altLang="en-US" sz="2800" b="0" dirty="0"/>
              <a:t>这个条件下穿长裤的概率。</a:t>
            </a:r>
            <a:endParaRPr lang="en-US" altLang="zh-CN" sz="2800" b="0" dirty="0"/>
          </a:p>
          <a:p>
            <a:pPr algn="just" eaLnBrk="1" latinLnBrk="0" hangingPunct="1"/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40%</a:t>
            </a:r>
            <a:r>
              <a:rPr lang="zh-CN" altLang="en-US" sz="2800" b="0" dirty="0"/>
              <a:t>的女生里有</a:t>
            </a:r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50%</a:t>
            </a:r>
            <a:r>
              <a:rPr lang="zh-CN" altLang="en-US" sz="2800" b="0" dirty="0"/>
              <a:t>是穿长裤的</a:t>
            </a:r>
            <a:r>
              <a:rPr lang="en-US" altLang="zh-CN" sz="2800" b="0" dirty="0"/>
              <a:t>,</a:t>
            </a:r>
            <a:r>
              <a:rPr lang="zh-CN" altLang="en-US" sz="2800" b="0" dirty="0"/>
              <a:t>于是有                             个穿长裤的女生。</a:t>
            </a:r>
            <a:endParaRPr lang="en-US" altLang="zh-CN" sz="2800" b="0" dirty="0"/>
          </a:p>
          <a:p>
            <a:pPr algn="just" eaLnBrk="1" latinLnBrk="0" hangingPunct="1"/>
            <a:r>
              <a:rPr lang="zh-CN" altLang="en-US" sz="2800" b="0" dirty="0"/>
              <a:t>总共穿长裤的就是有上述穿长裤的男生数与女生数相加，其中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P(Girl)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0" dirty="0"/>
              <a:t>女生概率。</a:t>
            </a:r>
          </a:p>
          <a:p>
            <a:r>
              <a:rPr lang="zh-CN" altLang="en-US" sz="2800" b="0" dirty="0">
                <a:latin typeface="Times New Roman" panose="02020603050405020304" charset="0"/>
                <a:cs typeface="Times New Roman" panose="02020603050405020304" charset="0"/>
              </a:rPr>
              <a:t>P(Girl|Pants) = P(Girl) * P(Pants|Girl) / [P(Boy) * P(Pants|Boy) + P(Girl) * P(Pants|Girl)]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784965"/>
            <a:ext cx="3515995" cy="31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171064"/>
            <a:ext cx="870585" cy="337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243445"/>
            <a:ext cx="1737360" cy="337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955" y="3061970"/>
            <a:ext cx="2967990" cy="314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610" y="3925570"/>
            <a:ext cx="3117215" cy="33083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952674" y="293668"/>
            <a:ext cx="7391400" cy="7143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问题解答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b24f68b-d745-4bcc-80b2-ba437d6d5876}"/>
</p:tagLst>
</file>

<file path=ppt/theme/theme1.xml><?xml version="1.0" encoding="utf-8"?>
<a:theme xmlns:a="http://schemas.openxmlformats.org/drawingml/2006/main" name="13">
  <a:themeElements>
    <a:clrScheme name="13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3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</Template>
  <TotalTime>227</TotalTime>
  <Words>1515</Words>
  <Application>Microsoft Office PowerPoint</Application>
  <PresentationFormat>全屏显示(4:3)</PresentationFormat>
  <Paragraphs>247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华文新魏</vt:lpstr>
      <vt:lpstr>宋体</vt:lpstr>
      <vt:lpstr>Arial</vt:lpstr>
      <vt:lpstr>Calibri</vt:lpstr>
      <vt:lpstr>Cambria Math</vt:lpstr>
      <vt:lpstr>Times New Roman</vt:lpstr>
      <vt:lpstr>Wingdings</vt:lpstr>
      <vt:lpstr>13</vt:lpstr>
      <vt:lpstr>位图图像</vt:lpstr>
      <vt:lpstr>   第六讲 贝叶斯方法(Bayes method)</vt:lpstr>
      <vt:lpstr>§ 纲要</vt:lpstr>
      <vt:lpstr>§ 纲要</vt:lpstr>
      <vt:lpstr>PowerPoint 演示文稿</vt:lpstr>
      <vt:lpstr>§ 纲要</vt:lpstr>
      <vt:lpstr>§ 基本思想</vt:lpstr>
      <vt:lpstr>§ 举例</vt:lpstr>
      <vt:lpstr>§ 问题重组</vt:lpstr>
      <vt:lpstr>PowerPoint 演示文稿</vt:lpstr>
      <vt:lpstr>§ 贝叶斯公式</vt:lpstr>
      <vt:lpstr>§ 分类的例子</vt:lpstr>
      <vt:lpstr>§ 贝叶斯公式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xmutkk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多媒体设备培训</dc:title>
  <dc:creator>教育技术服务中心</dc:creator>
  <cp:lastModifiedBy>Eric</cp:lastModifiedBy>
  <cp:revision>876</cp:revision>
  <dcterms:created xsi:type="dcterms:W3CDTF">2012-08-21T14:34:00Z</dcterms:created>
  <dcterms:modified xsi:type="dcterms:W3CDTF">2020-09-22T03:23:51Z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