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541" r:id="rId3"/>
    <p:sldId id="542" r:id="rId4"/>
    <p:sldId id="543" r:id="rId5"/>
    <p:sldId id="540" r:id="rId6"/>
  </p:sldIdLst>
  <p:sldSz cx="9144000" cy="6858000" type="screen4x3"/>
  <p:notesSz cx="6813550" cy="9948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4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4BB"/>
    <a:srgbClr val="0033CC"/>
    <a:srgbClr val="FF00FF"/>
    <a:srgbClr val="06011D"/>
    <a:srgbClr val="3D03CD"/>
    <a:srgbClr val="2B06CA"/>
    <a:srgbClr val="ADADAD"/>
    <a:srgbClr val="9933FF"/>
    <a:srgbClr val="C7CDCF"/>
    <a:srgbClr val="73A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7" autoAdjust="0"/>
    <p:restoredTop sz="98616" autoAdjust="0"/>
  </p:normalViewPr>
  <p:slideViewPr>
    <p:cSldViewPr>
      <p:cViewPr varScale="1">
        <p:scale>
          <a:sx n="61" d="100"/>
          <a:sy n="61" d="100"/>
        </p:scale>
        <p:origin x="78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2792" y="60"/>
      </p:cViewPr>
      <p:guideLst>
        <p:guide orient="horz" pos="3134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435" y="0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fld id="{135D5AA4-CD3C-4C23-9314-68AC690BD86F}" type="datetimeFigureOut">
              <a:rPr lang="zh-CN" altLang="en-US"/>
              <a:pPr>
                <a:defRPr/>
              </a:pPr>
              <a:t>2020/11/9</a:t>
            </a:fld>
            <a:endParaRPr lang="en-US" altLang="zh-CN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435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fld id="{88F1C65C-26E7-4A70-8B7E-97C741D532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440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435" y="0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355" y="4725710"/>
            <a:ext cx="5450840" cy="447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435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fld id="{6681C858-E19B-4A3A-9FBD-496AD94C5C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403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1"/>
          <p:cNvGrpSpPr>
            <a:grpSpLocks/>
          </p:cNvGrpSpPr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5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2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3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4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5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6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7" name="Rectangle 87"/>
          <p:cNvSpPr>
            <a:spLocks noChangeArrowheads="1"/>
          </p:cNvSpPr>
          <p:nvPr/>
        </p:nvSpPr>
        <p:spPr bwMode="gray">
          <a:xfrm>
            <a:off x="0" y="1795463"/>
            <a:ext cx="9144000" cy="2503487"/>
          </a:xfrm>
          <a:prstGeom prst="rect">
            <a:avLst/>
          </a:prstGeom>
          <a:gradFill rotWithShape="1">
            <a:gsLst>
              <a:gs pos="0">
                <a:srgbClr val="6493F6"/>
              </a:gs>
              <a:gs pos="100000">
                <a:srgbClr val="98D2F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25" name="Group 206"/>
          <p:cNvGrpSpPr>
            <a:grpSpLocks/>
          </p:cNvGrpSpPr>
          <p:nvPr/>
        </p:nvGrpSpPr>
        <p:grpSpPr bwMode="auto">
          <a:xfrm>
            <a:off x="0" y="533400"/>
            <a:ext cx="9144000" cy="5689600"/>
            <a:chOff x="0" y="336"/>
            <a:chExt cx="5760" cy="3584"/>
          </a:xfrm>
        </p:grpSpPr>
        <p:sp>
          <p:nvSpPr>
            <p:cNvPr id="26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7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 flipH="1">
              <a:off x="0" y="112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9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0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1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2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3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200">
                <a:solidFill>
                  <a:srgbClr val="FFFFFF"/>
                </a:solidFill>
                <a:ea typeface="+mn-ea"/>
              </a:rPr>
              <a:t>LOGO</a:t>
            </a:r>
          </a:p>
        </p:txBody>
      </p:sp>
      <p:sp>
        <p:nvSpPr>
          <p:cNvPr id="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5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6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7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8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9" name="Group 234"/>
          <p:cNvGrpSpPr>
            <a:grpSpLocks/>
          </p:cNvGrpSpPr>
          <p:nvPr userDrawn="1"/>
        </p:nvGrpSpPr>
        <p:grpSpPr bwMode="auto">
          <a:xfrm>
            <a:off x="0" y="2257425"/>
            <a:ext cx="4738688" cy="4600575"/>
            <a:chOff x="-9" y="1395"/>
            <a:chExt cx="2985" cy="2898"/>
          </a:xfrm>
        </p:grpSpPr>
        <p:pic>
          <p:nvPicPr>
            <p:cNvPr id="40" name="Picture 213" descr="pan01"/>
            <p:cNvPicPr>
              <a:picLocks noChangeAspect="1" noChangeArrowheads="1"/>
            </p:cNvPicPr>
            <p:nvPr/>
          </p:nvPicPr>
          <p:blipFill>
            <a:blip r:embed="rId2" cstate="print"/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Freeform 209"/>
            <p:cNvSpPr>
              <a:spLocks/>
            </p:cNvSpPr>
            <p:nvPr/>
          </p:nvSpPr>
          <p:spPr bwMode="gray">
            <a:xfrm>
              <a:off x="-9" y="1493"/>
              <a:ext cx="2841" cy="259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841" y="0"/>
                </a:cxn>
                <a:cxn ang="0">
                  <a:pos x="1294" y="2597"/>
                </a:cxn>
                <a:cxn ang="0">
                  <a:pos x="2" y="2599"/>
                </a:cxn>
                <a:cxn ang="0">
                  <a:pos x="0" y="18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3" cstate="print"/>
              <a:srcRect/>
              <a:stretch>
                <a:fillRect r="-36540"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42" name="Group 233"/>
          <p:cNvGrpSpPr>
            <a:grpSpLocks/>
          </p:cNvGrpSpPr>
          <p:nvPr/>
        </p:nvGrpSpPr>
        <p:grpSpPr bwMode="auto">
          <a:xfrm>
            <a:off x="9525" y="1395413"/>
            <a:ext cx="4256088" cy="4598987"/>
            <a:chOff x="0" y="1039"/>
            <a:chExt cx="2681" cy="2897"/>
          </a:xfrm>
        </p:grpSpPr>
        <p:pic>
          <p:nvPicPr>
            <p:cNvPr id="43" name="Picture 220" descr="pan0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Freeform 221" descr="封面二"/>
            <p:cNvSpPr>
              <a:spLocks/>
            </p:cNvSpPr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7" y="1"/>
                </a:cxn>
                <a:cxn ang="0">
                  <a:pos x="991" y="2597"/>
                </a:cxn>
                <a:cxn ang="0">
                  <a:pos x="0" y="2600"/>
                </a:cxn>
                <a:cxn ang="0">
                  <a:pos x="0" y="0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45" name="Group 232"/>
          <p:cNvGrpSpPr>
            <a:grpSpLocks/>
          </p:cNvGrpSpPr>
          <p:nvPr userDrawn="1"/>
        </p:nvGrpSpPr>
        <p:grpSpPr bwMode="auto">
          <a:xfrm>
            <a:off x="-4763" y="304800"/>
            <a:ext cx="3821113" cy="5078413"/>
            <a:chOff x="-7" y="240"/>
            <a:chExt cx="2407" cy="3199"/>
          </a:xfrm>
        </p:grpSpPr>
        <p:pic>
          <p:nvPicPr>
            <p:cNvPr id="46" name="Picture 223" descr="pan0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Freeform 224"/>
            <p:cNvSpPr>
              <a:spLocks/>
            </p:cNvSpPr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247" y="0"/>
                </a:cxn>
                <a:cxn ang="0">
                  <a:pos x="540" y="2868"/>
                </a:cxn>
                <a:cxn ang="0">
                  <a:pos x="0" y="2874"/>
                </a:cxn>
                <a:cxn ang="0">
                  <a:pos x="7" y="0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5" cstate="print"/>
              <a:srcRect/>
              <a:stretch>
                <a:fillRect r="-25709"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3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4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5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6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3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7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1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39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0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5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0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1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7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8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59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5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6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5EC534C6-8A25-4116-90DE-9A1A818933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3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4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5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6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3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7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1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39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0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5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0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1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7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8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59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5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6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5EC534C6-8A25-4116-90DE-9A1A818933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E8163FA9-39D5-41A7-934C-0979F0F111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4529A544-07A2-4C63-BFD2-D00D3225B0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7ABBA551-5E20-4083-BCBF-1E3A740758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49B0B66C-65DE-434A-A8C4-11470CB1DF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790F329B-190E-4123-8968-8EAD905B9A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A6D70ACE-821C-4ED1-B81A-1F6A433302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F1B98FF3-415E-4277-8621-DA0F8CA9D0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2A085-3A82-416B-9A97-C73BC0289E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1"/>
          <p:cNvGrpSpPr>
            <a:grpSpLocks/>
          </p:cNvGrpSpPr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5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2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3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4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5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6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7" name="Rectangle 87"/>
          <p:cNvSpPr>
            <a:spLocks noChangeArrowheads="1"/>
          </p:cNvSpPr>
          <p:nvPr/>
        </p:nvSpPr>
        <p:spPr bwMode="gray">
          <a:xfrm>
            <a:off x="0" y="1844824"/>
            <a:ext cx="9144000" cy="2503487"/>
          </a:xfrm>
          <a:prstGeom prst="rect">
            <a:avLst/>
          </a:prstGeom>
          <a:gradFill rotWithShape="1">
            <a:gsLst>
              <a:gs pos="0">
                <a:srgbClr val="6493F6"/>
              </a:gs>
              <a:gs pos="100000">
                <a:srgbClr val="98D2F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" name="Group 206"/>
          <p:cNvGrpSpPr>
            <a:grpSpLocks/>
          </p:cNvGrpSpPr>
          <p:nvPr/>
        </p:nvGrpSpPr>
        <p:grpSpPr bwMode="auto">
          <a:xfrm>
            <a:off x="-71470" y="-357214"/>
            <a:ext cx="9215438" cy="6508750"/>
            <a:chOff x="-45" y="-180"/>
            <a:chExt cx="5805" cy="4100"/>
          </a:xfrm>
        </p:grpSpPr>
        <p:sp>
          <p:nvSpPr>
            <p:cNvPr id="26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7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 flipH="1">
              <a:off x="-45" y="-18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9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0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1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2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3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200">
                <a:solidFill>
                  <a:srgbClr val="FFFFFF"/>
                </a:solidFill>
                <a:ea typeface="+mn-ea"/>
              </a:rPr>
              <a:t>LOGO</a:t>
            </a:r>
          </a:p>
        </p:txBody>
      </p:sp>
      <p:sp>
        <p:nvSpPr>
          <p:cNvPr id="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5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6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7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8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30466BE2-E008-476D-AF8E-741B1170BB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65" descr="标题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395536" y="260648"/>
            <a:ext cx="8501090" cy="857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6384949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592933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5884883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5884883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5884883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5959496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6357958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5884883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6384949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6384949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5884883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5884883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5884883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4" name="Rectangle 176"/>
          <p:cNvSpPr>
            <a:spLocks noChangeArrowheads="1"/>
          </p:cNvSpPr>
          <p:nvPr userDrawn="1"/>
        </p:nvSpPr>
        <p:spPr bwMode="gray">
          <a:xfrm>
            <a:off x="4065587" y="6357958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A2E2BA9F-2BA8-4266-9FF3-8B36D967D1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72" name="组合 76"/>
          <p:cNvGrpSpPr>
            <a:grpSpLocks/>
          </p:cNvGrpSpPr>
          <p:nvPr userDrawn="1"/>
        </p:nvGrpSpPr>
        <p:grpSpPr bwMode="auto">
          <a:xfrm>
            <a:off x="5067300" y="0"/>
            <a:ext cx="4076700" cy="939800"/>
            <a:chOff x="5067300" y="5918200"/>
            <a:chExt cx="4076700" cy="939800"/>
          </a:xfrm>
        </p:grpSpPr>
        <p:sp>
          <p:nvSpPr>
            <p:cNvPr id="7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86" name="组合 76"/>
          <p:cNvGrpSpPr>
            <a:grpSpLocks/>
          </p:cNvGrpSpPr>
          <p:nvPr userDrawn="1"/>
        </p:nvGrpSpPr>
        <p:grpSpPr bwMode="auto">
          <a:xfrm>
            <a:off x="0" y="0"/>
            <a:ext cx="4076700" cy="939800"/>
            <a:chOff x="5067300" y="5918200"/>
            <a:chExt cx="4076700" cy="939800"/>
          </a:xfrm>
        </p:grpSpPr>
        <p:sp>
          <p:nvSpPr>
            <p:cNvPr id="87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8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9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0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1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2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94" name="组合 76"/>
          <p:cNvGrpSpPr>
            <a:grpSpLocks/>
          </p:cNvGrpSpPr>
          <p:nvPr userDrawn="1"/>
        </p:nvGrpSpPr>
        <p:grpSpPr bwMode="auto">
          <a:xfrm>
            <a:off x="995366" y="0"/>
            <a:ext cx="4076700" cy="939800"/>
            <a:chOff x="5067300" y="5918200"/>
            <a:chExt cx="4076700" cy="939800"/>
          </a:xfrm>
        </p:grpSpPr>
        <p:sp>
          <p:nvSpPr>
            <p:cNvPr id="95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6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7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8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9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0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101" name="组合 76"/>
          <p:cNvGrpSpPr>
            <a:grpSpLocks/>
          </p:cNvGrpSpPr>
          <p:nvPr userDrawn="1"/>
        </p:nvGrpSpPr>
        <p:grpSpPr bwMode="auto">
          <a:xfrm>
            <a:off x="4071934" y="-24"/>
            <a:ext cx="4076700" cy="939800"/>
            <a:chOff x="5067300" y="5918200"/>
            <a:chExt cx="4076700" cy="939800"/>
          </a:xfrm>
        </p:grpSpPr>
        <p:sp>
          <p:nvSpPr>
            <p:cNvPr id="10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3649AB23-127B-48EC-801F-EA2A648948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5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6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7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8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9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40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7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8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1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5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2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3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2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3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4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9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1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2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7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8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9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0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1593876F-4E3E-4F79-8CBC-2AD2F52DB9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28" Type="http://schemas.openxmlformats.org/officeDocument/2006/relationships/image" Target="../media/image7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Relationship Id="rId27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78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79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0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1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2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3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5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6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7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8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9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0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2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4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5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7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8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0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6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7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8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9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0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1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2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3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4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5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6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2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66" name="图片 65" descr="标题.jpg"/>
            <p:cNvPicPr>
              <a:picLocks noChangeAspect="1"/>
            </p:cNvPicPr>
            <p:nvPr userDrawn="1"/>
          </p:nvPicPr>
          <p:blipFill>
            <a:blip r:embed="rId2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1088" name="组合 64"/>
            <p:cNvGrpSpPr>
              <a:grpSpLocks/>
            </p:cNvGrpSpPr>
            <p:nvPr userDrawn="1"/>
          </p:nvGrpSpPr>
          <p:grpSpPr bwMode="auto">
            <a:xfrm>
              <a:off x="-1588" y="-26988"/>
              <a:ext cx="1287463" cy="1674813"/>
              <a:chOff x="-1588" y="-26988"/>
              <a:chExt cx="1158876" cy="1508126"/>
            </a:xfrm>
          </p:grpSpPr>
          <p:grpSp>
            <p:nvGrpSpPr>
              <p:cNvPr id="1089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1100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2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21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2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1090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1096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2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24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2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1091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1092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2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27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2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395413" y="409575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8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0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3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8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7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71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2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9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1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83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8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7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9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2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8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7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785813" y="1500188"/>
            <a:ext cx="7929562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0" r:id="rId2"/>
    <p:sldLayoutId id="2147483664" r:id="rId3"/>
    <p:sldLayoutId id="2147483669" r:id="rId4"/>
    <p:sldLayoutId id="2147483677" r:id="rId5"/>
    <p:sldLayoutId id="2147483678" r:id="rId6"/>
    <p:sldLayoutId id="2147483665" r:id="rId7"/>
    <p:sldLayoutId id="2147483666" r:id="rId8"/>
    <p:sldLayoutId id="2147483667" r:id="rId9"/>
    <p:sldLayoutId id="2147483668" r:id="rId10"/>
    <p:sldLayoutId id="2147483684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9" r:id="rId19"/>
    <p:sldLayoutId id="2147483683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0"/>
          <p:cNvSpPr>
            <a:spLocks noGrp="1" noChangeArrowheads="1"/>
          </p:cNvSpPr>
          <p:nvPr>
            <p:ph type="subTitle" idx="4294967295"/>
          </p:nvPr>
        </p:nvSpPr>
        <p:spPr>
          <a:xfrm>
            <a:off x="1691680" y="4658584"/>
            <a:ext cx="5571728" cy="438318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0033CC"/>
                </a:solidFill>
                <a:ea typeface="楷体_GB2312"/>
                <a:cs typeface="楷体_GB2312"/>
              </a:rPr>
              <a:t>王石平，教授</a:t>
            </a:r>
            <a:r>
              <a:rPr lang="en-US" altLang="zh-CN" b="1" dirty="0">
                <a:solidFill>
                  <a:srgbClr val="0033CC"/>
                </a:solidFill>
                <a:ea typeface="楷体_GB2312"/>
                <a:cs typeface="楷体_GB2312"/>
              </a:rPr>
              <a:t>/</a:t>
            </a:r>
            <a:r>
              <a:rPr lang="zh-CN" altLang="en-US" b="1" dirty="0">
                <a:solidFill>
                  <a:srgbClr val="0033CC"/>
                </a:solidFill>
                <a:ea typeface="楷体_GB2312"/>
                <a:cs typeface="楷体_GB2312"/>
              </a:rPr>
              <a:t>博导</a:t>
            </a:r>
            <a:r>
              <a:rPr lang="en-US" altLang="zh-CN" b="1" dirty="0">
                <a:solidFill>
                  <a:srgbClr val="0033CC"/>
                </a:solidFill>
                <a:ea typeface="楷体_GB2312"/>
                <a:cs typeface="楷体_GB2312"/>
              </a:rPr>
              <a:t>/</a:t>
            </a:r>
            <a:r>
              <a:rPr lang="zh-CN" altLang="en-US" b="1" dirty="0">
                <a:solidFill>
                  <a:srgbClr val="0033CC"/>
                </a:solidFill>
                <a:ea typeface="楷体_GB2312"/>
                <a:cs typeface="楷体_GB2312"/>
              </a:rPr>
              <a:t>旗山学者</a:t>
            </a:r>
            <a:endParaRPr lang="en-NZ" altLang="zh-CN" b="1" dirty="0">
              <a:solidFill>
                <a:srgbClr val="0033CC"/>
              </a:solidFill>
              <a:ea typeface="楷体_GB2312"/>
              <a:cs typeface="楷体_GB2312"/>
            </a:endParaRPr>
          </a:p>
          <a:p>
            <a:pPr algn="ctr" eaLnBrk="1" hangingPunct="1">
              <a:lnSpc>
                <a:spcPct val="80000"/>
              </a:lnSpc>
              <a:buNone/>
            </a:pPr>
            <a:endParaRPr lang="en-NZ" altLang="zh-CN" b="1" dirty="0">
              <a:solidFill>
                <a:srgbClr val="0033CC"/>
              </a:solidFill>
              <a:ea typeface="楷体_GB2312"/>
              <a:cs typeface="楷体_GB2312"/>
            </a:endParaRPr>
          </a:p>
          <a:p>
            <a:pPr algn="ctr" eaLnBrk="1" hangingPunct="1">
              <a:lnSpc>
                <a:spcPct val="80000"/>
              </a:lnSpc>
            </a:pPr>
            <a:endParaRPr lang="en-US" altLang="zh-CN" sz="3200" dirty="0">
              <a:ea typeface="楷体_GB2312"/>
              <a:cs typeface="楷体_GB231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899705"/>
            <a:ext cx="9289032" cy="20574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Final Project: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Image Object Co-Localization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4CFD90-38AA-4995-8B04-6053BC43CE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60" y="0"/>
            <a:ext cx="1788079" cy="180000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D7DC25C9-0AAF-4752-B830-934A86320E6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19672" y="5365913"/>
            <a:ext cx="5571728" cy="438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en-US" b="1" kern="0" dirty="0">
                <a:solidFill>
                  <a:srgbClr val="0033CC"/>
                </a:solidFill>
                <a:ea typeface="楷体_GB2312"/>
                <a:cs typeface="楷体_GB2312"/>
              </a:rPr>
              <a:t>数学与计算机科学学院</a:t>
            </a:r>
            <a:endParaRPr lang="en-NZ" altLang="zh-CN" b="1" kern="0" dirty="0">
              <a:solidFill>
                <a:srgbClr val="0033CC"/>
              </a:solidFill>
              <a:ea typeface="楷体_GB2312"/>
              <a:cs typeface="楷体_GB2312"/>
            </a:endParaRPr>
          </a:p>
          <a:p>
            <a:pPr algn="ctr" eaLnBrk="1" hangingPunct="1">
              <a:lnSpc>
                <a:spcPct val="80000"/>
              </a:lnSpc>
            </a:pPr>
            <a:endParaRPr lang="en-US" altLang="zh-CN" b="0" kern="0" dirty="0">
              <a:ea typeface="楷体_GB2312"/>
              <a:cs typeface="楷体_GB231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08DAE9-0792-4053-A459-58F161951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5" r="20686"/>
          <a:stretch/>
        </p:blipFill>
        <p:spPr>
          <a:xfrm>
            <a:off x="5868144" y="5903936"/>
            <a:ext cx="3240361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96752"/>
            <a:ext cx="5760000" cy="5282724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 bwMode="gray">
          <a:xfrm>
            <a:off x="827584" y="260648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Object Co-Localization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69644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gray">
          <a:xfrm>
            <a:off x="827584" y="260648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Experimental Results</a:t>
            </a:r>
            <a:endParaRPr lang="zh-CN" altLang="en-US" kern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01"/>
          <a:stretch/>
        </p:blipFill>
        <p:spPr>
          <a:xfrm>
            <a:off x="1643284" y="1335469"/>
            <a:ext cx="5760000" cy="22371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1670698" y="3861048"/>
            <a:ext cx="5760000" cy="225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1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9552" y="26257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ObjectDiscovery</a:t>
            </a:r>
            <a:r>
              <a:rPr lang="en-US" altLang="zh-CN" dirty="0">
                <a:solidFill>
                  <a:schemeClr val="bg1"/>
                </a:solidFill>
              </a:rPr>
              <a:t> data description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3E0EAB-601A-41CB-B41B-05356E3631DE}"/>
              </a:ext>
            </a:extLst>
          </p:cNvPr>
          <p:cNvSpPr/>
          <p:nvPr/>
        </p:nvSpPr>
        <p:spPr>
          <a:xfrm>
            <a:off x="539552" y="1556792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0" dirty="0">
                <a:solidFill>
                  <a:srgbClr val="333333"/>
                </a:solidFill>
                <a:latin typeface="SongTi"/>
              </a:rPr>
              <a:t>Airplane: 4,542 images  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0" dirty="0">
                <a:solidFill>
                  <a:srgbClr val="333333"/>
                </a:solidFill>
                <a:latin typeface="SongTi"/>
              </a:rPr>
              <a:t>Car: 4,537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0" dirty="0">
                <a:solidFill>
                  <a:srgbClr val="333333"/>
                </a:solidFill>
                <a:latin typeface="SongTi"/>
              </a:rPr>
              <a:t>Horse: 6,841</a:t>
            </a:r>
            <a:endParaRPr lang="zh-CN" altLang="en-US" sz="24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39AF4A1-A418-4538-A472-D06D93D1D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26"/>
          <a:stretch/>
        </p:blipFill>
        <p:spPr bwMode="auto">
          <a:xfrm>
            <a:off x="35496" y="3212976"/>
            <a:ext cx="8640000" cy="286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96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76300" y="281796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Project Baseline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85157E-91C6-4F67-B1E0-EC049B316210}"/>
              </a:ext>
            </a:extLst>
          </p:cNvPr>
          <p:cNvSpPr txBox="1"/>
          <p:nvPr/>
        </p:nvSpPr>
        <p:spPr>
          <a:xfrm>
            <a:off x="611560" y="2060848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FF0000"/>
                </a:solidFill>
              </a:rPr>
              <a:t>Contact me if ACC is </a:t>
            </a:r>
            <a:r>
              <a:rPr lang="en-US" altLang="zh-CN" sz="2400" dirty="0">
                <a:solidFill>
                  <a:srgbClr val="00B050"/>
                </a:solidFill>
              </a:rPr>
              <a:t>80%+</a:t>
            </a:r>
            <a:r>
              <a:rPr lang="en-US" altLang="zh-CN" sz="2400" dirty="0">
                <a:solidFill>
                  <a:srgbClr val="FF0000"/>
                </a:solidFill>
              </a:rPr>
              <a:t> using your own method.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FF0000"/>
                </a:solidFill>
              </a:rPr>
              <a:t>This project is optional.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962119"/>
      </p:ext>
    </p:extLst>
  </p:cSld>
  <p:clrMapOvr>
    <a:masterClrMapping/>
  </p:clrMapOvr>
</p:sld>
</file>

<file path=ppt/theme/theme1.xml><?xml version="1.0" encoding="utf-8"?>
<a:theme xmlns:a="http://schemas.openxmlformats.org/drawingml/2006/main" name="13">
  <a:themeElements>
    <a:clrScheme name="13 2">
      <a:dk1>
        <a:srgbClr val="000000"/>
      </a:dk1>
      <a:lt1>
        <a:srgbClr val="FFFFFF"/>
      </a:lt1>
      <a:dk2>
        <a:srgbClr val="2E507A"/>
      </a:dk2>
      <a:lt2>
        <a:srgbClr val="333333"/>
      </a:lt2>
      <a:accent1>
        <a:srgbClr val="5A90C2"/>
      </a:accent1>
      <a:accent2>
        <a:srgbClr val="8AC246"/>
      </a:accent2>
      <a:accent3>
        <a:srgbClr val="FFFFFF"/>
      </a:accent3>
      <a:accent4>
        <a:srgbClr val="000000"/>
      </a:accent4>
      <a:accent5>
        <a:srgbClr val="B5C6DD"/>
      </a:accent5>
      <a:accent6>
        <a:srgbClr val="7DB03F"/>
      </a:accent6>
      <a:hlink>
        <a:srgbClr val="F6831A"/>
      </a:hlink>
      <a:folHlink>
        <a:srgbClr val="EFC82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3 1">
        <a:dk1>
          <a:srgbClr val="000000"/>
        </a:dk1>
        <a:lt1>
          <a:srgbClr val="FFFFFF"/>
        </a:lt1>
        <a:dk2>
          <a:srgbClr val="800000"/>
        </a:dk2>
        <a:lt2>
          <a:srgbClr val="333333"/>
        </a:lt2>
        <a:accent1>
          <a:srgbClr val="EB6743"/>
        </a:accent1>
        <a:accent2>
          <a:srgbClr val="D3A911"/>
        </a:accent2>
        <a:accent3>
          <a:srgbClr val="FFFFFF"/>
        </a:accent3>
        <a:accent4>
          <a:srgbClr val="000000"/>
        </a:accent4>
        <a:accent5>
          <a:srgbClr val="F3B8B0"/>
        </a:accent5>
        <a:accent6>
          <a:srgbClr val="BF990E"/>
        </a:accent6>
        <a:hlink>
          <a:srgbClr val="7B9B63"/>
        </a:hlink>
        <a:folHlink>
          <a:srgbClr val="38A3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 2">
        <a:dk1>
          <a:srgbClr val="000000"/>
        </a:dk1>
        <a:lt1>
          <a:srgbClr val="FFFFFF"/>
        </a:lt1>
        <a:dk2>
          <a:srgbClr val="2E507A"/>
        </a:dk2>
        <a:lt2>
          <a:srgbClr val="333333"/>
        </a:lt2>
        <a:accent1>
          <a:srgbClr val="5A90C2"/>
        </a:accent1>
        <a:accent2>
          <a:srgbClr val="8AC246"/>
        </a:accent2>
        <a:accent3>
          <a:srgbClr val="FFFFFF"/>
        </a:accent3>
        <a:accent4>
          <a:srgbClr val="000000"/>
        </a:accent4>
        <a:accent5>
          <a:srgbClr val="B5C6DD"/>
        </a:accent5>
        <a:accent6>
          <a:srgbClr val="7DB03F"/>
        </a:accent6>
        <a:hlink>
          <a:srgbClr val="F6831A"/>
        </a:hlink>
        <a:folHlink>
          <a:srgbClr val="EFC8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 3">
        <a:dk1>
          <a:srgbClr val="000000"/>
        </a:dk1>
        <a:lt1>
          <a:srgbClr val="FFFFFF"/>
        </a:lt1>
        <a:dk2>
          <a:srgbClr val="A82A9F"/>
        </a:dk2>
        <a:lt2>
          <a:srgbClr val="4D4D4D"/>
        </a:lt2>
        <a:accent1>
          <a:srgbClr val="12B4D4"/>
        </a:accent1>
        <a:accent2>
          <a:srgbClr val="F1C23D"/>
        </a:accent2>
        <a:accent3>
          <a:srgbClr val="FFFFFF"/>
        </a:accent3>
        <a:accent4>
          <a:srgbClr val="000000"/>
        </a:accent4>
        <a:accent5>
          <a:srgbClr val="AAD6E6"/>
        </a:accent5>
        <a:accent6>
          <a:srgbClr val="DAB036"/>
        </a:accent6>
        <a:hlink>
          <a:srgbClr val="8CA62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</Template>
  <TotalTime>5632</TotalTime>
  <Words>63</Words>
  <Application>Microsoft Office PowerPoint</Application>
  <PresentationFormat>全屏显示(4:3)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SongTi</vt:lpstr>
      <vt:lpstr>Arial</vt:lpstr>
      <vt:lpstr>Calibri</vt:lpstr>
      <vt:lpstr>Wingdings</vt:lpstr>
      <vt:lpstr>13</vt:lpstr>
      <vt:lpstr> Final Project: Image Object Co-Localization</vt:lpstr>
      <vt:lpstr>PowerPoint 演示文稿</vt:lpstr>
      <vt:lpstr>PowerPoint 演示文稿</vt:lpstr>
      <vt:lpstr>§ ObjectDiscovery data description</vt:lpstr>
      <vt:lpstr>§ Project Baseline</vt:lpstr>
    </vt:vector>
  </TitlesOfParts>
  <Company>xmutkk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多媒体设备培训</dc:title>
  <dc:creator>教育技术服务中心</dc:creator>
  <cp:lastModifiedBy>Eric</cp:lastModifiedBy>
  <cp:revision>858</cp:revision>
  <dcterms:created xsi:type="dcterms:W3CDTF">2012-08-21T14:34:06Z</dcterms:created>
  <dcterms:modified xsi:type="dcterms:W3CDTF">2020-11-09T04:34:21Z</dcterms:modified>
</cp:coreProperties>
</file>