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537" r:id="rId3"/>
    <p:sldId id="538" r:id="rId4"/>
    <p:sldId id="540" r:id="rId5"/>
    <p:sldId id="568" r:id="rId6"/>
    <p:sldId id="569" r:id="rId7"/>
    <p:sldId id="584" r:id="rId8"/>
    <p:sldId id="543" r:id="rId9"/>
    <p:sldId id="542" r:id="rId10"/>
    <p:sldId id="544" r:id="rId11"/>
    <p:sldId id="582" r:id="rId12"/>
    <p:sldId id="545" r:id="rId13"/>
    <p:sldId id="583" r:id="rId14"/>
    <p:sldId id="576" r:id="rId15"/>
    <p:sldId id="570" r:id="rId16"/>
    <p:sldId id="571" r:id="rId17"/>
    <p:sldId id="572" r:id="rId18"/>
    <p:sldId id="573" r:id="rId19"/>
    <p:sldId id="574" r:id="rId20"/>
    <p:sldId id="575" r:id="rId21"/>
    <p:sldId id="549" r:id="rId22"/>
    <p:sldId id="548" r:id="rId23"/>
    <p:sldId id="585" r:id="rId24"/>
    <p:sldId id="553" r:id="rId25"/>
    <p:sldId id="557" r:id="rId26"/>
    <p:sldId id="558" r:id="rId27"/>
    <p:sldId id="578" r:id="rId28"/>
    <p:sldId id="562" r:id="rId29"/>
    <p:sldId id="561" r:id="rId30"/>
    <p:sldId id="579" r:id="rId31"/>
    <p:sldId id="580" r:id="rId32"/>
    <p:sldId id="586" r:id="rId33"/>
    <p:sldId id="588" r:id="rId34"/>
    <p:sldId id="587" r:id="rId35"/>
  </p:sldIdLst>
  <p:sldSz cx="12192000" cy="6858000"/>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p:cSld name="标题幻灯片">
    <p:spTree>
      <p:nvGrpSpPr>
        <p:cNvPr id="1" name=""/>
        <p:cNvGrpSpPr/>
        <p:nvPr/>
      </p:nvGrpSpPr>
      <p:grpSpPr>
        <a:xfrm>
          <a:off x="0" y="0"/>
          <a:ext cx="0" cy="0"/>
          <a:chOff x="0" y="0"/>
          <a:chExt cx="0" cy="0"/>
        </a:xfrm>
      </p:grpSpPr>
      <p:grpSp>
        <p:nvGrpSpPr>
          <p:cNvPr id="4" name="Group 191"/>
          <p:cNvGrpSpPr>
            <a:grpSpLocks/>
          </p:cNvGrpSpPr>
          <p:nvPr/>
        </p:nvGrpSpPr>
        <p:grpSpPr bwMode="auto">
          <a:xfrm>
            <a:off x="579967" y="4764"/>
            <a:ext cx="10687051" cy="6853237"/>
            <a:chOff x="274" y="10"/>
            <a:chExt cx="5049" cy="4310"/>
          </a:xfrm>
        </p:grpSpPr>
        <p:sp>
          <p:nvSpPr>
            <p:cNvPr id="5" name="Line 126"/>
            <p:cNvSpPr>
              <a:spLocks noChangeShapeType="1"/>
            </p:cNvSpPr>
            <p:nvPr/>
          </p:nvSpPr>
          <p:spPr bwMode="gray">
            <a:xfrm>
              <a:off x="3479"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6" name="Line 137"/>
            <p:cNvSpPr>
              <a:spLocks noChangeShapeType="1"/>
            </p:cNvSpPr>
            <p:nvPr/>
          </p:nvSpPr>
          <p:spPr bwMode="gray">
            <a:xfrm>
              <a:off x="3929"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7" name="Line 139"/>
            <p:cNvSpPr>
              <a:spLocks noChangeShapeType="1"/>
            </p:cNvSpPr>
            <p:nvPr/>
          </p:nvSpPr>
          <p:spPr bwMode="gray">
            <a:xfrm>
              <a:off x="4395"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8" name="Line 140"/>
            <p:cNvSpPr>
              <a:spLocks noChangeShapeType="1"/>
            </p:cNvSpPr>
            <p:nvPr/>
          </p:nvSpPr>
          <p:spPr bwMode="gray">
            <a:xfrm>
              <a:off x="4845"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9" name="Line 143"/>
            <p:cNvSpPr>
              <a:spLocks noChangeShapeType="1"/>
            </p:cNvSpPr>
            <p:nvPr/>
          </p:nvSpPr>
          <p:spPr bwMode="gray">
            <a:xfrm>
              <a:off x="5302"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0" name="Line 147"/>
            <p:cNvSpPr>
              <a:spLocks noChangeShapeType="1"/>
            </p:cNvSpPr>
            <p:nvPr/>
          </p:nvSpPr>
          <p:spPr bwMode="gray">
            <a:xfrm>
              <a:off x="1651"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1" name="Line 149"/>
            <p:cNvSpPr>
              <a:spLocks noChangeShapeType="1"/>
            </p:cNvSpPr>
            <p:nvPr/>
          </p:nvSpPr>
          <p:spPr bwMode="gray">
            <a:xfrm>
              <a:off x="2101"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2" name="Line 151"/>
            <p:cNvSpPr>
              <a:spLocks noChangeShapeType="1"/>
            </p:cNvSpPr>
            <p:nvPr/>
          </p:nvSpPr>
          <p:spPr bwMode="gray">
            <a:xfrm>
              <a:off x="2567"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3" name="Line 152"/>
            <p:cNvSpPr>
              <a:spLocks noChangeShapeType="1"/>
            </p:cNvSpPr>
            <p:nvPr/>
          </p:nvSpPr>
          <p:spPr bwMode="gray">
            <a:xfrm>
              <a:off x="3017"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4" name="Line 158"/>
            <p:cNvSpPr>
              <a:spLocks noChangeShapeType="1"/>
            </p:cNvSpPr>
            <p:nvPr/>
          </p:nvSpPr>
          <p:spPr bwMode="gray">
            <a:xfrm>
              <a:off x="274"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5" name="Line 160"/>
            <p:cNvSpPr>
              <a:spLocks noChangeShapeType="1"/>
            </p:cNvSpPr>
            <p:nvPr/>
          </p:nvSpPr>
          <p:spPr bwMode="gray">
            <a:xfrm>
              <a:off x="740"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6" name="Line 161"/>
            <p:cNvSpPr>
              <a:spLocks noChangeShapeType="1"/>
            </p:cNvSpPr>
            <p:nvPr/>
          </p:nvSpPr>
          <p:spPr bwMode="gray">
            <a:xfrm>
              <a:off x="1190"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grpSp>
      <p:sp>
        <p:nvSpPr>
          <p:cNvPr id="17" name="Rectangle 87"/>
          <p:cNvSpPr>
            <a:spLocks noChangeArrowheads="1"/>
          </p:cNvSpPr>
          <p:nvPr/>
        </p:nvSpPr>
        <p:spPr bwMode="gray">
          <a:xfrm>
            <a:off x="0" y="1795464"/>
            <a:ext cx="12192000" cy="2503487"/>
          </a:xfrm>
          <a:prstGeom prst="rect">
            <a:avLst/>
          </a:prstGeom>
          <a:gradFill rotWithShape="1">
            <a:gsLst>
              <a:gs pos="0">
                <a:srgbClr val="6493F6"/>
              </a:gs>
              <a:gs pos="100000">
                <a:srgbClr val="98D2F6"/>
              </a:gs>
            </a:gsLst>
            <a:lin ang="0" scaled="1"/>
          </a:gradFill>
          <a:ln w="9525">
            <a:noFill/>
            <a:miter lim="800000"/>
            <a:headEnd/>
            <a:tailEnd/>
          </a:ln>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3534834" y="5588000"/>
            <a:ext cx="967317" cy="635000"/>
          </a:xfrm>
          <a:prstGeom prst="rect">
            <a:avLst/>
          </a:prstGeom>
          <a:solidFill>
            <a:srgbClr val="DDDDDD">
              <a:alpha val="30000"/>
            </a:srgbClr>
          </a:solidFill>
          <a:ln w="9525">
            <a:no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5473700" y="5588000"/>
            <a:ext cx="967317" cy="635000"/>
          </a:xfrm>
          <a:prstGeom prst="rect">
            <a:avLst/>
          </a:prstGeom>
          <a:solidFill>
            <a:srgbClr val="DDDDDD">
              <a:alpha val="30000"/>
            </a:srgbClr>
          </a:solidFill>
          <a:ln w="9525">
            <a:noFill/>
            <a:miter lim="800000"/>
            <a:headEnd/>
            <a:tailEnd/>
          </a:ln>
          <a:effectLst/>
        </p:spPr>
        <p:txBody>
          <a:bodyPr wrap="none" anchor="ctr"/>
          <a:lstStyle/>
          <a:p>
            <a:pPr>
              <a:defRPr/>
            </a:pPr>
            <a:endParaRPr lang="zh-CN" altLang="en-US" sz="1800">
              <a:ea typeface="+mn-ea"/>
            </a:endParaRPr>
          </a:p>
        </p:txBody>
      </p:sp>
      <p:sp>
        <p:nvSpPr>
          <p:cNvPr id="20" name="Rectangle 172"/>
          <p:cNvSpPr>
            <a:spLocks noChangeArrowheads="1"/>
          </p:cNvSpPr>
          <p:nvPr/>
        </p:nvSpPr>
        <p:spPr bwMode="gray">
          <a:xfrm>
            <a:off x="4489451" y="4943475"/>
            <a:ext cx="967316" cy="636588"/>
          </a:xfrm>
          <a:prstGeom prst="rect">
            <a:avLst/>
          </a:prstGeom>
          <a:solidFill>
            <a:srgbClr val="DDDDDD">
              <a:alpha val="20000"/>
            </a:srgbClr>
          </a:solidFill>
          <a:ln w="9525">
            <a:no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2556934" y="4943475"/>
            <a:ext cx="967317" cy="636588"/>
          </a:xfrm>
          <a:prstGeom prst="rect">
            <a:avLst/>
          </a:prstGeom>
          <a:solidFill>
            <a:schemeClr val="accent2">
              <a:alpha val="20000"/>
            </a:schemeClr>
          </a:solidFill>
          <a:ln w="9525">
            <a:noFill/>
            <a:miter lim="800000"/>
            <a:headEnd/>
            <a:tailEnd/>
          </a:ln>
          <a:effectLst/>
        </p:spPr>
        <p:txBody>
          <a:bodyPr wrap="none" anchor="ctr"/>
          <a:lstStyle/>
          <a:p>
            <a:pPr>
              <a:defRPr/>
            </a:pPr>
            <a:endParaRPr lang="zh-CN" altLang="en-US" sz="1800">
              <a:ea typeface="+mn-ea"/>
            </a:endParaRPr>
          </a:p>
        </p:txBody>
      </p:sp>
      <p:sp>
        <p:nvSpPr>
          <p:cNvPr id="22" name="Rectangle 178"/>
          <p:cNvSpPr>
            <a:spLocks noChangeArrowheads="1"/>
          </p:cNvSpPr>
          <p:nvPr/>
        </p:nvSpPr>
        <p:spPr bwMode="gray">
          <a:xfrm>
            <a:off x="5473700" y="4310064"/>
            <a:ext cx="967317" cy="636587"/>
          </a:xfrm>
          <a:prstGeom prst="rect">
            <a:avLst/>
          </a:prstGeom>
          <a:solidFill>
            <a:srgbClr val="DDDDDD">
              <a:alpha val="10001"/>
            </a:srgbClr>
          </a:solidFill>
          <a:ln w="9525">
            <a:noFill/>
            <a:miter lim="800000"/>
            <a:headEnd/>
            <a:tailEnd/>
          </a:ln>
          <a:effectLst/>
        </p:spPr>
        <p:txBody>
          <a:bodyPr wrap="none" anchor="ctr"/>
          <a:lstStyle/>
          <a:p>
            <a:pPr>
              <a:defRPr/>
            </a:pPr>
            <a:endParaRPr lang="zh-CN" altLang="en-US" sz="1800">
              <a:ea typeface="+mn-ea"/>
            </a:endParaRPr>
          </a:p>
        </p:txBody>
      </p:sp>
      <p:sp>
        <p:nvSpPr>
          <p:cNvPr id="23" name="Rectangle 186"/>
          <p:cNvSpPr>
            <a:spLocks noChangeArrowheads="1"/>
          </p:cNvSpPr>
          <p:nvPr/>
        </p:nvSpPr>
        <p:spPr bwMode="gray">
          <a:xfrm>
            <a:off x="4495801" y="6221414"/>
            <a:ext cx="971551" cy="636587"/>
          </a:xfrm>
          <a:prstGeom prst="rect">
            <a:avLst/>
          </a:prstGeom>
          <a:solidFill>
            <a:srgbClr val="DDDDDD">
              <a:alpha val="39999"/>
            </a:srgbClr>
          </a:solidFill>
          <a:ln w="9525">
            <a:noFill/>
            <a:miter lim="800000"/>
            <a:headEnd/>
            <a:tailEnd/>
          </a:ln>
          <a:effectLst/>
        </p:spPr>
        <p:txBody>
          <a:bodyPr wrap="none" anchor="ctr"/>
          <a:lstStyle/>
          <a:p>
            <a:pPr>
              <a:defRPr/>
            </a:pPr>
            <a:endParaRPr lang="zh-CN" altLang="en-US" sz="1800">
              <a:ea typeface="+mn-ea"/>
            </a:endParaRPr>
          </a:p>
        </p:txBody>
      </p:sp>
      <p:sp>
        <p:nvSpPr>
          <p:cNvPr id="24" name="Rectangle 188"/>
          <p:cNvSpPr>
            <a:spLocks noChangeArrowheads="1"/>
          </p:cNvSpPr>
          <p:nvPr/>
        </p:nvSpPr>
        <p:spPr bwMode="gray">
          <a:xfrm>
            <a:off x="2561167" y="6221414"/>
            <a:ext cx="967317" cy="636587"/>
          </a:xfrm>
          <a:prstGeom prst="rect">
            <a:avLst/>
          </a:prstGeom>
          <a:solidFill>
            <a:srgbClr val="DDDDDD">
              <a:alpha val="39999"/>
            </a:srgbClr>
          </a:solidFill>
          <a:ln w="9525">
            <a:noFill/>
            <a:miter lim="800000"/>
            <a:headEnd/>
            <a:tailEnd/>
          </a:ln>
          <a:effectLst/>
        </p:spPr>
        <p:txBody>
          <a:bodyPr wrap="none" anchor="ctr"/>
          <a:lstStyle/>
          <a:p>
            <a:pPr>
              <a:defRPr/>
            </a:pPr>
            <a:endParaRPr lang="zh-CN" altLang="en-US" sz="1800">
              <a:ea typeface="+mn-ea"/>
            </a:endParaRPr>
          </a:p>
        </p:txBody>
      </p:sp>
      <p:grpSp>
        <p:nvGrpSpPr>
          <p:cNvPr id="25" name="Group 206"/>
          <p:cNvGrpSpPr>
            <a:grpSpLocks/>
          </p:cNvGrpSpPr>
          <p:nvPr/>
        </p:nvGrpSpPr>
        <p:grpSpPr bwMode="auto">
          <a:xfrm>
            <a:off x="0" y="533400"/>
            <a:ext cx="12192000" cy="5689600"/>
            <a:chOff x="0" y="336"/>
            <a:chExt cx="5760" cy="3584"/>
          </a:xfrm>
        </p:grpSpPr>
        <p:sp>
          <p:nvSpPr>
            <p:cNvPr id="26" name="Line 192"/>
            <p:cNvSpPr>
              <a:spLocks noChangeShapeType="1"/>
            </p:cNvSpPr>
            <p:nvPr/>
          </p:nvSpPr>
          <p:spPr bwMode="gray">
            <a:xfrm flipH="1">
              <a:off x="0" y="336"/>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27" name="Line 193"/>
            <p:cNvSpPr>
              <a:spLocks noChangeShapeType="1"/>
            </p:cNvSpPr>
            <p:nvPr/>
          </p:nvSpPr>
          <p:spPr bwMode="gray">
            <a:xfrm flipH="1">
              <a:off x="0" y="733"/>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28" name="Line 194"/>
            <p:cNvSpPr>
              <a:spLocks noChangeShapeType="1"/>
            </p:cNvSpPr>
            <p:nvPr/>
          </p:nvSpPr>
          <p:spPr bwMode="gray">
            <a:xfrm flipH="1">
              <a:off x="0" y="1123"/>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29" name="Line 195"/>
            <p:cNvSpPr>
              <a:spLocks noChangeShapeType="1"/>
            </p:cNvSpPr>
            <p:nvPr/>
          </p:nvSpPr>
          <p:spPr bwMode="gray">
            <a:xfrm flipH="1">
              <a:off x="0" y="2707"/>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30" name="Line 196"/>
            <p:cNvSpPr>
              <a:spLocks noChangeShapeType="1"/>
            </p:cNvSpPr>
            <p:nvPr/>
          </p:nvSpPr>
          <p:spPr bwMode="gray">
            <a:xfrm flipH="1">
              <a:off x="0" y="3111"/>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31" name="Line 197"/>
            <p:cNvSpPr>
              <a:spLocks noChangeShapeType="1"/>
            </p:cNvSpPr>
            <p:nvPr/>
          </p:nvSpPr>
          <p:spPr bwMode="gray">
            <a:xfrm flipH="1">
              <a:off x="0" y="3516"/>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32" name="Line 198"/>
            <p:cNvSpPr>
              <a:spLocks noChangeShapeType="1"/>
            </p:cNvSpPr>
            <p:nvPr/>
          </p:nvSpPr>
          <p:spPr bwMode="gray">
            <a:xfrm flipH="1">
              <a:off x="0" y="3920"/>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grpSp>
      <p:sp>
        <p:nvSpPr>
          <p:cNvPr id="33" name="Text Box 11"/>
          <p:cNvSpPr txBox="1">
            <a:spLocks noChangeArrowheads="1"/>
          </p:cNvSpPr>
          <p:nvPr/>
        </p:nvSpPr>
        <p:spPr bwMode="gray">
          <a:xfrm>
            <a:off x="0" y="461964"/>
            <a:ext cx="1464733" cy="427037"/>
          </a:xfrm>
          <a:prstGeom prst="rect">
            <a:avLst/>
          </a:prstGeom>
          <a:noFill/>
          <a:ln w="9525">
            <a:noFill/>
            <a:miter lim="800000"/>
            <a:headEnd/>
            <a:tailEnd/>
          </a:ln>
          <a:effectLst/>
        </p:spPr>
        <p:txBody>
          <a:bodyPr>
            <a:spAutoFit/>
          </a:bodyPr>
          <a:lstStyle/>
          <a:p>
            <a:pPr algn="ctr">
              <a:spcBef>
                <a:spcPct val="50000"/>
              </a:spcBef>
              <a:defRPr/>
            </a:pPr>
            <a:r>
              <a:rPr lang="en-US" altLang="zh-CN" sz="2200">
                <a:solidFill>
                  <a:srgbClr val="FFFFFF"/>
                </a:solidFill>
                <a:ea typeface="+mn-ea"/>
              </a:rPr>
              <a:t>LOGO</a:t>
            </a:r>
          </a:p>
        </p:txBody>
      </p:sp>
      <p:sp>
        <p:nvSpPr>
          <p:cNvPr id="34" name="Rectangle 162"/>
          <p:cNvSpPr>
            <a:spLocks noChangeArrowheads="1"/>
          </p:cNvSpPr>
          <p:nvPr/>
        </p:nvSpPr>
        <p:spPr bwMode="gray">
          <a:xfrm>
            <a:off x="594785" y="1147763"/>
            <a:ext cx="967316" cy="633412"/>
          </a:xfrm>
          <a:prstGeom prst="rect">
            <a:avLst/>
          </a:prstGeom>
          <a:solidFill>
            <a:schemeClr val="folHlink">
              <a:alpha val="20000"/>
            </a:schemeClr>
          </a:solidFill>
          <a:ln w="9525">
            <a:noFill/>
            <a:miter lim="800000"/>
            <a:headEnd/>
            <a:tailEnd/>
          </a:ln>
          <a:effectLst/>
        </p:spPr>
        <p:txBody>
          <a:bodyPr wrap="none" anchor="ctr"/>
          <a:lstStyle/>
          <a:p>
            <a:pPr>
              <a:defRPr/>
            </a:pPr>
            <a:endParaRPr lang="zh-CN" altLang="en-US" sz="1800">
              <a:ea typeface="+mn-ea"/>
            </a:endParaRPr>
          </a:p>
        </p:txBody>
      </p:sp>
      <p:sp>
        <p:nvSpPr>
          <p:cNvPr id="35" name="Rectangle 181"/>
          <p:cNvSpPr>
            <a:spLocks noChangeArrowheads="1"/>
          </p:cNvSpPr>
          <p:nvPr/>
        </p:nvSpPr>
        <p:spPr bwMode="gray">
          <a:xfrm>
            <a:off x="4466167" y="1165226"/>
            <a:ext cx="967317" cy="633413"/>
          </a:xfrm>
          <a:prstGeom prst="rect">
            <a:avLst/>
          </a:prstGeom>
          <a:solidFill>
            <a:srgbClr val="DDDDDD">
              <a:alpha val="10001"/>
            </a:srgbClr>
          </a:solidFill>
          <a:ln w="9525">
            <a:noFill/>
            <a:miter lim="800000"/>
            <a:headEnd/>
            <a:tailEnd/>
          </a:ln>
          <a:effectLst/>
        </p:spPr>
        <p:txBody>
          <a:bodyPr wrap="none" anchor="ctr"/>
          <a:lstStyle/>
          <a:p>
            <a:pPr>
              <a:defRPr/>
            </a:pPr>
            <a:endParaRPr lang="zh-CN" altLang="en-US" sz="1800">
              <a:ea typeface="+mn-ea"/>
            </a:endParaRPr>
          </a:p>
        </p:txBody>
      </p:sp>
      <p:sp>
        <p:nvSpPr>
          <p:cNvPr id="36" name="Rectangle 183"/>
          <p:cNvSpPr>
            <a:spLocks noChangeArrowheads="1"/>
          </p:cNvSpPr>
          <p:nvPr/>
        </p:nvSpPr>
        <p:spPr bwMode="gray">
          <a:xfrm>
            <a:off x="2518834" y="1165226"/>
            <a:ext cx="967317" cy="633413"/>
          </a:xfrm>
          <a:prstGeom prst="rect">
            <a:avLst/>
          </a:prstGeom>
          <a:solidFill>
            <a:schemeClr val="folHlink">
              <a:alpha val="10001"/>
            </a:schemeClr>
          </a:solidFill>
          <a:ln w="9525">
            <a:noFill/>
            <a:miter lim="800000"/>
            <a:headEnd/>
            <a:tailEnd/>
          </a:ln>
          <a:effectLst/>
        </p:spPr>
        <p:txBody>
          <a:bodyPr wrap="none" anchor="ctr"/>
          <a:lstStyle/>
          <a:p>
            <a:pPr>
              <a:defRPr/>
            </a:pPr>
            <a:endParaRPr lang="zh-CN" altLang="en-US" sz="1800">
              <a:ea typeface="+mn-ea"/>
            </a:endParaRPr>
          </a:p>
        </p:txBody>
      </p:sp>
      <p:sp>
        <p:nvSpPr>
          <p:cNvPr id="37" name="Rectangle 190"/>
          <p:cNvSpPr>
            <a:spLocks noChangeArrowheads="1"/>
          </p:cNvSpPr>
          <p:nvPr/>
        </p:nvSpPr>
        <p:spPr bwMode="gray">
          <a:xfrm>
            <a:off x="1524000" y="533401"/>
            <a:ext cx="967317" cy="633413"/>
          </a:xfrm>
          <a:prstGeom prst="rect">
            <a:avLst/>
          </a:prstGeom>
          <a:solidFill>
            <a:srgbClr val="DDDDDD">
              <a:alpha val="20000"/>
            </a:srgbClr>
          </a:solidFill>
          <a:ln w="9525">
            <a:noFill/>
            <a:miter lim="800000"/>
            <a:headEnd/>
            <a:tailEnd/>
          </a:ln>
          <a:effectLst/>
        </p:spPr>
        <p:txBody>
          <a:bodyPr wrap="none" anchor="ctr"/>
          <a:lstStyle/>
          <a:p>
            <a:pPr>
              <a:defRPr/>
            </a:pPr>
            <a:endParaRPr lang="zh-CN" altLang="en-US" sz="1800">
              <a:ea typeface="+mn-ea"/>
            </a:endParaRPr>
          </a:p>
        </p:txBody>
      </p:sp>
      <p:sp>
        <p:nvSpPr>
          <p:cNvPr id="38" name="Rectangle 200"/>
          <p:cNvSpPr>
            <a:spLocks noChangeArrowheads="1"/>
          </p:cNvSpPr>
          <p:nvPr/>
        </p:nvSpPr>
        <p:spPr bwMode="gray">
          <a:xfrm>
            <a:off x="3437467" y="534988"/>
            <a:ext cx="967317" cy="633412"/>
          </a:xfrm>
          <a:prstGeom prst="rect">
            <a:avLst/>
          </a:prstGeom>
          <a:solidFill>
            <a:srgbClr val="DDDDDD">
              <a:alpha val="20000"/>
            </a:srgbClr>
          </a:solidFill>
          <a:ln w="9525">
            <a:noFill/>
            <a:miter lim="800000"/>
            <a:headEnd/>
            <a:tailEnd/>
          </a:ln>
          <a:effectLst/>
        </p:spPr>
        <p:txBody>
          <a:bodyPr wrap="none" anchor="ctr"/>
          <a:lstStyle/>
          <a:p>
            <a:pPr>
              <a:defRPr/>
            </a:pPr>
            <a:endParaRPr lang="zh-CN" altLang="en-US" sz="1800">
              <a:ea typeface="+mn-ea"/>
            </a:endParaRPr>
          </a:p>
        </p:txBody>
      </p:sp>
      <p:grpSp>
        <p:nvGrpSpPr>
          <p:cNvPr id="39" name="Group 234"/>
          <p:cNvGrpSpPr>
            <a:grpSpLocks/>
          </p:cNvGrpSpPr>
          <p:nvPr/>
        </p:nvGrpSpPr>
        <p:grpSpPr bwMode="auto">
          <a:xfrm>
            <a:off x="0" y="2257426"/>
            <a:ext cx="6318251" cy="4600575"/>
            <a:chOff x="-9" y="1395"/>
            <a:chExt cx="2985" cy="2898"/>
          </a:xfrm>
        </p:grpSpPr>
        <p:pic>
          <p:nvPicPr>
            <p:cNvPr id="40" name="Picture 213" descr="pan01"/>
            <p:cNvPicPr>
              <a:picLocks noChangeAspect="1" noChangeArrowheads="1"/>
            </p:cNvPicPr>
            <p:nvPr/>
          </p:nvPicPr>
          <p:blipFill>
            <a:blip r:embed="rId2" cstate="print"/>
            <a:srcRect l="46681" r="2339"/>
            <a:stretch>
              <a:fillRect/>
            </a:stretch>
          </p:blipFill>
          <p:spPr bwMode="gray">
            <a:xfrm>
              <a:off x="0" y="1395"/>
              <a:ext cx="2976" cy="2898"/>
            </a:xfrm>
            <a:prstGeom prst="rect">
              <a:avLst/>
            </a:prstGeom>
            <a:noFill/>
            <a:ln w="9525">
              <a:noFill/>
              <a:miter lim="800000"/>
              <a:headEnd/>
              <a:tailEnd/>
            </a:ln>
          </p:spPr>
        </p:pic>
        <p:sp>
          <p:nvSpPr>
            <p:cNvPr id="41" name="Freeform 209"/>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42" name="Group 233"/>
          <p:cNvGrpSpPr>
            <a:grpSpLocks/>
          </p:cNvGrpSpPr>
          <p:nvPr/>
        </p:nvGrpSpPr>
        <p:grpSpPr bwMode="auto">
          <a:xfrm>
            <a:off x="12700" y="1395414"/>
            <a:ext cx="5674784" cy="4598987"/>
            <a:chOff x="0" y="1039"/>
            <a:chExt cx="2681" cy="2897"/>
          </a:xfrm>
        </p:grpSpPr>
        <p:pic>
          <p:nvPicPr>
            <p:cNvPr id="43" name="Picture 220" descr="pan01"/>
            <p:cNvPicPr>
              <a:picLocks noChangeAspect="1" noChangeArrowheads="1"/>
            </p:cNvPicPr>
            <p:nvPr/>
          </p:nvPicPr>
          <p:blipFill>
            <a:blip r:embed="rId2"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21" descr="封面二"/>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4" cstate="print"/>
              <a:srcRect/>
              <a:stretch>
                <a:fillRect/>
              </a:stretch>
            </a:blipFill>
            <a:ln w="9525">
              <a:noFill/>
              <a:round/>
              <a:headEnd/>
              <a:tailEnd/>
            </a:ln>
            <a:effectLst/>
          </p:spPr>
          <p:txBody>
            <a:bodyPr/>
            <a:lstStyle/>
            <a:p>
              <a:pPr>
                <a:defRPr/>
              </a:pPr>
              <a:endParaRPr lang="zh-CN" altLang="en-US" sz="1800">
                <a:ea typeface="+mn-ea"/>
              </a:endParaRPr>
            </a:p>
          </p:txBody>
        </p:sp>
      </p:grpSp>
      <p:grpSp>
        <p:nvGrpSpPr>
          <p:cNvPr id="45" name="Group 232"/>
          <p:cNvGrpSpPr>
            <a:grpSpLocks/>
          </p:cNvGrpSpPr>
          <p:nvPr/>
        </p:nvGrpSpPr>
        <p:grpSpPr bwMode="auto">
          <a:xfrm>
            <a:off x="-6350" y="304801"/>
            <a:ext cx="5094817" cy="5078413"/>
            <a:chOff x="-7" y="240"/>
            <a:chExt cx="2407" cy="3199"/>
          </a:xfrm>
        </p:grpSpPr>
        <p:pic>
          <p:nvPicPr>
            <p:cNvPr id="46" name="Picture 223" descr="pan01"/>
            <p:cNvPicPr>
              <a:picLocks noChangeAspect="1" noChangeArrowheads="1"/>
            </p:cNvPicPr>
            <p:nvPr/>
          </p:nvPicPr>
          <p:blipFill>
            <a:blip r:embed="rId2" cstate="print"/>
            <a:srcRect l="60431" r="2339"/>
            <a:stretch>
              <a:fillRect/>
            </a:stretch>
          </p:blipFill>
          <p:spPr bwMode="gray">
            <a:xfrm>
              <a:off x="0" y="240"/>
              <a:ext cx="2400" cy="3199"/>
            </a:xfrm>
            <a:prstGeom prst="rect">
              <a:avLst/>
            </a:prstGeom>
            <a:noFill/>
            <a:ln w="9525">
              <a:noFill/>
              <a:miter lim="800000"/>
              <a:headEnd/>
              <a:tailEnd/>
            </a:ln>
          </p:spPr>
        </p:pic>
        <p:sp>
          <p:nvSpPr>
            <p:cNvPr id="47" name="Freeform 224"/>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5" cstate="print"/>
              <a:srcRect/>
              <a:stretch>
                <a:fillRect r="-25709"/>
              </a:stretch>
            </a:blipFill>
            <a:ln w="9525">
              <a:noFill/>
              <a:round/>
              <a:headEnd/>
              <a:tailEnd/>
            </a:ln>
            <a:effectLst/>
          </p:spPr>
          <p:txBody>
            <a:bodyPr/>
            <a:lstStyle/>
            <a:p>
              <a:pPr>
                <a:defRPr/>
              </a:pPr>
              <a:endParaRPr lang="zh-CN" altLang="en-US" sz="1800">
                <a:ea typeface="+mn-ea"/>
              </a:endParaRPr>
            </a:p>
          </p:txBody>
        </p:sp>
      </p:grpSp>
    </p:spTree>
    <p:extLst>
      <p:ext uri="{BB962C8B-B14F-4D97-AF65-F5344CB8AC3E}">
        <p14:creationId xmlns:p14="http://schemas.microsoft.com/office/powerpoint/2010/main" val="123976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仅标题">
    <p:spTree>
      <p:nvGrpSpPr>
        <p:cNvPr id="1" name=""/>
        <p:cNvGrpSpPr/>
        <p:nvPr/>
      </p:nvGrpSpPr>
      <p:grpSpPr>
        <a:xfrm>
          <a:off x="0" y="0"/>
          <a:ext cx="0" cy="0"/>
          <a:chOff x="0" y="0"/>
          <a:chExt cx="0" cy="0"/>
        </a:xfrm>
      </p:grpSpPr>
      <p:sp>
        <p:nvSpPr>
          <p:cNvPr id="3"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4"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3" name="组合 86"/>
          <p:cNvGrpSpPr>
            <a:grpSpLocks/>
          </p:cNvGrpSpPr>
          <p:nvPr/>
        </p:nvGrpSpPr>
        <p:grpSpPr bwMode="auto">
          <a:xfrm>
            <a:off x="-2117" y="-26988"/>
            <a:ext cx="12194117" cy="1674813"/>
            <a:chOff x="-1588" y="-26988"/>
            <a:chExt cx="9145588" cy="1674813"/>
          </a:xfrm>
        </p:grpSpPr>
        <p:pic>
          <p:nvPicPr>
            <p:cNvPr id="34"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5" name="组合 64"/>
            <p:cNvGrpSpPr>
              <a:grpSpLocks/>
            </p:cNvGrpSpPr>
            <p:nvPr/>
          </p:nvGrpSpPr>
          <p:grpSpPr bwMode="auto">
            <a:xfrm>
              <a:off x="-1588" y="-26987"/>
              <a:ext cx="1287463" cy="1674813"/>
              <a:chOff x="-1588" y="-26988"/>
              <a:chExt cx="1158876" cy="1508126"/>
            </a:xfrm>
          </p:grpSpPr>
          <p:grpSp>
            <p:nvGrpSpPr>
              <p:cNvPr id="36" name="Group 195"/>
              <p:cNvGrpSpPr>
                <a:grpSpLocks/>
              </p:cNvGrpSpPr>
              <p:nvPr/>
            </p:nvGrpSpPr>
            <p:grpSpPr bwMode="auto">
              <a:xfrm>
                <a:off x="0" y="357188"/>
                <a:ext cx="1157288" cy="1123950"/>
                <a:chOff x="-9" y="1395"/>
                <a:chExt cx="2985" cy="2898"/>
              </a:xfrm>
            </p:grpSpPr>
            <p:pic>
              <p:nvPicPr>
                <p:cNvPr id="43"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4"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7" name="Group 198"/>
              <p:cNvGrpSpPr>
                <a:grpSpLocks/>
              </p:cNvGrpSpPr>
              <p:nvPr/>
            </p:nvGrpSpPr>
            <p:grpSpPr bwMode="auto">
              <a:xfrm>
                <a:off x="0" y="198438"/>
                <a:ext cx="1057275" cy="1143000"/>
                <a:chOff x="0" y="1039"/>
                <a:chExt cx="2681" cy="2897"/>
              </a:xfrm>
            </p:grpSpPr>
            <p:pic>
              <p:nvPicPr>
                <p:cNvPr id="41"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2"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8" name="Group 201"/>
              <p:cNvGrpSpPr>
                <a:grpSpLocks/>
              </p:cNvGrpSpPr>
              <p:nvPr/>
            </p:nvGrpSpPr>
            <p:grpSpPr bwMode="auto">
              <a:xfrm>
                <a:off x="-1588" y="-26988"/>
                <a:ext cx="933451" cy="1239838"/>
                <a:chOff x="-7" y="240"/>
                <a:chExt cx="2407" cy="3199"/>
              </a:xfrm>
            </p:grpSpPr>
            <p:pic>
              <p:nvPicPr>
                <p:cNvPr id="39"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0"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5"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6"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49"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0" name="组合 76"/>
          <p:cNvGrpSpPr>
            <a:grpSpLocks/>
          </p:cNvGrpSpPr>
          <p:nvPr/>
        </p:nvGrpSpPr>
        <p:grpSpPr bwMode="auto">
          <a:xfrm>
            <a:off x="6756400" y="5918200"/>
            <a:ext cx="5435600" cy="939800"/>
            <a:chOff x="5067300" y="5918200"/>
            <a:chExt cx="4076700" cy="939800"/>
          </a:xfrm>
        </p:grpSpPr>
        <p:sp>
          <p:nvSpPr>
            <p:cNvPr id="51"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2"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7"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8" name="组合 75"/>
          <p:cNvGrpSpPr>
            <a:grpSpLocks/>
          </p:cNvGrpSpPr>
          <p:nvPr/>
        </p:nvGrpSpPr>
        <p:grpSpPr bwMode="auto">
          <a:xfrm>
            <a:off x="668867" y="5910264"/>
            <a:ext cx="5429251" cy="947737"/>
            <a:chOff x="501650" y="5910263"/>
            <a:chExt cx="4071938" cy="947761"/>
          </a:xfrm>
        </p:grpSpPr>
        <p:sp>
          <p:nvSpPr>
            <p:cNvPr id="59"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0"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5"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6"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67"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8"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69"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224369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1_仅标题">
    <p:spTree>
      <p:nvGrpSpPr>
        <p:cNvPr id="1" name=""/>
        <p:cNvGrpSpPr/>
        <p:nvPr/>
      </p:nvGrpSpPr>
      <p:grpSpPr>
        <a:xfrm>
          <a:off x="0" y="0"/>
          <a:ext cx="0" cy="0"/>
          <a:chOff x="0" y="0"/>
          <a:chExt cx="0" cy="0"/>
        </a:xfrm>
      </p:grpSpPr>
      <p:sp>
        <p:nvSpPr>
          <p:cNvPr id="3"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4"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3" name="组合 86"/>
          <p:cNvGrpSpPr>
            <a:grpSpLocks/>
          </p:cNvGrpSpPr>
          <p:nvPr/>
        </p:nvGrpSpPr>
        <p:grpSpPr bwMode="auto">
          <a:xfrm>
            <a:off x="-2117" y="-26988"/>
            <a:ext cx="12194117" cy="1674813"/>
            <a:chOff x="-1588" y="-26988"/>
            <a:chExt cx="9145588" cy="1674813"/>
          </a:xfrm>
        </p:grpSpPr>
        <p:pic>
          <p:nvPicPr>
            <p:cNvPr id="34"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5" name="组合 64"/>
            <p:cNvGrpSpPr>
              <a:grpSpLocks/>
            </p:cNvGrpSpPr>
            <p:nvPr/>
          </p:nvGrpSpPr>
          <p:grpSpPr bwMode="auto">
            <a:xfrm>
              <a:off x="-1588" y="-26987"/>
              <a:ext cx="1287463" cy="1674813"/>
              <a:chOff x="-1588" y="-26988"/>
              <a:chExt cx="1158876" cy="1508126"/>
            </a:xfrm>
          </p:grpSpPr>
          <p:grpSp>
            <p:nvGrpSpPr>
              <p:cNvPr id="36" name="Group 195"/>
              <p:cNvGrpSpPr>
                <a:grpSpLocks/>
              </p:cNvGrpSpPr>
              <p:nvPr/>
            </p:nvGrpSpPr>
            <p:grpSpPr bwMode="auto">
              <a:xfrm>
                <a:off x="0" y="357188"/>
                <a:ext cx="1157288" cy="1123950"/>
                <a:chOff x="-9" y="1395"/>
                <a:chExt cx="2985" cy="2898"/>
              </a:xfrm>
            </p:grpSpPr>
            <p:pic>
              <p:nvPicPr>
                <p:cNvPr id="43"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4"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7" name="Group 198"/>
              <p:cNvGrpSpPr>
                <a:grpSpLocks/>
              </p:cNvGrpSpPr>
              <p:nvPr/>
            </p:nvGrpSpPr>
            <p:grpSpPr bwMode="auto">
              <a:xfrm>
                <a:off x="0" y="198438"/>
                <a:ext cx="1057275" cy="1143000"/>
                <a:chOff x="0" y="1039"/>
                <a:chExt cx="2681" cy="2897"/>
              </a:xfrm>
            </p:grpSpPr>
            <p:pic>
              <p:nvPicPr>
                <p:cNvPr id="41"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2"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8" name="Group 201"/>
              <p:cNvGrpSpPr>
                <a:grpSpLocks/>
              </p:cNvGrpSpPr>
              <p:nvPr/>
            </p:nvGrpSpPr>
            <p:grpSpPr bwMode="auto">
              <a:xfrm>
                <a:off x="-1588" y="-26988"/>
                <a:ext cx="933451" cy="1239838"/>
                <a:chOff x="-7" y="240"/>
                <a:chExt cx="2407" cy="3199"/>
              </a:xfrm>
            </p:grpSpPr>
            <p:pic>
              <p:nvPicPr>
                <p:cNvPr id="39"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0"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5"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6"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49"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0" name="组合 76"/>
          <p:cNvGrpSpPr>
            <a:grpSpLocks/>
          </p:cNvGrpSpPr>
          <p:nvPr/>
        </p:nvGrpSpPr>
        <p:grpSpPr bwMode="auto">
          <a:xfrm>
            <a:off x="6756400" y="5918200"/>
            <a:ext cx="5435600" cy="939800"/>
            <a:chOff x="5067300" y="5918200"/>
            <a:chExt cx="4076700" cy="939800"/>
          </a:xfrm>
        </p:grpSpPr>
        <p:sp>
          <p:nvSpPr>
            <p:cNvPr id="51"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2"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7"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8" name="组合 75"/>
          <p:cNvGrpSpPr>
            <a:grpSpLocks/>
          </p:cNvGrpSpPr>
          <p:nvPr/>
        </p:nvGrpSpPr>
        <p:grpSpPr bwMode="auto">
          <a:xfrm>
            <a:off x="668867" y="5910264"/>
            <a:ext cx="5429251" cy="947737"/>
            <a:chOff x="501650" y="5910263"/>
            <a:chExt cx="4071938" cy="947761"/>
          </a:xfrm>
        </p:grpSpPr>
        <p:sp>
          <p:nvSpPr>
            <p:cNvPr id="59"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0"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5"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6"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67"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8"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69"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1600351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objTx" preserve="1">
  <p:cSld name="内容与标题">
    <p:spTree>
      <p:nvGrpSpPr>
        <p:cNvPr id="1" name=""/>
        <p:cNvGrpSpPr/>
        <p:nvPr/>
      </p:nvGrpSpPr>
      <p:grpSpPr>
        <a:xfrm>
          <a:off x="0" y="0"/>
          <a:ext cx="0" cy="0"/>
          <a:chOff x="0" y="0"/>
          <a:chExt cx="0" cy="0"/>
        </a:xfrm>
      </p:grpSpPr>
      <p:sp>
        <p:nvSpPr>
          <p:cNvPr id="5"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4"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5" name="组合 86"/>
          <p:cNvGrpSpPr>
            <a:grpSpLocks/>
          </p:cNvGrpSpPr>
          <p:nvPr/>
        </p:nvGrpSpPr>
        <p:grpSpPr bwMode="auto">
          <a:xfrm>
            <a:off x="-2117" y="-26988"/>
            <a:ext cx="12194117" cy="1674813"/>
            <a:chOff x="-1588" y="-26988"/>
            <a:chExt cx="9145588" cy="1674813"/>
          </a:xfrm>
        </p:grpSpPr>
        <p:pic>
          <p:nvPicPr>
            <p:cNvPr id="36"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a:grpSpLocks/>
            </p:cNvGrpSpPr>
            <p:nvPr/>
          </p:nvGrpSpPr>
          <p:grpSpPr bwMode="auto">
            <a:xfrm>
              <a:off x="-1588" y="-26987"/>
              <a:ext cx="1287463" cy="1674813"/>
              <a:chOff x="-1588" y="-26988"/>
              <a:chExt cx="1158876" cy="1508126"/>
            </a:xfrm>
          </p:grpSpPr>
          <p:grpSp>
            <p:nvGrpSpPr>
              <p:cNvPr id="38" name="Group 195"/>
              <p:cNvGrpSpPr>
                <a:grpSpLocks/>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9" name="Group 198"/>
              <p:cNvGrpSpPr>
                <a:grpSpLocks/>
              </p:cNvGrpSpPr>
              <p:nvPr/>
            </p:nvGrpSpPr>
            <p:grpSpPr bwMode="auto">
              <a:xfrm>
                <a:off x="0" y="198438"/>
                <a:ext cx="1057275" cy="1143000"/>
                <a:chOff x="0" y="1039"/>
                <a:chExt cx="2681" cy="2897"/>
              </a:xfrm>
            </p:grpSpPr>
            <p:pic>
              <p:nvPicPr>
                <p:cNvPr id="43"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40" name="Group 201"/>
              <p:cNvGrpSpPr>
                <a:grpSpLocks/>
              </p:cNvGrpSpPr>
              <p:nvPr/>
            </p:nvGrpSpPr>
            <p:grpSpPr bwMode="auto">
              <a:xfrm>
                <a:off x="-1588" y="-26988"/>
                <a:ext cx="933451" cy="1239838"/>
                <a:chOff x="-7" y="240"/>
                <a:chExt cx="2407" cy="3199"/>
              </a:xfrm>
            </p:grpSpPr>
            <p:pic>
              <p:nvPicPr>
                <p:cNvPr id="41"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7"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0"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1"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2" name="组合 76"/>
          <p:cNvGrpSpPr>
            <a:grpSpLocks/>
          </p:cNvGrpSpPr>
          <p:nvPr/>
        </p:nvGrpSpPr>
        <p:grpSpPr bwMode="auto">
          <a:xfrm>
            <a:off x="6756400" y="5918200"/>
            <a:ext cx="5435600" cy="939800"/>
            <a:chOff x="5067300" y="5918200"/>
            <a:chExt cx="4076700" cy="939800"/>
          </a:xfrm>
        </p:grpSpPr>
        <p:sp>
          <p:nvSpPr>
            <p:cNvPr id="53"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8"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9"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60" name="组合 75"/>
          <p:cNvGrpSpPr>
            <a:grpSpLocks/>
          </p:cNvGrpSpPr>
          <p:nvPr/>
        </p:nvGrpSpPr>
        <p:grpSpPr bwMode="auto">
          <a:xfrm>
            <a:off x="668867" y="5910264"/>
            <a:ext cx="5429251" cy="947737"/>
            <a:chOff x="501650" y="5910263"/>
            <a:chExt cx="4071938" cy="947761"/>
          </a:xfrm>
        </p:grpSpPr>
        <p:sp>
          <p:nvSpPr>
            <p:cNvPr id="61"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6"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7"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8"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9"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70"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1"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365339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picTx" preserve="1">
  <p:cSld name="图片与标题">
    <p:spTree>
      <p:nvGrpSpPr>
        <p:cNvPr id="1" name=""/>
        <p:cNvGrpSpPr/>
        <p:nvPr/>
      </p:nvGrpSpPr>
      <p:grpSpPr>
        <a:xfrm>
          <a:off x="0" y="0"/>
          <a:ext cx="0" cy="0"/>
          <a:chOff x="0" y="0"/>
          <a:chExt cx="0" cy="0"/>
        </a:xfrm>
      </p:grpSpPr>
      <p:sp>
        <p:nvSpPr>
          <p:cNvPr id="5"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4"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5" name="组合 86"/>
          <p:cNvGrpSpPr>
            <a:grpSpLocks/>
          </p:cNvGrpSpPr>
          <p:nvPr/>
        </p:nvGrpSpPr>
        <p:grpSpPr bwMode="auto">
          <a:xfrm>
            <a:off x="-2117" y="-26988"/>
            <a:ext cx="12194117" cy="1674813"/>
            <a:chOff x="-1588" y="-26988"/>
            <a:chExt cx="9145588" cy="1674813"/>
          </a:xfrm>
        </p:grpSpPr>
        <p:pic>
          <p:nvPicPr>
            <p:cNvPr id="36"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a:grpSpLocks/>
            </p:cNvGrpSpPr>
            <p:nvPr/>
          </p:nvGrpSpPr>
          <p:grpSpPr bwMode="auto">
            <a:xfrm>
              <a:off x="-1588" y="-26987"/>
              <a:ext cx="1287463" cy="1674813"/>
              <a:chOff x="-1588" y="-26988"/>
              <a:chExt cx="1158876" cy="1508126"/>
            </a:xfrm>
          </p:grpSpPr>
          <p:grpSp>
            <p:nvGrpSpPr>
              <p:cNvPr id="38" name="Group 195"/>
              <p:cNvGrpSpPr>
                <a:grpSpLocks/>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9" name="Group 198"/>
              <p:cNvGrpSpPr>
                <a:grpSpLocks/>
              </p:cNvGrpSpPr>
              <p:nvPr/>
            </p:nvGrpSpPr>
            <p:grpSpPr bwMode="auto">
              <a:xfrm>
                <a:off x="0" y="198438"/>
                <a:ext cx="1057275" cy="1143000"/>
                <a:chOff x="0" y="1039"/>
                <a:chExt cx="2681" cy="2897"/>
              </a:xfrm>
            </p:grpSpPr>
            <p:pic>
              <p:nvPicPr>
                <p:cNvPr id="43"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40" name="Group 201"/>
              <p:cNvGrpSpPr>
                <a:grpSpLocks/>
              </p:cNvGrpSpPr>
              <p:nvPr/>
            </p:nvGrpSpPr>
            <p:grpSpPr bwMode="auto">
              <a:xfrm>
                <a:off x="-1588" y="-26988"/>
                <a:ext cx="933451" cy="1239838"/>
                <a:chOff x="-7" y="240"/>
                <a:chExt cx="2407" cy="3199"/>
              </a:xfrm>
            </p:grpSpPr>
            <p:pic>
              <p:nvPicPr>
                <p:cNvPr id="41"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7"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0"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1"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2" name="组合 76"/>
          <p:cNvGrpSpPr>
            <a:grpSpLocks/>
          </p:cNvGrpSpPr>
          <p:nvPr/>
        </p:nvGrpSpPr>
        <p:grpSpPr bwMode="auto">
          <a:xfrm>
            <a:off x="6756400" y="5918200"/>
            <a:ext cx="5435600" cy="939800"/>
            <a:chOff x="5067300" y="5918200"/>
            <a:chExt cx="4076700" cy="939800"/>
          </a:xfrm>
        </p:grpSpPr>
        <p:sp>
          <p:nvSpPr>
            <p:cNvPr id="53"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8"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9"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60" name="组合 75"/>
          <p:cNvGrpSpPr>
            <a:grpSpLocks/>
          </p:cNvGrpSpPr>
          <p:nvPr/>
        </p:nvGrpSpPr>
        <p:grpSpPr bwMode="auto">
          <a:xfrm>
            <a:off x="668867" y="5910264"/>
            <a:ext cx="5429251" cy="947737"/>
            <a:chOff x="501650" y="5910263"/>
            <a:chExt cx="4071938" cy="947761"/>
          </a:xfrm>
        </p:grpSpPr>
        <p:sp>
          <p:nvSpPr>
            <p:cNvPr id="61"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6"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7"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8"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9"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70"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1"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2949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vertTx" preserve="1">
  <p:cSld name="标题和竖排文字">
    <p:spTree>
      <p:nvGrpSpPr>
        <p:cNvPr id="1" name=""/>
        <p:cNvGrpSpPr/>
        <p:nvPr/>
      </p:nvGrpSpPr>
      <p:grpSpPr>
        <a:xfrm>
          <a:off x="0" y="0"/>
          <a:ext cx="0" cy="0"/>
          <a:chOff x="0" y="0"/>
          <a:chExt cx="0" cy="0"/>
        </a:xfrm>
      </p:grpSpPr>
      <p:sp>
        <p:nvSpPr>
          <p:cNvPr id="4"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4" name="组合 86"/>
          <p:cNvGrpSpPr>
            <a:grpSpLocks/>
          </p:cNvGrpSpPr>
          <p:nvPr/>
        </p:nvGrpSpPr>
        <p:grpSpPr bwMode="auto">
          <a:xfrm>
            <a:off x="-2117" y="-26988"/>
            <a:ext cx="12194117" cy="1674813"/>
            <a:chOff x="-1588" y="-26988"/>
            <a:chExt cx="9145588" cy="1674813"/>
          </a:xfrm>
        </p:grpSpPr>
        <p:pic>
          <p:nvPicPr>
            <p:cNvPr id="35"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a:grpSpLocks/>
            </p:cNvGrpSpPr>
            <p:nvPr/>
          </p:nvGrpSpPr>
          <p:grpSpPr bwMode="auto">
            <a:xfrm>
              <a:off x="-1588" y="-26987"/>
              <a:ext cx="1287463" cy="1674813"/>
              <a:chOff x="-1588" y="-26988"/>
              <a:chExt cx="1158876" cy="1508126"/>
            </a:xfrm>
          </p:grpSpPr>
          <p:grpSp>
            <p:nvGrpSpPr>
              <p:cNvPr id="37" name="Group 195"/>
              <p:cNvGrpSpPr>
                <a:grpSpLocks/>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8" name="Group 198"/>
              <p:cNvGrpSpPr>
                <a:grpSpLocks/>
              </p:cNvGrpSpPr>
              <p:nvPr/>
            </p:nvGrpSpPr>
            <p:grpSpPr bwMode="auto">
              <a:xfrm>
                <a:off x="0" y="198438"/>
                <a:ext cx="1057275" cy="1143000"/>
                <a:chOff x="0" y="1039"/>
                <a:chExt cx="2681" cy="2897"/>
              </a:xfrm>
            </p:grpSpPr>
            <p:pic>
              <p:nvPicPr>
                <p:cNvPr id="42"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9" name="Group 201"/>
              <p:cNvGrpSpPr>
                <a:grpSpLocks/>
              </p:cNvGrpSpPr>
              <p:nvPr/>
            </p:nvGrpSpPr>
            <p:grpSpPr bwMode="auto">
              <a:xfrm>
                <a:off x="-1588" y="-26988"/>
                <a:ext cx="933451" cy="1239838"/>
                <a:chOff x="-7" y="240"/>
                <a:chExt cx="2407" cy="3199"/>
              </a:xfrm>
            </p:grpSpPr>
            <p:pic>
              <p:nvPicPr>
                <p:cNvPr id="40"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6"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1" name="组合 76"/>
          <p:cNvGrpSpPr>
            <a:grpSpLocks/>
          </p:cNvGrpSpPr>
          <p:nvPr/>
        </p:nvGrpSpPr>
        <p:grpSpPr bwMode="auto">
          <a:xfrm>
            <a:off x="6756400" y="5918200"/>
            <a:ext cx="5435600" cy="939800"/>
            <a:chOff x="5067300" y="5918200"/>
            <a:chExt cx="4076700" cy="939800"/>
          </a:xfrm>
        </p:grpSpPr>
        <p:sp>
          <p:nvSpPr>
            <p:cNvPr id="5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8"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9" name="组合 75"/>
          <p:cNvGrpSpPr>
            <a:grpSpLocks/>
          </p:cNvGrpSpPr>
          <p:nvPr/>
        </p:nvGrpSpPr>
        <p:grpSpPr bwMode="auto">
          <a:xfrm>
            <a:off x="668867" y="5910264"/>
            <a:ext cx="5429251" cy="947737"/>
            <a:chOff x="501650" y="5910263"/>
            <a:chExt cx="4071938" cy="947761"/>
          </a:xfrm>
        </p:grpSpPr>
        <p:sp>
          <p:nvSpPr>
            <p:cNvPr id="60"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7"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8"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9"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0"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36938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vertTitleAndTx" preserve="1">
  <p:cSld name="垂直排列标题与文本">
    <p:spTree>
      <p:nvGrpSpPr>
        <p:cNvPr id="1" name=""/>
        <p:cNvGrpSpPr/>
        <p:nvPr/>
      </p:nvGrpSpPr>
      <p:grpSpPr>
        <a:xfrm>
          <a:off x="0" y="0"/>
          <a:ext cx="0" cy="0"/>
          <a:chOff x="0" y="0"/>
          <a:chExt cx="0" cy="0"/>
        </a:xfrm>
      </p:grpSpPr>
      <p:sp>
        <p:nvSpPr>
          <p:cNvPr id="4"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4" name="组合 86"/>
          <p:cNvGrpSpPr>
            <a:grpSpLocks/>
          </p:cNvGrpSpPr>
          <p:nvPr/>
        </p:nvGrpSpPr>
        <p:grpSpPr bwMode="auto">
          <a:xfrm>
            <a:off x="-2117" y="-26988"/>
            <a:ext cx="12194117" cy="1674813"/>
            <a:chOff x="-1588" y="-26988"/>
            <a:chExt cx="9145588" cy="1674813"/>
          </a:xfrm>
        </p:grpSpPr>
        <p:pic>
          <p:nvPicPr>
            <p:cNvPr id="35"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a:grpSpLocks/>
            </p:cNvGrpSpPr>
            <p:nvPr/>
          </p:nvGrpSpPr>
          <p:grpSpPr bwMode="auto">
            <a:xfrm>
              <a:off x="-1588" y="-26987"/>
              <a:ext cx="1287463" cy="1674813"/>
              <a:chOff x="-1588" y="-26988"/>
              <a:chExt cx="1158876" cy="1508126"/>
            </a:xfrm>
          </p:grpSpPr>
          <p:grpSp>
            <p:nvGrpSpPr>
              <p:cNvPr id="37" name="Group 195"/>
              <p:cNvGrpSpPr>
                <a:grpSpLocks/>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8" name="Group 198"/>
              <p:cNvGrpSpPr>
                <a:grpSpLocks/>
              </p:cNvGrpSpPr>
              <p:nvPr/>
            </p:nvGrpSpPr>
            <p:grpSpPr bwMode="auto">
              <a:xfrm>
                <a:off x="0" y="198438"/>
                <a:ext cx="1057275" cy="1143000"/>
                <a:chOff x="0" y="1039"/>
                <a:chExt cx="2681" cy="2897"/>
              </a:xfrm>
            </p:grpSpPr>
            <p:pic>
              <p:nvPicPr>
                <p:cNvPr id="42"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9" name="Group 201"/>
              <p:cNvGrpSpPr>
                <a:grpSpLocks/>
              </p:cNvGrpSpPr>
              <p:nvPr/>
            </p:nvGrpSpPr>
            <p:grpSpPr bwMode="auto">
              <a:xfrm>
                <a:off x="-1588" y="-26988"/>
                <a:ext cx="933451" cy="1239838"/>
                <a:chOff x="-7" y="240"/>
                <a:chExt cx="2407" cy="3199"/>
              </a:xfrm>
            </p:grpSpPr>
            <p:pic>
              <p:nvPicPr>
                <p:cNvPr id="40"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6"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1" name="组合 76"/>
          <p:cNvGrpSpPr>
            <a:grpSpLocks/>
          </p:cNvGrpSpPr>
          <p:nvPr/>
        </p:nvGrpSpPr>
        <p:grpSpPr bwMode="auto">
          <a:xfrm>
            <a:off x="6756400" y="5918200"/>
            <a:ext cx="5435600" cy="939800"/>
            <a:chOff x="5067300" y="5918200"/>
            <a:chExt cx="4076700" cy="939800"/>
          </a:xfrm>
        </p:grpSpPr>
        <p:sp>
          <p:nvSpPr>
            <p:cNvPr id="5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8"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9" name="组合 75"/>
          <p:cNvGrpSpPr>
            <a:grpSpLocks/>
          </p:cNvGrpSpPr>
          <p:nvPr/>
        </p:nvGrpSpPr>
        <p:grpSpPr bwMode="auto">
          <a:xfrm>
            <a:off x="668867" y="5910264"/>
            <a:ext cx="5429251" cy="947737"/>
            <a:chOff x="501650" y="5910263"/>
            <a:chExt cx="4071938" cy="947761"/>
          </a:xfrm>
        </p:grpSpPr>
        <p:sp>
          <p:nvSpPr>
            <p:cNvPr id="60"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7"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竖排标题 1"/>
          <p:cNvSpPr>
            <a:spLocks noGrp="1"/>
          </p:cNvSpPr>
          <p:nvPr>
            <p:ph type="title" orient="vert"/>
          </p:nvPr>
        </p:nvSpPr>
        <p:spPr>
          <a:xfrm>
            <a:off x="8839200" y="228600"/>
            <a:ext cx="27432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8026400" cy="60960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8"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9"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0"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82477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type="txAndObj" preserve="1">
  <p:cSld name="标题，文本与内容">
    <p:spTree>
      <p:nvGrpSpPr>
        <p:cNvPr id="1" name=""/>
        <p:cNvGrpSpPr/>
        <p:nvPr/>
      </p:nvGrpSpPr>
      <p:grpSpPr>
        <a:xfrm>
          <a:off x="0" y="0"/>
          <a:ext cx="0" cy="0"/>
          <a:chOff x="0" y="0"/>
          <a:chExt cx="0" cy="0"/>
        </a:xfrm>
      </p:grpSpPr>
      <p:sp>
        <p:nvSpPr>
          <p:cNvPr id="5"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4"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5" name="组合 86"/>
          <p:cNvGrpSpPr>
            <a:grpSpLocks/>
          </p:cNvGrpSpPr>
          <p:nvPr/>
        </p:nvGrpSpPr>
        <p:grpSpPr bwMode="auto">
          <a:xfrm>
            <a:off x="-2117" y="-26988"/>
            <a:ext cx="12194117" cy="1674813"/>
            <a:chOff x="-1588" y="-26988"/>
            <a:chExt cx="9145588" cy="1674813"/>
          </a:xfrm>
        </p:grpSpPr>
        <p:pic>
          <p:nvPicPr>
            <p:cNvPr id="36"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a:grpSpLocks/>
            </p:cNvGrpSpPr>
            <p:nvPr/>
          </p:nvGrpSpPr>
          <p:grpSpPr bwMode="auto">
            <a:xfrm>
              <a:off x="-1588" y="-26987"/>
              <a:ext cx="1287463" cy="1674813"/>
              <a:chOff x="-1588" y="-26988"/>
              <a:chExt cx="1158876" cy="1508126"/>
            </a:xfrm>
          </p:grpSpPr>
          <p:grpSp>
            <p:nvGrpSpPr>
              <p:cNvPr id="38" name="Group 195"/>
              <p:cNvGrpSpPr>
                <a:grpSpLocks/>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9" name="Group 198"/>
              <p:cNvGrpSpPr>
                <a:grpSpLocks/>
              </p:cNvGrpSpPr>
              <p:nvPr/>
            </p:nvGrpSpPr>
            <p:grpSpPr bwMode="auto">
              <a:xfrm>
                <a:off x="0" y="198438"/>
                <a:ext cx="1057275" cy="1143000"/>
                <a:chOff x="0" y="1039"/>
                <a:chExt cx="2681" cy="2897"/>
              </a:xfrm>
            </p:grpSpPr>
            <p:pic>
              <p:nvPicPr>
                <p:cNvPr id="43"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40" name="Group 201"/>
              <p:cNvGrpSpPr>
                <a:grpSpLocks/>
              </p:cNvGrpSpPr>
              <p:nvPr/>
            </p:nvGrpSpPr>
            <p:grpSpPr bwMode="auto">
              <a:xfrm>
                <a:off x="-1588" y="-26988"/>
                <a:ext cx="933451" cy="1239838"/>
                <a:chOff x="-7" y="240"/>
                <a:chExt cx="2407" cy="3199"/>
              </a:xfrm>
            </p:grpSpPr>
            <p:pic>
              <p:nvPicPr>
                <p:cNvPr id="41"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7"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0"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1"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2" name="组合 76"/>
          <p:cNvGrpSpPr>
            <a:grpSpLocks/>
          </p:cNvGrpSpPr>
          <p:nvPr/>
        </p:nvGrpSpPr>
        <p:grpSpPr bwMode="auto">
          <a:xfrm>
            <a:off x="6756400" y="5918200"/>
            <a:ext cx="5435600" cy="939800"/>
            <a:chOff x="5067300" y="5918200"/>
            <a:chExt cx="4076700" cy="939800"/>
          </a:xfrm>
        </p:grpSpPr>
        <p:sp>
          <p:nvSpPr>
            <p:cNvPr id="53"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8"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9"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60" name="组合 75"/>
          <p:cNvGrpSpPr>
            <a:grpSpLocks/>
          </p:cNvGrpSpPr>
          <p:nvPr/>
        </p:nvGrpSpPr>
        <p:grpSpPr bwMode="auto">
          <a:xfrm>
            <a:off x="668867" y="5910264"/>
            <a:ext cx="5429251" cy="947737"/>
            <a:chOff x="501650" y="5910263"/>
            <a:chExt cx="4071938" cy="947761"/>
          </a:xfrm>
        </p:grpSpPr>
        <p:sp>
          <p:nvSpPr>
            <p:cNvPr id="61"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6"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7"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8"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a:xfrm>
            <a:off x="1625600" y="228600"/>
            <a:ext cx="98552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5384800" cy="4724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0"/>
            <a:ext cx="5384800" cy="4724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9"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70"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1"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7585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type="chart" preserve="1">
  <p:cSld name="标题和图表">
    <p:spTree>
      <p:nvGrpSpPr>
        <p:cNvPr id="1" name=""/>
        <p:cNvGrpSpPr/>
        <p:nvPr/>
      </p:nvGrpSpPr>
      <p:grpSpPr>
        <a:xfrm>
          <a:off x="0" y="0"/>
          <a:ext cx="0" cy="0"/>
          <a:chOff x="0" y="0"/>
          <a:chExt cx="0" cy="0"/>
        </a:xfrm>
      </p:grpSpPr>
      <p:sp>
        <p:nvSpPr>
          <p:cNvPr id="4"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4" name="组合 86"/>
          <p:cNvGrpSpPr>
            <a:grpSpLocks/>
          </p:cNvGrpSpPr>
          <p:nvPr/>
        </p:nvGrpSpPr>
        <p:grpSpPr bwMode="auto">
          <a:xfrm>
            <a:off x="-2117" y="-26988"/>
            <a:ext cx="12194117" cy="1674813"/>
            <a:chOff x="-1588" y="-26988"/>
            <a:chExt cx="9145588" cy="1674813"/>
          </a:xfrm>
        </p:grpSpPr>
        <p:pic>
          <p:nvPicPr>
            <p:cNvPr id="35"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a:grpSpLocks/>
            </p:cNvGrpSpPr>
            <p:nvPr/>
          </p:nvGrpSpPr>
          <p:grpSpPr bwMode="auto">
            <a:xfrm>
              <a:off x="-1588" y="-26987"/>
              <a:ext cx="1287463" cy="1674813"/>
              <a:chOff x="-1588" y="-26988"/>
              <a:chExt cx="1158876" cy="1508126"/>
            </a:xfrm>
          </p:grpSpPr>
          <p:grpSp>
            <p:nvGrpSpPr>
              <p:cNvPr id="37" name="Group 195"/>
              <p:cNvGrpSpPr>
                <a:grpSpLocks/>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8" name="Group 198"/>
              <p:cNvGrpSpPr>
                <a:grpSpLocks/>
              </p:cNvGrpSpPr>
              <p:nvPr/>
            </p:nvGrpSpPr>
            <p:grpSpPr bwMode="auto">
              <a:xfrm>
                <a:off x="0" y="198438"/>
                <a:ext cx="1057275" cy="1143000"/>
                <a:chOff x="0" y="1039"/>
                <a:chExt cx="2681" cy="2897"/>
              </a:xfrm>
            </p:grpSpPr>
            <p:pic>
              <p:nvPicPr>
                <p:cNvPr id="42"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9" name="Group 201"/>
              <p:cNvGrpSpPr>
                <a:grpSpLocks/>
              </p:cNvGrpSpPr>
              <p:nvPr/>
            </p:nvGrpSpPr>
            <p:grpSpPr bwMode="auto">
              <a:xfrm>
                <a:off x="-1588" y="-26988"/>
                <a:ext cx="933451" cy="1239838"/>
                <a:chOff x="-7" y="240"/>
                <a:chExt cx="2407" cy="3199"/>
              </a:xfrm>
            </p:grpSpPr>
            <p:pic>
              <p:nvPicPr>
                <p:cNvPr id="40"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6"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1" name="组合 76"/>
          <p:cNvGrpSpPr>
            <a:grpSpLocks/>
          </p:cNvGrpSpPr>
          <p:nvPr/>
        </p:nvGrpSpPr>
        <p:grpSpPr bwMode="auto">
          <a:xfrm>
            <a:off x="6756400" y="5918200"/>
            <a:ext cx="5435600" cy="939800"/>
            <a:chOff x="5067300" y="5918200"/>
            <a:chExt cx="4076700" cy="939800"/>
          </a:xfrm>
        </p:grpSpPr>
        <p:sp>
          <p:nvSpPr>
            <p:cNvPr id="5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8"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9" name="组合 75"/>
          <p:cNvGrpSpPr>
            <a:grpSpLocks/>
          </p:cNvGrpSpPr>
          <p:nvPr/>
        </p:nvGrpSpPr>
        <p:grpSpPr bwMode="auto">
          <a:xfrm>
            <a:off x="668867" y="5910264"/>
            <a:ext cx="5429251" cy="947737"/>
            <a:chOff x="501650" y="5910263"/>
            <a:chExt cx="4071938" cy="947761"/>
          </a:xfrm>
        </p:grpSpPr>
        <p:sp>
          <p:nvSpPr>
            <p:cNvPr id="60"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7"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a:xfrm>
            <a:off x="1625600" y="228600"/>
            <a:ext cx="9855200" cy="838200"/>
          </a:xfrm>
        </p:spPr>
        <p:txBody>
          <a:bodyPr/>
          <a:lstStyle/>
          <a:p>
            <a:r>
              <a:rPr lang="zh-CN" altLang="en-US"/>
              <a:t>单击此处编辑母版标题样式</a:t>
            </a:r>
          </a:p>
        </p:txBody>
      </p:sp>
      <p:sp>
        <p:nvSpPr>
          <p:cNvPr id="3" name="图表占位符 2"/>
          <p:cNvSpPr>
            <a:spLocks noGrp="1"/>
          </p:cNvSpPr>
          <p:nvPr>
            <p:ph type="chart" idx="1"/>
          </p:nvPr>
        </p:nvSpPr>
        <p:spPr>
          <a:xfrm>
            <a:off x="609600" y="1600200"/>
            <a:ext cx="10972800" cy="4724400"/>
          </a:xfrm>
        </p:spPr>
        <p:txBody>
          <a:bodyPr/>
          <a:lstStyle/>
          <a:p>
            <a:pPr lvl="0"/>
            <a:r>
              <a:rPr lang="zh-CN" altLang="en-US" noProof="0"/>
              <a:t>单击图标添加图表</a:t>
            </a:r>
          </a:p>
        </p:txBody>
      </p:sp>
      <p:sp>
        <p:nvSpPr>
          <p:cNvPr id="68"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9"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0"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3979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tbl" preserve="1">
  <p:cSld name="标题和表格">
    <p:spTree>
      <p:nvGrpSpPr>
        <p:cNvPr id="1" name=""/>
        <p:cNvGrpSpPr/>
        <p:nvPr/>
      </p:nvGrpSpPr>
      <p:grpSpPr>
        <a:xfrm>
          <a:off x="0" y="0"/>
          <a:ext cx="0" cy="0"/>
          <a:chOff x="0" y="0"/>
          <a:chExt cx="0" cy="0"/>
        </a:xfrm>
      </p:grpSpPr>
      <p:sp>
        <p:nvSpPr>
          <p:cNvPr id="4"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4" name="组合 86"/>
          <p:cNvGrpSpPr>
            <a:grpSpLocks/>
          </p:cNvGrpSpPr>
          <p:nvPr/>
        </p:nvGrpSpPr>
        <p:grpSpPr bwMode="auto">
          <a:xfrm>
            <a:off x="-2117" y="-26988"/>
            <a:ext cx="12194117" cy="1674813"/>
            <a:chOff x="-1588" y="-26988"/>
            <a:chExt cx="9145588" cy="1674813"/>
          </a:xfrm>
        </p:grpSpPr>
        <p:pic>
          <p:nvPicPr>
            <p:cNvPr id="35"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a:grpSpLocks/>
            </p:cNvGrpSpPr>
            <p:nvPr/>
          </p:nvGrpSpPr>
          <p:grpSpPr bwMode="auto">
            <a:xfrm>
              <a:off x="-1588" y="-26987"/>
              <a:ext cx="1287463" cy="1674813"/>
              <a:chOff x="-1588" y="-26988"/>
              <a:chExt cx="1158876" cy="1508126"/>
            </a:xfrm>
          </p:grpSpPr>
          <p:grpSp>
            <p:nvGrpSpPr>
              <p:cNvPr id="37" name="Group 195"/>
              <p:cNvGrpSpPr>
                <a:grpSpLocks/>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8" name="Group 198"/>
              <p:cNvGrpSpPr>
                <a:grpSpLocks/>
              </p:cNvGrpSpPr>
              <p:nvPr/>
            </p:nvGrpSpPr>
            <p:grpSpPr bwMode="auto">
              <a:xfrm>
                <a:off x="0" y="198438"/>
                <a:ext cx="1057275" cy="1143000"/>
                <a:chOff x="0" y="1039"/>
                <a:chExt cx="2681" cy="2897"/>
              </a:xfrm>
            </p:grpSpPr>
            <p:pic>
              <p:nvPicPr>
                <p:cNvPr id="42"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9" name="Group 201"/>
              <p:cNvGrpSpPr>
                <a:grpSpLocks/>
              </p:cNvGrpSpPr>
              <p:nvPr/>
            </p:nvGrpSpPr>
            <p:grpSpPr bwMode="auto">
              <a:xfrm>
                <a:off x="-1588" y="-26988"/>
                <a:ext cx="933451" cy="1239838"/>
                <a:chOff x="-7" y="240"/>
                <a:chExt cx="2407" cy="3199"/>
              </a:xfrm>
            </p:grpSpPr>
            <p:pic>
              <p:nvPicPr>
                <p:cNvPr id="40"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6"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1" name="组合 76"/>
          <p:cNvGrpSpPr>
            <a:grpSpLocks/>
          </p:cNvGrpSpPr>
          <p:nvPr/>
        </p:nvGrpSpPr>
        <p:grpSpPr bwMode="auto">
          <a:xfrm>
            <a:off x="6756400" y="5918200"/>
            <a:ext cx="5435600" cy="939800"/>
            <a:chOff x="5067300" y="5918200"/>
            <a:chExt cx="4076700" cy="939800"/>
          </a:xfrm>
        </p:grpSpPr>
        <p:sp>
          <p:nvSpPr>
            <p:cNvPr id="5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8"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9" name="组合 75"/>
          <p:cNvGrpSpPr>
            <a:grpSpLocks/>
          </p:cNvGrpSpPr>
          <p:nvPr/>
        </p:nvGrpSpPr>
        <p:grpSpPr bwMode="auto">
          <a:xfrm>
            <a:off x="668867" y="5910264"/>
            <a:ext cx="5429251" cy="947737"/>
            <a:chOff x="501650" y="5910263"/>
            <a:chExt cx="4071938" cy="947761"/>
          </a:xfrm>
        </p:grpSpPr>
        <p:sp>
          <p:nvSpPr>
            <p:cNvPr id="60"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7"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a:xfrm>
            <a:off x="1625600" y="228600"/>
            <a:ext cx="9855200" cy="8382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10972800" cy="4724400"/>
          </a:xfrm>
        </p:spPr>
        <p:txBody>
          <a:bodyPr/>
          <a:lstStyle/>
          <a:p>
            <a:pPr lvl="0"/>
            <a:r>
              <a:rPr lang="zh-CN" altLang="en-US" noProof="0"/>
              <a:t>单击图标添加表格</a:t>
            </a:r>
          </a:p>
        </p:txBody>
      </p:sp>
      <p:sp>
        <p:nvSpPr>
          <p:cNvPr id="68"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9"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0"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208430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914400" y="609600"/>
            <a:ext cx="10363200" cy="1143000"/>
          </a:xfrm>
        </p:spPr>
        <p:txBody>
          <a:bodyPr/>
          <a:lstStyle/>
          <a:p>
            <a:r>
              <a:rPr lang="zh-CN" altLang="en-US"/>
              <a:t>单击此处编辑母版标题样式</a:t>
            </a:r>
          </a:p>
        </p:txBody>
      </p:sp>
      <p:sp>
        <p:nvSpPr>
          <p:cNvPr id="3" name="内容占位符 2"/>
          <p:cNvSpPr>
            <a:spLocks noGrp="1"/>
          </p:cNvSpPr>
          <p:nvPr>
            <p:ph sz="quarter" idx="1"/>
          </p:nvPr>
        </p:nvSpPr>
        <p:spPr>
          <a:xfrm>
            <a:off x="914400" y="1981200"/>
            <a:ext cx="508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981200"/>
            <a:ext cx="508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914400" y="4114800"/>
            <a:ext cx="508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4114800"/>
            <a:ext cx="508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fld id="{F5280214-1D9B-4D6F-AC0D-5AE69130BB4F}" type="datetimeFigureOut">
              <a:rPr lang="zh-CN" altLang="en-US" smtClean="0"/>
              <a:t>2020/9/2</a:t>
            </a:fld>
            <a:endParaRPr lang="zh-CN" altLang="en-US"/>
          </a:p>
        </p:txBody>
      </p:sp>
      <p:sp>
        <p:nvSpPr>
          <p:cNvPr id="8"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zh-CN" altLang="en-US"/>
          </a:p>
        </p:txBody>
      </p:sp>
      <p:sp>
        <p:nvSpPr>
          <p:cNvPr id="9" name="Rectangle 6"/>
          <p:cNvSpPr>
            <a:spLocks noGrp="1" noChangeArrowheads="1"/>
          </p:cNvSpPr>
          <p:nvPr>
            <p:ph type="sldNum" sz="quarter" idx="12"/>
          </p:nvPr>
        </p:nvSpPr>
        <p:spPr>
          <a:xfrm>
            <a:off x="8737600" y="6248400"/>
            <a:ext cx="2540000" cy="457200"/>
          </a:xfrm>
          <a:prstGeom prst="rect">
            <a:avLst/>
          </a:prstGeom>
          <a:ln/>
        </p:spPr>
        <p:txBody>
          <a:bodyPr/>
          <a:lstStyle>
            <a:lvl1pPr>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78919010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p:cSld name="1_标题幻灯片">
    <p:spTree>
      <p:nvGrpSpPr>
        <p:cNvPr id="1" name=""/>
        <p:cNvGrpSpPr/>
        <p:nvPr/>
      </p:nvGrpSpPr>
      <p:grpSpPr>
        <a:xfrm>
          <a:off x="0" y="0"/>
          <a:ext cx="0" cy="0"/>
          <a:chOff x="0" y="0"/>
          <a:chExt cx="0" cy="0"/>
        </a:xfrm>
      </p:grpSpPr>
      <p:grpSp>
        <p:nvGrpSpPr>
          <p:cNvPr id="2" name="Group 191"/>
          <p:cNvGrpSpPr>
            <a:grpSpLocks/>
          </p:cNvGrpSpPr>
          <p:nvPr/>
        </p:nvGrpSpPr>
        <p:grpSpPr bwMode="auto">
          <a:xfrm>
            <a:off x="579967" y="4764"/>
            <a:ext cx="10687051" cy="6853237"/>
            <a:chOff x="274" y="10"/>
            <a:chExt cx="5049" cy="4310"/>
          </a:xfrm>
        </p:grpSpPr>
        <p:sp>
          <p:nvSpPr>
            <p:cNvPr id="5" name="Line 126"/>
            <p:cNvSpPr>
              <a:spLocks noChangeShapeType="1"/>
            </p:cNvSpPr>
            <p:nvPr/>
          </p:nvSpPr>
          <p:spPr bwMode="gray">
            <a:xfrm>
              <a:off x="3479"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6" name="Line 137"/>
            <p:cNvSpPr>
              <a:spLocks noChangeShapeType="1"/>
            </p:cNvSpPr>
            <p:nvPr/>
          </p:nvSpPr>
          <p:spPr bwMode="gray">
            <a:xfrm>
              <a:off x="3929"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7" name="Line 139"/>
            <p:cNvSpPr>
              <a:spLocks noChangeShapeType="1"/>
            </p:cNvSpPr>
            <p:nvPr/>
          </p:nvSpPr>
          <p:spPr bwMode="gray">
            <a:xfrm>
              <a:off x="4395"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8" name="Line 140"/>
            <p:cNvSpPr>
              <a:spLocks noChangeShapeType="1"/>
            </p:cNvSpPr>
            <p:nvPr/>
          </p:nvSpPr>
          <p:spPr bwMode="gray">
            <a:xfrm>
              <a:off x="4845"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9" name="Line 143"/>
            <p:cNvSpPr>
              <a:spLocks noChangeShapeType="1"/>
            </p:cNvSpPr>
            <p:nvPr/>
          </p:nvSpPr>
          <p:spPr bwMode="gray">
            <a:xfrm>
              <a:off x="5302"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0" name="Line 147"/>
            <p:cNvSpPr>
              <a:spLocks noChangeShapeType="1"/>
            </p:cNvSpPr>
            <p:nvPr/>
          </p:nvSpPr>
          <p:spPr bwMode="gray">
            <a:xfrm>
              <a:off x="1651"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1" name="Line 149"/>
            <p:cNvSpPr>
              <a:spLocks noChangeShapeType="1"/>
            </p:cNvSpPr>
            <p:nvPr/>
          </p:nvSpPr>
          <p:spPr bwMode="gray">
            <a:xfrm>
              <a:off x="2101"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2" name="Line 151"/>
            <p:cNvSpPr>
              <a:spLocks noChangeShapeType="1"/>
            </p:cNvSpPr>
            <p:nvPr/>
          </p:nvSpPr>
          <p:spPr bwMode="gray">
            <a:xfrm>
              <a:off x="2567"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3" name="Line 152"/>
            <p:cNvSpPr>
              <a:spLocks noChangeShapeType="1"/>
            </p:cNvSpPr>
            <p:nvPr/>
          </p:nvSpPr>
          <p:spPr bwMode="gray">
            <a:xfrm>
              <a:off x="3017"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4" name="Line 158"/>
            <p:cNvSpPr>
              <a:spLocks noChangeShapeType="1"/>
            </p:cNvSpPr>
            <p:nvPr/>
          </p:nvSpPr>
          <p:spPr bwMode="gray">
            <a:xfrm>
              <a:off x="274"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5" name="Line 160"/>
            <p:cNvSpPr>
              <a:spLocks noChangeShapeType="1"/>
            </p:cNvSpPr>
            <p:nvPr/>
          </p:nvSpPr>
          <p:spPr bwMode="gray">
            <a:xfrm>
              <a:off x="740"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sp>
          <p:nvSpPr>
            <p:cNvPr id="16" name="Line 161"/>
            <p:cNvSpPr>
              <a:spLocks noChangeShapeType="1"/>
            </p:cNvSpPr>
            <p:nvPr/>
          </p:nvSpPr>
          <p:spPr bwMode="gray">
            <a:xfrm>
              <a:off x="1190" y="10"/>
              <a:ext cx="21" cy="4310"/>
            </a:xfrm>
            <a:prstGeom prst="line">
              <a:avLst/>
            </a:prstGeom>
            <a:noFill/>
            <a:ln w="9525">
              <a:solidFill>
                <a:srgbClr val="DDDDDD">
                  <a:alpha val="50000"/>
                </a:srgbClr>
              </a:solidFill>
              <a:round/>
              <a:headEnd/>
              <a:tailEnd/>
            </a:ln>
            <a:effectLst/>
          </p:spPr>
          <p:txBody>
            <a:bodyPr/>
            <a:lstStyle/>
            <a:p>
              <a:pPr>
                <a:defRPr/>
              </a:pPr>
              <a:endParaRPr lang="zh-CN" altLang="en-US" sz="1800">
                <a:ea typeface="+mn-ea"/>
              </a:endParaRPr>
            </a:p>
          </p:txBody>
        </p:sp>
      </p:grpSp>
      <p:sp>
        <p:nvSpPr>
          <p:cNvPr id="17" name="Rectangle 87"/>
          <p:cNvSpPr>
            <a:spLocks noChangeArrowheads="1"/>
          </p:cNvSpPr>
          <p:nvPr/>
        </p:nvSpPr>
        <p:spPr bwMode="gray">
          <a:xfrm>
            <a:off x="0" y="1844825"/>
            <a:ext cx="12192000" cy="2503487"/>
          </a:xfrm>
          <a:prstGeom prst="rect">
            <a:avLst/>
          </a:prstGeom>
          <a:gradFill rotWithShape="1">
            <a:gsLst>
              <a:gs pos="0">
                <a:srgbClr val="6493F6"/>
              </a:gs>
              <a:gs pos="100000">
                <a:srgbClr val="98D2F6"/>
              </a:gs>
            </a:gsLst>
            <a:lin ang="0" scaled="1"/>
          </a:gradFill>
          <a:ln w="9525">
            <a:noFill/>
            <a:miter lim="800000"/>
            <a:headEnd/>
            <a:tailEnd/>
          </a:ln>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3534834" y="5588000"/>
            <a:ext cx="967317" cy="635000"/>
          </a:xfrm>
          <a:prstGeom prst="rect">
            <a:avLst/>
          </a:prstGeom>
          <a:solidFill>
            <a:srgbClr val="DDDDDD">
              <a:alpha val="30000"/>
            </a:srgbClr>
          </a:solidFill>
          <a:ln w="9525">
            <a:no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5473700" y="5588000"/>
            <a:ext cx="967317" cy="635000"/>
          </a:xfrm>
          <a:prstGeom prst="rect">
            <a:avLst/>
          </a:prstGeom>
          <a:solidFill>
            <a:srgbClr val="DDDDDD">
              <a:alpha val="30000"/>
            </a:srgbClr>
          </a:solidFill>
          <a:ln w="9525">
            <a:noFill/>
            <a:miter lim="800000"/>
            <a:headEnd/>
            <a:tailEnd/>
          </a:ln>
          <a:effectLst/>
        </p:spPr>
        <p:txBody>
          <a:bodyPr wrap="none" anchor="ctr"/>
          <a:lstStyle/>
          <a:p>
            <a:pPr>
              <a:defRPr/>
            </a:pPr>
            <a:endParaRPr lang="zh-CN" altLang="en-US" sz="1800">
              <a:ea typeface="+mn-ea"/>
            </a:endParaRPr>
          </a:p>
        </p:txBody>
      </p:sp>
      <p:sp>
        <p:nvSpPr>
          <p:cNvPr id="20" name="Rectangle 172"/>
          <p:cNvSpPr>
            <a:spLocks noChangeArrowheads="1"/>
          </p:cNvSpPr>
          <p:nvPr/>
        </p:nvSpPr>
        <p:spPr bwMode="gray">
          <a:xfrm>
            <a:off x="4489451" y="4943475"/>
            <a:ext cx="967316" cy="636588"/>
          </a:xfrm>
          <a:prstGeom prst="rect">
            <a:avLst/>
          </a:prstGeom>
          <a:solidFill>
            <a:srgbClr val="DDDDDD">
              <a:alpha val="20000"/>
            </a:srgbClr>
          </a:solidFill>
          <a:ln w="9525">
            <a:no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2556934" y="4943475"/>
            <a:ext cx="967317" cy="636588"/>
          </a:xfrm>
          <a:prstGeom prst="rect">
            <a:avLst/>
          </a:prstGeom>
          <a:solidFill>
            <a:schemeClr val="accent2">
              <a:alpha val="20000"/>
            </a:schemeClr>
          </a:solidFill>
          <a:ln w="9525">
            <a:noFill/>
            <a:miter lim="800000"/>
            <a:headEnd/>
            <a:tailEnd/>
          </a:ln>
          <a:effectLst/>
        </p:spPr>
        <p:txBody>
          <a:bodyPr wrap="none" anchor="ctr"/>
          <a:lstStyle/>
          <a:p>
            <a:pPr>
              <a:defRPr/>
            </a:pPr>
            <a:endParaRPr lang="zh-CN" altLang="en-US" sz="1800">
              <a:ea typeface="+mn-ea"/>
            </a:endParaRPr>
          </a:p>
        </p:txBody>
      </p:sp>
      <p:sp>
        <p:nvSpPr>
          <p:cNvPr id="22" name="Rectangle 178"/>
          <p:cNvSpPr>
            <a:spLocks noChangeArrowheads="1"/>
          </p:cNvSpPr>
          <p:nvPr/>
        </p:nvSpPr>
        <p:spPr bwMode="gray">
          <a:xfrm>
            <a:off x="5473700" y="4310064"/>
            <a:ext cx="967317" cy="636587"/>
          </a:xfrm>
          <a:prstGeom prst="rect">
            <a:avLst/>
          </a:prstGeom>
          <a:solidFill>
            <a:srgbClr val="DDDDDD">
              <a:alpha val="10001"/>
            </a:srgbClr>
          </a:solidFill>
          <a:ln w="9525">
            <a:noFill/>
            <a:miter lim="800000"/>
            <a:headEnd/>
            <a:tailEnd/>
          </a:ln>
          <a:effectLst/>
        </p:spPr>
        <p:txBody>
          <a:bodyPr wrap="none" anchor="ctr"/>
          <a:lstStyle/>
          <a:p>
            <a:pPr>
              <a:defRPr/>
            </a:pPr>
            <a:endParaRPr lang="zh-CN" altLang="en-US" sz="1800">
              <a:ea typeface="+mn-ea"/>
            </a:endParaRPr>
          </a:p>
        </p:txBody>
      </p:sp>
      <p:sp>
        <p:nvSpPr>
          <p:cNvPr id="23" name="Rectangle 186"/>
          <p:cNvSpPr>
            <a:spLocks noChangeArrowheads="1"/>
          </p:cNvSpPr>
          <p:nvPr/>
        </p:nvSpPr>
        <p:spPr bwMode="gray">
          <a:xfrm>
            <a:off x="4495801" y="6221414"/>
            <a:ext cx="971551" cy="636587"/>
          </a:xfrm>
          <a:prstGeom prst="rect">
            <a:avLst/>
          </a:prstGeom>
          <a:solidFill>
            <a:srgbClr val="DDDDDD">
              <a:alpha val="39999"/>
            </a:srgbClr>
          </a:solidFill>
          <a:ln w="9525">
            <a:noFill/>
            <a:miter lim="800000"/>
            <a:headEnd/>
            <a:tailEnd/>
          </a:ln>
          <a:effectLst/>
        </p:spPr>
        <p:txBody>
          <a:bodyPr wrap="none" anchor="ctr"/>
          <a:lstStyle/>
          <a:p>
            <a:pPr>
              <a:defRPr/>
            </a:pPr>
            <a:endParaRPr lang="zh-CN" altLang="en-US" sz="1800">
              <a:ea typeface="+mn-ea"/>
            </a:endParaRPr>
          </a:p>
        </p:txBody>
      </p:sp>
      <p:sp>
        <p:nvSpPr>
          <p:cNvPr id="24" name="Rectangle 188"/>
          <p:cNvSpPr>
            <a:spLocks noChangeArrowheads="1"/>
          </p:cNvSpPr>
          <p:nvPr/>
        </p:nvSpPr>
        <p:spPr bwMode="gray">
          <a:xfrm>
            <a:off x="2561167" y="6221414"/>
            <a:ext cx="967317" cy="636587"/>
          </a:xfrm>
          <a:prstGeom prst="rect">
            <a:avLst/>
          </a:prstGeom>
          <a:solidFill>
            <a:srgbClr val="DDDDDD">
              <a:alpha val="39999"/>
            </a:srgbClr>
          </a:solidFill>
          <a:ln w="9525">
            <a:noFill/>
            <a:miter lim="800000"/>
            <a:headEnd/>
            <a:tailEnd/>
          </a:ln>
          <a:effectLst/>
        </p:spPr>
        <p:txBody>
          <a:bodyPr wrap="none" anchor="ctr"/>
          <a:lstStyle/>
          <a:p>
            <a:pPr>
              <a:defRPr/>
            </a:pPr>
            <a:endParaRPr lang="zh-CN" altLang="en-US" sz="1800">
              <a:ea typeface="+mn-ea"/>
            </a:endParaRPr>
          </a:p>
        </p:txBody>
      </p:sp>
      <p:grpSp>
        <p:nvGrpSpPr>
          <p:cNvPr id="3" name="Group 206"/>
          <p:cNvGrpSpPr>
            <a:grpSpLocks/>
          </p:cNvGrpSpPr>
          <p:nvPr/>
        </p:nvGrpSpPr>
        <p:grpSpPr bwMode="auto">
          <a:xfrm>
            <a:off x="-95294" y="-357214"/>
            <a:ext cx="12287251" cy="6508750"/>
            <a:chOff x="-45" y="-180"/>
            <a:chExt cx="5805" cy="4100"/>
          </a:xfrm>
        </p:grpSpPr>
        <p:sp>
          <p:nvSpPr>
            <p:cNvPr id="26" name="Line 192"/>
            <p:cNvSpPr>
              <a:spLocks noChangeShapeType="1"/>
            </p:cNvSpPr>
            <p:nvPr/>
          </p:nvSpPr>
          <p:spPr bwMode="gray">
            <a:xfrm flipH="1">
              <a:off x="0" y="336"/>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27" name="Line 193"/>
            <p:cNvSpPr>
              <a:spLocks noChangeShapeType="1"/>
            </p:cNvSpPr>
            <p:nvPr/>
          </p:nvSpPr>
          <p:spPr bwMode="gray">
            <a:xfrm flipH="1">
              <a:off x="0" y="733"/>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28" name="Line 194"/>
            <p:cNvSpPr>
              <a:spLocks noChangeShapeType="1"/>
            </p:cNvSpPr>
            <p:nvPr/>
          </p:nvSpPr>
          <p:spPr bwMode="gray">
            <a:xfrm flipH="1">
              <a:off x="-45" y="-180"/>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29" name="Line 195"/>
            <p:cNvSpPr>
              <a:spLocks noChangeShapeType="1"/>
            </p:cNvSpPr>
            <p:nvPr/>
          </p:nvSpPr>
          <p:spPr bwMode="gray">
            <a:xfrm flipH="1">
              <a:off x="0" y="2707"/>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30" name="Line 196"/>
            <p:cNvSpPr>
              <a:spLocks noChangeShapeType="1"/>
            </p:cNvSpPr>
            <p:nvPr/>
          </p:nvSpPr>
          <p:spPr bwMode="gray">
            <a:xfrm flipH="1">
              <a:off x="0" y="3111"/>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31" name="Line 197"/>
            <p:cNvSpPr>
              <a:spLocks noChangeShapeType="1"/>
            </p:cNvSpPr>
            <p:nvPr/>
          </p:nvSpPr>
          <p:spPr bwMode="gray">
            <a:xfrm flipH="1">
              <a:off x="0" y="3516"/>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sp>
          <p:nvSpPr>
            <p:cNvPr id="32" name="Line 198"/>
            <p:cNvSpPr>
              <a:spLocks noChangeShapeType="1"/>
            </p:cNvSpPr>
            <p:nvPr/>
          </p:nvSpPr>
          <p:spPr bwMode="gray">
            <a:xfrm flipH="1">
              <a:off x="0" y="3920"/>
              <a:ext cx="5760" cy="0"/>
            </a:xfrm>
            <a:prstGeom prst="line">
              <a:avLst/>
            </a:prstGeom>
            <a:noFill/>
            <a:ln w="9525">
              <a:solidFill>
                <a:srgbClr val="DDDDDD"/>
              </a:solidFill>
              <a:round/>
              <a:headEnd/>
              <a:tailEnd/>
            </a:ln>
            <a:effectLst/>
          </p:spPr>
          <p:txBody>
            <a:bodyPr/>
            <a:lstStyle/>
            <a:p>
              <a:pPr>
                <a:defRPr/>
              </a:pPr>
              <a:endParaRPr lang="zh-CN" altLang="en-US" sz="1800">
                <a:ea typeface="+mn-ea"/>
              </a:endParaRPr>
            </a:p>
          </p:txBody>
        </p:sp>
      </p:grpSp>
      <p:sp>
        <p:nvSpPr>
          <p:cNvPr id="33" name="Text Box 11"/>
          <p:cNvSpPr txBox="1">
            <a:spLocks noChangeArrowheads="1"/>
          </p:cNvSpPr>
          <p:nvPr/>
        </p:nvSpPr>
        <p:spPr bwMode="gray">
          <a:xfrm>
            <a:off x="0" y="461964"/>
            <a:ext cx="1464733" cy="427037"/>
          </a:xfrm>
          <a:prstGeom prst="rect">
            <a:avLst/>
          </a:prstGeom>
          <a:noFill/>
          <a:ln w="9525">
            <a:noFill/>
            <a:miter lim="800000"/>
            <a:headEnd/>
            <a:tailEnd/>
          </a:ln>
          <a:effectLst/>
        </p:spPr>
        <p:txBody>
          <a:bodyPr>
            <a:spAutoFit/>
          </a:bodyPr>
          <a:lstStyle/>
          <a:p>
            <a:pPr algn="ctr">
              <a:spcBef>
                <a:spcPct val="50000"/>
              </a:spcBef>
              <a:defRPr/>
            </a:pPr>
            <a:r>
              <a:rPr lang="en-US" altLang="zh-CN" sz="2200">
                <a:solidFill>
                  <a:srgbClr val="FFFFFF"/>
                </a:solidFill>
                <a:ea typeface="+mn-ea"/>
              </a:rPr>
              <a:t>LOGO</a:t>
            </a:r>
          </a:p>
        </p:txBody>
      </p:sp>
      <p:sp>
        <p:nvSpPr>
          <p:cNvPr id="34" name="Rectangle 162"/>
          <p:cNvSpPr>
            <a:spLocks noChangeArrowheads="1"/>
          </p:cNvSpPr>
          <p:nvPr/>
        </p:nvSpPr>
        <p:spPr bwMode="gray">
          <a:xfrm>
            <a:off x="594785" y="1147763"/>
            <a:ext cx="967316" cy="633412"/>
          </a:xfrm>
          <a:prstGeom prst="rect">
            <a:avLst/>
          </a:prstGeom>
          <a:solidFill>
            <a:schemeClr val="folHlink">
              <a:alpha val="20000"/>
            </a:schemeClr>
          </a:solidFill>
          <a:ln w="9525">
            <a:noFill/>
            <a:miter lim="800000"/>
            <a:headEnd/>
            <a:tailEnd/>
          </a:ln>
          <a:effectLst/>
        </p:spPr>
        <p:txBody>
          <a:bodyPr wrap="none" anchor="ctr"/>
          <a:lstStyle/>
          <a:p>
            <a:pPr>
              <a:defRPr/>
            </a:pPr>
            <a:endParaRPr lang="zh-CN" altLang="en-US" sz="1800">
              <a:ea typeface="+mn-ea"/>
            </a:endParaRPr>
          </a:p>
        </p:txBody>
      </p:sp>
      <p:sp>
        <p:nvSpPr>
          <p:cNvPr id="35" name="Rectangle 181"/>
          <p:cNvSpPr>
            <a:spLocks noChangeArrowheads="1"/>
          </p:cNvSpPr>
          <p:nvPr/>
        </p:nvSpPr>
        <p:spPr bwMode="gray">
          <a:xfrm>
            <a:off x="4466167" y="1165226"/>
            <a:ext cx="967317" cy="633413"/>
          </a:xfrm>
          <a:prstGeom prst="rect">
            <a:avLst/>
          </a:prstGeom>
          <a:solidFill>
            <a:srgbClr val="DDDDDD">
              <a:alpha val="10001"/>
            </a:srgbClr>
          </a:solidFill>
          <a:ln w="9525">
            <a:noFill/>
            <a:miter lim="800000"/>
            <a:headEnd/>
            <a:tailEnd/>
          </a:ln>
          <a:effectLst/>
        </p:spPr>
        <p:txBody>
          <a:bodyPr wrap="none" anchor="ctr"/>
          <a:lstStyle/>
          <a:p>
            <a:pPr>
              <a:defRPr/>
            </a:pPr>
            <a:endParaRPr lang="zh-CN" altLang="en-US" sz="1800">
              <a:ea typeface="+mn-ea"/>
            </a:endParaRPr>
          </a:p>
        </p:txBody>
      </p:sp>
      <p:sp>
        <p:nvSpPr>
          <p:cNvPr id="36" name="Rectangle 183"/>
          <p:cNvSpPr>
            <a:spLocks noChangeArrowheads="1"/>
          </p:cNvSpPr>
          <p:nvPr/>
        </p:nvSpPr>
        <p:spPr bwMode="gray">
          <a:xfrm>
            <a:off x="2518834" y="1165226"/>
            <a:ext cx="967317" cy="633413"/>
          </a:xfrm>
          <a:prstGeom prst="rect">
            <a:avLst/>
          </a:prstGeom>
          <a:solidFill>
            <a:schemeClr val="folHlink">
              <a:alpha val="10001"/>
            </a:schemeClr>
          </a:solidFill>
          <a:ln w="9525">
            <a:noFill/>
            <a:miter lim="800000"/>
            <a:headEnd/>
            <a:tailEnd/>
          </a:ln>
          <a:effectLst/>
        </p:spPr>
        <p:txBody>
          <a:bodyPr wrap="none" anchor="ctr"/>
          <a:lstStyle/>
          <a:p>
            <a:pPr>
              <a:defRPr/>
            </a:pPr>
            <a:endParaRPr lang="zh-CN" altLang="en-US" sz="1800">
              <a:ea typeface="+mn-ea"/>
            </a:endParaRPr>
          </a:p>
        </p:txBody>
      </p:sp>
      <p:sp>
        <p:nvSpPr>
          <p:cNvPr id="37" name="Rectangle 190"/>
          <p:cNvSpPr>
            <a:spLocks noChangeArrowheads="1"/>
          </p:cNvSpPr>
          <p:nvPr/>
        </p:nvSpPr>
        <p:spPr bwMode="gray">
          <a:xfrm>
            <a:off x="1524000" y="533401"/>
            <a:ext cx="967317" cy="633413"/>
          </a:xfrm>
          <a:prstGeom prst="rect">
            <a:avLst/>
          </a:prstGeom>
          <a:solidFill>
            <a:srgbClr val="DDDDDD">
              <a:alpha val="20000"/>
            </a:srgbClr>
          </a:solidFill>
          <a:ln w="9525">
            <a:noFill/>
            <a:miter lim="800000"/>
            <a:headEnd/>
            <a:tailEnd/>
          </a:ln>
          <a:effectLst/>
        </p:spPr>
        <p:txBody>
          <a:bodyPr wrap="none" anchor="ctr"/>
          <a:lstStyle/>
          <a:p>
            <a:pPr>
              <a:defRPr/>
            </a:pPr>
            <a:endParaRPr lang="zh-CN" altLang="en-US" sz="1800">
              <a:ea typeface="+mn-ea"/>
            </a:endParaRPr>
          </a:p>
        </p:txBody>
      </p:sp>
      <p:sp>
        <p:nvSpPr>
          <p:cNvPr id="38" name="Rectangle 200"/>
          <p:cNvSpPr>
            <a:spLocks noChangeArrowheads="1"/>
          </p:cNvSpPr>
          <p:nvPr/>
        </p:nvSpPr>
        <p:spPr bwMode="gray">
          <a:xfrm>
            <a:off x="3437467" y="534988"/>
            <a:ext cx="967317" cy="633412"/>
          </a:xfrm>
          <a:prstGeom prst="rect">
            <a:avLst/>
          </a:prstGeom>
          <a:solidFill>
            <a:srgbClr val="DDDDDD">
              <a:alpha val="20000"/>
            </a:srgbClr>
          </a:solidFill>
          <a:ln w="9525">
            <a:noFill/>
            <a:miter lim="800000"/>
            <a:headEnd/>
            <a:tailEnd/>
          </a:ln>
          <a:effectLst/>
        </p:spPr>
        <p:txBody>
          <a:bodyPr wrap="none" anchor="ctr"/>
          <a:lstStyle/>
          <a:p>
            <a:pPr>
              <a:defRPr/>
            </a:pPr>
            <a:endParaRPr lang="zh-CN" altLang="en-US" sz="1800">
              <a:ea typeface="+mn-ea"/>
            </a:endParaRPr>
          </a:p>
        </p:txBody>
      </p:sp>
    </p:spTree>
    <p:extLst>
      <p:ext uri="{BB962C8B-B14F-4D97-AF65-F5344CB8AC3E}">
        <p14:creationId xmlns:p14="http://schemas.microsoft.com/office/powerpoint/2010/main" val="3908645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56083721"/>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B889A-80E8-4C0C-8E81-D229CA541D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2F714E-F2A6-48C4-848E-3278D0803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739877-2403-4012-A686-DC4BD38410B6}"/>
              </a:ext>
            </a:extLst>
          </p:cNvPr>
          <p:cNvSpPr>
            <a:spLocks noGrp="1"/>
          </p:cNvSpPr>
          <p:nvPr>
            <p:ph type="dt" sz="half" idx="10"/>
          </p:nvPr>
        </p:nvSpPr>
        <p:spPr/>
        <p:txBody>
          <a:bodyPr/>
          <a:lstStyle/>
          <a:p>
            <a:fld id="{F5280214-1D9B-4D6F-AC0D-5AE69130BB4F}" type="datetimeFigureOut">
              <a:rPr lang="zh-CN" altLang="en-US" smtClean="0"/>
              <a:t>2020/9/2</a:t>
            </a:fld>
            <a:endParaRPr lang="zh-CN" altLang="en-US"/>
          </a:p>
        </p:txBody>
      </p:sp>
      <p:sp>
        <p:nvSpPr>
          <p:cNvPr id="5" name="页脚占位符 4">
            <a:extLst>
              <a:ext uri="{FF2B5EF4-FFF2-40B4-BE49-F238E27FC236}">
                <a16:creationId xmlns:a16="http://schemas.microsoft.com/office/drawing/2014/main" id="{5E25F527-A903-4288-92B3-2E5267603C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374C7B-F029-41FA-AE66-51781A77FE0B}"/>
              </a:ext>
            </a:extLst>
          </p:cNvPr>
          <p:cNvSpPr>
            <a:spLocks noGrp="1"/>
          </p:cNvSpPr>
          <p:nvPr>
            <p:ph type="sldNum" sz="quarter" idx="12"/>
          </p:nvPr>
        </p:nvSpPr>
        <p:spPr/>
        <p:txBody>
          <a:body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337469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p:cSld name="标题和内容">
    <p:spTree>
      <p:nvGrpSpPr>
        <p:cNvPr id="1" name=""/>
        <p:cNvGrpSpPr/>
        <p:nvPr/>
      </p:nvGrpSpPr>
      <p:grpSpPr>
        <a:xfrm>
          <a:off x="0" y="0"/>
          <a:ext cx="0" cy="0"/>
          <a:chOff x="0" y="0"/>
          <a:chExt cx="0" cy="0"/>
        </a:xfrm>
      </p:grpSpPr>
      <p:sp>
        <p:nvSpPr>
          <p:cNvPr id="4"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4" name="组合 86"/>
          <p:cNvGrpSpPr>
            <a:grpSpLocks/>
          </p:cNvGrpSpPr>
          <p:nvPr/>
        </p:nvGrpSpPr>
        <p:grpSpPr bwMode="auto">
          <a:xfrm>
            <a:off x="-2117" y="-26988"/>
            <a:ext cx="12194117" cy="1674813"/>
            <a:chOff x="-1588" y="-26988"/>
            <a:chExt cx="9145588" cy="1674813"/>
          </a:xfrm>
        </p:grpSpPr>
        <p:pic>
          <p:nvPicPr>
            <p:cNvPr id="35"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a:grpSpLocks/>
            </p:cNvGrpSpPr>
            <p:nvPr/>
          </p:nvGrpSpPr>
          <p:grpSpPr bwMode="auto">
            <a:xfrm>
              <a:off x="-1588" y="-26987"/>
              <a:ext cx="1287463" cy="1674813"/>
              <a:chOff x="-1588" y="-26988"/>
              <a:chExt cx="1158876" cy="1508126"/>
            </a:xfrm>
          </p:grpSpPr>
          <p:grpSp>
            <p:nvGrpSpPr>
              <p:cNvPr id="37" name="Group 195"/>
              <p:cNvGrpSpPr>
                <a:grpSpLocks/>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8" name="Group 198"/>
              <p:cNvGrpSpPr>
                <a:grpSpLocks/>
              </p:cNvGrpSpPr>
              <p:nvPr/>
            </p:nvGrpSpPr>
            <p:grpSpPr bwMode="auto">
              <a:xfrm>
                <a:off x="0" y="198438"/>
                <a:ext cx="1057275" cy="1143000"/>
                <a:chOff x="0" y="1039"/>
                <a:chExt cx="2681" cy="2897"/>
              </a:xfrm>
            </p:grpSpPr>
            <p:pic>
              <p:nvPicPr>
                <p:cNvPr id="42"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9" name="Group 201"/>
              <p:cNvGrpSpPr>
                <a:grpSpLocks/>
              </p:cNvGrpSpPr>
              <p:nvPr/>
            </p:nvGrpSpPr>
            <p:grpSpPr bwMode="auto">
              <a:xfrm>
                <a:off x="-1588" y="-26988"/>
                <a:ext cx="933451" cy="1239838"/>
                <a:chOff x="-7" y="240"/>
                <a:chExt cx="2407" cy="3199"/>
              </a:xfrm>
            </p:grpSpPr>
            <p:pic>
              <p:nvPicPr>
                <p:cNvPr id="40"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6"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1" name="组合 76"/>
          <p:cNvGrpSpPr>
            <a:grpSpLocks/>
          </p:cNvGrpSpPr>
          <p:nvPr/>
        </p:nvGrpSpPr>
        <p:grpSpPr bwMode="auto">
          <a:xfrm>
            <a:off x="6756400" y="5918200"/>
            <a:ext cx="5435600" cy="939800"/>
            <a:chOff x="5067300" y="5918200"/>
            <a:chExt cx="4076700" cy="939800"/>
          </a:xfrm>
        </p:grpSpPr>
        <p:sp>
          <p:nvSpPr>
            <p:cNvPr id="5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8"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9" name="组合 75"/>
          <p:cNvGrpSpPr>
            <a:grpSpLocks/>
          </p:cNvGrpSpPr>
          <p:nvPr/>
        </p:nvGrpSpPr>
        <p:grpSpPr bwMode="auto">
          <a:xfrm>
            <a:off x="668867" y="5910264"/>
            <a:ext cx="5429251" cy="947737"/>
            <a:chOff x="501650" y="5910263"/>
            <a:chExt cx="4071938" cy="947761"/>
          </a:xfrm>
        </p:grpSpPr>
        <p:sp>
          <p:nvSpPr>
            <p:cNvPr id="60"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7"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68"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9"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0"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207383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blank" preserve="1">
  <p:cSld name="空白">
    <p:spTree>
      <p:nvGrpSpPr>
        <p:cNvPr id="1" name=""/>
        <p:cNvGrpSpPr/>
        <p:nvPr/>
      </p:nvGrpSpPr>
      <p:grpSpPr>
        <a:xfrm>
          <a:off x="0" y="0"/>
          <a:ext cx="0" cy="0"/>
          <a:chOff x="0" y="0"/>
          <a:chExt cx="0" cy="0"/>
        </a:xfrm>
      </p:grpSpPr>
      <p:pic>
        <p:nvPicPr>
          <p:cNvPr id="33" name="图片 65" descr="标题.jpg"/>
          <p:cNvPicPr>
            <a:picLocks noChangeAspect="1"/>
          </p:cNvPicPr>
          <p:nvPr/>
        </p:nvPicPr>
        <p:blipFill>
          <a:blip r:embed="rId2" cstate="print"/>
          <a:stretch>
            <a:fillRect/>
          </a:stretch>
        </p:blipFill>
        <p:spPr bwMode="auto">
          <a:xfrm>
            <a:off x="527381" y="260648"/>
            <a:ext cx="11334787"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0606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p:cSld name="1_节标题">
    <p:spTree>
      <p:nvGrpSpPr>
        <p:cNvPr id="1" name=""/>
        <p:cNvGrpSpPr/>
        <p:nvPr/>
      </p:nvGrpSpPr>
      <p:grpSpPr>
        <a:xfrm>
          <a:off x="0" y="0"/>
          <a:ext cx="0" cy="0"/>
          <a:chOff x="0" y="0"/>
          <a:chExt cx="0" cy="0"/>
        </a:xfrm>
      </p:grpSpPr>
      <p:sp>
        <p:nvSpPr>
          <p:cNvPr id="5" name="Rectangle 154"/>
          <p:cNvSpPr>
            <a:spLocks noChangeArrowheads="1"/>
          </p:cNvSpPr>
          <p:nvPr/>
        </p:nvSpPr>
        <p:spPr bwMode="gray">
          <a:xfrm>
            <a:off x="9484784" y="6384950"/>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6384950"/>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6384950"/>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592933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5884884"/>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5884884"/>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5884884"/>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5959496"/>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6357959"/>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5884884"/>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6384950"/>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6384950"/>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6384950"/>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5884884"/>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5884884"/>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5884884"/>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6384950"/>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4" name="Rectangle 176"/>
          <p:cNvSpPr>
            <a:spLocks noChangeArrowheads="1"/>
          </p:cNvSpPr>
          <p:nvPr/>
        </p:nvSpPr>
        <p:spPr bwMode="gray">
          <a:xfrm>
            <a:off x="5420784" y="6357959"/>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Tree>
    <p:extLst>
      <p:ext uri="{BB962C8B-B14F-4D97-AF65-F5344CB8AC3E}">
        <p14:creationId xmlns:p14="http://schemas.microsoft.com/office/powerpoint/2010/main" val="420410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preserve="1">
  <p:cSld name="1_标题和内容">
    <p:spTree>
      <p:nvGrpSpPr>
        <p:cNvPr id="1" name=""/>
        <p:cNvGrpSpPr/>
        <p:nvPr/>
      </p:nvGrpSpPr>
      <p:grpSpPr>
        <a:xfrm>
          <a:off x="0" y="0"/>
          <a:ext cx="0" cy="0"/>
          <a:chOff x="0" y="0"/>
          <a:chExt cx="0" cy="0"/>
        </a:xfrm>
      </p:grpSpPr>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4" name="组合 86"/>
          <p:cNvGrpSpPr>
            <a:grpSpLocks/>
          </p:cNvGrpSpPr>
          <p:nvPr/>
        </p:nvGrpSpPr>
        <p:grpSpPr bwMode="auto">
          <a:xfrm>
            <a:off x="-2117" y="-26988"/>
            <a:ext cx="12194117" cy="1674813"/>
            <a:chOff x="-1588" y="-26988"/>
            <a:chExt cx="9145588" cy="1674813"/>
          </a:xfrm>
        </p:grpSpPr>
        <p:pic>
          <p:nvPicPr>
            <p:cNvPr id="35"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a:grpSpLocks/>
            </p:cNvGrpSpPr>
            <p:nvPr/>
          </p:nvGrpSpPr>
          <p:grpSpPr bwMode="auto">
            <a:xfrm>
              <a:off x="-1588" y="-26987"/>
              <a:ext cx="1287463" cy="1674813"/>
              <a:chOff x="-1588" y="-26988"/>
              <a:chExt cx="1158876" cy="1508126"/>
            </a:xfrm>
          </p:grpSpPr>
          <p:grpSp>
            <p:nvGrpSpPr>
              <p:cNvPr id="37" name="Group 195"/>
              <p:cNvGrpSpPr>
                <a:grpSpLocks/>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8" name="Group 198"/>
              <p:cNvGrpSpPr>
                <a:grpSpLocks/>
              </p:cNvGrpSpPr>
              <p:nvPr/>
            </p:nvGrpSpPr>
            <p:grpSpPr bwMode="auto">
              <a:xfrm>
                <a:off x="0" y="198438"/>
                <a:ext cx="1057275" cy="1143000"/>
                <a:chOff x="0" y="1039"/>
                <a:chExt cx="2681" cy="2897"/>
              </a:xfrm>
            </p:grpSpPr>
            <p:pic>
              <p:nvPicPr>
                <p:cNvPr id="42"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39" name="Group 201"/>
              <p:cNvGrpSpPr>
                <a:grpSpLocks/>
              </p:cNvGrpSpPr>
              <p:nvPr/>
            </p:nvGrpSpPr>
            <p:grpSpPr bwMode="auto">
              <a:xfrm>
                <a:off x="-1588" y="-26988"/>
                <a:ext cx="933451" cy="1239838"/>
                <a:chOff x="-7" y="240"/>
                <a:chExt cx="2407" cy="3199"/>
              </a:xfrm>
            </p:grpSpPr>
            <p:pic>
              <p:nvPicPr>
                <p:cNvPr id="40"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2" name="标题 1"/>
          <p:cNvSpPr>
            <a:spLocks noGrp="1"/>
          </p:cNvSpPr>
          <p:nvPr>
            <p:ph type="title"/>
          </p:nvPr>
        </p:nvSpPr>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334198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preserve="1">
  <p:cSld name="节标题">
    <p:spTree>
      <p:nvGrpSpPr>
        <p:cNvPr id="1" name=""/>
        <p:cNvGrpSpPr/>
        <p:nvPr/>
      </p:nvGrpSpPr>
      <p:grpSpPr>
        <a:xfrm>
          <a:off x="0" y="0"/>
          <a:ext cx="0" cy="0"/>
          <a:chOff x="0" y="0"/>
          <a:chExt cx="0" cy="0"/>
        </a:xfrm>
      </p:grpSpPr>
      <p:sp>
        <p:nvSpPr>
          <p:cNvPr id="4"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46"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7"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1" name="组合 76"/>
          <p:cNvGrpSpPr>
            <a:grpSpLocks/>
          </p:cNvGrpSpPr>
          <p:nvPr/>
        </p:nvGrpSpPr>
        <p:grpSpPr bwMode="auto">
          <a:xfrm>
            <a:off x="6756400" y="5918200"/>
            <a:ext cx="5435600" cy="939800"/>
            <a:chOff x="5067300" y="5918200"/>
            <a:chExt cx="4076700" cy="939800"/>
          </a:xfrm>
        </p:grpSpPr>
        <p:sp>
          <p:nvSpPr>
            <p:cNvPr id="5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8"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9" name="组合 75"/>
          <p:cNvGrpSpPr>
            <a:grpSpLocks/>
          </p:cNvGrpSpPr>
          <p:nvPr/>
        </p:nvGrpSpPr>
        <p:grpSpPr bwMode="auto">
          <a:xfrm>
            <a:off x="668867" y="5910264"/>
            <a:ext cx="5429251" cy="947737"/>
            <a:chOff x="501650" y="5910263"/>
            <a:chExt cx="4071938" cy="947761"/>
          </a:xfrm>
        </p:grpSpPr>
        <p:sp>
          <p:nvSpPr>
            <p:cNvPr id="60"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1"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7"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68"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69"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0"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grpSp>
        <p:nvGrpSpPr>
          <p:cNvPr id="72" name="组合 76"/>
          <p:cNvGrpSpPr>
            <a:grpSpLocks/>
          </p:cNvGrpSpPr>
          <p:nvPr/>
        </p:nvGrpSpPr>
        <p:grpSpPr bwMode="auto">
          <a:xfrm>
            <a:off x="6756400" y="0"/>
            <a:ext cx="5435600" cy="939800"/>
            <a:chOff x="5067300" y="5918200"/>
            <a:chExt cx="4076700" cy="939800"/>
          </a:xfrm>
        </p:grpSpPr>
        <p:sp>
          <p:nvSpPr>
            <p:cNvPr id="73"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4"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5"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6"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7"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8"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grpSp>
        <p:nvGrpSpPr>
          <p:cNvPr id="86" name="组合 76"/>
          <p:cNvGrpSpPr>
            <a:grpSpLocks/>
          </p:cNvGrpSpPr>
          <p:nvPr/>
        </p:nvGrpSpPr>
        <p:grpSpPr bwMode="auto">
          <a:xfrm>
            <a:off x="0" y="0"/>
            <a:ext cx="5435600" cy="939800"/>
            <a:chOff x="5067300" y="5918200"/>
            <a:chExt cx="4076700" cy="939800"/>
          </a:xfrm>
        </p:grpSpPr>
        <p:sp>
          <p:nvSpPr>
            <p:cNvPr id="87"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88"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89"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0"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1"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2"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grpSp>
        <p:nvGrpSpPr>
          <p:cNvPr id="94" name="组合 76"/>
          <p:cNvGrpSpPr>
            <a:grpSpLocks/>
          </p:cNvGrpSpPr>
          <p:nvPr/>
        </p:nvGrpSpPr>
        <p:grpSpPr bwMode="auto">
          <a:xfrm>
            <a:off x="1327155" y="0"/>
            <a:ext cx="5435600" cy="939800"/>
            <a:chOff x="5067300" y="5918200"/>
            <a:chExt cx="4076700" cy="939800"/>
          </a:xfrm>
        </p:grpSpPr>
        <p:sp>
          <p:nvSpPr>
            <p:cNvPr id="95"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6"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7"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8"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99"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100"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grpSp>
        <p:nvGrpSpPr>
          <p:cNvPr id="101" name="组合 76"/>
          <p:cNvGrpSpPr>
            <a:grpSpLocks/>
          </p:cNvGrpSpPr>
          <p:nvPr/>
        </p:nvGrpSpPr>
        <p:grpSpPr bwMode="auto">
          <a:xfrm>
            <a:off x="5429245" y="-24"/>
            <a:ext cx="5435600" cy="939800"/>
            <a:chOff x="5067300" y="5918200"/>
            <a:chExt cx="4076700" cy="939800"/>
          </a:xfrm>
        </p:grpSpPr>
        <p:sp>
          <p:nvSpPr>
            <p:cNvPr id="102"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103"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10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10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106"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107"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Tree>
    <p:extLst>
      <p:ext uri="{BB962C8B-B14F-4D97-AF65-F5344CB8AC3E}">
        <p14:creationId xmlns:p14="http://schemas.microsoft.com/office/powerpoint/2010/main" val="231832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twoObj" preserve="1">
  <p:cSld name="两栏内容">
    <p:spTree>
      <p:nvGrpSpPr>
        <p:cNvPr id="1" name=""/>
        <p:cNvGrpSpPr/>
        <p:nvPr/>
      </p:nvGrpSpPr>
      <p:grpSpPr>
        <a:xfrm>
          <a:off x="0" y="0"/>
          <a:ext cx="0" cy="0"/>
          <a:chOff x="0" y="0"/>
          <a:chExt cx="0" cy="0"/>
        </a:xfrm>
      </p:grpSpPr>
      <p:sp>
        <p:nvSpPr>
          <p:cNvPr id="5"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6"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7"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4"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5" name="组合 86"/>
          <p:cNvGrpSpPr>
            <a:grpSpLocks/>
          </p:cNvGrpSpPr>
          <p:nvPr/>
        </p:nvGrpSpPr>
        <p:grpSpPr bwMode="auto">
          <a:xfrm>
            <a:off x="-2117" y="-26988"/>
            <a:ext cx="12194117" cy="1674813"/>
            <a:chOff x="-1588" y="-26988"/>
            <a:chExt cx="9145588" cy="1674813"/>
          </a:xfrm>
        </p:grpSpPr>
        <p:pic>
          <p:nvPicPr>
            <p:cNvPr id="36"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a:grpSpLocks/>
            </p:cNvGrpSpPr>
            <p:nvPr/>
          </p:nvGrpSpPr>
          <p:grpSpPr bwMode="auto">
            <a:xfrm>
              <a:off x="-1588" y="-26987"/>
              <a:ext cx="1287463" cy="1674813"/>
              <a:chOff x="-1588" y="-26988"/>
              <a:chExt cx="1158876" cy="1508126"/>
            </a:xfrm>
          </p:grpSpPr>
          <p:grpSp>
            <p:nvGrpSpPr>
              <p:cNvPr id="38" name="Group 195"/>
              <p:cNvGrpSpPr>
                <a:grpSpLocks/>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39" name="Group 198"/>
              <p:cNvGrpSpPr>
                <a:grpSpLocks/>
              </p:cNvGrpSpPr>
              <p:nvPr/>
            </p:nvGrpSpPr>
            <p:grpSpPr bwMode="auto">
              <a:xfrm>
                <a:off x="0" y="198438"/>
                <a:ext cx="1057275" cy="1143000"/>
                <a:chOff x="0" y="1039"/>
                <a:chExt cx="2681" cy="2897"/>
              </a:xfrm>
            </p:grpSpPr>
            <p:pic>
              <p:nvPicPr>
                <p:cNvPr id="43"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40" name="Group 201"/>
              <p:cNvGrpSpPr>
                <a:grpSpLocks/>
              </p:cNvGrpSpPr>
              <p:nvPr/>
            </p:nvGrpSpPr>
            <p:grpSpPr bwMode="auto">
              <a:xfrm>
                <a:off x="-1588" y="-26988"/>
                <a:ext cx="933451" cy="1239838"/>
                <a:chOff x="-7" y="240"/>
                <a:chExt cx="2407" cy="3199"/>
              </a:xfrm>
            </p:grpSpPr>
            <p:pic>
              <p:nvPicPr>
                <p:cNvPr id="41"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7"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8"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49"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0"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1"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2" name="组合 76"/>
          <p:cNvGrpSpPr>
            <a:grpSpLocks/>
          </p:cNvGrpSpPr>
          <p:nvPr/>
        </p:nvGrpSpPr>
        <p:grpSpPr bwMode="auto">
          <a:xfrm>
            <a:off x="6756400" y="5918200"/>
            <a:ext cx="5435600" cy="939800"/>
            <a:chOff x="5067300" y="5918200"/>
            <a:chExt cx="4076700" cy="939800"/>
          </a:xfrm>
        </p:grpSpPr>
        <p:sp>
          <p:nvSpPr>
            <p:cNvPr id="53"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4"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5"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8"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59"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60" name="组合 75"/>
          <p:cNvGrpSpPr>
            <a:grpSpLocks/>
          </p:cNvGrpSpPr>
          <p:nvPr/>
        </p:nvGrpSpPr>
        <p:grpSpPr bwMode="auto">
          <a:xfrm>
            <a:off x="668867" y="5910264"/>
            <a:ext cx="5429251" cy="947737"/>
            <a:chOff x="501650" y="5910263"/>
            <a:chExt cx="4071938" cy="947761"/>
          </a:xfrm>
        </p:grpSpPr>
        <p:sp>
          <p:nvSpPr>
            <p:cNvPr id="61"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2"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3"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6"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7"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68"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0"/>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9"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70"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1"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214395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比较">
    <p:spTree>
      <p:nvGrpSpPr>
        <p:cNvPr id="1" name=""/>
        <p:cNvGrpSpPr/>
        <p:nvPr/>
      </p:nvGrpSpPr>
      <p:grpSpPr>
        <a:xfrm>
          <a:off x="0" y="0"/>
          <a:ext cx="0" cy="0"/>
          <a:chOff x="0" y="0"/>
          <a:chExt cx="0" cy="0"/>
        </a:xfrm>
      </p:grpSpPr>
      <p:sp>
        <p:nvSpPr>
          <p:cNvPr id="7"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9"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0"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3"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4"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5"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6"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7"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8"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9"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0"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1"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2"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3"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4"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5"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6"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7"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8"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29"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0"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1"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2"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3"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4"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5"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36"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37" name="组合 86"/>
          <p:cNvGrpSpPr>
            <a:grpSpLocks/>
          </p:cNvGrpSpPr>
          <p:nvPr/>
        </p:nvGrpSpPr>
        <p:grpSpPr bwMode="auto">
          <a:xfrm>
            <a:off x="-2117" y="-26988"/>
            <a:ext cx="12194117" cy="1674813"/>
            <a:chOff x="-1588" y="-26988"/>
            <a:chExt cx="9145588" cy="1674813"/>
          </a:xfrm>
        </p:grpSpPr>
        <p:pic>
          <p:nvPicPr>
            <p:cNvPr id="38" name="图片 65" descr="标题.jpg"/>
            <p:cNvPicPr>
              <a:picLocks noChangeAspect="1"/>
            </p:cNvPicPr>
            <p:nvPr/>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9" name="组合 64"/>
            <p:cNvGrpSpPr>
              <a:grpSpLocks/>
            </p:cNvGrpSpPr>
            <p:nvPr/>
          </p:nvGrpSpPr>
          <p:grpSpPr bwMode="auto">
            <a:xfrm>
              <a:off x="-1588" y="-26987"/>
              <a:ext cx="1287463" cy="1674813"/>
              <a:chOff x="-1588" y="-26988"/>
              <a:chExt cx="1158876" cy="1508126"/>
            </a:xfrm>
          </p:grpSpPr>
          <p:grpSp>
            <p:nvGrpSpPr>
              <p:cNvPr id="40" name="Group 195"/>
              <p:cNvGrpSpPr>
                <a:grpSpLocks/>
              </p:cNvGrpSpPr>
              <p:nvPr/>
            </p:nvGrpSpPr>
            <p:grpSpPr bwMode="auto">
              <a:xfrm>
                <a:off x="0" y="357188"/>
                <a:ext cx="1157288" cy="1123950"/>
                <a:chOff x="-9" y="1395"/>
                <a:chExt cx="2985" cy="2898"/>
              </a:xfrm>
            </p:grpSpPr>
            <p:pic>
              <p:nvPicPr>
                <p:cNvPr id="47"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8"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41" name="Group 198"/>
              <p:cNvGrpSpPr>
                <a:grpSpLocks/>
              </p:cNvGrpSpPr>
              <p:nvPr/>
            </p:nvGrpSpPr>
            <p:grpSpPr bwMode="auto">
              <a:xfrm>
                <a:off x="0" y="198438"/>
                <a:ext cx="1057275" cy="1143000"/>
                <a:chOff x="0" y="1039"/>
                <a:chExt cx="2681" cy="2897"/>
              </a:xfrm>
            </p:grpSpPr>
            <p:pic>
              <p:nvPicPr>
                <p:cNvPr id="45" name="Picture 199" descr="pan01"/>
                <p:cNvPicPr>
                  <a:picLocks noChangeAspect="1" noChangeArrowheads="1"/>
                </p:cNvPicPr>
                <p:nvPr/>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6"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42" name="Group 201"/>
              <p:cNvGrpSpPr>
                <a:grpSpLocks/>
              </p:cNvGrpSpPr>
              <p:nvPr/>
            </p:nvGrpSpPr>
            <p:grpSpPr bwMode="auto">
              <a:xfrm>
                <a:off x="-1588" y="-26988"/>
                <a:ext cx="933451" cy="1239838"/>
                <a:chOff x="-7" y="240"/>
                <a:chExt cx="2407" cy="3199"/>
              </a:xfrm>
            </p:grpSpPr>
            <p:pic>
              <p:nvPicPr>
                <p:cNvPr id="43" name="Picture 202" descr="pan01"/>
                <p:cNvPicPr>
                  <a:picLocks noChangeAspect="1" noChangeArrowheads="1"/>
                </p:cNvPicPr>
                <p:nvPr/>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4"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49"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0"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1"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52"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53"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54" name="组合 76"/>
          <p:cNvGrpSpPr>
            <a:grpSpLocks/>
          </p:cNvGrpSpPr>
          <p:nvPr/>
        </p:nvGrpSpPr>
        <p:grpSpPr bwMode="auto">
          <a:xfrm>
            <a:off x="6756400" y="5918200"/>
            <a:ext cx="5435600" cy="939800"/>
            <a:chOff x="5067300" y="5918200"/>
            <a:chExt cx="4076700" cy="939800"/>
          </a:xfrm>
        </p:grpSpPr>
        <p:sp>
          <p:nvSpPr>
            <p:cNvPr id="55"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6"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7"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8"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59"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0"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1"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62" name="组合 75"/>
          <p:cNvGrpSpPr>
            <a:grpSpLocks/>
          </p:cNvGrpSpPr>
          <p:nvPr/>
        </p:nvGrpSpPr>
        <p:grpSpPr bwMode="auto">
          <a:xfrm>
            <a:off x="668867" y="5910264"/>
            <a:ext cx="5429251" cy="947737"/>
            <a:chOff x="501650" y="5910263"/>
            <a:chExt cx="4071938" cy="947761"/>
          </a:xfrm>
        </p:grpSpPr>
        <p:sp>
          <p:nvSpPr>
            <p:cNvPr id="63"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4"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5"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6"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7"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8"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69"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70"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1" name="Rectangle 4"/>
          <p:cNvSpPr>
            <a:spLocks noGrp="1" noChangeArrowheads="1"/>
          </p:cNvSpPr>
          <p:nvPr>
            <p:ph type="dt" sz="half" idx="10"/>
          </p:nvPr>
        </p:nvSpPr>
        <p:spPr>
          <a:xfrm>
            <a:off x="609600" y="6467476"/>
            <a:ext cx="2844800" cy="301625"/>
          </a:xfrm>
          <a:prstGeom prst="rect">
            <a:avLst/>
          </a:prstGeom>
        </p:spPr>
        <p:txBody>
          <a:bodyPr/>
          <a:lstStyle>
            <a:lvl1pPr>
              <a:defRPr>
                <a:ea typeface="+mn-ea"/>
              </a:defRPr>
            </a:lvl1pPr>
          </a:lstStyle>
          <a:p>
            <a:fld id="{F5280214-1D9B-4D6F-AC0D-5AE69130BB4F}" type="datetimeFigureOut">
              <a:rPr lang="zh-CN" altLang="en-US" smtClean="0"/>
              <a:t>2020/9/2</a:t>
            </a:fld>
            <a:endParaRPr lang="zh-CN" altLang="en-US"/>
          </a:p>
        </p:txBody>
      </p:sp>
      <p:sp>
        <p:nvSpPr>
          <p:cNvPr id="72" name="Rectangle 5"/>
          <p:cNvSpPr>
            <a:spLocks noGrp="1" noChangeArrowheads="1"/>
          </p:cNvSpPr>
          <p:nvPr>
            <p:ph type="ftr" sz="quarter" idx="11"/>
          </p:nvPr>
        </p:nvSpPr>
        <p:spPr>
          <a:xfrm>
            <a:off x="4165600" y="6467476"/>
            <a:ext cx="3860800" cy="301625"/>
          </a:xfrm>
          <a:prstGeom prst="rect">
            <a:avLst/>
          </a:prstGeom>
        </p:spPr>
        <p:txBody>
          <a:bodyPr/>
          <a:lstStyle>
            <a:lvl1pPr>
              <a:defRPr>
                <a:ea typeface="+mn-ea"/>
              </a:defRPr>
            </a:lvl1pPr>
          </a:lstStyle>
          <a:p>
            <a:endParaRPr lang="zh-CN" altLang="en-US"/>
          </a:p>
        </p:txBody>
      </p:sp>
      <p:sp>
        <p:nvSpPr>
          <p:cNvPr id="73" name="Rectangle 6"/>
          <p:cNvSpPr>
            <a:spLocks noGrp="1" noChangeArrowheads="1"/>
          </p:cNvSpPr>
          <p:nvPr>
            <p:ph type="sldNum" sz="quarter" idx="12"/>
          </p:nvPr>
        </p:nvSpPr>
        <p:spPr>
          <a:xfrm>
            <a:off x="8737600" y="6467476"/>
            <a:ext cx="2844800" cy="301625"/>
          </a:xfrm>
          <a:prstGeom prst="rect">
            <a:avLst/>
          </a:prstGeom>
        </p:spPr>
        <p:txBody>
          <a:bodyPr/>
          <a:lstStyle>
            <a:lvl1pPr>
              <a:defRPr>
                <a:ea typeface="+mn-ea"/>
              </a:defRPr>
            </a:lvl1pPr>
          </a:lstStyle>
          <a:p>
            <a:fld id="{029EB3A5-6633-4530-ABEB-AC4BCD72F314}" type="slidenum">
              <a:rPr lang="zh-CN" altLang="en-US" smtClean="0"/>
              <a:t>‹#›</a:t>
            </a:fld>
            <a:endParaRPr lang="zh-CN" altLang="en-US"/>
          </a:p>
        </p:txBody>
      </p:sp>
    </p:spTree>
    <p:extLst>
      <p:ext uri="{BB962C8B-B14F-4D97-AF65-F5344CB8AC3E}">
        <p14:creationId xmlns:p14="http://schemas.microsoft.com/office/powerpoint/2010/main" val="40036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28"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78"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79"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0"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1"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2"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3"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5"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6"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7"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8"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89"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90"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92"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94"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95"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97"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198"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00"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06"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07"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08"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09"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0"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1"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2"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3"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4"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5"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1216"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grpSp>
        <p:nvGrpSpPr>
          <p:cNvPr id="2" name="组合 86"/>
          <p:cNvGrpSpPr>
            <a:grpSpLocks/>
          </p:cNvGrpSpPr>
          <p:nvPr/>
        </p:nvGrpSpPr>
        <p:grpSpPr bwMode="auto">
          <a:xfrm>
            <a:off x="-2117" y="-26988"/>
            <a:ext cx="12194117" cy="1674813"/>
            <a:chOff x="-1588" y="-26988"/>
            <a:chExt cx="9145588" cy="1674813"/>
          </a:xfrm>
        </p:grpSpPr>
        <p:pic>
          <p:nvPicPr>
            <p:cNvPr id="66" name="图片 65" descr="标题.jpg"/>
            <p:cNvPicPr>
              <a:picLocks noChangeAspect="1"/>
            </p:cNvPicPr>
            <p:nvPr/>
          </p:nvPicPr>
          <p:blipFill>
            <a:blip r:embed="rId23"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1088" name="组合 64"/>
            <p:cNvGrpSpPr>
              <a:grpSpLocks/>
            </p:cNvGrpSpPr>
            <p:nvPr/>
          </p:nvGrpSpPr>
          <p:grpSpPr bwMode="auto">
            <a:xfrm>
              <a:off x="-1588" y="-26988"/>
              <a:ext cx="1287463" cy="1674813"/>
              <a:chOff x="-1588" y="-26988"/>
              <a:chExt cx="1158876" cy="1508126"/>
            </a:xfrm>
          </p:grpSpPr>
          <p:grpSp>
            <p:nvGrpSpPr>
              <p:cNvPr id="1089" name="Group 195"/>
              <p:cNvGrpSpPr>
                <a:grpSpLocks/>
              </p:cNvGrpSpPr>
              <p:nvPr/>
            </p:nvGrpSpPr>
            <p:grpSpPr bwMode="auto">
              <a:xfrm>
                <a:off x="0" y="357188"/>
                <a:ext cx="1157288" cy="1123950"/>
                <a:chOff x="-9" y="1395"/>
                <a:chExt cx="2985" cy="2898"/>
              </a:xfrm>
            </p:grpSpPr>
            <p:pic>
              <p:nvPicPr>
                <p:cNvPr id="1100" name="Picture 196" descr="pan01"/>
                <p:cNvPicPr>
                  <a:picLocks noChangeAspect="1" noChangeArrowheads="1"/>
                </p:cNvPicPr>
                <p:nvPr/>
              </p:nvPicPr>
              <p:blipFill>
                <a:blip r:embed="rId24" cstate="print"/>
                <a:srcRect l="46681" r="2339"/>
                <a:stretch>
                  <a:fillRect/>
                </a:stretch>
              </p:blipFill>
              <p:spPr bwMode="gray">
                <a:xfrm>
                  <a:off x="0" y="1395"/>
                  <a:ext cx="2976" cy="2898"/>
                </a:xfrm>
                <a:prstGeom prst="rect">
                  <a:avLst/>
                </a:prstGeom>
                <a:noFill/>
                <a:ln w="9525">
                  <a:noFill/>
                  <a:miter lim="800000"/>
                  <a:headEnd/>
                  <a:tailEnd/>
                </a:ln>
              </p:spPr>
            </p:pic>
            <p:sp>
              <p:nvSpPr>
                <p:cNvPr id="1221"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25" cstate="print"/>
                  <a:srcRect/>
                  <a:stretch>
                    <a:fillRect r="-36540"/>
                  </a:stretch>
                </a:blipFill>
                <a:ln w="9525">
                  <a:noFill/>
                  <a:round/>
                  <a:headEnd/>
                  <a:tailEnd/>
                </a:ln>
                <a:effectLst/>
              </p:spPr>
              <p:txBody>
                <a:bodyPr/>
                <a:lstStyle/>
                <a:p>
                  <a:pPr>
                    <a:defRPr/>
                  </a:pPr>
                  <a:endParaRPr lang="zh-CN" altLang="en-US" sz="1800">
                    <a:ea typeface="+mn-ea"/>
                  </a:endParaRPr>
                </a:p>
              </p:txBody>
            </p:sp>
          </p:grpSp>
          <p:grpSp>
            <p:nvGrpSpPr>
              <p:cNvPr id="1090" name="Group 198"/>
              <p:cNvGrpSpPr>
                <a:grpSpLocks/>
              </p:cNvGrpSpPr>
              <p:nvPr/>
            </p:nvGrpSpPr>
            <p:grpSpPr bwMode="auto">
              <a:xfrm>
                <a:off x="0" y="198438"/>
                <a:ext cx="1057275" cy="1143000"/>
                <a:chOff x="0" y="1039"/>
                <a:chExt cx="2681" cy="2897"/>
              </a:xfrm>
            </p:grpSpPr>
            <p:pic>
              <p:nvPicPr>
                <p:cNvPr id="1096" name="Picture 199" descr="pan01"/>
                <p:cNvPicPr>
                  <a:picLocks noChangeAspect="1" noChangeArrowheads="1"/>
                </p:cNvPicPr>
                <p:nvPr/>
              </p:nvPicPr>
              <p:blipFill>
                <a:blip r:embed="rId26" cstate="print"/>
                <a:srcRect l="51730" r="2339"/>
                <a:stretch>
                  <a:fillRect/>
                </a:stretch>
              </p:blipFill>
              <p:spPr bwMode="gray">
                <a:xfrm>
                  <a:off x="0" y="1039"/>
                  <a:ext cx="2681" cy="2897"/>
                </a:xfrm>
                <a:prstGeom prst="rect">
                  <a:avLst/>
                </a:prstGeom>
                <a:noFill/>
                <a:ln w="9525">
                  <a:noFill/>
                  <a:miter lim="800000"/>
                  <a:headEnd/>
                  <a:tailEnd/>
                </a:ln>
              </p:spPr>
            </p:pic>
            <p:sp>
              <p:nvSpPr>
                <p:cNvPr id="1224" name="Freeform 200"/>
                <p:cNvSpPr>
                  <a:spLocks/>
                </p:cNvSpPr>
                <p:nvPr/>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27" cstate="print"/>
                  <a:srcRect/>
                  <a:stretch>
                    <a:fillRect b="-16332"/>
                  </a:stretch>
                </a:blipFill>
                <a:ln w="9525">
                  <a:noFill/>
                  <a:round/>
                  <a:headEnd/>
                  <a:tailEnd/>
                </a:ln>
                <a:effectLst/>
              </p:spPr>
              <p:txBody>
                <a:bodyPr/>
                <a:lstStyle/>
                <a:p>
                  <a:pPr>
                    <a:defRPr/>
                  </a:pPr>
                  <a:endParaRPr lang="zh-CN" altLang="en-US" sz="1800">
                    <a:ea typeface="+mn-ea"/>
                  </a:endParaRPr>
                </a:p>
              </p:txBody>
            </p:sp>
          </p:grpSp>
          <p:grpSp>
            <p:nvGrpSpPr>
              <p:cNvPr id="1091" name="Group 201"/>
              <p:cNvGrpSpPr>
                <a:grpSpLocks/>
              </p:cNvGrpSpPr>
              <p:nvPr/>
            </p:nvGrpSpPr>
            <p:grpSpPr bwMode="auto">
              <a:xfrm>
                <a:off x="-1588" y="-26988"/>
                <a:ext cx="933451" cy="1239838"/>
                <a:chOff x="-7" y="240"/>
                <a:chExt cx="2407" cy="3199"/>
              </a:xfrm>
            </p:grpSpPr>
            <p:pic>
              <p:nvPicPr>
                <p:cNvPr id="1092" name="Picture 202" descr="pan01"/>
                <p:cNvPicPr>
                  <a:picLocks noChangeAspect="1" noChangeArrowheads="1"/>
                </p:cNvPicPr>
                <p:nvPr/>
              </p:nvPicPr>
              <p:blipFill>
                <a:blip r:embed="rId28" cstate="print"/>
                <a:srcRect l="60431" r="2339"/>
                <a:stretch>
                  <a:fillRect/>
                </a:stretch>
              </p:blipFill>
              <p:spPr bwMode="gray">
                <a:xfrm>
                  <a:off x="0" y="240"/>
                  <a:ext cx="2400" cy="3199"/>
                </a:xfrm>
                <a:prstGeom prst="rect">
                  <a:avLst/>
                </a:prstGeom>
                <a:noFill/>
                <a:ln w="9525">
                  <a:noFill/>
                  <a:miter lim="800000"/>
                  <a:headEnd/>
                  <a:tailEnd/>
                </a:ln>
              </p:spPr>
            </p:pic>
            <p:sp>
              <p:nvSpPr>
                <p:cNvPr id="1227" name="Freeform 203"/>
                <p:cNvSpPr>
                  <a:spLocks/>
                </p:cNvSpPr>
                <p:nvPr/>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29" cstate="print"/>
                  <a:srcRect/>
                  <a:stretch>
                    <a:fillRect r="-25709"/>
                  </a:stretch>
                </a:blipFill>
                <a:ln w="9525">
                  <a:noFill/>
                  <a:round/>
                  <a:headEnd/>
                  <a:tailEnd/>
                </a:ln>
                <a:effectLst/>
              </p:spPr>
              <p:txBody>
                <a:bodyPr/>
                <a:lstStyle/>
                <a:p>
                  <a:pPr>
                    <a:defRPr/>
                  </a:pPr>
                  <a:endParaRPr lang="zh-CN" altLang="en-US" sz="1800">
                    <a:ea typeface="+mn-ea"/>
                  </a:endParaRPr>
                </a:p>
              </p:txBody>
            </p:sp>
          </p:grpSp>
        </p:grpSp>
      </p:grpSp>
      <p:sp>
        <p:nvSpPr>
          <p:cNvPr id="1026" name="Rectangle 2"/>
          <p:cNvSpPr>
            <a:spLocks noGrp="1" noChangeArrowheads="1"/>
          </p:cNvSpPr>
          <p:nvPr>
            <p:ph type="title"/>
          </p:nvPr>
        </p:nvSpPr>
        <p:spPr bwMode="gray">
          <a:xfrm>
            <a:off x="1860551" y="409576"/>
            <a:ext cx="9855200" cy="714375"/>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8" name="Rectangle 152"/>
          <p:cNvSpPr>
            <a:spLocks noChangeArrowheads="1"/>
          </p:cNvSpPr>
          <p:nvPr/>
        </p:nvSpPr>
        <p:spPr bwMode="gray">
          <a:xfrm>
            <a:off x="2029884" y="5918200"/>
            <a:ext cx="675216"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70" name="Rectangle 152"/>
          <p:cNvSpPr>
            <a:spLocks noChangeArrowheads="1"/>
          </p:cNvSpPr>
          <p:nvPr/>
        </p:nvSpPr>
        <p:spPr bwMode="gray">
          <a:xfrm>
            <a:off x="6094032" y="5918200"/>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73" name="Rectangle 152"/>
          <p:cNvSpPr>
            <a:spLocks noChangeArrowheads="1"/>
          </p:cNvSpPr>
          <p:nvPr/>
        </p:nvSpPr>
        <p:spPr bwMode="gray">
          <a:xfrm>
            <a:off x="10157884" y="5918200"/>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78" name="Rectangle 154"/>
          <p:cNvSpPr>
            <a:spLocks noChangeArrowheads="1"/>
          </p:cNvSpPr>
          <p:nvPr/>
        </p:nvSpPr>
        <p:spPr bwMode="gray">
          <a:xfrm>
            <a:off x="10847918" y="5440364"/>
            <a:ext cx="677333" cy="473075"/>
          </a:xfrm>
          <a:prstGeom prst="rect">
            <a:avLst/>
          </a:prstGeom>
          <a:solidFill>
            <a:srgbClr val="DDDDDD">
              <a:alpha val="10001"/>
            </a:srgbClr>
          </a:solidFill>
          <a:ln w="9525">
            <a:solidFill>
              <a:srgbClr val="DDDDDD">
                <a:alpha val="60001"/>
              </a:srgbClr>
            </a:solidFill>
            <a:miter lim="800000"/>
            <a:headEnd/>
            <a:tailEnd/>
          </a:ln>
          <a:effectLst/>
        </p:spPr>
        <p:txBody>
          <a:bodyPr wrap="none" anchor="ctr"/>
          <a:lstStyle/>
          <a:p>
            <a:pPr>
              <a:defRPr/>
            </a:pPr>
            <a:endParaRPr lang="zh-CN" altLang="en-US" sz="1800">
              <a:ea typeface="+mn-ea"/>
            </a:endParaRPr>
          </a:p>
        </p:txBody>
      </p:sp>
      <p:sp>
        <p:nvSpPr>
          <p:cNvPr id="80" name="Rectangle 152"/>
          <p:cNvSpPr>
            <a:spLocks noChangeArrowheads="1"/>
          </p:cNvSpPr>
          <p:nvPr/>
        </p:nvSpPr>
        <p:spPr bwMode="gray">
          <a:xfrm>
            <a:off x="8128034" y="6388124"/>
            <a:ext cx="675217"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7" name="组合 76"/>
          <p:cNvGrpSpPr>
            <a:grpSpLocks/>
          </p:cNvGrpSpPr>
          <p:nvPr/>
        </p:nvGrpSpPr>
        <p:grpSpPr bwMode="auto">
          <a:xfrm>
            <a:off x="6756400" y="5918200"/>
            <a:ext cx="5435600" cy="939800"/>
            <a:chOff x="5067300" y="5918200"/>
            <a:chExt cx="4076700" cy="939800"/>
          </a:xfrm>
        </p:grpSpPr>
        <p:sp>
          <p:nvSpPr>
            <p:cNvPr id="71" name="Rectangle 152"/>
            <p:cNvSpPr>
              <a:spLocks noChangeArrowheads="1"/>
            </p:cNvSpPr>
            <p:nvPr/>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2" name="Rectangle 152"/>
            <p:cNvSpPr>
              <a:spLocks noChangeArrowheads="1"/>
            </p:cNvSpPr>
            <p:nvPr/>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4" name="Rectangle 152"/>
            <p:cNvSpPr>
              <a:spLocks noChangeArrowheads="1"/>
            </p:cNvSpPr>
            <p:nvPr/>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5" name="Rectangle 152"/>
            <p:cNvSpPr>
              <a:spLocks noChangeArrowheads="1"/>
            </p:cNvSpPr>
            <p:nvPr/>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79" name="Rectangle 152"/>
            <p:cNvSpPr>
              <a:spLocks noChangeArrowheads="1"/>
            </p:cNvSpPr>
            <p:nvPr/>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81" name="Rectangle 152"/>
            <p:cNvSpPr>
              <a:spLocks noChangeArrowheads="1"/>
            </p:cNvSpPr>
            <p:nvPr/>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83" name="Rectangle 152"/>
          <p:cNvSpPr>
            <a:spLocks noChangeArrowheads="1"/>
          </p:cNvSpPr>
          <p:nvPr/>
        </p:nvSpPr>
        <p:spPr bwMode="gray">
          <a:xfrm>
            <a:off x="4061884" y="6383338"/>
            <a:ext cx="675216"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grpSp>
        <p:nvGrpSpPr>
          <p:cNvPr id="8" name="组合 75"/>
          <p:cNvGrpSpPr>
            <a:grpSpLocks/>
          </p:cNvGrpSpPr>
          <p:nvPr/>
        </p:nvGrpSpPr>
        <p:grpSpPr bwMode="auto">
          <a:xfrm>
            <a:off x="668867" y="5910264"/>
            <a:ext cx="5429251" cy="947737"/>
            <a:chOff x="501650" y="5910263"/>
            <a:chExt cx="4071938" cy="947761"/>
          </a:xfrm>
        </p:grpSpPr>
        <p:sp>
          <p:nvSpPr>
            <p:cNvPr id="58" name="Rectangle 152"/>
            <p:cNvSpPr>
              <a:spLocks noChangeArrowheads="1"/>
            </p:cNvSpPr>
            <p:nvPr/>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7" name="Rectangle 152"/>
            <p:cNvSpPr>
              <a:spLocks noChangeArrowheads="1"/>
            </p:cNvSpPr>
            <p:nvPr/>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69" name="Rectangle 152"/>
            <p:cNvSpPr>
              <a:spLocks noChangeArrowheads="1"/>
            </p:cNvSpPr>
            <p:nvPr/>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82" name="Rectangle 152"/>
            <p:cNvSpPr>
              <a:spLocks noChangeArrowheads="1"/>
            </p:cNvSpPr>
            <p:nvPr/>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84" name="Rectangle 152"/>
            <p:cNvSpPr>
              <a:spLocks noChangeArrowheads="1"/>
            </p:cNvSpPr>
            <p:nvPr/>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sp>
          <p:nvSpPr>
            <p:cNvPr id="85" name="Rectangle 152"/>
            <p:cNvSpPr>
              <a:spLocks noChangeArrowheads="1"/>
            </p:cNvSpPr>
            <p:nvPr/>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headEnd/>
              <a:tailEnd/>
            </a:ln>
            <a:effectLst>
              <a:outerShdw dist="38100" dir="2700000" algn="tl" rotWithShape="0">
                <a:srgbClr val="000000">
                  <a:alpha val="39999"/>
                </a:srgbClr>
              </a:outerShdw>
            </a:effectLst>
          </p:spPr>
          <p:txBody>
            <a:bodyPr wrap="none" anchor="ctr"/>
            <a:lstStyle/>
            <a:p>
              <a:pPr>
                <a:defRPr/>
              </a:pPr>
              <a:endParaRPr lang="zh-CN" altLang="en-US" sz="1800">
                <a:ea typeface="+mn-ea"/>
              </a:endParaRPr>
            </a:p>
          </p:txBody>
        </p:sp>
      </p:grpSp>
      <p:sp>
        <p:nvSpPr>
          <p:cNvPr id="86" name="Rectangle 152"/>
          <p:cNvSpPr>
            <a:spLocks noChangeArrowheads="1"/>
          </p:cNvSpPr>
          <p:nvPr/>
        </p:nvSpPr>
        <p:spPr bwMode="gray">
          <a:xfrm>
            <a:off x="-8466" y="6388100"/>
            <a:ext cx="675217"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sz="1800">
              <a:ea typeface="+mn-ea"/>
            </a:endParaRPr>
          </a:p>
        </p:txBody>
      </p:sp>
      <p:sp>
        <p:nvSpPr>
          <p:cNvPr id="1218" name="Rectangle 194"/>
          <p:cNvSpPr>
            <a:spLocks noChangeArrowheads="1"/>
          </p:cNvSpPr>
          <p:nvPr/>
        </p:nvSpPr>
        <p:spPr bwMode="gray">
          <a:xfrm>
            <a:off x="0" y="4357689"/>
            <a:ext cx="12192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zh-CN" altLang="en-US" sz="1800">
              <a:ea typeface="+mn-ea"/>
            </a:endParaRPr>
          </a:p>
        </p:txBody>
      </p:sp>
      <p:sp>
        <p:nvSpPr>
          <p:cNvPr id="1072" name="Rectangle 3"/>
          <p:cNvSpPr>
            <a:spLocks noGrp="1" noChangeArrowheads="1"/>
          </p:cNvSpPr>
          <p:nvPr>
            <p:ph type="body" idx="1"/>
          </p:nvPr>
        </p:nvSpPr>
        <p:spPr bwMode="gray">
          <a:xfrm>
            <a:off x="1047751" y="1500188"/>
            <a:ext cx="10572749" cy="421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259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Calibri" pitchFamily="34" charset="0"/>
        </a:defRPr>
      </a:lvl2pPr>
      <a:lvl3pPr algn="l" rtl="0" eaLnBrk="1" fontAlgn="base" hangingPunct="1">
        <a:spcBef>
          <a:spcPct val="0"/>
        </a:spcBef>
        <a:spcAft>
          <a:spcPct val="0"/>
        </a:spcAft>
        <a:defRPr sz="3600" b="1">
          <a:solidFill>
            <a:srgbClr val="FFFFFF"/>
          </a:solidFill>
          <a:latin typeface="Calibri" pitchFamily="34" charset="0"/>
        </a:defRPr>
      </a:lvl3pPr>
      <a:lvl4pPr algn="l" rtl="0" eaLnBrk="1" fontAlgn="base" hangingPunct="1">
        <a:spcBef>
          <a:spcPct val="0"/>
        </a:spcBef>
        <a:spcAft>
          <a:spcPct val="0"/>
        </a:spcAft>
        <a:defRPr sz="3600" b="1">
          <a:solidFill>
            <a:srgbClr val="FFFFFF"/>
          </a:solidFill>
          <a:latin typeface="Calibri" pitchFamily="34" charset="0"/>
        </a:defRPr>
      </a:lvl4pPr>
      <a:lvl5pPr algn="l" rtl="0" eaLnBrk="1" fontAlgn="base" hangingPunct="1">
        <a:spcBef>
          <a:spcPct val="0"/>
        </a:spcBef>
        <a:spcAft>
          <a:spcPct val="0"/>
        </a:spcAft>
        <a:defRPr sz="3600" b="1">
          <a:solidFill>
            <a:srgbClr val="FFFFFF"/>
          </a:solidFill>
          <a:latin typeface="Calibri" pitchFamily="34"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cs.toronto.edu/~kriz/cifar.html" TargetMode="External"/><Relationship Id="rId2" Type="http://schemas.openxmlformats.org/officeDocument/2006/relationships/hyperlink" Target="https://github.com/HCIILAB/SCUT-FBP5500-Database-Releas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10"/>
          <p:cNvSpPr>
            <a:spLocks noGrp="1" noChangeArrowheads="1"/>
          </p:cNvSpPr>
          <p:nvPr>
            <p:ph type="subTitle" idx="4294967295"/>
          </p:nvPr>
        </p:nvSpPr>
        <p:spPr>
          <a:xfrm>
            <a:off x="3215680" y="4658584"/>
            <a:ext cx="5571728" cy="438318"/>
          </a:xfrm>
        </p:spPr>
        <p:txBody>
          <a:bodyPr/>
          <a:lstStyle/>
          <a:p>
            <a:pPr algn="ctr" eaLnBrk="1" hangingPunct="1">
              <a:lnSpc>
                <a:spcPct val="80000"/>
              </a:lnSpc>
              <a:buNone/>
            </a:pPr>
            <a:r>
              <a:rPr lang="zh-CN" altLang="en-US" b="1" dirty="0">
                <a:solidFill>
                  <a:srgbClr val="0033CC"/>
                </a:solidFill>
                <a:ea typeface="楷体_GB2312"/>
                <a:cs typeface="楷体_GB2312"/>
              </a:rPr>
              <a:t>王石平，教授</a:t>
            </a:r>
            <a:r>
              <a:rPr lang="en-US" altLang="zh-CN" b="1" dirty="0">
                <a:solidFill>
                  <a:srgbClr val="0033CC"/>
                </a:solidFill>
                <a:ea typeface="楷体_GB2312"/>
                <a:cs typeface="楷体_GB2312"/>
              </a:rPr>
              <a:t>/</a:t>
            </a:r>
            <a:r>
              <a:rPr lang="zh-CN" altLang="en-US" b="1" dirty="0">
                <a:solidFill>
                  <a:srgbClr val="0033CC"/>
                </a:solidFill>
                <a:ea typeface="楷体_GB2312"/>
                <a:cs typeface="楷体_GB2312"/>
              </a:rPr>
              <a:t>博导</a:t>
            </a:r>
            <a:r>
              <a:rPr lang="en-US" altLang="zh-CN" b="1" dirty="0">
                <a:solidFill>
                  <a:srgbClr val="0033CC"/>
                </a:solidFill>
                <a:ea typeface="楷体_GB2312"/>
                <a:cs typeface="楷体_GB2312"/>
              </a:rPr>
              <a:t>/</a:t>
            </a:r>
            <a:r>
              <a:rPr lang="zh-CN" altLang="en-US" b="1" dirty="0">
                <a:solidFill>
                  <a:srgbClr val="0033CC"/>
                </a:solidFill>
                <a:ea typeface="楷体_GB2312"/>
                <a:cs typeface="楷体_GB2312"/>
              </a:rPr>
              <a:t>旗山学者</a:t>
            </a:r>
            <a:endParaRPr lang="en-NZ" altLang="zh-CN" b="1" dirty="0">
              <a:solidFill>
                <a:srgbClr val="0033CC"/>
              </a:solidFill>
              <a:ea typeface="楷体_GB2312"/>
              <a:cs typeface="楷体_GB2312"/>
            </a:endParaRPr>
          </a:p>
          <a:p>
            <a:pPr algn="ctr" eaLnBrk="1" hangingPunct="1">
              <a:lnSpc>
                <a:spcPct val="80000"/>
              </a:lnSpc>
              <a:buNone/>
            </a:pPr>
            <a:endParaRPr lang="en-NZ" altLang="zh-CN" b="1" dirty="0">
              <a:solidFill>
                <a:srgbClr val="0033CC"/>
              </a:solidFill>
              <a:ea typeface="楷体_GB2312"/>
              <a:cs typeface="楷体_GB2312"/>
            </a:endParaRPr>
          </a:p>
          <a:p>
            <a:pPr algn="ctr" eaLnBrk="1" hangingPunct="1">
              <a:lnSpc>
                <a:spcPct val="80000"/>
              </a:lnSpc>
            </a:pPr>
            <a:endParaRPr lang="en-US" altLang="zh-CN" dirty="0">
              <a:ea typeface="楷体_GB2312"/>
              <a:cs typeface="楷体_GB2312"/>
            </a:endParaRPr>
          </a:p>
        </p:txBody>
      </p:sp>
      <p:sp>
        <p:nvSpPr>
          <p:cNvPr id="2050" name="Rectangle 2"/>
          <p:cNvSpPr>
            <a:spLocks noGrp="1" noChangeArrowheads="1"/>
          </p:cNvSpPr>
          <p:nvPr>
            <p:ph type="ctrTitle" idx="4294967295"/>
          </p:nvPr>
        </p:nvSpPr>
        <p:spPr>
          <a:xfrm>
            <a:off x="3549214" y="1988840"/>
            <a:ext cx="5571728" cy="2057400"/>
          </a:xfrm>
          <a:effectLst>
            <a:outerShdw dist="35921" dir="2700000" algn="ctr" rotWithShape="0">
              <a:schemeClr val="bg2">
                <a:alpha val="50000"/>
              </a:schemeClr>
            </a:outerShdw>
          </a:effectLst>
        </p:spPr>
        <p:txBody>
          <a:bodyPr/>
          <a:lstStyle/>
          <a:p>
            <a:pPr eaLnBrk="1" hangingPunct="1"/>
            <a:r>
              <a:rPr lang="zh-CN" altLang="en-US" dirty="0"/>
              <a:t>   第</a:t>
            </a:r>
            <a:r>
              <a:rPr lang="en-US" altLang="zh-CN" dirty="0"/>
              <a:t>2</a:t>
            </a:r>
            <a:r>
              <a:rPr lang="zh-CN" altLang="en-US" dirty="0"/>
              <a:t>讲 </a:t>
            </a:r>
            <a:r>
              <a:rPr lang="en-US" altLang="zh-CN" dirty="0"/>
              <a:t>KNN</a:t>
            </a:r>
            <a:r>
              <a:rPr lang="zh-CN" altLang="en-US" dirty="0"/>
              <a:t>分类算法</a:t>
            </a:r>
            <a:endParaRPr lang="en-US" altLang="zh-CN" sz="4800" dirty="0"/>
          </a:p>
        </p:txBody>
      </p:sp>
      <p:pic>
        <p:nvPicPr>
          <p:cNvPr id="3" name="图片 2">
            <a:extLst>
              <a:ext uri="{FF2B5EF4-FFF2-40B4-BE49-F238E27FC236}">
                <a16:creationId xmlns:a16="http://schemas.microsoft.com/office/drawing/2014/main" id="{B94CFD90-38AA-4995-8B04-6053BC43CE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1961" y="0"/>
            <a:ext cx="1788079" cy="1800000"/>
          </a:xfrm>
          <a:prstGeom prst="rect">
            <a:avLst/>
          </a:prstGeom>
        </p:spPr>
      </p:pic>
      <p:sp>
        <p:nvSpPr>
          <p:cNvPr id="7" name="Rectangle 10">
            <a:extLst>
              <a:ext uri="{FF2B5EF4-FFF2-40B4-BE49-F238E27FC236}">
                <a16:creationId xmlns:a16="http://schemas.microsoft.com/office/drawing/2014/main" id="{D7DC25C9-0AAF-4752-B830-934A86320E69}"/>
              </a:ext>
            </a:extLst>
          </p:cNvPr>
          <p:cNvSpPr txBox="1">
            <a:spLocks noChangeArrowheads="1"/>
          </p:cNvSpPr>
          <p:nvPr/>
        </p:nvSpPr>
        <p:spPr bwMode="gray">
          <a:xfrm>
            <a:off x="3143672" y="5365913"/>
            <a:ext cx="5571728" cy="438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lnSpc>
                <a:spcPct val="80000"/>
              </a:lnSpc>
              <a:buFontTx/>
              <a:buNone/>
            </a:pPr>
            <a:r>
              <a:rPr lang="zh-CN" altLang="en-US" kern="0" dirty="0">
                <a:solidFill>
                  <a:srgbClr val="0033CC"/>
                </a:solidFill>
                <a:ea typeface="楷体_GB2312"/>
                <a:cs typeface="楷体_GB2312"/>
              </a:rPr>
              <a:t>数学与计算机科学学院</a:t>
            </a:r>
            <a:endParaRPr lang="en-NZ" altLang="zh-CN" kern="0" dirty="0">
              <a:solidFill>
                <a:srgbClr val="0033CC"/>
              </a:solidFill>
              <a:ea typeface="楷体_GB2312"/>
              <a:cs typeface="楷体_GB2312"/>
            </a:endParaRPr>
          </a:p>
          <a:p>
            <a:pPr algn="ctr" eaLnBrk="1" hangingPunct="1">
              <a:lnSpc>
                <a:spcPct val="80000"/>
              </a:lnSpc>
            </a:pPr>
            <a:endParaRPr lang="en-US" altLang="zh-CN" b="0" kern="0" dirty="0">
              <a:ea typeface="楷体_GB2312"/>
              <a:cs typeface="楷体_GB2312"/>
            </a:endParaRPr>
          </a:p>
        </p:txBody>
      </p:sp>
      <p:pic>
        <p:nvPicPr>
          <p:cNvPr id="5" name="图片 4">
            <a:extLst>
              <a:ext uri="{FF2B5EF4-FFF2-40B4-BE49-F238E27FC236}">
                <a16:creationId xmlns:a16="http://schemas.microsoft.com/office/drawing/2014/main" id="{5E08DAE9-0792-4053-A459-58F161951FD2}"/>
              </a:ext>
            </a:extLst>
          </p:cNvPr>
          <p:cNvPicPr>
            <a:picLocks noChangeAspect="1"/>
          </p:cNvPicPr>
          <p:nvPr/>
        </p:nvPicPr>
        <p:blipFill rotWithShape="1">
          <a:blip r:embed="rId3">
            <a:extLst>
              <a:ext uri="{28A0092B-C50C-407E-A947-70E740481C1C}">
                <a14:useLocalDpi xmlns:a14="http://schemas.microsoft.com/office/drawing/2010/main" val="0"/>
              </a:ext>
            </a:extLst>
          </a:blip>
          <a:srcRect l="15845" r="20686"/>
          <a:stretch/>
        </p:blipFill>
        <p:spPr>
          <a:xfrm>
            <a:off x="7392145" y="5903936"/>
            <a:ext cx="3240361"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算法图解</a:t>
            </a:r>
            <a:endParaRPr lang="zh-CN" altLang="en-US" dirty="0"/>
          </a:p>
        </p:txBody>
      </p:sp>
      <p:pic>
        <p:nvPicPr>
          <p:cNvPr id="3" name="图片 2">
            <a:extLst>
              <a:ext uri="{FF2B5EF4-FFF2-40B4-BE49-F238E27FC236}">
                <a16:creationId xmlns:a16="http://schemas.microsoft.com/office/drawing/2014/main" id="{D48DAD41-2A9B-457D-A5BD-AA962EF8A733}"/>
              </a:ext>
            </a:extLst>
          </p:cNvPr>
          <p:cNvPicPr>
            <a:picLocks noChangeAspect="1"/>
          </p:cNvPicPr>
          <p:nvPr/>
        </p:nvPicPr>
        <p:blipFill>
          <a:blip r:embed="rId2"/>
          <a:stretch>
            <a:fillRect/>
          </a:stretch>
        </p:blipFill>
        <p:spPr>
          <a:xfrm>
            <a:off x="7879938" y="1901725"/>
            <a:ext cx="3130591" cy="2847827"/>
          </a:xfrm>
          <a:prstGeom prst="rect">
            <a:avLst/>
          </a:prstGeom>
        </p:spPr>
      </p:pic>
      <p:sp>
        <p:nvSpPr>
          <p:cNvPr id="4" name="矩形 3">
            <a:extLst>
              <a:ext uri="{FF2B5EF4-FFF2-40B4-BE49-F238E27FC236}">
                <a16:creationId xmlns:a16="http://schemas.microsoft.com/office/drawing/2014/main" id="{E37B9D05-2794-4E38-A4B3-F853739D9A23}"/>
              </a:ext>
            </a:extLst>
          </p:cNvPr>
          <p:cNvSpPr/>
          <p:nvPr/>
        </p:nvSpPr>
        <p:spPr>
          <a:xfrm>
            <a:off x="1018413" y="1653353"/>
            <a:ext cx="6096000" cy="3344570"/>
          </a:xfrm>
          <a:prstGeom prst="rect">
            <a:avLst/>
          </a:prstGeom>
        </p:spPr>
        <p:txBody>
          <a:bodyPr>
            <a:spAutoFit/>
          </a:bodyPr>
          <a:lstStyle/>
          <a:p>
            <a:pPr>
              <a:lnSpc>
                <a:spcPct val="150000"/>
              </a:lnSpc>
            </a:pPr>
            <a:r>
              <a:rPr lang="zh-CN" altLang="en-US" sz="2400" dirty="0"/>
              <a:t>右图中，绿色圆要被决定赋予哪个类，是红色三角形还是蓝色四方形？如果</a:t>
            </a:r>
            <a:r>
              <a:rPr lang="en-US" altLang="zh-CN" sz="2400" dirty="0">
                <a:latin typeface="Times New Roman" panose="02020603050405020304" pitchFamily="18" charset="0"/>
                <a:cs typeface="Times New Roman" panose="02020603050405020304" pitchFamily="18" charset="0"/>
              </a:rPr>
              <a:t>K=3</a:t>
            </a:r>
            <a:r>
              <a:rPr lang="zh-CN" altLang="en-US" sz="2400" dirty="0"/>
              <a:t>，由于红色三角形所占比例为</a:t>
            </a:r>
            <a:r>
              <a:rPr lang="en-US" altLang="zh-CN" sz="2400" dirty="0">
                <a:latin typeface="Times New Roman" panose="02020603050405020304" pitchFamily="18" charset="0"/>
                <a:cs typeface="Times New Roman" panose="02020603050405020304" pitchFamily="18" charset="0"/>
              </a:rPr>
              <a:t>2/3</a:t>
            </a:r>
            <a:r>
              <a:rPr lang="zh-CN" altLang="en-US" sz="2400" dirty="0"/>
              <a:t>，绿色圆将被赋予红色三角形那个类，如果</a:t>
            </a:r>
            <a:r>
              <a:rPr lang="en-US" altLang="zh-CN" sz="2400" dirty="0">
                <a:latin typeface="Times New Roman" panose="02020603050405020304" pitchFamily="18" charset="0"/>
                <a:cs typeface="Times New Roman" panose="02020603050405020304" pitchFamily="18" charset="0"/>
              </a:rPr>
              <a:t>K=5</a:t>
            </a:r>
            <a:r>
              <a:rPr lang="zh-CN" altLang="en-US" sz="2400" dirty="0"/>
              <a:t>，由于蓝色四方形比例为</a:t>
            </a:r>
            <a:r>
              <a:rPr lang="en-US" altLang="zh-CN" sz="2400" dirty="0">
                <a:latin typeface="Times New Roman" panose="02020603050405020304" pitchFamily="18" charset="0"/>
                <a:cs typeface="Times New Roman" panose="02020603050405020304" pitchFamily="18" charset="0"/>
              </a:rPr>
              <a:t>3/5</a:t>
            </a:r>
            <a:r>
              <a:rPr lang="zh-CN" altLang="en-US" sz="2400" dirty="0"/>
              <a:t>，因此绿色圆被赋予蓝色四方形类。</a:t>
            </a:r>
          </a:p>
        </p:txBody>
      </p:sp>
      <p:sp>
        <p:nvSpPr>
          <p:cNvPr id="6" name="流程图: 摘录 5">
            <a:extLst>
              <a:ext uri="{FF2B5EF4-FFF2-40B4-BE49-F238E27FC236}">
                <a16:creationId xmlns:a16="http://schemas.microsoft.com/office/drawing/2014/main" id="{0490D67E-FA6E-47E6-98F5-DDACE4B1306B}"/>
              </a:ext>
            </a:extLst>
          </p:cNvPr>
          <p:cNvSpPr/>
          <p:nvPr/>
        </p:nvSpPr>
        <p:spPr bwMode="auto">
          <a:xfrm>
            <a:off x="8031045" y="4997923"/>
            <a:ext cx="256031" cy="193330"/>
          </a:xfrm>
          <a:prstGeom prst="flowChartExtra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7" name="流程图: 过程 6">
            <a:extLst>
              <a:ext uri="{FF2B5EF4-FFF2-40B4-BE49-F238E27FC236}">
                <a16:creationId xmlns:a16="http://schemas.microsoft.com/office/drawing/2014/main" id="{0C662B7E-920B-4B96-ABCD-8E52B931C387}"/>
              </a:ext>
            </a:extLst>
          </p:cNvPr>
          <p:cNvSpPr/>
          <p:nvPr/>
        </p:nvSpPr>
        <p:spPr bwMode="auto">
          <a:xfrm>
            <a:off x="8438605" y="4997997"/>
            <a:ext cx="193330" cy="193330"/>
          </a:xfrm>
          <a:prstGeom prst="flowChartProcess">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8" name="文本框 7">
            <a:extLst>
              <a:ext uri="{FF2B5EF4-FFF2-40B4-BE49-F238E27FC236}">
                <a16:creationId xmlns:a16="http://schemas.microsoft.com/office/drawing/2014/main" id="{6347D399-1FC0-4704-A9D6-08597E94F204}"/>
              </a:ext>
            </a:extLst>
          </p:cNvPr>
          <p:cNvSpPr txBox="1"/>
          <p:nvPr/>
        </p:nvSpPr>
        <p:spPr>
          <a:xfrm>
            <a:off x="8783464" y="4863755"/>
            <a:ext cx="2758877" cy="461665"/>
          </a:xfrm>
          <a:prstGeom prst="rect">
            <a:avLst/>
          </a:prstGeom>
          <a:noFill/>
        </p:spPr>
        <p:txBody>
          <a:bodyPr wrap="square" rtlCol="0">
            <a:spAutoFit/>
          </a:bodyPr>
          <a:lstStyle/>
          <a:p>
            <a:r>
              <a:rPr lang="zh-CN" altLang="en-US" sz="2400" dirty="0"/>
              <a:t>已知（训练样本）</a:t>
            </a:r>
          </a:p>
        </p:txBody>
      </p:sp>
      <p:sp>
        <p:nvSpPr>
          <p:cNvPr id="9" name="流程图: 接点 8">
            <a:extLst>
              <a:ext uri="{FF2B5EF4-FFF2-40B4-BE49-F238E27FC236}">
                <a16:creationId xmlns:a16="http://schemas.microsoft.com/office/drawing/2014/main" id="{DE26141E-8DE7-4155-9C1E-CB5BFB7626B9}"/>
              </a:ext>
            </a:extLst>
          </p:cNvPr>
          <p:cNvSpPr/>
          <p:nvPr/>
        </p:nvSpPr>
        <p:spPr bwMode="auto">
          <a:xfrm>
            <a:off x="8438605" y="5439374"/>
            <a:ext cx="193330" cy="193330"/>
          </a:xfrm>
          <a:prstGeom prst="flowChartConnector">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10" name="文本框 9">
            <a:extLst>
              <a:ext uri="{FF2B5EF4-FFF2-40B4-BE49-F238E27FC236}">
                <a16:creationId xmlns:a16="http://schemas.microsoft.com/office/drawing/2014/main" id="{D73CEE25-8794-4793-A448-5205B38596E4}"/>
              </a:ext>
            </a:extLst>
          </p:cNvPr>
          <p:cNvSpPr txBox="1"/>
          <p:nvPr/>
        </p:nvSpPr>
        <p:spPr>
          <a:xfrm>
            <a:off x="8783464" y="5305206"/>
            <a:ext cx="2758877" cy="461665"/>
          </a:xfrm>
          <a:prstGeom prst="rect">
            <a:avLst/>
          </a:prstGeom>
          <a:noFill/>
        </p:spPr>
        <p:txBody>
          <a:bodyPr wrap="square" rtlCol="0">
            <a:spAutoFit/>
          </a:bodyPr>
          <a:lstStyle/>
          <a:p>
            <a:r>
              <a:rPr lang="zh-CN" altLang="en-US" sz="2400" dirty="0"/>
              <a:t>未知（测试样本）</a:t>
            </a:r>
          </a:p>
        </p:txBody>
      </p:sp>
    </p:spTree>
    <p:extLst>
      <p:ext uri="{BB962C8B-B14F-4D97-AF65-F5344CB8AC3E}">
        <p14:creationId xmlns:p14="http://schemas.microsoft.com/office/powerpoint/2010/main" val="286953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算法步骤</a:t>
            </a:r>
            <a:endParaRPr lang="zh-CN" altLang="en-US" dirty="0"/>
          </a:p>
        </p:txBody>
      </p:sp>
      <p:sp>
        <p:nvSpPr>
          <p:cNvPr id="3" name="文本框 2">
            <a:extLst>
              <a:ext uri="{FF2B5EF4-FFF2-40B4-BE49-F238E27FC236}">
                <a16:creationId xmlns:a16="http://schemas.microsoft.com/office/drawing/2014/main" id="{94367181-2557-45A5-A3D4-55632B6F8F7D}"/>
              </a:ext>
            </a:extLst>
          </p:cNvPr>
          <p:cNvSpPr txBox="1"/>
          <p:nvPr/>
        </p:nvSpPr>
        <p:spPr>
          <a:xfrm>
            <a:off x="903949" y="1551867"/>
            <a:ext cx="9509760" cy="461665"/>
          </a:xfrm>
          <a:prstGeom prst="rect">
            <a:avLst/>
          </a:prstGeom>
          <a:noFill/>
        </p:spPr>
        <p:txBody>
          <a:bodyPr wrap="square" rtlCol="0">
            <a:spAutoFit/>
          </a:bodyPr>
          <a:lstStyle/>
          <a:p>
            <a:r>
              <a:rPr lang="zh-CN" altLang="en-US" sz="2400" dirty="0">
                <a:solidFill>
                  <a:srgbClr val="FF0000"/>
                </a:solidFill>
              </a:rPr>
              <a:t>输入：</a:t>
            </a:r>
            <a:r>
              <a:rPr lang="en-US" altLang="zh-CN" sz="2400" dirty="0">
                <a:solidFill>
                  <a:srgbClr val="FF0000"/>
                </a:solidFill>
              </a:rPr>
              <a:t>?</a:t>
            </a:r>
            <a:endParaRPr lang="zh-CN" altLang="en-US" sz="2400" dirty="0"/>
          </a:p>
        </p:txBody>
      </p:sp>
      <p:sp>
        <p:nvSpPr>
          <p:cNvPr id="6" name="文本框 5">
            <a:extLst>
              <a:ext uri="{FF2B5EF4-FFF2-40B4-BE49-F238E27FC236}">
                <a16:creationId xmlns:a16="http://schemas.microsoft.com/office/drawing/2014/main" id="{8612D08D-FB79-431F-A55F-822A5FEB5192}"/>
              </a:ext>
            </a:extLst>
          </p:cNvPr>
          <p:cNvSpPr txBox="1"/>
          <p:nvPr/>
        </p:nvSpPr>
        <p:spPr>
          <a:xfrm>
            <a:off x="903949" y="2296780"/>
            <a:ext cx="9509760" cy="461665"/>
          </a:xfrm>
          <a:prstGeom prst="rect">
            <a:avLst/>
          </a:prstGeom>
          <a:noFill/>
        </p:spPr>
        <p:txBody>
          <a:bodyPr wrap="square" rtlCol="0">
            <a:spAutoFit/>
          </a:bodyPr>
          <a:lstStyle/>
          <a:p>
            <a:r>
              <a:rPr lang="zh-CN" altLang="en-US" sz="2400" dirty="0">
                <a:solidFill>
                  <a:srgbClr val="FF0000"/>
                </a:solidFill>
              </a:rPr>
              <a:t>输出：</a:t>
            </a:r>
            <a:r>
              <a:rPr lang="en-US" altLang="zh-CN" sz="2400" dirty="0">
                <a:solidFill>
                  <a:srgbClr val="FF0000"/>
                </a:solidFill>
              </a:rPr>
              <a:t>?</a:t>
            </a:r>
            <a:endParaRPr lang="zh-CN" altLang="en-US" sz="2400" dirty="0"/>
          </a:p>
        </p:txBody>
      </p:sp>
    </p:spTree>
    <p:extLst>
      <p:ext uri="{BB962C8B-B14F-4D97-AF65-F5344CB8AC3E}">
        <p14:creationId xmlns:p14="http://schemas.microsoft.com/office/powerpoint/2010/main" val="331968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算法步骤 </a:t>
            </a:r>
            <a:r>
              <a:rPr lang="en-US" altLang="zh-CN" dirty="0">
                <a:solidFill>
                  <a:schemeClr val="bg1"/>
                </a:solidFill>
              </a:rPr>
              <a:t>I</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4367181-2557-45A5-A3D4-55632B6F8F7D}"/>
                  </a:ext>
                </a:extLst>
              </p:cNvPr>
              <p:cNvSpPr txBox="1"/>
              <p:nvPr/>
            </p:nvSpPr>
            <p:spPr>
              <a:xfrm>
                <a:off x="903949" y="1551867"/>
                <a:ext cx="9509760" cy="461665"/>
              </a:xfrm>
              <a:prstGeom prst="rect">
                <a:avLst/>
              </a:prstGeom>
              <a:noFill/>
            </p:spPr>
            <p:txBody>
              <a:bodyPr wrap="square" rtlCol="0">
                <a:spAutoFit/>
              </a:bodyPr>
              <a:lstStyle/>
              <a:p>
                <a:r>
                  <a:rPr lang="zh-CN" altLang="en-US" sz="2400" dirty="0">
                    <a:solidFill>
                      <a:srgbClr val="FF0000"/>
                    </a:solidFill>
                  </a:rPr>
                  <a:t>输入：</a:t>
                </a:r>
                <a:r>
                  <a:rPr lang="zh-CN" altLang="en-US" sz="2400" dirty="0">
                    <a:solidFill>
                      <a:srgbClr val="0070C0"/>
                    </a:solidFill>
                  </a:rPr>
                  <a:t>训练样本</a:t>
                </a:r>
                <a14:m>
                  <m:oMath xmlns:m="http://schemas.openxmlformats.org/officeDocument/2006/math">
                    <m:sSubSup>
                      <m:sSubSupPr>
                        <m:ctrlPr>
                          <a:rPr lang="en-US" altLang="zh-CN" sz="2400" i="1" dirty="0" smtClean="0">
                            <a:solidFill>
                              <a:srgbClr val="0070C0"/>
                            </a:solidFill>
                            <a:latin typeface="Cambria Math" panose="02040503050406030204" pitchFamily="18" charset="0"/>
                          </a:rPr>
                        </m:ctrlPr>
                      </m:sSubSupPr>
                      <m:e>
                        <m:r>
                          <a:rPr lang="en-US" altLang="zh-CN" sz="2400" i="1" dirty="0">
                            <a:solidFill>
                              <a:srgbClr val="0070C0"/>
                            </a:solidFill>
                            <a:latin typeface="Cambria Math" panose="02040503050406030204" pitchFamily="18" charset="0"/>
                          </a:rPr>
                          <m:t>{</m:t>
                        </m:r>
                        <m:sSub>
                          <m:sSubPr>
                            <m:ctrlPr>
                              <a:rPr lang="en-US" altLang="zh-CN" sz="2400" i="1" dirty="0">
                                <a:solidFill>
                                  <a:srgbClr val="0070C0"/>
                                </a:solidFill>
                                <a:latin typeface="Cambria Math" panose="02040503050406030204" pitchFamily="18" charset="0"/>
                              </a:rPr>
                            </m:ctrlPr>
                          </m:sSubPr>
                          <m:e>
                            <m:r>
                              <a:rPr lang="en-US" altLang="zh-CN" sz="2400" i="1" dirty="0">
                                <a:solidFill>
                                  <a:srgbClr val="0070C0"/>
                                </a:solidFill>
                                <a:latin typeface="Cambria Math" panose="02040503050406030204" pitchFamily="18" charset="0"/>
                              </a:rPr>
                              <m:t>𝒙</m:t>
                            </m:r>
                          </m:e>
                          <m:sub>
                            <m:r>
                              <a:rPr lang="en-US" altLang="zh-CN" sz="2400" i="1" dirty="0">
                                <a:solidFill>
                                  <a:srgbClr val="0070C0"/>
                                </a:solidFill>
                                <a:latin typeface="Cambria Math" panose="02040503050406030204" pitchFamily="18" charset="0"/>
                              </a:rPr>
                              <m:t>𝒊</m:t>
                            </m:r>
                          </m:sub>
                        </m:sSub>
                        <m:r>
                          <a:rPr lang="en-US" altLang="zh-CN" sz="2400" i="1" dirty="0">
                            <a:solidFill>
                              <a:srgbClr val="0070C0"/>
                            </a:solidFill>
                            <a:latin typeface="Cambria Math" panose="02040503050406030204" pitchFamily="18" charset="0"/>
                          </a:rPr>
                          <m:t>,</m:t>
                        </m:r>
                        <m:sSub>
                          <m:sSubPr>
                            <m:ctrlPr>
                              <a:rPr lang="en-US" altLang="zh-CN" sz="2400" i="1" dirty="0">
                                <a:solidFill>
                                  <a:srgbClr val="0070C0"/>
                                </a:solidFill>
                                <a:latin typeface="Cambria Math" panose="02040503050406030204" pitchFamily="18" charset="0"/>
                              </a:rPr>
                            </m:ctrlPr>
                          </m:sSubPr>
                          <m:e>
                            <m:r>
                              <a:rPr lang="en-US" altLang="zh-CN" sz="2400" i="1" dirty="0">
                                <a:solidFill>
                                  <a:srgbClr val="0070C0"/>
                                </a:solidFill>
                                <a:latin typeface="Cambria Math" panose="02040503050406030204" pitchFamily="18" charset="0"/>
                              </a:rPr>
                              <m:t>𝒚</m:t>
                            </m:r>
                          </m:e>
                          <m:sub>
                            <m:r>
                              <a:rPr lang="en-US" altLang="zh-CN" sz="2400" i="1" dirty="0">
                                <a:solidFill>
                                  <a:srgbClr val="0070C0"/>
                                </a:solidFill>
                                <a:latin typeface="Cambria Math" panose="02040503050406030204" pitchFamily="18" charset="0"/>
                              </a:rPr>
                              <m:t>𝒊</m:t>
                            </m:r>
                          </m:sub>
                        </m:sSub>
                        <m:r>
                          <a:rPr lang="en-US" altLang="zh-CN" sz="2400" i="1" dirty="0">
                            <a:solidFill>
                              <a:srgbClr val="0070C0"/>
                            </a:solidFill>
                            <a:latin typeface="Cambria Math" panose="02040503050406030204" pitchFamily="18" charset="0"/>
                          </a:rPr>
                          <m:t>}</m:t>
                        </m:r>
                      </m:e>
                      <m:sub>
                        <m:r>
                          <a:rPr lang="en-US" altLang="zh-CN" sz="2400" b="1" i="1" dirty="0" smtClean="0">
                            <a:solidFill>
                              <a:srgbClr val="0070C0"/>
                            </a:solidFill>
                            <a:latin typeface="Cambria Math" panose="02040503050406030204" pitchFamily="18" charset="0"/>
                          </a:rPr>
                          <m:t>𝒊</m:t>
                        </m:r>
                        <m:r>
                          <a:rPr lang="en-US" altLang="zh-CN" sz="2400" b="1" i="1" dirty="0" smtClean="0">
                            <a:solidFill>
                              <a:srgbClr val="0070C0"/>
                            </a:solidFill>
                            <a:latin typeface="Cambria Math" panose="02040503050406030204" pitchFamily="18" charset="0"/>
                          </a:rPr>
                          <m:t>=</m:t>
                        </m:r>
                        <m:r>
                          <a:rPr lang="en-US" altLang="zh-CN" sz="2400" b="1" i="1" dirty="0" smtClean="0">
                            <a:solidFill>
                              <a:srgbClr val="0070C0"/>
                            </a:solidFill>
                            <a:latin typeface="Cambria Math" panose="02040503050406030204" pitchFamily="18" charset="0"/>
                          </a:rPr>
                          <m:t>𝟏</m:t>
                        </m:r>
                      </m:sub>
                      <m:sup>
                        <m:r>
                          <a:rPr lang="en-US" altLang="zh-CN" sz="2400" b="1" i="1" dirty="0" smtClean="0">
                            <a:solidFill>
                              <a:srgbClr val="0070C0"/>
                            </a:solidFill>
                            <a:latin typeface="Cambria Math" panose="02040503050406030204" pitchFamily="18" charset="0"/>
                          </a:rPr>
                          <m:t>𝒏</m:t>
                        </m:r>
                      </m:sup>
                    </m:sSubSup>
                  </m:oMath>
                </a14:m>
                <a:r>
                  <a:rPr lang="zh-CN" altLang="en-US" sz="2400" dirty="0">
                    <a:solidFill>
                      <a:srgbClr val="0070C0"/>
                    </a:solidFill>
                  </a:rPr>
                  <a:t>，测试样本 </a:t>
                </a:r>
                <a14:m>
                  <m:oMath xmlns:m="http://schemas.openxmlformats.org/officeDocument/2006/math">
                    <m:r>
                      <a:rPr lang="en-US" altLang="zh-CN" sz="2400" b="1" i="1" smtClean="0">
                        <a:solidFill>
                          <a:srgbClr val="0070C0"/>
                        </a:solidFill>
                        <a:latin typeface="Cambria Math" panose="02040503050406030204" pitchFamily="18" charset="0"/>
                      </a:rPr>
                      <m:t>𝒙</m:t>
                    </m:r>
                  </m:oMath>
                </a14:m>
                <a:r>
                  <a:rPr lang="zh-CN" altLang="en-US" sz="2400" dirty="0">
                    <a:solidFill>
                      <a:srgbClr val="0070C0"/>
                    </a:solidFill>
                  </a:rPr>
                  <a:t>，近邻个数</a:t>
                </a:r>
                <a:r>
                  <a:rPr lang="en-US" altLang="zh-CN" sz="2400" dirty="0">
                    <a:solidFill>
                      <a:srgbClr val="0070C0"/>
                    </a:solidFill>
                  </a:rPr>
                  <a:t>K</a:t>
                </a:r>
                <a:r>
                  <a:rPr lang="zh-CN" altLang="en-US" sz="2400" dirty="0">
                    <a:solidFill>
                      <a:srgbClr val="0070C0"/>
                    </a:solidFill>
                  </a:rPr>
                  <a:t>，距离函数</a:t>
                </a:r>
                <a:r>
                  <a:rPr lang="en-US" altLang="zh-CN" sz="2400" dirty="0">
                    <a:solidFill>
                      <a:srgbClr val="0070C0"/>
                    </a:solidFill>
                  </a:rPr>
                  <a:t>dist.</a:t>
                </a:r>
                <a:endParaRPr lang="zh-CN" altLang="en-US" sz="2400" dirty="0"/>
              </a:p>
            </p:txBody>
          </p:sp>
        </mc:Choice>
        <mc:Fallback xmlns="">
          <p:sp>
            <p:nvSpPr>
              <p:cNvPr id="3" name="文本框 2">
                <a:extLst>
                  <a:ext uri="{FF2B5EF4-FFF2-40B4-BE49-F238E27FC236}">
                    <a16:creationId xmlns:a16="http://schemas.microsoft.com/office/drawing/2014/main" id="{94367181-2557-45A5-A3D4-55632B6F8F7D}"/>
                  </a:ext>
                </a:extLst>
              </p:cNvPr>
              <p:cNvSpPr txBox="1">
                <a:spLocks noRot="1" noChangeAspect="1" noMove="1" noResize="1" noEditPoints="1" noAdjustHandles="1" noChangeArrowheads="1" noChangeShapeType="1" noTextEdit="1"/>
              </p:cNvSpPr>
              <p:nvPr/>
            </p:nvSpPr>
            <p:spPr>
              <a:xfrm>
                <a:off x="903949" y="1551867"/>
                <a:ext cx="9509760" cy="461665"/>
              </a:xfrm>
              <a:prstGeom prst="rect">
                <a:avLst/>
              </a:prstGeom>
              <a:blipFill>
                <a:blip r:embed="rId2"/>
                <a:stretch>
                  <a:fillRect l="-962" t="-16000"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612D08D-FB79-431F-A55F-822A5FEB5192}"/>
                  </a:ext>
                </a:extLst>
              </p:cNvPr>
              <p:cNvSpPr txBox="1"/>
              <p:nvPr/>
            </p:nvSpPr>
            <p:spPr>
              <a:xfrm>
                <a:off x="903949" y="2296780"/>
                <a:ext cx="9509760" cy="461665"/>
              </a:xfrm>
              <a:prstGeom prst="rect">
                <a:avLst/>
              </a:prstGeom>
              <a:noFill/>
            </p:spPr>
            <p:txBody>
              <a:bodyPr wrap="square" rtlCol="0">
                <a:spAutoFit/>
              </a:bodyPr>
              <a:lstStyle/>
              <a:p>
                <a:r>
                  <a:rPr lang="zh-CN" altLang="en-US" sz="2400" dirty="0">
                    <a:solidFill>
                      <a:srgbClr val="FF0000"/>
                    </a:solidFill>
                  </a:rPr>
                  <a:t>输出：</a:t>
                </a:r>
                <a:r>
                  <a:rPr lang="zh-CN" altLang="en-US" sz="2400" dirty="0">
                    <a:solidFill>
                      <a:srgbClr val="0070C0"/>
                    </a:solidFill>
                  </a:rPr>
                  <a:t>测试样本 </a:t>
                </a:r>
                <a14:m>
                  <m:oMath xmlns:m="http://schemas.openxmlformats.org/officeDocument/2006/math">
                    <m:r>
                      <a:rPr lang="en-US" altLang="zh-CN" sz="2400" b="1" i="1" smtClean="0">
                        <a:solidFill>
                          <a:srgbClr val="0070C0"/>
                        </a:solidFill>
                        <a:latin typeface="Cambria Math" panose="02040503050406030204" pitchFamily="18" charset="0"/>
                      </a:rPr>
                      <m:t>𝒙</m:t>
                    </m:r>
                  </m:oMath>
                </a14:m>
                <a:r>
                  <a:rPr lang="zh-CN" altLang="en-US" sz="2400" dirty="0">
                    <a:solidFill>
                      <a:srgbClr val="0070C0"/>
                    </a:solidFill>
                  </a:rPr>
                  <a:t> 的预测类别 </a:t>
                </a:r>
                <a14:m>
                  <m:oMath xmlns:m="http://schemas.openxmlformats.org/officeDocument/2006/math">
                    <m:r>
                      <a:rPr lang="en-US" altLang="zh-CN" sz="2400" b="1" i="1" smtClean="0">
                        <a:solidFill>
                          <a:srgbClr val="0070C0"/>
                        </a:solidFill>
                        <a:latin typeface="Cambria Math" panose="02040503050406030204" pitchFamily="18" charset="0"/>
                      </a:rPr>
                      <m:t>𝒚</m:t>
                    </m:r>
                  </m:oMath>
                </a14:m>
                <a:r>
                  <a:rPr lang="en-US" altLang="zh-CN" sz="2400" dirty="0">
                    <a:solidFill>
                      <a:srgbClr val="0070C0"/>
                    </a:solidFill>
                  </a:rPr>
                  <a:t>.</a:t>
                </a:r>
                <a:endParaRPr lang="zh-CN" altLang="en-US" sz="2400" dirty="0"/>
              </a:p>
            </p:txBody>
          </p:sp>
        </mc:Choice>
        <mc:Fallback xmlns="">
          <p:sp>
            <p:nvSpPr>
              <p:cNvPr id="6" name="文本框 5">
                <a:extLst>
                  <a:ext uri="{FF2B5EF4-FFF2-40B4-BE49-F238E27FC236}">
                    <a16:creationId xmlns:a16="http://schemas.microsoft.com/office/drawing/2014/main" id="{8612D08D-FB79-431F-A55F-822A5FEB5192}"/>
                  </a:ext>
                </a:extLst>
              </p:cNvPr>
              <p:cNvSpPr txBox="1">
                <a:spLocks noRot="1" noChangeAspect="1" noMove="1" noResize="1" noEditPoints="1" noAdjustHandles="1" noChangeArrowheads="1" noChangeShapeType="1" noTextEdit="1"/>
              </p:cNvSpPr>
              <p:nvPr/>
            </p:nvSpPr>
            <p:spPr>
              <a:xfrm>
                <a:off x="903949" y="2296780"/>
                <a:ext cx="9509760" cy="461665"/>
              </a:xfrm>
              <a:prstGeom prst="rect">
                <a:avLst/>
              </a:prstGeom>
              <a:blipFill>
                <a:blip r:embed="rId3"/>
                <a:stretch>
                  <a:fillRect l="-962" t="-14474" b="-3026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70D68BC-8B2D-48E2-8BCF-4C515A540764}"/>
              </a:ext>
            </a:extLst>
          </p:cNvPr>
          <p:cNvSpPr txBox="1"/>
          <p:nvPr/>
        </p:nvSpPr>
        <p:spPr>
          <a:xfrm>
            <a:off x="1652444" y="2989107"/>
            <a:ext cx="7899117" cy="461665"/>
          </a:xfrm>
          <a:prstGeom prst="rect">
            <a:avLst/>
          </a:prstGeom>
          <a:noFill/>
        </p:spPr>
        <p:txBody>
          <a:bodyPr wrap="square" rtlCol="0">
            <a:spAutoFit/>
          </a:bodyPr>
          <a:lstStyle/>
          <a:p>
            <a:r>
              <a:rPr lang="en-US" altLang="zh-CN" sz="2400" dirty="0"/>
              <a:t>1.</a:t>
            </a:r>
            <a:r>
              <a:rPr lang="zh-CN" altLang="en-US" sz="2400" dirty="0">
                <a:solidFill>
                  <a:srgbClr val="000000"/>
                </a:solidFill>
                <a:latin typeface="Helvetica Neue"/>
              </a:rPr>
              <a:t>计算测试数据与各个训练数据之间的距离</a:t>
            </a:r>
            <a:r>
              <a:rPr lang="zh-CN" altLang="en-US" sz="2400" b="0" dirty="0">
                <a:solidFill>
                  <a:srgbClr val="000000"/>
                </a:solidFill>
                <a:latin typeface="Helvetica Neue"/>
              </a:rPr>
              <a:t>；</a:t>
            </a:r>
          </a:p>
        </p:txBody>
      </p:sp>
      <p:sp>
        <p:nvSpPr>
          <p:cNvPr id="9" name="文本框 8">
            <a:extLst>
              <a:ext uri="{FF2B5EF4-FFF2-40B4-BE49-F238E27FC236}">
                <a16:creationId xmlns:a16="http://schemas.microsoft.com/office/drawing/2014/main" id="{B7951F32-1FD2-4090-A3BB-979089D3BE3C}"/>
              </a:ext>
            </a:extLst>
          </p:cNvPr>
          <p:cNvSpPr txBox="1"/>
          <p:nvPr/>
        </p:nvSpPr>
        <p:spPr>
          <a:xfrm>
            <a:off x="1652444" y="4179362"/>
            <a:ext cx="8049854" cy="461665"/>
          </a:xfrm>
          <a:prstGeom prst="rect">
            <a:avLst/>
          </a:prstGeom>
          <a:noFill/>
        </p:spPr>
        <p:txBody>
          <a:bodyPr wrap="square" rtlCol="0">
            <a:spAutoFit/>
          </a:bodyPr>
          <a:lstStyle/>
          <a:p>
            <a:r>
              <a:rPr lang="en-US" altLang="zh-CN" sz="2400" dirty="0"/>
              <a:t>3.</a:t>
            </a:r>
            <a:r>
              <a:rPr lang="zh-CN" altLang="en-US" sz="2400" dirty="0"/>
              <a:t>选取距离最小的</a:t>
            </a:r>
            <a:r>
              <a:rPr lang="en-US" altLang="zh-CN" sz="2400" dirty="0"/>
              <a:t>K</a:t>
            </a:r>
            <a:r>
              <a:rPr lang="zh-CN" altLang="en-US" sz="2400" dirty="0"/>
              <a:t>个点；</a:t>
            </a:r>
          </a:p>
        </p:txBody>
      </p:sp>
      <p:sp>
        <p:nvSpPr>
          <p:cNvPr id="10" name="文本框 9">
            <a:extLst>
              <a:ext uri="{FF2B5EF4-FFF2-40B4-BE49-F238E27FC236}">
                <a16:creationId xmlns:a16="http://schemas.microsoft.com/office/drawing/2014/main" id="{861CF0DE-3DAD-4D28-8138-73C2E3109156}"/>
              </a:ext>
            </a:extLst>
          </p:cNvPr>
          <p:cNvSpPr txBox="1"/>
          <p:nvPr/>
        </p:nvSpPr>
        <p:spPr>
          <a:xfrm>
            <a:off x="1652444" y="3577584"/>
            <a:ext cx="5907546" cy="461665"/>
          </a:xfrm>
          <a:prstGeom prst="rect">
            <a:avLst/>
          </a:prstGeom>
          <a:noFill/>
        </p:spPr>
        <p:txBody>
          <a:bodyPr wrap="square" rtlCol="0">
            <a:spAutoFit/>
          </a:bodyPr>
          <a:lstStyle/>
          <a:p>
            <a:r>
              <a:rPr lang="en-US" altLang="zh-CN" sz="2400" dirty="0"/>
              <a:t>2.</a:t>
            </a:r>
            <a:r>
              <a:rPr lang="zh-CN" altLang="en-US" sz="2400" dirty="0"/>
              <a:t>按照距离的递增关系进行排序；</a:t>
            </a:r>
          </a:p>
        </p:txBody>
      </p:sp>
      <p:sp>
        <p:nvSpPr>
          <p:cNvPr id="11" name="文本框 10">
            <a:extLst>
              <a:ext uri="{FF2B5EF4-FFF2-40B4-BE49-F238E27FC236}">
                <a16:creationId xmlns:a16="http://schemas.microsoft.com/office/drawing/2014/main" id="{278D6186-B11C-4986-9BF1-046D16631C60}"/>
              </a:ext>
            </a:extLst>
          </p:cNvPr>
          <p:cNvSpPr txBox="1"/>
          <p:nvPr/>
        </p:nvSpPr>
        <p:spPr>
          <a:xfrm>
            <a:off x="1652444" y="4844468"/>
            <a:ext cx="6759244" cy="461665"/>
          </a:xfrm>
          <a:prstGeom prst="rect">
            <a:avLst/>
          </a:prstGeom>
          <a:noFill/>
        </p:spPr>
        <p:txBody>
          <a:bodyPr wrap="square" rtlCol="0">
            <a:spAutoFit/>
          </a:bodyPr>
          <a:lstStyle/>
          <a:p>
            <a:r>
              <a:rPr lang="en-US" altLang="zh-CN" sz="2400" dirty="0"/>
              <a:t>4.</a:t>
            </a:r>
            <a:r>
              <a:rPr lang="zh-CN" altLang="en-US" sz="2400" dirty="0"/>
              <a:t>确定前</a:t>
            </a:r>
            <a:r>
              <a:rPr lang="en-US" altLang="zh-CN" sz="2400" dirty="0"/>
              <a:t>K</a:t>
            </a:r>
            <a:r>
              <a:rPr lang="zh-CN" altLang="en-US" sz="2400" dirty="0"/>
              <a:t>个点所在类别的出现频率；</a:t>
            </a:r>
          </a:p>
        </p:txBody>
      </p:sp>
      <p:sp>
        <p:nvSpPr>
          <p:cNvPr id="12" name="文本框 11">
            <a:extLst>
              <a:ext uri="{FF2B5EF4-FFF2-40B4-BE49-F238E27FC236}">
                <a16:creationId xmlns:a16="http://schemas.microsoft.com/office/drawing/2014/main" id="{E472D3DA-551D-4624-A1CA-3C1007105990}"/>
              </a:ext>
            </a:extLst>
          </p:cNvPr>
          <p:cNvSpPr txBox="1"/>
          <p:nvPr/>
        </p:nvSpPr>
        <p:spPr>
          <a:xfrm>
            <a:off x="1652444" y="5448873"/>
            <a:ext cx="9215061" cy="461665"/>
          </a:xfrm>
          <a:prstGeom prst="rect">
            <a:avLst/>
          </a:prstGeom>
          <a:noFill/>
        </p:spPr>
        <p:txBody>
          <a:bodyPr wrap="square" rtlCol="0">
            <a:spAutoFit/>
          </a:bodyPr>
          <a:lstStyle/>
          <a:p>
            <a:r>
              <a:rPr lang="en-US" altLang="zh-CN" sz="2400" dirty="0"/>
              <a:t>5.</a:t>
            </a:r>
            <a:r>
              <a:rPr lang="zh-CN" altLang="en-US" sz="2400" dirty="0"/>
              <a:t>返回前</a:t>
            </a:r>
            <a:r>
              <a:rPr lang="en-US" altLang="zh-CN" sz="2400" dirty="0"/>
              <a:t>K</a:t>
            </a:r>
            <a:r>
              <a:rPr lang="zh-CN" altLang="en-US" sz="2400" dirty="0"/>
              <a:t>个点中出现频率最高的类别作为测试数据的预测分类。</a:t>
            </a:r>
          </a:p>
        </p:txBody>
      </p:sp>
    </p:spTree>
    <p:extLst>
      <p:ext uri="{BB962C8B-B14F-4D97-AF65-F5344CB8AC3E}">
        <p14:creationId xmlns:p14="http://schemas.microsoft.com/office/powerpoint/2010/main" val="379552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算法步骤 </a:t>
            </a:r>
            <a:r>
              <a:rPr lang="en-US" altLang="zh-CN" dirty="0">
                <a:solidFill>
                  <a:schemeClr val="bg1"/>
                </a:solidFill>
              </a:rPr>
              <a:t>II</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4367181-2557-45A5-A3D4-55632B6F8F7D}"/>
                  </a:ext>
                </a:extLst>
              </p:cNvPr>
              <p:cNvSpPr txBox="1"/>
              <p:nvPr/>
            </p:nvSpPr>
            <p:spPr>
              <a:xfrm>
                <a:off x="903949" y="2037805"/>
                <a:ext cx="9509760" cy="461665"/>
              </a:xfrm>
              <a:prstGeom prst="rect">
                <a:avLst/>
              </a:prstGeom>
              <a:noFill/>
            </p:spPr>
            <p:txBody>
              <a:bodyPr wrap="square" rtlCol="0">
                <a:spAutoFit/>
              </a:bodyPr>
              <a:lstStyle/>
              <a:p>
                <a:r>
                  <a:rPr lang="zh-CN" altLang="en-US" sz="2400" dirty="0">
                    <a:solidFill>
                      <a:srgbClr val="FF0000"/>
                    </a:solidFill>
                  </a:rPr>
                  <a:t>输入：</a:t>
                </a:r>
                <a:r>
                  <a:rPr lang="zh-CN" altLang="en-US" sz="2400" dirty="0">
                    <a:solidFill>
                      <a:srgbClr val="0070C0"/>
                    </a:solidFill>
                  </a:rPr>
                  <a:t>训练样本</a:t>
                </a:r>
                <a14:m>
                  <m:oMath xmlns:m="http://schemas.openxmlformats.org/officeDocument/2006/math">
                    <m:sSubSup>
                      <m:sSubSupPr>
                        <m:ctrlPr>
                          <a:rPr lang="en-US" altLang="zh-CN" sz="2400" i="1" dirty="0" smtClean="0">
                            <a:solidFill>
                              <a:srgbClr val="0070C0"/>
                            </a:solidFill>
                            <a:latin typeface="Cambria Math" panose="02040503050406030204" pitchFamily="18" charset="0"/>
                          </a:rPr>
                        </m:ctrlPr>
                      </m:sSubSupPr>
                      <m:e>
                        <m:r>
                          <a:rPr lang="en-US" altLang="zh-CN" sz="2400" i="1" dirty="0">
                            <a:solidFill>
                              <a:srgbClr val="0070C0"/>
                            </a:solidFill>
                            <a:latin typeface="Cambria Math" panose="02040503050406030204" pitchFamily="18" charset="0"/>
                          </a:rPr>
                          <m:t>{</m:t>
                        </m:r>
                        <m:sSub>
                          <m:sSubPr>
                            <m:ctrlPr>
                              <a:rPr lang="en-US" altLang="zh-CN" sz="2400" i="1" dirty="0">
                                <a:solidFill>
                                  <a:srgbClr val="0070C0"/>
                                </a:solidFill>
                                <a:latin typeface="Cambria Math" panose="02040503050406030204" pitchFamily="18" charset="0"/>
                              </a:rPr>
                            </m:ctrlPr>
                          </m:sSubPr>
                          <m:e>
                            <m:r>
                              <a:rPr lang="en-US" altLang="zh-CN" sz="2400" i="1" dirty="0">
                                <a:solidFill>
                                  <a:srgbClr val="0070C0"/>
                                </a:solidFill>
                                <a:latin typeface="Cambria Math" panose="02040503050406030204" pitchFamily="18" charset="0"/>
                              </a:rPr>
                              <m:t>𝒙</m:t>
                            </m:r>
                          </m:e>
                          <m:sub>
                            <m:r>
                              <a:rPr lang="en-US" altLang="zh-CN" sz="2400" i="1" dirty="0">
                                <a:solidFill>
                                  <a:srgbClr val="0070C0"/>
                                </a:solidFill>
                                <a:latin typeface="Cambria Math" panose="02040503050406030204" pitchFamily="18" charset="0"/>
                              </a:rPr>
                              <m:t>𝒊</m:t>
                            </m:r>
                          </m:sub>
                        </m:sSub>
                        <m:r>
                          <a:rPr lang="en-US" altLang="zh-CN" sz="2400" i="1" dirty="0">
                            <a:solidFill>
                              <a:srgbClr val="0070C0"/>
                            </a:solidFill>
                            <a:latin typeface="Cambria Math" panose="02040503050406030204" pitchFamily="18" charset="0"/>
                          </a:rPr>
                          <m:t>,</m:t>
                        </m:r>
                        <m:sSub>
                          <m:sSubPr>
                            <m:ctrlPr>
                              <a:rPr lang="en-US" altLang="zh-CN" sz="2400" i="1" dirty="0">
                                <a:solidFill>
                                  <a:srgbClr val="0070C0"/>
                                </a:solidFill>
                                <a:latin typeface="Cambria Math" panose="02040503050406030204" pitchFamily="18" charset="0"/>
                              </a:rPr>
                            </m:ctrlPr>
                          </m:sSubPr>
                          <m:e>
                            <m:r>
                              <a:rPr lang="en-US" altLang="zh-CN" sz="2400" i="1" dirty="0">
                                <a:solidFill>
                                  <a:srgbClr val="0070C0"/>
                                </a:solidFill>
                                <a:latin typeface="Cambria Math" panose="02040503050406030204" pitchFamily="18" charset="0"/>
                              </a:rPr>
                              <m:t>𝒚</m:t>
                            </m:r>
                          </m:e>
                          <m:sub>
                            <m:r>
                              <a:rPr lang="en-US" altLang="zh-CN" sz="2400" i="1" dirty="0">
                                <a:solidFill>
                                  <a:srgbClr val="0070C0"/>
                                </a:solidFill>
                                <a:latin typeface="Cambria Math" panose="02040503050406030204" pitchFamily="18" charset="0"/>
                              </a:rPr>
                              <m:t>𝒊</m:t>
                            </m:r>
                          </m:sub>
                        </m:sSub>
                        <m:r>
                          <a:rPr lang="en-US" altLang="zh-CN" sz="2400" i="1" dirty="0">
                            <a:solidFill>
                              <a:srgbClr val="0070C0"/>
                            </a:solidFill>
                            <a:latin typeface="Cambria Math" panose="02040503050406030204" pitchFamily="18" charset="0"/>
                          </a:rPr>
                          <m:t>}</m:t>
                        </m:r>
                      </m:e>
                      <m:sub>
                        <m:r>
                          <a:rPr lang="en-US" altLang="zh-CN" sz="2400" b="1" i="1" dirty="0" smtClean="0">
                            <a:solidFill>
                              <a:srgbClr val="0070C0"/>
                            </a:solidFill>
                            <a:latin typeface="Cambria Math" panose="02040503050406030204" pitchFamily="18" charset="0"/>
                          </a:rPr>
                          <m:t>𝒊</m:t>
                        </m:r>
                        <m:r>
                          <a:rPr lang="en-US" altLang="zh-CN" sz="2400" b="1" i="1" dirty="0" smtClean="0">
                            <a:solidFill>
                              <a:srgbClr val="0070C0"/>
                            </a:solidFill>
                            <a:latin typeface="Cambria Math" panose="02040503050406030204" pitchFamily="18" charset="0"/>
                          </a:rPr>
                          <m:t>=</m:t>
                        </m:r>
                        <m:r>
                          <a:rPr lang="en-US" altLang="zh-CN" sz="2400" b="1" i="1" dirty="0" smtClean="0">
                            <a:solidFill>
                              <a:srgbClr val="0070C0"/>
                            </a:solidFill>
                            <a:latin typeface="Cambria Math" panose="02040503050406030204" pitchFamily="18" charset="0"/>
                          </a:rPr>
                          <m:t>𝟏</m:t>
                        </m:r>
                      </m:sub>
                      <m:sup>
                        <m:r>
                          <a:rPr lang="en-US" altLang="zh-CN" sz="2400" b="1" i="1" dirty="0" smtClean="0">
                            <a:solidFill>
                              <a:srgbClr val="0070C0"/>
                            </a:solidFill>
                            <a:latin typeface="Cambria Math" panose="02040503050406030204" pitchFamily="18" charset="0"/>
                          </a:rPr>
                          <m:t>𝒏</m:t>
                        </m:r>
                      </m:sup>
                    </m:sSubSup>
                  </m:oMath>
                </a14:m>
                <a:r>
                  <a:rPr lang="zh-CN" altLang="en-US" sz="2400" dirty="0">
                    <a:solidFill>
                      <a:srgbClr val="0070C0"/>
                    </a:solidFill>
                  </a:rPr>
                  <a:t>，测试样本 </a:t>
                </a:r>
                <a14:m>
                  <m:oMath xmlns:m="http://schemas.openxmlformats.org/officeDocument/2006/math">
                    <m:r>
                      <a:rPr lang="en-US" altLang="zh-CN" sz="2400" b="1" i="1" smtClean="0">
                        <a:solidFill>
                          <a:srgbClr val="0070C0"/>
                        </a:solidFill>
                        <a:latin typeface="Cambria Math" panose="02040503050406030204" pitchFamily="18" charset="0"/>
                      </a:rPr>
                      <m:t>𝒙</m:t>
                    </m:r>
                  </m:oMath>
                </a14:m>
                <a:r>
                  <a:rPr lang="zh-CN" altLang="en-US" sz="2400" dirty="0">
                    <a:solidFill>
                      <a:srgbClr val="0070C0"/>
                    </a:solidFill>
                  </a:rPr>
                  <a:t>，近邻个数</a:t>
                </a:r>
                <a:r>
                  <a:rPr lang="en-US" altLang="zh-CN" sz="2400" dirty="0">
                    <a:solidFill>
                      <a:srgbClr val="0070C0"/>
                    </a:solidFill>
                  </a:rPr>
                  <a:t>K</a:t>
                </a:r>
                <a:r>
                  <a:rPr lang="zh-CN" altLang="en-US" sz="2400" dirty="0">
                    <a:solidFill>
                      <a:srgbClr val="0070C0"/>
                    </a:solidFill>
                  </a:rPr>
                  <a:t>，距离函数</a:t>
                </a:r>
                <a:r>
                  <a:rPr lang="en-US" altLang="zh-CN" sz="2400" dirty="0">
                    <a:solidFill>
                      <a:srgbClr val="0070C0"/>
                    </a:solidFill>
                  </a:rPr>
                  <a:t>dist.</a:t>
                </a:r>
                <a:endParaRPr lang="zh-CN" altLang="en-US" sz="2400" dirty="0"/>
              </a:p>
            </p:txBody>
          </p:sp>
        </mc:Choice>
        <mc:Fallback xmlns="">
          <p:sp>
            <p:nvSpPr>
              <p:cNvPr id="3" name="文本框 2">
                <a:extLst>
                  <a:ext uri="{FF2B5EF4-FFF2-40B4-BE49-F238E27FC236}">
                    <a16:creationId xmlns:a16="http://schemas.microsoft.com/office/drawing/2014/main" id="{94367181-2557-45A5-A3D4-55632B6F8F7D}"/>
                  </a:ext>
                </a:extLst>
              </p:cNvPr>
              <p:cNvSpPr txBox="1">
                <a:spLocks noRot="1" noChangeAspect="1" noMove="1" noResize="1" noEditPoints="1" noAdjustHandles="1" noChangeArrowheads="1" noChangeShapeType="1" noTextEdit="1"/>
              </p:cNvSpPr>
              <p:nvPr/>
            </p:nvSpPr>
            <p:spPr>
              <a:xfrm>
                <a:off x="903949" y="2037805"/>
                <a:ext cx="9509760" cy="461665"/>
              </a:xfrm>
              <a:prstGeom prst="rect">
                <a:avLst/>
              </a:prstGeom>
              <a:blipFill>
                <a:blip r:embed="rId2"/>
                <a:stretch>
                  <a:fillRect l="-962" t="-15789"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612D08D-FB79-431F-A55F-822A5FEB5192}"/>
                  </a:ext>
                </a:extLst>
              </p:cNvPr>
              <p:cNvSpPr txBox="1"/>
              <p:nvPr/>
            </p:nvSpPr>
            <p:spPr>
              <a:xfrm>
                <a:off x="903949" y="2782718"/>
                <a:ext cx="9509760" cy="461665"/>
              </a:xfrm>
              <a:prstGeom prst="rect">
                <a:avLst/>
              </a:prstGeom>
              <a:noFill/>
            </p:spPr>
            <p:txBody>
              <a:bodyPr wrap="square" rtlCol="0">
                <a:spAutoFit/>
              </a:bodyPr>
              <a:lstStyle/>
              <a:p>
                <a:r>
                  <a:rPr lang="zh-CN" altLang="en-US" sz="2400" dirty="0">
                    <a:solidFill>
                      <a:srgbClr val="FF0000"/>
                    </a:solidFill>
                  </a:rPr>
                  <a:t>输出：</a:t>
                </a:r>
                <a:r>
                  <a:rPr lang="zh-CN" altLang="en-US" sz="2400" dirty="0">
                    <a:solidFill>
                      <a:srgbClr val="0070C0"/>
                    </a:solidFill>
                  </a:rPr>
                  <a:t>测试样本 </a:t>
                </a:r>
                <a14:m>
                  <m:oMath xmlns:m="http://schemas.openxmlformats.org/officeDocument/2006/math">
                    <m:r>
                      <a:rPr lang="en-US" altLang="zh-CN" sz="2400" b="1" i="1" smtClean="0">
                        <a:solidFill>
                          <a:srgbClr val="0070C0"/>
                        </a:solidFill>
                        <a:latin typeface="Cambria Math" panose="02040503050406030204" pitchFamily="18" charset="0"/>
                      </a:rPr>
                      <m:t>𝒙</m:t>
                    </m:r>
                  </m:oMath>
                </a14:m>
                <a:r>
                  <a:rPr lang="zh-CN" altLang="en-US" sz="2400" dirty="0">
                    <a:solidFill>
                      <a:srgbClr val="0070C0"/>
                    </a:solidFill>
                  </a:rPr>
                  <a:t> 的预测类别 </a:t>
                </a:r>
                <a14:m>
                  <m:oMath xmlns:m="http://schemas.openxmlformats.org/officeDocument/2006/math">
                    <m:r>
                      <a:rPr lang="en-US" altLang="zh-CN" sz="2400" b="1" i="1" smtClean="0">
                        <a:solidFill>
                          <a:srgbClr val="0070C0"/>
                        </a:solidFill>
                        <a:latin typeface="Cambria Math" panose="02040503050406030204" pitchFamily="18" charset="0"/>
                      </a:rPr>
                      <m:t>𝒚</m:t>
                    </m:r>
                  </m:oMath>
                </a14:m>
                <a:r>
                  <a:rPr lang="en-US" altLang="zh-CN" sz="2400" dirty="0">
                    <a:solidFill>
                      <a:srgbClr val="0070C0"/>
                    </a:solidFill>
                  </a:rPr>
                  <a:t>.</a:t>
                </a:r>
                <a:endParaRPr lang="zh-CN" altLang="en-US" sz="2400" dirty="0"/>
              </a:p>
            </p:txBody>
          </p:sp>
        </mc:Choice>
        <mc:Fallback xmlns="">
          <p:sp>
            <p:nvSpPr>
              <p:cNvPr id="6" name="文本框 5">
                <a:extLst>
                  <a:ext uri="{FF2B5EF4-FFF2-40B4-BE49-F238E27FC236}">
                    <a16:creationId xmlns:a16="http://schemas.microsoft.com/office/drawing/2014/main" id="{8612D08D-FB79-431F-A55F-822A5FEB5192}"/>
                  </a:ext>
                </a:extLst>
              </p:cNvPr>
              <p:cNvSpPr txBox="1">
                <a:spLocks noRot="1" noChangeAspect="1" noMove="1" noResize="1" noEditPoints="1" noAdjustHandles="1" noChangeArrowheads="1" noChangeShapeType="1" noTextEdit="1"/>
              </p:cNvSpPr>
              <p:nvPr/>
            </p:nvSpPr>
            <p:spPr>
              <a:xfrm>
                <a:off x="903949" y="2782718"/>
                <a:ext cx="9509760" cy="461665"/>
              </a:xfrm>
              <a:prstGeom prst="rect">
                <a:avLst/>
              </a:prstGeom>
              <a:blipFill>
                <a:blip r:embed="rId3"/>
                <a:stretch>
                  <a:fillRect l="-962"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61CF0DE-3DAD-4D28-8138-73C2E3109156}"/>
                  </a:ext>
                </a:extLst>
              </p:cNvPr>
              <p:cNvSpPr txBox="1"/>
              <p:nvPr/>
            </p:nvSpPr>
            <p:spPr>
              <a:xfrm>
                <a:off x="1619591" y="3636387"/>
                <a:ext cx="5907546" cy="461665"/>
              </a:xfrm>
              <a:prstGeom prst="rect">
                <a:avLst/>
              </a:prstGeom>
              <a:noFill/>
            </p:spPr>
            <p:txBody>
              <a:bodyPr wrap="square" rtlCol="0">
                <a:spAutoFit/>
              </a:bodyPr>
              <a:lstStyle/>
              <a:p>
                <a:r>
                  <a:rPr lang="zh-CN" altLang="en-US" sz="2400" dirty="0">
                    <a:solidFill>
                      <a:schemeClr val="tx1"/>
                    </a:solidFill>
                  </a:rPr>
                  <a:t>计算</a:t>
                </a:r>
                <a14:m>
                  <m:oMath xmlns:m="http://schemas.openxmlformats.org/officeDocument/2006/math">
                    <m:r>
                      <a:rPr lang="en-US" altLang="zh-CN" sz="2400" b="1" i="0" smtClean="0">
                        <a:solidFill>
                          <a:schemeClr val="tx1"/>
                        </a:solidFill>
                        <a:latin typeface="Cambria Math" panose="02040503050406030204" pitchFamily="18" charset="0"/>
                      </a:rPr>
                      <m:t> </m:t>
                    </m:r>
                    <m:r>
                      <a:rPr lang="en-US" altLang="zh-CN" sz="2400" i="1">
                        <a:solidFill>
                          <a:schemeClr val="tx1"/>
                        </a:solidFill>
                        <a:latin typeface="Cambria Math" panose="02040503050406030204" pitchFamily="18" charset="0"/>
                      </a:rPr>
                      <m:t>𝒙</m:t>
                    </m:r>
                  </m:oMath>
                </a14:m>
                <a:r>
                  <a:rPr lang="zh-CN" altLang="en-US" sz="2400" dirty="0">
                    <a:solidFill>
                      <a:schemeClr val="tx1"/>
                    </a:solidFill>
                  </a:rPr>
                  <a:t> 的</a:t>
                </a:r>
                <a:r>
                  <a:rPr lang="en-US" altLang="zh-CN" sz="2400" dirty="0">
                    <a:solidFill>
                      <a:schemeClr val="tx1"/>
                    </a:solidFill>
                  </a:rPr>
                  <a:t>K</a:t>
                </a:r>
                <a:r>
                  <a:rPr lang="zh-CN" altLang="en-US" sz="2400" dirty="0">
                    <a:solidFill>
                      <a:schemeClr val="tx1"/>
                    </a:solidFill>
                  </a:rPr>
                  <a:t>个最近邻，记为</a:t>
                </a:r>
                <a14:m>
                  <m:oMath xmlns:m="http://schemas.openxmlformats.org/officeDocument/2006/math">
                    <m:sSub>
                      <m:sSubPr>
                        <m:ctrlPr>
                          <a:rPr lang="en-US" altLang="zh-CN" sz="2400" i="1" dirty="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𝒔</m:t>
                        </m:r>
                      </m:e>
                      <m:sub>
                        <m:r>
                          <a:rPr lang="en-US" altLang="zh-CN" sz="2400" b="1" i="1" dirty="0" smtClean="0">
                            <a:solidFill>
                              <a:schemeClr val="tx1"/>
                            </a:solidFill>
                            <a:latin typeface="Cambria Math" panose="02040503050406030204" pitchFamily="18" charset="0"/>
                          </a:rPr>
                          <m:t>𝟏</m:t>
                        </m:r>
                      </m:sub>
                    </m:sSub>
                  </m:oMath>
                </a14:m>
                <a:r>
                  <a:rPr lang="en-US" altLang="zh-CN" sz="2400" dirty="0">
                    <a:solidFill>
                      <a:schemeClr val="tx1"/>
                    </a:solidFill>
                  </a:rPr>
                  <a:t>, …, </a:t>
                </a:r>
                <a14:m>
                  <m:oMath xmlns:m="http://schemas.openxmlformats.org/officeDocument/2006/math">
                    <m:sSub>
                      <m:sSubPr>
                        <m:ctrlPr>
                          <a:rPr lang="en-US" altLang="zh-CN" sz="2400" i="1" dirty="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𝒔</m:t>
                        </m:r>
                      </m:e>
                      <m:sub>
                        <m:r>
                          <a:rPr lang="en-US" altLang="zh-CN" sz="2400" b="1" i="1" dirty="0" smtClean="0">
                            <a:solidFill>
                              <a:schemeClr val="tx1"/>
                            </a:solidFill>
                            <a:latin typeface="Cambria Math" panose="02040503050406030204" pitchFamily="18" charset="0"/>
                          </a:rPr>
                          <m:t>𝑲</m:t>
                        </m:r>
                      </m:sub>
                    </m:sSub>
                  </m:oMath>
                </a14:m>
                <a:endParaRPr lang="zh-CN" altLang="en-US" sz="2400" dirty="0">
                  <a:solidFill>
                    <a:schemeClr val="tx1"/>
                  </a:solidFill>
                </a:endParaRPr>
              </a:p>
            </p:txBody>
          </p:sp>
        </mc:Choice>
        <mc:Fallback xmlns="">
          <p:sp>
            <p:nvSpPr>
              <p:cNvPr id="10" name="文本框 9">
                <a:extLst>
                  <a:ext uri="{FF2B5EF4-FFF2-40B4-BE49-F238E27FC236}">
                    <a16:creationId xmlns:a16="http://schemas.microsoft.com/office/drawing/2014/main" id="{861CF0DE-3DAD-4D28-8138-73C2E3109156}"/>
                  </a:ext>
                </a:extLst>
              </p:cNvPr>
              <p:cNvSpPr txBox="1">
                <a:spLocks noRot="1" noChangeAspect="1" noMove="1" noResize="1" noEditPoints="1" noAdjustHandles="1" noChangeArrowheads="1" noChangeShapeType="1" noTextEdit="1"/>
              </p:cNvSpPr>
              <p:nvPr/>
            </p:nvSpPr>
            <p:spPr>
              <a:xfrm>
                <a:off x="1619591" y="3636387"/>
                <a:ext cx="5907546" cy="461665"/>
              </a:xfrm>
              <a:prstGeom prst="rect">
                <a:avLst/>
              </a:prstGeom>
              <a:blipFill>
                <a:blip r:embed="rId4"/>
                <a:stretch>
                  <a:fillRect l="-1651" t="-14667"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B652942-C637-4829-990C-C99279A4B457}"/>
                  </a:ext>
                </a:extLst>
              </p:cNvPr>
              <p:cNvSpPr txBox="1"/>
              <p:nvPr/>
            </p:nvSpPr>
            <p:spPr>
              <a:xfrm>
                <a:off x="903949" y="4490056"/>
                <a:ext cx="9509760" cy="523348"/>
              </a:xfrm>
              <a:prstGeom prst="rect">
                <a:avLst/>
              </a:prstGeom>
              <a:noFill/>
            </p:spPr>
            <p:txBody>
              <a:bodyPr wrap="square" rtlCol="0">
                <a:spAutoFit/>
              </a:bodyPr>
              <a:lstStyle/>
              <a:p>
                <a:r>
                  <a:rPr lang="zh-CN" altLang="en-US" sz="2400" dirty="0">
                    <a:solidFill>
                      <a:srgbClr val="FF0000"/>
                    </a:solidFill>
                  </a:rPr>
                  <a:t>返回：</a:t>
                </a:r>
                <a14:m>
                  <m:oMath xmlns:m="http://schemas.openxmlformats.org/officeDocument/2006/math">
                    <m:r>
                      <a:rPr lang="en-US" altLang="zh-CN" sz="2400" b="1" i="1" smtClean="0">
                        <a:solidFill>
                          <a:srgbClr val="0070C0"/>
                        </a:solidFill>
                        <a:latin typeface="Cambria Math" panose="02040503050406030204" pitchFamily="18" charset="0"/>
                      </a:rPr>
                      <m:t>𝒚</m:t>
                    </m:r>
                    <m:r>
                      <a:rPr lang="en-US" altLang="zh-CN" sz="2400" i="1" smtClean="0">
                        <a:solidFill>
                          <a:srgbClr val="0070C0"/>
                        </a:solidFill>
                        <a:latin typeface="Cambria Math" panose="02040503050406030204" pitchFamily="18" charset="0"/>
                        <a:ea typeface="Cambria Math" panose="02040503050406030204" pitchFamily="18" charset="0"/>
                      </a:rPr>
                      <m:t>←</m:t>
                    </m:r>
                    <m:sSub>
                      <m:sSubPr>
                        <m:ctrlPr>
                          <a:rPr lang="en-US" altLang="zh-CN" sz="2400" b="1" i="1" smtClean="0">
                            <a:solidFill>
                              <a:srgbClr val="0070C0"/>
                            </a:solidFill>
                            <a:latin typeface="Cambria Math" panose="02040503050406030204" pitchFamily="18" charset="0"/>
                          </a:rPr>
                        </m:ctrlPr>
                      </m:sSubPr>
                      <m:e>
                        <m:r>
                          <m:rPr>
                            <m:sty m:val="p"/>
                          </m:rPr>
                          <a:rPr lang="en-US" altLang="zh-CN" sz="2400" b="0" i="0">
                            <a:solidFill>
                              <a:srgbClr val="0070C0"/>
                            </a:solidFill>
                            <a:latin typeface="Cambria Math" panose="02040503050406030204" pitchFamily="18" charset="0"/>
                          </a:rPr>
                          <m:t>arg</m:t>
                        </m:r>
                        <m:r>
                          <a:rPr lang="en-US" altLang="zh-CN" sz="2400" b="0" i="0" smtClean="0">
                            <a:solidFill>
                              <a:srgbClr val="0070C0"/>
                            </a:solidFill>
                            <a:latin typeface="Cambria Math" panose="02040503050406030204" pitchFamily="18" charset="0"/>
                          </a:rPr>
                          <m:t> </m:t>
                        </m:r>
                        <m:r>
                          <a:rPr lang="en-US" altLang="zh-CN" sz="2400" i="1">
                            <a:solidFill>
                              <a:srgbClr val="0070C0"/>
                            </a:solidFill>
                            <a:latin typeface="Cambria Math" panose="02040503050406030204" pitchFamily="18" charset="0"/>
                          </a:rPr>
                          <m:t>𝒎𝒂𝒙</m:t>
                        </m:r>
                      </m:e>
                      <m:sub>
                        <m:r>
                          <a:rPr lang="en-US" altLang="zh-CN" sz="2400" b="1" i="1" smtClean="0">
                            <a:solidFill>
                              <a:srgbClr val="0070C0"/>
                            </a:solidFill>
                            <a:latin typeface="Cambria Math" panose="02040503050406030204" pitchFamily="18" charset="0"/>
                          </a:rPr>
                          <m:t>𝒚</m:t>
                        </m:r>
                        <m:r>
                          <a:rPr lang="en-US" altLang="zh-CN" sz="2400" b="1" i="1" smtClean="0">
                            <a:solidFill>
                              <a:srgbClr val="0070C0"/>
                            </a:solidFill>
                            <a:latin typeface="Cambria Math" panose="02040503050406030204" pitchFamily="18" charset="0"/>
                          </a:rPr>
                          <m:t> ∈</m:t>
                        </m:r>
                        <m:r>
                          <a:rPr lang="en-US" altLang="zh-CN" sz="2400" b="1" i="1" smtClean="0">
                            <a:solidFill>
                              <a:srgbClr val="0070C0"/>
                            </a:solidFill>
                            <a:latin typeface="Cambria Math" panose="02040503050406030204" pitchFamily="18" charset="0"/>
                            <a:ea typeface="Cambria Math" panose="02040503050406030204" pitchFamily="18" charset="0"/>
                          </a:rPr>
                          <m:t>𝒇</m:t>
                        </m:r>
                        <m:r>
                          <a:rPr lang="en-US" altLang="zh-CN" sz="2400" b="1" i="1" smtClean="0">
                            <a:solidFill>
                              <a:srgbClr val="0070C0"/>
                            </a:solidFill>
                            <a:latin typeface="Cambria Math" panose="02040503050406030204" pitchFamily="18" charset="0"/>
                            <a:ea typeface="Cambria Math" panose="02040503050406030204" pitchFamily="18" charset="0"/>
                          </a:rPr>
                          <m:t>(</m:t>
                        </m:r>
                        <m:r>
                          <a:rPr lang="en-US" altLang="zh-CN" sz="2400" b="1" i="1" smtClean="0">
                            <a:solidFill>
                              <a:srgbClr val="0070C0"/>
                            </a:solidFill>
                            <a:latin typeface="Cambria Math" panose="02040503050406030204" pitchFamily="18" charset="0"/>
                            <a:ea typeface="Cambria Math" panose="02040503050406030204" pitchFamily="18" charset="0"/>
                          </a:rPr>
                          <m:t>𝑿</m:t>
                        </m:r>
                        <m:r>
                          <a:rPr lang="en-US" altLang="zh-CN" sz="2400" b="1" i="1" smtClean="0">
                            <a:solidFill>
                              <a:srgbClr val="0070C0"/>
                            </a:solidFill>
                            <a:latin typeface="Cambria Math" panose="02040503050406030204" pitchFamily="18" charset="0"/>
                            <a:ea typeface="Cambria Math" panose="02040503050406030204" pitchFamily="18" charset="0"/>
                          </a:rPr>
                          <m:t>)</m:t>
                        </m:r>
                      </m:sub>
                    </m:sSub>
                    <m:nary>
                      <m:naryPr>
                        <m:chr m:val="∑"/>
                        <m:ctrlPr>
                          <a:rPr lang="en-US" altLang="zh-CN" sz="2400" b="1" i="1" smtClean="0">
                            <a:solidFill>
                              <a:srgbClr val="0070C0"/>
                            </a:solidFill>
                            <a:latin typeface="Cambria Math" panose="02040503050406030204" pitchFamily="18" charset="0"/>
                          </a:rPr>
                        </m:ctrlPr>
                      </m:naryPr>
                      <m:sub>
                        <m:r>
                          <m:rPr>
                            <m:brk m:alnAt="23"/>
                          </m:rPr>
                          <a:rPr lang="en-US" altLang="zh-CN" sz="2400" b="1" i="1" smtClean="0">
                            <a:solidFill>
                              <a:srgbClr val="0070C0"/>
                            </a:solidFill>
                            <a:latin typeface="Cambria Math" panose="02040503050406030204" pitchFamily="18" charset="0"/>
                          </a:rPr>
                          <m:t>𝒊</m:t>
                        </m:r>
                        <m:r>
                          <a:rPr lang="en-US" altLang="zh-CN" sz="2400" b="1" i="1" smtClean="0">
                            <a:solidFill>
                              <a:srgbClr val="0070C0"/>
                            </a:solidFill>
                            <a:latin typeface="Cambria Math" panose="02040503050406030204" pitchFamily="18" charset="0"/>
                          </a:rPr>
                          <m:t>=</m:t>
                        </m:r>
                        <m:r>
                          <a:rPr lang="en-US" altLang="zh-CN" sz="2400" b="1" i="1" smtClean="0">
                            <a:solidFill>
                              <a:srgbClr val="0070C0"/>
                            </a:solidFill>
                            <a:latin typeface="Cambria Math" panose="02040503050406030204" pitchFamily="18" charset="0"/>
                          </a:rPr>
                          <m:t>𝟏</m:t>
                        </m:r>
                      </m:sub>
                      <m:sup>
                        <m:r>
                          <a:rPr lang="en-US" altLang="zh-CN" sz="2400" b="1" i="1" smtClean="0">
                            <a:solidFill>
                              <a:srgbClr val="0070C0"/>
                            </a:solidFill>
                            <a:latin typeface="Cambria Math" panose="02040503050406030204" pitchFamily="18" charset="0"/>
                          </a:rPr>
                          <m:t>𝑲</m:t>
                        </m:r>
                      </m:sup>
                      <m:e>
                        <m:r>
                          <a:rPr lang="zh-CN" altLang="en-US" sz="2400" b="1" i="1" smtClean="0">
                            <a:solidFill>
                              <a:srgbClr val="0070C0"/>
                            </a:solidFill>
                            <a:latin typeface="Cambria Math" panose="02040503050406030204" pitchFamily="18" charset="0"/>
                          </a:rPr>
                          <m:t>𝜹</m:t>
                        </m:r>
                        <m:r>
                          <a:rPr lang="en-US" altLang="zh-CN" sz="2400" b="1" i="1" smtClean="0">
                            <a:solidFill>
                              <a:srgbClr val="0070C0"/>
                            </a:solidFill>
                            <a:latin typeface="Cambria Math" panose="02040503050406030204" pitchFamily="18" charset="0"/>
                          </a:rPr>
                          <m:t>(</m:t>
                        </m:r>
                        <m:r>
                          <a:rPr lang="en-US" altLang="zh-CN" sz="2400" b="1" i="1" smtClean="0">
                            <a:solidFill>
                              <a:srgbClr val="0070C0"/>
                            </a:solidFill>
                            <a:latin typeface="Cambria Math" panose="02040503050406030204" pitchFamily="18" charset="0"/>
                          </a:rPr>
                          <m:t>𝒚</m:t>
                        </m:r>
                        <m:r>
                          <a:rPr lang="en-US" altLang="zh-CN" sz="2400" b="1" i="1" smtClean="0">
                            <a:solidFill>
                              <a:srgbClr val="0070C0"/>
                            </a:solidFill>
                            <a:latin typeface="Cambria Math" panose="02040503050406030204" pitchFamily="18" charset="0"/>
                          </a:rPr>
                          <m:t>,  </m:t>
                        </m:r>
                        <m:r>
                          <a:rPr lang="en-US" altLang="zh-CN" sz="2400" b="1" i="1" smtClean="0">
                            <a:solidFill>
                              <a:srgbClr val="0070C0"/>
                            </a:solidFill>
                            <a:latin typeface="Cambria Math" panose="02040503050406030204" pitchFamily="18" charset="0"/>
                          </a:rPr>
                          <m:t>𝒇</m:t>
                        </m:r>
                        <m:r>
                          <a:rPr lang="en-US" altLang="zh-CN" sz="2400" b="1" i="1" smtClean="0">
                            <a:solidFill>
                              <a:srgbClr val="0070C0"/>
                            </a:solidFill>
                            <a:latin typeface="Cambria Math" panose="02040503050406030204" pitchFamily="18" charset="0"/>
                          </a:rPr>
                          <m:t>(</m:t>
                        </m:r>
                        <m:sSub>
                          <m:sSubPr>
                            <m:ctrlPr>
                              <a:rPr lang="en-US" altLang="zh-CN" sz="2400" b="1" i="1" smtClean="0">
                                <a:solidFill>
                                  <a:srgbClr val="0070C0"/>
                                </a:solidFill>
                                <a:latin typeface="Cambria Math" panose="02040503050406030204" pitchFamily="18" charset="0"/>
                              </a:rPr>
                            </m:ctrlPr>
                          </m:sSubPr>
                          <m:e>
                            <m:r>
                              <a:rPr lang="en-US" altLang="zh-CN" sz="2400" b="1" i="1" smtClean="0">
                                <a:solidFill>
                                  <a:srgbClr val="0070C0"/>
                                </a:solidFill>
                                <a:latin typeface="Cambria Math" panose="02040503050406030204" pitchFamily="18" charset="0"/>
                              </a:rPr>
                              <m:t>𝒔</m:t>
                            </m:r>
                          </m:e>
                          <m:sub>
                            <m:r>
                              <a:rPr lang="en-US" altLang="zh-CN" sz="2400" b="1" i="1" smtClean="0">
                                <a:solidFill>
                                  <a:srgbClr val="0070C0"/>
                                </a:solidFill>
                                <a:latin typeface="Cambria Math" panose="02040503050406030204" pitchFamily="18" charset="0"/>
                              </a:rPr>
                              <m:t>𝒊</m:t>
                            </m:r>
                          </m:sub>
                        </m:sSub>
                        <m:r>
                          <a:rPr lang="en-US" altLang="zh-CN" sz="2400" b="1" i="1" smtClean="0">
                            <a:solidFill>
                              <a:srgbClr val="0070C0"/>
                            </a:solidFill>
                            <a:latin typeface="Cambria Math" panose="02040503050406030204" pitchFamily="18" charset="0"/>
                          </a:rPr>
                          <m:t>))</m:t>
                        </m:r>
                      </m:e>
                    </m:nary>
                  </m:oMath>
                </a14:m>
                <a:r>
                  <a:rPr lang="en-US" altLang="zh-CN" sz="2400" dirty="0">
                    <a:solidFill>
                      <a:srgbClr val="0070C0"/>
                    </a:solidFill>
                  </a:rPr>
                  <a:t>.</a:t>
                </a:r>
                <a:endParaRPr lang="zh-CN" altLang="en-US" sz="2400" dirty="0"/>
              </a:p>
            </p:txBody>
          </p:sp>
        </mc:Choice>
        <mc:Fallback xmlns="">
          <p:sp>
            <p:nvSpPr>
              <p:cNvPr id="14" name="文本框 13">
                <a:extLst>
                  <a:ext uri="{FF2B5EF4-FFF2-40B4-BE49-F238E27FC236}">
                    <a16:creationId xmlns:a16="http://schemas.microsoft.com/office/drawing/2014/main" id="{4B652942-C637-4829-990C-C99279A4B457}"/>
                  </a:ext>
                </a:extLst>
              </p:cNvPr>
              <p:cNvSpPr txBox="1">
                <a:spLocks noRot="1" noChangeAspect="1" noMove="1" noResize="1" noEditPoints="1" noAdjustHandles="1" noChangeArrowheads="1" noChangeShapeType="1" noTextEdit="1"/>
              </p:cNvSpPr>
              <p:nvPr/>
            </p:nvSpPr>
            <p:spPr>
              <a:xfrm>
                <a:off x="903949" y="4490056"/>
                <a:ext cx="9509760" cy="523348"/>
              </a:xfrm>
              <a:prstGeom prst="rect">
                <a:avLst/>
              </a:prstGeom>
              <a:blipFill>
                <a:blip r:embed="rId5"/>
                <a:stretch>
                  <a:fillRect l="-962" t="-941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DE54E03-029E-4EDB-B606-04C11B71CC6D}"/>
                  </a:ext>
                </a:extLst>
              </p:cNvPr>
              <p:cNvSpPr txBox="1"/>
              <p:nvPr/>
            </p:nvSpPr>
            <p:spPr>
              <a:xfrm>
                <a:off x="8140773" y="3339820"/>
                <a:ext cx="3485170" cy="1446550"/>
              </a:xfrm>
              <a:prstGeom prst="rect">
                <a:avLst/>
              </a:prstGeom>
              <a:noFill/>
              <a:ln>
                <a:solidFill>
                  <a:srgbClr val="7030A0"/>
                </a:solidFill>
              </a:ln>
            </p:spPr>
            <p:txBody>
              <a:bodyPr wrap="square" rtlCol="0">
                <a:spAutoFit/>
              </a:bodyPr>
              <a:lstStyle/>
              <a:p>
                <a:r>
                  <a:rPr lang="en-US" altLang="zh-CN" sz="2200" i="1" dirty="0">
                    <a:solidFill>
                      <a:srgbClr val="00B050"/>
                    </a:solidFill>
                  </a:rPr>
                  <a:t>X </a:t>
                </a:r>
                <a:r>
                  <a:rPr lang="en-US" altLang="zh-CN" sz="2200" dirty="0">
                    <a:solidFill>
                      <a:srgbClr val="00B050"/>
                    </a:solidFill>
                  </a:rPr>
                  <a:t>=</a:t>
                </a:r>
                <a:r>
                  <a:rPr lang="en-US" altLang="zh-CN" sz="2200" i="1" dirty="0">
                    <a:solidFill>
                      <a:srgbClr val="00B050"/>
                    </a:solidFill>
                  </a:rPr>
                  <a:t> </a:t>
                </a:r>
                <a:r>
                  <a:rPr lang="en-US" altLang="zh-CN" sz="2200" dirty="0">
                    <a:solidFill>
                      <a:srgbClr val="00B050"/>
                    </a:solidFill>
                  </a:rPr>
                  <a:t>{</a:t>
                </a:r>
                <a14:m>
                  <m:oMath xmlns:m="http://schemas.openxmlformats.org/officeDocument/2006/math">
                    <m:sSub>
                      <m:sSubPr>
                        <m:ctrlPr>
                          <a:rPr lang="en-US" altLang="zh-CN" sz="2200" i="1" dirty="0">
                            <a:solidFill>
                              <a:srgbClr val="00B050"/>
                            </a:solidFill>
                            <a:latin typeface="Cambria Math" panose="02040503050406030204" pitchFamily="18" charset="0"/>
                          </a:rPr>
                        </m:ctrlPr>
                      </m:sSubPr>
                      <m:e>
                        <m:r>
                          <a:rPr lang="en-US" altLang="zh-CN" sz="2200" i="1" dirty="0">
                            <a:solidFill>
                              <a:srgbClr val="00B050"/>
                            </a:solidFill>
                            <a:latin typeface="Cambria Math" panose="02040503050406030204" pitchFamily="18" charset="0"/>
                          </a:rPr>
                          <m:t>𝒙</m:t>
                        </m:r>
                      </m:e>
                      <m:sub>
                        <m:r>
                          <a:rPr lang="en-US" altLang="zh-CN" sz="2200" b="1" i="1" dirty="0" smtClean="0">
                            <a:solidFill>
                              <a:srgbClr val="00B050"/>
                            </a:solidFill>
                            <a:latin typeface="Cambria Math" panose="02040503050406030204" pitchFamily="18" charset="0"/>
                          </a:rPr>
                          <m:t>𝟏</m:t>
                        </m:r>
                      </m:sub>
                    </m:sSub>
                    <m:r>
                      <a:rPr lang="en-US" altLang="zh-CN" sz="2200" b="1" i="0" dirty="0" smtClean="0">
                        <a:solidFill>
                          <a:srgbClr val="00B050"/>
                        </a:solidFill>
                        <a:latin typeface="Cambria Math" panose="02040503050406030204" pitchFamily="18" charset="0"/>
                      </a:rPr>
                      <m:t>, …,</m:t>
                    </m:r>
                    <m:sSub>
                      <m:sSubPr>
                        <m:ctrlPr>
                          <a:rPr lang="en-US" altLang="zh-CN" sz="2200" i="1" dirty="0">
                            <a:solidFill>
                              <a:srgbClr val="00B050"/>
                            </a:solidFill>
                            <a:latin typeface="Cambria Math" panose="02040503050406030204" pitchFamily="18" charset="0"/>
                          </a:rPr>
                        </m:ctrlPr>
                      </m:sSubPr>
                      <m:e>
                        <m:r>
                          <a:rPr lang="en-US" altLang="zh-CN" sz="2200" i="1" dirty="0">
                            <a:solidFill>
                              <a:srgbClr val="00B050"/>
                            </a:solidFill>
                            <a:latin typeface="Cambria Math" panose="02040503050406030204" pitchFamily="18" charset="0"/>
                          </a:rPr>
                          <m:t>𝒙</m:t>
                        </m:r>
                      </m:e>
                      <m:sub>
                        <m:r>
                          <a:rPr lang="en-US" altLang="zh-CN" sz="2200" b="1" i="1" dirty="0" smtClean="0">
                            <a:solidFill>
                              <a:srgbClr val="00B050"/>
                            </a:solidFill>
                            <a:latin typeface="Cambria Math" panose="02040503050406030204" pitchFamily="18" charset="0"/>
                          </a:rPr>
                          <m:t>𝒏</m:t>
                        </m:r>
                      </m:sub>
                    </m:sSub>
                  </m:oMath>
                </a14:m>
                <a:r>
                  <a:rPr lang="en-US" altLang="zh-CN" sz="2200" dirty="0">
                    <a:solidFill>
                      <a:srgbClr val="00B050"/>
                    </a:solidFill>
                  </a:rPr>
                  <a:t>}: </a:t>
                </a:r>
                <a:r>
                  <a:rPr lang="zh-CN" altLang="en-US" sz="2200" dirty="0"/>
                  <a:t>样本集</a:t>
                </a:r>
                <a:endParaRPr lang="en-US" altLang="zh-CN" sz="2200" dirty="0"/>
              </a:p>
              <a:p>
                <a:r>
                  <a:rPr lang="en-US" altLang="zh-CN" sz="2200" dirty="0">
                    <a:solidFill>
                      <a:srgbClr val="00B050"/>
                    </a:solidFill>
                  </a:rPr>
                  <a:t>f(.): </a:t>
                </a:r>
                <a:r>
                  <a:rPr lang="zh-CN" altLang="en-US" sz="2200" dirty="0"/>
                  <a:t>类别映射函数</a:t>
                </a:r>
                <a:endParaRPr lang="en-US" altLang="zh-CN" sz="2200" dirty="0"/>
              </a:p>
              <a:p>
                <a14:m>
                  <m:oMath xmlns:m="http://schemas.openxmlformats.org/officeDocument/2006/math">
                    <m:r>
                      <a:rPr lang="zh-CN" altLang="en-US" sz="2200" i="1" smtClean="0">
                        <a:solidFill>
                          <a:srgbClr val="00B050"/>
                        </a:solidFill>
                        <a:latin typeface="Cambria Math" panose="02040503050406030204" pitchFamily="18" charset="0"/>
                      </a:rPr>
                      <m:t>𝜹</m:t>
                    </m:r>
                    <m:r>
                      <a:rPr lang="en-US" altLang="zh-CN" sz="2200" b="1" i="1" smtClean="0">
                        <a:solidFill>
                          <a:srgbClr val="00B050"/>
                        </a:solidFill>
                        <a:latin typeface="Cambria Math" panose="02040503050406030204" pitchFamily="18" charset="0"/>
                      </a:rPr>
                      <m:t>(</m:t>
                    </m:r>
                    <m:r>
                      <a:rPr lang="en-US" altLang="zh-CN" sz="2200" b="1" i="1" smtClean="0">
                        <a:solidFill>
                          <a:srgbClr val="00B050"/>
                        </a:solidFill>
                        <a:latin typeface="Cambria Math" panose="02040503050406030204" pitchFamily="18" charset="0"/>
                        <a:ea typeface="Cambria Math" panose="02040503050406030204" pitchFamily="18" charset="0"/>
                      </a:rPr>
                      <m:t>∙,  ∙</m:t>
                    </m:r>
                    <m:r>
                      <a:rPr lang="en-US" altLang="zh-CN" sz="2200" b="1" i="1" smtClean="0">
                        <a:solidFill>
                          <a:srgbClr val="00B050"/>
                        </a:solidFill>
                        <a:latin typeface="Cambria Math" panose="02040503050406030204" pitchFamily="18" charset="0"/>
                      </a:rPr>
                      <m:t>)</m:t>
                    </m:r>
                  </m:oMath>
                </a14:m>
                <a:r>
                  <a:rPr lang="en-US" altLang="zh-CN" sz="2200" dirty="0">
                    <a:solidFill>
                      <a:srgbClr val="00B050"/>
                    </a:solidFill>
                  </a:rPr>
                  <a:t>: </a:t>
                </a:r>
                <a:r>
                  <a:rPr lang="zh-CN" altLang="en-US" sz="2200" dirty="0"/>
                  <a:t>脉冲函数</a:t>
                </a:r>
                <a14:m>
                  <m:oMath xmlns:m="http://schemas.openxmlformats.org/officeDocument/2006/math">
                    <m:r>
                      <a:rPr lang="zh-CN" altLang="en-US" sz="2200" i="1" smtClean="0">
                        <a:solidFill>
                          <a:schemeClr val="tx1"/>
                        </a:solidFill>
                        <a:latin typeface="Cambria Math" panose="02040503050406030204" pitchFamily="18" charset="0"/>
                      </a:rPr>
                      <m:t>𝜹</m:t>
                    </m:r>
                    <m:r>
                      <a:rPr lang="en-US" altLang="zh-CN" sz="2200" i="1">
                        <a:solidFill>
                          <a:schemeClr val="tx1"/>
                        </a:solidFill>
                        <a:latin typeface="Cambria Math" panose="02040503050406030204" pitchFamily="18" charset="0"/>
                      </a:rPr>
                      <m:t>(</m:t>
                    </m:r>
                    <m:r>
                      <a:rPr lang="en-US" altLang="zh-CN" sz="2200" b="1" i="1" smtClean="0">
                        <a:solidFill>
                          <a:schemeClr val="tx1"/>
                        </a:solidFill>
                        <a:latin typeface="Cambria Math" panose="02040503050406030204" pitchFamily="18" charset="0"/>
                      </a:rPr>
                      <m:t>𝒂</m:t>
                    </m:r>
                    <m:r>
                      <a:rPr lang="en-US" altLang="zh-CN" sz="2200" b="1" i="1" smtClean="0">
                        <a:solidFill>
                          <a:schemeClr val="tx1"/>
                        </a:solidFill>
                        <a:latin typeface="Cambria Math" panose="02040503050406030204" pitchFamily="18" charset="0"/>
                      </a:rPr>
                      <m:t>,</m:t>
                    </m:r>
                    <m:r>
                      <a:rPr lang="en-US" altLang="zh-CN" sz="2200" i="1">
                        <a:solidFill>
                          <a:schemeClr val="tx1"/>
                        </a:solidFill>
                        <a:latin typeface="Cambria Math" panose="02040503050406030204" pitchFamily="18" charset="0"/>
                        <a:ea typeface="Cambria Math" panose="02040503050406030204" pitchFamily="18" charset="0"/>
                      </a:rPr>
                      <m:t> </m:t>
                    </m:r>
                    <m:r>
                      <a:rPr lang="en-US" altLang="zh-CN" sz="2200" b="1" i="1" smtClean="0">
                        <a:solidFill>
                          <a:schemeClr val="tx1"/>
                        </a:solidFill>
                        <a:latin typeface="Cambria Math" panose="02040503050406030204" pitchFamily="18" charset="0"/>
                        <a:ea typeface="Cambria Math" panose="02040503050406030204" pitchFamily="18" charset="0"/>
                      </a:rPr>
                      <m:t>𝒂</m:t>
                    </m:r>
                    <m:r>
                      <a:rPr lang="en-US" altLang="zh-CN" sz="2200" i="1">
                        <a:solidFill>
                          <a:schemeClr val="tx1"/>
                        </a:solidFill>
                        <a:latin typeface="Cambria Math" panose="02040503050406030204" pitchFamily="18" charset="0"/>
                      </a:rPr>
                      <m:t>)</m:t>
                    </m:r>
                  </m:oMath>
                </a14:m>
                <a:r>
                  <a:rPr lang="en-US" altLang="zh-CN" sz="2200" dirty="0">
                    <a:solidFill>
                      <a:schemeClr val="tx1"/>
                    </a:solidFill>
                  </a:rPr>
                  <a:t>=1</a:t>
                </a:r>
                <a:r>
                  <a:rPr lang="zh-CN" altLang="en-US" sz="2200" dirty="0">
                    <a:solidFill>
                      <a:schemeClr val="tx1"/>
                    </a:solidFill>
                  </a:rPr>
                  <a:t>，  </a:t>
                </a:r>
                <a:endParaRPr lang="en-US" altLang="zh-CN" sz="2200" dirty="0">
                  <a:solidFill>
                    <a:schemeClr val="tx1"/>
                  </a:solidFill>
                </a:endParaRPr>
              </a:p>
              <a:p>
                <a:r>
                  <a:rPr lang="en-US" altLang="zh-CN" sz="2200" dirty="0"/>
                  <a:t>          </a:t>
                </a:r>
                <a:r>
                  <a:rPr lang="zh-CN" altLang="en-US" sz="2200" dirty="0">
                    <a:solidFill>
                      <a:schemeClr val="tx1"/>
                    </a:solidFill>
                  </a:rPr>
                  <a:t>其它为</a:t>
                </a:r>
                <a:r>
                  <a:rPr lang="en-US" altLang="zh-CN" sz="2200" dirty="0">
                    <a:solidFill>
                      <a:schemeClr val="tx1"/>
                    </a:solidFill>
                  </a:rPr>
                  <a:t>0.</a:t>
                </a:r>
                <a:r>
                  <a:rPr lang="zh-CN" altLang="en-US" sz="2200" dirty="0">
                    <a:solidFill>
                      <a:schemeClr val="tx1"/>
                    </a:solidFill>
                  </a:rPr>
                  <a:t> </a:t>
                </a:r>
                <a:endParaRPr lang="zh-CN" altLang="en-US" sz="2200" dirty="0"/>
              </a:p>
            </p:txBody>
          </p:sp>
        </mc:Choice>
        <mc:Fallback xmlns="">
          <p:sp>
            <p:nvSpPr>
              <p:cNvPr id="4" name="文本框 3">
                <a:extLst>
                  <a:ext uri="{FF2B5EF4-FFF2-40B4-BE49-F238E27FC236}">
                    <a16:creationId xmlns:a16="http://schemas.microsoft.com/office/drawing/2014/main" id="{4DE54E03-029E-4EDB-B606-04C11B71CC6D}"/>
                  </a:ext>
                </a:extLst>
              </p:cNvPr>
              <p:cNvSpPr txBox="1">
                <a:spLocks noRot="1" noChangeAspect="1" noMove="1" noResize="1" noEditPoints="1" noAdjustHandles="1" noChangeArrowheads="1" noChangeShapeType="1" noTextEdit="1"/>
              </p:cNvSpPr>
              <p:nvPr/>
            </p:nvSpPr>
            <p:spPr>
              <a:xfrm>
                <a:off x="8140773" y="3339820"/>
                <a:ext cx="3485170" cy="1446550"/>
              </a:xfrm>
              <a:prstGeom prst="rect">
                <a:avLst/>
              </a:prstGeom>
              <a:blipFill>
                <a:blip r:embed="rId6"/>
                <a:stretch>
                  <a:fillRect l="-2091" t="-3766" r="-10279" b="-7531"/>
                </a:stretch>
              </a:blipFill>
              <a:ln>
                <a:solidFill>
                  <a:srgbClr val="7030A0"/>
                </a:solidFill>
              </a:ln>
            </p:spPr>
            <p:txBody>
              <a:bodyPr/>
              <a:lstStyle/>
              <a:p>
                <a:r>
                  <a:rPr lang="zh-CN" altLang="en-US">
                    <a:noFill/>
                  </a:rPr>
                  <a:t> </a:t>
                </a:r>
              </a:p>
            </p:txBody>
          </p:sp>
        </mc:Fallback>
      </mc:AlternateContent>
    </p:spTree>
    <p:extLst>
      <p:ext uri="{BB962C8B-B14F-4D97-AF65-F5344CB8AC3E}">
        <p14:creationId xmlns:p14="http://schemas.microsoft.com/office/powerpoint/2010/main" val="22051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1000"/>
                                        <p:tgtEl>
                                          <p:spTgt spid="14">
                                            <p:txEl>
                                              <p:pRg st="0" end="0"/>
                                            </p:txEl>
                                          </p:spTgt>
                                        </p:tgtEl>
                                      </p:cBhvr>
                                    </p:animEffect>
                                    <p:anim calcmode="lin" valueType="num">
                                      <p:cBhvr>
                                        <p:cTn id="27"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算法举例</a:t>
            </a:r>
            <a:endParaRPr lang="zh-CN" altLang="en-US" dirty="0"/>
          </a:p>
        </p:txBody>
      </p:sp>
      <p:sp>
        <p:nvSpPr>
          <p:cNvPr id="6" name="文本框 5">
            <a:extLst>
              <a:ext uri="{FF2B5EF4-FFF2-40B4-BE49-F238E27FC236}">
                <a16:creationId xmlns:a16="http://schemas.microsoft.com/office/drawing/2014/main" id="{F4B79C2B-2D7E-4B7D-83C4-C1DA5C07239E}"/>
              </a:ext>
            </a:extLst>
          </p:cNvPr>
          <p:cNvSpPr txBox="1"/>
          <p:nvPr/>
        </p:nvSpPr>
        <p:spPr>
          <a:xfrm>
            <a:off x="646498" y="1192137"/>
            <a:ext cx="238719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0C0"/>
                </a:solidFill>
              </a:rPr>
              <a:t>已知电影类型</a:t>
            </a:r>
          </a:p>
        </p:txBody>
      </p:sp>
      <p:pic>
        <p:nvPicPr>
          <p:cNvPr id="7170" name="Picture 2">
            <a:extLst>
              <a:ext uri="{FF2B5EF4-FFF2-40B4-BE49-F238E27FC236}">
                <a16:creationId xmlns:a16="http://schemas.microsoft.com/office/drawing/2014/main" id="{235F8F44-74DA-4325-92F8-68079C905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09" y="1653802"/>
            <a:ext cx="11172825" cy="39338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CB76AFC-7C83-4069-A3E5-5A4449B05376}"/>
              </a:ext>
            </a:extLst>
          </p:cNvPr>
          <p:cNvSpPr txBox="1"/>
          <p:nvPr/>
        </p:nvSpPr>
        <p:spPr>
          <a:xfrm>
            <a:off x="715296" y="5911312"/>
            <a:ext cx="1166697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B050"/>
                </a:solidFill>
              </a:rPr>
              <a:t>未知电影</a:t>
            </a:r>
            <a:r>
              <a:rPr lang="en-US" altLang="zh-CN" sz="2400" dirty="0">
                <a:solidFill>
                  <a:srgbClr val="00B050"/>
                </a:solidFill>
              </a:rPr>
              <a:t>《</a:t>
            </a:r>
            <a:r>
              <a:rPr lang="zh-CN" altLang="en-US" sz="2400" dirty="0">
                <a:solidFill>
                  <a:srgbClr val="00B050"/>
                </a:solidFill>
              </a:rPr>
              <a:t>唐人街探案</a:t>
            </a:r>
            <a:r>
              <a:rPr lang="en-US" altLang="zh-CN" sz="2400" dirty="0">
                <a:solidFill>
                  <a:srgbClr val="00B050"/>
                </a:solidFill>
              </a:rPr>
              <a:t>3》《</a:t>
            </a:r>
            <a:r>
              <a:rPr lang="zh-CN" altLang="en-US" sz="2400" dirty="0">
                <a:solidFill>
                  <a:srgbClr val="00B050"/>
                </a:solidFill>
              </a:rPr>
              <a:t>囧妈</a:t>
            </a:r>
            <a:r>
              <a:rPr lang="en-US" altLang="zh-CN" sz="2400" dirty="0">
                <a:solidFill>
                  <a:srgbClr val="00B050"/>
                </a:solidFill>
              </a:rPr>
              <a:t>》</a:t>
            </a:r>
            <a:r>
              <a:rPr lang="zh-CN" altLang="en-US" sz="2400" dirty="0">
                <a:solidFill>
                  <a:srgbClr val="00B050"/>
                </a:solidFill>
              </a:rPr>
              <a:t>是什么类型？（喜剧片、动作片、爱情片？）</a:t>
            </a:r>
          </a:p>
        </p:txBody>
      </p:sp>
    </p:spTree>
    <p:extLst>
      <p:ext uri="{BB962C8B-B14F-4D97-AF65-F5344CB8AC3E}">
        <p14:creationId xmlns:p14="http://schemas.microsoft.com/office/powerpoint/2010/main" val="4287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常用的距离度量方法</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695418" y="1523780"/>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欧几里得距离</a:t>
            </a:r>
            <a:r>
              <a:rPr lang="zh-CN" altLang="en-US" sz="2800" dirty="0">
                <a:solidFill>
                  <a:srgbClr val="FF0000"/>
                </a:solidFill>
              </a:rPr>
              <a:t>（</a:t>
            </a:r>
            <a:r>
              <a:rPr lang="en-US" altLang="zh-CN" sz="2800" dirty="0">
                <a:solidFill>
                  <a:srgbClr val="FF0000"/>
                </a:solidFill>
                <a:latin typeface="Times New Roman" panose="02020603050405020304" pitchFamily="18" charset="0"/>
                <a:cs typeface="Times New Roman" panose="02020603050405020304" pitchFamily="18" charset="0"/>
              </a:rPr>
              <a:t>Euclidean Distance</a:t>
            </a:r>
            <a:r>
              <a:rPr lang="zh-CN" altLang="en-US" sz="2800" dirty="0">
                <a:solidFill>
                  <a:srgbClr val="FF0000"/>
                </a:solidFill>
              </a:rPr>
              <a:t>）</a:t>
            </a:r>
            <a:r>
              <a:rPr lang="zh-CN" altLang="en-US" sz="2800" dirty="0">
                <a:solidFill>
                  <a:srgbClr val="FF0000"/>
                </a:solidFill>
                <a:latin typeface="华文新魏" panose="02010800040101010101" pitchFamily="2" charset="-122"/>
                <a:ea typeface="华文新魏" panose="02010800040101010101" pitchFamily="2" charset="-122"/>
              </a:rPr>
              <a:t>：</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0AF5F141-D5ED-4179-B5FF-5E8C7967BEB6}"/>
              </a:ext>
            </a:extLst>
          </p:cNvPr>
          <p:cNvSpPr/>
          <p:nvPr/>
        </p:nvSpPr>
        <p:spPr>
          <a:xfrm>
            <a:off x="970624" y="2149480"/>
            <a:ext cx="10747899" cy="1128579"/>
          </a:xfrm>
          <a:prstGeom prst="rect">
            <a:avLst/>
          </a:prstGeom>
        </p:spPr>
        <p:txBody>
          <a:bodyPr wrap="square">
            <a:spAutoFit/>
          </a:bodyPr>
          <a:lstStyle/>
          <a:p>
            <a:pPr algn="just">
              <a:lnSpc>
                <a:spcPct val="150000"/>
              </a:lnSpc>
            </a:pPr>
            <a:r>
              <a:rPr lang="zh-CN" altLang="en-US" sz="2400" dirty="0"/>
              <a:t>欧氏距离是最常见的距离度量，衡量的是多维空间中各个点之间的绝对距离。公式如下：</a:t>
            </a:r>
          </a:p>
        </p:txBody>
      </p:sp>
      <p:pic>
        <p:nvPicPr>
          <p:cNvPr id="5" name="图片 4">
            <a:extLst>
              <a:ext uri="{FF2B5EF4-FFF2-40B4-BE49-F238E27FC236}">
                <a16:creationId xmlns:a16="http://schemas.microsoft.com/office/drawing/2014/main" id="{B4DEA389-63E6-4945-915D-8CF1F3484571}"/>
              </a:ext>
            </a:extLst>
          </p:cNvPr>
          <p:cNvPicPr>
            <a:picLocks noChangeAspect="1"/>
          </p:cNvPicPr>
          <p:nvPr/>
        </p:nvPicPr>
        <p:blipFill>
          <a:blip r:embed="rId2"/>
          <a:stretch>
            <a:fillRect/>
          </a:stretch>
        </p:blipFill>
        <p:spPr>
          <a:xfrm>
            <a:off x="4038030" y="3219407"/>
            <a:ext cx="3406435" cy="1021168"/>
          </a:xfrm>
          <a:prstGeom prst="rect">
            <a:avLst/>
          </a:prstGeom>
        </p:spPr>
      </p:pic>
    </p:spTree>
    <p:extLst>
      <p:ext uri="{BB962C8B-B14F-4D97-AF65-F5344CB8AC3E}">
        <p14:creationId xmlns:p14="http://schemas.microsoft.com/office/powerpoint/2010/main" val="213242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常用的距离度量方法</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695418" y="1523780"/>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明可夫斯基距离</a:t>
            </a:r>
            <a:r>
              <a:rPr lang="zh-CN" altLang="en-US" sz="2800" dirty="0">
                <a:solidFill>
                  <a:srgbClr val="FF0000"/>
                </a:solidFill>
              </a:rPr>
              <a:t>（</a:t>
            </a:r>
            <a:r>
              <a:rPr lang="en-US" altLang="zh-CN" sz="2800" dirty="0" err="1">
                <a:solidFill>
                  <a:srgbClr val="FF0000"/>
                </a:solidFill>
                <a:latin typeface="Times New Roman" panose="02020603050405020304" pitchFamily="18" charset="0"/>
                <a:cs typeface="Times New Roman" panose="02020603050405020304" pitchFamily="18" charset="0"/>
              </a:rPr>
              <a:t>Minkowski</a:t>
            </a:r>
            <a:r>
              <a:rPr lang="en-US" altLang="zh-CN" sz="2800" dirty="0">
                <a:solidFill>
                  <a:srgbClr val="FF0000"/>
                </a:solidFill>
                <a:latin typeface="Times New Roman" panose="02020603050405020304" pitchFamily="18" charset="0"/>
                <a:cs typeface="Times New Roman" panose="02020603050405020304" pitchFamily="18" charset="0"/>
              </a:rPr>
              <a:t> Distance</a:t>
            </a:r>
            <a:r>
              <a:rPr lang="zh-CN" altLang="en-US" sz="2800" dirty="0">
                <a:solidFill>
                  <a:srgbClr val="FF0000"/>
                </a:solidFill>
              </a:rPr>
              <a:t>）</a:t>
            </a:r>
            <a:r>
              <a:rPr lang="zh-CN" altLang="en-US" sz="2800" dirty="0">
                <a:solidFill>
                  <a:srgbClr val="FF0000"/>
                </a:solidFill>
                <a:latin typeface="华文新魏" panose="02010800040101010101" pitchFamily="2" charset="-122"/>
                <a:ea typeface="华文新魏" panose="02010800040101010101" pitchFamily="2" charset="-122"/>
              </a:rPr>
              <a:t>：</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0AF5F141-D5ED-4179-B5FF-5E8C7967BEB6}"/>
              </a:ext>
            </a:extLst>
          </p:cNvPr>
          <p:cNvSpPr/>
          <p:nvPr/>
        </p:nvSpPr>
        <p:spPr>
          <a:xfrm>
            <a:off x="970624" y="2149480"/>
            <a:ext cx="10747899" cy="1128579"/>
          </a:xfrm>
          <a:prstGeom prst="rect">
            <a:avLst/>
          </a:prstGeom>
        </p:spPr>
        <p:txBody>
          <a:bodyPr wrap="square">
            <a:spAutoFit/>
          </a:bodyPr>
          <a:lstStyle/>
          <a:p>
            <a:pPr algn="just">
              <a:lnSpc>
                <a:spcPct val="150000"/>
              </a:lnSpc>
            </a:pPr>
            <a:r>
              <a:rPr lang="zh-CN" altLang="en-US" sz="2400" dirty="0"/>
              <a:t>明氏距离是欧氏距离的推广，是对多个距离度量公式的概括性的表述。公式如下：</a:t>
            </a:r>
          </a:p>
        </p:txBody>
      </p:sp>
      <p:pic>
        <p:nvPicPr>
          <p:cNvPr id="6" name="图片 5">
            <a:extLst>
              <a:ext uri="{FF2B5EF4-FFF2-40B4-BE49-F238E27FC236}">
                <a16:creationId xmlns:a16="http://schemas.microsoft.com/office/drawing/2014/main" id="{EA893AD3-F1A6-4655-96B0-00B86B4E6082}"/>
              </a:ext>
            </a:extLst>
          </p:cNvPr>
          <p:cNvPicPr>
            <a:picLocks noChangeAspect="1"/>
          </p:cNvPicPr>
          <p:nvPr/>
        </p:nvPicPr>
        <p:blipFill>
          <a:blip r:embed="rId2"/>
          <a:stretch>
            <a:fillRect/>
          </a:stretch>
        </p:blipFill>
        <p:spPr>
          <a:xfrm>
            <a:off x="4324196" y="3278059"/>
            <a:ext cx="3543607" cy="998307"/>
          </a:xfrm>
          <a:prstGeom prst="rect">
            <a:avLst/>
          </a:prstGeom>
        </p:spPr>
      </p:pic>
      <p:sp>
        <p:nvSpPr>
          <p:cNvPr id="7" name="矩形 6">
            <a:extLst>
              <a:ext uri="{FF2B5EF4-FFF2-40B4-BE49-F238E27FC236}">
                <a16:creationId xmlns:a16="http://schemas.microsoft.com/office/drawing/2014/main" id="{DC976618-3FD5-4E6D-A53C-FF329D137882}"/>
              </a:ext>
            </a:extLst>
          </p:cNvPr>
          <p:cNvSpPr/>
          <p:nvPr/>
        </p:nvSpPr>
        <p:spPr>
          <a:xfrm>
            <a:off x="970624" y="4517385"/>
            <a:ext cx="9638192" cy="461665"/>
          </a:xfrm>
          <a:prstGeom prst="rect">
            <a:avLst/>
          </a:prstGeom>
        </p:spPr>
        <p:txBody>
          <a:bodyPr wrap="square">
            <a:spAutoFit/>
          </a:bodyPr>
          <a:lstStyle/>
          <a:p>
            <a:pPr marL="342900" indent="-342900">
              <a:buFont typeface="Wingdings" panose="05000000000000000000" pitchFamily="2" charset="2"/>
              <a:buChar char="Ø"/>
            </a:pPr>
            <a:r>
              <a:rPr lang="zh-CN" altLang="en-US" sz="2400" dirty="0"/>
              <a:t>这里的</a:t>
            </a:r>
            <a:r>
              <a:rPr lang="en-US" altLang="zh-CN" sz="2400" dirty="0">
                <a:latin typeface="Times New Roman" panose="02020603050405020304" pitchFamily="18" charset="0"/>
                <a:cs typeface="Times New Roman" panose="02020603050405020304" pitchFamily="18" charset="0"/>
              </a:rPr>
              <a:t>p</a:t>
            </a:r>
            <a:r>
              <a:rPr lang="zh-CN" altLang="en-US" sz="2400" dirty="0"/>
              <a:t>值是一个变量，当</a:t>
            </a:r>
            <a:r>
              <a:rPr lang="en-US" altLang="zh-CN" sz="2400" dirty="0">
                <a:solidFill>
                  <a:srgbClr val="FF0000"/>
                </a:solidFill>
                <a:latin typeface="Times New Roman" panose="02020603050405020304" pitchFamily="18" charset="0"/>
                <a:cs typeface="Times New Roman" panose="02020603050405020304" pitchFamily="18" charset="0"/>
              </a:rPr>
              <a:t>p=2</a:t>
            </a:r>
            <a:r>
              <a:rPr lang="zh-CN" altLang="en-US" sz="2400" dirty="0"/>
              <a:t>的时候就得到了上面的欧氏距离。</a:t>
            </a:r>
          </a:p>
        </p:txBody>
      </p:sp>
    </p:spTree>
    <p:extLst>
      <p:ext uri="{BB962C8B-B14F-4D97-AF65-F5344CB8AC3E}">
        <p14:creationId xmlns:p14="http://schemas.microsoft.com/office/powerpoint/2010/main" val="26510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常用的距离度量方法</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695418" y="1523780"/>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曼哈顿距离</a:t>
            </a:r>
            <a:r>
              <a:rPr lang="zh-CN" altLang="en-US" sz="2800" dirty="0">
                <a:solidFill>
                  <a:srgbClr val="FF0000"/>
                </a:solidFill>
              </a:rPr>
              <a:t>（</a:t>
            </a:r>
            <a:r>
              <a:rPr lang="en-US" altLang="zh-CN" sz="2800" dirty="0">
                <a:solidFill>
                  <a:srgbClr val="FF0000"/>
                </a:solidFill>
                <a:latin typeface="Times New Roman" panose="02020603050405020304" pitchFamily="18" charset="0"/>
                <a:cs typeface="Times New Roman" panose="02020603050405020304" pitchFamily="18" charset="0"/>
              </a:rPr>
              <a:t>Manhattan Distance</a:t>
            </a:r>
            <a:r>
              <a:rPr lang="zh-CN" altLang="en-US" sz="2800" dirty="0">
                <a:solidFill>
                  <a:srgbClr val="FF0000"/>
                </a:solidFill>
              </a:rPr>
              <a:t>）</a:t>
            </a:r>
            <a:r>
              <a:rPr lang="zh-CN" altLang="en-US" sz="2800" dirty="0">
                <a:solidFill>
                  <a:srgbClr val="FF0000"/>
                </a:solidFill>
                <a:latin typeface="华文新魏" panose="02010800040101010101" pitchFamily="2" charset="-122"/>
                <a:ea typeface="华文新魏" panose="02010800040101010101" pitchFamily="2" charset="-122"/>
              </a:rPr>
              <a:t>：</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0AF5F141-D5ED-4179-B5FF-5E8C7967BEB6}"/>
              </a:ext>
            </a:extLst>
          </p:cNvPr>
          <p:cNvSpPr/>
          <p:nvPr/>
        </p:nvSpPr>
        <p:spPr>
          <a:xfrm>
            <a:off x="970624" y="2149480"/>
            <a:ext cx="10747899" cy="1128579"/>
          </a:xfrm>
          <a:prstGeom prst="rect">
            <a:avLst/>
          </a:prstGeom>
        </p:spPr>
        <p:txBody>
          <a:bodyPr wrap="square">
            <a:spAutoFit/>
          </a:bodyPr>
          <a:lstStyle/>
          <a:p>
            <a:pPr algn="just">
              <a:lnSpc>
                <a:spcPct val="150000"/>
              </a:lnSpc>
            </a:pPr>
            <a:r>
              <a:rPr lang="zh-CN" altLang="en-US" sz="2400" dirty="0"/>
              <a:t>曼哈顿距离来源于城市区块距离，是将多个维度上的距离进行求和后的结果，即当上面的明氏距离中</a:t>
            </a:r>
            <a:r>
              <a:rPr lang="en-US" altLang="zh-CN" sz="2400" dirty="0">
                <a:latin typeface="Times New Roman" panose="02020603050405020304" pitchFamily="18" charset="0"/>
                <a:cs typeface="Times New Roman" panose="02020603050405020304" pitchFamily="18" charset="0"/>
              </a:rPr>
              <a:t>p</a:t>
            </a:r>
            <a:r>
              <a:rPr lang="en-US" altLang="zh-CN" sz="2400" dirty="0"/>
              <a:t>=1</a:t>
            </a:r>
            <a:r>
              <a:rPr lang="zh-CN" altLang="en-US" sz="2400" dirty="0"/>
              <a:t>时得到的距离度量公式，公式如下：</a:t>
            </a:r>
          </a:p>
        </p:txBody>
      </p:sp>
      <p:pic>
        <p:nvPicPr>
          <p:cNvPr id="5" name="图片 4">
            <a:extLst>
              <a:ext uri="{FF2B5EF4-FFF2-40B4-BE49-F238E27FC236}">
                <a16:creationId xmlns:a16="http://schemas.microsoft.com/office/drawing/2014/main" id="{1A1A9F92-7445-4750-88AC-7E7F03B2B866}"/>
              </a:ext>
            </a:extLst>
          </p:cNvPr>
          <p:cNvPicPr>
            <a:picLocks noChangeAspect="1"/>
          </p:cNvPicPr>
          <p:nvPr/>
        </p:nvPicPr>
        <p:blipFill>
          <a:blip r:embed="rId2"/>
          <a:stretch>
            <a:fillRect/>
          </a:stretch>
        </p:blipFill>
        <p:spPr>
          <a:xfrm>
            <a:off x="4609971" y="3579942"/>
            <a:ext cx="2972058" cy="830652"/>
          </a:xfrm>
          <a:prstGeom prst="rect">
            <a:avLst/>
          </a:prstGeom>
        </p:spPr>
      </p:pic>
    </p:spTree>
    <p:extLst>
      <p:ext uri="{BB962C8B-B14F-4D97-AF65-F5344CB8AC3E}">
        <p14:creationId xmlns:p14="http://schemas.microsoft.com/office/powerpoint/2010/main" val="178905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常用的距离度量方法</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695418" y="1523780"/>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向量空间余弦相似度</a:t>
            </a:r>
            <a:r>
              <a:rPr lang="zh-CN" altLang="en-US" sz="2800" dirty="0">
                <a:solidFill>
                  <a:srgbClr val="FF0000"/>
                </a:solidFill>
              </a:rPr>
              <a:t>（</a:t>
            </a:r>
            <a:r>
              <a:rPr lang="en-US" altLang="zh-CN" sz="2800" dirty="0">
                <a:solidFill>
                  <a:srgbClr val="FF0000"/>
                </a:solidFill>
                <a:latin typeface="Times New Roman" panose="02020603050405020304" pitchFamily="18" charset="0"/>
                <a:cs typeface="Times New Roman" panose="02020603050405020304" pitchFamily="18" charset="0"/>
              </a:rPr>
              <a:t>Cosine Similarity</a:t>
            </a:r>
            <a:r>
              <a:rPr lang="zh-CN" altLang="en-US" sz="2800" dirty="0">
                <a:solidFill>
                  <a:srgbClr val="FF0000"/>
                </a:solidFill>
              </a:rPr>
              <a:t>）</a:t>
            </a:r>
            <a:r>
              <a:rPr lang="zh-CN" altLang="en-US" sz="2800" dirty="0">
                <a:solidFill>
                  <a:srgbClr val="FF0000"/>
                </a:solidFill>
                <a:latin typeface="华文新魏" panose="02010800040101010101" pitchFamily="2" charset="-122"/>
                <a:ea typeface="华文新魏" panose="02010800040101010101" pitchFamily="2" charset="-122"/>
              </a:rPr>
              <a:t>：</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0AF5F141-D5ED-4179-B5FF-5E8C7967BEB6}"/>
              </a:ext>
            </a:extLst>
          </p:cNvPr>
          <p:cNvSpPr/>
          <p:nvPr/>
        </p:nvSpPr>
        <p:spPr>
          <a:xfrm>
            <a:off x="748683" y="2120156"/>
            <a:ext cx="10747899" cy="1682577"/>
          </a:xfrm>
          <a:prstGeom prst="rect">
            <a:avLst/>
          </a:prstGeom>
        </p:spPr>
        <p:txBody>
          <a:bodyPr wrap="square">
            <a:spAutoFit/>
          </a:bodyPr>
          <a:lstStyle/>
          <a:p>
            <a:pPr algn="just">
              <a:lnSpc>
                <a:spcPct val="150000"/>
              </a:lnSpc>
            </a:pPr>
            <a:r>
              <a:rPr lang="zh-CN" altLang="en-US" sz="2400" dirty="0"/>
              <a:t>余弦相似度用向量空间中两个向量夹角的余弦值作为衡量两个个体间差异的大小。相比距离度量，余弦相似度更加注重两个向量在方向上的差异，而非距离或长度上。公式如下：</a:t>
            </a:r>
          </a:p>
        </p:txBody>
      </p:sp>
      <p:pic>
        <p:nvPicPr>
          <p:cNvPr id="6" name="图片 5">
            <a:extLst>
              <a:ext uri="{FF2B5EF4-FFF2-40B4-BE49-F238E27FC236}">
                <a16:creationId xmlns:a16="http://schemas.microsoft.com/office/drawing/2014/main" id="{BBCB7C31-2192-48ED-BF7D-6BAB0BD8C338}"/>
              </a:ext>
            </a:extLst>
          </p:cNvPr>
          <p:cNvPicPr>
            <a:picLocks noChangeAspect="1"/>
          </p:cNvPicPr>
          <p:nvPr/>
        </p:nvPicPr>
        <p:blipFill>
          <a:blip r:embed="rId2"/>
          <a:stretch>
            <a:fillRect/>
          </a:stretch>
        </p:blipFill>
        <p:spPr>
          <a:xfrm>
            <a:off x="4232748" y="3832057"/>
            <a:ext cx="3726503" cy="983065"/>
          </a:xfrm>
          <a:prstGeom prst="rect">
            <a:avLst/>
          </a:prstGeom>
        </p:spPr>
      </p:pic>
    </p:spTree>
    <p:extLst>
      <p:ext uri="{BB962C8B-B14F-4D97-AF65-F5344CB8AC3E}">
        <p14:creationId xmlns:p14="http://schemas.microsoft.com/office/powerpoint/2010/main" val="397056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KNN</a:t>
            </a:r>
            <a:r>
              <a:rPr lang="zh-CN" altLang="en-US" dirty="0">
                <a:solidFill>
                  <a:schemeClr val="bg1"/>
                </a:solidFill>
              </a:rPr>
              <a:t>算法优缺点</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731994" y="1346125"/>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优点：</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7" name="矩形 6">
            <a:extLst>
              <a:ext uri="{FF2B5EF4-FFF2-40B4-BE49-F238E27FC236}">
                <a16:creationId xmlns:a16="http://schemas.microsoft.com/office/drawing/2014/main" id="{156223A4-8569-4E1D-A1F4-02796F0E7CC2}"/>
              </a:ext>
            </a:extLst>
          </p:cNvPr>
          <p:cNvSpPr/>
          <p:nvPr/>
        </p:nvSpPr>
        <p:spPr>
          <a:xfrm>
            <a:off x="837460" y="2092197"/>
            <a:ext cx="10659122" cy="4093428"/>
          </a:xfrm>
          <a:prstGeom prst="rect">
            <a:avLst/>
          </a:prstGeom>
        </p:spPr>
        <p:txBody>
          <a:bodyPr wrap="square">
            <a:spAutoFit/>
          </a:bodyPr>
          <a:lstStyle/>
          <a:p>
            <a:r>
              <a:rPr lang="zh-CN" altLang="en-US" sz="2000" dirty="0"/>
              <a:t>1.理论成熟，思想简单，既可以用来</a:t>
            </a:r>
            <a:r>
              <a:rPr lang="zh-CN" altLang="en-US" sz="2000" dirty="0">
                <a:solidFill>
                  <a:srgbClr val="FF0000"/>
                </a:solidFill>
              </a:rPr>
              <a:t>分类</a:t>
            </a:r>
            <a:r>
              <a:rPr lang="zh-CN" altLang="en-US" sz="2000" dirty="0"/>
              <a:t>又可以</a:t>
            </a:r>
            <a:r>
              <a:rPr lang="zh-CN" altLang="en-US" sz="2000" dirty="0">
                <a:solidFill>
                  <a:srgbClr val="FF0000"/>
                </a:solidFill>
              </a:rPr>
              <a:t>回归</a:t>
            </a:r>
            <a:r>
              <a:rPr lang="zh-CN" altLang="en-US" sz="2000" dirty="0"/>
              <a:t>。</a:t>
            </a:r>
          </a:p>
          <a:p>
            <a:endParaRPr lang="zh-CN" altLang="en-US" sz="2000" dirty="0"/>
          </a:p>
          <a:p>
            <a:r>
              <a:rPr lang="zh-CN" altLang="en-US" sz="2000" dirty="0"/>
              <a:t>2.可以用于非线性分类。</a:t>
            </a:r>
          </a:p>
          <a:p>
            <a:endParaRPr lang="zh-CN" altLang="en-US" sz="2000" dirty="0"/>
          </a:p>
          <a:p>
            <a:r>
              <a:rPr lang="zh-CN" altLang="en-US" sz="2000" dirty="0"/>
              <a:t>3.训练时间复杂度比支持向量机之类的算法低。</a:t>
            </a:r>
          </a:p>
          <a:p>
            <a:endParaRPr lang="zh-CN" altLang="en-US" sz="2000" dirty="0"/>
          </a:p>
          <a:p>
            <a:r>
              <a:rPr lang="zh-CN" altLang="en-US" sz="2000" dirty="0"/>
              <a:t>3.和朴素贝叶斯之类的算法比，对数据没有假设，准确度高，对异常点不敏感。</a:t>
            </a:r>
          </a:p>
          <a:p>
            <a:endParaRPr lang="zh-CN" altLang="en-US" sz="2000" dirty="0"/>
          </a:p>
          <a:p>
            <a:r>
              <a:rPr lang="zh-CN" altLang="en-US" sz="2000" dirty="0"/>
              <a:t>4.由于KNN方法主要靠周围有限的邻近的样本，而不是靠判别类域的方法来确定所属的类别，因此对于类域的交叉或重叠较多的待分类样本集来说，KNN方法较其他方法更为适合。</a:t>
            </a:r>
          </a:p>
          <a:p>
            <a:endParaRPr lang="zh-CN" altLang="en-US" sz="2000" dirty="0"/>
          </a:p>
          <a:p>
            <a:r>
              <a:rPr lang="zh-CN" altLang="en-US" sz="2000" dirty="0"/>
              <a:t>5.该算法比较适用于样本容量比较大的类域的自动分类，而那些样本容量比较小的类域采用这种算法比较容易产生误分类情况。</a:t>
            </a:r>
          </a:p>
        </p:txBody>
      </p:sp>
    </p:spTree>
    <p:extLst>
      <p:ext uri="{BB962C8B-B14F-4D97-AF65-F5344CB8AC3E}">
        <p14:creationId xmlns:p14="http://schemas.microsoft.com/office/powerpoint/2010/main" val="249750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a:extLst>
              <a:ext uri="{FF2B5EF4-FFF2-40B4-BE49-F238E27FC236}">
                <a16:creationId xmlns:a16="http://schemas.microsoft.com/office/drawing/2014/main" id="{221BC0DF-AAE0-4701-B026-EA2DF91B50E2}"/>
              </a:ext>
            </a:extLst>
          </p:cNvPr>
          <p:cNvSpPr txBox="1"/>
          <p:nvPr/>
        </p:nvSpPr>
        <p:spPr>
          <a:xfrm>
            <a:off x="2550788" y="1775259"/>
            <a:ext cx="5184576" cy="3831818"/>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理论动机</a:t>
            </a:r>
            <a:endParaRPr lang="en-NZ" altLang="zh-CN" sz="2800" dirty="0">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算法架构</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评价指标</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算法变体</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实验结果</a:t>
            </a:r>
            <a:endParaRPr lang="en-NZ" altLang="zh-CN" sz="2800" dirty="0">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endParaRPr lang="en-NZ" altLang="zh-CN" sz="2800" dirty="0">
              <a:latin typeface="华文新魏" panose="02010800040101010101" pitchFamily="2" charset="-122"/>
              <a:ea typeface="华文新魏" panose="02010800040101010101" pitchFamily="2" charset="-122"/>
            </a:endParaRPr>
          </a:p>
        </p:txBody>
      </p:sp>
      <p:pic>
        <p:nvPicPr>
          <p:cNvPr id="1026" name="Picture 2" descr="KNN 算法 的图像结果">
            <a:extLst>
              <a:ext uri="{FF2B5EF4-FFF2-40B4-BE49-F238E27FC236}">
                <a16:creationId xmlns:a16="http://schemas.microsoft.com/office/drawing/2014/main" id="{9CB29598-5466-4145-8598-71E5CD042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238" y="1576387"/>
            <a:ext cx="451485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4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KNN</a:t>
            </a:r>
            <a:r>
              <a:rPr lang="zh-CN" altLang="en-US" dirty="0">
                <a:solidFill>
                  <a:schemeClr val="bg1"/>
                </a:solidFill>
              </a:rPr>
              <a:t>算法优缺点</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695418" y="1523780"/>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缺点：</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7" name="矩形 6">
            <a:extLst>
              <a:ext uri="{FF2B5EF4-FFF2-40B4-BE49-F238E27FC236}">
                <a16:creationId xmlns:a16="http://schemas.microsoft.com/office/drawing/2014/main" id="{156223A4-8569-4E1D-A1F4-02796F0E7CC2}"/>
              </a:ext>
            </a:extLst>
          </p:cNvPr>
          <p:cNvSpPr/>
          <p:nvPr/>
        </p:nvSpPr>
        <p:spPr>
          <a:xfrm>
            <a:off x="837460" y="2092197"/>
            <a:ext cx="10659122" cy="2862322"/>
          </a:xfrm>
          <a:prstGeom prst="rect">
            <a:avLst/>
          </a:prstGeom>
        </p:spPr>
        <p:txBody>
          <a:bodyPr wrap="square">
            <a:spAutoFit/>
          </a:bodyPr>
          <a:lstStyle/>
          <a:p>
            <a:r>
              <a:rPr lang="en-US" altLang="zh-CN" sz="2000" dirty="0"/>
              <a:t>1.</a:t>
            </a:r>
            <a:r>
              <a:rPr lang="zh-CN" altLang="en-US" sz="2000" dirty="0"/>
              <a:t>计算量大，尤其是特征数非常多的时候。</a:t>
            </a:r>
            <a:endParaRPr lang="en-US" altLang="zh-CN" sz="2000" dirty="0"/>
          </a:p>
          <a:p>
            <a:endParaRPr lang="zh-CN" altLang="en-US" sz="2000" dirty="0"/>
          </a:p>
          <a:p>
            <a:r>
              <a:rPr lang="en-US" altLang="zh-CN" sz="2000" dirty="0"/>
              <a:t>2.</a:t>
            </a:r>
            <a:r>
              <a:rPr lang="zh-CN" altLang="en-US" sz="2000" dirty="0"/>
              <a:t>样本不平衡的时候，对稀有类别的预测准确率低。</a:t>
            </a:r>
            <a:endParaRPr lang="en-US" altLang="zh-CN" sz="2000" dirty="0"/>
          </a:p>
          <a:p>
            <a:endParaRPr lang="zh-CN" altLang="en-US" sz="2000" dirty="0"/>
          </a:p>
          <a:p>
            <a:r>
              <a:rPr lang="en-US" altLang="zh-CN" sz="2000" dirty="0"/>
              <a:t>3.KD</a:t>
            </a:r>
            <a:r>
              <a:rPr lang="zh-CN" altLang="en-US" sz="2000" dirty="0"/>
              <a:t>树，球树之类的模型建立需要大量的内存。</a:t>
            </a:r>
            <a:endParaRPr lang="en-US" altLang="zh-CN" sz="2000" dirty="0"/>
          </a:p>
          <a:p>
            <a:endParaRPr lang="zh-CN" altLang="en-US" sz="2000" dirty="0"/>
          </a:p>
          <a:p>
            <a:r>
              <a:rPr lang="en-US" altLang="zh-CN" sz="2000" dirty="0"/>
              <a:t>4.</a:t>
            </a:r>
            <a:r>
              <a:rPr lang="zh-CN" altLang="en-US" sz="2000" dirty="0"/>
              <a:t>是慵懒散学习方法，基本上不学习，导致预测时速度比起逻辑回归之类的算法慢。</a:t>
            </a:r>
            <a:endParaRPr lang="en-US" altLang="zh-CN" sz="2000" dirty="0"/>
          </a:p>
          <a:p>
            <a:endParaRPr lang="zh-CN" altLang="en-US" sz="2000" dirty="0"/>
          </a:p>
          <a:p>
            <a:r>
              <a:rPr lang="en-US" altLang="zh-CN" sz="2000" dirty="0"/>
              <a:t>5.</a:t>
            </a:r>
            <a:r>
              <a:rPr lang="zh-CN" altLang="en-US" sz="2000" dirty="0"/>
              <a:t>相比决策树模型，</a:t>
            </a:r>
            <a:r>
              <a:rPr lang="en-US" altLang="zh-CN" sz="2000" dirty="0"/>
              <a:t>KNN</a:t>
            </a:r>
            <a:r>
              <a:rPr lang="zh-CN" altLang="en-US" sz="2000" dirty="0"/>
              <a:t>模型的可解释性不强。</a:t>
            </a:r>
          </a:p>
        </p:txBody>
      </p:sp>
    </p:spTree>
    <p:extLst>
      <p:ext uri="{BB962C8B-B14F-4D97-AF65-F5344CB8AC3E}">
        <p14:creationId xmlns:p14="http://schemas.microsoft.com/office/powerpoint/2010/main" val="345011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a:extLst>
              <a:ext uri="{FF2B5EF4-FFF2-40B4-BE49-F238E27FC236}">
                <a16:creationId xmlns:a16="http://schemas.microsoft.com/office/drawing/2014/main" id="{221BC0DF-AAE0-4701-B026-EA2DF91B50E2}"/>
              </a:ext>
            </a:extLst>
          </p:cNvPr>
          <p:cNvSpPr txBox="1"/>
          <p:nvPr/>
        </p:nvSpPr>
        <p:spPr>
          <a:xfrm>
            <a:off x="2639616" y="2276873"/>
            <a:ext cx="5184576" cy="3170099"/>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理论动机</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算法架构</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评价指标</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算法变体</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实验结果</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6629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分类精度</a:t>
            </a:r>
            <a:endParaRPr lang="zh-CN" altLang="en-US" dirty="0"/>
          </a:p>
        </p:txBody>
      </p:sp>
      <p:sp>
        <p:nvSpPr>
          <p:cNvPr id="3" name="文本框 2">
            <a:extLst>
              <a:ext uri="{FF2B5EF4-FFF2-40B4-BE49-F238E27FC236}">
                <a16:creationId xmlns:a16="http://schemas.microsoft.com/office/drawing/2014/main" id="{E57A7EBD-F0A5-4FCD-94D6-83FC0C76F0CC}"/>
              </a:ext>
            </a:extLst>
          </p:cNvPr>
          <p:cNvSpPr txBox="1"/>
          <p:nvPr/>
        </p:nvSpPr>
        <p:spPr>
          <a:xfrm>
            <a:off x="514905" y="1509204"/>
            <a:ext cx="4773486" cy="523220"/>
          </a:xfrm>
          <a:prstGeom prst="rect">
            <a:avLst/>
          </a:prstGeom>
          <a:noFill/>
        </p:spPr>
        <p:txBody>
          <a:bodyPr wrap="none" rtlCol="0">
            <a:spAutoFit/>
          </a:bodyPr>
          <a:lstStyle/>
          <a:p>
            <a:pPr marL="457200" indent="-457200">
              <a:buFont typeface="Wingdings" panose="05000000000000000000" pitchFamily="2" charset="2"/>
              <a:buChar char="n"/>
            </a:pP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分类精度（</a:t>
            </a:r>
            <a:r>
              <a:rPr lang="en-US" altLang="zh-CN"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Accuracy </a:t>
            </a: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rgbClr val="FF0000"/>
                </a:solidFill>
                <a:latin typeface="华文新魏" panose="02010800040101010101" pitchFamily="2" charset="-122"/>
                <a:ea typeface="华文新魏" panose="02010800040101010101" pitchFamily="2" charset="-122"/>
              </a:rPr>
              <a:t>：</a:t>
            </a:r>
          </a:p>
        </p:txBody>
      </p:sp>
      <p:sp>
        <p:nvSpPr>
          <p:cNvPr id="4" name="文本框 3">
            <a:extLst>
              <a:ext uri="{FF2B5EF4-FFF2-40B4-BE49-F238E27FC236}">
                <a16:creationId xmlns:a16="http://schemas.microsoft.com/office/drawing/2014/main" id="{C92B1A57-7F04-4C59-B652-9927E5C7617C}"/>
              </a:ext>
            </a:extLst>
          </p:cNvPr>
          <p:cNvSpPr txBox="1"/>
          <p:nvPr/>
        </p:nvSpPr>
        <p:spPr>
          <a:xfrm>
            <a:off x="1011766" y="2226557"/>
            <a:ext cx="7263527" cy="461665"/>
          </a:xfrm>
          <a:prstGeom prst="rect">
            <a:avLst/>
          </a:prstGeom>
          <a:noFill/>
        </p:spPr>
        <p:txBody>
          <a:bodyPr wrap="none" rtlCol="0">
            <a:spAutoFit/>
          </a:bodyPr>
          <a:lstStyle/>
          <a:p>
            <a:r>
              <a:rPr lang="zh-CN" altLang="en-US" sz="2400" b="0" dirty="0"/>
              <a:t>被正确分类的样本数占样本总数的个数，公式如下：</a:t>
            </a:r>
          </a:p>
        </p:txBody>
      </p:sp>
      <p:pic>
        <p:nvPicPr>
          <p:cNvPr id="7" name="图片 6">
            <a:extLst>
              <a:ext uri="{FF2B5EF4-FFF2-40B4-BE49-F238E27FC236}">
                <a16:creationId xmlns:a16="http://schemas.microsoft.com/office/drawing/2014/main" id="{FCE9C4F2-5754-42C6-B3C0-6B26D8386E30}"/>
              </a:ext>
            </a:extLst>
          </p:cNvPr>
          <p:cNvPicPr>
            <a:picLocks noChangeAspect="1"/>
          </p:cNvPicPr>
          <p:nvPr/>
        </p:nvPicPr>
        <p:blipFill>
          <a:blip r:embed="rId2"/>
          <a:stretch>
            <a:fillRect/>
          </a:stretch>
        </p:blipFill>
        <p:spPr>
          <a:xfrm>
            <a:off x="4808108" y="3139415"/>
            <a:ext cx="2575783" cy="579170"/>
          </a:xfrm>
          <a:prstGeom prst="rect">
            <a:avLst/>
          </a:prstGeom>
        </p:spPr>
      </p:pic>
    </p:spTree>
    <p:extLst>
      <p:ext uri="{BB962C8B-B14F-4D97-AF65-F5344CB8AC3E}">
        <p14:creationId xmlns:p14="http://schemas.microsoft.com/office/powerpoint/2010/main" val="229624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分类精度</a:t>
            </a:r>
            <a:r>
              <a:rPr lang="en-US" altLang="zh-CN" dirty="0">
                <a:solidFill>
                  <a:schemeClr val="bg1"/>
                </a:solidFill>
              </a:rPr>
              <a:t>-</a:t>
            </a:r>
            <a:r>
              <a:rPr lang="zh-CN" altLang="en-US" dirty="0">
                <a:solidFill>
                  <a:schemeClr val="bg1"/>
                </a:solidFill>
              </a:rPr>
              <a:t>举例</a:t>
            </a:r>
            <a:endParaRPr lang="zh-CN" altLang="en-US" dirty="0"/>
          </a:p>
        </p:txBody>
      </p:sp>
      <p:sp>
        <p:nvSpPr>
          <p:cNvPr id="3" name="文本框 2">
            <a:extLst>
              <a:ext uri="{FF2B5EF4-FFF2-40B4-BE49-F238E27FC236}">
                <a16:creationId xmlns:a16="http://schemas.microsoft.com/office/drawing/2014/main" id="{E57A7EBD-F0A5-4FCD-94D6-83FC0C76F0CC}"/>
              </a:ext>
            </a:extLst>
          </p:cNvPr>
          <p:cNvSpPr txBox="1"/>
          <p:nvPr/>
        </p:nvSpPr>
        <p:spPr>
          <a:xfrm>
            <a:off x="530580" y="1331550"/>
            <a:ext cx="4773486" cy="523220"/>
          </a:xfrm>
          <a:prstGeom prst="rect">
            <a:avLst/>
          </a:prstGeom>
          <a:noFill/>
        </p:spPr>
        <p:txBody>
          <a:bodyPr wrap="none" rtlCol="0">
            <a:spAutoFit/>
          </a:bodyPr>
          <a:lstStyle/>
          <a:p>
            <a:pPr marL="457200" indent="-457200">
              <a:buFont typeface="Wingdings" panose="05000000000000000000" pitchFamily="2" charset="2"/>
              <a:buChar char="n"/>
            </a:pP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分类精度（</a:t>
            </a:r>
            <a:r>
              <a:rPr lang="en-US" altLang="zh-CN"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Accuracy </a:t>
            </a: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rgbClr val="FF0000"/>
                </a:solidFill>
                <a:latin typeface="华文新魏" panose="02010800040101010101" pitchFamily="2" charset="-122"/>
                <a:ea typeface="华文新魏" panose="02010800040101010101" pitchFamily="2" charset="-122"/>
              </a:rPr>
              <a:t>：</a:t>
            </a:r>
          </a:p>
        </p:txBody>
      </p:sp>
      <p:sp>
        <p:nvSpPr>
          <p:cNvPr id="5" name="矩形 4">
            <a:extLst>
              <a:ext uri="{FF2B5EF4-FFF2-40B4-BE49-F238E27FC236}">
                <a16:creationId xmlns:a16="http://schemas.microsoft.com/office/drawing/2014/main" id="{1418D560-704F-45BC-B182-CA514792AA43}"/>
              </a:ext>
            </a:extLst>
          </p:cNvPr>
          <p:cNvSpPr/>
          <p:nvPr/>
        </p:nvSpPr>
        <p:spPr>
          <a:xfrm>
            <a:off x="530580" y="1893536"/>
            <a:ext cx="10944934" cy="2236574"/>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400" dirty="0">
                <a:latin typeface="Merriweather"/>
              </a:rPr>
              <a:t>假设有一个用来对猫（</a:t>
            </a:r>
            <a:r>
              <a:rPr lang="en-US" altLang="zh-CN" sz="2400" dirty="0">
                <a:latin typeface="Merriweather"/>
              </a:rPr>
              <a:t>cats</a:t>
            </a:r>
            <a:r>
              <a:rPr lang="zh-CN" altLang="en-US" sz="2400" dirty="0">
                <a:latin typeface="Merriweather"/>
              </a:rPr>
              <a:t>）、狗（</a:t>
            </a:r>
            <a:r>
              <a:rPr lang="en-US" altLang="zh-CN" sz="2400" dirty="0">
                <a:latin typeface="Merriweather"/>
              </a:rPr>
              <a:t>dogs</a:t>
            </a:r>
            <a:r>
              <a:rPr lang="zh-CN" altLang="en-US" sz="2400" dirty="0">
                <a:latin typeface="Merriweather"/>
              </a:rPr>
              <a:t>）、兔子（</a:t>
            </a:r>
            <a:r>
              <a:rPr lang="en-US" altLang="zh-CN" sz="2400" dirty="0">
                <a:latin typeface="Merriweather"/>
              </a:rPr>
              <a:t>rabbits</a:t>
            </a:r>
            <a:r>
              <a:rPr lang="zh-CN" altLang="en-US" sz="2400" dirty="0">
                <a:latin typeface="Merriweather"/>
              </a:rPr>
              <a:t>）进行分类的系统。</a:t>
            </a:r>
            <a:endParaRPr lang="en-US" altLang="zh-CN" sz="2400" dirty="0">
              <a:latin typeface="Merriweather"/>
            </a:endParaRPr>
          </a:p>
          <a:p>
            <a:pPr marL="342900" indent="-342900">
              <a:lnSpc>
                <a:spcPct val="150000"/>
              </a:lnSpc>
              <a:buFont typeface="Wingdings" panose="05000000000000000000" pitchFamily="2" charset="2"/>
              <a:buChar char="n"/>
            </a:pPr>
            <a:r>
              <a:rPr lang="zh-CN" altLang="en-US" sz="2400" dirty="0">
                <a:latin typeface="Merriweather"/>
              </a:rPr>
              <a:t>混淆矩阵就是为了进一步分析性能而对该算法测试结果做出的总结。</a:t>
            </a:r>
            <a:endParaRPr lang="en-US" altLang="zh-CN" sz="2400" dirty="0">
              <a:latin typeface="Merriweather"/>
            </a:endParaRPr>
          </a:p>
          <a:p>
            <a:pPr marL="342900" indent="-342900">
              <a:lnSpc>
                <a:spcPct val="150000"/>
              </a:lnSpc>
              <a:buFont typeface="Wingdings" panose="05000000000000000000" pitchFamily="2" charset="2"/>
              <a:buChar char="n"/>
            </a:pPr>
            <a:r>
              <a:rPr lang="zh-CN" altLang="en-US" sz="2400" dirty="0">
                <a:latin typeface="Merriweather"/>
              </a:rPr>
              <a:t>假设总共有 </a:t>
            </a:r>
            <a:r>
              <a:rPr lang="en-US" altLang="zh-CN" sz="2400" dirty="0">
                <a:latin typeface="Merriweather"/>
              </a:rPr>
              <a:t>27 </a:t>
            </a:r>
            <a:r>
              <a:rPr lang="zh-CN" altLang="en-US" sz="2400" dirty="0">
                <a:latin typeface="Merriweather"/>
              </a:rPr>
              <a:t>只动物：</a:t>
            </a:r>
            <a:r>
              <a:rPr lang="en-US" altLang="zh-CN" sz="2400" dirty="0">
                <a:latin typeface="Merriweather"/>
              </a:rPr>
              <a:t>8</a:t>
            </a:r>
            <a:r>
              <a:rPr lang="zh-CN" altLang="en-US" sz="2400" dirty="0">
                <a:latin typeface="Merriweather"/>
              </a:rPr>
              <a:t>只猫， </a:t>
            </a:r>
            <a:r>
              <a:rPr lang="en-US" altLang="zh-CN" sz="2400" dirty="0">
                <a:latin typeface="Merriweather"/>
              </a:rPr>
              <a:t>6</a:t>
            </a:r>
            <a:r>
              <a:rPr lang="zh-CN" altLang="en-US" sz="2400" dirty="0">
                <a:latin typeface="Merriweather"/>
              </a:rPr>
              <a:t>条狗， </a:t>
            </a:r>
            <a:r>
              <a:rPr lang="en-US" altLang="zh-CN" sz="2400" dirty="0">
                <a:latin typeface="Merriweather"/>
              </a:rPr>
              <a:t>13</a:t>
            </a:r>
            <a:r>
              <a:rPr lang="zh-CN" altLang="en-US" sz="2400" dirty="0">
                <a:latin typeface="Merriweather"/>
              </a:rPr>
              <a:t>只兔子。</a:t>
            </a:r>
            <a:endParaRPr lang="en-US" altLang="zh-CN" sz="2400" dirty="0">
              <a:latin typeface="Merriweather"/>
            </a:endParaRPr>
          </a:p>
          <a:p>
            <a:pPr marL="342900" indent="-342900">
              <a:lnSpc>
                <a:spcPct val="150000"/>
              </a:lnSpc>
              <a:buFont typeface="Wingdings" panose="05000000000000000000" pitchFamily="2" charset="2"/>
              <a:buChar char="n"/>
            </a:pPr>
            <a:r>
              <a:rPr lang="zh-CN" altLang="en-US" sz="2400" dirty="0">
                <a:latin typeface="Merriweather"/>
              </a:rPr>
              <a:t>结果的混淆矩阵如下图：</a:t>
            </a:r>
            <a:endParaRPr lang="zh-CN" altLang="en-US" sz="2400" dirty="0"/>
          </a:p>
        </p:txBody>
      </p:sp>
      <p:pic>
        <p:nvPicPr>
          <p:cNvPr id="8194" name="Picture 2">
            <a:extLst>
              <a:ext uri="{FF2B5EF4-FFF2-40B4-BE49-F238E27FC236}">
                <a16:creationId xmlns:a16="http://schemas.microsoft.com/office/drawing/2014/main" id="{8B97947F-28CA-44D3-82A6-492EAD338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030" y="4168876"/>
            <a:ext cx="3600000" cy="2016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B88DC73-1F84-47C1-B3F1-97E30E6A0D62}"/>
              </a:ext>
            </a:extLst>
          </p:cNvPr>
          <p:cNvSpPr txBox="1"/>
          <p:nvPr/>
        </p:nvSpPr>
        <p:spPr>
          <a:xfrm>
            <a:off x="6778109" y="5048622"/>
            <a:ext cx="4697405" cy="461665"/>
          </a:xfrm>
          <a:prstGeom prst="rect">
            <a:avLst/>
          </a:prstGeom>
          <a:noFill/>
        </p:spPr>
        <p:txBody>
          <a:bodyPr wrap="square" rtlCol="0">
            <a:spAutoFit/>
          </a:bodyPr>
          <a:lstStyle/>
          <a:p>
            <a:r>
              <a:rPr lang="zh-CN" altLang="en-US" sz="2400" dirty="0"/>
              <a:t>分类精度 </a:t>
            </a:r>
            <a:r>
              <a:rPr lang="en-US" altLang="zh-CN" sz="2400" dirty="0"/>
              <a:t>= (5+3+11) / 27 </a:t>
            </a:r>
            <a:r>
              <a:rPr lang="en-US" altLang="zh-CN" sz="2400" dirty="0">
                <a:sym typeface="Symbol" panose="05050102010706020507" pitchFamily="18" charset="2"/>
              </a:rPr>
              <a:t></a:t>
            </a:r>
            <a:r>
              <a:rPr lang="en-US" altLang="zh-CN" sz="2400" dirty="0"/>
              <a:t> 0.704 </a:t>
            </a:r>
            <a:endParaRPr lang="zh-CN" altLang="en-US" sz="2400" dirty="0"/>
          </a:p>
        </p:txBody>
      </p:sp>
    </p:spTree>
    <p:extLst>
      <p:ext uri="{BB962C8B-B14F-4D97-AF65-F5344CB8AC3E}">
        <p14:creationId xmlns:p14="http://schemas.microsoft.com/office/powerpoint/2010/main" val="340080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a:extLst>
              <a:ext uri="{FF2B5EF4-FFF2-40B4-BE49-F238E27FC236}">
                <a16:creationId xmlns:a16="http://schemas.microsoft.com/office/drawing/2014/main" id="{221BC0DF-AAE0-4701-B026-EA2DF91B50E2}"/>
              </a:ext>
            </a:extLst>
          </p:cNvPr>
          <p:cNvSpPr txBox="1"/>
          <p:nvPr/>
        </p:nvSpPr>
        <p:spPr>
          <a:xfrm>
            <a:off x="2639616" y="2276873"/>
            <a:ext cx="5184576" cy="3170099"/>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理论动机</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算法架构</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评价指标</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算法变体</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实验结果</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33932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zh-CN" altLang="en-US" dirty="0"/>
              <a:t>距离加权最近邻算法</a:t>
            </a:r>
          </a:p>
        </p:txBody>
      </p:sp>
      <p:sp>
        <p:nvSpPr>
          <p:cNvPr id="3" name="文本框 2">
            <a:extLst>
              <a:ext uri="{FF2B5EF4-FFF2-40B4-BE49-F238E27FC236}">
                <a16:creationId xmlns:a16="http://schemas.microsoft.com/office/drawing/2014/main" id="{E57A7EBD-F0A5-4FCD-94D6-83FC0C76F0CC}"/>
              </a:ext>
            </a:extLst>
          </p:cNvPr>
          <p:cNvSpPr txBox="1"/>
          <p:nvPr/>
        </p:nvSpPr>
        <p:spPr>
          <a:xfrm>
            <a:off x="514905" y="1509204"/>
            <a:ext cx="4251485" cy="523220"/>
          </a:xfrm>
          <a:prstGeom prst="rect">
            <a:avLst/>
          </a:prstGeom>
          <a:noFill/>
        </p:spPr>
        <p:txBody>
          <a:bodyPr wrap="none" rtlCol="0">
            <a:spAutoFit/>
          </a:bodyPr>
          <a:lstStyle/>
          <a:p>
            <a:pPr marL="457200" indent="-45720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距离加权最近邻算法：</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0B3BCAC-37D1-40F9-93AE-FCFDB13A1AE5}"/>
                  </a:ext>
                </a:extLst>
              </p:cNvPr>
              <p:cNvSpPr/>
              <p:nvPr/>
            </p:nvSpPr>
            <p:spPr>
              <a:xfrm>
                <a:off x="846338" y="2200274"/>
                <a:ext cx="10774532" cy="859531"/>
              </a:xfrm>
              <a:prstGeom prst="rect">
                <a:avLst/>
              </a:prstGeom>
            </p:spPr>
            <p:txBody>
              <a:bodyPr wrap="square">
                <a:spAutoFit/>
              </a:bodyPr>
              <a:lstStyle/>
              <a:p>
                <a:pPr algn="just"/>
                <a:r>
                  <a:rPr lang="zh-CN" altLang="en-US" sz="2400" b="0" dirty="0"/>
                  <a:t>对</a:t>
                </a:r>
                <a:r>
                  <a:rPr lang="en-US" altLang="zh-CN" sz="2400" b="0" dirty="0">
                    <a:latin typeface="Times New Roman" panose="02020603050405020304" pitchFamily="18" charset="0"/>
                    <a:cs typeface="Times New Roman" panose="02020603050405020304" pitchFamily="18" charset="0"/>
                  </a:rPr>
                  <a:t>KNN</a:t>
                </a:r>
                <a:r>
                  <a:rPr lang="zh-CN" altLang="en-US" sz="2400" b="0" dirty="0"/>
                  <a:t>的一个显而易见的改进是对</a:t>
                </a:r>
                <a:r>
                  <a:rPr lang="en-US" altLang="zh-CN" sz="2400" b="0" dirty="0"/>
                  <a:t>k</a:t>
                </a:r>
                <a:r>
                  <a:rPr lang="zh-CN" altLang="en-US" sz="2400" b="0" dirty="0"/>
                  <a:t>个近邻的贡献加权，根据它们相对查询点</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𝑞</m:t>
                        </m:r>
                      </m:sub>
                    </m:sSub>
                  </m:oMath>
                </a14:m>
                <a:r>
                  <a:rPr lang="zh-CN" altLang="en-US" sz="2400" b="0" dirty="0"/>
                  <a:t>的距离，将较大的权值赋给较近的近邻。公式如下：</a:t>
                </a:r>
              </a:p>
            </p:txBody>
          </p:sp>
        </mc:Choice>
        <mc:Fallback xmlns="">
          <p:sp>
            <p:nvSpPr>
              <p:cNvPr id="5" name="矩形 4">
                <a:extLst>
                  <a:ext uri="{FF2B5EF4-FFF2-40B4-BE49-F238E27FC236}">
                    <a16:creationId xmlns:a16="http://schemas.microsoft.com/office/drawing/2014/main" id="{60B3BCAC-37D1-40F9-93AE-FCFDB13A1AE5}"/>
                  </a:ext>
                </a:extLst>
              </p:cNvPr>
              <p:cNvSpPr>
                <a:spLocks noRot="1" noChangeAspect="1" noMove="1" noResize="1" noEditPoints="1" noAdjustHandles="1" noChangeArrowheads="1" noChangeShapeType="1" noTextEdit="1"/>
              </p:cNvSpPr>
              <p:nvPr/>
            </p:nvSpPr>
            <p:spPr>
              <a:xfrm>
                <a:off x="846338" y="2200274"/>
                <a:ext cx="10774532" cy="859531"/>
              </a:xfrm>
              <a:prstGeom prst="rect">
                <a:avLst/>
              </a:prstGeom>
              <a:blipFill>
                <a:blip r:embed="rId2"/>
                <a:stretch>
                  <a:fillRect l="-905" t="-7801" b="-134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29F03D4-DCC7-43C2-9666-3A39D71FA6B9}"/>
              </a:ext>
            </a:extLst>
          </p:cNvPr>
          <p:cNvPicPr>
            <a:picLocks noChangeAspect="1"/>
          </p:cNvPicPr>
          <p:nvPr/>
        </p:nvPicPr>
        <p:blipFill>
          <a:blip r:embed="rId3"/>
          <a:stretch>
            <a:fillRect/>
          </a:stretch>
        </p:blipFill>
        <p:spPr>
          <a:xfrm>
            <a:off x="4076525" y="3227655"/>
            <a:ext cx="4038950" cy="1036410"/>
          </a:xfrm>
          <a:prstGeom prst="rect">
            <a:avLst/>
          </a:prstGeom>
        </p:spPr>
      </p:pic>
    </p:spTree>
    <p:extLst>
      <p:ext uri="{BB962C8B-B14F-4D97-AF65-F5344CB8AC3E}">
        <p14:creationId xmlns:p14="http://schemas.microsoft.com/office/powerpoint/2010/main" val="44994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zh-CN" altLang="en-US" dirty="0"/>
              <a:t>回归（</a:t>
            </a:r>
            <a:r>
              <a:rPr lang="en-US" altLang="zh-CN" dirty="0"/>
              <a:t>regression</a:t>
            </a:r>
            <a:r>
              <a:rPr lang="zh-CN" altLang="en-US" dirty="0"/>
              <a:t>）最近邻算法</a:t>
            </a:r>
          </a:p>
        </p:txBody>
      </p:sp>
      <p:sp>
        <p:nvSpPr>
          <p:cNvPr id="3" name="文本框 2">
            <a:extLst>
              <a:ext uri="{FF2B5EF4-FFF2-40B4-BE49-F238E27FC236}">
                <a16:creationId xmlns:a16="http://schemas.microsoft.com/office/drawing/2014/main" id="{E57A7EBD-F0A5-4FCD-94D6-83FC0C76F0CC}"/>
              </a:ext>
            </a:extLst>
          </p:cNvPr>
          <p:cNvSpPr txBox="1"/>
          <p:nvPr/>
        </p:nvSpPr>
        <p:spPr>
          <a:xfrm>
            <a:off x="514905" y="1509204"/>
            <a:ext cx="5787162" cy="523220"/>
          </a:xfrm>
          <a:prstGeom prst="rect">
            <a:avLst/>
          </a:prstGeom>
          <a:noFill/>
        </p:spPr>
        <p:txBody>
          <a:bodyPr wrap="none" rtlCol="0">
            <a:spAutoFit/>
          </a:bodyPr>
          <a:lstStyle/>
          <a:p>
            <a:pPr marL="457200" indent="-45720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回归（</a:t>
            </a:r>
            <a:r>
              <a:rPr lang="en-US" altLang="zh-CN" sz="2800" dirty="0">
                <a:solidFill>
                  <a:srgbClr val="FF0000"/>
                </a:solidFill>
                <a:latin typeface="华文新魏" panose="02010800040101010101" pitchFamily="2" charset="-122"/>
                <a:ea typeface="华文新魏" panose="02010800040101010101" pitchFamily="2" charset="-122"/>
              </a:rPr>
              <a:t>regression</a:t>
            </a:r>
            <a:r>
              <a:rPr lang="zh-CN" altLang="en-US" sz="2800" dirty="0">
                <a:solidFill>
                  <a:srgbClr val="FF0000"/>
                </a:solidFill>
                <a:latin typeface="华文新魏" panose="02010800040101010101" pitchFamily="2" charset="-122"/>
                <a:ea typeface="华文新魏" panose="02010800040101010101" pitchFamily="2" charset="-122"/>
              </a:rPr>
              <a:t>）最近邻算法：</a:t>
            </a:r>
          </a:p>
        </p:txBody>
      </p:sp>
      <p:pic>
        <p:nvPicPr>
          <p:cNvPr id="4" name="图片 3">
            <a:extLst>
              <a:ext uri="{FF2B5EF4-FFF2-40B4-BE49-F238E27FC236}">
                <a16:creationId xmlns:a16="http://schemas.microsoft.com/office/drawing/2014/main" id="{CBE08170-B08B-465C-A202-950536BABFFE}"/>
              </a:ext>
            </a:extLst>
          </p:cNvPr>
          <p:cNvPicPr>
            <a:picLocks noChangeAspect="1"/>
          </p:cNvPicPr>
          <p:nvPr/>
        </p:nvPicPr>
        <p:blipFill>
          <a:blip r:embed="rId2"/>
          <a:stretch>
            <a:fillRect/>
          </a:stretch>
        </p:blipFill>
        <p:spPr>
          <a:xfrm>
            <a:off x="4312684" y="2514352"/>
            <a:ext cx="2918713" cy="1486029"/>
          </a:xfrm>
          <a:prstGeom prst="rect">
            <a:avLst/>
          </a:prstGeom>
        </p:spPr>
      </p:pic>
    </p:spTree>
    <p:extLst>
      <p:ext uri="{BB962C8B-B14F-4D97-AF65-F5344CB8AC3E}">
        <p14:creationId xmlns:p14="http://schemas.microsoft.com/office/powerpoint/2010/main" val="1371234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3" y="260649"/>
            <a:ext cx="9255475" cy="714375"/>
          </a:xfrm>
        </p:spPr>
        <p:txBody>
          <a:bodyPr/>
          <a:lstStyle/>
          <a:p>
            <a:r>
              <a:rPr lang="en-US" altLang="zh-CN" dirty="0"/>
              <a:t>§</a:t>
            </a:r>
            <a:r>
              <a:rPr lang="zh-CN" altLang="en-US" dirty="0"/>
              <a:t>加权回归（</a:t>
            </a:r>
            <a:r>
              <a:rPr lang="en-US" altLang="zh-CN" dirty="0"/>
              <a:t>regression</a:t>
            </a:r>
            <a:r>
              <a:rPr lang="zh-CN" altLang="en-US" dirty="0"/>
              <a:t>）最近邻算法</a:t>
            </a:r>
          </a:p>
        </p:txBody>
      </p:sp>
      <p:sp>
        <p:nvSpPr>
          <p:cNvPr id="3" name="文本框 2">
            <a:extLst>
              <a:ext uri="{FF2B5EF4-FFF2-40B4-BE49-F238E27FC236}">
                <a16:creationId xmlns:a16="http://schemas.microsoft.com/office/drawing/2014/main" id="{E57A7EBD-F0A5-4FCD-94D6-83FC0C76F0CC}"/>
              </a:ext>
            </a:extLst>
          </p:cNvPr>
          <p:cNvSpPr txBox="1"/>
          <p:nvPr/>
        </p:nvSpPr>
        <p:spPr>
          <a:xfrm>
            <a:off x="514905" y="1509204"/>
            <a:ext cx="6505307" cy="523220"/>
          </a:xfrm>
          <a:prstGeom prst="rect">
            <a:avLst/>
          </a:prstGeom>
          <a:noFill/>
        </p:spPr>
        <p:txBody>
          <a:bodyPr wrap="none" rtlCol="0">
            <a:spAutoFit/>
          </a:bodyPr>
          <a:lstStyle/>
          <a:p>
            <a:pPr marL="457200" indent="-45720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加权回归（</a:t>
            </a:r>
            <a:r>
              <a:rPr lang="en-US" altLang="zh-CN" sz="2800" dirty="0">
                <a:solidFill>
                  <a:srgbClr val="FF0000"/>
                </a:solidFill>
                <a:latin typeface="华文新魏" panose="02010800040101010101" pitchFamily="2" charset="-122"/>
                <a:ea typeface="华文新魏" panose="02010800040101010101" pitchFamily="2" charset="-122"/>
              </a:rPr>
              <a:t>regression</a:t>
            </a:r>
            <a:r>
              <a:rPr lang="zh-CN" altLang="en-US" sz="2800" dirty="0">
                <a:solidFill>
                  <a:srgbClr val="FF0000"/>
                </a:solidFill>
                <a:latin typeface="华文新魏" panose="02010800040101010101" pitchFamily="2" charset="-122"/>
                <a:ea typeface="华文新魏" panose="02010800040101010101" pitchFamily="2" charset="-122"/>
              </a:rPr>
              <a:t>）最近邻算法：</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EA36336-8BCB-4F4A-AB27-85A62C906DE9}"/>
                  </a:ext>
                </a:extLst>
              </p:cNvPr>
              <p:cNvSpPr txBox="1"/>
              <p:nvPr/>
            </p:nvSpPr>
            <p:spPr>
              <a:xfrm>
                <a:off x="3506071" y="2423878"/>
                <a:ext cx="3581878" cy="1052148"/>
              </a:xfrm>
              <a:prstGeom prst="rect">
                <a:avLst/>
              </a:prstGeom>
              <a:noFill/>
            </p:spPr>
            <p:txBody>
              <a:bodyPr wrap="none" lIns="0" tIns="0" rIns="0" bIns="0" rtlCol="0">
                <a:spAutoFit/>
              </a:bodyPr>
              <a:lstStyle/>
              <a:p>
                <a14:m>
                  <m:oMath xmlns:m="http://schemas.openxmlformats.org/officeDocument/2006/math">
                    <m:acc>
                      <m:accPr>
                        <m:chr m:val="̂"/>
                        <m:ctrlPr>
                          <a:rPr lang="zh-CN" altLang="en-US" sz="3600" b="0" i="1" smtClean="0">
                            <a:latin typeface="Cambria Math" panose="02040503050406030204" pitchFamily="18" charset="0"/>
                          </a:rPr>
                        </m:ctrlPr>
                      </m:accPr>
                      <m:e>
                        <m:r>
                          <a:rPr lang="zh-CN" altLang="en-US" sz="3600" b="0" i="1" smtClean="0">
                            <a:latin typeface="Cambria Math" panose="02040503050406030204" pitchFamily="18" charset="0"/>
                          </a:rPr>
                          <m:t>𝑓</m:t>
                        </m:r>
                      </m:e>
                    </m:acc>
                  </m:oMath>
                </a14:m>
                <a:r>
                  <a:rPr lang="en-US" altLang="zh-CN" sz="3600" b="0" dirty="0">
                    <a:latin typeface="Cambria Math" panose="02040503050406030204" pitchFamily="18" charset="0"/>
                    <a:ea typeface="Cambria Math" panose="02040503050406030204" pitchFamily="18" charset="0"/>
                  </a:rPr>
                  <a:t>(x) </a:t>
                </a:r>
                <a14:m>
                  <m:oMath xmlns:m="http://schemas.openxmlformats.org/officeDocument/2006/math">
                    <m:r>
                      <a:rPr lang="en-US" altLang="zh-CN" sz="3600" b="0" i="1" smtClean="0">
                        <a:latin typeface="Cambria Math" panose="02040503050406030204" pitchFamily="18" charset="0"/>
                        <a:ea typeface="Cambria Math" panose="02040503050406030204" pitchFamily="18" charset="0"/>
                      </a:rPr>
                      <m:t>← </m:t>
                    </m:r>
                    <m:f>
                      <m:fPr>
                        <m:ctrlPr>
                          <a:rPr lang="en-US" altLang="zh-CN" sz="3600" b="0" i="1" smtClean="0">
                            <a:latin typeface="Cambria Math" panose="02040503050406030204" pitchFamily="18" charset="0"/>
                            <a:ea typeface="Cambria Math" panose="02040503050406030204" pitchFamily="18" charset="0"/>
                          </a:rPr>
                        </m:ctrlPr>
                      </m:fPr>
                      <m:num>
                        <m:nary>
                          <m:naryPr>
                            <m:chr m:val="∑"/>
                            <m:ctrlPr>
                              <a:rPr lang="en-US" altLang="zh-CN" sz="3600" b="0" i="1" smtClean="0">
                                <a:latin typeface="Cambria Math" panose="02040503050406030204" pitchFamily="18" charset="0"/>
                                <a:ea typeface="Cambria Math" panose="02040503050406030204" pitchFamily="18" charset="0"/>
                              </a:rPr>
                            </m:ctrlPr>
                          </m:naryPr>
                          <m:sub>
                            <m:r>
                              <m:rPr>
                                <m:brk m:alnAt="23"/>
                              </m:rPr>
                              <a:rPr lang="en-US" altLang="zh-CN" sz="3600" b="0" i="1" smtClean="0">
                                <a:latin typeface="Cambria Math" panose="02040503050406030204" pitchFamily="18" charset="0"/>
                                <a:ea typeface="Cambria Math" panose="02040503050406030204" pitchFamily="18" charset="0"/>
                              </a:rPr>
                              <m:t>𝑖</m:t>
                            </m:r>
                            <m:r>
                              <a:rPr lang="en-US" altLang="zh-CN" sz="3600" b="0" i="1" smtClean="0">
                                <a:latin typeface="Cambria Math" panose="02040503050406030204" pitchFamily="18" charset="0"/>
                                <a:ea typeface="Cambria Math" panose="02040503050406030204" pitchFamily="18" charset="0"/>
                              </a:rPr>
                              <m:t>=1</m:t>
                            </m:r>
                          </m:sub>
                          <m:sup>
                            <m:r>
                              <a:rPr lang="en-US" altLang="zh-CN" sz="3600" b="0" i="1" smtClean="0">
                                <a:latin typeface="Cambria Math" panose="02040503050406030204" pitchFamily="18" charset="0"/>
                                <a:ea typeface="Cambria Math" panose="02040503050406030204" pitchFamily="18" charset="0"/>
                              </a:rPr>
                              <m:t>𝑘</m:t>
                            </m:r>
                          </m:sup>
                          <m:e>
                            <m:sSub>
                              <m:sSubPr>
                                <m:ctrlPr>
                                  <a:rPr lang="en-US" altLang="zh-CN" sz="3600" b="0" i="1">
                                    <a:latin typeface="Cambria Math" panose="02040503050406030204" pitchFamily="18" charset="0"/>
                                    <a:ea typeface="Cambria Math" panose="02040503050406030204" pitchFamily="18" charset="0"/>
                                  </a:rPr>
                                </m:ctrlPr>
                              </m:sSubPr>
                              <m:e>
                                <m:r>
                                  <a:rPr lang="zh-CN" altLang="en-US" sz="3600" b="0" i="1">
                                    <a:latin typeface="Cambria Math" panose="02040503050406030204" pitchFamily="18" charset="0"/>
                                    <a:ea typeface="Cambria Math" panose="02040503050406030204" pitchFamily="18" charset="0"/>
                                  </a:rPr>
                                  <m:t>𝜔</m:t>
                                </m:r>
                              </m:e>
                              <m:sub>
                                <m:r>
                                  <a:rPr lang="en-US" altLang="zh-CN" sz="3600" b="0" i="1">
                                    <a:latin typeface="Cambria Math" panose="02040503050406030204" pitchFamily="18" charset="0"/>
                                    <a:ea typeface="Cambria Math" panose="02040503050406030204" pitchFamily="18" charset="0"/>
                                  </a:rPr>
                                  <m:t>𝑖</m:t>
                                </m:r>
                              </m:sub>
                            </m:sSub>
                            <m:r>
                              <a:rPr lang="en-US" altLang="zh-CN" sz="3600" b="0" i="1" smtClean="0">
                                <a:latin typeface="Cambria Math" panose="02040503050406030204" pitchFamily="18" charset="0"/>
                                <a:ea typeface="Cambria Math" panose="02040503050406030204" pitchFamily="18" charset="0"/>
                              </a:rPr>
                              <m:t>𝑓</m:t>
                            </m:r>
                            <m:r>
                              <a:rPr lang="en-US" altLang="zh-CN" sz="3600" b="0" i="1" smtClean="0">
                                <a:latin typeface="Cambria Math" panose="02040503050406030204" pitchFamily="18" charset="0"/>
                                <a:ea typeface="Cambria Math" panose="02040503050406030204" pitchFamily="18" charset="0"/>
                              </a:rPr>
                              <m:t>(</m:t>
                            </m:r>
                            <m:sSub>
                              <m:sSubPr>
                                <m:ctrlPr>
                                  <a:rPr lang="en-US" altLang="zh-CN" sz="3600" b="0" i="1" smtClean="0">
                                    <a:latin typeface="Cambria Math" panose="02040503050406030204" pitchFamily="18" charset="0"/>
                                    <a:ea typeface="Cambria Math" panose="02040503050406030204" pitchFamily="18" charset="0"/>
                                  </a:rPr>
                                </m:ctrlPr>
                              </m:sSubPr>
                              <m:e>
                                <m:r>
                                  <a:rPr lang="en-US" altLang="zh-CN" sz="3600" b="0" i="1">
                                    <a:latin typeface="Cambria Math" panose="02040503050406030204" pitchFamily="18" charset="0"/>
                                    <a:ea typeface="Cambria Math" panose="02040503050406030204" pitchFamily="18" charset="0"/>
                                  </a:rPr>
                                  <m:t>𝑥</m:t>
                                </m:r>
                              </m:e>
                              <m:sub>
                                <m:r>
                                  <a:rPr lang="en-US" altLang="zh-CN" sz="3600" b="0" i="1" smtClean="0">
                                    <a:latin typeface="Cambria Math" panose="02040503050406030204" pitchFamily="18" charset="0"/>
                                    <a:ea typeface="Cambria Math" panose="02040503050406030204" pitchFamily="18" charset="0"/>
                                  </a:rPr>
                                  <m:t>𝑖</m:t>
                                </m:r>
                              </m:sub>
                            </m:sSub>
                            <m:r>
                              <a:rPr lang="en-US" altLang="zh-CN" sz="3600" b="0" i="1" smtClean="0">
                                <a:latin typeface="Cambria Math" panose="02040503050406030204" pitchFamily="18" charset="0"/>
                                <a:ea typeface="Cambria Math" panose="02040503050406030204" pitchFamily="18" charset="0"/>
                              </a:rPr>
                              <m:t>)</m:t>
                            </m:r>
                          </m:e>
                        </m:nary>
                      </m:num>
                      <m:den>
                        <m:nary>
                          <m:naryPr>
                            <m:chr m:val="∑"/>
                            <m:limLoc m:val="subSup"/>
                            <m:ctrlPr>
                              <a:rPr lang="en-US" altLang="zh-CN" sz="3600" b="0" i="1" smtClean="0">
                                <a:latin typeface="Cambria Math" panose="02040503050406030204" pitchFamily="18" charset="0"/>
                                <a:ea typeface="Cambria Math" panose="02040503050406030204" pitchFamily="18" charset="0"/>
                              </a:rPr>
                            </m:ctrlPr>
                          </m:naryPr>
                          <m:sub>
                            <m:r>
                              <m:rPr>
                                <m:brk m:alnAt="25"/>
                              </m:rPr>
                              <a:rPr lang="en-US" altLang="zh-CN" sz="3600" b="0" i="1" smtClean="0">
                                <a:latin typeface="Cambria Math" panose="02040503050406030204" pitchFamily="18" charset="0"/>
                                <a:ea typeface="Cambria Math" panose="02040503050406030204" pitchFamily="18" charset="0"/>
                              </a:rPr>
                              <m:t>𝑖</m:t>
                            </m:r>
                            <m:r>
                              <a:rPr lang="en-US" altLang="zh-CN" sz="3600" b="0" i="1" smtClean="0">
                                <a:latin typeface="Cambria Math" panose="02040503050406030204" pitchFamily="18" charset="0"/>
                                <a:ea typeface="Cambria Math" panose="02040503050406030204" pitchFamily="18" charset="0"/>
                              </a:rPr>
                              <m:t>=1</m:t>
                            </m:r>
                          </m:sub>
                          <m:sup>
                            <m:r>
                              <a:rPr lang="en-US" altLang="zh-CN" sz="3600" b="0" i="1" smtClean="0">
                                <a:latin typeface="Cambria Math" panose="02040503050406030204" pitchFamily="18" charset="0"/>
                                <a:ea typeface="Cambria Math" panose="02040503050406030204" pitchFamily="18" charset="0"/>
                              </a:rPr>
                              <m:t>𝑘</m:t>
                            </m:r>
                          </m:sup>
                          <m:e>
                            <m:sSub>
                              <m:sSubPr>
                                <m:ctrlPr>
                                  <a:rPr lang="en-US" altLang="zh-CN" sz="3600" b="0" i="1" smtClean="0">
                                    <a:latin typeface="Cambria Math" panose="02040503050406030204" pitchFamily="18" charset="0"/>
                                    <a:ea typeface="Cambria Math" panose="02040503050406030204" pitchFamily="18" charset="0"/>
                                  </a:rPr>
                                </m:ctrlPr>
                              </m:sSubPr>
                              <m:e>
                                <m:r>
                                  <a:rPr lang="zh-CN" altLang="en-US" sz="3600" b="0" i="1" smtClean="0">
                                    <a:latin typeface="Cambria Math" panose="02040503050406030204" pitchFamily="18" charset="0"/>
                                    <a:ea typeface="Cambria Math" panose="02040503050406030204" pitchFamily="18" charset="0"/>
                                  </a:rPr>
                                  <m:t>𝜔</m:t>
                                </m:r>
                              </m:e>
                              <m:sub>
                                <m:r>
                                  <a:rPr lang="en-US" altLang="zh-CN" sz="3600" b="0" i="1" smtClean="0">
                                    <a:latin typeface="Cambria Math" panose="02040503050406030204" pitchFamily="18" charset="0"/>
                                    <a:ea typeface="Cambria Math" panose="02040503050406030204" pitchFamily="18" charset="0"/>
                                  </a:rPr>
                                  <m:t>𝑖</m:t>
                                </m:r>
                              </m:sub>
                            </m:sSub>
                          </m:e>
                        </m:nary>
                      </m:den>
                    </m:f>
                  </m:oMath>
                </a14:m>
                <a:endParaRPr lang="zh-CN" altLang="en-US" sz="3600" b="0" dirty="0"/>
              </a:p>
            </p:txBody>
          </p:sp>
        </mc:Choice>
        <mc:Fallback>
          <p:sp>
            <p:nvSpPr>
              <p:cNvPr id="6" name="文本框 5">
                <a:extLst>
                  <a:ext uri="{FF2B5EF4-FFF2-40B4-BE49-F238E27FC236}">
                    <a16:creationId xmlns:a16="http://schemas.microsoft.com/office/drawing/2014/main" id="{DEA36336-8BCB-4F4A-AB27-85A62C906DE9}"/>
                  </a:ext>
                </a:extLst>
              </p:cNvPr>
              <p:cNvSpPr txBox="1">
                <a:spLocks noRot="1" noChangeAspect="1" noMove="1" noResize="1" noEditPoints="1" noAdjustHandles="1" noChangeArrowheads="1" noChangeShapeType="1" noTextEdit="1"/>
              </p:cNvSpPr>
              <p:nvPr/>
            </p:nvSpPr>
            <p:spPr>
              <a:xfrm>
                <a:off x="3506071" y="2423878"/>
                <a:ext cx="3581878" cy="1052148"/>
              </a:xfrm>
              <a:prstGeom prst="rect">
                <a:avLst/>
              </a:prstGeom>
              <a:blipFill>
                <a:blip r:embed="rId2"/>
                <a:stretch>
                  <a:fillRect l="-340" b="-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919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a:extLst>
              <a:ext uri="{FF2B5EF4-FFF2-40B4-BE49-F238E27FC236}">
                <a16:creationId xmlns:a16="http://schemas.microsoft.com/office/drawing/2014/main" id="{221BC0DF-AAE0-4701-B026-EA2DF91B50E2}"/>
              </a:ext>
            </a:extLst>
          </p:cNvPr>
          <p:cNvSpPr txBox="1"/>
          <p:nvPr/>
        </p:nvSpPr>
        <p:spPr>
          <a:xfrm>
            <a:off x="2639616" y="2276873"/>
            <a:ext cx="5184576" cy="3170099"/>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理论动机</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算法架构</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评价指标</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算法变体</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实验结果</a:t>
            </a:r>
            <a:endParaRPr lang="en-NZ" altLang="zh-CN" sz="2800" dirty="0">
              <a:solidFill>
                <a:srgbClr val="00B0F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29755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zh-CN" altLang="en-US" dirty="0"/>
              <a:t>实验</a:t>
            </a:r>
          </a:p>
        </p:txBody>
      </p:sp>
      <p:pic>
        <p:nvPicPr>
          <p:cNvPr id="4" name="图片 3">
            <a:extLst>
              <a:ext uri="{FF2B5EF4-FFF2-40B4-BE49-F238E27FC236}">
                <a16:creationId xmlns:a16="http://schemas.microsoft.com/office/drawing/2014/main" id="{85B6DBAD-DFBE-44B8-B01C-99DF21A8A1FC}"/>
              </a:ext>
            </a:extLst>
          </p:cNvPr>
          <p:cNvPicPr>
            <a:picLocks noChangeAspect="1"/>
          </p:cNvPicPr>
          <p:nvPr/>
        </p:nvPicPr>
        <p:blipFill>
          <a:blip r:embed="rId2"/>
          <a:stretch>
            <a:fillRect/>
          </a:stretch>
        </p:blipFill>
        <p:spPr>
          <a:xfrm>
            <a:off x="2476164" y="2218139"/>
            <a:ext cx="7633989" cy="4081396"/>
          </a:xfrm>
          <a:prstGeom prst="rect">
            <a:avLst/>
          </a:prstGeom>
        </p:spPr>
      </p:pic>
      <p:sp>
        <p:nvSpPr>
          <p:cNvPr id="7" name="矩形 6">
            <a:extLst>
              <a:ext uri="{FF2B5EF4-FFF2-40B4-BE49-F238E27FC236}">
                <a16:creationId xmlns:a16="http://schemas.microsoft.com/office/drawing/2014/main" id="{B7D66750-C73E-4F8C-88A0-82976C8AA7E8}"/>
              </a:ext>
            </a:extLst>
          </p:cNvPr>
          <p:cNvSpPr/>
          <p:nvPr/>
        </p:nvSpPr>
        <p:spPr>
          <a:xfrm>
            <a:off x="608590" y="1451045"/>
            <a:ext cx="2900153" cy="523220"/>
          </a:xfrm>
          <a:prstGeom prst="rect">
            <a:avLst/>
          </a:prstGeom>
        </p:spPr>
        <p:txBody>
          <a:bodyPr wrap="none">
            <a:spAutoFit/>
          </a:bodyPr>
          <a:lstStyle/>
          <a:p>
            <a:pPr marL="457200" indent="-457200">
              <a:buFont typeface="Wingdings" panose="05000000000000000000" pitchFamily="2" charset="2"/>
              <a:buChar char="n"/>
            </a:pPr>
            <a:r>
              <a:rPr lang="en-US" altLang="zh-CN"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On iris dataset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8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a:extLst>
              <a:ext uri="{FF2B5EF4-FFF2-40B4-BE49-F238E27FC236}">
                <a16:creationId xmlns:a16="http://schemas.microsoft.com/office/drawing/2014/main" id="{221BC0DF-AAE0-4701-B026-EA2DF91B50E2}"/>
              </a:ext>
            </a:extLst>
          </p:cNvPr>
          <p:cNvSpPr txBox="1"/>
          <p:nvPr/>
        </p:nvSpPr>
        <p:spPr>
          <a:xfrm>
            <a:off x="2561239" y="1775259"/>
            <a:ext cx="5184576" cy="3831818"/>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理论动机</a:t>
            </a:r>
            <a:endParaRPr lang="en-NZ" altLang="zh-CN" sz="2800" dirty="0">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算法架构</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评价指标</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算法变体</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实验结果</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3230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zh-CN" altLang="en-US" dirty="0"/>
              <a:t>实验</a:t>
            </a:r>
          </a:p>
        </p:txBody>
      </p:sp>
      <p:sp>
        <p:nvSpPr>
          <p:cNvPr id="7" name="矩形 6">
            <a:extLst>
              <a:ext uri="{FF2B5EF4-FFF2-40B4-BE49-F238E27FC236}">
                <a16:creationId xmlns:a16="http://schemas.microsoft.com/office/drawing/2014/main" id="{B7D66750-C73E-4F8C-88A0-82976C8AA7E8}"/>
              </a:ext>
            </a:extLst>
          </p:cNvPr>
          <p:cNvSpPr/>
          <p:nvPr/>
        </p:nvSpPr>
        <p:spPr>
          <a:xfrm>
            <a:off x="608590" y="1451045"/>
            <a:ext cx="3762568" cy="523220"/>
          </a:xfrm>
          <a:prstGeom prst="rect">
            <a:avLst/>
          </a:prstGeom>
        </p:spPr>
        <p:txBody>
          <a:bodyPr wrap="none">
            <a:spAutoFit/>
          </a:bodyPr>
          <a:lstStyle/>
          <a:p>
            <a:pPr marL="457200" indent="-457200">
              <a:buFont typeface="Wingdings" panose="05000000000000000000" pitchFamily="2" charset="2"/>
              <a:buChar char="n"/>
            </a:pPr>
            <a:r>
              <a:rPr lang="en-US" altLang="zh-CN"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On </a:t>
            </a:r>
            <a:r>
              <a:rPr lang="en-US" altLang="zh-CN" sz="2800" dirty="0" err="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uspsdata</a:t>
            </a:r>
            <a:r>
              <a:rPr lang="en-US" altLang="zh-CN"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dataset</a:t>
            </a:r>
            <a:endParaRPr lang="zh-CN" altLang="en-US" sz="28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12B3B16-2C39-430D-893D-BCB8C4AB6A94}"/>
              </a:ext>
            </a:extLst>
          </p:cNvPr>
          <p:cNvPicPr>
            <a:picLocks noChangeAspect="1"/>
          </p:cNvPicPr>
          <p:nvPr/>
        </p:nvPicPr>
        <p:blipFill>
          <a:blip r:embed="rId2"/>
          <a:stretch>
            <a:fillRect/>
          </a:stretch>
        </p:blipFill>
        <p:spPr>
          <a:xfrm>
            <a:off x="2409639" y="2105524"/>
            <a:ext cx="7995370" cy="4250888"/>
          </a:xfrm>
          <a:prstGeom prst="rect">
            <a:avLst/>
          </a:prstGeom>
        </p:spPr>
      </p:pic>
    </p:spTree>
    <p:extLst>
      <p:ext uri="{BB962C8B-B14F-4D97-AF65-F5344CB8AC3E}">
        <p14:creationId xmlns:p14="http://schemas.microsoft.com/office/powerpoint/2010/main" val="2874821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zh-CN" altLang="en-US" dirty="0"/>
              <a:t>实验</a:t>
            </a:r>
          </a:p>
        </p:txBody>
      </p:sp>
      <p:sp>
        <p:nvSpPr>
          <p:cNvPr id="7" name="矩形 6">
            <a:extLst>
              <a:ext uri="{FF2B5EF4-FFF2-40B4-BE49-F238E27FC236}">
                <a16:creationId xmlns:a16="http://schemas.microsoft.com/office/drawing/2014/main" id="{B7D66750-C73E-4F8C-88A0-82976C8AA7E8}"/>
              </a:ext>
            </a:extLst>
          </p:cNvPr>
          <p:cNvSpPr/>
          <p:nvPr/>
        </p:nvSpPr>
        <p:spPr>
          <a:xfrm>
            <a:off x="608590" y="1451045"/>
            <a:ext cx="3315267" cy="523220"/>
          </a:xfrm>
          <a:prstGeom prst="rect">
            <a:avLst/>
          </a:prstGeom>
        </p:spPr>
        <p:txBody>
          <a:bodyPr wrap="none">
            <a:spAutoFit/>
          </a:bodyPr>
          <a:lstStyle/>
          <a:p>
            <a:pPr marL="457200" indent="-457200">
              <a:buFont typeface="Wingdings" panose="05000000000000000000" pitchFamily="2" charset="2"/>
              <a:buChar char="n"/>
            </a:pPr>
            <a:r>
              <a:rPr lang="en-US" altLang="zh-CN"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On Sonar dataset</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100BA3E-610C-4079-8F0C-59F71AA19992}"/>
              </a:ext>
            </a:extLst>
          </p:cNvPr>
          <p:cNvPicPr>
            <a:picLocks noChangeAspect="1"/>
          </p:cNvPicPr>
          <p:nvPr/>
        </p:nvPicPr>
        <p:blipFill>
          <a:blip r:embed="rId2"/>
          <a:stretch>
            <a:fillRect/>
          </a:stretch>
        </p:blipFill>
        <p:spPr>
          <a:xfrm>
            <a:off x="2146964" y="2125185"/>
            <a:ext cx="7898072" cy="4242929"/>
          </a:xfrm>
          <a:prstGeom prst="rect">
            <a:avLst/>
          </a:prstGeom>
        </p:spPr>
      </p:pic>
    </p:spTree>
    <p:extLst>
      <p:ext uri="{BB962C8B-B14F-4D97-AF65-F5344CB8AC3E}">
        <p14:creationId xmlns:p14="http://schemas.microsoft.com/office/powerpoint/2010/main" val="132520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90CD941-BE85-48CC-AAE5-BD60B9EC04DE}"/>
              </a:ext>
            </a:extLst>
          </p:cNvPr>
          <p:cNvSpPr txBox="1">
            <a:spLocks noChangeArrowheads="1"/>
          </p:cNvSpPr>
          <p:nvPr/>
        </p:nvSpPr>
        <p:spPr>
          <a:xfrm>
            <a:off x="2133600" y="5410200"/>
            <a:ext cx="8077200" cy="1219200"/>
          </a:xfrm>
          <a:prstGeom prst="rect">
            <a:avLst/>
          </a:prstGeom>
        </p:spPr>
        <p:txBody>
          <a:bodyPr lIns="92075" tIns="46038" rIns="92075" bIns="46038"/>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buFont typeface="Wingdings" panose="05000000000000000000" pitchFamily="2" charset="2"/>
              <a:buNone/>
              <a:defRPr/>
            </a:pPr>
            <a:r>
              <a:rPr lang="zh-CN" altLang="en-US" sz="5400" b="0" kern="0" dirty="0">
                <a:solidFill>
                  <a:srgbClr val="FF0000"/>
                </a:solidFill>
                <a:effectLst>
                  <a:outerShdw blurRad="38100" dist="38100" dir="2700000" algn="tl">
                    <a:srgbClr val="C0C0C0"/>
                  </a:outerShdw>
                </a:effectLst>
                <a:latin typeface="Arial" charset="0"/>
                <a:ea typeface="宋体" pitchFamily="2" charset="-122"/>
              </a:rPr>
              <a:t>问题</a:t>
            </a:r>
            <a:r>
              <a:rPr lang="en-US" altLang="zh-CN" sz="5400" b="0" kern="0" dirty="0">
                <a:solidFill>
                  <a:srgbClr val="FF0000"/>
                </a:solidFill>
                <a:effectLst>
                  <a:outerShdw blurRad="38100" dist="38100" dir="2700000" algn="tl">
                    <a:srgbClr val="C0C0C0"/>
                  </a:outerShdw>
                </a:effectLst>
                <a:latin typeface="Arial" charset="0"/>
                <a:ea typeface="宋体" pitchFamily="2" charset="-122"/>
              </a:rPr>
              <a:t>?!</a:t>
            </a:r>
            <a:endParaRPr lang="en-US" altLang="zh-CN" sz="5400" b="0" kern="0" dirty="0">
              <a:solidFill>
                <a:srgbClr val="FF0000"/>
              </a:solidFill>
              <a:ea typeface="宋体" pitchFamily="2" charset="-122"/>
            </a:endParaRPr>
          </a:p>
        </p:txBody>
      </p:sp>
      <p:graphicFrame>
        <p:nvGraphicFramePr>
          <p:cNvPr id="9" name="Object 4">
            <a:extLst>
              <a:ext uri="{FF2B5EF4-FFF2-40B4-BE49-F238E27FC236}">
                <a16:creationId xmlns:a16="http://schemas.microsoft.com/office/drawing/2014/main" id="{5FD5C08B-692C-4627-BA71-F0AB763854EC}"/>
              </a:ext>
            </a:extLst>
          </p:cNvPr>
          <p:cNvGraphicFramePr>
            <a:graphicFrameLocks noChangeAspect="1"/>
          </p:cNvGraphicFramePr>
          <p:nvPr/>
        </p:nvGraphicFramePr>
        <p:xfrm>
          <a:off x="3648076" y="1196976"/>
          <a:ext cx="4968875" cy="4310063"/>
        </p:xfrm>
        <a:graphic>
          <a:graphicData uri="http://schemas.openxmlformats.org/presentationml/2006/ole">
            <mc:AlternateContent xmlns:mc="http://schemas.openxmlformats.org/markup-compatibility/2006">
              <mc:Choice xmlns:v="urn:schemas-microsoft-com:vml" Requires="v">
                <p:oleObj spid="_x0000_s9247" name="位图图像" r:id="rId3" imgW="2354784" imgH="1973333" progId="Paint.Picture">
                  <p:embed/>
                </p:oleObj>
              </mc:Choice>
              <mc:Fallback>
                <p:oleObj name="位图图像" r:id="rId3" imgW="2354784" imgH="1973333" progId="Paint.Picture">
                  <p:embed/>
                  <p:pic>
                    <p:nvPicPr>
                      <p:cNvPr id="9" name="Object 4">
                        <a:extLst>
                          <a:ext uri="{FF2B5EF4-FFF2-40B4-BE49-F238E27FC236}">
                            <a16:creationId xmlns:a16="http://schemas.microsoft.com/office/drawing/2014/main" id="{5FD5C08B-692C-4627-BA71-F0AB76385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1196976"/>
                        <a:ext cx="4968875"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553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E6725E-51F0-403F-8AEC-44541D973918}"/>
              </a:ext>
            </a:extLst>
          </p:cNvPr>
          <p:cNvSpPr txBox="1"/>
          <p:nvPr/>
        </p:nvSpPr>
        <p:spPr>
          <a:xfrm>
            <a:off x="3124200" y="381001"/>
            <a:ext cx="5791200" cy="584775"/>
          </a:xfrm>
          <a:prstGeom prst="rect">
            <a:avLst/>
          </a:prstGeom>
          <a:noFill/>
        </p:spPr>
        <p:txBody>
          <a:bodyPr wrap="square" rtlCol="0">
            <a:spAutoFit/>
          </a:bodyPr>
          <a:lstStyle/>
          <a:p>
            <a:r>
              <a:rPr lang="zh-CN" altLang="en-US" sz="3200" dirty="0"/>
              <a:t>今日任务：数据分类 </a:t>
            </a:r>
            <a:r>
              <a:rPr lang="en-US" altLang="zh-CN" sz="3200" dirty="0"/>
              <a:t>I</a:t>
            </a:r>
            <a:endParaRPr lang="zh-CN" altLang="en-US" sz="3200" dirty="0"/>
          </a:p>
        </p:txBody>
      </p:sp>
      <p:sp>
        <p:nvSpPr>
          <p:cNvPr id="5" name="文本框 4">
            <a:extLst>
              <a:ext uri="{FF2B5EF4-FFF2-40B4-BE49-F238E27FC236}">
                <a16:creationId xmlns:a16="http://schemas.microsoft.com/office/drawing/2014/main" id="{606C74CE-A355-4567-A18E-AA9BEF8CA538}"/>
              </a:ext>
            </a:extLst>
          </p:cNvPr>
          <p:cNvSpPr txBox="1"/>
          <p:nvPr/>
        </p:nvSpPr>
        <p:spPr>
          <a:xfrm>
            <a:off x="708006" y="1324574"/>
            <a:ext cx="10494699" cy="954107"/>
          </a:xfrm>
          <a:prstGeom prst="rect">
            <a:avLst/>
          </a:prstGeom>
          <a:noFill/>
        </p:spPr>
        <p:txBody>
          <a:bodyPr wrap="square" rtlCol="0">
            <a:spAutoFit/>
          </a:bodyPr>
          <a:lstStyle/>
          <a:p>
            <a:r>
              <a:rPr lang="en-US" altLang="zh-CN" sz="2800" dirty="0">
                <a:solidFill>
                  <a:srgbClr val="00B0F0"/>
                </a:solidFill>
              </a:rPr>
              <a:t>1. </a:t>
            </a:r>
            <a:r>
              <a:rPr lang="en-US" altLang="zh-CN" sz="2800" dirty="0" err="1">
                <a:solidFill>
                  <a:srgbClr val="00B0F0"/>
                </a:solidFill>
              </a:rPr>
              <a:t>Sklearn</a:t>
            </a:r>
            <a:r>
              <a:rPr lang="zh-CN" altLang="en-US" sz="2800" dirty="0">
                <a:solidFill>
                  <a:srgbClr val="00B0F0"/>
                </a:solidFill>
              </a:rPr>
              <a:t>中的</a:t>
            </a:r>
            <a:r>
              <a:rPr lang="en-US" altLang="zh-CN" sz="2800" dirty="0" err="1">
                <a:solidFill>
                  <a:srgbClr val="00B0F0"/>
                </a:solidFill>
              </a:rPr>
              <a:t>make_circles</a:t>
            </a:r>
            <a:r>
              <a:rPr lang="zh-CN" altLang="en-US" sz="2800" dirty="0">
                <a:solidFill>
                  <a:srgbClr val="00B0F0"/>
                </a:solidFill>
              </a:rPr>
              <a:t>方法生成</a:t>
            </a:r>
            <a:r>
              <a:rPr lang="zh-CN" altLang="en-US" sz="2800" dirty="0">
                <a:solidFill>
                  <a:srgbClr val="FF0000"/>
                </a:solidFill>
              </a:rPr>
              <a:t>训练样本</a:t>
            </a:r>
            <a:r>
              <a:rPr lang="zh-CN" altLang="en-US" sz="2800" dirty="0">
                <a:solidFill>
                  <a:srgbClr val="00B0F0"/>
                </a:solidFill>
              </a:rPr>
              <a:t>，并</a:t>
            </a:r>
            <a:r>
              <a:rPr lang="zh-CN" altLang="en-US" sz="2800" dirty="0">
                <a:solidFill>
                  <a:srgbClr val="00B050"/>
                </a:solidFill>
              </a:rPr>
              <a:t>随机</a:t>
            </a:r>
            <a:r>
              <a:rPr lang="zh-CN" altLang="en-US" sz="2800" dirty="0">
                <a:solidFill>
                  <a:srgbClr val="00B0F0"/>
                </a:solidFill>
              </a:rPr>
              <a:t>生成</a:t>
            </a:r>
            <a:r>
              <a:rPr lang="zh-CN" altLang="en-US" sz="2800" dirty="0">
                <a:solidFill>
                  <a:srgbClr val="FF0000"/>
                </a:solidFill>
              </a:rPr>
              <a:t>测试样本</a:t>
            </a:r>
            <a:r>
              <a:rPr lang="zh-CN" altLang="en-US" sz="2800" dirty="0">
                <a:solidFill>
                  <a:srgbClr val="00B0F0"/>
                </a:solidFill>
              </a:rPr>
              <a:t>，用</a:t>
            </a:r>
            <a:r>
              <a:rPr lang="en-US" altLang="zh-CN" sz="2800" dirty="0">
                <a:solidFill>
                  <a:srgbClr val="00B0F0"/>
                </a:solidFill>
              </a:rPr>
              <a:t>KNN</a:t>
            </a:r>
            <a:r>
              <a:rPr lang="zh-CN" altLang="en-US" sz="2800" dirty="0">
                <a:solidFill>
                  <a:srgbClr val="00B0F0"/>
                </a:solidFill>
              </a:rPr>
              <a:t>分类并可视化。</a:t>
            </a:r>
            <a:endParaRPr lang="en-US" altLang="zh-CN" sz="2800" dirty="0">
              <a:solidFill>
                <a:srgbClr val="00B0F0"/>
              </a:solidFill>
            </a:endParaRPr>
          </a:p>
        </p:txBody>
      </p:sp>
      <p:pic>
        <p:nvPicPr>
          <p:cNvPr id="4" name="图片 3">
            <a:extLst>
              <a:ext uri="{FF2B5EF4-FFF2-40B4-BE49-F238E27FC236}">
                <a16:creationId xmlns:a16="http://schemas.microsoft.com/office/drawing/2014/main" id="{604C8926-FFCC-44A2-9E8E-708CD6F65077}"/>
              </a:ext>
            </a:extLst>
          </p:cNvPr>
          <p:cNvPicPr>
            <a:picLocks noChangeAspect="1"/>
          </p:cNvPicPr>
          <p:nvPr/>
        </p:nvPicPr>
        <p:blipFill rotWithShape="1">
          <a:blip r:embed="rId2">
            <a:extLst>
              <a:ext uri="{28A0092B-C50C-407E-A947-70E740481C1C}">
                <a14:useLocalDpi xmlns:a14="http://schemas.microsoft.com/office/drawing/2010/main" val="0"/>
              </a:ext>
            </a:extLst>
          </a:blip>
          <a:srcRect l="5208" t="7205" r="8988" b="5317"/>
          <a:stretch/>
        </p:blipFill>
        <p:spPr>
          <a:xfrm>
            <a:off x="830796" y="2502845"/>
            <a:ext cx="5021363" cy="3839520"/>
          </a:xfrm>
          <a:prstGeom prst="rect">
            <a:avLst/>
          </a:prstGeom>
        </p:spPr>
      </p:pic>
      <p:sp>
        <p:nvSpPr>
          <p:cNvPr id="8" name="文本框 7">
            <a:extLst>
              <a:ext uri="{FF2B5EF4-FFF2-40B4-BE49-F238E27FC236}">
                <a16:creationId xmlns:a16="http://schemas.microsoft.com/office/drawing/2014/main" id="{AD35CEE2-697A-42B2-B286-B22316DDC3B4}"/>
              </a:ext>
            </a:extLst>
          </p:cNvPr>
          <p:cNvSpPr txBox="1"/>
          <p:nvPr/>
        </p:nvSpPr>
        <p:spPr>
          <a:xfrm>
            <a:off x="1943753" y="6395577"/>
            <a:ext cx="2915630" cy="369332"/>
          </a:xfrm>
          <a:prstGeom prst="rect">
            <a:avLst/>
          </a:prstGeom>
          <a:noFill/>
        </p:spPr>
        <p:txBody>
          <a:bodyPr wrap="square" rtlCol="0">
            <a:spAutoFit/>
          </a:bodyPr>
          <a:lstStyle/>
          <a:p>
            <a:r>
              <a:rPr lang="zh-CN" altLang="en-US" dirty="0"/>
              <a:t>标记的测试样本（未知类）</a:t>
            </a:r>
          </a:p>
        </p:txBody>
      </p:sp>
      <p:sp>
        <p:nvSpPr>
          <p:cNvPr id="9" name="文本框 8">
            <a:extLst>
              <a:ext uri="{FF2B5EF4-FFF2-40B4-BE49-F238E27FC236}">
                <a16:creationId xmlns:a16="http://schemas.microsoft.com/office/drawing/2014/main" id="{0E0FA547-875D-4781-86E4-B0EFAC797E55}"/>
              </a:ext>
            </a:extLst>
          </p:cNvPr>
          <p:cNvSpPr txBox="1"/>
          <p:nvPr/>
        </p:nvSpPr>
        <p:spPr>
          <a:xfrm>
            <a:off x="7504176" y="6395577"/>
            <a:ext cx="3191691" cy="369332"/>
          </a:xfrm>
          <a:prstGeom prst="rect">
            <a:avLst/>
          </a:prstGeom>
          <a:noFill/>
        </p:spPr>
        <p:txBody>
          <a:bodyPr wrap="square" rtlCol="0">
            <a:spAutoFit/>
          </a:bodyPr>
          <a:lstStyle/>
          <a:p>
            <a:r>
              <a:rPr lang="zh-CN" altLang="en-US" dirty="0"/>
              <a:t>预测后的测试样本（</a:t>
            </a:r>
            <a:r>
              <a:rPr lang="en-US" altLang="zh-CN" dirty="0"/>
              <a:t>K = 15</a:t>
            </a:r>
            <a:r>
              <a:rPr lang="zh-CN" altLang="en-US" dirty="0"/>
              <a:t>）</a:t>
            </a:r>
          </a:p>
        </p:txBody>
      </p:sp>
      <p:pic>
        <p:nvPicPr>
          <p:cNvPr id="11" name="图片 10">
            <a:extLst>
              <a:ext uri="{FF2B5EF4-FFF2-40B4-BE49-F238E27FC236}">
                <a16:creationId xmlns:a16="http://schemas.microsoft.com/office/drawing/2014/main" id="{F70DC025-6AFC-45A8-A07B-3BE3F56C2B65}"/>
              </a:ext>
            </a:extLst>
          </p:cNvPr>
          <p:cNvPicPr>
            <a:picLocks noChangeAspect="1"/>
          </p:cNvPicPr>
          <p:nvPr/>
        </p:nvPicPr>
        <p:blipFill rotWithShape="1">
          <a:blip r:embed="rId3">
            <a:extLst>
              <a:ext uri="{28A0092B-C50C-407E-A947-70E740481C1C}">
                <a14:useLocalDpi xmlns:a14="http://schemas.microsoft.com/office/drawing/2010/main" val="0"/>
              </a:ext>
            </a:extLst>
          </a:blip>
          <a:srcRect l="5640" t="7415" r="8557" b="5107"/>
          <a:stretch/>
        </p:blipFill>
        <p:spPr>
          <a:xfrm>
            <a:off x="6181342" y="2502845"/>
            <a:ext cx="5021363" cy="3839520"/>
          </a:xfrm>
          <a:prstGeom prst="rect">
            <a:avLst/>
          </a:prstGeom>
        </p:spPr>
      </p:pic>
    </p:spTree>
    <p:extLst>
      <p:ext uri="{BB962C8B-B14F-4D97-AF65-F5344CB8AC3E}">
        <p14:creationId xmlns:p14="http://schemas.microsoft.com/office/powerpoint/2010/main" val="3327787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E6725E-51F0-403F-8AEC-44541D973918}"/>
              </a:ext>
            </a:extLst>
          </p:cNvPr>
          <p:cNvSpPr txBox="1"/>
          <p:nvPr/>
        </p:nvSpPr>
        <p:spPr>
          <a:xfrm>
            <a:off x="3124200" y="381001"/>
            <a:ext cx="5791200" cy="584775"/>
          </a:xfrm>
          <a:prstGeom prst="rect">
            <a:avLst/>
          </a:prstGeom>
          <a:noFill/>
        </p:spPr>
        <p:txBody>
          <a:bodyPr wrap="square" rtlCol="0">
            <a:spAutoFit/>
          </a:bodyPr>
          <a:lstStyle/>
          <a:p>
            <a:r>
              <a:rPr lang="zh-CN" altLang="en-US" sz="3200" dirty="0"/>
              <a:t>今日任务：数据分类 </a:t>
            </a:r>
            <a:r>
              <a:rPr lang="en-US" altLang="zh-CN" sz="3200" dirty="0"/>
              <a:t>II</a:t>
            </a:r>
            <a:endParaRPr lang="zh-CN" altLang="en-US" sz="3200" dirty="0"/>
          </a:p>
        </p:txBody>
      </p:sp>
      <p:sp>
        <p:nvSpPr>
          <p:cNvPr id="5" name="文本框 4">
            <a:extLst>
              <a:ext uri="{FF2B5EF4-FFF2-40B4-BE49-F238E27FC236}">
                <a16:creationId xmlns:a16="http://schemas.microsoft.com/office/drawing/2014/main" id="{606C74CE-A355-4567-A18E-AA9BEF8CA538}"/>
              </a:ext>
            </a:extLst>
          </p:cNvPr>
          <p:cNvSpPr txBox="1"/>
          <p:nvPr/>
        </p:nvSpPr>
        <p:spPr>
          <a:xfrm>
            <a:off x="697555" y="4867222"/>
            <a:ext cx="10494699" cy="954107"/>
          </a:xfrm>
          <a:prstGeom prst="rect">
            <a:avLst/>
          </a:prstGeom>
          <a:noFill/>
        </p:spPr>
        <p:txBody>
          <a:bodyPr wrap="square" rtlCol="0">
            <a:spAutoFit/>
          </a:bodyPr>
          <a:lstStyle/>
          <a:p>
            <a:r>
              <a:rPr lang="en-US" altLang="zh-CN" sz="2800" dirty="0">
                <a:solidFill>
                  <a:srgbClr val="00B0F0"/>
                </a:solidFill>
              </a:rPr>
              <a:t>4. </a:t>
            </a:r>
            <a:r>
              <a:rPr lang="zh-CN" altLang="en-US" sz="2800" dirty="0">
                <a:solidFill>
                  <a:srgbClr val="00B0F0"/>
                </a:solidFill>
              </a:rPr>
              <a:t>颜值打分数据和模型下载</a:t>
            </a:r>
            <a:r>
              <a:rPr lang="en-US" altLang="zh-CN" sz="2800" dirty="0">
                <a:hlinkClick r:id="rId2"/>
              </a:rPr>
              <a:t>https://github.com/HCIILAB/SCUT-FBP5500-Database-Release</a:t>
            </a:r>
            <a:endParaRPr lang="en-US" altLang="zh-CN" sz="2800" dirty="0">
              <a:solidFill>
                <a:srgbClr val="00B0F0"/>
              </a:solidFill>
            </a:endParaRPr>
          </a:p>
        </p:txBody>
      </p:sp>
      <p:sp>
        <p:nvSpPr>
          <p:cNvPr id="4" name="文本框 3">
            <a:extLst>
              <a:ext uri="{FF2B5EF4-FFF2-40B4-BE49-F238E27FC236}">
                <a16:creationId xmlns:a16="http://schemas.microsoft.com/office/drawing/2014/main" id="{F609E5DE-D8D4-4F80-ADCF-5F6FD80C736E}"/>
              </a:ext>
            </a:extLst>
          </p:cNvPr>
          <p:cNvSpPr txBox="1"/>
          <p:nvPr/>
        </p:nvSpPr>
        <p:spPr>
          <a:xfrm>
            <a:off x="697556" y="1329799"/>
            <a:ext cx="10494699" cy="2246769"/>
          </a:xfrm>
          <a:prstGeom prst="rect">
            <a:avLst/>
          </a:prstGeom>
          <a:noFill/>
        </p:spPr>
        <p:txBody>
          <a:bodyPr wrap="square" rtlCol="0">
            <a:spAutoFit/>
          </a:bodyPr>
          <a:lstStyle/>
          <a:p>
            <a:r>
              <a:rPr lang="en-US" altLang="zh-CN" sz="2800" dirty="0">
                <a:solidFill>
                  <a:srgbClr val="00B0F0"/>
                </a:solidFill>
              </a:rPr>
              <a:t>2. </a:t>
            </a:r>
            <a:r>
              <a:rPr lang="en-US" altLang="zh-CN" sz="2800" dirty="0" err="1">
                <a:solidFill>
                  <a:srgbClr val="00B0F0"/>
                </a:solidFill>
              </a:rPr>
              <a:t>Sklearn</a:t>
            </a:r>
            <a:r>
              <a:rPr lang="zh-CN" altLang="en-US" sz="2800" dirty="0">
                <a:solidFill>
                  <a:srgbClr val="00B0F0"/>
                </a:solidFill>
              </a:rPr>
              <a:t>中的</a:t>
            </a:r>
            <a:r>
              <a:rPr lang="en-US" altLang="zh-CN" sz="2800" dirty="0">
                <a:solidFill>
                  <a:srgbClr val="00B0F0"/>
                </a:solidFill>
              </a:rPr>
              <a:t>datasets</a:t>
            </a:r>
            <a:r>
              <a:rPr lang="zh-CN" altLang="en-US" sz="2800" dirty="0">
                <a:solidFill>
                  <a:srgbClr val="00B0F0"/>
                </a:solidFill>
              </a:rPr>
              <a:t>方法导入</a:t>
            </a:r>
            <a:r>
              <a:rPr lang="zh-CN" altLang="en-US" sz="2800" dirty="0">
                <a:solidFill>
                  <a:srgbClr val="FF0000"/>
                </a:solidFill>
              </a:rPr>
              <a:t>训练样本</a:t>
            </a:r>
            <a:r>
              <a:rPr lang="zh-CN" altLang="en-US" sz="2800" dirty="0">
                <a:solidFill>
                  <a:srgbClr val="00B0F0"/>
                </a:solidFill>
              </a:rPr>
              <a:t>，并用</a:t>
            </a:r>
            <a:r>
              <a:rPr lang="zh-CN" altLang="en-US" sz="2800" dirty="0">
                <a:solidFill>
                  <a:srgbClr val="00B050"/>
                </a:solidFill>
              </a:rPr>
              <a:t>留一</a:t>
            </a:r>
            <a:r>
              <a:rPr lang="zh-CN" altLang="en-US" sz="2800" dirty="0">
                <a:solidFill>
                  <a:srgbClr val="00B0F0"/>
                </a:solidFill>
              </a:rPr>
              <a:t>发产生</a:t>
            </a:r>
            <a:r>
              <a:rPr lang="zh-CN" altLang="en-US" sz="2800" dirty="0">
                <a:solidFill>
                  <a:srgbClr val="FF0000"/>
                </a:solidFill>
              </a:rPr>
              <a:t>测试样本</a:t>
            </a:r>
            <a:r>
              <a:rPr lang="zh-CN" altLang="en-US" sz="2800" dirty="0">
                <a:solidFill>
                  <a:srgbClr val="00B0F0"/>
                </a:solidFill>
              </a:rPr>
              <a:t>，用</a:t>
            </a:r>
            <a:r>
              <a:rPr lang="en-US" altLang="zh-CN" sz="2800" dirty="0">
                <a:solidFill>
                  <a:srgbClr val="00B0F0"/>
                </a:solidFill>
              </a:rPr>
              <a:t>KNN</a:t>
            </a:r>
            <a:r>
              <a:rPr lang="zh-CN" altLang="en-US" sz="2800" dirty="0">
                <a:solidFill>
                  <a:srgbClr val="00B0F0"/>
                </a:solidFill>
              </a:rPr>
              <a:t>分类并输出分类精度。</a:t>
            </a:r>
            <a:r>
              <a:rPr lang="en-US" altLang="zh-CN" sz="2800" dirty="0">
                <a:solidFill>
                  <a:srgbClr val="00B0F0"/>
                </a:solidFill>
              </a:rPr>
              <a:t>[</a:t>
            </a:r>
            <a:r>
              <a:rPr lang="zh-CN" altLang="en-US" sz="2800" dirty="0">
                <a:solidFill>
                  <a:srgbClr val="00B050"/>
                </a:solidFill>
              </a:rPr>
              <a:t>留一法：留一个样本进行测试，其它所有的用来训练，遍历所有样本</a:t>
            </a:r>
            <a:r>
              <a:rPr lang="en-US" altLang="zh-CN" sz="2800" dirty="0">
                <a:solidFill>
                  <a:srgbClr val="00B0F0"/>
                </a:solidFill>
              </a:rPr>
              <a:t>]</a:t>
            </a:r>
          </a:p>
          <a:p>
            <a:r>
              <a:rPr lang="en-US" altLang="zh-CN" sz="2800" dirty="0">
                <a:solidFill>
                  <a:srgbClr val="00B0F0"/>
                </a:solidFill>
              </a:rPr>
              <a:t>              data</a:t>
            </a:r>
            <a:r>
              <a:rPr lang="zh-CN" altLang="en-US" sz="2800" dirty="0">
                <a:solidFill>
                  <a:srgbClr val="00B0F0"/>
                </a:solidFill>
              </a:rPr>
              <a:t> </a:t>
            </a:r>
            <a:r>
              <a:rPr lang="en-US" altLang="zh-CN" sz="2800" dirty="0">
                <a:solidFill>
                  <a:srgbClr val="00B0F0"/>
                </a:solidFill>
              </a:rPr>
              <a:t>=</a:t>
            </a:r>
            <a:r>
              <a:rPr lang="zh-CN" altLang="en-US" sz="2800" dirty="0">
                <a:solidFill>
                  <a:srgbClr val="00B0F0"/>
                </a:solidFill>
              </a:rPr>
              <a:t> </a:t>
            </a:r>
            <a:r>
              <a:rPr lang="en-US" altLang="zh-CN" sz="2800" dirty="0" err="1">
                <a:solidFill>
                  <a:srgbClr val="00B0F0"/>
                </a:solidFill>
              </a:rPr>
              <a:t>sklearn.datasets.iris.data</a:t>
            </a:r>
            <a:endParaRPr lang="en-US" altLang="zh-CN" sz="2800" dirty="0">
              <a:solidFill>
                <a:srgbClr val="00B0F0"/>
              </a:solidFill>
            </a:endParaRPr>
          </a:p>
          <a:p>
            <a:r>
              <a:rPr lang="en-US" altLang="zh-CN" sz="2800" dirty="0">
                <a:solidFill>
                  <a:srgbClr val="00B0F0"/>
                </a:solidFill>
              </a:rPr>
              <a:t>              label = </a:t>
            </a:r>
            <a:r>
              <a:rPr lang="en-US" altLang="zh-CN" sz="2800" dirty="0" err="1">
                <a:solidFill>
                  <a:srgbClr val="00B0F0"/>
                </a:solidFill>
              </a:rPr>
              <a:t>sklearn.datasets.iris.target</a:t>
            </a:r>
            <a:endParaRPr lang="en-US" altLang="zh-CN" sz="2800" dirty="0">
              <a:solidFill>
                <a:srgbClr val="00B0F0"/>
              </a:solidFill>
            </a:endParaRPr>
          </a:p>
        </p:txBody>
      </p:sp>
      <p:sp>
        <p:nvSpPr>
          <p:cNvPr id="6" name="文本框 5">
            <a:extLst>
              <a:ext uri="{FF2B5EF4-FFF2-40B4-BE49-F238E27FC236}">
                <a16:creationId xmlns:a16="http://schemas.microsoft.com/office/drawing/2014/main" id="{CB322141-1F4A-406B-8232-06F28B2360BA}"/>
              </a:ext>
            </a:extLst>
          </p:cNvPr>
          <p:cNvSpPr txBox="1"/>
          <p:nvPr/>
        </p:nvSpPr>
        <p:spPr>
          <a:xfrm>
            <a:off x="697555" y="3940591"/>
            <a:ext cx="10494699" cy="523220"/>
          </a:xfrm>
          <a:prstGeom prst="rect">
            <a:avLst/>
          </a:prstGeom>
          <a:noFill/>
        </p:spPr>
        <p:txBody>
          <a:bodyPr wrap="square" rtlCol="0">
            <a:spAutoFit/>
          </a:bodyPr>
          <a:lstStyle/>
          <a:p>
            <a:r>
              <a:rPr lang="en-US" altLang="zh-CN" sz="2800" dirty="0">
                <a:solidFill>
                  <a:srgbClr val="00B0F0"/>
                </a:solidFill>
              </a:rPr>
              <a:t>3. CIFAR</a:t>
            </a:r>
            <a:r>
              <a:rPr lang="zh-CN" altLang="en-US" sz="2800" dirty="0">
                <a:solidFill>
                  <a:srgbClr val="00B0F0"/>
                </a:solidFill>
              </a:rPr>
              <a:t>图像数据集</a:t>
            </a:r>
            <a:r>
              <a:rPr lang="en-US" altLang="zh-CN" sz="2800" dirty="0">
                <a:hlinkClick r:id="rId3"/>
              </a:rPr>
              <a:t>http://www.cs.toronto.edu/~kriz/cifar.html</a:t>
            </a:r>
            <a:endParaRPr lang="en-US" altLang="zh-CN" sz="2800" dirty="0">
              <a:solidFill>
                <a:srgbClr val="00B0F0"/>
              </a:solidFill>
            </a:endParaRPr>
          </a:p>
        </p:txBody>
      </p:sp>
    </p:spTree>
    <p:extLst>
      <p:ext uri="{BB962C8B-B14F-4D97-AF65-F5344CB8AC3E}">
        <p14:creationId xmlns:p14="http://schemas.microsoft.com/office/powerpoint/2010/main" val="257923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 </a:t>
            </a:r>
            <a:r>
              <a:rPr lang="zh-CN" altLang="en-US" dirty="0"/>
              <a:t>聚类与分类</a:t>
            </a:r>
          </a:p>
        </p:txBody>
      </p:sp>
      <p:sp>
        <p:nvSpPr>
          <p:cNvPr id="4" name="矩形 3">
            <a:extLst>
              <a:ext uri="{FF2B5EF4-FFF2-40B4-BE49-F238E27FC236}">
                <a16:creationId xmlns:a16="http://schemas.microsoft.com/office/drawing/2014/main" id="{B943876A-322A-4F6C-87A3-BCC1051F4132}"/>
              </a:ext>
            </a:extLst>
          </p:cNvPr>
          <p:cNvSpPr/>
          <p:nvPr/>
        </p:nvSpPr>
        <p:spPr>
          <a:xfrm>
            <a:off x="515007" y="1548699"/>
            <a:ext cx="2414624" cy="523220"/>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聚类</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p:txBody>
      </p:sp>
      <p:sp>
        <p:nvSpPr>
          <p:cNvPr id="6" name="矩形 5">
            <a:extLst>
              <a:ext uri="{FF2B5EF4-FFF2-40B4-BE49-F238E27FC236}">
                <a16:creationId xmlns:a16="http://schemas.microsoft.com/office/drawing/2014/main" id="{F3DA514E-1B67-42BC-B53B-E7E808808BE5}"/>
              </a:ext>
            </a:extLst>
          </p:cNvPr>
          <p:cNvSpPr/>
          <p:nvPr/>
        </p:nvSpPr>
        <p:spPr>
          <a:xfrm>
            <a:off x="855216" y="2183929"/>
            <a:ext cx="10925452" cy="1200329"/>
          </a:xfrm>
          <a:prstGeom prst="rect">
            <a:avLst/>
          </a:prstGeom>
        </p:spPr>
        <p:txBody>
          <a:bodyPr wrap="square">
            <a:spAutoFit/>
          </a:bodyPr>
          <a:lstStyle/>
          <a:p>
            <a:r>
              <a:rPr lang="zh-CN" altLang="en-US" sz="2400" dirty="0"/>
              <a:t>聚类是将数据对象的集合分成相似的对象类的过程。使得</a:t>
            </a:r>
            <a:r>
              <a:rPr lang="zh-CN" altLang="en-US" sz="2400" dirty="0">
                <a:solidFill>
                  <a:srgbClr val="FF0000"/>
                </a:solidFill>
              </a:rPr>
              <a:t>同一个簇</a:t>
            </a:r>
            <a:r>
              <a:rPr lang="zh-CN" altLang="en-US" sz="2400" dirty="0"/>
              <a:t>（或类）中的对象之间具有较高的</a:t>
            </a:r>
            <a:r>
              <a:rPr lang="zh-CN" altLang="en-US" sz="2400" dirty="0">
                <a:solidFill>
                  <a:srgbClr val="FF0000"/>
                </a:solidFill>
              </a:rPr>
              <a:t>相似性</a:t>
            </a:r>
            <a:r>
              <a:rPr lang="zh-CN" altLang="en-US" sz="2400" dirty="0"/>
              <a:t>，而</a:t>
            </a:r>
            <a:r>
              <a:rPr lang="zh-CN" altLang="en-US" sz="2400" dirty="0">
                <a:solidFill>
                  <a:srgbClr val="FF0000"/>
                </a:solidFill>
              </a:rPr>
              <a:t>不同簇</a:t>
            </a:r>
            <a:r>
              <a:rPr lang="zh-CN" altLang="en-US" sz="2400" dirty="0"/>
              <a:t>中的对象具有较高的</a:t>
            </a:r>
            <a:r>
              <a:rPr lang="zh-CN" altLang="en-US" sz="2400" dirty="0">
                <a:solidFill>
                  <a:srgbClr val="FF0000"/>
                </a:solidFill>
              </a:rPr>
              <a:t>相异性</a:t>
            </a:r>
            <a:r>
              <a:rPr lang="zh-CN" altLang="en-US" sz="2400" dirty="0"/>
              <a:t>，并且事先</a:t>
            </a:r>
            <a:r>
              <a:rPr lang="zh-CN" altLang="en-US" sz="2400" dirty="0">
                <a:solidFill>
                  <a:srgbClr val="FF0000"/>
                </a:solidFill>
              </a:rPr>
              <a:t>不知道</a:t>
            </a:r>
            <a:r>
              <a:rPr lang="zh-CN" altLang="en-US" sz="2400" dirty="0"/>
              <a:t>数据集本身有多少类别，属于</a:t>
            </a:r>
            <a:r>
              <a:rPr lang="zh-CN" altLang="en-US" sz="2400" dirty="0">
                <a:solidFill>
                  <a:srgbClr val="FF0000"/>
                </a:solidFill>
              </a:rPr>
              <a:t>无监督</a:t>
            </a:r>
            <a:r>
              <a:rPr lang="zh-CN" altLang="en-US" sz="2400" dirty="0"/>
              <a:t>学习。</a:t>
            </a:r>
          </a:p>
        </p:txBody>
      </p:sp>
      <p:sp>
        <p:nvSpPr>
          <p:cNvPr id="7" name="矩形 6">
            <a:extLst>
              <a:ext uri="{FF2B5EF4-FFF2-40B4-BE49-F238E27FC236}">
                <a16:creationId xmlns:a16="http://schemas.microsoft.com/office/drawing/2014/main" id="{E44ED93F-4ACD-452C-A177-FFBCD413CC3E}"/>
              </a:ext>
            </a:extLst>
          </p:cNvPr>
          <p:cNvSpPr/>
          <p:nvPr/>
        </p:nvSpPr>
        <p:spPr>
          <a:xfrm>
            <a:off x="515007" y="3429000"/>
            <a:ext cx="1422184" cy="523220"/>
          </a:xfrm>
          <a:prstGeom prst="rect">
            <a:avLst/>
          </a:prstGeom>
        </p:spPr>
        <p:txBody>
          <a:bodyPr wrap="non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分类</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p:txBody>
      </p:sp>
      <p:sp>
        <p:nvSpPr>
          <p:cNvPr id="9" name="文本框 8">
            <a:extLst>
              <a:ext uri="{FF2B5EF4-FFF2-40B4-BE49-F238E27FC236}">
                <a16:creationId xmlns:a16="http://schemas.microsoft.com/office/drawing/2014/main" id="{E66C33D3-8720-4C4D-AAFA-DB96590EC3F1}"/>
              </a:ext>
            </a:extLst>
          </p:cNvPr>
          <p:cNvSpPr txBox="1"/>
          <p:nvPr/>
        </p:nvSpPr>
        <p:spPr>
          <a:xfrm>
            <a:off x="855216" y="3996962"/>
            <a:ext cx="10956846" cy="830997"/>
          </a:xfrm>
          <a:prstGeom prst="rect">
            <a:avLst/>
          </a:prstGeom>
          <a:noFill/>
        </p:spPr>
        <p:txBody>
          <a:bodyPr wrap="none" rtlCol="0">
            <a:spAutoFit/>
          </a:bodyPr>
          <a:lstStyle/>
          <a:p>
            <a:r>
              <a:rPr lang="zh-CN" altLang="en-US" sz="2400" dirty="0"/>
              <a:t>事先已知道数据集中包含多少种类，从而对数据集中每一样本进行分类，且所分</a:t>
            </a:r>
            <a:endParaRPr lang="en-US" altLang="zh-CN" sz="2400" dirty="0"/>
          </a:p>
          <a:p>
            <a:r>
              <a:rPr lang="zh-CN" altLang="en-US" sz="2400" dirty="0"/>
              <a:t>配的标签必须包含在已知的标签集中，属于</a:t>
            </a:r>
            <a:r>
              <a:rPr lang="zh-CN" altLang="en-US" sz="2400" dirty="0">
                <a:solidFill>
                  <a:srgbClr val="FF0000"/>
                </a:solidFill>
              </a:rPr>
              <a:t>监督</a:t>
            </a:r>
            <a:r>
              <a:rPr lang="zh-CN" altLang="en-US" sz="2400" dirty="0"/>
              <a:t>学习。</a:t>
            </a:r>
          </a:p>
        </p:txBody>
      </p:sp>
    </p:spTree>
    <p:extLst>
      <p:ext uri="{BB962C8B-B14F-4D97-AF65-F5344CB8AC3E}">
        <p14:creationId xmlns:p14="http://schemas.microsoft.com/office/powerpoint/2010/main" val="284842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 </a:t>
            </a:r>
            <a:r>
              <a:rPr lang="zh-CN" altLang="en-US" dirty="0"/>
              <a:t>聚类与分类</a:t>
            </a:r>
          </a:p>
        </p:txBody>
      </p:sp>
      <p:sp>
        <p:nvSpPr>
          <p:cNvPr id="4" name="矩形 3">
            <a:extLst>
              <a:ext uri="{FF2B5EF4-FFF2-40B4-BE49-F238E27FC236}">
                <a16:creationId xmlns:a16="http://schemas.microsoft.com/office/drawing/2014/main" id="{B943876A-322A-4F6C-87A3-BCC1051F4132}"/>
              </a:ext>
            </a:extLst>
          </p:cNvPr>
          <p:cNvSpPr/>
          <p:nvPr/>
        </p:nvSpPr>
        <p:spPr>
          <a:xfrm>
            <a:off x="515007" y="1548699"/>
            <a:ext cx="2414624" cy="523220"/>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聚类</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p:txBody>
      </p:sp>
      <p:sp>
        <p:nvSpPr>
          <p:cNvPr id="6" name="矩形 5">
            <a:extLst>
              <a:ext uri="{FF2B5EF4-FFF2-40B4-BE49-F238E27FC236}">
                <a16:creationId xmlns:a16="http://schemas.microsoft.com/office/drawing/2014/main" id="{F3DA514E-1B67-42BC-B53B-E7E808808BE5}"/>
              </a:ext>
            </a:extLst>
          </p:cNvPr>
          <p:cNvSpPr/>
          <p:nvPr/>
        </p:nvSpPr>
        <p:spPr>
          <a:xfrm>
            <a:off x="855216" y="2183929"/>
            <a:ext cx="10925452" cy="830997"/>
          </a:xfrm>
          <a:prstGeom prst="rect">
            <a:avLst/>
          </a:prstGeom>
        </p:spPr>
        <p:txBody>
          <a:bodyPr wrap="square">
            <a:spAutoFit/>
          </a:bodyPr>
          <a:lstStyle/>
          <a:p>
            <a:r>
              <a:rPr lang="zh-CN" altLang="en-US" sz="2400" dirty="0"/>
              <a:t>比如预测某一学校的在校大学生的好朋友团体，我们不知道大学生和谁玩的好玩的不好，我们通过他们的相似度进行聚类，聚成</a:t>
            </a:r>
            <a:r>
              <a:rPr lang="en-US" altLang="zh-CN" sz="2400" dirty="0"/>
              <a:t>n</a:t>
            </a:r>
            <a:r>
              <a:rPr lang="zh-CN" altLang="en-US" sz="2400" dirty="0"/>
              <a:t>个团体，这就是聚类。</a:t>
            </a:r>
          </a:p>
        </p:txBody>
      </p:sp>
      <p:sp>
        <p:nvSpPr>
          <p:cNvPr id="7" name="矩形 6">
            <a:extLst>
              <a:ext uri="{FF2B5EF4-FFF2-40B4-BE49-F238E27FC236}">
                <a16:creationId xmlns:a16="http://schemas.microsoft.com/office/drawing/2014/main" id="{E44ED93F-4ACD-452C-A177-FFBCD413CC3E}"/>
              </a:ext>
            </a:extLst>
          </p:cNvPr>
          <p:cNvSpPr/>
          <p:nvPr/>
        </p:nvSpPr>
        <p:spPr>
          <a:xfrm>
            <a:off x="515007" y="3429000"/>
            <a:ext cx="1422184" cy="523220"/>
          </a:xfrm>
          <a:prstGeom prst="rect">
            <a:avLst/>
          </a:prstGeom>
        </p:spPr>
        <p:txBody>
          <a:bodyPr wrap="non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分类</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p:txBody>
      </p:sp>
      <p:sp>
        <p:nvSpPr>
          <p:cNvPr id="9" name="文本框 8">
            <a:extLst>
              <a:ext uri="{FF2B5EF4-FFF2-40B4-BE49-F238E27FC236}">
                <a16:creationId xmlns:a16="http://schemas.microsoft.com/office/drawing/2014/main" id="{E66C33D3-8720-4C4D-AAFA-DB96590EC3F1}"/>
              </a:ext>
            </a:extLst>
          </p:cNvPr>
          <p:cNvSpPr txBox="1"/>
          <p:nvPr/>
        </p:nvSpPr>
        <p:spPr>
          <a:xfrm>
            <a:off x="764359" y="3952220"/>
            <a:ext cx="11016309" cy="1200329"/>
          </a:xfrm>
          <a:prstGeom prst="rect">
            <a:avLst/>
          </a:prstGeom>
          <a:noFill/>
        </p:spPr>
        <p:txBody>
          <a:bodyPr wrap="square" rtlCol="0">
            <a:spAutoFit/>
          </a:bodyPr>
          <a:lstStyle/>
          <a:p>
            <a:pPr algn="just"/>
            <a:r>
              <a:rPr lang="zh-CN" altLang="en-US" sz="2400" dirty="0"/>
              <a:t>比如对一个学校的在校大学生进行性别分类，我们会下意识很清楚知道分为“男”，</a:t>
            </a:r>
            <a:r>
              <a:rPr lang="en-US" altLang="zh-CN" sz="2400" dirty="0"/>
              <a:t>“</a:t>
            </a:r>
            <a:r>
              <a:rPr lang="zh-CN" altLang="en-US" sz="2400" dirty="0"/>
              <a:t>女”。对于一个分类器，通常需要你告诉它“这个东西被分为某某类”。</a:t>
            </a:r>
          </a:p>
        </p:txBody>
      </p:sp>
    </p:spTree>
    <p:extLst>
      <p:ext uri="{BB962C8B-B14F-4D97-AF65-F5344CB8AC3E}">
        <p14:creationId xmlns:p14="http://schemas.microsoft.com/office/powerpoint/2010/main" val="1688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 </a:t>
            </a:r>
            <a:r>
              <a:rPr lang="zh-CN" altLang="en-US" dirty="0"/>
              <a:t>理论动机</a:t>
            </a:r>
          </a:p>
        </p:txBody>
      </p:sp>
      <p:sp>
        <p:nvSpPr>
          <p:cNvPr id="3" name="矩形 2">
            <a:extLst>
              <a:ext uri="{FF2B5EF4-FFF2-40B4-BE49-F238E27FC236}">
                <a16:creationId xmlns:a16="http://schemas.microsoft.com/office/drawing/2014/main" id="{56DEE28E-6CF2-4C5B-B3BE-E621BFFCA9CB}"/>
              </a:ext>
            </a:extLst>
          </p:cNvPr>
          <p:cNvSpPr/>
          <p:nvPr/>
        </p:nvSpPr>
        <p:spPr>
          <a:xfrm>
            <a:off x="594919" y="1513188"/>
            <a:ext cx="1550424" cy="523220"/>
          </a:xfrm>
          <a:prstGeom prst="rect">
            <a:avLst/>
          </a:prstGeom>
        </p:spPr>
        <p:txBody>
          <a:bodyPr wrap="non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动机：</a:t>
            </a:r>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D278B4B3-B2D0-46F3-9FF5-DFA1353B2BCE}"/>
              </a:ext>
            </a:extLst>
          </p:cNvPr>
          <p:cNvSpPr/>
          <p:nvPr/>
        </p:nvSpPr>
        <p:spPr>
          <a:xfrm>
            <a:off x="784195" y="2145255"/>
            <a:ext cx="10774531" cy="1684244"/>
          </a:xfrm>
          <a:prstGeom prst="rect">
            <a:avLst/>
          </a:prstGeom>
        </p:spPr>
        <p:txBody>
          <a:bodyPr wrap="square">
            <a:spAutoFit/>
          </a:bodyPr>
          <a:lstStyle/>
          <a:p>
            <a:pPr algn="just">
              <a:lnSpc>
                <a:spcPct val="150000"/>
              </a:lnSpc>
            </a:pPr>
            <a:r>
              <a:rPr lang="zh-CN" altLang="en-US" sz="2400" dirty="0"/>
              <a:t>邻近算法，或者说</a:t>
            </a:r>
            <a:r>
              <a:rPr lang="en-US" altLang="zh-CN" sz="2400" dirty="0">
                <a:latin typeface="Times New Roman" panose="02020603050405020304" pitchFamily="18" charset="0"/>
                <a:cs typeface="Times New Roman" panose="02020603050405020304" pitchFamily="18" charset="0"/>
              </a:rPr>
              <a:t>K</a:t>
            </a:r>
            <a:r>
              <a:rPr lang="zh-CN" altLang="en-US" sz="2400" dirty="0"/>
              <a:t>最近邻分类算法是数据挖掘分类技术中最简单的方法之一。所谓</a:t>
            </a:r>
            <a:r>
              <a:rPr lang="en-US" altLang="zh-CN" sz="2400" dirty="0">
                <a:latin typeface="Times New Roman" panose="02020603050405020304" pitchFamily="18" charset="0"/>
                <a:cs typeface="Times New Roman" panose="02020603050405020304" pitchFamily="18" charset="0"/>
              </a:rPr>
              <a:t>K</a:t>
            </a:r>
            <a:r>
              <a:rPr lang="zh-CN" altLang="en-US" sz="2400" dirty="0"/>
              <a:t>最近邻，就是</a:t>
            </a:r>
            <a:r>
              <a:rPr lang="en-US" altLang="zh-CN" sz="2400" dirty="0">
                <a:latin typeface="Times New Roman" panose="02020603050405020304" pitchFamily="18" charset="0"/>
                <a:cs typeface="Times New Roman" panose="02020603050405020304" pitchFamily="18" charset="0"/>
              </a:rPr>
              <a:t>K</a:t>
            </a:r>
            <a:r>
              <a:rPr lang="zh-CN" altLang="en-US" sz="2400" dirty="0"/>
              <a:t>个最近的邻居的意思，说的是每个样本都可以用它最接近的</a:t>
            </a:r>
            <a:r>
              <a:rPr lang="en-US" altLang="zh-CN" sz="2400" dirty="0">
                <a:latin typeface="Times New Roman" panose="02020603050405020304" pitchFamily="18" charset="0"/>
                <a:cs typeface="Times New Roman" panose="02020603050405020304" pitchFamily="18" charset="0"/>
              </a:rPr>
              <a:t>K</a:t>
            </a:r>
            <a:r>
              <a:rPr lang="zh-CN" altLang="en-US" sz="2400" dirty="0"/>
              <a:t>个邻居来代表</a:t>
            </a:r>
            <a:r>
              <a:rPr lang="en-US" altLang="zh-CN" sz="2400" dirty="0"/>
              <a:t>,</a:t>
            </a:r>
            <a:r>
              <a:rPr lang="en-US" altLang="zh-CN" sz="2400" dirty="0">
                <a:latin typeface="Times New Roman" panose="02020603050405020304" pitchFamily="18" charset="0"/>
                <a:cs typeface="Times New Roman" panose="02020603050405020304" pitchFamily="18" charset="0"/>
              </a:rPr>
              <a:t> KNN</a:t>
            </a:r>
            <a:r>
              <a:rPr lang="zh-CN" altLang="en-US" sz="2400" dirty="0"/>
              <a:t>是通过测量不同特征值之间的距离进行</a:t>
            </a:r>
            <a:r>
              <a:rPr lang="zh-CN" altLang="en-US" sz="2400" dirty="0">
                <a:solidFill>
                  <a:srgbClr val="FF0000"/>
                </a:solidFill>
              </a:rPr>
              <a:t>分类</a:t>
            </a:r>
            <a:r>
              <a:rPr lang="zh-CN" altLang="en-US" sz="2400" dirty="0"/>
              <a:t>。</a:t>
            </a:r>
          </a:p>
        </p:txBody>
      </p:sp>
    </p:spTree>
    <p:extLst>
      <p:ext uri="{BB962C8B-B14F-4D97-AF65-F5344CB8AC3E}">
        <p14:creationId xmlns:p14="http://schemas.microsoft.com/office/powerpoint/2010/main" val="114530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81549" y="260649"/>
            <a:ext cx="7391400" cy="714375"/>
          </a:xfrm>
        </p:spPr>
        <p:txBody>
          <a:bodyPr/>
          <a:lstStyle/>
          <a:p>
            <a:r>
              <a:rPr lang="en-US" altLang="zh-CN" dirty="0"/>
              <a:t>§ </a:t>
            </a:r>
            <a:r>
              <a:rPr lang="zh-CN" altLang="en-US" dirty="0"/>
              <a:t>动机图解 </a:t>
            </a:r>
            <a:r>
              <a:rPr lang="en-US" altLang="zh-CN" dirty="0"/>
              <a:t>– </a:t>
            </a:r>
            <a:r>
              <a:rPr lang="zh-CN" altLang="en-US" b="0" dirty="0"/>
              <a:t>颜值打分</a:t>
            </a:r>
            <a:r>
              <a:rPr lang="en-US" altLang="zh-CN" b="0" dirty="0"/>
              <a:t>(beauty score)</a:t>
            </a:r>
            <a:endParaRPr lang="zh-CN" altLang="en-US" dirty="0"/>
          </a:p>
        </p:txBody>
      </p:sp>
      <p:pic>
        <p:nvPicPr>
          <p:cNvPr id="4098" name="Picture 2">
            <a:extLst>
              <a:ext uri="{FF2B5EF4-FFF2-40B4-BE49-F238E27FC236}">
                <a16:creationId xmlns:a16="http://schemas.microsoft.com/office/drawing/2014/main" id="{5390B686-0E83-4AF3-84EB-F56BFCF4D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09"/>
          <a:stretch/>
        </p:blipFill>
        <p:spPr bwMode="auto">
          <a:xfrm>
            <a:off x="526742" y="1447363"/>
            <a:ext cx="7200000" cy="421434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3C236CA-6E12-48CF-8F76-26773D7581AD}"/>
              </a:ext>
            </a:extLst>
          </p:cNvPr>
          <p:cNvSpPr txBox="1"/>
          <p:nvPr/>
        </p:nvSpPr>
        <p:spPr>
          <a:xfrm>
            <a:off x="3197787" y="5737207"/>
            <a:ext cx="2649148" cy="461665"/>
          </a:xfrm>
          <a:prstGeom prst="rect">
            <a:avLst/>
          </a:prstGeom>
          <a:noFill/>
        </p:spPr>
        <p:txBody>
          <a:bodyPr wrap="square" rtlCol="0">
            <a:spAutoFit/>
          </a:bodyPr>
          <a:lstStyle/>
          <a:p>
            <a:r>
              <a:rPr lang="zh-CN" altLang="en-US" sz="2400" dirty="0"/>
              <a:t>训练样本（</a:t>
            </a:r>
            <a:r>
              <a:rPr lang="en-US" altLang="zh-CN" sz="2400" dirty="0"/>
              <a:t>0-5</a:t>
            </a:r>
            <a:r>
              <a:rPr lang="zh-CN" altLang="en-US" sz="2400" dirty="0"/>
              <a:t>分）</a:t>
            </a:r>
          </a:p>
        </p:txBody>
      </p:sp>
      <p:pic>
        <p:nvPicPr>
          <p:cNvPr id="4100" name="Picture 4">
            <a:extLst>
              <a:ext uri="{FF2B5EF4-FFF2-40B4-BE49-F238E27FC236}">
                <a16:creationId xmlns:a16="http://schemas.microsoft.com/office/drawing/2014/main" id="{18938E14-6460-4424-B482-DC94AE6C4C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12" t="42031" r="36829" b="3507"/>
          <a:stretch/>
        </p:blipFill>
        <p:spPr bwMode="auto">
          <a:xfrm>
            <a:off x="9081299" y="2299063"/>
            <a:ext cx="1440000" cy="143480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0C8DE2F-0576-4F28-839C-B8A46CC214E7}"/>
              </a:ext>
            </a:extLst>
          </p:cNvPr>
          <p:cNvSpPr txBox="1"/>
          <p:nvPr/>
        </p:nvSpPr>
        <p:spPr>
          <a:xfrm>
            <a:off x="9134420" y="5737207"/>
            <a:ext cx="1440000" cy="461665"/>
          </a:xfrm>
          <a:prstGeom prst="rect">
            <a:avLst/>
          </a:prstGeom>
          <a:noFill/>
        </p:spPr>
        <p:txBody>
          <a:bodyPr wrap="square" rtlCol="0">
            <a:spAutoFit/>
          </a:bodyPr>
          <a:lstStyle/>
          <a:p>
            <a:r>
              <a:rPr lang="zh-CN" altLang="en-US" sz="2400" dirty="0"/>
              <a:t>测试样本</a:t>
            </a:r>
          </a:p>
        </p:txBody>
      </p:sp>
      <p:sp>
        <p:nvSpPr>
          <p:cNvPr id="9" name="文本框 8">
            <a:extLst>
              <a:ext uri="{FF2B5EF4-FFF2-40B4-BE49-F238E27FC236}">
                <a16:creationId xmlns:a16="http://schemas.microsoft.com/office/drawing/2014/main" id="{33BEC3E9-4170-4162-A9C6-06F4A159A49A}"/>
              </a:ext>
            </a:extLst>
          </p:cNvPr>
          <p:cNvSpPr txBox="1"/>
          <p:nvPr/>
        </p:nvSpPr>
        <p:spPr>
          <a:xfrm>
            <a:off x="10570464" y="2785630"/>
            <a:ext cx="935300" cy="461665"/>
          </a:xfrm>
          <a:prstGeom prst="rect">
            <a:avLst/>
          </a:prstGeom>
          <a:noFill/>
        </p:spPr>
        <p:txBody>
          <a:bodyPr wrap="square" rtlCol="0">
            <a:spAutoFit/>
          </a:bodyPr>
          <a:lstStyle/>
          <a:p>
            <a:r>
              <a:rPr lang="zh-CN" altLang="en-US" sz="2400" dirty="0"/>
              <a:t>几分？</a:t>
            </a:r>
          </a:p>
        </p:txBody>
      </p:sp>
      <p:pic>
        <p:nvPicPr>
          <p:cNvPr id="4102" name="Picture 6" descr="这里写图片描述">
            <a:extLst>
              <a:ext uri="{FF2B5EF4-FFF2-40B4-BE49-F238E27FC236}">
                <a16:creationId xmlns:a16="http://schemas.microsoft.com/office/drawing/2014/main" id="{96AA210D-77B2-4818-92E2-8AE2CEAFA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1299" y="3998377"/>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DC0B6F19-62D2-416F-AD5C-936CCD167FEB}"/>
              </a:ext>
            </a:extLst>
          </p:cNvPr>
          <p:cNvSpPr txBox="1"/>
          <p:nvPr/>
        </p:nvSpPr>
        <p:spPr>
          <a:xfrm>
            <a:off x="10570464" y="4359075"/>
            <a:ext cx="935300" cy="461665"/>
          </a:xfrm>
          <a:prstGeom prst="rect">
            <a:avLst/>
          </a:prstGeom>
          <a:noFill/>
        </p:spPr>
        <p:txBody>
          <a:bodyPr wrap="square" rtlCol="0">
            <a:spAutoFit/>
          </a:bodyPr>
          <a:lstStyle/>
          <a:p>
            <a:r>
              <a:rPr lang="zh-CN" altLang="en-US" sz="2400" dirty="0"/>
              <a:t>几分？</a:t>
            </a:r>
          </a:p>
        </p:txBody>
      </p:sp>
    </p:spTree>
    <p:extLst>
      <p:ext uri="{BB962C8B-B14F-4D97-AF65-F5344CB8AC3E}">
        <p14:creationId xmlns:p14="http://schemas.microsoft.com/office/powerpoint/2010/main" val="299008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a:extLst>
              <a:ext uri="{FF2B5EF4-FFF2-40B4-BE49-F238E27FC236}">
                <a16:creationId xmlns:a16="http://schemas.microsoft.com/office/drawing/2014/main" id="{221BC0DF-AAE0-4701-B026-EA2DF91B50E2}"/>
              </a:ext>
            </a:extLst>
          </p:cNvPr>
          <p:cNvSpPr txBox="1"/>
          <p:nvPr/>
        </p:nvSpPr>
        <p:spPr>
          <a:xfrm>
            <a:off x="2435836" y="1843950"/>
            <a:ext cx="5184576" cy="3170099"/>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理论动机</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算法架构</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评价指标</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算法变体</a:t>
            </a:r>
            <a:endParaRPr lang="en-US"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实验结果</a:t>
            </a:r>
            <a:endParaRPr lang="en-NZ" altLang="zh-CN" sz="2800" dirty="0">
              <a:solidFill>
                <a:schemeClr val="accent5">
                  <a:lumMod val="40000"/>
                  <a:lumOff val="60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7019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11624" y="260649"/>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核心思想</a:t>
            </a:r>
            <a:endParaRPr lang="zh-CN" altLang="en-US" dirty="0"/>
          </a:p>
        </p:txBody>
      </p:sp>
      <p:sp>
        <p:nvSpPr>
          <p:cNvPr id="3" name="矩形 2">
            <a:extLst>
              <a:ext uri="{FF2B5EF4-FFF2-40B4-BE49-F238E27FC236}">
                <a16:creationId xmlns:a16="http://schemas.microsoft.com/office/drawing/2014/main" id="{3F6FDA77-7B89-4250-BD8C-8E07B80BAF93}"/>
              </a:ext>
            </a:extLst>
          </p:cNvPr>
          <p:cNvSpPr/>
          <p:nvPr/>
        </p:nvSpPr>
        <p:spPr>
          <a:xfrm>
            <a:off x="695418" y="1523780"/>
            <a:ext cx="11191782" cy="954107"/>
          </a:xfrm>
          <a:prstGeom prst="rect">
            <a:avLst/>
          </a:prstGeom>
        </p:spPr>
        <p:txBody>
          <a:bodyPr wrap="square">
            <a:spAutoFit/>
          </a:bodyPr>
          <a:lstStyle/>
          <a:p>
            <a:pPr marL="285750" indent="-285750">
              <a:buFont typeface="Wingdings" panose="05000000000000000000" pitchFamily="2" charset="2"/>
              <a:buChar char="n"/>
            </a:pPr>
            <a:r>
              <a:rPr lang="zh-CN" altLang="en-US" sz="2800" dirty="0">
                <a:solidFill>
                  <a:srgbClr val="FF0000"/>
                </a:solidFill>
                <a:latin typeface="华文新魏" panose="02010800040101010101" pitchFamily="2" charset="-122"/>
                <a:ea typeface="华文新魏" panose="02010800040101010101" pitchFamily="2" charset="-122"/>
              </a:rPr>
              <a:t>核心思想：</a:t>
            </a:r>
            <a:endParaRPr lang="en-US" altLang="zh-CN" sz="2800" dirty="0">
              <a:solidFill>
                <a:srgbClr val="FF0000"/>
              </a:solidFill>
              <a:latin typeface="华文新魏" panose="02010800040101010101" pitchFamily="2" charset="-122"/>
              <a:ea typeface="华文新魏" panose="02010800040101010101" pitchFamily="2" charset="-122"/>
            </a:endParaRPr>
          </a:p>
          <a:p>
            <a:endParaRPr lang="en-US" altLang="zh-CN" sz="2800"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0AF5F141-D5ED-4179-B5FF-5E8C7967BEB6}"/>
              </a:ext>
            </a:extLst>
          </p:cNvPr>
          <p:cNvSpPr/>
          <p:nvPr/>
        </p:nvSpPr>
        <p:spPr>
          <a:xfrm>
            <a:off x="970624" y="2149480"/>
            <a:ext cx="10747899" cy="2790572"/>
          </a:xfrm>
          <a:prstGeom prst="rect">
            <a:avLst/>
          </a:prstGeom>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KNN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(K-Nearest Neighbors)</a:t>
            </a:r>
            <a:r>
              <a:rPr lang="zh-CN" altLang="en-US" sz="2400" dirty="0"/>
              <a:t>算法的核心思想是如果一个样本在特征空间中的</a:t>
            </a:r>
            <a:r>
              <a:rPr lang="en-US" altLang="zh-CN" sz="2400" dirty="0">
                <a:latin typeface="Times New Roman" panose="02020603050405020304" pitchFamily="18" charset="0"/>
                <a:cs typeface="Times New Roman" panose="02020603050405020304" pitchFamily="18" charset="0"/>
              </a:rPr>
              <a:t>K</a:t>
            </a:r>
            <a:r>
              <a:rPr lang="zh-CN" altLang="en-US" sz="2400" dirty="0"/>
              <a:t>个最相邻的样本中的大多数属于某一个类别，则该样本也属于这个类别，并具有这个类别上样本的特性。该方法在确定分类决策上只依据最邻近的一个或者几个样本的类别来决定待分样本所属的类别。 </a:t>
            </a:r>
            <a:r>
              <a:rPr lang="en-US" altLang="zh-CN" sz="2400" dirty="0">
                <a:latin typeface="Times New Roman" panose="02020603050405020304" pitchFamily="18" charset="0"/>
                <a:cs typeface="Times New Roman" panose="02020603050405020304" pitchFamily="18" charset="0"/>
              </a:rPr>
              <a:t>KNN</a:t>
            </a:r>
            <a:r>
              <a:rPr lang="zh-CN" altLang="en-US" sz="2400" dirty="0"/>
              <a:t>方法在类别决策时，只与极少量的相邻样本有关。</a:t>
            </a:r>
          </a:p>
        </p:txBody>
      </p:sp>
    </p:spTree>
    <p:extLst>
      <p:ext uri="{BB962C8B-B14F-4D97-AF65-F5344CB8AC3E}">
        <p14:creationId xmlns:p14="http://schemas.microsoft.com/office/powerpoint/2010/main" val="2038836402"/>
      </p:ext>
    </p:extLst>
  </p:cSld>
  <p:clrMapOvr>
    <a:masterClrMapping/>
  </p:clrMapOvr>
</p:sld>
</file>

<file path=ppt/theme/theme1.xml><?xml version="1.0" encoding="utf-8"?>
<a:theme xmlns:a="http://schemas.openxmlformats.org/drawingml/2006/main" name="主题1">
  <a:themeElements>
    <a:clrScheme name="13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3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13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13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ABD816C5-ED7C-464E-9FA2-71370809D6ED}" vid="{1B57AA99-3AEE-4C99-858A-D3EA02BE0F57}"/>
    </a:ext>
  </a:extLst>
</a:theme>
</file>

<file path=docProps/app.xml><?xml version="1.0" encoding="utf-8"?>
<Properties xmlns="http://schemas.openxmlformats.org/officeDocument/2006/extended-properties" xmlns:vt="http://schemas.openxmlformats.org/officeDocument/2006/docPropsVTypes">
  <Template>主题1</Template>
  <TotalTime>1959</TotalTime>
  <Words>1616</Words>
  <Application>Microsoft Office PowerPoint</Application>
  <PresentationFormat>宽屏</PresentationFormat>
  <Paragraphs>160</Paragraphs>
  <Slides>34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4" baseType="lpstr">
      <vt:lpstr>Helvetica Neue</vt:lpstr>
      <vt:lpstr>Merriweather</vt:lpstr>
      <vt:lpstr>华文新魏</vt:lpstr>
      <vt:lpstr>Arial</vt:lpstr>
      <vt:lpstr>Calibri</vt:lpstr>
      <vt:lpstr>Cambria Math</vt:lpstr>
      <vt:lpstr>Times New Roman</vt:lpstr>
      <vt:lpstr>Wingdings</vt:lpstr>
      <vt:lpstr>主题1</vt:lpstr>
      <vt:lpstr>位图图像</vt:lpstr>
      <vt:lpstr>   第2讲 KNN分类算法</vt:lpstr>
      <vt:lpstr>§ 纲要</vt:lpstr>
      <vt:lpstr>§ 纲要</vt:lpstr>
      <vt:lpstr>§ 聚类与分类</vt:lpstr>
      <vt:lpstr>§ 聚类与分类</vt:lpstr>
      <vt:lpstr>§ 理论动机</vt:lpstr>
      <vt:lpstr>§ 动机图解 – 颜值打分(beauty score)</vt:lpstr>
      <vt:lpstr>§ 纲要</vt:lpstr>
      <vt:lpstr>§ 核心思想</vt:lpstr>
      <vt:lpstr>§ 算法图解</vt:lpstr>
      <vt:lpstr>§ 算法步骤</vt:lpstr>
      <vt:lpstr>§ 算法步骤 I</vt:lpstr>
      <vt:lpstr>§ 算法步骤 II</vt:lpstr>
      <vt:lpstr>§ 算法举例</vt:lpstr>
      <vt:lpstr>§ 常用的距离度量方法</vt:lpstr>
      <vt:lpstr>§ 常用的距离度量方法</vt:lpstr>
      <vt:lpstr>§ 常用的距离度量方法</vt:lpstr>
      <vt:lpstr>§ 常用的距离度量方法</vt:lpstr>
      <vt:lpstr>§ KNN算法优缺点</vt:lpstr>
      <vt:lpstr>§ KNN算法优缺点</vt:lpstr>
      <vt:lpstr>§ 纲要</vt:lpstr>
      <vt:lpstr>§ 分类精度</vt:lpstr>
      <vt:lpstr>§ 分类精度-举例</vt:lpstr>
      <vt:lpstr>§ 纲要</vt:lpstr>
      <vt:lpstr>§距离加权最近邻算法</vt:lpstr>
      <vt:lpstr>§回归（regression）最近邻算法</vt:lpstr>
      <vt:lpstr>§加权回归（regression）最近邻算法</vt:lpstr>
      <vt:lpstr>§ 纲要</vt:lpstr>
      <vt:lpstr>§实验</vt:lpstr>
      <vt:lpstr>§实验</vt:lpstr>
      <vt:lpstr>§实验</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第2讲 K-means聚类</dc:title>
  <dc:creator>Fu Lawrence</dc:creator>
  <cp:lastModifiedBy>Eric</cp:lastModifiedBy>
  <cp:revision>328</cp:revision>
  <dcterms:created xsi:type="dcterms:W3CDTF">2020-04-01T01:16:38Z</dcterms:created>
  <dcterms:modified xsi:type="dcterms:W3CDTF">2020-09-02T11:57:57Z</dcterms:modified>
</cp:coreProperties>
</file>