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537" r:id="rId3"/>
    <p:sldId id="538" r:id="rId4"/>
    <p:sldId id="540" r:id="rId5"/>
    <p:sldId id="548" r:id="rId6"/>
    <p:sldId id="541" r:id="rId7"/>
    <p:sldId id="594" r:id="rId8"/>
    <p:sldId id="595" r:id="rId9"/>
    <p:sldId id="599" r:id="rId10"/>
    <p:sldId id="542" r:id="rId11"/>
    <p:sldId id="558" r:id="rId12"/>
    <p:sldId id="543" r:id="rId13"/>
    <p:sldId id="545" r:id="rId14"/>
    <p:sldId id="546" r:id="rId15"/>
    <p:sldId id="549" r:id="rId16"/>
    <p:sldId id="544" r:id="rId17"/>
    <p:sldId id="547" r:id="rId18"/>
    <p:sldId id="550" r:id="rId19"/>
    <p:sldId id="551" r:id="rId20"/>
    <p:sldId id="552" r:id="rId21"/>
    <p:sldId id="582" r:id="rId22"/>
    <p:sldId id="601" r:id="rId23"/>
    <p:sldId id="557" r:id="rId24"/>
    <p:sldId id="553" r:id="rId25"/>
    <p:sldId id="554" r:id="rId26"/>
    <p:sldId id="560" r:id="rId27"/>
    <p:sldId id="559" r:id="rId28"/>
    <p:sldId id="555" r:id="rId29"/>
    <p:sldId id="583" r:id="rId30"/>
    <p:sldId id="596" r:id="rId31"/>
    <p:sldId id="598" r:id="rId32"/>
    <p:sldId id="597" r:id="rId33"/>
  </p:sldIdLst>
  <p:sldSz cx="9144000" cy="6858000" type="screen4x3"/>
  <p:notesSz cx="6813550" cy="9948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4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ACFF"/>
    <a:srgbClr val="0033CC"/>
    <a:srgbClr val="FF00FF"/>
    <a:srgbClr val="06011D"/>
    <a:srgbClr val="1564BB"/>
    <a:srgbClr val="3D03CD"/>
    <a:srgbClr val="2B06CA"/>
    <a:srgbClr val="ADADAD"/>
    <a:srgbClr val="9933FF"/>
    <a:srgbClr val="C7C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7" autoAdjust="0"/>
    <p:restoredTop sz="98616" autoAdjust="0"/>
  </p:normalViewPr>
  <p:slideViewPr>
    <p:cSldViewPr>
      <p:cViewPr varScale="1">
        <p:scale>
          <a:sx n="61" d="100"/>
          <a:sy n="61" d="100"/>
        </p:scale>
        <p:origin x="782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2792" y="60"/>
      </p:cViewPr>
      <p:guideLst>
        <p:guide orient="horz" pos="3134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ric\Desktop\&#26032;&#24314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Sheet1!$E$5</c:f>
              <c:strCache>
                <c:ptCount val="1"/>
                <c:pt idx="0">
                  <c:v>PCA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Sheet1!$F$4:$O$4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Sheet1!$F$5:$O$5</c:f>
              <c:numCache>
                <c:formatCode>General</c:formatCode>
                <c:ptCount val="10"/>
                <c:pt idx="0">
                  <c:v>0.34260000000000002</c:v>
                </c:pt>
                <c:pt idx="1">
                  <c:v>0.59730000000000005</c:v>
                </c:pt>
                <c:pt idx="2">
                  <c:v>0.76859999999999995</c:v>
                </c:pt>
                <c:pt idx="3">
                  <c:v>0.84089999999999998</c:v>
                </c:pt>
                <c:pt idx="4">
                  <c:v>0.89870000000000005</c:v>
                </c:pt>
                <c:pt idx="5">
                  <c:v>0.91659999999999997</c:v>
                </c:pt>
                <c:pt idx="6">
                  <c:v>0.93210000000000004</c:v>
                </c:pt>
                <c:pt idx="7">
                  <c:v>0.94550000000000001</c:v>
                </c:pt>
                <c:pt idx="8">
                  <c:v>0.95440000000000003</c:v>
                </c:pt>
                <c:pt idx="9">
                  <c:v>0.95550000000000002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83-4ED9-80B1-D41B0ABE0B9E}"/>
            </c:ext>
          </c:extLst>
        </c:ser>
        <c:ser>
          <c:idx val="1"/>
          <c:order val="1"/>
          <c:tx>
            <c:strRef>
              <c:f>Sheet1!$E$6</c:f>
              <c:strCache>
                <c:ptCount val="1"/>
                <c:pt idx="0">
                  <c:v>LDA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Sheet1!$F$4:$O$4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Sheet1!$F$6:$O$6</c:f>
              <c:numCache>
                <c:formatCode>General</c:formatCode>
                <c:ptCount val="10"/>
                <c:pt idx="0">
                  <c:v>0.37590000000000001</c:v>
                </c:pt>
                <c:pt idx="1">
                  <c:v>0.68959999999999999</c:v>
                </c:pt>
                <c:pt idx="2">
                  <c:v>0.80859999999999999</c:v>
                </c:pt>
                <c:pt idx="3">
                  <c:v>0.872</c:v>
                </c:pt>
                <c:pt idx="4">
                  <c:v>0.9143</c:v>
                </c:pt>
                <c:pt idx="5">
                  <c:v>0.92320000000000002</c:v>
                </c:pt>
                <c:pt idx="6">
                  <c:v>0.93210000000000004</c:v>
                </c:pt>
                <c:pt idx="7">
                  <c:v>0.94210000000000005</c:v>
                </c:pt>
                <c:pt idx="8">
                  <c:v>0.94769999999999999</c:v>
                </c:pt>
                <c:pt idx="9">
                  <c:v>0.94769999999999999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83-4ED9-80B1-D41B0ABE0B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9611288"/>
        <c:axId val="569611944"/>
      </c:barChart>
      <c:catAx>
        <c:axId val="569611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9611944"/>
        <c:crosses val="autoZero"/>
        <c:auto val="1"/>
        <c:lblAlgn val="ctr"/>
        <c:lblOffset val="100"/>
        <c:noMultiLvlLbl val="0"/>
      </c:catAx>
      <c:valAx>
        <c:axId val="56961194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9611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485586176727908"/>
          <c:y val="7.9281860600758203E-2"/>
          <c:w val="0.14584383202099738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538" cy="497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9435" y="0"/>
            <a:ext cx="2952538" cy="497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ea typeface="+mn-ea"/>
              </a:defRPr>
            </a:lvl1pPr>
          </a:lstStyle>
          <a:p>
            <a:pPr>
              <a:defRPr/>
            </a:pPr>
            <a:fld id="{135D5AA4-CD3C-4C23-9314-68AC690BD86F}" type="datetimeFigureOut">
              <a:rPr lang="zh-CN" altLang="en-US"/>
              <a:t>2020/9/16</a:t>
            </a:fld>
            <a:endParaRPr lang="en-US" altLang="zh-CN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9693"/>
            <a:ext cx="2952538" cy="497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9435" y="9449693"/>
            <a:ext cx="2952538" cy="497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ea typeface="+mn-ea"/>
              </a:defRPr>
            </a:lvl1pPr>
          </a:lstStyle>
          <a:p>
            <a:pPr>
              <a:defRPr/>
            </a:pPr>
            <a:fld id="{88F1C65C-26E7-4A70-8B7E-97C741D53274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538" cy="497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9435" y="0"/>
            <a:ext cx="2952538" cy="497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7205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355" y="4725710"/>
            <a:ext cx="5450840" cy="44769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9693"/>
            <a:ext cx="2952538" cy="497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9435" y="9449693"/>
            <a:ext cx="2952538" cy="497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ea typeface="+mn-ea"/>
              </a:defRPr>
            </a:lvl1pPr>
          </a:lstStyle>
          <a:p>
            <a:pPr>
              <a:defRPr/>
            </a:pPr>
            <a:fld id="{6681C858-E19B-4A3A-9FBD-496AD94C5CFB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1"/>
          <p:cNvGrpSpPr/>
          <p:nvPr/>
        </p:nvGrpSpPr>
        <p:grpSpPr bwMode="auto">
          <a:xfrm>
            <a:off x="434975" y="4763"/>
            <a:ext cx="8015288" cy="6853237"/>
            <a:chOff x="274" y="10"/>
            <a:chExt cx="5049" cy="4310"/>
          </a:xfrm>
        </p:grpSpPr>
        <p:sp>
          <p:nvSpPr>
            <p:cNvPr id="5" name="Line 126"/>
            <p:cNvSpPr>
              <a:spLocks noChangeShapeType="1"/>
            </p:cNvSpPr>
            <p:nvPr userDrawn="1"/>
          </p:nvSpPr>
          <p:spPr bwMode="gray">
            <a:xfrm>
              <a:off x="347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" name="Line 137"/>
            <p:cNvSpPr>
              <a:spLocks noChangeShapeType="1"/>
            </p:cNvSpPr>
            <p:nvPr userDrawn="1"/>
          </p:nvSpPr>
          <p:spPr bwMode="gray">
            <a:xfrm>
              <a:off x="392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" name="Line 139"/>
            <p:cNvSpPr>
              <a:spLocks noChangeShapeType="1"/>
            </p:cNvSpPr>
            <p:nvPr userDrawn="1"/>
          </p:nvSpPr>
          <p:spPr bwMode="gray">
            <a:xfrm>
              <a:off x="439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" name="Line 140"/>
            <p:cNvSpPr>
              <a:spLocks noChangeShapeType="1"/>
            </p:cNvSpPr>
            <p:nvPr userDrawn="1"/>
          </p:nvSpPr>
          <p:spPr bwMode="gray">
            <a:xfrm>
              <a:off x="484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" name="Line 143"/>
            <p:cNvSpPr>
              <a:spLocks noChangeShapeType="1"/>
            </p:cNvSpPr>
            <p:nvPr userDrawn="1"/>
          </p:nvSpPr>
          <p:spPr bwMode="gray">
            <a:xfrm>
              <a:off x="5302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" name="Line 147"/>
            <p:cNvSpPr>
              <a:spLocks noChangeShapeType="1"/>
            </p:cNvSpPr>
            <p:nvPr userDrawn="1"/>
          </p:nvSpPr>
          <p:spPr bwMode="gray">
            <a:xfrm>
              <a:off x="165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1" name="Line 149"/>
            <p:cNvSpPr>
              <a:spLocks noChangeShapeType="1"/>
            </p:cNvSpPr>
            <p:nvPr userDrawn="1"/>
          </p:nvSpPr>
          <p:spPr bwMode="gray">
            <a:xfrm>
              <a:off x="210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2" name="Line 151"/>
            <p:cNvSpPr>
              <a:spLocks noChangeShapeType="1"/>
            </p:cNvSpPr>
            <p:nvPr userDrawn="1"/>
          </p:nvSpPr>
          <p:spPr bwMode="gray">
            <a:xfrm>
              <a:off x="256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3" name="Line 152"/>
            <p:cNvSpPr>
              <a:spLocks noChangeShapeType="1"/>
            </p:cNvSpPr>
            <p:nvPr userDrawn="1"/>
          </p:nvSpPr>
          <p:spPr bwMode="gray">
            <a:xfrm>
              <a:off x="301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4" name="Line 158"/>
            <p:cNvSpPr>
              <a:spLocks noChangeShapeType="1"/>
            </p:cNvSpPr>
            <p:nvPr userDrawn="1"/>
          </p:nvSpPr>
          <p:spPr bwMode="gray">
            <a:xfrm>
              <a:off x="274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5" name="Line 160"/>
            <p:cNvSpPr>
              <a:spLocks noChangeShapeType="1"/>
            </p:cNvSpPr>
            <p:nvPr userDrawn="1"/>
          </p:nvSpPr>
          <p:spPr bwMode="gray">
            <a:xfrm>
              <a:off x="74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6" name="Line 161"/>
            <p:cNvSpPr>
              <a:spLocks noChangeShapeType="1"/>
            </p:cNvSpPr>
            <p:nvPr userDrawn="1"/>
          </p:nvSpPr>
          <p:spPr bwMode="gray">
            <a:xfrm>
              <a:off x="119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17" name="Rectangle 87"/>
          <p:cNvSpPr>
            <a:spLocks noChangeArrowheads="1"/>
          </p:cNvSpPr>
          <p:nvPr/>
        </p:nvSpPr>
        <p:spPr bwMode="gray">
          <a:xfrm>
            <a:off x="0" y="1795463"/>
            <a:ext cx="9144000" cy="2503487"/>
          </a:xfrm>
          <a:prstGeom prst="rect">
            <a:avLst/>
          </a:prstGeom>
          <a:gradFill rotWithShape="1">
            <a:gsLst>
              <a:gs pos="0">
                <a:srgbClr val="6493F6"/>
              </a:gs>
              <a:gs pos="100000">
                <a:srgbClr val="98D2F6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265112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410527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2"/>
          <p:cNvSpPr>
            <a:spLocks noChangeArrowheads="1"/>
          </p:cNvSpPr>
          <p:nvPr/>
        </p:nvSpPr>
        <p:spPr bwMode="gray">
          <a:xfrm>
            <a:off x="336708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1917700" y="4943475"/>
            <a:ext cx="725488" cy="636588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8"/>
          <p:cNvSpPr>
            <a:spLocks noChangeArrowheads="1"/>
          </p:cNvSpPr>
          <p:nvPr/>
        </p:nvSpPr>
        <p:spPr bwMode="gray">
          <a:xfrm>
            <a:off x="4105275" y="4310063"/>
            <a:ext cx="725488" cy="636587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6"/>
          <p:cNvSpPr>
            <a:spLocks noChangeArrowheads="1"/>
          </p:cNvSpPr>
          <p:nvPr/>
        </p:nvSpPr>
        <p:spPr bwMode="gray">
          <a:xfrm>
            <a:off x="3371850" y="6221413"/>
            <a:ext cx="728663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8"/>
          <p:cNvSpPr>
            <a:spLocks noChangeArrowheads="1"/>
          </p:cNvSpPr>
          <p:nvPr/>
        </p:nvSpPr>
        <p:spPr bwMode="gray">
          <a:xfrm>
            <a:off x="1920875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25" name="Group 206"/>
          <p:cNvGrpSpPr/>
          <p:nvPr/>
        </p:nvGrpSpPr>
        <p:grpSpPr bwMode="auto">
          <a:xfrm>
            <a:off x="0" y="533400"/>
            <a:ext cx="9144000" cy="5689600"/>
            <a:chOff x="0" y="336"/>
            <a:chExt cx="5760" cy="3584"/>
          </a:xfrm>
        </p:grpSpPr>
        <p:sp>
          <p:nvSpPr>
            <p:cNvPr id="26" name="Line 192"/>
            <p:cNvSpPr>
              <a:spLocks noChangeShapeType="1"/>
            </p:cNvSpPr>
            <p:nvPr userDrawn="1"/>
          </p:nvSpPr>
          <p:spPr bwMode="gray">
            <a:xfrm flipH="1">
              <a:off x="0" y="33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7" name="Line 193"/>
            <p:cNvSpPr>
              <a:spLocks noChangeShapeType="1"/>
            </p:cNvSpPr>
            <p:nvPr userDrawn="1"/>
          </p:nvSpPr>
          <p:spPr bwMode="gray">
            <a:xfrm flipH="1">
              <a:off x="0" y="73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 flipH="1">
              <a:off x="0" y="112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9" name="Line 195"/>
            <p:cNvSpPr>
              <a:spLocks noChangeShapeType="1"/>
            </p:cNvSpPr>
            <p:nvPr userDrawn="1"/>
          </p:nvSpPr>
          <p:spPr bwMode="gray">
            <a:xfrm flipH="1">
              <a:off x="0" y="2707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0" name="Line 196"/>
            <p:cNvSpPr>
              <a:spLocks noChangeShapeType="1"/>
            </p:cNvSpPr>
            <p:nvPr userDrawn="1"/>
          </p:nvSpPr>
          <p:spPr bwMode="gray">
            <a:xfrm flipH="1">
              <a:off x="0" y="3111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1" name="Line 197"/>
            <p:cNvSpPr>
              <a:spLocks noChangeShapeType="1"/>
            </p:cNvSpPr>
            <p:nvPr userDrawn="1"/>
          </p:nvSpPr>
          <p:spPr bwMode="gray">
            <a:xfrm flipH="1">
              <a:off x="0" y="351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2" name="Line 198"/>
            <p:cNvSpPr>
              <a:spLocks noChangeShapeType="1"/>
            </p:cNvSpPr>
            <p:nvPr userDrawn="1"/>
          </p:nvSpPr>
          <p:spPr bwMode="gray">
            <a:xfrm flipH="1">
              <a:off x="0" y="3920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33" name="Text Box 11"/>
          <p:cNvSpPr txBox="1">
            <a:spLocks noChangeArrowheads="1"/>
          </p:cNvSpPr>
          <p:nvPr/>
        </p:nvSpPr>
        <p:spPr bwMode="gray">
          <a:xfrm>
            <a:off x="0" y="461963"/>
            <a:ext cx="1098550" cy="4270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200">
                <a:solidFill>
                  <a:srgbClr val="FFFFFF"/>
                </a:solidFill>
                <a:ea typeface="+mn-ea"/>
              </a:rPr>
              <a:t>LOGO</a:t>
            </a:r>
          </a:p>
        </p:txBody>
      </p:sp>
      <p:sp>
        <p:nvSpPr>
          <p:cNvPr id="34" name="Rectangle 162"/>
          <p:cNvSpPr>
            <a:spLocks noChangeArrowheads="1"/>
          </p:cNvSpPr>
          <p:nvPr/>
        </p:nvSpPr>
        <p:spPr bwMode="gray">
          <a:xfrm>
            <a:off x="446088" y="1147763"/>
            <a:ext cx="725487" cy="633412"/>
          </a:xfrm>
          <a:prstGeom prst="rect">
            <a:avLst/>
          </a:prstGeom>
          <a:solidFill>
            <a:schemeClr val="folHlink">
              <a:alpha val="2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5" name="Rectangle 181"/>
          <p:cNvSpPr>
            <a:spLocks noChangeArrowheads="1"/>
          </p:cNvSpPr>
          <p:nvPr/>
        </p:nvSpPr>
        <p:spPr bwMode="gray">
          <a:xfrm>
            <a:off x="3349625" y="1165225"/>
            <a:ext cx="725488" cy="633413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6" name="Rectangle 183"/>
          <p:cNvSpPr>
            <a:spLocks noChangeArrowheads="1"/>
          </p:cNvSpPr>
          <p:nvPr/>
        </p:nvSpPr>
        <p:spPr bwMode="gray">
          <a:xfrm>
            <a:off x="1889125" y="1165225"/>
            <a:ext cx="725488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7" name="Rectangle 190"/>
          <p:cNvSpPr>
            <a:spLocks noChangeArrowheads="1"/>
          </p:cNvSpPr>
          <p:nvPr/>
        </p:nvSpPr>
        <p:spPr bwMode="gray">
          <a:xfrm>
            <a:off x="1143000" y="533400"/>
            <a:ext cx="725488" cy="633413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8" name="Rectangle 200"/>
          <p:cNvSpPr>
            <a:spLocks noChangeArrowheads="1"/>
          </p:cNvSpPr>
          <p:nvPr/>
        </p:nvSpPr>
        <p:spPr bwMode="gray">
          <a:xfrm>
            <a:off x="25781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9" name="Group 234"/>
          <p:cNvGrpSpPr/>
          <p:nvPr userDrawn="1"/>
        </p:nvGrpSpPr>
        <p:grpSpPr bwMode="auto">
          <a:xfrm>
            <a:off x="0" y="2257425"/>
            <a:ext cx="4738688" cy="4600575"/>
            <a:chOff x="-9" y="1395"/>
            <a:chExt cx="2985" cy="2898"/>
          </a:xfrm>
        </p:grpSpPr>
        <p:pic>
          <p:nvPicPr>
            <p:cNvPr id="40" name="Picture 213" descr="pan01"/>
            <p:cNvPicPr>
              <a:picLocks noChangeAspect="1" noChangeArrowheads="1"/>
            </p:cNvPicPr>
            <p:nvPr/>
          </p:nvPicPr>
          <p:blipFill>
            <a:blip r:embed="rId2" cstate="print"/>
            <a:srcRect l="46681" r="2339"/>
            <a:stretch>
              <a:fillRect/>
            </a:stretch>
          </p:blipFill>
          <p:spPr bwMode="gray">
            <a:xfrm>
              <a:off x="0" y="1395"/>
              <a:ext cx="2976" cy="2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Freeform 209"/>
            <p:cNvSpPr/>
            <p:nvPr/>
          </p:nvSpPr>
          <p:spPr bwMode="gray">
            <a:xfrm>
              <a:off x="-9" y="1493"/>
              <a:ext cx="2841" cy="259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841" y="0"/>
                </a:cxn>
                <a:cxn ang="0">
                  <a:pos x="1294" y="2597"/>
                </a:cxn>
                <a:cxn ang="0">
                  <a:pos x="2" y="2599"/>
                </a:cxn>
                <a:cxn ang="0">
                  <a:pos x="0" y="18"/>
                </a:cxn>
              </a:cxnLst>
              <a:rect l="0" t="0" r="r" b="b"/>
              <a:pathLst>
                <a:path w="2841" h="2599">
                  <a:moveTo>
                    <a:pt x="0" y="18"/>
                  </a:moveTo>
                  <a:lnTo>
                    <a:pt x="2841" y="0"/>
                  </a:lnTo>
                  <a:lnTo>
                    <a:pt x="1294" y="2597"/>
                  </a:lnTo>
                  <a:lnTo>
                    <a:pt x="2" y="2599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1">
              <a:blip r:embed="rId3" cstate="print"/>
              <a:srcRect/>
              <a:stretch>
                <a:fillRect r="-36540"/>
              </a:stretch>
            </a:blipFill>
            <a:ln w="9525">
              <a:noFill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42" name="Group 233"/>
          <p:cNvGrpSpPr/>
          <p:nvPr/>
        </p:nvGrpSpPr>
        <p:grpSpPr bwMode="auto">
          <a:xfrm>
            <a:off x="9525" y="1395413"/>
            <a:ext cx="4256088" cy="4598987"/>
            <a:chOff x="0" y="1039"/>
            <a:chExt cx="2681" cy="2897"/>
          </a:xfrm>
        </p:grpSpPr>
        <p:pic>
          <p:nvPicPr>
            <p:cNvPr id="43" name="Picture 220" descr="pan01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1730" r="2339"/>
            <a:stretch>
              <a:fillRect/>
            </a:stretch>
          </p:blipFill>
          <p:spPr bwMode="gray">
            <a:xfrm>
              <a:off x="0" y="1039"/>
              <a:ext cx="2681" cy="2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Freeform 221" descr="封面二"/>
            <p:cNvSpPr/>
            <p:nvPr userDrawn="1"/>
          </p:nvSpPr>
          <p:spPr bwMode="gray">
            <a:xfrm>
              <a:off x="0" y="1137"/>
              <a:ext cx="2537" cy="2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7" y="1"/>
                </a:cxn>
                <a:cxn ang="0">
                  <a:pos x="991" y="2597"/>
                </a:cxn>
                <a:cxn ang="0">
                  <a:pos x="0" y="2600"/>
                </a:cxn>
                <a:cxn ang="0">
                  <a:pos x="0" y="0"/>
                </a:cxn>
              </a:cxnLst>
              <a:rect l="0" t="0" r="r" b="b"/>
              <a:pathLst>
                <a:path w="2537" h="2600">
                  <a:moveTo>
                    <a:pt x="0" y="0"/>
                  </a:moveTo>
                  <a:lnTo>
                    <a:pt x="2537" y="1"/>
                  </a:lnTo>
                  <a:lnTo>
                    <a:pt x="991" y="2597"/>
                  </a:lnTo>
                  <a:lnTo>
                    <a:pt x="0" y="26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4" cstate="print"/>
              <a:srcRect/>
              <a:stretch>
                <a:fillRect/>
              </a:stretch>
            </a:blipFill>
            <a:ln w="9525">
              <a:noFill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45" name="Group 232"/>
          <p:cNvGrpSpPr/>
          <p:nvPr userDrawn="1"/>
        </p:nvGrpSpPr>
        <p:grpSpPr bwMode="auto">
          <a:xfrm>
            <a:off x="-4763" y="304800"/>
            <a:ext cx="3821113" cy="5078413"/>
            <a:chOff x="-7" y="240"/>
            <a:chExt cx="2407" cy="3199"/>
          </a:xfrm>
        </p:grpSpPr>
        <p:pic>
          <p:nvPicPr>
            <p:cNvPr id="46" name="Picture 223" descr="pan01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0431" r="2339"/>
            <a:stretch>
              <a:fillRect/>
            </a:stretch>
          </p:blipFill>
          <p:spPr bwMode="gray">
            <a:xfrm>
              <a:off x="0" y="240"/>
              <a:ext cx="2400" cy="3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" name="Freeform 224"/>
            <p:cNvSpPr/>
            <p:nvPr userDrawn="1"/>
          </p:nvSpPr>
          <p:spPr bwMode="gray">
            <a:xfrm>
              <a:off x="-7" y="348"/>
              <a:ext cx="2247" cy="287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247" y="0"/>
                </a:cxn>
                <a:cxn ang="0">
                  <a:pos x="540" y="2868"/>
                </a:cxn>
                <a:cxn ang="0">
                  <a:pos x="0" y="2874"/>
                </a:cxn>
                <a:cxn ang="0">
                  <a:pos x="7" y="0"/>
                </a:cxn>
              </a:cxnLst>
              <a:rect l="0" t="0" r="r" b="b"/>
              <a:pathLst>
                <a:path w="2247" h="2874">
                  <a:moveTo>
                    <a:pt x="7" y="0"/>
                  </a:moveTo>
                  <a:lnTo>
                    <a:pt x="2247" y="0"/>
                  </a:lnTo>
                  <a:lnTo>
                    <a:pt x="540" y="2868"/>
                  </a:lnTo>
                  <a:lnTo>
                    <a:pt x="0" y="2874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1">
              <a:blip r:embed="rId5" cstate="print"/>
              <a:srcRect/>
              <a:stretch>
                <a:fillRect r="-25709"/>
              </a:stretch>
            </a:blipFill>
            <a:ln w="9525">
              <a:noFill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3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4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5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6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3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7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1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39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0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5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0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1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7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8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59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5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6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5EC534C6-8A25-4116-90DE-9A1A8189335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3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4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5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6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3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7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1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39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0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5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0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1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7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8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59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5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6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5EC534C6-8A25-4116-90DE-9A1A8189335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4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5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6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7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8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5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6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3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0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1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2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8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9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60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6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7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8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E8163FA9-39D5-41A7-934C-0979F0F111E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4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5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6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7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8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5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6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3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0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1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2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8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9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60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6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7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8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4529A544-07A2-4C63-BFD2-D00D3225B0E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7ABBA551-5E20-4083-BCBF-1E3A740758F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49B0B66C-65DE-434A-A8C4-11470CB1DFC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4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5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6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7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8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5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6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3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0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1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2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8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9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60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6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7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8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790F329B-190E-4123-8968-8EAD905B9AE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A6D70ACE-821C-4ED1-B81A-1F6A433302D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F1B98FF3-415E-4277-8621-DA0F8CA9D01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2A085-3A82-416B-9A97-C73BC0289E6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1"/>
          <p:cNvGrpSpPr/>
          <p:nvPr/>
        </p:nvGrpSpPr>
        <p:grpSpPr bwMode="auto">
          <a:xfrm>
            <a:off x="434975" y="4763"/>
            <a:ext cx="8015288" cy="6853237"/>
            <a:chOff x="274" y="10"/>
            <a:chExt cx="5049" cy="4310"/>
          </a:xfrm>
        </p:grpSpPr>
        <p:sp>
          <p:nvSpPr>
            <p:cNvPr id="5" name="Line 126"/>
            <p:cNvSpPr>
              <a:spLocks noChangeShapeType="1"/>
            </p:cNvSpPr>
            <p:nvPr userDrawn="1"/>
          </p:nvSpPr>
          <p:spPr bwMode="gray">
            <a:xfrm>
              <a:off x="347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" name="Line 137"/>
            <p:cNvSpPr>
              <a:spLocks noChangeShapeType="1"/>
            </p:cNvSpPr>
            <p:nvPr userDrawn="1"/>
          </p:nvSpPr>
          <p:spPr bwMode="gray">
            <a:xfrm>
              <a:off x="392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" name="Line 139"/>
            <p:cNvSpPr>
              <a:spLocks noChangeShapeType="1"/>
            </p:cNvSpPr>
            <p:nvPr userDrawn="1"/>
          </p:nvSpPr>
          <p:spPr bwMode="gray">
            <a:xfrm>
              <a:off x="439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" name="Line 140"/>
            <p:cNvSpPr>
              <a:spLocks noChangeShapeType="1"/>
            </p:cNvSpPr>
            <p:nvPr userDrawn="1"/>
          </p:nvSpPr>
          <p:spPr bwMode="gray">
            <a:xfrm>
              <a:off x="484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" name="Line 143"/>
            <p:cNvSpPr>
              <a:spLocks noChangeShapeType="1"/>
            </p:cNvSpPr>
            <p:nvPr userDrawn="1"/>
          </p:nvSpPr>
          <p:spPr bwMode="gray">
            <a:xfrm>
              <a:off x="5302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" name="Line 147"/>
            <p:cNvSpPr>
              <a:spLocks noChangeShapeType="1"/>
            </p:cNvSpPr>
            <p:nvPr userDrawn="1"/>
          </p:nvSpPr>
          <p:spPr bwMode="gray">
            <a:xfrm>
              <a:off x="165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1" name="Line 149"/>
            <p:cNvSpPr>
              <a:spLocks noChangeShapeType="1"/>
            </p:cNvSpPr>
            <p:nvPr userDrawn="1"/>
          </p:nvSpPr>
          <p:spPr bwMode="gray">
            <a:xfrm>
              <a:off x="210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2" name="Line 151"/>
            <p:cNvSpPr>
              <a:spLocks noChangeShapeType="1"/>
            </p:cNvSpPr>
            <p:nvPr userDrawn="1"/>
          </p:nvSpPr>
          <p:spPr bwMode="gray">
            <a:xfrm>
              <a:off x="256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3" name="Line 152"/>
            <p:cNvSpPr>
              <a:spLocks noChangeShapeType="1"/>
            </p:cNvSpPr>
            <p:nvPr userDrawn="1"/>
          </p:nvSpPr>
          <p:spPr bwMode="gray">
            <a:xfrm>
              <a:off x="301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4" name="Line 158"/>
            <p:cNvSpPr>
              <a:spLocks noChangeShapeType="1"/>
            </p:cNvSpPr>
            <p:nvPr userDrawn="1"/>
          </p:nvSpPr>
          <p:spPr bwMode="gray">
            <a:xfrm>
              <a:off x="274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5" name="Line 160"/>
            <p:cNvSpPr>
              <a:spLocks noChangeShapeType="1"/>
            </p:cNvSpPr>
            <p:nvPr userDrawn="1"/>
          </p:nvSpPr>
          <p:spPr bwMode="gray">
            <a:xfrm>
              <a:off x="74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6" name="Line 161"/>
            <p:cNvSpPr>
              <a:spLocks noChangeShapeType="1"/>
            </p:cNvSpPr>
            <p:nvPr userDrawn="1"/>
          </p:nvSpPr>
          <p:spPr bwMode="gray">
            <a:xfrm>
              <a:off x="119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17" name="Rectangle 87"/>
          <p:cNvSpPr>
            <a:spLocks noChangeArrowheads="1"/>
          </p:cNvSpPr>
          <p:nvPr/>
        </p:nvSpPr>
        <p:spPr bwMode="gray">
          <a:xfrm>
            <a:off x="0" y="1844824"/>
            <a:ext cx="9144000" cy="2503487"/>
          </a:xfrm>
          <a:prstGeom prst="rect">
            <a:avLst/>
          </a:prstGeom>
          <a:gradFill rotWithShape="1">
            <a:gsLst>
              <a:gs pos="0">
                <a:srgbClr val="6493F6"/>
              </a:gs>
              <a:gs pos="100000">
                <a:srgbClr val="98D2F6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265112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410527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2"/>
          <p:cNvSpPr>
            <a:spLocks noChangeArrowheads="1"/>
          </p:cNvSpPr>
          <p:nvPr/>
        </p:nvSpPr>
        <p:spPr bwMode="gray">
          <a:xfrm>
            <a:off x="336708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1917700" y="4943475"/>
            <a:ext cx="725488" cy="636588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8"/>
          <p:cNvSpPr>
            <a:spLocks noChangeArrowheads="1"/>
          </p:cNvSpPr>
          <p:nvPr/>
        </p:nvSpPr>
        <p:spPr bwMode="gray">
          <a:xfrm>
            <a:off x="4105275" y="4310063"/>
            <a:ext cx="725488" cy="636587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6"/>
          <p:cNvSpPr>
            <a:spLocks noChangeArrowheads="1"/>
          </p:cNvSpPr>
          <p:nvPr/>
        </p:nvSpPr>
        <p:spPr bwMode="gray">
          <a:xfrm>
            <a:off x="3371850" y="6221413"/>
            <a:ext cx="728663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8"/>
          <p:cNvSpPr>
            <a:spLocks noChangeArrowheads="1"/>
          </p:cNvSpPr>
          <p:nvPr/>
        </p:nvSpPr>
        <p:spPr bwMode="gray">
          <a:xfrm>
            <a:off x="1920875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" name="Group 206"/>
          <p:cNvGrpSpPr/>
          <p:nvPr/>
        </p:nvGrpSpPr>
        <p:grpSpPr bwMode="auto">
          <a:xfrm>
            <a:off x="-71470" y="-357214"/>
            <a:ext cx="9215438" cy="6508750"/>
            <a:chOff x="-45" y="-180"/>
            <a:chExt cx="5805" cy="4100"/>
          </a:xfrm>
        </p:grpSpPr>
        <p:sp>
          <p:nvSpPr>
            <p:cNvPr id="26" name="Line 192"/>
            <p:cNvSpPr>
              <a:spLocks noChangeShapeType="1"/>
            </p:cNvSpPr>
            <p:nvPr userDrawn="1"/>
          </p:nvSpPr>
          <p:spPr bwMode="gray">
            <a:xfrm flipH="1">
              <a:off x="0" y="33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7" name="Line 193"/>
            <p:cNvSpPr>
              <a:spLocks noChangeShapeType="1"/>
            </p:cNvSpPr>
            <p:nvPr userDrawn="1"/>
          </p:nvSpPr>
          <p:spPr bwMode="gray">
            <a:xfrm flipH="1">
              <a:off x="0" y="73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 flipH="1">
              <a:off x="-45" y="-180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9" name="Line 195"/>
            <p:cNvSpPr>
              <a:spLocks noChangeShapeType="1"/>
            </p:cNvSpPr>
            <p:nvPr userDrawn="1"/>
          </p:nvSpPr>
          <p:spPr bwMode="gray">
            <a:xfrm flipH="1">
              <a:off x="0" y="2707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0" name="Line 196"/>
            <p:cNvSpPr>
              <a:spLocks noChangeShapeType="1"/>
            </p:cNvSpPr>
            <p:nvPr userDrawn="1"/>
          </p:nvSpPr>
          <p:spPr bwMode="gray">
            <a:xfrm flipH="1">
              <a:off x="0" y="3111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1" name="Line 197"/>
            <p:cNvSpPr>
              <a:spLocks noChangeShapeType="1"/>
            </p:cNvSpPr>
            <p:nvPr userDrawn="1"/>
          </p:nvSpPr>
          <p:spPr bwMode="gray">
            <a:xfrm flipH="1">
              <a:off x="0" y="351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2" name="Line 198"/>
            <p:cNvSpPr>
              <a:spLocks noChangeShapeType="1"/>
            </p:cNvSpPr>
            <p:nvPr userDrawn="1"/>
          </p:nvSpPr>
          <p:spPr bwMode="gray">
            <a:xfrm flipH="1">
              <a:off x="0" y="3920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33" name="Text Box 11"/>
          <p:cNvSpPr txBox="1">
            <a:spLocks noChangeArrowheads="1"/>
          </p:cNvSpPr>
          <p:nvPr/>
        </p:nvSpPr>
        <p:spPr bwMode="gray">
          <a:xfrm>
            <a:off x="0" y="461963"/>
            <a:ext cx="1098550" cy="4270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200">
                <a:solidFill>
                  <a:srgbClr val="FFFFFF"/>
                </a:solidFill>
                <a:ea typeface="+mn-ea"/>
              </a:rPr>
              <a:t>LOGO</a:t>
            </a:r>
          </a:p>
        </p:txBody>
      </p:sp>
      <p:sp>
        <p:nvSpPr>
          <p:cNvPr id="34" name="Rectangle 162"/>
          <p:cNvSpPr>
            <a:spLocks noChangeArrowheads="1"/>
          </p:cNvSpPr>
          <p:nvPr/>
        </p:nvSpPr>
        <p:spPr bwMode="gray">
          <a:xfrm>
            <a:off x="446088" y="1147763"/>
            <a:ext cx="725487" cy="633412"/>
          </a:xfrm>
          <a:prstGeom prst="rect">
            <a:avLst/>
          </a:prstGeom>
          <a:solidFill>
            <a:schemeClr val="folHlink">
              <a:alpha val="2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5" name="Rectangle 181"/>
          <p:cNvSpPr>
            <a:spLocks noChangeArrowheads="1"/>
          </p:cNvSpPr>
          <p:nvPr/>
        </p:nvSpPr>
        <p:spPr bwMode="gray">
          <a:xfrm>
            <a:off x="3349625" y="1165225"/>
            <a:ext cx="725488" cy="633413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6" name="Rectangle 183"/>
          <p:cNvSpPr>
            <a:spLocks noChangeArrowheads="1"/>
          </p:cNvSpPr>
          <p:nvPr/>
        </p:nvSpPr>
        <p:spPr bwMode="gray">
          <a:xfrm>
            <a:off x="1889125" y="1165225"/>
            <a:ext cx="725488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7" name="Rectangle 190"/>
          <p:cNvSpPr>
            <a:spLocks noChangeArrowheads="1"/>
          </p:cNvSpPr>
          <p:nvPr/>
        </p:nvSpPr>
        <p:spPr bwMode="gray">
          <a:xfrm>
            <a:off x="1143000" y="533400"/>
            <a:ext cx="725488" cy="633413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8" name="Rectangle 200"/>
          <p:cNvSpPr>
            <a:spLocks noChangeArrowheads="1"/>
          </p:cNvSpPr>
          <p:nvPr/>
        </p:nvSpPr>
        <p:spPr bwMode="gray">
          <a:xfrm>
            <a:off x="25781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30466BE2-E008-476D-AF8E-741B1170BB4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65" descr="标题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395536" y="260648"/>
            <a:ext cx="8501090" cy="857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6384949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6384949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6384949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592933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5884883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5884883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5884883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5959496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6357958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5884883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6384949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6384949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6384949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5884883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5884883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5884883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6384949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4" name="Rectangle 176"/>
          <p:cNvSpPr>
            <a:spLocks noChangeArrowheads="1"/>
          </p:cNvSpPr>
          <p:nvPr userDrawn="1"/>
        </p:nvSpPr>
        <p:spPr bwMode="gray">
          <a:xfrm>
            <a:off x="4065587" y="6357958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6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A2E2BA9F-2BA8-4266-9FF3-8B36D967D13E}" type="slidenum">
              <a:rPr lang="zh-CN" altLang="en-US"/>
              <a:t>‹#›</a:t>
            </a:fld>
            <a:endParaRPr lang="en-US" altLang="zh-CN"/>
          </a:p>
        </p:txBody>
      </p:sp>
      <p:grpSp>
        <p:nvGrpSpPr>
          <p:cNvPr id="72" name="组合 76"/>
          <p:cNvGrpSpPr/>
          <p:nvPr userDrawn="1"/>
        </p:nvGrpSpPr>
        <p:grpSpPr bwMode="auto">
          <a:xfrm>
            <a:off x="5067300" y="0"/>
            <a:ext cx="4076700" cy="939800"/>
            <a:chOff x="5067300" y="5918200"/>
            <a:chExt cx="4076700" cy="939800"/>
          </a:xfrm>
        </p:grpSpPr>
        <p:sp>
          <p:nvSpPr>
            <p:cNvPr id="73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4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5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6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7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8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86" name="组合 76"/>
          <p:cNvGrpSpPr/>
          <p:nvPr userDrawn="1"/>
        </p:nvGrpSpPr>
        <p:grpSpPr bwMode="auto">
          <a:xfrm>
            <a:off x="0" y="0"/>
            <a:ext cx="4076700" cy="939800"/>
            <a:chOff x="5067300" y="5918200"/>
            <a:chExt cx="4076700" cy="939800"/>
          </a:xfrm>
        </p:grpSpPr>
        <p:sp>
          <p:nvSpPr>
            <p:cNvPr id="87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8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9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0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1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2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94" name="组合 76"/>
          <p:cNvGrpSpPr/>
          <p:nvPr userDrawn="1"/>
        </p:nvGrpSpPr>
        <p:grpSpPr bwMode="auto">
          <a:xfrm>
            <a:off x="995366" y="0"/>
            <a:ext cx="4076700" cy="939800"/>
            <a:chOff x="5067300" y="5918200"/>
            <a:chExt cx="4076700" cy="939800"/>
          </a:xfrm>
        </p:grpSpPr>
        <p:sp>
          <p:nvSpPr>
            <p:cNvPr id="95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6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7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8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9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0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101" name="组合 76"/>
          <p:cNvGrpSpPr/>
          <p:nvPr userDrawn="1"/>
        </p:nvGrpSpPr>
        <p:grpSpPr bwMode="auto">
          <a:xfrm>
            <a:off x="4071934" y="-24"/>
            <a:ext cx="4076700" cy="939800"/>
            <a:chOff x="5067300" y="5918200"/>
            <a:chExt cx="4076700" cy="939800"/>
          </a:xfrm>
        </p:grpSpPr>
        <p:sp>
          <p:nvSpPr>
            <p:cNvPr id="102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3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6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7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4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5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6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7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8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5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6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3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0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1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7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2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3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8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9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60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1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6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7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8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3649AB23-127B-48EC-801F-EA2A6489486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4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5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6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7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8" name="图片 65" descr="标题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9" name="组合 64"/>
            <p:cNvGrpSpPr/>
            <p:nvPr userDrawn="1"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40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7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8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1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5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6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2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3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9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2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3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4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5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8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9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0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1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62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3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6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7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8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9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0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1593876F-4E3E-4F79-8CBC-2AD2F52DB95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28" Type="http://schemas.openxmlformats.org/officeDocument/2006/relationships/image" Target="../media/image7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Relationship Id="rId27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78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79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0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1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2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3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5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6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7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8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9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0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2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4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5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7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8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00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06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07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08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09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0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1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2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3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4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5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6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2" name="组合 86"/>
          <p:cNvGrpSpPr/>
          <p:nvPr userDrawn="1"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66" name="图片 65" descr="标题.jpg"/>
            <p:cNvPicPr>
              <a:picLocks noChangeAspect="1"/>
            </p:cNvPicPr>
            <p:nvPr userDrawn="1"/>
          </p:nvPicPr>
          <p:blipFill>
            <a:blip r:embed="rId2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1088" name="组合 64"/>
            <p:cNvGrpSpPr/>
            <p:nvPr userDrawn="1"/>
          </p:nvGrpSpPr>
          <p:grpSpPr bwMode="auto">
            <a:xfrm>
              <a:off x="-1588" y="-26988"/>
              <a:ext cx="1287463" cy="1674813"/>
              <a:chOff x="-1588" y="-26988"/>
              <a:chExt cx="1158876" cy="1508126"/>
            </a:xfrm>
          </p:grpSpPr>
          <p:grpSp>
            <p:nvGrpSpPr>
              <p:cNvPr id="1089" name="Group 195"/>
              <p:cNvGrpSpPr/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1100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2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221" name="Freeform 197"/>
                <p:cNvSpPr/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2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1090" name="Group 198"/>
              <p:cNvGrpSpPr/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1096" name="Picture 199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2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224" name="Freeform 200"/>
                <p:cNvSpPr/>
                <p:nvPr userDrawn="1"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2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1091" name="Group 201"/>
              <p:cNvGrpSpPr/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1092" name="Picture 202" descr="pan01"/>
                <p:cNvPicPr>
                  <a:picLocks noChangeAspect="1" noChangeArrowheads="1"/>
                </p:cNvPicPr>
                <p:nvPr userDrawn="1"/>
              </p:nvPicPr>
              <p:blipFill>
                <a:blip r:embed="rId2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227" name="Freeform 203"/>
                <p:cNvSpPr/>
                <p:nvPr userDrawn="1"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2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395413" y="409575"/>
            <a:ext cx="7391400" cy="71437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8" name="Rectangle 152"/>
          <p:cNvSpPr>
            <a:spLocks noChangeArrowheads="1"/>
          </p:cNvSpPr>
          <p:nvPr userDrawn="1"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0" name="Rectangle 152"/>
          <p:cNvSpPr>
            <a:spLocks noChangeArrowheads="1"/>
          </p:cNvSpPr>
          <p:nvPr userDrawn="1"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3" name="Rectangle 152"/>
          <p:cNvSpPr>
            <a:spLocks noChangeArrowheads="1"/>
          </p:cNvSpPr>
          <p:nvPr userDrawn="1"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8" name="Rectangle 154"/>
          <p:cNvSpPr>
            <a:spLocks noChangeArrowheads="1"/>
          </p:cNvSpPr>
          <p:nvPr userDrawn="1"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0" name="Rectangle 152"/>
          <p:cNvSpPr>
            <a:spLocks noChangeArrowheads="1"/>
          </p:cNvSpPr>
          <p:nvPr userDrawn="1"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7" name="组合 76"/>
          <p:cNvGrpSpPr/>
          <p:nvPr userDrawn="1"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71" name="Rectangle 152"/>
            <p:cNvSpPr>
              <a:spLocks noChangeArrowheads="1"/>
            </p:cNvSpPr>
            <p:nvPr userDrawn="1"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2" name="Rectangle 152"/>
            <p:cNvSpPr>
              <a:spLocks noChangeArrowheads="1"/>
            </p:cNvSpPr>
            <p:nvPr userDrawn="1"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4" name="Rectangle 152"/>
            <p:cNvSpPr>
              <a:spLocks noChangeArrowheads="1"/>
            </p:cNvSpPr>
            <p:nvPr userDrawn="1"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5" name="Rectangle 152"/>
            <p:cNvSpPr>
              <a:spLocks noChangeArrowheads="1"/>
            </p:cNvSpPr>
            <p:nvPr userDrawn="1"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9" name="Rectangle 152"/>
            <p:cNvSpPr>
              <a:spLocks noChangeArrowheads="1"/>
            </p:cNvSpPr>
            <p:nvPr userDrawn="1"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1" name="Rectangle 152"/>
            <p:cNvSpPr>
              <a:spLocks noChangeArrowheads="1"/>
            </p:cNvSpPr>
            <p:nvPr userDrawn="1"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83" name="Rectangle 152"/>
          <p:cNvSpPr>
            <a:spLocks noChangeArrowheads="1"/>
          </p:cNvSpPr>
          <p:nvPr userDrawn="1"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8" name="组合 75"/>
          <p:cNvGrpSpPr/>
          <p:nvPr userDrawn="1"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58" name="Rectangle 152"/>
            <p:cNvSpPr>
              <a:spLocks noChangeArrowheads="1"/>
            </p:cNvSpPr>
            <p:nvPr userDrawn="1"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7" name="Rectangle 152"/>
            <p:cNvSpPr>
              <a:spLocks noChangeArrowheads="1"/>
            </p:cNvSpPr>
            <p:nvPr userDrawn="1"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9" name="Rectangle 152"/>
            <p:cNvSpPr>
              <a:spLocks noChangeArrowheads="1"/>
            </p:cNvSpPr>
            <p:nvPr userDrawn="1"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2" name="Rectangle 152"/>
            <p:cNvSpPr>
              <a:spLocks noChangeArrowheads="1"/>
            </p:cNvSpPr>
            <p:nvPr userDrawn="1"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4" name="Rectangle 152"/>
            <p:cNvSpPr>
              <a:spLocks noChangeArrowheads="1"/>
            </p:cNvSpPr>
            <p:nvPr userDrawn="1"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5" name="Rectangle 152"/>
            <p:cNvSpPr>
              <a:spLocks noChangeArrowheads="1"/>
            </p:cNvSpPr>
            <p:nvPr userDrawn="1"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86" name="Rectangle 152"/>
          <p:cNvSpPr>
            <a:spLocks noChangeArrowheads="1"/>
          </p:cNvSpPr>
          <p:nvPr userDrawn="1"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8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7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785813" y="1500188"/>
            <a:ext cx="7929562" cy="4214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alibri" panose="020F05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7.png"/><Relationship Id="rId7" Type="http://schemas.openxmlformats.org/officeDocument/2006/relationships/image" Target="../media/image28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eg"/><Relationship Id="rId13" Type="http://schemas.openxmlformats.org/officeDocument/2006/relationships/image" Target="../media/image56.jpeg"/><Relationship Id="rId3" Type="http://schemas.openxmlformats.org/officeDocument/2006/relationships/image" Target="../media/image46.jpeg"/><Relationship Id="rId7" Type="http://schemas.openxmlformats.org/officeDocument/2006/relationships/image" Target="../media/image50.jpeg"/><Relationship Id="rId12" Type="http://schemas.openxmlformats.org/officeDocument/2006/relationships/image" Target="../media/image55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jpeg"/><Relationship Id="rId11" Type="http://schemas.openxmlformats.org/officeDocument/2006/relationships/image" Target="../media/image54.jpeg"/><Relationship Id="rId5" Type="http://schemas.openxmlformats.org/officeDocument/2006/relationships/image" Target="../media/image48.jpeg"/><Relationship Id="rId10" Type="http://schemas.openxmlformats.org/officeDocument/2006/relationships/image" Target="../media/image53.jpeg"/><Relationship Id="rId4" Type="http://schemas.openxmlformats.org/officeDocument/2006/relationships/image" Target="../media/image47.jpeg"/><Relationship Id="rId9" Type="http://schemas.openxmlformats.org/officeDocument/2006/relationships/image" Target="../media/image52.jpeg"/><Relationship Id="rId14" Type="http://schemas.openxmlformats.org/officeDocument/2006/relationships/image" Target="../media/image5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10"/>
          <p:cNvSpPr>
            <a:spLocks noGrp="1" noChangeArrowheads="1"/>
          </p:cNvSpPr>
          <p:nvPr>
            <p:ph type="subTitle" idx="4294967295"/>
          </p:nvPr>
        </p:nvSpPr>
        <p:spPr>
          <a:xfrm>
            <a:off x="1691680" y="4658584"/>
            <a:ext cx="5571728" cy="438318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0033CC"/>
                </a:solidFill>
                <a:ea typeface="楷体_GB2312"/>
                <a:cs typeface="楷体_GB2312"/>
              </a:rPr>
              <a:t>王石平，教授</a:t>
            </a:r>
            <a:r>
              <a:rPr lang="en-US" altLang="zh-CN" b="1" dirty="0">
                <a:solidFill>
                  <a:srgbClr val="0033CC"/>
                </a:solidFill>
                <a:ea typeface="楷体_GB2312"/>
                <a:cs typeface="楷体_GB2312"/>
              </a:rPr>
              <a:t>/</a:t>
            </a:r>
            <a:r>
              <a:rPr lang="zh-CN" altLang="en-US" b="1" dirty="0">
                <a:solidFill>
                  <a:srgbClr val="0033CC"/>
                </a:solidFill>
                <a:ea typeface="楷体_GB2312"/>
                <a:cs typeface="楷体_GB2312"/>
              </a:rPr>
              <a:t>博导</a:t>
            </a:r>
            <a:r>
              <a:rPr lang="en-US" altLang="zh-CN" b="1" dirty="0">
                <a:solidFill>
                  <a:srgbClr val="0033CC"/>
                </a:solidFill>
                <a:ea typeface="楷体_GB2312"/>
                <a:cs typeface="楷体_GB2312"/>
              </a:rPr>
              <a:t>/</a:t>
            </a:r>
            <a:r>
              <a:rPr lang="zh-CN" altLang="en-US" b="1" dirty="0">
                <a:solidFill>
                  <a:srgbClr val="0033CC"/>
                </a:solidFill>
                <a:ea typeface="楷体_GB2312"/>
                <a:cs typeface="楷体_GB2312"/>
              </a:rPr>
              <a:t>旗山学者</a:t>
            </a:r>
            <a:endParaRPr lang="en-NZ" altLang="zh-CN" b="1" dirty="0">
              <a:solidFill>
                <a:srgbClr val="0033CC"/>
              </a:solidFill>
              <a:ea typeface="楷体_GB2312"/>
              <a:cs typeface="楷体_GB2312"/>
            </a:endParaRPr>
          </a:p>
          <a:p>
            <a:pPr algn="ctr" eaLnBrk="1" hangingPunct="1">
              <a:lnSpc>
                <a:spcPct val="80000"/>
              </a:lnSpc>
              <a:buNone/>
            </a:pPr>
            <a:endParaRPr lang="en-NZ" altLang="zh-CN" b="1" dirty="0">
              <a:solidFill>
                <a:srgbClr val="0033CC"/>
              </a:solidFill>
              <a:ea typeface="楷体_GB2312"/>
              <a:cs typeface="楷体_GB2312"/>
            </a:endParaRPr>
          </a:p>
          <a:p>
            <a:pPr algn="ctr" eaLnBrk="1" hangingPunct="1">
              <a:lnSpc>
                <a:spcPct val="80000"/>
              </a:lnSpc>
            </a:pPr>
            <a:endParaRPr lang="en-US" altLang="zh-CN" sz="3200" dirty="0">
              <a:ea typeface="楷体_GB2312"/>
              <a:cs typeface="楷体_GB231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701178" y="1922066"/>
            <a:ext cx="5787146" cy="20574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 eaLnBrk="1" hangingPunct="1"/>
            <a:r>
              <a:rPr lang="zh-CN" altLang="en-US" dirty="0"/>
              <a:t>   第五讲 线性判别分析 </a:t>
            </a:r>
            <a:r>
              <a:rPr lang="en-US" altLang="zh-CN" dirty="0"/>
              <a:t>(LDA)</a:t>
            </a:r>
            <a:endParaRPr lang="en-US" altLang="zh-CN" sz="4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960" y="0"/>
            <a:ext cx="1788079" cy="1800000"/>
          </a:xfrm>
          <a:prstGeom prst="rect">
            <a:avLst/>
          </a:prstGeom>
        </p:spPr>
      </p:pic>
      <p:sp>
        <p:nvSpPr>
          <p:cNvPr id="7" name="Rectangle 10"/>
          <p:cNvSpPr txBox="1">
            <a:spLocks noChangeArrowheads="1"/>
          </p:cNvSpPr>
          <p:nvPr/>
        </p:nvSpPr>
        <p:spPr bwMode="gray">
          <a:xfrm>
            <a:off x="1619672" y="5365913"/>
            <a:ext cx="5571728" cy="4383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zh-CN" altLang="en-US" b="1" kern="0" dirty="0">
                <a:solidFill>
                  <a:srgbClr val="0033CC"/>
                </a:solidFill>
                <a:ea typeface="楷体_GB2312"/>
                <a:cs typeface="楷体_GB2312"/>
              </a:rPr>
              <a:t>数学与计算机科学学院</a:t>
            </a:r>
            <a:endParaRPr lang="en-NZ" altLang="zh-CN" b="1" kern="0" dirty="0">
              <a:solidFill>
                <a:srgbClr val="0033CC"/>
              </a:solidFill>
              <a:ea typeface="楷体_GB2312"/>
              <a:cs typeface="楷体_GB2312"/>
            </a:endParaRPr>
          </a:p>
          <a:p>
            <a:pPr algn="ctr" eaLnBrk="1" hangingPunct="1">
              <a:lnSpc>
                <a:spcPct val="80000"/>
              </a:lnSpc>
            </a:pPr>
            <a:endParaRPr lang="en-US" altLang="zh-CN" b="0" kern="0" dirty="0">
              <a:ea typeface="楷体_GB2312"/>
              <a:cs typeface="楷体_GB231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5" r="20686"/>
          <a:stretch>
            <a:fillRect/>
          </a:stretch>
        </p:blipFill>
        <p:spPr>
          <a:xfrm>
            <a:off x="5868144" y="5903936"/>
            <a:ext cx="3240361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zh-CN" altLang="en-US" dirty="0">
                <a:latin typeface="+mj-ea"/>
                <a:cs typeface="Times New Roman" panose="02020603050405020304" pitchFamily="18" charset="0"/>
              </a:rPr>
              <a:t>线性判别分析的原理</a:t>
            </a:r>
            <a:endParaRPr lang="zh-CN" altLang="en-US" dirty="0">
              <a:latin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447800"/>
            <a:ext cx="247840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buClr>
                <a:schemeClr val="tx2">
                  <a:lumMod val="60000"/>
                  <a:lumOff val="40000"/>
                </a:schemeClr>
              </a:buClr>
              <a:defRPr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+mn-ea"/>
              </a:rPr>
              <a:t>基本原理</a:t>
            </a:r>
            <a:r>
              <a:rPr lang="zh-CN" altLang="en-US" sz="3200" b="1" dirty="0">
                <a:latin typeface="+mn-ea"/>
                <a:ea typeface="+mn-ea"/>
                <a:cs typeface="+mn-ea"/>
              </a:rPr>
              <a:t>： </a:t>
            </a:r>
            <a:endParaRPr lang="en-US" altLang="zh-CN" sz="3200" b="1" dirty="0">
              <a:latin typeface="+mn-ea"/>
              <a:ea typeface="+mn-ea"/>
              <a:cs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457200" y="4048125"/>
            <a:ext cx="76962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b="1" dirty="0">
                <a:latin typeface="+mn-ea"/>
                <a:ea typeface="+mn-ea"/>
                <a:cs typeface="+mn-ea"/>
              </a:rPr>
              <a:t>间距离和最小的类内距离</a:t>
            </a:r>
            <a:r>
              <a:rPr lang="en-US" altLang="zh-CN" b="1" dirty="0">
                <a:latin typeface="+mn-ea"/>
                <a:ea typeface="+mn-ea"/>
                <a:cs typeface="+mn-ea"/>
              </a:rPr>
              <a:t>,</a:t>
            </a:r>
            <a:r>
              <a:rPr lang="zh-CN" altLang="en-US" b="1" dirty="0">
                <a:latin typeface="+mn-ea"/>
                <a:ea typeface="+mn-ea"/>
                <a:cs typeface="+mn-ea"/>
              </a:rPr>
              <a:t>即在该子空间中具有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2133600" y="1498600"/>
            <a:ext cx="56388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b="1" dirty="0">
                <a:latin typeface="+mn-ea"/>
                <a:ea typeface="+mn-ea"/>
              </a:rPr>
              <a:t>将高维的样本数据投影到最佳判别</a:t>
            </a:r>
          </a:p>
        </p:txBody>
      </p:sp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457200" y="2362200"/>
            <a:ext cx="7620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b="1" dirty="0">
                <a:latin typeface="+mn-ea"/>
                <a:ea typeface="+mn-ea"/>
                <a:cs typeface="+mn-ea"/>
              </a:rPr>
              <a:t>向量空间</a:t>
            </a:r>
            <a:r>
              <a:rPr lang="en-US" altLang="zh-CN" b="1" dirty="0">
                <a:latin typeface="+mn-ea"/>
                <a:ea typeface="+mn-ea"/>
                <a:cs typeface="+mn-ea"/>
              </a:rPr>
              <a:t>,</a:t>
            </a:r>
            <a:r>
              <a:rPr lang="zh-CN" altLang="en-US" b="1" dirty="0">
                <a:latin typeface="+mn-ea"/>
                <a:ea typeface="+mn-ea"/>
                <a:cs typeface="+mn-ea"/>
              </a:rPr>
              <a:t>以达到特征提取</a:t>
            </a:r>
            <a:r>
              <a:rPr lang="en-US" altLang="zh-CN" b="1" dirty="0">
                <a:latin typeface="+mn-ea"/>
                <a:ea typeface="+mn-ea"/>
                <a:cs typeface="+mn-ea"/>
              </a:rPr>
              <a:t>(</a:t>
            </a:r>
            <a:r>
              <a:rPr lang="zh-CN" altLang="en-US" b="1" dirty="0">
                <a:latin typeface="+mn-ea"/>
                <a:ea typeface="+mn-ea"/>
                <a:cs typeface="+mn-ea"/>
              </a:rPr>
              <a:t>维数约简</a:t>
            </a:r>
            <a:r>
              <a:rPr lang="en-US" altLang="zh-CN" b="1" dirty="0">
                <a:latin typeface="+mn-ea"/>
                <a:ea typeface="+mn-ea"/>
                <a:cs typeface="+mn-ea"/>
              </a:rPr>
              <a:t>)</a:t>
            </a:r>
            <a:r>
              <a:rPr lang="zh-CN" altLang="en-US" b="1" dirty="0">
                <a:latin typeface="+mn-ea"/>
                <a:ea typeface="+mn-ea"/>
                <a:cs typeface="+mn-ea"/>
              </a:rPr>
              <a:t>的效果</a:t>
            </a:r>
            <a:r>
              <a:rPr lang="en-US" altLang="zh-CN" b="1" dirty="0">
                <a:latin typeface="+mn-ea"/>
                <a:ea typeface="+mn-ea"/>
                <a:cs typeface="+mn-ea"/>
              </a:rPr>
              <a:t>,</a:t>
            </a:r>
            <a:endParaRPr lang="zh-CN" altLang="en-US" b="1" dirty="0">
              <a:latin typeface="+mn-ea"/>
              <a:ea typeface="+mn-ea"/>
              <a:cs typeface="+mn-ea"/>
            </a:endParaRPr>
          </a:p>
        </p:txBody>
      </p:sp>
      <p:sp>
        <p:nvSpPr>
          <p:cNvPr id="10" name="矩形 5"/>
          <p:cNvSpPr>
            <a:spLocks noChangeArrowheads="1"/>
          </p:cNvSpPr>
          <p:nvPr/>
        </p:nvSpPr>
        <p:spPr bwMode="auto">
          <a:xfrm>
            <a:off x="457200" y="3209925"/>
            <a:ext cx="75438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b="1" dirty="0">
                <a:latin typeface="+mn-ea"/>
                <a:ea typeface="+mn-ea"/>
              </a:rPr>
              <a:t>投影后保证样本数据在新的子空间有最大的类</a:t>
            </a: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457200" y="4876800"/>
            <a:ext cx="29718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b="1" dirty="0">
                <a:latin typeface="+mn-ea"/>
                <a:ea typeface="+mn-ea"/>
              </a:rPr>
              <a:t>最佳的可分离性。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1600" y="2204864"/>
            <a:ext cx="676875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dirty="0">
                <a:solidFill>
                  <a:srgbClr val="FF0000"/>
                </a:solidFill>
                <a:latin typeface="+mn-ea"/>
                <a:ea typeface="+mn-ea"/>
                <a:cs typeface="+mn-ea"/>
              </a:rPr>
              <a:t>“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  <a:cs typeface="+mn-ea"/>
              </a:rPr>
              <a:t>投影后类内方差最小，类间方差最大</a:t>
            </a:r>
            <a:r>
              <a:rPr lang="zh-CN" altLang="en-US" sz="2800" b="0" dirty="0">
                <a:solidFill>
                  <a:srgbClr val="FF0000"/>
                </a:solidFill>
                <a:latin typeface="+mn-ea"/>
                <a:ea typeface="+mn-ea"/>
                <a:cs typeface="+mn-ea"/>
              </a:rPr>
              <a:t>”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87624" y="3425730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  <a:ea typeface="+mn-ea"/>
              </a:rPr>
              <a:t>具体地，将数据在低维度上进行投影，投影后希望每一种类别数据的投影点尽可能的接近，而不同类别的数据的类别中心之间的距离尽可能的大。</a:t>
            </a:r>
          </a:p>
        </p:txBody>
      </p:sp>
      <p:sp>
        <p:nvSpPr>
          <p:cNvPr id="5" name="标题 1"/>
          <p:cNvSpPr txBox="1"/>
          <p:nvPr/>
        </p:nvSpPr>
        <p:spPr bwMode="gray">
          <a:xfrm>
            <a:off x="804292" y="260648"/>
            <a:ext cx="7391400" cy="71437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anose="020F05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kern="0" dirty="0"/>
              <a:t>§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LDA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的中心思想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zh-CN" altLang="en-US" dirty="0">
                <a:latin typeface="+mj-ea"/>
                <a:cs typeface="Times New Roman" panose="02020603050405020304" pitchFamily="18" charset="0"/>
              </a:rPr>
              <a:t>线性判别分析的数学描述</a:t>
            </a:r>
            <a:endParaRPr lang="zh-CN" altLang="en-US" dirty="0">
              <a:latin typeface="+mj-ea"/>
            </a:endParaRP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465658" y="1521296"/>
            <a:ext cx="247840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>
                <a:srgbClr val="0A85FF"/>
              </a:buClr>
              <a:buFontTx/>
              <a:buNone/>
            </a:pPr>
            <a:r>
              <a:rPr lang="zh-CN" altLang="en-US" sz="2800" b="1">
                <a:solidFill>
                  <a:srgbClr val="1982D1"/>
                </a:solidFill>
                <a:latin typeface="+mn-ea"/>
                <a:ea typeface="+mn-ea"/>
                <a:cs typeface="+mn-ea"/>
              </a:rPr>
              <a:t>数学描述</a:t>
            </a:r>
            <a:r>
              <a:rPr lang="zh-CN" altLang="en-US" sz="3200" b="1">
                <a:solidFill>
                  <a:srgbClr val="000000"/>
                </a:solidFill>
                <a:latin typeface="+mn-ea"/>
                <a:ea typeface="+mn-ea"/>
                <a:cs typeface="+mn-ea"/>
              </a:rPr>
              <a:t>： </a:t>
            </a:r>
            <a:endParaRPr lang="en-US" altLang="zh-CN" sz="3200" b="1">
              <a:solidFill>
                <a:srgbClr val="000000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999058" y="2064221"/>
            <a:ext cx="7162800" cy="33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+mn-ea"/>
                <a:ea typeface="+mn-ea"/>
                <a:cs typeface="+mn-ea"/>
              </a:rPr>
              <a:t>数据映射到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baseline="30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ea typeface="+mn-ea"/>
                <a:cs typeface="+mn-ea"/>
              </a:rPr>
              <a:t>(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ea typeface="+mn-ea"/>
                <a:cs typeface="+mn-ea"/>
              </a:rPr>
              <a:t>从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ea typeface="+mn-ea"/>
                <a:cs typeface="+mn-ea"/>
              </a:rPr>
              <a:t>维降到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ea typeface="+mn-ea"/>
                <a:cs typeface="+mn-ea"/>
              </a:rPr>
              <a:t>维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ea typeface="+mn-ea"/>
                <a:cs typeface="+mn-ea"/>
              </a:rPr>
              <a:t>),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ea typeface="+mn-ea"/>
                <a:cs typeface="+mn-ea"/>
              </a:rPr>
              <a:t>且希望该变换将属于同一类的样本映射得越近越好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ea typeface="+mn-ea"/>
                <a:cs typeface="+mn-ea"/>
              </a:rPr>
              <a:t>(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ea typeface="+mn-ea"/>
                <a:cs typeface="+mn-ea"/>
              </a:rPr>
              <a:t>即最小的类内距离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ea typeface="+mn-ea"/>
                <a:cs typeface="+mn-ea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ea typeface="+mn-ea"/>
                <a:cs typeface="+mn-ea"/>
              </a:rPr>
              <a:t>，而将不同类的样本映射得越远越好 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ea typeface="+mn-ea"/>
                <a:cs typeface="+mn-ea"/>
              </a:rPr>
              <a:t>(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ea typeface="+mn-ea"/>
                <a:cs typeface="+mn-ea"/>
              </a:rPr>
              <a:t>即最大的类间距离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ea typeface="+mn-ea"/>
                <a:cs typeface="+mn-ea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ea typeface="+mn-ea"/>
                <a:cs typeface="+mn-ea"/>
              </a:rPr>
              <a:t>。同时还能尽能多地保留样本数据的判别信息</a:t>
            </a:r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541858" y="5569421"/>
            <a:ext cx="71628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>
                <a:srgbClr val="0A85FF"/>
              </a:buClr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问题：线性变换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800" b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如何选取呢？</a:t>
            </a:r>
            <a:endParaRPr lang="en-US" altLang="zh-CN" sz="2800" b="1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611958" y="1618134"/>
            <a:ext cx="56324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+mn-ea"/>
                <a:ea typeface="+mn-ea"/>
                <a:cs typeface="+mn-ea"/>
              </a:rPr>
              <a:t>通过一个</a:t>
            </a:r>
            <a:r>
              <a:rPr lang="zh-CN" altLang="en-US" b="1">
                <a:solidFill>
                  <a:srgbClr val="FF0000"/>
                </a:solidFill>
                <a:latin typeface="+mn-ea"/>
                <a:ea typeface="+mn-ea"/>
                <a:cs typeface="+mn-ea"/>
              </a:rPr>
              <a:t>线性变换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en-US" altLang="zh-CN" b="1">
                <a:solidFill>
                  <a:srgbClr val="000000"/>
                </a:solidFill>
                <a:latin typeface="+mn-ea"/>
                <a:ea typeface="+mn-ea"/>
                <a:cs typeface="+mn-ea"/>
              </a:rPr>
              <a:t>,</a:t>
            </a:r>
            <a:r>
              <a:rPr lang="zh-CN" altLang="en-US" b="1">
                <a:solidFill>
                  <a:srgbClr val="000000"/>
                </a:solidFill>
                <a:latin typeface="+mn-ea"/>
                <a:ea typeface="+mn-ea"/>
                <a:cs typeface="+mn-ea"/>
              </a:rPr>
              <a:t>将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zh-CN" altLang="en-US" b="1">
                <a:solidFill>
                  <a:srgbClr val="000000"/>
                </a:solidFill>
                <a:latin typeface="+mn-ea"/>
                <a:ea typeface="+mn-ea"/>
                <a:cs typeface="+mn-ea"/>
              </a:rPr>
              <a:t>中的样本</a:t>
            </a:r>
            <a:endParaRPr lang="zh-CN" altLang="en-US" b="1"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zh-CN" altLang="en-US" dirty="0">
                <a:latin typeface="+mj-ea"/>
                <a:cs typeface="Times New Roman" panose="02020603050405020304" pitchFamily="18" charset="0"/>
              </a:rPr>
              <a:t>举例分析</a:t>
            </a:r>
            <a:endParaRPr lang="zh-CN" altLang="en-US" dirty="0">
              <a:latin typeface="+mj-ea"/>
            </a:endParaRPr>
          </a:p>
        </p:txBody>
      </p:sp>
      <p:grpSp>
        <p:nvGrpSpPr>
          <p:cNvPr id="10" name="组合 9"/>
          <p:cNvGrpSpPr/>
          <p:nvPr/>
        </p:nvGrpSpPr>
        <p:grpSpPr bwMode="auto">
          <a:xfrm>
            <a:off x="755576" y="1360527"/>
            <a:ext cx="6562725" cy="538416"/>
            <a:chOff x="728192" y="1869943"/>
            <a:chExt cx="6562725" cy="537742"/>
          </a:xfrm>
        </p:grpSpPr>
        <p:sp>
          <p:nvSpPr>
            <p:cNvPr id="11" name="文本框 7"/>
            <p:cNvSpPr txBox="1">
              <a:spLocks noChangeArrowheads="1"/>
            </p:cNvSpPr>
            <p:nvPr/>
          </p:nvSpPr>
          <p:spPr bwMode="auto">
            <a:xfrm>
              <a:off x="728192" y="1886368"/>
              <a:ext cx="6562725" cy="521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 dirty="0">
                  <a:latin typeface="+mn-ea"/>
                  <a:ea typeface="+mn-ea"/>
                </a:rPr>
                <a:t>给定任意的样本</a:t>
              </a:r>
            </a:p>
          </p:txBody>
        </p:sp>
        <p:pic>
          <p:nvPicPr>
            <p:cNvPr id="12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3705" y="1869943"/>
              <a:ext cx="1369404" cy="461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933019"/>
            <a:ext cx="3033713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15"/>
          <p:cNvGrpSpPr/>
          <p:nvPr/>
        </p:nvGrpSpPr>
        <p:grpSpPr bwMode="auto">
          <a:xfrm>
            <a:off x="827584" y="2560084"/>
            <a:ext cx="6562725" cy="521970"/>
            <a:chOff x="800200" y="3070095"/>
            <a:chExt cx="6562725" cy="521317"/>
          </a:xfrm>
        </p:grpSpPr>
        <p:pic>
          <p:nvPicPr>
            <p:cNvPr id="17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288" y="3083260"/>
              <a:ext cx="1499746" cy="490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文本框 11"/>
            <p:cNvSpPr txBox="1">
              <a:spLocks noChangeArrowheads="1"/>
            </p:cNvSpPr>
            <p:nvPr/>
          </p:nvSpPr>
          <p:spPr bwMode="auto">
            <a:xfrm>
              <a:off x="800200" y="3070095"/>
              <a:ext cx="6562725" cy="521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 dirty="0">
                  <a:latin typeface="+mn-ea"/>
                  <a:ea typeface="+mn-ea"/>
                </a:rPr>
                <a:t>其中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     </a:t>
              </a:r>
              <a:r>
                <a:rPr lang="zh-CN" altLang="en-US" b="1" dirty="0">
                  <a:latin typeface="+mn-ea"/>
                  <a:ea typeface="+mn-ea"/>
                </a:rPr>
                <a:t>为待定向量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8ACFD468-C684-48CA-AD4C-6A977DC404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3"/>
          <a:stretch/>
        </p:blipFill>
        <p:spPr bwMode="auto">
          <a:xfrm>
            <a:off x="1465659" y="3501008"/>
            <a:ext cx="5760000" cy="318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线性判别分析目标函数的建立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1002945"/>
            <a:ext cx="7831560" cy="1284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  <a:cs typeface="+mn-ea"/>
              </a:rPr>
              <a:t>问题：</a:t>
            </a:r>
            <a:r>
              <a:rPr lang="zh-CN" altLang="en-US" sz="2800" b="1" dirty="0">
                <a:latin typeface="+mn-ea"/>
                <a:ea typeface="+mn-ea"/>
                <a:cs typeface="+mn-ea"/>
              </a:rPr>
              <a:t>线性判别分析的优化目标是什么？</a:t>
            </a:r>
            <a:endParaRPr lang="en-US" altLang="zh-CN" sz="2800" b="1" dirty="0">
              <a:latin typeface="+mn-ea"/>
              <a:ea typeface="+mn-ea"/>
              <a:cs typeface="+mn-ea"/>
            </a:endParaRPr>
          </a:p>
          <a:p>
            <a:pPr lvl="1" eaLnBrk="1" hangingPunct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defRPr/>
            </a:pPr>
            <a:r>
              <a:rPr lang="zh-CN" altLang="en-US" sz="2800" b="1" dirty="0">
                <a:latin typeface="+mn-ea"/>
                <a:ea typeface="+mn-ea"/>
                <a:cs typeface="+mn-ea"/>
              </a:rPr>
              <a:t>如何去优化</a:t>
            </a:r>
            <a:r>
              <a:rPr lang="en-US" altLang="zh-CN" sz="2800" b="1" dirty="0">
                <a:latin typeface="+mn-ea"/>
                <a:ea typeface="+mn-ea"/>
                <a:cs typeface="+mn-ea"/>
              </a:rPr>
              <a:t>/</a:t>
            </a:r>
            <a:r>
              <a:rPr lang="zh-CN" altLang="en-US" sz="2800" b="1" dirty="0">
                <a:latin typeface="+mn-ea"/>
                <a:ea typeface="+mn-ea"/>
                <a:cs typeface="+mn-ea"/>
              </a:rPr>
              <a:t>求解目标函数？</a:t>
            </a:r>
            <a:endParaRPr lang="en-US" altLang="zh-CN" sz="2800" b="1" dirty="0">
              <a:latin typeface="+mn-ea"/>
              <a:ea typeface="+mn-ea"/>
              <a:cs typeface="+mn-ea"/>
            </a:endParaRP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747464" y="2223343"/>
            <a:ext cx="8001000" cy="2030095"/>
            <a:chOff x="152400" y="1981200"/>
            <a:chExt cx="8001000" cy="2029421"/>
          </a:xfrm>
        </p:grpSpPr>
        <p:sp>
          <p:nvSpPr>
            <p:cNvPr id="10" name="矩形 9"/>
            <p:cNvSpPr/>
            <p:nvPr/>
          </p:nvSpPr>
          <p:spPr>
            <a:xfrm>
              <a:off x="152400" y="1981200"/>
              <a:ext cx="8001000" cy="202942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1" eaLnBrk="1" hangingPunct="1">
                <a:lnSpc>
                  <a:spcPct val="150000"/>
                </a:lnSpc>
                <a:buClr>
                  <a:schemeClr val="tx2">
                    <a:lumMod val="60000"/>
                    <a:lumOff val="40000"/>
                  </a:schemeClr>
                </a:buClr>
                <a:defRPr/>
              </a:pPr>
              <a:r>
                <a:rPr lang="zh-CN" altLang="en-US" sz="2800" b="1" dirty="0">
                  <a:latin typeface="+mn-ea"/>
                  <a:ea typeface="+mn-ea"/>
                  <a:cs typeface="Times New Roman" panose="02020603050405020304" pitchFamily="18" charset="0"/>
                </a:rPr>
                <a:t>二分类问题：设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是</a:t>
              </a:r>
              <a:r>
                <a:rPr lang="zh-CN" altLang="en-US" sz="2800" b="1" dirty="0">
                  <a:latin typeface="+mn-ea"/>
                  <a:ea typeface="+mn-ea"/>
                  <a:cs typeface="+mn-ea"/>
                </a:rPr>
                <a:t>一个两类的分类问题</a:t>
              </a:r>
              <a:r>
                <a:rPr lang="en-US" altLang="zh-CN" sz="2800" b="1" dirty="0">
                  <a:latin typeface="+mn-ea"/>
                  <a:ea typeface="+mn-ea"/>
                  <a:cs typeface="+mn-ea"/>
                </a:rPr>
                <a:t>,</a:t>
              </a:r>
              <a:r>
                <a:rPr lang="zh-CN" altLang="en-US" sz="2800" b="1" dirty="0">
                  <a:latin typeface="+mn-ea"/>
                  <a:ea typeface="+mn-ea"/>
                  <a:cs typeface="+mn-ea"/>
                </a:rPr>
                <a:t>记属于第一第二类的样本集合分别为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zh-CN" altLang="en-US" sz="2800" b="1" dirty="0">
                  <a:latin typeface="+mn-ea"/>
                  <a:ea typeface="+mn-ea"/>
                  <a:cs typeface="Times New Roman" panose="02020603050405020304" pitchFamily="18" charset="0"/>
                </a:rPr>
                <a:t>记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lvl="1" eaLnBrk="1" hangingPunct="1">
                <a:lnSpc>
                  <a:spcPct val="150000"/>
                </a:lnSpc>
                <a:buClr>
                  <a:schemeClr val="tx2">
                    <a:lumMod val="60000"/>
                    <a:lumOff val="40000"/>
                  </a:schemeClr>
                </a:buClr>
                <a:defRPr/>
              </a:pP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800" b="1" dirty="0">
                  <a:latin typeface="+mn-ea"/>
                  <a:ea typeface="+mn-ea"/>
                  <a:cs typeface="Times New Roman" panose="02020603050405020304" pitchFamily="18" charset="0"/>
                </a:rPr>
                <a:t>为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800" b="1" i="1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=1, 2)</a:t>
              </a:r>
              <a:r>
                <a:rPr lang="zh-CN" altLang="en-US" sz="2800" b="1" dirty="0">
                  <a:latin typeface="+mn-ea"/>
                  <a:ea typeface="+mn-ea"/>
                  <a:cs typeface="+mn-ea"/>
                </a:rPr>
                <a:t>类的均值</a:t>
              </a:r>
              <a:r>
                <a:rPr lang="en-US" altLang="zh-CN" sz="2800" b="1" dirty="0">
                  <a:latin typeface="+mn-ea"/>
                  <a:ea typeface="+mn-ea"/>
                  <a:cs typeface="+mn-ea"/>
                </a:rPr>
                <a:t>,</a:t>
              </a:r>
              <a:r>
                <a:rPr lang="zh-CN" altLang="en-US" sz="2800" b="1" dirty="0">
                  <a:latin typeface="+mn-ea"/>
                  <a:ea typeface="+mn-ea"/>
                  <a:cs typeface="+mn-ea"/>
                </a:rPr>
                <a:t>即</a:t>
              </a:r>
              <a:endParaRPr lang="en-US" altLang="zh-CN" sz="2800" b="1" dirty="0">
                <a:latin typeface="+mn-ea"/>
                <a:ea typeface="+mn-ea"/>
                <a:cs typeface="+mn-ea"/>
              </a:endParaRPr>
            </a:p>
          </p:txBody>
        </p:sp>
        <p:pic>
          <p:nvPicPr>
            <p:cNvPr id="11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397" y="3352800"/>
              <a:ext cx="348403" cy="520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864" y="4244231"/>
            <a:ext cx="2438400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64" y="5636468"/>
            <a:ext cx="73152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组合 14"/>
          <p:cNvGrpSpPr/>
          <p:nvPr/>
        </p:nvGrpSpPr>
        <p:grpSpPr bwMode="auto">
          <a:xfrm>
            <a:off x="1214189" y="4966543"/>
            <a:ext cx="3114675" cy="738188"/>
            <a:chOff x="618615" y="4724400"/>
            <a:chExt cx="3115185" cy="738664"/>
          </a:xfrm>
        </p:grpSpPr>
        <p:sp>
          <p:nvSpPr>
            <p:cNvPr id="16" name="矩形 15"/>
            <p:cNvSpPr/>
            <p:nvPr/>
          </p:nvSpPr>
          <p:spPr>
            <a:xfrm>
              <a:off x="618615" y="4724400"/>
              <a:ext cx="2785566" cy="7377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eaLnBrk="1" hangingPunct="1">
                <a:lnSpc>
                  <a:spcPct val="150000"/>
                </a:lnSpc>
                <a:buClr>
                  <a:schemeClr val="tx2">
                    <a:lumMod val="60000"/>
                    <a:lumOff val="40000"/>
                  </a:schemeClr>
                </a:buClr>
                <a:defRPr/>
              </a:pPr>
              <a:r>
                <a:rPr lang="zh-CN" altLang="en-US" sz="2800" b="1" dirty="0">
                  <a:latin typeface="+mn-ea"/>
                  <a:ea typeface="+mn-ea"/>
                  <a:cs typeface="Times New Roman" panose="02020603050405020304" pitchFamily="18" charset="0"/>
                </a:rPr>
                <a:t>经过变换后为</a:t>
              </a:r>
            </a:p>
          </p:txBody>
        </p:sp>
        <p:pic>
          <p:nvPicPr>
            <p:cNvPr id="17" name="图片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191" y="4796971"/>
              <a:ext cx="359809" cy="537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图片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503" y="4834213"/>
              <a:ext cx="384297" cy="628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>
                <a:spLocks noChangeArrowheads="1"/>
              </p:cNvSpPr>
              <p:nvPr/>
            </p:nvSpPr>
            <p:spPr bwMode="auto">
              <a:xfrm>
                <a:off x="743272" y="1268760"/>
                <a:ext cx="8077200" cy="1284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b="0" dirty="0">
                    <a:latin typeface="宋体" panose="02010600030101010101" pitchFamily="2" charset="-122"/>
                  </a:rPr>
                  <a:t>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𝒁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={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𝑻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)|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∊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}</m:t>
                    </m:r>
                  </m:oMath>
                </a14:m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zh-CN" altLang="en-US" b="0" dirty="0">
                    <a:latin typeface="宋体" panose="02010600030101010101" pitchFamily="2" charset="-122"/>
                  </a:rPr>
                  <a:t>从而根据线性判别分析的基本思想，我们希望</a:t>
                </a:r>
                <a:r>
                  <a:rPr lang="zh-CN" altLang="en-US" b="1" dirty="0">
                    <a:latin typeface="宋体" panose="02010600030101010101" pitchFamily="2" charset="-122"/>
                  </a:rPr>
                  <a:t>：  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3272" y="1268760"/>
                <a:ext cx="8077200" cy="1284288"/>
              </a:xfrm>
              <a:prstGeom prst="rect">
                <a:avLst/>
              </a:prstGeom>
              <a:blipFill>
                <a:blip r:embed="rId2"/>
                <a:stretch>
                  <a:fillRect l="-1585" r="-604" b="-123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895672" y="2735610"/>
            <a:ext cx="1055688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Times New Roman" panose="02020603050405020304" pitchFamily="18" charset="0"/>
                <a:ea typeface="Adobe 楷体 Std R" pitchFamily="18" charset="-122"/>
                <a:cs typeface="Times New Roman" panose="02020603050405020304" pitchFamily="18" charset="0"/>
              </a:rPr>
              <a:t> 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5672" y="4773960"/>
            <a:ext cx="1055688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Times New Roman" panose="02020603050405020304" pitchFamily="18" charset="0"/>
                <a:ea typeface="Adobe 楷体 Std R" pitchFamily="18" charset="-122"/>
                <a:cs typeface="Times New Roman" panose="02020603050405020304" pitchFamily="18" charset="0"/>
              </a:rPr>
              <a:t> 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672" y="3326160"/>
            <a:ext cx="51816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872" y="4088160"/>
            <a:ext cx="25400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660" y="5459760"/>
            <a:ext cx="4724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903" y="6133577"/>
            <a:ext cx="58499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B1C8724-0D75-4D27-AB15-08F246F98D8F}"/>
                  </a:ext>
                </a:extLst>
              </p:cNvPr>
              <p:cNvSpPr txBox="1"/>
              <p:nvPr/>
            </p:nvSpPr>
            <p:spPr>
              <a:xfrm>
                <a:off x="1951360" y="2718802"/>
                <a:ext cx="35283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和</m:t>
                    </m:r>
                    <m:acc>
                      <m:accPr>
                        <m:chr m:val="̅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离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800" b="0" dirty="0"/>
                  <a:t>越远越好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B1C8724-0D75-4D27-AB15-08F246F98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360" y="2718802"/>
                <a:ext cx="3528392" cy="523220"/>
              </a:xfrm>
              <a:prstGeom prst="rect">
                <a:avLst/>
              </a:prstGeom>
              <a:blipFill>
                <a:blip r:embed="rId7"/>
                <a:stretch>
                  <a:fillRect t="-16279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97D8F8A-CE49-4233-BCA1-3757189EBA31}"/>
                  </a:ext>
                </a:extLst>
              </p:cNvPr>
              <p:cNvSpPr txBox="1"/>
              <p:nvPr/>
            </p:nvSpPr>
            <p:spPr>
              <a:xfrm>
                <a:off x="1930722" y="4804450"/>
                <a:ext cx="51476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sz="2800" b="0" dirty="0"/>
                  <a:t>的元素集中在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附近</m:t>
                    </m:r>
                  </m:oMath>
                </a14:m>
                <a:r>
                  <a:rPr lang="zh-CN" altLang="en-US" sz="2800" b="0" dirty="0"/>
                  <a:t>越好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97D8F8A-CE49-4233-BCA1-3757189EB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722" y="4804450"/>
                <a:ext cx="5147618" cy="523220"/>
              </a:xfrm>
              <a:prstGeom prst="rect">
                <a:avLst/>
              </a:prstGeom>
              <a:blipFill>
                <a:blip r:embed="rId8"/>
                <a:stretch>
                  <a:fillRect t="-1511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">
            <a:extLst>
              <a:ext uri="{FF2B5EF4-FFF2-40B4-BE49-F238E27FC236}">
                <a16:creationId xmlns:a16="http://schemas.microsoft.com/office/drawing/2014/main" id="{6E42EC1C-ADC3-4A3A-88D1-069298F7B46F}"/>
              </a:ext>
            </a:extLst>
          </p:cNvPr>
          <p:cNvSpPr txBox="1">
            <a:spLocks/>
          </p:cNvSpPr>
          <p:nvPr/>
        </p:nvSpPr>
        <p:spPr bwMode="gray">
          <a:xfrm>
            <a:off x="743272" y="230970"/>
            <a:ext cx="7391400" cy="71437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anose="020F05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kern="0" dirty="0"/>
              <a:t>§</a:t>
            </a:r>
            <a:r>
              <a:rPr lang="zh-CN" altLang="en-US" kern="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线性判别分析目标函数的形式化</a:t>
            </a:r>
            <a:endParaRPr lang="zh-CN" altLang="en-US" kern="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27584" y="260648"/>
            <a:ext cx="775144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例：最大类间距离和最小类内距离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0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7517257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zh-CN" altLang="en-US" dirty="0">
                <a:latin typeface="+mn-ea"/>
                <a:ea typeface="+mn-ea"/>
              </a:rPr>
              <a:t>线性判别分析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目标函数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3608" y="1772816"/>
            <a:ext cx="7937500" cy="4274977"/>
            <a:chOff x="381000" y="1592263"/>
            <a:chExt cx="7937500" cy="4274977"/>
          </a:xfrm>
        </p:grpSpPr>
        <p:pic>
          <p:nvPicPr>
            <p:cNvPr id="5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1120" y="1709738"/>
              <a:ext cx="4724400" cy="1136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381000" y="3965258"/>
              <a:ext cx="79375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latin typeface="+mn-ea"/>
                  <a:ea typeface="+mn-ea"/>
                  <a:cs typeface="+mn-ea"/>
                </a:rPr>
                <a:t>(1)</a:t>
              </a:r>
              <a:r>
                <a:rPr lang="zh-CN" altLang="en-US" b="1" dirty="0">
                  <a:latin typeface="+mn-ea"/>
                  <a:ea typeface="+mn-ea"/>
                  <a:cs typeface="+mn-ea"/>
                </a:rPr>
                <a:t>目标函数要实现最大类间距离和最小类内距离</a:t>
              </a:r>
              <a:endParaRPr lang="en-US" altLang="zh-CN" b="1" dirty="0">
                <a:latin typeface="+mn-ea"/>
                <a:ea typeface="+mn-ea"/>
                <a:cs typeface="+mn-ea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381000" y="4564063"/>
              <a:ext cx="7848600" cy="1303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latin typeface="+mn-ea"/>
                  <a:ea typeface="+mn-ea"/>
                  <a:cs typeface="+mn-ea"/>
                </a:rPr>
                <a:t>(2)</a:t>
              </a:r>
              <a:r>
                <a:rPr lang="zh-CN" altLang="en-US" b="1" dirty="0">
                  <a:latin typeface="+mn-ea"/>
                  <a:ea typeface="+mn-ea"/>
                  <a:cs typeface="+mn-ea"/>
                </a:rPr>
                <a:t>目标函数</a:t>
              </a:r>
              <a:r>
                <a:rPr lang="zh-CN" altLang="en-US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J(w)</a:t>
              </a:r>
              <a:r>
                <a:rPr lang="zh-CN" altLang="en-US" b="1" dirty="0">
                  <a:latin typeface="+mn-ea"/>
                  <a:ea typeface="+mn-ea"/>
                  <a:cs typeface="Times New Roman" panose="02020603050405020304" pitchFamily="18" charset="0"/>
                </a:rPr>
                <a:t>中的比值在一定程度上可以看作是信噪比</a:t>
              </a:r>
              <a:r>
                <a:rPr lang="zh-CN" altLang="en-US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(signal-to-noise ratio)</a:t>
              </a:r>
            </a:p>
          </p:txBody>
        </p:sp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469900" y="3268663"/>
              <a:ext cx="125539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solidFill>
                    <a:srgbClr val="1982D1"/>
                  </a:solidFill>
                  <a:latin typeface="+mn-ea"/>
                  <a:ea typeface="+mn-ea"/>
                </a:rPr>
                <a:t>注意</a:t>
              </a:r>
              <a:r>
                <a:rPr lang="zh-CN" altLang="en-US" b="1">
                  <a:latin typeface="+mn-ea"/>
                  <a:ea typeface="+mn-ea"/>
                </a:rPr>
                <a:t>：</a:t>
              </a:r>
            </a:p>
          </p:txBody>
        </p:sp>
        <p:sp>
          <p:nvSpPr>
            <p:cNvPr id="10" name="矩形: 圆角 9"/>
            <p:cNvSpPr/>
            <p:nvPr/>
          </p:nvSpPr>
          <p:spPr>
            <a:xfrm>
              <a:off x="1143000" y="1592263"/>
              <a:ext cx="5410200" cy="13716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47EF0E1-7816-4EDB-B5BB-F828D13AAF82}"/>
              </a:ext>
            </a:extLst>
          </p:cNvPr>
          <p:cNvSpPr txBox="1"/>
          <p:nvPr/>
        </p:nvSpPr>
        <p:spPr>
          <a:xfrm>
            <a:off x="6698750" y="1855582"/>
            <a:ext cx="24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028700" y="332656"/>
            <a:ext cx="7086600" cy="48895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anose="020F05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§</a:t>
            </a:r>
            <a:r>
              <a:rPr lang="zh-CN" altLang="en-U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目标函数简化</a:t>
            </a:r>
          </a:p>
        </p:txBody>
      </p:sp>
      <p:sp>
        <p:nvSpPr>
          <p:cNvPr id="3" name="文本框 12"/>
          <p:cNvSpPr txBox="1">
            <a:spLocks noChangeArrowheads="1"/>
          </p:cNvSpPr>
          <p:nvPr/>
        </p:nvSpPr>
        <p:spPr bwMode="auto">
          <a:xfrm>
            <a:off x="539824" y="6075586"/>
            <a:ext cx="16764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b="0" dirty="0">
                <a:latin typeface="+mn-ea"/>
                <a:ea typeface="+mn-ea"/>
              </a:rPr>
              <a:t>转化为</a:t>
            </a:r>
          </a:p>
        </p:txBody>
      </p:sp>
      <p:grpSp>
        <p:nvGrpSpPr>
          <p:cNvPr id="4" name="组合 2"/>
          <p:cNvGrpSpPr/>
          <p:nvPr/>
        </p:nvGrpSpPr>
        <p:grpSpPr bwMode="auto">
          <a:xfrm>
            <a:off x="1047313" y="1152199"/>
            <a:ext cx="5410200" cy="1136650"/>
            <a:chOff x="762000" y="838200"/>
            <a:chExt cx="5410200" cy="1136860"/>
          </a:xfrm>
        </p:grpSpPr>
        <p:pic>
          <p:nvPicPr>
            <p:cNvPr id="5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838200"/>
              <a:ext cx="4724400" cy="1136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: 圆角 5"/>
            <p:cNvSpPr/>
            <p:nvPr/>
          </p:nvSpPr>
          <p:spPr>
            <a:xfrm>
              <a:off x="762000" y="838200"/>
              <a:ext cx="5410200" cy="99078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1987624" y="5546949"/>
            <a:ext cx="5410200" cy="1290637"/>
            <a:chOff x="797560" y="5410200"/>
            <a:chExt cx="5410200" cy="1371600"/>
          </a:xfrm>
        </p:grpSpPr>
        <p:pic>
          <p:nvPicPr>
            <p:cNvPr id="8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5660340"/>
              <a:ext cx="4800600" cy="892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: 圆角 8"/>
            <p:cNvSpPr/>
            <p:nvPr/>
          </p:nvSpPr>
          <p:spPr>
            <a:xfrm>
              <a:off x="797560" y="5410200"/>
              <a:ext cx="5410200" cy="13716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1087512" y="2208436"/>
            <a:ext cx="5243512" cy="1276350"/>
            <a:chOff x="623447" y="3447816"/>
            <a:chExt cx="5243953" cy="1276584"/>
          </a:xfrm>
        </p:grpSpPr>
        <p:pic>
          <p:nvPicPr>
            <p:cNvPr id="11" name="图片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447" y="3447816"/>
              <a:ext cx="4731656" cy="489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图片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4255865"/>
              <a:ext cx="4876800" cy="468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图片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3627254"/>
              <a:ext cx="609600" cy="258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组合 13"/>
          <p:cNvGrpSpPr/>
          <p:nvPr/>
        </p:nvGrpSpPr>
        <p:grpSpPr bwMode="auto">
          <a:xfrm>
            <a:off x="616024" y="3560986"/>
            <a:ext cx="7772400" cy="1770857"/>
            <a:chOff x="304801" y="1981200"/>
            <a:chExt cx="7772399" cy="1770633"/>
          </a:xfrm>
        </p:grpSpPr>
        <p:grpSp>
          <p:nvGrpSpPr>
            <p:cNvPr id="15" name="组合 16"/>
            <p:cNvGrpSpPr/>
            <p:nvPr/>
          </p:nvGrpSpPr>
          <p:grpSpPr bwMode="auto">
            <a:xfrm>
              <a:off x="304801" y="1981200"/>
              <a:ext cx="7772399" cy="999797"/>
              <a:chOff x="472753" y="2401888"/>
              <a:chExt cx="6186040" cy="579109"/>
            </a:xfrm>
          </p:grpSpPr>
          <p:pic>
            <p:nvPicPr>
              <p:cNvPr id="17" name="图片 18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753" y="2401888"/>
                <a:ext cx="4815748" cy="579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图片 19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5310" y="2453963"/>
                <a:ext cx="1413483" cy="407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6" name="图片 17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" b="6423"/>
            <a:stretch/>
          </p:blipFill>
          <p:spPr bwMode="auto">
            <a:xfrm>
              <a:off x="867208" y="2984405"/>
              <a:ext cx="6225947" cy="767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582A0E52-3EE9-4E77-A9EB-65CC756DB00B}"/>
              </a:ext>
            </a:extLst>
          </p:cNvPr>
          <p:cNvSpPr txBox="1"/>
          <p:nvPr/>
        </p:nvSpPr>
        <p:spPr>
          <a:xfrm>
            <a:off x="5935597" y="1132329"/>
            <a:ext cx="24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A5A05A0-F901-42DE-A1A6-8CC8106D08AB}"/>
              </a:ext>
            </a:extLst>
          </p:cNvPr>
          <p:cNvSpPr txBox="1"/>
          <p:nvPr/>
        </p:nvSpPr>
        <p:spPr>
          <a:xfrm>
            <a:off x="3203776" y="2183177"/>
            <a:ext cx="218750" cy="376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A26B6EA-DF81-40F3-B29A-ED331B87CC6D}"/>
              </a:ext>
            </a:extLst>
          </p:cNvPr>
          <p:cNvSpPr txBox="1"/>
          <p:nvPr/>
        </p:nvSpPr>
        <p:spPr>
          <a:xfrm>
            <a:off x="5651638" y="2179592"/>
            <a:ext cx="218750" cy="376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47EABF9-F7FC-4B18-98CD-E865B4ECFD15}"/>
              </a:ext>
            </a:extLst>
          </p:cNvPr>
          <p:cNvSpPr txBox="1"/>
          <p:nvPr/>
        </p:nvSpPr>
        <p:spPr>
          <a:xfrm>
            <a:off x="4438414" y="3625982"/>
            <a:ext cx="218750" cy="376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653752" y="404664"/>
            <a:ext cx="7086600" cy="48736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anose="020F05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§</a:t>
            </a:r>
            <a:r>
              <a:rPr lang="zh-CN" altLang="en-U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Times New Roman" panose="02020603050405020304" pitchFamily="18" charset="0"/>
              </a:rPr>
              <a:t>算法设计</a:t>
            </a: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587895" y="1552798"/>
            <a:ext cx="7656513" cy="203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b="1" dirty="0">
                <a:solidFill>
                  <a:srgbClr val="1982D1"/>
                </a:solidFill>
                <a:latin typeface="+mn-ea"/>
                <a:ea typeface="+mn-ea"/>
              </a:rPr>
              <a:t>观察</a:t>
            </a:r>
            <a:r>
              <a:rPr lang="zh-CN" altLang="en-US" b="1" dirty="0">
                <a:latin typeface="+mn-ea"/>
                <a:ea typeface="+mn-ea"/>
              </a:rPr>
              <a:t>：上式问题的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b="1" dirty="0">
                <a:latin typeface="+mn-ea"/>
                <a:ea typeface="+mn-ea"/>
              </a:rPr>
              <a:t>并不是唯一的，倘若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w</a:t>
            </a:r>
            <a:r>
              <a:rPr lang="zh-CN" altLang="en-US" b="1" dirty="0">
                <a:latin typeface="+mn-ea"/>
                <a:ea typeface="+mn-ea"/>
              </a:rPr>
              <a:t>对应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J(w)</a:t>
            </a:r>
            <a:r>
              <a:rPr lang="zh-CN" altLang="en-US" b="1" dirty="0">
                <a:latin typeface="+mn-ea"/>
                <a:ea typeface="+mn-ea"/>
              </a:rPr>
              <a:t>的极大值点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b="1" dirty="0">
                <a:latin typeface="+mn-ea"/>
                <a:ea typeface="+mn-ea"/>
              </a:rPr>
              <a:t>则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a*w</a:t>
            </a:r>
            <a:r>
              <a:rPr lang="zh-CN" altLang="en-US" b="1" dirty="0">
                <a:latin typeface="+mn-ea"/>
                <a:ea typeface="+mn-ea"/>
              </a:rPr>
              <a:t>仍然可以达到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J(w)</a:t>
            </a:r>
            <a:r>
              <a:rPr lang="zh-CN" altLang="en-US" b="1" dirty="0">
                <a:latin typeface="+mn-ea"/>
                <a:ea typeface="+mn-ea"/>
              </a:rPr>
              <a:t>的极大值点</a:t>
            </a: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664095" y="3838798"/>
            <a:ext cx="25146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latin typeface="+mn-ea"/>
                <a:ea typeface="+mn-ea"/>
              </a:rPr>
              <a:t>问题转化为</a:t>
            </a:r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95" y="4797152"/>
            <a:ext cx="72755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线性判别分析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15616" y="2276872"/>
            <a:ext cx="51845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理论原理</a:t>
            </a:r>
            <a:endParaRPr lang="en-NZ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算法过程</a:t>
            </a:r>
            <a:endParaRPr lang="en-US" altLang="zh-CN" sz="2800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实验结果</a:t>
            </a:r>
            <a:endParaRPr lang="en-NZ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576263" y="1024756"/>
            <a:ext cx="3810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b="1" dirty="0">
                <a:latin typeface="+mn-ea"/>
                <a:ea typeface="+mn-ea"/>
              </a:rPr>
              <a:t>构造拉格朗日函数为</a:t>
            </a:r>
          </a:p>
        </p:txBody>
      </p:sp>
      <p:pic>
        <p:nvPicPr>
          <p:cNvPr id="3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1884759"/>
            <a:ext cx="49720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457200" y="2659459"/>
            <a:ext cx="73914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b="1" dirty="0">
                <a:latin typeface="+mn-ea"/>
                <a:ea typeface="+mn-ea"/>
              </a:rPr>
              <a:t>对拉格朗日函数求偏导并设其偏导数为零，得</a:t>
            </a:r>
          </a:p>
        </p:txBody>
      </p:sp>
      <p:pic>
        <p:nvPicPr>
          <p:cNvPr id="5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3375422"/>
            <a:ext cx="3690937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891484"/>
            <a:ext cx="238601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/>
          <p:nvPr/>
        </p:nvGrpSpPr>
        <p:grpSpPr bwMode="auto">
          <a:xfrm>
            <a:off x="381000" y="5501084"/>
            <a:ext cx="7696200" cy="1383665"/>
            <a:chOff x="381000" y="4953000"/>
            <a:chExt cx="7696200" cy="1384360"/>
          </a:xfrm>
        </p:grpSpPr>
        <p:sp>
          <p:nvSpPr>
            <p:cNvPr id="9" name="矩形 8"/>
            <p:cNvSpPr/>
            <p:nvPr/>
          </p:nvSpPr>
          <p:spPr>
            <a:xfrm>
              <a:off x="381000" y="4953000"/>
              <a:ext cx="7696200" cy="138436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2800" b="1" dirty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  <a:cs typeface="+mn-ea"/>
                </a:rPr>
                <a:t>结论</a:t>
              </a:r>
              <a:r>
                <a:rPr lang="en-US" altLang="zh-CN" sz="2800" b="1" dirty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  <a:cs typeface="+mn-ea"/>
                </a:rPr>
                <a:t>:</a:t>
              </a:r>
              <a:r>
                <a:rPr lang="zh-CN" altLang="en-US" sz="2800" b="1" dirty="0">
                  <a:latin typeface="+mn-ea"/>
                  <a:ea typeface="+mn-ea"/>
                  <a:cs typeface="+mn-ea"/>
                </a:rPr>
                <a:t>最优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w</a:t>
              </a:r>
              <a:r>
                <a:rPr lang="zh-CN" altLang="en-US" sz="2800" b="1" dirty="0">
                  <a:latin typeface="+mn-ea"/>
                  <a:ea typeface="+mn-ea"/>
                </a:rPr>
                <a:t>就是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  </a:t>
              </a:r>
              <a:r>
                <a:rPr lang="zh-CN" altLang="en-US" sz="2800" b="1" dirty="0">
                  <a:latin typeface="+mn-ea"/>
                  <a:ea typeface="+mn-ea"/>
                </a:rPr>
                <a:t>的特征向量，而这个公式也称为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Fisher</a:t>
              </a:r>
              <a:r>
                <a:rPr lang="zh-CN" altLang="en-US" sz="2800" b="1" dirty="0">
                  <a:latin typeface="+mn-ea"/>
                  <a:ea typeface="+mn-ea"/>
                </a:rPr>
                <a:t>线性判别。</a:t>
              </a:r>
              <a:endParaRPr lang="zh-CN" altLang="en-US" sz="28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10" name="图片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5130800"/>
              <a:ext cx="85725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标题 1">
            <a:extLst>
              <a:ext uri="{FF2B5EF4-FFF2-40B4-BE49-F238E27FC236}">
                <a16:creationId xmlns:a16="http://schemas.microsoft.com/office/drawing/2014/main" id="{41E24E3F-A8F5-4614-A035-6B0B92202974}"/>
              </a:ext>
            </a:extLst>
          </p:cNvPr>
          <p:cNvSpPr txBox="1"/>
          <p:nvPr/>
        </p:nvSpPr>
        <p:spPr>
          <a:xfrm>
            <a:off x="628245" y="343401"/>
            <a:ext cx="7086600" cy="48736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anose="020F05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§</a:t>
            </a:r>
            <a:r>
              <a:rPr lang="zh-CN" altLang="en-U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Times New Roman" panose="02020603050405020304" pitchFamily="18" charset="0"/>
              </a:rPr>
              <a:t>优化过程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29E4D4-2478-429E-9B4D-7AFB5AB26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845" y="4121711"/>
            <a:ext cx="73914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+mn-ea"/>
                <a:ea typeface="+mn-ea"/>
              </a:rPr>
              <a:t>如果</a:t>
            </a:r>
            <a:r>
              <a:rPr lang="en-US" altLang="zh-CN" dirty="0" err="1">
                <a:latin typeface="+mn-ea"/>
                <a:ea typeface="+mn-ea"/>
              </a:rPr>
              <a:t>Sw</a:t>
            </a:r>
            <a:r>
              <a:rPr lang="zh-CN" altLang="en-US" dirty="0">
                <a:latin typeface="+mn-ea"/>
                <a:ea typeface="+mn-ea"/>
              </a:rPr>
              <a:t>可逆，那么，</a:t>
            </a:r>
            <a:endParaRPr lang="zh-CN" altLang="en-US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332656"/>
            <a:ext cx="5543550" cy="535781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算法步骤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367181-2557-45A5-A3D4-55632B6F8F7D}"/>
              </a:ext>
            </a:extLst>
          </p:cNvPr>
          <p:cNvSpPr txBox="1"/>
          <p:nvPr/>
        </p:nvSpPr>
        <p:spPr>
          <a:xfrm>
            <a:off x="669677" y="1628800"/>
            <a:ext cx="713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输入：</a:t>
            </a:r>
            <a:r>
              <a:rPr lang="en-US" altLang="zh-CN" sz="2400" dirty="0">
                <a:solidFill>
                  <a:srgbClr val="FF0000"/>
                </a:solidFill>
              </a:rPr>
              <a:t>?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12D08D-FB79-431F-A55F-822A5FEB5192}"/>
              </a:ext>
            </a:extLst>
          </p:cNvPr>
          <p:cNvSpPr txBox="1"/>
          <p:nvPr/>
        </p:nvSpPr>
        <p:spPr>
          <a:xfrm>
            <a:off x="677962" y="2579835"/>
            <a:ext cx="713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输出：</a:t>
            </a:r>
            <a:r>
              <a:rPr lang="en-US" altLang="zh-CN" sz="2400" dirty="0">
                <a:solidFill>
                  <a:srgbClr val="FF0000"/>
                </a:solidFill>
              </a:rPr>
              <a:t>?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1968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47747" y="404664"/>
            <a:ext cx="5543550" cy="535781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算法步骤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4367181-2557-45A5-A3D4-55632B6F8F7D}"/>
                  </a:ext>
                </a:extLst>
              </p:cNvPr>
              <p:cNvSpPr txBox="1"/>
              <p:nvPr/>
            </p:nvSpPr>
            <p:spPr>
              <a:xfrm>
                <a:off x="608757" y="1346397"/>
                <a:ext cx="79264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FF0000"/>
                    </a:solidFill>
                  </a:rPr>
                  <a:t>输入：</a:t>
                </a:r>
                <a:r>
                  <a:rPr lang="zh-CN" altLang="en-US" sz="2400" dirty="0">
                    <a:solidFill>
                      <a:srgbClr val="0070C0"/>
                    </a:solidFill>
                  </a:rPr>
                  <a:t>训练样本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zh-CN" altLang="en-US" sz="2400" dirty="0">
                    <a:solidFill>
                      <a:srgbClr val="0070C0"/>
                    </a:solidFill>
                  </a:rPr>
                  <a:t>，降维后的维数（特征个数）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k.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4367181-2557-45A5-A3D4-55632B6F8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57" y="1346397"/>
                <a:ext cx="7926486" cy="461665"/>
              </a:xfrm>
              <a:prstGeom prst="rect">
                <a:avLst/>
              </a:prstGeom>
              <a:blipFill>
                <a:blip r:embed="rId2"/>
                <a:stretch>
                  <a:fillRect l="-1231" t="-15789" r="-46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612D08D-FB79-431F-A55F-822A5FEB5192}"/>
                  </a:ext>
                </a:extLst>
              </p:cNvPr>
              <p:cNvSpPr txBox="1"/>
              <p:nvPr/>
            </p:nvSpPr>
            <p:spPr>
              <a:xfrm>
                <a:off x="609779" y="2081943"/>
                <a:ext cx="71323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FF0000"/>
                    </a:solidFill>
                  </a:rPr>
                  <a:t>输出：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solidFill>
                      <a:srgbClr val="0070C0"/>
                    </a:solidFill>
                  </a:rPr>
                  <a:t>的低维度表示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altLang="zh-CN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en-US" altLang="zh-CN" sz="2400" b="1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70C0"/>
                    </a:solidFill>
                  </a:rPr>
                  <a:t>.</a:t>
                </a:r>
                <a:r>
                  <a:rPr lang="zh-CN" altLang="en-US" sz="24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612D08D-FB79-431F-A55F-822A5FEB5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79" y="2081943"/>
                <a:ext cx="7132320" cy="461665"/>
              </a:xfrm>
              <a:prstGeom prst="rect">
                <a:avLst/>
              </a:prstGeom>
              <a:blipFill>
                <a:blip r:embed="rId3"/>
                <a:stretch>
                  <a:fillRect l="-1282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870D68BC-8B2D-48E2-8BCF-4C515A540764}"/>
              </a:ext>
            </a:extLst>
          </p:cNvPr>
          <p:cNvSpPr txBox="1"/>
          <p:nvPr/>
        </p:nvSpPr>
        <p:spPr>
          <a:xfrm>
            <a:off x="1110423" y="2677583"/>
            <a:ext cx="5924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计算类内散度矩阵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Sw</a:t>
            </a:r>
            <a:r>
              <a:rPr lang="zh-CN" altLang="en-US" sz="2400" b="0" dirty="0">
                <a:solidFill>
                  <a:srgbClr val="000000"/>
                </a:solidFill>
                <a:latin typeface="+mn-ea"/>
                <a:ea typeface="+mn-ea"/>
              </a:rPr>
              <a:t>；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DE4ECA-73CA-4FFC-B2FB-C7B8ED08E123}"/>
              </a:ext>
            </a:extLst>
          </p:cNvPr>
          <p:cNvSpPr/>
          <p:nvPr/>
        </p:nvSpPr>
        <p:spPr>
          <a:xfrm>
            <a:off x="1110423" y="3249204"/>
            <a:ext cx="3413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计算类间散度矩阵 Sb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626E6E8-FD88-48D3-AE36-FA6DD358C2BB}"/>
              </a:ext>
            </a:extLst>
          </p:cNvPr>
          <p:cNvSpPr/>
          <p:nvPr/>
        </p:nvSpPr>
        <p:spPr>
          <a:xfrm>
            <a:off x="1110423" y="3829782"/>
            <a:ext cx="27126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计算矩阵S</a:t>
            </a:r>
            <a:r>
              <a: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E0AED5E-6CF6-499C-AC5F-F7581141D11E}"/>
              </a:ext>
            </a:extLst>
          </p:cNvPr>
          <p:cNvSpPr/>
          <p:nvPr/>
        </p:nvSpPr>
        <p:spPr>
          <a:xfrm>
            <a:off x="1110423" y="4437899"/>
            <a:ext cx="7560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计算S</a:t>
            </a:r>
            <a:r>
              <a: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wSb的最大的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个特征值和对应的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个特征向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量(w1, w2, ...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)，得到投影矩阵W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8463BF-E659-41AF-A801-1C8B51F5D079}"/>
              </a:ext>
            </a:extLst>
          </p:cNvPr>
          <p:cNvSpPr/>
          <p:nvPr/>
        </p:nvSpPr>
        <p:spPr>
          <a:xfrm>
            <a:off x="1088410" y="5374327"/>
            <a:ext cx="7848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对样本集中的每一个样本特征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转化为新的样本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4A882F0-AEE7-407F-BFF9-314072942A76}"/>
                  </a:ext>
                </a:extLst>
              </p:cNvPr>
              <p:cNvSpPr/>
              <p:nvPr/>
            </p:nvSpPr>
            <p:spPr>
              <a:xfrm>
                <a:off x="1110423" y="5938806"/>
                <a:ext cx="4572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6.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得到输出样本集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rgbClr val="0070C0"/>
                    </a:solidFill>
                  </a:rPr>
                  <a:t>.</a:t>
                </a:r>
                <a:endParaRPr lang="zh-CN" altLang="en-US" sz="24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4A882F0-AEE7-407F-BFF9-314072942A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423" y="5938806"/>
                <a:ext cx="4572000" cy="461665"/>
              </a:xfrm>
              <a:prstGeom prst="rect">
                <a:avLst/>
              </a:prstGeom>
              <a:blipFill>
                <a:blip r:embed="rId4"/>
                <a:stretch>
                  <a:fillRect l="-2000" t="-15789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52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纲要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15616" y="2276872"/>
            <a:ext cx="51845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理论动机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算法过程</a:t>
            </a:r>
            <a:endParaRPr lang="en-NZ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实验结果</a:t>
            </a:r>
            <a:endParaRPr lang="en-US" altLang="zh-CN" sz="2800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404664"/>
            <a:ext cx="3384376" cy="64516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§</a:t>
            </a: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实验分析</a:t>
            </a:r>
            <a:endParaRPr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3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296545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10"/>
          <p:cNvSpPr txBox="1">
            <a:spLocks noChangeArrowheads="1"/>
          </p:cNvSpPr>
          <p:nvPr/>
        </p:nvSpPr>
        <p:spPr bwMode="auto">
          <a:xfrm>
            <a:off x="390525" y="4343400"/>
            <a:ext cx="309880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+mn-ea"/>
                <a:ea typeface="+mn-ea"/>
              </a:rPr>
              <a:t>选自人脸数据集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Yale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+mn-ea"/>
                <a:ea typeface="+mn-ea"/>
                <a:cs typeface="+mn-ea"/>
              </a:rPr>
              <a:t>(165</a:t>
            </a:r>
            <a:r>
              <a:rPr lang="zh-CN" altLang="en-US" sz="2400">
                <a:latin typeface="+mn-ea"/>
                <a:ea typeface="+mn-ea"/>
                <a:cs typeface="+mn-ea"/>
              </a:rPr>
              <a:t>张人脸图像</a:t>
            </a:r>
            <a:r>
              <a:rPr lang="en-US" altLang="zh-CN" sz="2400">
                <a:latin typeface="+mn-ea"/>
                <a:ea typeface="+mn-ea"/>
                <a:cs typeface="+mn-ea"/>
              </a:rPr>
              <a:t>)</a:t>
            </a:r>
            <a:endParaRPr lang="zh-CN" altLang="en-US" sz="2400">
              <a:latin typeface="+mn-ea"/>
              <a:ea typeface="+mn-ea"/>
              <a:cs typeface="+mn-ea"/>
            </a:endParaRPr>
          </a:p>
        </p:txBody>
      </p:sp>
      <p:grpSp>
        <p:nvGrpSpPr>
          <p:cNvPr id="5" name="组合 25"/>
          <p:cNvGrpSpPr/>
          <p:nvPr/>
        </p:nvGrpSpPr>
        <p:grpSpPr bwMode="auto">
          <a:xfrm>
            <a:off x="4481513" y="1847850"/>
            <a:ext cx="3492500" cy="2578100"/>
            <a:chOff x="5981784" y="1138735"/>
            <a:chExt cx="3493627" cy="2578488"/>
          </a:xfrm>
        </p:grpSpPr>
        <p:pic>
          <p:nvPicPr>
            <p:cNvPr id="6" name="图片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1784" y="1138735"/>
              <a:ext cx="720000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987" y="1138735"/>
              <a:ext cx="720000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图片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4434" y="1138735"/>
              <a:ext cx="720000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图片 2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5411" y="1138735"/>
              <a:ext cx="720000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图片 3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1784" y="2028863"/>
              <a:ext cx="720000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图片 3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2753" y="2028863"/>
              <a:ext cx="720000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图片 3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9025" y="2028863"/>
              <a:ext cx="720000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图片 3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5411" y="2028863"/>
              <a:ext cx="720000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图片 3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5665" y="2997223"/>
              <a:ext cx="720000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图片 3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5370" y="2997223"/>
              <a:ext cx="720000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图片 3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9182" y="2997223"/>
              <a:ext cx="720000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图片 37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5411" y="2997223"/>
              <a:ext cx="720000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文本框 38"/>
          <p:cNvSpPr txBox="1">
            <a:spLocks noChangeArrowheads="1"/>
          </p:cNvSpPr>
          <p:nvPr/>
        </p:nvSpPr>
        <p:spPr bwMode="auto">
          <a:xfrm>
            <a:off x="4597400" y="4597400"/>
            <a:ext cx="3098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+mn-ea"/>
                <a:ea typeface="+mn-ea"/>
                <a:cs typeface="+mn-ea"/>
              </a:rPr>
              <a:t>前</a:t>
            </a:r>
            <a:r>
              <a:rPr lang="en-US" altLang="zh-CN" sz="2400">
                <a:latin typeface="+mn-ea"/>
                <a:ea typeface="+mn-ea"/>
                <a:cs typeface="+mn-ea"/>
              </a:rPr>
              <a:t>12</a:t>
            </a:r>
            <a:r>
              <a:rPr lang="zh-CN" altLang="en-US" sz="2400">
                <a:latin typeface="+mn-ea"/>
                <a:ea typeface="+mn-ea"/>
                <a:cs typeface="+mn-ea"/>
              </a:rPr>
              <a:t>张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Fisher</a:t>
            </a:r>
            <a:r>
              <a:rPr lang="zh-CN" altLang="en-US" sz="2400">
                <a:latin typeface="+mn-ea"/>
                <a:ea typeface="+mn-ea"/>
              </a:rPr>
              <a:t>特征脸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219200" y="457200"/>
            <a:ext cx="5911850" cy="487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anose="020F05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kern="0" dirty="0">
                <a:solidFill>
                  <a:schemeClr val="bg1"/>
                </a:solidFill>
                <a:effectLst>
                  <a:outerShdw dist="35560" dir="2700000" algn="ctr" rotWithShape="0">
                    <a:schemeClr val="tx1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三种常见特征提取算法的比较</a:t>
            </a:r>
          </a:p>
        </p:txBody>
      </p:sp>
      <p:sp>
        <p:nvSpPr>
          <p:cNvPr id="3" name="文本框 19"/>
          <p:cNvSpPr txBox="1">
            <a:spLocks noChangeArrowheads="1"/>
          </p:cNvSpPr>
          <p:nvPr/>
        </p:nvSpPr>
        <p:spPr bwMode="auto">
          <a:xfrm>
            <a:off x="2743200" y="4154488"/>
            <a:ext cx="3487738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latin typeface="+mn-ea"/>
                <a:ea typeface="+mn-ea"/>
                <a:cs typeface="+mn-ea"/>
              </a:rPr>
              <a:t>前</a:t>
            </a:r>
            <a:r>
              <a:rPr lang="en-US" altLang="zh-CN" b="1">
                <a:latin typeface="+mn-ea"/>
                <a:ea typeface="+mn-ea"/>
                <a:cs typeface="+mn-ea"/>
              </a:rPr>
              <a:t>6</a:t>
            </a:r>
            <a:r>
              <a:rPr lang="zh-CN" altLang="en-US" b="1">
                <a:latin typeface="+mn-ea"/>
                <a:ea typeface="+mn-ea"/>
                <a:cs typeface="+mn-ea"/>
              </a:rPr>
              <a:t>张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Eigen</a:t>
            </a:r>
            <a:r>
              <a:rPr lang="zh-CN" altLang="en-US" b="1">
                <a:latin typeface="+mn-ea"/>
                <a:ea typeface="+mn-ea"/>
              </a:rPr>
              <a:t>特征脸</a:t>
            </a: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3" y="3051175"/>
            <a:ext cx="6745287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3" y="1306513"/>
            <a:ext cx="674528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24"/>
          <p:cNvSpPr txBox="1">
            <a:spLocks noChangeArrowheads="1"/>
          </p:cNvSpPr>
          <p:nvPr/>
        </p:nvSpPr>
        <p:spPr bwMode="auto">
          <a:xfrm>
            <a:off x="2667000" y="2386013"/>
            <a:ext cx="3487738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latin typeface="+mn-ea"/>
                <a:ea typeface="+mn-ea"/>
                <a:cs typeface="+mn-ea"/>
              </a:rPr>
              <a:t>前</a:t>
            </a:r>
            <a:r>
              <a:rPr lang="en-US" altLang="zh-CN" b="1">
                <a:latin typeface="+mn-ea"/>
                <a:ea typeface="+mn-ea"/>
                <a:cs typeface="+mn-ea"/>
              </a:rPr>
              <a:t>6</a:t>
            </a:r>
            <a:r>
              <a:rPr lang="zh-CN" altLang="en-US" b="1">
                <a:latin typeface="+mn-ea"/>
                <a:ea typeface="+mn-ea"/>
                <a:cs typeface="+mn-ea"/>
              </a:rPr>
              <a:t>张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Fisher</a:t>
            </a:r>
            <a:r>
              <a:rPr lang="zh-CN" altLang="en-US" b="1">
                <a:latin typeface="+mn-ea"/>
                <a:ea typeface="+mn-ea"/>
              </a:rPr>
              <a:t>特征脸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4854575"/>
            <a:ext cx="66770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39"/>
          <p:cNvSpPr txBox="1">
            <a:spLocks noChangeArrowheads="1"/>
          </p:cNvSpPr>
          <p:nvPr/>
        </p:nvSpPr>
        <p:spPr bwMode="auto">
          <a:xfrm>
            <a:off x="2743200" y="6038850"/>
            <a:ext cx="3487738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latin typeface="+mn-ea"/>
                <a:ea typeface="+mn-ea"/>
                <a:cs typeface="+mn-ea"/>
              </a:rPr>
              <a:t>前</a:t>
            </a:r>
            <a:r>
              <a:rPr lang="en-US" altLang="zh-CN" b="1">
                <a:latin typeface="+mn-ea"/>
                <a:ea typeface="+mn-ea"/>
                <a:cs typeface="+mn-ea"/>
              </a:rPr>
              <a:t>6</a:t>
            </a:r>
            <a:r>
              <a:rPr lang="zh-CN" altLang="en-US" b="1">
                <a:latin typeface="+mn-ea"/>
                <a:ea typeface="+mn-ea"/>
                <a:cs typeface="+mn-ea"/>
              </a:rPr>
              <a:t>张</a:t>
            </a:r>
            <a:r>
              <a:rPr lang="en-US" altLang="zh-CN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NPE</a:t>
            </a:r>
            <a:r>
              <a:rPr lang="zh-CN" altLang="en-US" b="1">
                <a:latin typeface="+mn-ea"/>
                <a:ea typeface="+mn-ea"/>
                <a:cs typeface="+mn-ea"/>
              </a:rPr>
              <a:t>特征脸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584" y="404664"/>
            <a:ext cx="4176464" cy="52197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LDA</a:t>
            </a: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的优缺点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3528" y="1196752"/>
            <a:ext cx="885698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LDA</a:t>
            </a:r>
            <a:r>
              <a:rPr lang="zh-CN" altLang="en-US" sz="2400" dirty="0">
                <a:latin typeface="+mn-ea"/>
                <a:ea typeface="+mn-ea"/>
                <a:cs typeface="+mn-ea"/>
              </a:rPr>
              <a:t>算法的主要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  <a:cs typeface="+mn-ea"/>
              </a:rPr>
              <a:t>优点</a:t>
            </a:r>
            <a:r>
              <a:rPr lang="zh-CN" altLang="en-US" sz="2400" dirty="0">
                <a:latin typeface="+mn-ea"/>
                <a:ea typeface="+mn-ea"/>
                <a:cs typeface="+mn-ea"/>
              </a:rPr>
              <a:t>：</a:t>
            </a:r>
            <a:endParaRPr lang="en-US" altLang="zh-CN" sz="2400" dirty="0">
              <a:latin typeface="+mn-ea"/>
              <a:ea typeface="+mn-ea"/>
              <a:cs typeface="+mn-ea"/>
            </a:endParaRP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B050"/>
                </a:solidFill>
                <a:latin typeface="+mn-ea"/>
                <a:ea typeface="+mn-ea"/>
                <a:cs typeface="+mn-ea"/>
              </a:rPr>
              <a:t>在降维过程中可以使用类别的先验知识经验，而像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PCA</a:t>
            </a:r>
            <a:r>
              <a:rPr lang="zh-CN" altLang="en-US" sz="2400" dirty="0">
                <a:solidFill>
                  <a:srgbClr val="00B050"/>
                </a:solidFill>
                <a:latin typeface="+mn-ea"/>
                <a:ea typeface="+mn-ea"/>
                <a:cs typeface="+mn-ea"/>
              </a:rPr>
              <a:t>这样的无监督学习则无法使用类别先验知识。</a:t>
            </a:r>
            <a:endParaRPr lang="en-US" altLang="zh-CN" sz="2400" dirty="0">
              <a:solidFill>
                <a:srgbClr val="00B050"/>
              </a:solidFill>
              <a:latin typeface="+mn-ea"/>
              <a:ea typeface="+mn-ea"/>
              <a:cs typeface="+mn-ea"/>
            </a:endParaRPr>
          </a:p>
          <a:p>
            <a:pPr marL="800100" lvl="1" indent="-342900">
              <a:buFont typeface="Wingdings" panose="05000000000000000000" pitchFamily="2" charset="2"/>
              <a:buChar char="n"/>
            </a:pPr>
            <a:endParaRPr lang="zh-CN" altLang="en-US" sz="2400" dirty="0">
              <a:solidFill>
                <a:srgbClr val="00B050"/>
              </a:solidFill>
              <a:latin typeface="+mn-ea"/>
              <a:ea typeface="+mn-ea"/>
              <a:cs typeface="+mn-ea"/>
            </a:endParaRP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LDA</a:t>
            </a:r>
            <a:r>
              <a:rPr lang="zh-CN" altLang="en-US" sz="2400" dirty="0">
                <a:solidFill>
                  <a:srgbClr val="00B0F0"/>
                </a:solidFill>
                <a:latin typeface="+mn-ea"/>
                <a:ea typeface="+mn-ea"/>
                <a:cs typeface="+mn-ea"/>
              </a:rPr>
              <a:t>在样本分类信息依赖均值而不是方差的时候，比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PCA</a:t>
            </a:r>
            <a:r>
              <a:rPr lang="zh-CN" altLang="en-US" sz="2400" dirty="0">
                <a:solidFill>
                  <a:srgbClr val="00B0F0"/>
                </a:solidFill>
                <a:latin typeface="+mn-ea"/>
                <a:ea typeface="+mn-ea"/>
                <a:cs typeface="+mn-ea"/>
              </a:rPr>
              <a:t>之类的算法较优。</a:t>
            </a:r>
            <a:endParaRPr lang="en-US" altLang="zh-CN" sz="2400" dirty="0">
              <a:solidFill>
                <a:srgbClr val="00B0F0"/>
              </a:solidFill>
              <a:latin typeface="+mn-ea"/>
              <a:ea typeface="+mn-ea"/>
              <a:cs typeface="+mn-ea"/>
            </a:endParaRPr>
          </a:p>
          <a:p>
            <a:endParaRPr lang="zh-CN" altLang="en-US" sz="2400" b="0" dirty="0">
              <a:latin typeface="+mn-ea"/>
              <a:ea typeface="+mn-ea"/>
              <a:cs typeface="+mn-ea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LDA</a:t>
            </a:r>
            <a:r>
              <a:rPr lang="zh-CN" altLang="en-US" sz="2400" dirty="0">
                <a:latin typeface="+mn-ea"/>
                <a:ea typeface="+mn-ea"/>
                <a:cs typeface="+mn-ea"/>
              </a:rPr>
              <a:t>算法的主要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  <a:cs typeface="+mn-ea"/>
              </a:rPr>
              <a:t>缺点</a:t>
            </a:r>
            <a:r>
              <a:rPr lang="zh-CN" altLang="en-US" sz="2400" dirty="0">
                <a:latin typeface="+mn-ea"/>
                <a:ea typeface="+mn-ea"/>
                <a:cs typeface="+mn-ea"/>
              </a:rPr>
              <a:t>：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LDA</a:t>
            </a:r>
            <a:r>
              <a:rPr lang="zh-CN" altLang="en-US" sz="2400" dirty="0">
                <a:solidFill>
                  <a:srgbClr val="00B050"/>
                </a:solidFill>
                <a:latin typeface="+mn-ea"/>
                <a:ea typeface="+mn-ea"/>
                <a:cs typeface="+mn-ea"/>
              </a:rPr>
              <a:t>不适合对非高斯分布样本进行降维，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PCA</a:t>
            </a:r>
            <a:r>
              <a:rPr lang="zh-CN" altLang="en-US" sz="2400" dirty="0">
                <a:solidFill>
                  <a:srgbClr val="00B050"/>
                </a:solidFill>
                <a:latin typeface="+mn-ea"/>
                <a:ea typeface="+mn-ea"/>
                <a:cs typeface="+mn-ea"/>
              </a:rPr>
              <a:t>也不适用</a:t>
            </a:r>
            <a:endParaRPr lang="en-US" altLang="zh-CN" sz="2400" dirty="0">
              <a:solidFill>
                <a:srgbClr val="00B050"/>
              </a:solidFill>
              <a:latin typeface="+mn-ea"/>
              <a:ea typeface="+mn-ea"/>
              <a:cs typeface="+mn-ea"/>
            </a:endParaRPr>
          </a:p>
          <a:p>
            <a:pPr marL="800100" lvl="1" indent="-342900">
              <a:buFont typeface="Wingdings" panose="05000000000000000000" pitchFamily="2" charset="2"/>
              <a:buChar char="n"/>
            </a:pPr>
            <a:endParaRPr lang="zh-CN" altLang="en-US" sz="2400" dirty="0">
              <a:solidFill>
                <a:srgbClr val="00B050"/>
              </a:solidFill>
              <a:latin typeface="+mn-ea"/>
              <a:ea typeface="+mn-ea"/>
              <a:cs typeface="+mn-ea"/>
            </a:endParaRP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LDA</a:t>
            </a:r>
            <a:r>
              <a:rPr lang="zh-CN" altLang="en-US" sz="2400" dirty="0">
                <a:solidFill>
                  <a:srgbClr val="00B0F0"/>
                </a:solidFill>
                <a:latin typeface="+mn-ea"/>
                <a:ea typeface="+mn-ea"/>
                <a:cs typeface="+mn-ea"/>
              </a:rPr>
              <a:t>降维最多降到类别数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00B0F0"/>
                </a:solidFill>
                <a:latin typeface="+mn-ea"/>
                <a:ea typeface="+mn-ea"/>
                <a:cs typeface="+mn-ea"/>
              </a:rPr>
              <a:t>-1</a:t>
            </a:r>
            <a:r>
              <a:rPr lang="zh-CN" altLang="en-US" sz="2400" dirty="0">
                <a:solidFill>
                  <a:srgbClr val="00B0F0"/>
                </a:solidFill>
                <a:latin typeface="+mn-ea"/>
                <a:ea typeface="+mn-ea"/>
                <a:cs typeface="+mn-ea"/>
              </a:rPr>
              <a:t>的维数，如果我们降维的维度大于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00B0F0"/>
                </a:solidFill>
                <a:latin typeface="+mn-ea"/>
                <a:ea typeface="+mn-ea"/>
                <a:cs typeface="+mn-ea"/>
              </a:rPr>
              <a:t>-1</a:t>
            </a:r>
            <a:r>
              <a:rPr lang="zh-CN" altLang="en-US" sz="2400" dirty="0">
                <a:solidFill>
                  <a:srgbClr val="00B0F0"/>
                </a:solidFill>
                <a:latin typeface="+mn-ea"/>
                <a:ea typeface="+mn-ea"/>
                <a:cs typeface="+mn-ea"/>
              </a:rPr>
              <a:t>，则不能使用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LDA</a:t>
            </a:r>
            <a:r>
              <a:rPr lang="zh-CN" altLang="en-US" sz="2400" dirty="0">
                <a:solidFill>
                  <a:srgbClr val="00B0F0"/>
                </a:solidFill>
                <a:latin typeface="+mn-ea"/>
                <a:ea typeface="+mn-ea"/>
                <a:cs typeface="+mn-ea"/>
              </a:rPr>
              <a:t>。</a:t>
            </a:r>
            <a:endParaRPr lang="en-US" altLang="zh-CN" sz="2400" dirty="0">
              <a:solidFill>
                <a:srgbClr val="00B0F0"/>
              </a:solidFill>
              <a:latin typeface="+mn-ea"/>
              <a:ea typeface="+mn-ea"/>
              <a:cs typeface="+mn-ea"/>
            </a:endParaRPr>
          </a:p>
          <a:p>
            <a:pPr marL="800100" lvl="1" indent="-342900">
              <a:buFont typeface="Wingdings" panose="05000000000000000000" pitchFamily="2" charset="2"/>
              <a:buChar char="n"/>
            </a:pPr>
            <a:endParaRPr lang="zh-CN" altLang="en-US" sz="2400" dirty="0">
              <a:solidFill>
                <a:srgbClr val="00B0F0"/>
              </a:solidFill>
              <a:latin typeface="+mn-ea"/>
              <a:ea typeface="+mn-ea"/>
              <a:cs typeface="+mn-ea"/>
            </a:endParaRP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4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样本分类信息依赖方差而不是均值时，</a:t>
            </a:r>
            <a:r>
              <a:rPr lang="en-US" altLang="zh-CN" sz="2400" dirty="0">
                <a:solidFill>
                  <a:schemeClr val="accent4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LDA</a:t>
            </a:r>
            <a:r>
              <a:rPr lang="zh-CN" altLang="en-US" sz="2400" dirty="0">
                <a:solidFill>
                  <a:schemeClr val="accent4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降维效果欠佳</a:t>
            </a:r>
          </a:p>
          <a:p>
            <a:endParaRPr lang="zh-CN" altLang="en-US" dirty="0"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9592" y="332656"/>
            <a:ext cx="3816424" cy="52197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LDA</a:t>
            </a: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与</a:t>
            </a:r>
            <a:r>
              <a:rPr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PCA</a:t>
            </a: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的异同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9512" y="1124744"/>
            <a:ext cx="84249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  <a:ea typeface="+mn-ea"/>
                <a:cs typeface="+mn-ea"/>
              </a:rPr>
              <a:t>相同点：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B050"/>
                </a:solidFill>
                <a:latin typeface="+mn-ea"/>
                <a:ea typeface="+mn-ea"/>
                <a:cs typeface="+mn-ea"/>
              </a:rPr>
              <a:t>两者均可以对数据进行降维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B050"/>
                </a:solidFill>
                <a:latin typeface="+mn-ea"/>
                <a:ea typeface="+mn-ea"/>
                <a:cs typeface="+mn-ea"/>
              </a:rPr>
              <a:t>两者在降维时均使用了矩阵特征分解的思想</a:t>
            </a:r>
          </a:p>
          <a:p>
            <a:r>
              <a:rPr lang="zh-CN" altLang="en-US" sz="2400" dirty="0">
                <a:latin typeface="+mn-ea"/>
                <a:ea typeface="+mn-ea"/>
                <a:cs typeface="+mn-ea"/>
              </a:rPr>
              <a:t>不同点：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LDA</a:t>
            </a:r>
            <a:r>
              <a:rPr lang="zh-CN" altLang="en-US" sz="2400" dirty="0">
                <a:latin typeface="+mn-ea"/>
                <a:ea typeface="+mn-ea"/>
                <a:cs typeface="+mn-ea"/>
              </a:rPr>
              <a:t>是有监督的降维方法，而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PCA</a:t>
            </a:r>
            <a:r>
              <a:rPr lang="zh-CN" altLang="en-US" sz="2400" dirty="0">
                <a:latin typeface="+mn-ea"/>
                <a:ea typeface="+mn-ea"/>
                <a:cs typeface="+mn-ea"/>
              </a:rPr>
              <a:t>是无监督的降维方法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LDA</a:t>
            </a:r>
            <a:r>
              <a:rPr lang="zh-CN" altLang="en-US" sz="2400" dirty="0">
                <a:solidFill>
                  <a:srgbClr val="00B0F0"/>
                </a:solidFill>
                <a:latin typeface="+mn-ea"/>
                <a:ea typeface="+mn-ea"/>
                <a:cs typeface="+mn-ea"/>
              </a:rPr>
              <a:t>降维最多降到类别数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00B0F0"/>
                </a:solidFill>
                <a:latin typeface="+mn-ea"/>
                <a:ea typeface="+mn-ea"/>
                <a:cs typeface="+mn-ea"/>
              </a:rPr>
              <a:t>-1</a:t>
            </a:r>
            <a:r>
              <a:rPr lang="zh-CN" altLang="en-US" sz="2400" dirty="0">
                <a:solidFill>
                  <a:srgbClr val="00B0F0"/>
                </a:solidFill>
                <a:latin typeface="+mn-ea"/>
                <a:ea typeface="+mn-ea"/>
                <a:cs typeface="+mn-ea"/>
              </a:rPr>
              <a:t>的维数，而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PCA</a:t>
            </a:r>
            <a:r>
              <a:rPr lang="zh-CN" altLang="en-US" sz="2400" dirty="0">
                <a:solidFill>
                  <a:srgbClr val="00B0F0"/>
                </a:solidFill>
                <a:latin typeface="+mn-ea"/>
                <a:ea typeface="+mn-ea"/>
                <a:cs typeface="+mn-ea"/>
              </a:rPr>
              <a:t>没有限制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LDA</a:t>
            </a:r>
            <a:r>
              <a:rPr lang="zh-CN" altLang="en-US" sz="2400" dirty="0">
                <a:latin typeface="+mn-ea"/>
                <a:ea typeface="+mn-ea"/>
                <a:cs typeface="+mn-ea"/>
              </a:rPr>
              <a:t>除了可以用于降维，还可以用于分类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LDA</a:t>
            </a:r>
            <a:r>
              <a:rPr lang="zh-CN" altLang="en-US" sz="2400" dirty="0">
                <a:solidFill>
                  <a:srgbClr val="00B0F0"/>
                </a:solidFill>
                <a:latin typeface="+mn-ea"/>
                <a:ea typeface="+mn-ea"/>
                <a:cs typeface="+mn-ea"/>
              </a:rPr>
              <a:t>选择分类性能最好的投影方向，而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PCA</a:t>
            </a:r>
            <a:r>
              <a:rPr lang="zh-CN" altLang="en-US" sz="2400" dirty="0">
                <a:solidFill>
                  <a:srgbClr val="00B0F0"/>
                </a:solidFill>
                <a:latin typeface="+mn-ea"/>
                <a:ea typeface="+mn-ea"/>
                <a:cs typeface="+mn-ea"/>
              </a:rPr>
              <a:t>选择样本点投影具有最大方差的方向</a:t>
            </a:r>
          </a:p>
          <a:p>
            <a:endParaRPr lang="zh-CN" altLang="en-US" dirty="0">
              <a:latin typeface="+mn-ea"/>
              <a:ea typeface="+mn-ea"/>
              <a:cs typeface="+mn-ea"/>
            </a:endParaRPr>
          </a:p>
        </p:txBody>
      </p:sp>
      <p:pic>
        <p:nvPicPr>
          <p:cNvPr id="5124" name="Picture 4" descr="线性判别分析LDA原理及推导过程（非常详细）">
            <a:extLst>
              <a:ext uri="{FF2B5EF4-FFF2-40B4-BE49-F238E27FC236}">
                <a16:creationId xmlns:a16="http://schemas.microsoft.com/office/drawing/2014/main" id="{25D4218D-EBD8-4F67-A4BC-0BEFF8BB2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00" y="4509120"/>
            <a:ext cx="6480000" cy="223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725760" y="349349"/>
            <a:ext cx="7086600" cy="487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anose="020F05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kern="0" dirty="0">
                <a:effectLst>
                  <a:outerShdw dist="35560" dir="2700000" algn="ctr" rotWithShape="0">
                    <a:schemeClr val="tx1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9. </a:t>
            </a:r>
            <a:r>
              <a:rPr lang="zh-CN" altLang="en-US" kern="0" dirty="0">
                <a:effectLst>
                  <a:outerShdw dist="35560" dir="2700000" algn="ctr" rotWithShape="0">
                    <a:schemeClr val="tx1"/>
                  </a:outerShdw>
                </a:effectLst>
                <a:latin typeface="+mj-ea"/>
                <a:cs typeface="Times New Roman" panose="02020603050405020304" pitchFamily="18" charset="0"/>
              </a:rPr>
              <a:t>课后思考</a:t>
            </a:r>
          </a:p>
        </p:txBody>
      </p:sp>
      <p:sp>
        <p:nvSpPr>
          <p:cNvPr id="3" name="矩形 2"/>
          <p:cNvSpPr/>
          <p:nvPr/>
        </p:nvSpPr>
        <p:spPr>
          <a:xfrm>
            <a:off x="310479" y="3101429"/>
            <a:ext cx="60013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+mn-ea"/>
                <a:ea typeface="+mn-ea"/>
                <a:cs typeface="Times New Roman" panose="02020603050405020304" pitchFamily="18" charset="0"/>
              </a:rPr>
              <a:t>编程实现二类的线性判别分析</a:t>
            </a:r>
            <a:endParaRPr lang="en-US" altLang="zh-CN" sz="2800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0479" y="2280691"/>
            <a:ext cx="635889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+mn-ea"/>
                <a:ea typeface="+mn-ea"/>
                <a:cs typeface="Times New Roman" panose="02020603050405020304" pitchFamily="18" charset="0"/>
              </a:rPr>
              <a:t>线性判别分析如何学习多类特征</a:t>
            </a:r>
            <a:endParaRPr lang="en-US" altLang="zh-CN" sz="2800" b="1" dirty="0"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0479" y="1490116"/>
            <a:ext cx="528637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+mn-ea"/>
                <a:ea typeface="+mn-ea"/>
                <a:cs typeface="Times New Roman" panose="02020603050405020304" pitchFamily="18" charset="0"/>
              </a:rPr>
              <a:t>线性判别分析有哪些假设</a:t>
            </a:r>
            <a:endParaRPr lang="en-US" altLang="zh-CN" sz="2800" b="1" dirty="0">
              <a:latin typeface="+mn-ea"/>
              <a:ea typeface="+mn-ea"/>
            </a:endParaRPr>
          </a:p>
        </p:txBody>
      </p:sp>
      <p:pic>
        <p:nvPicPr>
          <p:cNvPr id="6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092" y="4004716"/>
            <a:ext cx="2262188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A90CD941-BE85-48CC-AAE5-BD60B9EC04DE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0" y="4914900"/>
            <a:ext cx="6057900" cy="914400"/>
          </a:xfrm>
          <a:prstGeom prst="rect">
            <a:avLst/>
          </a:prstGeom>
        </p:spPr>
        <p:txBody>
          <a:bodyPr lIns="69056" tIns="34529" rIns="69056" bIns="34529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 typeface="Wingdings" panose="05000000000000000000" pitchFamily="2" charset="2"/>
              <a:buNone/>
              <a:defRPr/>
            </a:pPr>
            <a:r>
              <a:rPr lang="zh-CN" altLang="en-US" sz="4050" b="0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问题</a:t>
            </a:r>
            <a:r>
              <a:rPr lang="en-US" altLang="zh-CN" sz="4050" b="0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?!</a:t>
            </a:r>
            <a:endParaRPr lang="en-US" altLang="zh-CN" sz="4050" b="0" kern="0" dirty="0">
              <a:solidFill>
                <a:srgbClr val="FF0000"/>
              </a:solidFill>
              <a:ea typeface="宋体" pitchFamily="2" charset="-122"/>
            </a:endParaRP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5FD5C08B-692C-4627-BA71-F0AB763854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6058" y="1754983"/>
          <a:ext cx="3726656" cy="3232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位图图像" r:id="rId3" imgW="2354784" imgH="1973333" progId="Paint.Picture">
                  <p:embed/>
                </p:oleObj>
              </mc:Choice>
              <mc:Fallback>
                <p:oleObj name="位图图像" r:id="rId3" imgW="2354784" imgH="1973333" progId="Paint.Picture">
                  <p:embed/>
                  <p:pic>
                    <p:nvPicPr>
                      <p:cNvPr id="9" name="Object 4">
                        <a:extLst>
                          <a:ext uri="{FF2B5EF4-FFF2-40B4-BE49-F238E27FC236}">
                            <a16:creationId xmlns:a16="http://schemas.microsoft.com/office/drawing/2014/main" id="{5FD5C08B-692C-4627-BA71-F0AB763854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058" y="1754983"/>
                        <a:ext cx="3726656" cy="32325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55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纲要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15616" y="2276872"/>
            <a:ext cx="51845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理论动机</a:t>
            </a:r>
            <a:endParaRPr lang="en-NZ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算法过程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实验结果</a:t>
            </a:r>
            <a:endParaRPr lang="en-NZ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E6725E-51F0-403F-8AEC-44541D973918}"/>
              </a:ext>
            </a:extLst>
          </p:cNvPr>
          <p:cNvSpPr txBox="1"/>
          <p:nvPr/>
        </p:nvSpPr>
        <p:spPr>
          <a:xfrm>
            <a:off x="1403648" y="4046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今日任务</a:t>
            </a:r>
            <a:r>
              <a:rPr lang="en-US" altLang="zh-CN" sz="3200" dirty="0"/>
              <a:t>I</a:t>
            </a:r>
            <a:r>
              <a:rPr lang="zh-CN" altLang="en-US" sz="3200" dirty="0"/>
              <a:t>：降维前后分类精度比较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6C74CE-A355-4567-A18E-AA9BEF8CA538}"/>
              </a:ext>
            </a:extLst>
          </p:cNvPr>
          <p:cNvSpPr txBox="1"/>
          <p:nvPr/>
        </p:nvSpPr>
        <p:spPr>
          <a:xfrm>
            <a:off x="395536" y="1133019"/>
            <a:ext cx="73092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rgbClr val="00B0F0"/>
                </a:solidFill>
              </a:rPr>
              <a:t>1. </a:t>
            </a:r>
            <a:r>
              <a:rPr lang="zh-CN" altLang="en-US" sz="2100" dirty="0">
                <a:solidFill>
                  <a:srgbClr val="00B0F0"/>
                </a:solidFill>
              </a:rPr>
              <a:t>给定的图像数据集，探讨</a:t>
            </a:r>
            <a:r>
              <a:rPr lang="en-US" altLang="zh-CN" sz="2100" dirty="0">
                <a:solidFill>
                  <a:srgbClr val="00B0F0"/>
                </a:solidFill>
              </a:rPr>
              <a:t>LDA</a:t>
            </a:r>
            <a:r>
              <a:rPr lang="zh-CN" altLang="en-US" sz="2100" dirty="0">
                <a:solidFill>
                  <a:srgbClr val="00B0F0"/>
                </a:solidFill>
              </a:rPr>
              <a:t>的降维效果。</a:t>
            </a:r>
            <a:endParaRPr lang="en-US" altLang="zh-CN" sz="2100" dirty="0">
              <a:solidFill>
                <a:srgbClr val="00B0F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034D3F4-41D3-471E-98ED-0EFD249ADB9D}"/>
              </a:ext>
            </a:extLst>
          </p:cNvPr>
          <p:cNvSpPr/>
          <p:nvPr/>
        </p:nvSpPr>
        <p:spPr>
          <a:xfrm>
            <a:off x="179512" y="4423626"/>
            <a:ext cx="92170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from sklearn.datasets import load_digits</a:t>
            </a:r>
            <a:endParaRPr lang="en-US" altLang="zh-CN" dirty="0"/>
          </a:p>
          <a:p>
            <a:r>
              <a:rPr lang="en-US" altLang="zh-CN" dirty="0"/>
              <a:t>X = </a:t>
            </a:r>
            <a:r>
              <a:rPr lang="en-US" altLang="zh-CN" dirty="0" err="1"/>
              <a:t>digits.data</a:t>
            </a:r>
            <a:endParaRPr lang="en-US" altLang="zh-CN" dirty="0"/>
          </a:p>
          <a:p>
            <a:r>
              <a:rPr lang="en-US" altLang="zh-CN" dirty="0"/>
              <a:t>labels = </a:t>
            </a:r>
            <a:r>
              <a:rPr lang="en-US" altLang="zh-CN" dirty="0" err="1"/>
              <a:t>digits.target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sklearn.model_selection</a:t>
            </a:r>
            <a:r>
              <a:rPr lang="en-US" altLang="zh-CN" dirty="0"/>
              <a:t> import </a:t>
            </a:r>
            <a:r>
              <a:rPr lang="en-US" altLang="zh-CN" dirty="0" err="1"/>
              <a:t>train_test_split</a:t>
            </a:r>
            <a:endParaRPr lang="en-US" altLang="zh-CN" dirty="0"/>
          </a:p>
          <a:p>
            <a:r>
              <a:rPr lang="en-US" altLang="zh-CN" dirty="0" err="1"/>
              <a:t>X_train</a:t>
            </a:r>
            <a:r>
              <a:rPr lang="en-US" altLang="zh-CN" dirty="0"/>
              <a:t>, </a:t>
            </a:r>
            <a:r>
              <a:rPr lang="en-US" altLang="zh-CN" dirty="0" err="1"/>
              <a:t>X_test</a:t>
            </a:r>
            <a:r>
              <a:rPr lang="en-US" altLang="zh-CN" dirty="0"/>
              <a:t>, </a:t>
            </a:r>
            <a:r>
              <a:rPr lang="en-US" altLang="zh-CN" dirty="0" err="1"/>
              <a:t>labels_train</a:t>
            </a:r>
            <a:r>
              <a:rPr lang="en-US" altLang="zh-CN" dirty="0"/>
              <a:t>, </a:t>
            </a:r>
            <a:r>
              <a:rPr lang="en-US" altLang="zh-CN" dirty="0" err="1"/>
              <a:t>lables_test</a:t>
            </a:r>
            <a:r>
              <a:rPr lang="en-US" altLang="zh-CN" dirty="0"/>
              <a:t> = </a:t>
            </a:r>
            <a:r>
              <a:rPr lang="en-US" altLang="zh-CN" dirty="0" err="1"/>
              <a:t>train_test_split</a:t>
            </a:r>
            <a:r>
              <a:rPr lang="en-US" altLang="zh-CN" dirty="0"/>
              <a:t>(X, labels, </a:t>
            </a:r>
            <a:r>
              <a:rPr lang="en-US" altLang="zh-CN" dirty="0" err="1"/>
              <a:t>test_size</a:t>
            </a:r>
            <a:r>
              <a:rPr lang="en-US" altLang="zh-CN" dirty="0"/>
              <a:t>=0.2, </a:t>
            </a:r>
            <a:r>
              <a:rPr lang="en-US" altLang="zh-CN" dirty="0" err="1"/>
              <a:t>random_state</a:t>
            </a:r>
            <a:r>
              <a:rPr lang="en-US" altLang="zh-CN" dirty="0"/>
              <a:t>=22)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848B25A-9C16-4BFB-AE9E-B36381BCE3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4" t="17188" r="9395" b="13907"/>
          <a:stretch/>
        </p:blipFill>
        <p:spPr>
          <a:xfrm>
            <a:off x="376737" y="1568283"/>
            <a:ext cx="3600000" cy="2223529"/>
          </a:xfrm>
          <a:prstGeom prst="rect">
            <a:avLst/>
          </a:prstGeom>
        </p:spPr>
      </p:pic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DBCB8278-A489-4E86-A688-2CA13287E6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6424387"/>
              </p:ext>
            </p:extLst>
          </p:nvPr>
        </p:nvGraphicFramePr>
        <p:xfrm>
          <a:off x="4283968" y="156828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452ECA13-3555-4B1A-8100-F7F01F531D70}"/>
              </a:ext>
            </a:extLst>
          </p:cNvPr>
          <p:cNvSpPr txBox="1"/>
          <p:nvPr/>
        </p:nvSpPr>
        <p:spPr>
          <a:xfrm>
            <a:off x="5436096" y="391264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特征个数与分类精度 </a:t>
            </a:r>
            <a:endParaRPr lang="en-US" altLang="zh-CN" dirty="0"/>
          </a:p>
          <a:p>
            <a:r>
              <a:rPr lang="en-US" altLang="zh-CN" dirty="0"/>
              <a:t>PCA + KNN, LDA + KNN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C57E35E-0B6F-4FAE-B71E-384254515358}"/>
              </a:ext>
            </a:extLst>
          </p:cNvPr>
          <p:cNvSpPr txBox="1"/>
          <p:nvPr/>
        </p:nvSpPr>
        <p:spPr>
          <a:xfrm>
            <a:off x="1259632" y="3866482"/>
            <a:ext cx="1887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字符数据可视化</a:t>
            </a:r>
          </a:p>
        </p:txBody>
      </p:sp>
    </p:spTree>
    <p:extLst>
      <p:ext uri="{BB962C8B-B14F-4D97-AF65-F5344CB8AC3E}">
        <p14:creationId xmlns:p14="http://schemas.microsoft.com/office/powerpoint/2010/main" val="1478188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E6725E-51F0-403F-8AEC-44541D973918}"/>
              </a:ext>
            </a:extLst>
          </p:cNvPr>
          <p:cNvSpPr txBox="1"/>
          <p:nvPr/>
        </p:nvSpPr>
        <p:spPr>
          <a:xfrm>
            <a:off x="1403648" y="4046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今日任务</a:t>
            </a:r>
            <a:r>
              <a:rPr lang="en-US" altLang="zh-CN" sz="3200" dirty="0"/>
              <a:t>II</a:t>
            </a:r>
            <a:r>
              <a:rPr lang="zh-CN" altLang="en-US" sz="3200" dirty="0"/>
              <a:t>：维数约简可视化 </a:t>
            </a:r>
            <a:r>
              <a:rPr lang="en-US" altLang="zh-CN" sz="3200" dirty="0"/>
              <a:t>(</a:t>
            </a:r>
            <a:r>
              <a:rPr lang="zh-CN" altLang="en-US" sz="3200" dirty="0"/>
              <a:t>可选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6C74CE-A355-4567-A18E-AA9BEF8CA538}"/>
              </a:ext>
            </a:extLst>
          </p:cNvPr>
          <p:cNvSpPr txBox="1"/>
          <p:nvPr/>
        </p:nvSpPr>
        <p:spPr>
          <a:xfrm>
            <a:off x="395536" y="1133019"/>
            <a:ext cx="73092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rgbClr val="00B0F0"/>
                </a:solidFill>
              </a:rPr>
              <a:t>2. </a:t>
            </a:r>
            <a:r>
              <a:rPr lang="zh-CN" altLang="en-US" sz="2100" dirty="0">
                <a:solidFill>
                  <a:srgbClr val="00B0F0"/>
                </a:solidFill>
              </a:rPr>
              <a:t>给定的图像数据集，探讨</a:t>
            </a:r>
            <a:r>
              <a:rPr lang="en-US" altLang="zh-CN" sz="2100" dirty="0">
                <a:solidFill>
                  <a:srgbClr val="00B0F0"/>
                </a:solidFill>
              </a:rPr>
              <a:t>LDA</a:t>
            </a:r>
            <a:r>
              <a:rPr lang="zh-CN" altLang="en-US" sz="2100" dirty="0">
                <a:solidFill>
                  <a:srgbClr val="00B0F0"/>
                </a:solidFill>
              </a:rPr>
              <a:t>的降维效果。</a:t>
            </a:r>
            <a:endParaRPr lang="en-US" altLang="zh-CN" sz="2100" dirty="0">
              <a:solidFill>
                <a:srgbClr val="00B0F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848B25A-9C16-4BFB-AE9E-B36381BCE3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4" t="17188" r="9395" b="13907"/>
          <a:stretch/>
        </p:blipFill>
        <p:spPr>
          <a:xfrm>
            <a:off x="6300192" y="1174361"/>
            <a:ext cx="2160000" cy="133411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C57E35E-0B6F-4FAE-B71E-384254515358}"/>
              </a:ext>
            </a:extLst>
          </p:cNvPr>
          <p:cNvSpPr txBox="1"/>
          <p:nvPr/>
        </p:nvSpPr>
        <p:spPr>
          <a:xfrm>
            <a:off x="1259632" y="3866482"/>
            <a:ext cx="1887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字符数据可视化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29C49E-58D4-481C-806B-F419AAAD85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3" t="9788" r="7716" b="6542"/>
          <a:stretch/>
        </p:blipFill>
        <p:spPr>
          <a:xfrm>
            <a:off x="4447262" y="2924944"/>
            <a:ext cx="4320000" cy="328835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2A2F8C4-B8C1-456F-AA2B-CC26EE89B881}"/>
              </a:ext>
            </a:extLst>
          </p:cNvPr>
          <p:cNvSpPr txBox="1"/>
          <p:nvPr/>
        </p:nvSpPr>
        <p:spPr>
          <a:xfrm>
            <a:off x="5663344" y="6268670"/>
            <a:ext cx="1887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PCA </a:t>
            </a:r>
            <a:r>
              <a:rPr lang="zh-CN" altLang="en-US" dirty="0"/>
              <a:t>降维可视化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C36C11-5DA4-4D6D-A5A5-972D24C725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6" t="10428" r="8164" b="7636"/>
          <a:stretch/>
        </p:blipFill>
        <p:spPr>
          <a:xfrm>
            <a:off x="131375" y="1660259"/>
            <a:ext cx="4320000" cy="322023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A53F665-4949-4349-A49C-DE5BEAEE4517}"/>
              </a:ext>
            </a:extLst>
          </p:cNvPr>
          <p:cNvSpPr txBox="1"/>
          <p:nvPr/>
        </p:nvSpPr>
        <p:spPr>
          <a:xfrm>
            <a:off x="1187624" y="4992231"/>
            <a:ext cx="1887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LDA </a:t>
            </a:r>
            <a:r>
              <a:rPr lang="zh-CN" altLang="en-US" dirty="0"/>
              <a:t>降维可视化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B023D0B-7694-4851-9C7A-CFB41768F85D}"/>
              </a:ext>
            </a:extLst>
          </p:cNvPr>
          <p:cNvSpPr txBox="1"/>
          <p:nvPr/>
        </p:nvSpPr>
        <p:spPr>
          <a:xfrm>
            <a:off x="6516216" y="2532819"/>
            <a:ext cx="1887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Digits</a:t>
            </a:r>
            <a:r>
              <a:rPr lang="zh-CN" altLang="en-US" dirty="0"/>
              <a:t>原始数据</a:t>
            </a:r>
          </a:p>
        </p:txBody>
      </p:sp>
    </p:spTree>
    <p:extLst>
      <p:ext uri="{BB962C8B-B14F-4D97-AF65-F5344CB8AC3E}">
        <p14:creationId xmlns:p14="http://schemas.microsoft.com/office/powerpoint/2010/main" val="1375556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E6725E-51F0-403F-8AEC-44541D973918}"/>
              </a:ext>
            </a:extLst>
          </p:cNvPr>
          <p:cNvSpPr txBox="1"/>
          <p:nvPr/>
        </p:nvSpPr>
        <p:spPr>
          <a:xfrm>
            <a:off x="539552" y="340495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今日任务</a:t>
            </a:r>
            <a:r>
              <a:rPr lang="en-US" altLang="zh-CN" sz="3200" dirty="0"/>
              <a:t>III</a:t>
            </a:r>
            <a:r>
              <a:rPr lang="zh-CN" altLang="en-US" sz="3200" dirty="0"/>
              <a:t>：降维前后分类精度比较</a:t>
            </a:r>
            <a:r>
              <a:rPr lang="en-US" altLang="zh-CN" sz="3200" dirty="0"/>
              <a:t> (</a:t>
            </a:r>
            <a:r>
              <a:rPr lang="zh-CN" altLang="en-US" sz="3200" dirty="0"/>
              <a:t>可选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6C74CE-A355-4567-A18E-AA9BEF8CA538}"/>
              </a:ext>
            </a:extLst>
          </p:cNvPr>
          <p:cNvSpPr txBox="1"/>
          <p:nvPr/>
        </p:nvSpPr>
        <p:spPr>
          <a:xfrm>
            <a:off x="395536" y="1133019"/>
            <a:ext cx="73092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rgbClr val="00B0F0"/>
                </a:solidFill>
              </a:rPr>
              <a:t>3. </a:t>
            </a:r>
            <a:r>
              <a:rPr lang="zh-CN" altLang="en-US" sz="2100" dirty="0">
                <a:solidFill>
                  <a:srgbClr val="00B0F0"/>
                </a:solidFill>
              </a:rPr>
              <a:t>给定的图像数据集，探讨</a:t>
            </a:r>
            <a:r>
              <a:rPr lang="en-US" altLang="zh-CN" sz="2100" dirty="0">
                <a:solidFill>
                  <a:srgbClr val="00B0F0"/>
                </a:solidFill>
              </a:rPr>
              <a:t>LDA</a:t>
            </a:r>
            <a:r>
              <a:rPr lang="zh-CN" altLang="en-US" sz="2100" dirty="0">
                <a:solidFill>
                  <a:srgbClr val="00B0F0"/>
                </a:solidFill>
              </a:rPr>
              <a:t>的降维效果。</a:t>
            </a:r>
            <a:endParaRPr lang="en-US" altLang="zh-CN" sz="2100" dirty="0">
              <a:solidFill>
                <a:srgbClr val="00B0F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C57E35E-0B6F-4FAE-B71E-384254515358}"/>
              </a:ext>
            </a:extLst>
          </p:cNvPr>
          <p:cNvSpPr txBox="1"/>
          <p:nvPr/>
        </p:nvSpPr>
        <p:spPr>
          <a:xfrm>
            <a:off x="1907704" y="626813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17flower </a:t>
            </a:r>
            <a:r>
              <a:rPr lang="zh-CN" altLang="en-US" dirty="0"/>
              <a:t>数据集可视化（</a:t>
            </a:r>
            <a:r>
              <a:rPr lang="en-US" altLang="zh-CN" dirty="0"/>
              <a:t>17</a:t>
            </a:r>
            <a:r>
              <a:rPr lang="zh-CN" altLang="en-US" dirty="0"/>
              <a:t>类，每类</a:t>
            </a:r>
            <a:r>
              <a:rPr lang="en-US" altLang="zh-CN" dirty="0"/>
              <a:t>80</a:t>
            </a:r>
            <a:r>
              <a:rPr lang="zh-CN" altLang="en-US" dirty="0"/>
              <a:t>张图像）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E6C23F-E7C7-41E7-85F6-A5993CB970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8" t="10625" r="16778" b="5703"/>
          <a:stretch/>
        </p:blipFill>
        <p:spPr>
          <a:xfrm>
            <a:off x="1691960" y="1548517"/>
            <a:ext cx="5040000" cy="467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52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引入</a:t>
            </a:r>
            <a:endParaRPr lang="zh-CN" altLang="en-US" dirty="0"/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749" y="1484784"/>
            <a:ext cx="541655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/>
          <p:nvPr/>
        </p:nvGrpSpPr>
        <p:grpSpPr bwMode="auto">
          <a:xfrm>
            <a:off x="1475656" y="4466404"/>
            <a:ext cx="6341368" cy="2120900"/>
            <a:chOff x="1431032" y="4207510"/>
            <a:chExt cx="6341368" cy="2120900"/>
          </a:xfrm>
        </p:grpSpPr>
        <p:sp>
          <p:nvSpPr>
            <p:cNvPr id="9" name="文本框 3"/>
            <p:cNvSpPr txBox="1">
              <a:spLocks noChangeArrowheads="1"/>
            </p:cNvSpPr>
            <p:nvPr/>
          </p:nvSpPr>
          <p:spPr bwMode="auto">
            <a:xfrm>
              <a:off x="1431032" y="4207510"/>
              <a:ext cx="6248400" cy="1383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 dirty="0">
                  <a:latin typeface="+mn-ea"/>
                  <a:ea typeface="+mn-ea"/>
                  <a:cs typeface="+mn-ea"/>
                </a:rPr>
                <a:t>横</a:t>
              </a:r>
              <a:r>
                <a:rPr lang="zh-CN" altLang="en-US" b="1" dirty="0">
                  <a:solidFill>
                    <a:srgbClr val="FF0000"/>
                  </a:solidFill>
                  <a:latin typeface="+mn-ea"/>
                  <a:ea typeface="+mn-ea"/>
                  <a:cs typeface="+mn-ea"/>
                </a:rPr>
                <a:t>看</a:t>
              </a:r>
              <a:r>
                <a:rPr lang="zh-CN" altLang="en-US" b="1" dirty="0">
                  <a:latin typeface="+mn-ea"/>
                  <a:ea typeface="+mn-ea"/>
                  <a:cs typeface="+mn-ea"/>
                </a:rPr>
                <a:t>成岭侧成峰，远近高低各不同。</a:t>
              </a:r>
              <a:br>
                <a:rPr lang="zh-CN" altLang="en-US" b="1" dirty="0">
                  <a:latin typeface="+mn-ea"/>
                  <a:ea typeface="+mn-ea"/>
                  <a:cs typeface="+mn-ea"/>
                </a:rPr>
              </a:br>
              <a:r>
                <a:rPr lang="zh-CN" altLang="en-US" b="1" dirty="0">
                  <a:latin typeface="+mn-ea"/>
                  <a:ea typeface="+mn-ea"/>
                  <a:cs typeface="+mn-ea"/>
                </a:rPr>
                <a:t>不识庐山真面目，只缘身在此山中。</a:t>
              </a:r>
            </a:p>
          </p:txBody>
        </p:sp>
        <p:sp>
          <p:nvSpPr>
            <p:cNvPr id="10" name="文本框 3"/>
            <p:cNvSpPr txBox="1">
              <a:spLocks noChangeArrowheads="1"/>
            </p:cNvSpPr>
            <p:nvPr/>
          </p:nvSpPr>
          <p:spPr bwMode="auto">
            <a:xfrm>
              <a:off x="3810000" y="5591175"/>
              <a:ext cx="3962400" cy="737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latin typeface="+mn-ea"/>
                  <a:ea typeface="+mn-ea"/>
                  <a:cs typeface="+mn-ea"/>
                </a:rPr>
                <a:t>——</a:t>
              </a:r>
              <a:r>
                <a:rPr lang="zh-CN" altLang="en-US" b="1">
                  <a:latin typeface="+mn-ea"/>
                  <a:ea typeface="+mn-ea"/>
                  <a:cs typeface="+mn-ea"/>
                </a:rPr>
                <a:t>苏轼 </a:t>
              </a:r>
              <a:r>
                <a:rPr lang="en-US" altLang="zh-CN" b="1">
                  <a:latin typeface="+mn-ea"/>
                  <a:ea typeface="+mn-ea"/>
                  <a:cs typeface="+mn-ea"/>
                </a:rPr>
                <a:t>《</a:t>
              </a:r>
              <a:r>
                <a:rPr lang="zh-CN" altLang="en-US" b="1">
                  <a:latin typeface="+mn-ea"/>
                  <a:ea typeface="+mn-ea"/>
                  <a:cs typeface="+mn-ea"/>
                </a:rPr>
                <a:t>题西林壁</a:t>
              </a:r>
              <a:r>
                <a:rPr lang="en-US" altLang="zh-CN" b="1">
                  <a:latin typeface="+mn-ea"/>
                  <a:ea typeface="+mn-ea"/>
                  <a:cs typeface="+mn-ea"/>
                </a:rPr>
                <a:t>》</a:t>
              </a:r>
              <a:endParaRPr lang="zh-CN" altLang="en-US" b="1">
                <a:latin typeface="+mn-ea"/>
                <a:ea typeface="+mn-ea"/>
                <a:cs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954360" y="1381472"/>
            <a:ext cx="5181600" cy="487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anose="020F05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kern="0">
                <a:solidFill>
                  <a:schemeClr val="tx1"/>
                </a:solidFill>
                <a:latin typeface="+mn-ea"/>
                <a:ea typeface="+mn-ea"/>
                <a:cs typeface="+mn-ea"/>
              </a:rPr>
              <a:t>“看”的两种方式</a:t>
            </a:r>
          </a:p>
        </p:txBody>
      </p:sp>
      <p:sp>
        <p:nvSpPr>
          <p:cNvPr id="3" name="矩形 2"/>
          <p:cNvSpPr/>
          <p:nvPr/>
        </p:nvSpPr>
        <p:spPr>
          <a:xfrm>
            <a:off x="649560" y="2299047"/>
            <a:ext cx="216852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Times New Roman" panose="02020603050405020304" pitchFamily="18" charset="0"/>
                <a:ea typeface="Adobe 楷体 Std R" pitchFamily="18" charset="-122"/>
                <a:cs typeface="Times New Roman" panose="02020603050405020304" pitchFamily="18" charset="0"/>
              </a:rPr>
              <a:t>  </a:t>
            </a:r>
            <a:r>
              <a:rPr lang="zh-CN" altLang="en-US" sz="3200" b="1" dirty="0">
                <a:latin typeface="+mn-ea"/>
                <a:ea typeface="+mn-ea"/>
                <a:cs typeface="+mn-ea"/>
              </a:rPr>
              <a:t>横 看</a:t>
            </a:r>
            <a:endParaRPr lang="en-US" altLang="zh-CN" sz="3200" b="1" dirty="0">
              <a:latin typeface="+mn-ea"/>
              <a:ea typeface="+mn-ea"/>
              <a:cs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4323" y="3286472"/>
            <a:ext cx="217043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+mn-ea"/>
                <a:ea typeface="+mn-ea"/>
                <a:cs typeface="+mn-ea"/>
              </a:rPr>
              <a:t>斜 看</a:t>
            </a:r>
            <a:endParaRPr lang="en-US" altLang="zh-CN" sz="3200" b="1" dirty="0">
              <a:latin typeface="+mn-ea"/>
              <a:ea typeface="+mn-ea"/>
              <a:cs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716360" y="4492972"/>
            <a:ext cx="6096000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latin typeface="+mn-ea"/>
                <a:ea typeface="+mn-ea"/>
                <a:cs typeface="+mn-ea"/>
              </a:rPr>
              <a:t>如何在给定的数据和学习任务下寻找一个“最佳”的“斜看”方式</a:t>
            </a: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725760" y="4612035"/>
            <a:ext cx="125539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1982D1"/>
                </a:solidFill>
                <a:latin typeface="+mn-ea"/>
                <a:ea typeface="+mn-ea"/>
              </a:rPr>
              <a:t>问题</a:t>
            </a:r>
            <a:r>
              <a:rPr lang="zh-CN" altLang="en-US" b="1">
                <a:latin typeface="+mn-ea"/>
                <a:ea typeface="+mn-ea"/>
              </a:rPr>
              <a:t>：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902223" y="2356197"/>
            <a:ext cx="23317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latin typeface="+mn-ea"/>
                <a:ea typeface="+mn-ea"/>
                <a:cs typeface="+mn-ea"/>
              </a:rPr>
              <a:t>--- </a:t>
            </a:r>
            <a:r>
              <a:rPr lang="zh-CN" altLang="en-US" b="1">
                <a:latin typeface="+mn-ea"/>
                <a:ea typeface="+mn-ea"/>
                <a:cs typeface="+mn-ea"/>
              </a:rPr>
              <a:t>特征选择</a:t>
            </a:r>
            <a:endParaRPr lang="zh-CN" altLang="en-US">
              <a:latin typeface="+mn-ea"/>
              <a:ea typeface="+mn-ea"/>
              <a:cs typeface="+mn-ea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935560" y="3348385"/>
            <a:ext cx="23317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latin typeface="+mn-ea"/>
                <a:ea typeface="+mn-ea"/>
                <a:cs typeface="+mn-ea"/>
              </a:rPr>
              <a:t>--- </a:t>
            </a:r>
            <a:r>
              <a:rPr lang="zh-CN" altLang="en-US" b="1">
                <a:latin typeface="+mn-ea"/>
                <a:ea typeface="+mn-ea"/>
                <a:cs typeface="+mn-ea"/>
              </a:rPr>
              <a:t>特征提取</a:t>
            </a:r>
            <a:endParaRPr lang="zh-CN" altLang="en-US"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纲要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15616" y="2276872"/>
            <a:ext cx="51845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理论动机</a:t>
            </a:r>
            <a:endParaRPr lang="en-NZ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算法过程</a:t>
            </a:r>
            <a:endParaRPr lang="en-US" altLang="zh-CN" sz="2800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实验结果</a:t>
            </a:r>
            <a:endParaRPr lang="en-NZ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zh-CN" altLang="en-US" dirty="0">
                <a:latin typeface="+mj-ea"/>
                <a:cs typeface="Times New Roman" panose="02020603050405020304" pitchFamily="18" charset="0"/>
              </a:rPr>
              <a:t>线性判别分析原理</a:t>
            </a:r>
            <a:r>
              <a:rPr lang="en-US" altLang="zh-CN" dirty="0">
                <a:latin typeface="+mj-ea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+mj-ea"/>
                <a:cs typeface="Times New Roman" panose="02020603050405020304" pitchFamily="18" charset="0"/>
              </a:rPr>
              <a:t>图解</a:t>
            </a:r>
            <a:endParaRPr lang="zh-CN" altLang="en-US" dirty="0">
              <a:latin typeface="+mj-e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FD783A-8206-49A0-8310-79458B2F2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04864"/>
            <a:ext cx="30956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A32CCAF-D82A-4E21-85C9-916FD472860D}"/>
              </a:ext>
            </a:extLst>
          </p:cNvPr>
          <p:cNvSpPr txBox="1"/>
          <p:nvPr/>
        </p:nvSpPr>
        <p:spPr>
          <a:xfrm>
            <a:off x="467544" y="436510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原始（三维）数据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3D05607-CC22-47DB-BBF6-FCE5814A9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3" y="1323801"/>
            <a:ext cx="3078000" cy="196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648D256-A79E-4E10-9A14-BC4F2E36FFFF}"/>
              </a:ext>
            </a:extLst>
          </p:cNvPr>
          <p:cNvSpPr txBox="1"/>
          <p:nvPr/>
        </p:nvSpPr>
        <p:spPr>
          <a:xfrm>
            <a:off x="4205522" y="3217772"/>
            <a:ext cx="307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 降维（二维）数据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FE0F999-80B9-4B92-BA71-BF963D2B8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896411"/>
            <a:ext cx="30765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FC80DE8-55C9-463F-A6DA-CC20660CA0B5}"/>
              </a:ext>
            </a:extLst>
          </p:cNvPr>
          <p:cNvSpPr txBox="1"/>
          <p:nvPr/>
        </p:nvSpPr>
        <p:spPr>
          <a:xfrm>
            <a:off x="4231461" y="5960465"/>
            <a:ext cx="307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 降维（二维）数据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FB1D150D-7298-4592-A89B-7E609FE32D7B}"/>
              </a:ext>
            </a:extLst>
          </p:cNvPr>
          <p:cNvSpPr/>
          <p:nvPr/>
        </p:nvSpPr>
        <p:spPr bwMode="auto">
          <a:xfrm>
            <a:off x="3275137" y="3238326"/>
            <a:ext cx="720799" cy="369332"/>
          </a:xfrm>
          <a:prstGeom prst="rightArrow">
            <a:avLst/>
          </a:prstGeom>
          <a:solidFill>
            <a:srgbClr val="73A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42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zh-CN" altLang="en-US" dirty="0">
                <a:latin typeface="+mj-ea"/>
                <a:cs typeface="Times New Roman" panose="02020603050405020304" pitchFamily="18" charset="0"/>
              </a:rPr>
              <a:t>线性判别分析原理</a:t>
            </a:r>
            <a:r>
              <a:rPr lang="en-US" altLang="zh-CN" dirty="0">
                <a:latin typeface="+mj-ea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+mj-ea"/>
                <a:cs typeface="Times New Roman" panose="02020603050405020304" pitchFamily="18" charset="0"/>
              </a:rPr>
              <a:t>图解</a:t>
            </a:r>
            <a:endParaRPr lang="zh-CN" altLang="en-US" dirty="0">
              <a:latin typeface="+mj-e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FD783A-8206-49A0-8310-79458B2F2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04864"/>
            <a:ext cx="30956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A32CCAF-D82A-4E21-85C9-916FD472860D}"/>
              </a:ext>
            </a:extLst>
          </p:cNvPr>
          <p:cNvSpPr txBox="1"/>
          <p:nvPr/>
        </p:nvSpPr>
        <p:spPr>
          <a:xfrm>
            <a:off x="467544" y="4365104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原始（三维）数据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3D05607-CC22-47DB-BBF6-FCE5814A9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323801"/>
            <a:ext cx="30003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648D256-A79E-4E10-9A14-BC4F2E36FFFF}"/>
              </a:ext>
            </a:extLst>
          </p:cNvPr>
          <p:cNvSpPr txBox="1"/>
          <p:nvPr/>
        </p:nvSpPr>
        <p:spPr>
          <a:xfrm>
            <a:off x="4075271" y="3180420"/>
            <a:ext cx="3246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方法</a:t>
            </a:r>
            <a:r>
              <a:rPr lang="en-US" altLang="zh-CN" sz="2000" dirty="0"/>
              <a:t>1</a:t>
            </a:r>
            <a:r>
              <a:rPr lang="zh-CN" altLang="en-US" sz="2000" dirty="0"/>
              <a:t>： 降维（二维）数据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FE0F999-80B9-4B92-BA71-BF963D2B8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896411"/>
            <a:ext cx="30765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FC80DE8-55C9-463F-A6DA-CC20660CA0B5}"/>
              </a:ext>
            </a:extLst>
          </p:cNvPr>
          <p:cNvSpPr txBox="1"/>
          <p:nvPr/>
        </p:nvSpPr>
        <p:spPr>
          <a:xfrm>
            <a:off x="4067944" y="6032285"/>
            <a:ext cx="3246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方法</a:t>
            </a:r>
            <a:r>
              <a:rPr lang="en-US" altLang="zh-CN" sz="2000" dirty="0"/>
              <a:t>2</a:t>
            </a:r>
            <a:r>
              <a:rPr lang="zh-CN" altLang="en-US" sz="2000" dirty="0"/>
              <a:t>： 降维（二维）数据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FB1D150D-7298-4592-A89B-7E609FE32D7B}"/>
              </a:ext>
            </a:extLst>
          </p:cNvPr>
          <p:cNvSpPr/>
          <p:nvPr/>
        </p:nvSpPr>
        <p:spPr bwMode="auto">
          <a:xfrm>
            <a:off x="3275137" y="3238326"/>
            <a:ext cx="720799" cy="369332"/>
          </a:xfrm>
          <a:prstGeom prst="rightArrow">
            <a:avLst/>
          </a:prstGeom>
          <a:solidFill>
            <a:srgbClr val="73A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DCCDC3-EF0C-4B79-9416-6029DB161DDE}"/>
              </a:ext>
            </a:extLst>
          </p:cNvPr>
          <p:cNvSpPr txBox="1"/>
          <p:nvPr/>
        </p:nvSpPr>
        <p:spPr>
          <a:xfrm>
            <a:off x="7322069" y="2204864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Good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97BA76-35E3-4518-96B5-329C1C93B14B}"/>
              </a:ext>
            </a:extLst>
          </p:cNvPr>
          <p:cNvSpPr txBox="1"/>
          <p:nvPr/>
        </p:nvSpPr>
        <p:spPr>
          <a:xfrm>
            <a:off x="7360543" y="4694278"/>
            <a:ext cx="1099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Better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92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zh-CN" altLang="en-US" dirty="0">
                <a:latin typeface="+mj-ea"/>
                <a:cs typeface="Times New Roman" panose="02020603050405020304" pitchFamily="18" charset="0"/>
              </a:rPr>
              <a:t>线性判别分析 </a:t>
            </a:r>
            <a:r>
              <a:rPr lang="en-US" altLang="zh-CN" dirty="0">
                <a:latin typeface="+mj-ea"/>
                <a:cs typeface="Times New Roman" panose="02020603050405020304" pitchFamily="18" charset="0"/>
              </a:rPr>
              <a:t>vs </a:t>
            </a:r>
            <a:r>
              <a:rPr lang="zh-CN" altLang="en-US" dirty="0">
                <a:latin typeface="+mj-ea"/>
                <a:cs typeface="Times New Roman" panose="02020603050405020304" pitchFamily="18" charset="0"/>
              </a:rPr>
              <a:t>主成分分析</a:t>
            </a:r>
            <a:endParaRPr lang="zh-CN" altLang="en-US" dirty="0">
              <a:latin typeface="+mj-ea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F1AB61A-7D8E-444F-849C-E17365C2A7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2" b="9808"/>
          <a:stretch/>
        </p:blipFill>
        <p:spPr bwMode="auto">
          <a:xfrm>
            <a:off x="1009650" y="2060848"/>
            <a:ext cx="712470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561075"/>
      </p:ext>
    </p:extLst>
  </p:cSld>
  <p:clrMapOvr>
    <a:masterClrMapping/>
  </p:clrMapOvr>
</p:sld>
</file>

<file path=ppt/theme/theme1.xml><?xml version="1.0" encoding="utf-8"?>
<a:theme xmlns:a="http://schemas.openxmlformats.org/drawingml/2006/main" name="13">
  <a:themeElements>
    <a:clrScheme name="13 2">
      <a:dk1>
        <a:srgbClr val="000000"/>
      </a:dk1>
      <a:lt1>
        <a:srgbClr val="FFFFFF"/>
      </a:lt1>
      <a:dk2>
        <a:srgbClr val="2E507A"/>
      </a:dk2>
      <a:lt2>
        <a:srgbClr val="333333"/>
      </a:lt2>
      <a:accent1>
        <a:srgbClr val="5A90C2"/>
      </a:accent1>
      <a:accent2>
        <a:srgbClr val="8AC246"/>
      </a:accent2>
      <a:accent3>
        <a:srgbClr val="FFFFFF"/>
      </a:accent3>
      <a:accent4>
        <a:srgbClr val="000000"/>
      </a:accent4>
      <a:accent5>
        <a:srgbClr val="B5C6DD"/>
      </a:accent5>
      <a:accent6>
        <a:srgbClr val="7DB03F"/>
      </a:accent6>
      <a:hlink>
        <a:srgbClr val="F6831A"/>
      </a:hlink>
      <a:folHlink>
        <a:srgbClr val="EFC82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3 1">
        <a:dk1>
          <a:srgbClr val="000000"/>
        </a:dk1>
        <a:lt1>
          <a:srgbClr val="FFFFFF"/>
        </a:lt1>
        <a:dk2>
          <a:srgbClr val="800000"/>
        </a:dk2>
        <a:lt2>
          <a:srgbClr val="333333"/>
        </a:lt2>
        <a:accent1>
          <a:srgbClr val="EB6743"/>
        </a:accent1>
        <a:accent2>
          <a:srgbClr val="D3A911"/>
        </a:accent2>
        <a:accent3>
          <a:srgbClr val="FFFFFF"/>
        </a:accent3>
        <a:accent4>
          <a:srgbClr val="000000"/>
        </a:accent4>
        <a:accent5>
          <a:srgbClr val="F3B8B0"/>
        </a:accent5>
        <a:accent6>
          <a:srgbClr val="BF990E"/>
        </a:accent6>
        <a:hlink>
          <a:srgbClr val="7B9B63"/>
        </a:hlink>
        <a:folHlink>
          <a:srgbClr val="38A3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 2">
        <a:dk1>
          <a:srgbClr val="000000"/>
        </a:dk1>
        <a:lt1>
          <a:srgbClr val="FFFFFF"/>
        </a:lt1>
        <a:dk2>
          <a:srgbClr val="2E507A"/>
        </a:dk2>
        <a:lt2>
          <a:srgbClr val="333333"/>
        </a:lt2>
        <a:accent1>
          <a:srgbClr val="5A90C2"/>
        </a:accent1>
        <a:accent2>
          <a:srgbClr val="8AC246"/>
        </a:accent2>
        <a:accent3>
          <a:srgbClr val="FFFFFF"/>
        </a:accent3>
        <a:accent4>
          <a:srgbClr val="000000"/>
        </a:accent4>
        <a:accent5>
          <a:srgbClr val="B5C6DD"/>
        </a:accent5>
        <a:accent6>
          <a:srgbClr val="7DB03F"/>
        </a:accent6>
        <a:hlink>
          <a:srgbClr val="F6831A"/>
        </a:hlink>
        <a:folHlink>
          <a:srgbClr val="EFC8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 3">
        <a:dk1>
          <a:srgbClr val="000000"/>
        </a:dk1>
        <a:lt1>
          <a:srgbClr val="FFFFFF"/>
        </a:lt1>
        <a:dk2>
          <a:srgbClr val="A82A9F"/>
        </a:dk2>
        <a:lt2>
          <a:srgbClr val="4D4D4D"/>
        </a:lt2>
        <a:accent1>
          <a:srgbClr val="12B4D4"/>
        </a:accent1>
        <a:accent2>
          <a:srgbClr val="F1C23D"/>
        </a:accent2>
        <a:accent3>
          <a:srgbClr val="FFFFFF"/>
        </a:accent3>
        <a:accent4>
          <a:srgbClr val="000000"/>
        </a:accent4>
        <a:accent5>
          <a:srgbClr val="AAD6E6"/>
        </a:accent5>
        <a:accent6>
          <a:srgbClr val="DAB036"/>
        </a:accent6>
        <a:hlink>
          <a:srgbClr val="8CA62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13</Template>
  <TotalTime>566</TotalTime>
  <Words>1309</Words>
  <Application>Microsoft Office PowerPoint</Application>
  <PresentationFormat>全屏显示(4:3)</PresentationFormat>
  <Paragraphs>157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华文新魏</vt:lpstr>
      <vt:lpstr>楷体</vt:lpstr>
      <vt:lpstr>宋体</vt:lpstr>
      <vt:lpstr>Arial</vt:lpstr>
      <vt:lpstr>Calibri</vt:lpstr>
      <vt:lpstr>Cambria Math</vt:lpstr>
      <vt:lpstr>Times New Roman</vt:lpstr>
      <vt:lpstr>Wingdings</vt:lpstr>
      <vt:lpstr>13</vt:lpstr>
      <vt:lpstr>位图图像</vt:lpstr>
      <vt:lpstr>   第五讲 线性判别分析 (LDA)</vt:lpstr>
      <vt:lpstr>§ 线性判别分析</vt:lpstr>
      <vt:lpstr>§ 纲要</vt:lpstr>
      <vt:lpstr>§ 引入</vt:lpstr>
      <vt:lpstr>PowerPoint 演示文稿</vt:lpstr>
      <vt:lpstr>§ 纲要</vt:lpstr>
      <vt:lpstr>§线性判别分析原理-图解</vt:lpstr>
      <vt:lpstr>§线性判别分析原理-图解</vt:lpstr>
      <vt:lpstr>§线性判别分析 vs 主成分分析</vt:lpstr>
      <vt:lpstr>§线性判别分析的原理</vt:lpstr>
      <vt:lpstr>PowerPoint 演示文稿</vt:lpstr>
      <vt:lpstr>§线性判别分析的数学描述</vt:lpstr>
      <vt:lpstr>§举例分析</vt:lpstr>
      <vt:lpstr>§线性判别分析目标函数的建立</vt:lpstr>
      <vt:lpstr>PowerPoint 演示文稿</vt:lpstr>
      <vt:lpstr>§例：最大类间距离和最小类内距离</vt:lpstr>
      <vt:lpstr>§线性判别分析目标函数：</vt:lpstr>
      <vt:lpstr>PowerPoint 演示文稿</vt:lpstr>
      <vt:lpstr>PowerPoint 演示文稿</vt:lpstr>
      <vt:lpstr>PowerPoint 演示文稿</vt:lpstr>
      <vt:lpstr>§ 算法步骤</vt:lpstr>
      <vt:lpstr>§ 算法步骤</vt:lpstr>
      <vt:lpstr>§ 纲要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xmutkk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多媒体设备培训</dc:title>
  <dc:creator>教育技术服务中心</dc:creator>
  <cp:lastModifiedBy>Eric</cp:lastModifiedBy>
  <cp:revision>885</cp:revision>
  <dcterms:created xsi:type="dcterms:W3CDTF">2012-08-21T14:34:00Z</dcterms:created>
  <dcterms:modified xsi:type="dcterms:W3CDTF">2020-09-16T07:52:41Z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