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537" r:id="rId3"/>
    <p:sldId id="610" r:id="rId4"/>
    <p:sldId id="538" r:id="rId5"/>
    <p:sldId id="602" r:id="rId6"/>
    <p:sldId id="603" r:id="rId7"/>
    <p:sldId id="604" r:id="rId8"/>
    <p:sldId id="605" r:id="rId9"/>
    <p:sldId id="606" r:id="rId10"/>
    <p:sldId id="611" r:id="rId11"/>
    <p:sldId id="609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4" r:id="rId35"/>
    <p:sldId id="636" r:id="rId36"/>
    <p:sldId id="635" r:id="rId37"/>
    <p:sldId id="637" r:id="rId38"/>
    <p:sldId id="638" r:id="rId39"/>
    <p:sldId id="639" r:id="rId40"/>
    <p:sldId id="698" r:id="rId41"/>
    <p:sldId id="640" r:id="rId42"/>
  </p:sldIdLst>
  <p:sldSz cx="9144000" cy="6858000" type="screen4x3"/>
  <p:notesSz cx="6813550" cy="9948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4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CC"/>
    <a:srgbClr val="FF99CC"/>
    <a:srgbClr val="33CCFF"/>
    <a:srgbClr val="06011D"/>
    <a:srgbClr val="FFCC66"/>
    <a:srgbClr val="3399FF"/>
    <a:srgbClr val="FFFF99"/>
    <a:srgbClr val="FF9900"/>
    <a:srgbClr val="7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8616" autoAdjust="0"/>
  </p:normalViewPr>
  <p:slideViewPr>
    <p:cSldViewPr>
      <p:cViewPr varScale="1">
        <p:scale>
          <a:sx n="109" d="100"/>
          <a:sy n="109" d="100"/>
        </p:scale>
        <p:origin x="17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92" y="60"/>
      </p:cViewPr>
      <p:guideLst>
        <p:guide orient="horz" pos="3134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135D5AA4-CD3C-4C23-9314-68AC690BD86F}" type="datetimeFigureOut">
              <a:rPr lang="zh-CN" altLang="en-US"/>
              <a:t>2020/12/13</a:t>
            </a:fld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88F1C65C-26E7-4A70-8B7E-97C741D5327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355" y="4725710"/>
            <a:ext cx="5450840" cy="447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6681C858-E19B-4A3A-9FBD-496AD94C5CF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1"/>
          <p:cNvGrpSpPr/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5" name="Group 206"/>
          <p:cNvGrpSpPr/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9" name="Group 234"/>
          <p:cNvGrpSpPr/>
          <p:nvPr userDrawn="1"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40" name="Picture 213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Freeform 209"/>
            <p:cNvSpPr/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36540"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2" name="Group 233"/>
          <p:cNvGrpSpPr/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43" name="Picture 220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Freeform 221" descr="封面二"/>
            <p:cNvSpPr/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5" name="Group 232"/>
          <p:cNvGrpSpPr/>
          <p:nvPr userDrawn="1"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46" name="Picture 223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Freeform 224"/>
            <p:cNvSpPr/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25709"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8163FA9-39D5-41A7-934C-0979F0F111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529A544-07A2-4C63-BFD2-D00D3225B0E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ABBA551-5E20-4083-BCBF-1E3A740758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9B0B66C-65DE-434A-A8C4-11470CB1DFC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90F329B-190E-4123-8968-8EAD905B9A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6D70ACE-821C-4ED1-B81A-1F6A433302D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F1B98FF3-415E-4277-8621-DA0F8CA9D01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A085-3A82-416B-9A97-C73BC0289E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/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844824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" name="Group 206"/>
          <p:cNvGrpSpPr/>
          <p:nvPr/>
        </p:nvGrpSpPr>
        <p:grpSpPr bwMode="auto">
          <a:xfrm>
            <a:off x="-71470" y="-357214"/>
            <a:ext cx="9215438" cy="6508750"/>
            <a:chOff x="-45" y="-180"/>
            <a:chExt cx="5805" cy="4100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-45" y="-18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0466BE2-E008-476D-AF8E-741B1170BB4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65" descr="标题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95536" y="260648"/>
            <a:ext cx="8501090" cy="857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6384949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592933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5884883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5959496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6357958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4" name="Rectangle 176"/>
          <p:cNvSpPr>
            <a:spLocks noChangeArrowheads="1"/>
          </p:cNvSpPr>
          <p:nvPr userDrawn="1"/>
        </p:nvSpPr>
        <p:spPr bwMode="gray">
          <a:xfrm>
            <a:off x="4065587" y="6357958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2E2BA9F-2BA8-4266-9FF3-8B36D967D13E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72" name="组合 76"/>
          <p:cNvGrpSpPr/>
          <p:nvPr userDrawn="1"/>
        </p:nvGrpSpPr>
        <p:grpSpPr bwMode="auto">
          <a:xfrm>
            <a:off x="5067300" y="0"/>
            <a:ext cx="4076700" cy="939800"/>
            <a:chOff x="5067300" y="5918200"/>
            <a:chExt cx="4076700" cy="939800"/>
          </a:xfrm>
        </p:grpSpPr>
        <p:sp>
          <p:nvSpPr>
            <p:cNvPr id="7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86" name="组合 76"/>
          <p:cNvGrpSpPr/>
          <p:nvPr userDrawn="1"/>
        </p:nvGrpSpPr>
        <p:grpSpPr bwMode="auto">
          <a:xfrm>
            <a:off x="0" y="0"/>
            <a:ext cx="4076700" cy="939800"/>
            <a:chOff x="5067300" y="5918200"/>
            <a:chExt cx="4076700" cy="939800"/>
          </a:xfrm>
        </p:grpSpPr>
        <p:sp>
          <p:nvSpPr>
            <p:cNvPr id="87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8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9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0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2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94" name="组合 76"/>
          <p:cNvGrpSpPr/>
          <p:nvPr userDrawn="1"/>
        </p:nvGrpSpPr>
        <p:grpSpPr bwMode="auto">
          <a:xfrm>
            <a:off x="995366" y="0"/>
            <a:ext cx="4076700" cy="939800"/>
            <a:chOff x="5067300" y="5918200"/>
            <a:chExt cx="4076700" cy="939800"/>
          </a:xfrm>
        </p:grpSpPr>
        <p:sp>
          <p:nvSpPr>
            <p:cNvPr id="9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1" name="组合 76"/>
          <p:cNvGrpSpPr/>
          <p:nvPr userDrawn="1"/>
        </p:nvGrpSpPr>
        <p:grpSpPr bwMode="auto">
          <a:xfrm>
            <a:off x="4071934" y="-24"/>
            <a:ext cx="4076700" cy="939800"/>
            <a:chOff x="5067300" y="5918200"/>
            <a:chExt cx="4076700" cy="939800"/>
          </a:xfrm>
        </p:grpSpPr>
        <p:sp>
          <p:nvSpPr>
            <p:cNvPr id="10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649AB23-127B-48EC-801F-EA2A6489486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7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8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9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40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7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1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5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2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3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2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3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4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1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2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8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9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593876F-4E3E-4F79-8CBC-2AD2F52DB9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66" name="图片 65" descr="标题.jpg"/>
            <p:cNvPicPr>
              <a:picLocks noChangeAspect="1"/>
            </p:cNvPicPr>
            <p:nvPr userDrawn="1"/>
          </p:nvPicPr>
          <p:blipFill>
            <a:blip r:embed="rId2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1088" name="组合 64"/>
            <p:cNvGrpSpPr/>
            <p:nvPr userDrawn="1"/>
          </p:nvGrpSpPr>
          <p:grpSpPr bwMode="auto">
            <a:xfrm>
              <a:off x="-1588" y="-26988"/>
              <a:ext cx="1287463" cy="1674813"/>
              <a:chOff x="-1588" y="-26988"/>
              <a:chExt cx="1158876" cy="1508126"/>
            </a:xfrm>
          </p:grpSpPr>
          <p:grpSp>
            <p:nvGrpSpPr>
              <p:cNvPr id="1089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1100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2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1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2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0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1096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2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1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1092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7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2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95413" y="409575"/>
            <a:ext cx="7391400" cy="7143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3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7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7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1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3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9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85813" y="1500188"/>
            <a:ext cx="7929562" cy="421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type="subTitle" idx="4294967295"/>
          </p:nvPr>
        </p:nvSpPr>
        <p:spPr>
          <a:xfrm>
            <a:off x="1691680" y="4658584"/>
            <a:ext cx="5571728" cy="4383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王石平，教授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博导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旗山学者</a:t>
            </a: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  <a:buNone/>
            </a:pP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3200" dirty="0">
              <a:ea typeface="楷体_GB2312"/>
              <a:cs typeface="楷体_GB231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01178" y="1922066"/>
            <a:ext cx="5787146" cy="20574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eaLnBrk="1" hangingPunct="1"/>
            <a:r>
              <a:rPr lang="zh-CN" altLang="en-US" dirty="0"/>
              <a:t>   第十二讲 卷积神经网络</a:t>
            </a:r>
            <a:endParaRPr lang="en-US" altLang="zh-CN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0"/>
            <a:ext cx="1788079" cy="1800000"/>
          </a:xfrm>
          <a:prstGeom prst="rect">
            <a:avLst/>
          </a:prstGeom>
        </p:spPr>
      </p:pic>
      <p:sp>
        <p:nvSpPr>
          <p:cNvPr id="7" name="Rectangle 10"/>
          <p:cNvSpPr txBox="1">
            <a:spLocks noChangeArrowheads="1"/>
          </p:cNvSpPr>
          <p:nvPr/>
        </p:nvSpPr>
        <p:spPr bwMode="gray">
          <a:xfrm>
            <a:off x="1619672" y="5365913"/>
            <a:ext cx="5571728" cy="438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b="1" kern="0" dirty="0">
                <a:solidFill>
                  <a:srgbClr val="0033CC"/>
                </a:solidFill>
                <a:ea typeface="楷体_GB2312"/>
                <a:cs typeface="楷体_GB2312"/>
              </a:rPr>
              <a:t>数学与计算机科学学院</a:t>
            </a:r>
            <a:endParaRPr lang="en-NZ" altLang="zh-CN" b="1" kern="0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b="0" kern="0" dirty="0">
              <a:ea typeface="楷体_GB2312"/>
              <a:cs typeface="楷体_GB231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20686"/>
          <a:stretch>
            <a:fillRect/>
          </a:stretch>
        </p:blipFill>
        <p:spPr>
          <a:xfrm>
            <a:off x="5868144" y="5903936"/>
            <a:ext cx="3240361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卷积神经网络的历史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池化层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相关资料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8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15816" y="2060848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优点：保留空间结构</a:t>
            </a:r>
          </a:p>
        </p:txBody>
      </p:sp>
      <p:sp>
        <p:nvSpPr>
          <p:cNvPr id="7" name="立方体 6"/>
          <p:cNvSpPr/>
          <p:nvPr/>
        </p:nvSpPr>
        <p:spPr bwMode="auto">
          <a:xfrm>
            <a:off x="827584" y="3068960"/>
            <a:ext cx="1044116" cy="3024336"/>
          </a:xfrm>
          <a:prstGeom prst="cube">
            <a:avLst>
              <a:gd name="adj" fmla="val 8553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61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/>
          <p:cNvSpPr/>
          <p:nvPr/>
        </p:nvSpPr>
        <p:spPr bwMode="auto">
          <a:xfrm>
            <a:off x="3851920" y="3861048"/>
            <a:ext cx="383332" cy="928980"/>
          </a:xfrm>
          <a:prstGeom prst="cube">
            <a:avLst>
              <a:gd name="adj" fmla="val 71208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15816" y="3348153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filter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348153"/>
                <a:ext cx="266429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474568" y="5157192"/>
            <a:ext cx="434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卷积：卷积核在图片上滑动，计算点积</a:t>
            </a:r>
          </a:p>
        </p:txBody>
      </p:sp>
    </p:spTree>
    <p:extLst>
      <p:ext uri="{BB962C8B-B14F-4D97-AF65-F5344CB8AC3E}">
        <p14:creationId xmlns:p14="http://schemas.microsoft.com/office/powerpoint/2010/main" val="271600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/>
          <p:cNvSpPr/>
          <p:nvPr/>
        </p:nvSpPr>
        <p:spPr bwMode="auto">
          <a:xfrm>
            <a:off x="3851920" y="3861048"/>
            <a:ext cx="383332" cy="928980"/>
          </a:xfrm>
          <a:prstGeom prst="cube">
            <a:avLst>
              <a:gd name="adj" fmla="val 71208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15816" y="3348153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filter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348153"/>
                <a:ext cx="266429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474568" y="5157192"/>
            <a:ext cx="434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卷积：卷积核在图片上滑动，计算点积</a:t>
            </a:r>
          </a:p>
        </p:txBody>
      </p:sp>
      <p:sp>
        <p:nvSpPr>
          <p:cNvPr id="12" name="矩形 11"/>
          <p:cNvSpPr/>
          <p:nvPr/>
        </p:nvSpPr>
        <p:spPr>
          <a:xfrm>
            <a:off x="4247964" y="1772816"/>
            <a:ext cx="45725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</a:t>
            </a:r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的维度和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保持一致</a:t>
            </a:r>
          </a:p>
        </p:txBody>
      </p:sp>
      <p:cxnSp>
        <p:nvCxnSpPr>
          <p:cNvPr id="4" name="直接箭头连接符 3"/>
          <p:cNvCxnSpPr>
            <a:stCxn id="12" idx="1"/>
          </p:cNvCxnSpPr>
          <p:nvPr/>
        </p:nvCxnSpPr>
        <p:spPr bwMode="auto">
          <a:xfrm flipH="1">
            <a:off x="2195736" y="2249870"/>
            <a:ext cx="2052228" cy="4816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" name="直接箭头连接符 5"/>
          <p:cNvCxnSpPr/>
          <p:nvPr/>
        </p:nvCxnSpPr>
        <p:spPr bwMode="auto">
          <a:xfrm flipH="1">
            <a:off x="4355976" y="2726923"/>
            <a:ext cx="720080" cy="744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71859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/>
          <p:cNvSpPr/>
          <p:nvPr/>
        </p:nvSpPr>
        <p:spPr bwMode="auto">
          <a:xfrm>
            <a:off x="1187624" y="4077072"/>
            <a:ext cx="383332" cy="928980"/>
          </a:xfrm>
          <a:prstGeom prst="cube">
            <a:avLst>
              <a:gd name="adj" fmla="val 71208"/>
            </a:avLst>
          </a:prstGeom>
          <a:solidFill>
            <a:srgbClr val="00B0F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filter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771800" y="4736075"/>
                <a:ext cx="434590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个数值：</a:t>
                </a:r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图片</a:t>
                </a:r>
                <a14:m>
                  <m:oMath xmlns:m="http://schemas.openxmlformats.org/officeDocument/2006/math">
                    <m:r>
                      <a:rPr lang="en-US" altLang="zh-CN" sz="2800" b="0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×5×3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大小的一块和卷积核点积的结果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736075"/>
                <a:ext cx="4345904" cy="1384995"/>
              </a:xfrm>
              <a:prstGeom prst="rect">
                <a:avLst/>
              </a:prstGeom>
              <a:blipFill>
                <a:blip r:embed="rId4"/>
                <a:stretch>
                  <a:fillRect l="-2945" t="-6167" b="-10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 bwMode="auto">
          <a:xfrm>
            <a:off x="2483768" y="4321326"/>
            <a:ext cx="216024" cy="216024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9" idx="0"/>
            <a:endCxn id="3" idx="2"/>
          </p:cNvCxnSpPr>
          <p:nvPr/>
        </p:nvCxnSpPr>
        <p:spPr bwMode="auto">
          <a:xfrm>
            <a:off x="1515772" y="4077072"/>
            <a:ext cx="967996" cy="352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>
            <a:stCxn id="9" idx="1"/>
            <a:endCxn id="3" idx="2"/>
          </p:cNvCxnSpPr>
          <p:nvPr/>
        </p:nvCxnSpPr>
        <p:spPr bwMode="auto">
          <a:xfrm>
            <a:off x="1242808" y="4350035"/>
            <a:ext cx="1240960" cy="79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endCxn id="3" idx="2"/>
          </p:cNvCxnSpPr>
          <p:nvPr/>
        </p:nvCxnSpPr>
        <p:spPr bwMode="auto">
          <a:xfrm flipV="1">
            <a:off x="1309624" y="4429338"/>
            <a:ext cx="1174144" cy="576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接箭头连接符 15"/>
          <p:cNvCxnSpPr>
            <a:endCxn id="3" idx="2"/>
          </p:cNvCxnSpPr>
          <p:nvPr/>
        </p:nvCxnSpPr>
        <p:spPr bwMode="auto">
          <a:xfrm flipV="1">
            <a:off x="1570956" y="4429338"/>
            <a:ext cx="912812" cy="288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70328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17122" y="3722552"/>
            <a:ext cx="1512168" cy="928980"/>
            <a:chOff x="1187624" y="4077072"/>
            <a:chExt cx="1512168" cy="928980"/>
          </a:xfrm>
        </p:grpSpPr>
        <p:sp>
          <p:nvSpPr>
            <p:cNvPr id="17" name="立方体 16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>
              <a:stCxn id="17" idx="0"/>
              <a:endCxn id="18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0" name="直接箭头连接符 19"/>
            <p:cNvCxnSpPr>
              <a:stCxn id="17" idx="1"/>
              <a:endCxn id="18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1" name="直接箭头连接符 20"/>
            <p:cNvCxnSpPr>
              <a:endCxn id="18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2" name="直接箭头连接符 21"/>
            <p:cNvCxnSpPr>
              <a:endCxn id="18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8513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788" y="3563286"/>
            <a:ext cx="1512168" cy="928980"/>
            <a:chOff x="1187624" y="4077072"/>
            <a:chExt cx="1512168" cy="928980"/>
          </a:xfrm>
        </p:grpSpPr>
        <p:sp>
          <p:nvSpPr>
            <p:cNvPr id="12" name="立方体 11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接箭头连接符 13"/>
            <p:cNvCxnSpPr>
              <a:stCxn id="12" idx="0"/>
              <a:endCxn id="13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" name="直接箭头连接符 15"/>
            <p:cNvCxnSpPr>
              <a:stCxn id="12" idx="1"/>
              <a:endCxn id="13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>
              <a:endCxn id="13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4" name="直接箭头连接符 23"/>
            <p:cNvCxnSpPr>
              <a:endCxn id="13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817122" y="3722552"/>
            <a:ext cx="1512168" cy="928980"/>
            <a:chOff x="1187624" y="4077072"/>
            <a:chExt cx="1512168" cy="928980"/>
          </a:xfrm>
        </p:grpSpPr>
        <p:sp>
          <p:nvSpPr>
            <p:cNvPr id="17" name="立方体 16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>
              <a:stCxn id="17" idx="0"/>
              <a:endCxn id="18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0" name="直接箭头连接符 19"/>
            <p:cNvCxnSpPr>
              <a:stCxn id="17" idx="1"/>
              <a:endCxn id="18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1" name="直接箭头连接符 20"/>
            <p:cNvCxnSpPr>
              <a:endCxn id="18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2" name="直接箭头连接符 21"/>
            <p:cNvCxnSpPr>
              <a:endCxn id="18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1476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788" y="3563286"/>
            <a:ext cx="1512168" cy="928980"/>
            <a:chOff x="1187624" y="4077072"/>
            <a:chExt cx="1512168" cy="928980"/>
          </a:xfrm>
        </p:grpSpPr>
        <p:sp>
          <p:nvSpPr>
            <p:cNvPr id="12" name="立方体 11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接箭头连接符 13"/>
            <p:cNvCxnSpPr>
              <a:stCxn id="12" idx="0"/>
              <a:endCxn id="13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" name="直接箭头连接符 15"/>
            <p:cNvCxnSpPr>
              <a:stCxn id="12" idx="1"/>
              <a:endCxn id="13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>
              <a:endCxn id="13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4" name="直接箭头连接符 23"/>
            <p:cNvCxnSpPr>
              <a:endCxn id="13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25" name="组合 24"/>
          <p:cNvGrpSpPr/>
          <p:nvPr/>
        </p:nvGrpSpPr>
        <p:grpSpPr>
          <a:xfrm>
            <a:off x="1151073" y="3392440"/>
            <a:ext cx="1512168" cy="928980"/>
            <a:chOff x="1187624" y="4077072"/>
            <a:chExt cx="1512168" cy="928980"/>
          </a:xfrm>
        </p:grpSpPr>
        <p:sp>
          <p:nvSpPr>
            <p:cNvPr id="26" name="立方体 25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8" name="直接箭头连接符 27"/>
            <p:cNvCxnSpPr>
              <a:stCxn id="26" idx="0"/>
              <a:endCxn id="27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9" name="直接箭头连接符 28"/>
            <p:cNvCxnSpPr>
              <a:stCxn id="26" idx="1"/>
              <a:endCxn id="27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0" name="直接箭头连接符 29"/>
            <p:cNvCxnSpPr>
              <a:endCxn id="27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1" name="直接箭头连接符 30"/>
            <p:cNvCxnSpPr>
              <a:endCxn id="27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817122" y="3722552"/>
            <a:ext cx="1512168" cy="928980"/>
            <a:chOff x="1187624" y="4077072"/>
            <a:chExt cx="1512168" cy="928980"/>
          </a:xfrm>
        </p:grpSpPr>
        <p:sp>
          <p:nvSpPr>
            <p:cNvPr id="17" name="立方体 16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>
              <a:stCxn id="17" idx="0"/>
              <a:endCxn id="18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0" name="直接箭头连接符 19"/>
            <p:cNvCxnSpPr>
              <a:stCxn id="17" idx="1"/>
              <a:endCxn id="18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1" name="直接箭头连接符 20"/>
            <p:cNvCxnSpPr>
              <a:endCxn id="18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2" name="直接箭头连接符 21"/>
            <p:cNvCxnSpPr>
              <a:endCxn id="18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59925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788" y="3563286"/>
            <a:ext cx="1512168" cy="928980"/>
            <a:chOff x="1187624" y="4077072"/>
            <a:chExt cx="1512168" cy="928980"/>
          </a:xfrm>
        </p:grpSpPr>
        <p:sp>
          <p:nvSpPr>
            <p:cNvPr id="12" name="立方体 11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接箭头连接符 13"/>
            <p:cNvCxnSpPr>
              <a:stCxn id="12" idx="0"/>
              <a:endCxn id="13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" name="直接箭头连接符 15"/>
            <p:cNvCxnSpPr>
              <a:stCxn id="12" idx="1"/>
              <a:endCxn id="13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>
              <a:endCxn id="13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4" name="直接箭头连接符 23"/>
            <p:cNvCxnSpPr>
              <a:endCxn id="13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25" name="组合 24"/>
          <p:cNvGrpSpPr/>
          <p:nvPr/>
        </p:nvGrpSpPr>
        <p:grpSpPr>
          <a:xfrm>
            <a:off x="1151073" y="3392440"/>
            <a:ext cx="1512168" cy="928980"/>
            <a:chOff x="1187624" y="4077072"/>
            <a:chExt cx="1512168" cy="928980"/>
          </a:xfrm>
        </p:grpSpPr>
        <p:sp>
          <p:nvSpPr>
            <p:cNvPr id="26" name="立方体 25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8" name="直接箭头连接符 27"/>
            <p:cNvCxnSpPr>
              <a:stCxn id="26" idx="0"/>
              <a:endCxn id="27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9" name="直接箭头连接符 28"/>
            <p:cNvCxnSpPr>
              <a:stCxn id="26" idx="1"/>
              <a:endCxn id="27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0" name="直接箭头连接符 29"/>
            <p:cNvCxnSpPr>
              <a:endCxn id="27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1" name="直接箭头连接符 30"/>
            <p:cNvCxnSpPr>
              <a:endCxn id="27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1296820" y="3221594"/>
            <a:ext cx="1512168" cy="928980"/>
            <a:chOff x="1187624" y="4077072"/>
            <a:chExt cx="1512168" cy="928980"/>
          </a:xfrm>
        </p:grpSpPr>
        <p:sp>
          <p:nvSpPr>
            <p:cNvPr id="33" name="立方体 32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5" name="直接箭头连接符 34"/>
            <p:cNvCxnSpPr>
              <a:stCxn id="33" idx="0"/>
              <a:endCxn id="34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6" name="直接箭头连接符 35"/>
            <p:cNvCxnSpPr>
              <a:stCxn id="33" idx="1"/>
              <a:endCxn id="34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7" name="直接箭头连接符 36"/>
            <p:cNvCxnSpPr>
              <a:endCxn id="34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8" name="直接箭头连接符 37"/>
            <p:cNvCxnSpPr>
              <a:endCxn id="34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39" name="组合 38"/>
          <p:cNvGrpSpPr/>
          <p:nvPr/>
        </p:nvGrpSpPr>
        <p:grpSpPr>
          <a:xfrm>
            <a:off x="1460316" y="3082703"/>
            <a:ext cx="1512168" cy="928980"/>
            <a:chOff x="1187624" y="4077072"/>
            <a:chExt cx="1512168" cy="928980"/>
          </a:xfrm>
        </p:grpSpPr>
        <p:sp>
          <p:nvSpPr>
            <p:cNvPr id="40" name="立方体 39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2" name="直接箭头连接符 41"/>
            <p:cNvCxnSpPr>
              <a:stCxn id="40" idx="0"/>
              <a:endCxn id="41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3" name="直接箭头连接符 42"/>
            <p:cNvCxnSpPr>
              <a:stCxn id="40" idx="1"/>
              <a:endCxn id="41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4" name="直接箭头连接符 43"/>
            <p:cNvCxnSpPr>
              <a:endCxn id="41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5" name="直接箭头连接符 44"/>
            <p:cNvCxnSpPr>
              <a:endCxn id="41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817122" y="3722552"/>
            <a:ext cx="1512168" cy="928980"/>
            <a:chOff x="1187624" y="4077072"/>
            <a:chExt cx="1512168" cy="928980"/>
          </a:xfrm>
        </p:grpSpPr>
        <p:sp>
          <p:nvSpPr>
            <p:cNvPr id="17" name="立方体 16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>
              <a:stCxn id="17" idx="0"/>
              <a:endCxn id="18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0" name="直接箭头连接符 19"/>
            <p:cNvCxnSpPr>
              <a:stCxn id="17" idx="1"/>
              <a:endCxn id="18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1" name="直接箭头连接符 20"/>
            <p:cNvCxnSpPr>
              <a:endCxn id="18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2" name="直接箭头连接符 21"/>
            <p:cNvCxnSpPr>
              <a:endCxn id="18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46" name="组合 45"/>
          <p:cNvGrpSpPr/>
          <p:nvPr/>
        </p:nvGrpSpPr>
        <p:grpSpPr>
          <a:xfrm>
            <a:off x="799061" y="3982970"/>
            <a:ext cx="1512168" cy="928980"/>
            <a:chOff x="1187624" y="4077072"/>
            <a:chExt cx="1512168" cy="928980"/>
          </a:xfrm>
        </p:grpSpPr>
        <p:sp>
          <p:nvSpPr>
            <p:cNvPr id="47" name="立方体 46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9" name="直接箭头连接符 48"/>
            <p:cNvCxnSpPr>
              <a:stCxn id="47" idx="0"/>
              <a:endCxn id="48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0" name="直接箭头连接符 49"/>
            <p:cNvCxnSpPr>
              <a:stCxn id="47" idx="1"/>
              <a:endCxn id="48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1" name="直接箭头连接符 50"/>
            <p:cNvCxnSpPr>
              <a:endCxn id="48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2" name="直接箭头连接符 51"/>
            <p:cNvCxnSpPr>
              <a:endCxn id="48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68785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/>
          <p:cNvSpPr/>
          <p:nvPr/>
        </p:nvSpPr>
        <p:spPr bwMode="auto">
          <a:xfrm>
            <a:off x="1187624" y="4077072"/>
            <a:ext cx="383332" cy="928980"/>
          </a:xfrm>
          <a:prstGeom prst="cube">
            <a:avLst>
              <a:gd name="adj" fmla="val 71208"/>
            </a:avLst>
          </a:prstGeom>
          <a:solidFill>
            <a:srgbClr val="00B0F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filter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 bwMode="auto">
          <a:xfrm>
            <a:off x="2483768" y="4321326"/>
            <a:ext cx="216024" cy="216024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9" idx="0"/>
            <a:endCxn id="3" idx="2"/>
          </p:cNvCxnSpPr>
          <p:nvPr/>
        </p:nvCxnSpPr>
        <p:spPr bwMode="auto">
          <a:xfrm>
            <a:off x="1515772" y="4077072"/>
            <a:ext cx="967996" cy="352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>
            <a:stCxn id="9" idx="1"/>
            <a:endCxn id="3" idx="2"/>
          </p:cNvCxnSpPr>
          <p:nvPr/>
        </p:nvCxnSpPr>
        <p:spPr bwMode="auto">
          <a:xfrm>
            <a:off x="1242808" y="4350035"/>
            <a:ext cx="1240960" cy="79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endCxn id="3" idx="2"/>
          </p:cNvCxnSpPr>
          <p:nvPr/>
        </p:nvCxnSpPr>
        <p:spPr bwMode="auto">
          <a:xfrm flipV="1">
            <a:off x="1309624" y="4429338"/>
            <a:ext cx="1174144" cy="576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接箭头连接符 15"/>
          <p:cNvCxnSpPr>
            <a:endCxn id="3" idx="2"/>
          </p:cNvCxnSpPr>
          <p:nvPr/>
        </p:nvCxnSpPr>
        <p:spPr bwMode="auto">
          <a:xfrm flipV="1">
            <a:off x="1570956" y="4429338"/>
            <a:ext cx="912812" cy="288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立方体 12"/>
          <p:cNvSpPr/>
          <p:nvPr/>
        </p:nvSpPr>
        <p:spPr bwMode="auto">
          <a:xfrm>
            <a:off x="6715345" y="321841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96487" y="2238009"/>
                <a:ext cx="255197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×28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activation map</a:t>
                </a:r>
              </a:p>
              <a:p>
                <a:pPr eaLnBrk="0" hangingPunct="0"/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87" y="2238009"/>
                <a:ext cx="2551977" cy="1384995"/>
              </a:xfrm>
              <a:prstGeom prst="rect">
                <a:avLst/>
              </a:prstGeom>
              <a:blipFill>
                <a:blip r:embed="rId4"/>
                <a:stretch>
                  <a:fillRect l="-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991022" y="4712453"/>
            <a:ext cx="3217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卷积过所有的空间</a:t>
            </a:r>
          </a:p>
        </p:txBody>
      </p:sp>
      <p:sp>
        <p:nvSpPr>
          <p:cNvPr id="18" name="矩形 17"/>
          <p:cNvSpPr/>
          <p:nvPr/>
        </p:nvSpPr>
        <p:spPr>
          <a:xfrm>
            <a:off x="7647553" y="4128076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34143" y="5339317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94517" y="5828780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851208" y="4537350"/>
            <a:ext cx="349669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2180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1700808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卷积神经网络的历史</a:t>
            </a:r>
            <a:endParaRPr lang="en-NZ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池化层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相关资料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/>
          <p:cNvSpPr/>
          <p:nvPr/>
        </p:nvSpPr>
        <p:spPr bwMode="auto">
          <a:xfrm>
            <a:off x="1187624" y="4077072"/>
            <a:ext cx="383332" cy="928980"/>
          </a:xfrm>
          <a:prstGeom prst="cube">
            <a:avLst>
              <a:gd name="adj" fmla="val 71208"/>
            </a:avLst>
          </a:prstGeom>
          <a:solidFill>
            <a:srgbClr val="00B0F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filter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 bwMode="auto">
          <a:xfrm>
            <a:off x="2483768" y="4321326"/>
            <a:ext cx="216024" cy="216024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9" idx="0"/>
            <a:endCxn id="3" idx="2"/>
          </p:cNvCxnSpPr>
          <p:nvPr/>
        </p:nvCxnSpPr>
        <p:spPr bwMode="auto">
          <a:xfrm>
            <a:off x="1515772" y="4077072"/>
            <a:ext cx="967996" cy="352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>
            <a:stCxn id="9" idx="1"/>
            <a:endCxn id="3" idx="2"/>
          </p:cNvCxnSpPr>
          <p:nvPr/>
        </p:nvCxnSpPr>
        <p:spPr bwMode="auto">
          <a:xfrm>
            <a:off x="1242808" y="4350035"/>
            <a:ext cx="1240960" cy="79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endCxn id="3" idx="2"/>
          </p:cNvCxnSpPr>
          <p:nvPr/>
        </p:nvCxnSpPr>
        <p:spPr bwMode="auto">
          <a:xfrm flipV="1">
            <a:off x="1309624" y="4429338"/>
            <a:ext cx="1174144" cy="576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接箭头连接符 15"/>
          <p:cNvCxnSpPr>
            <a:endCxn id="3" idx="2"/>
          </p:cNvCxnSpPr>
          <p:nvPr/>
        </p:nvCxnSpPr>
        <p:spPr bwMode="auto">
          <a:xfrm flipV="1">
            <a:off x="1570956" y="4429338"/>
            <a:ext cx="912812" cy="288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立方体 12"/>
          <p:cNvSpPr/>
          <p:nvPr/>
        </p:nvSpPr>
        <p:spPr bwMode="auto">
          <a:xfrm>
            <a:off x="6715345" y="321841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96487" y="2238009"/>
                <a:ext cx="255197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×28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activation map</a:t>
                </a:r>
              </a:p>
              <a:p>
                <a:pPr eaLnBrk="0" hangingPunct="0"/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87" y="2238009"/>
                <a:ext cx="2551977" cy="1384995"/>
              </a:xfrm>
              <a:prstGeom prst="rect">
                <a:avLst/>
              </a:prstGeom>
              <a:blipFill>
                <a:blip r:embed="rId4"/>
                <a:stretch>
                  <a:fillRect l="-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538952" y="4716667"/>
            <a:ext cx="3958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多个卷积核得到多个结果（比如</a:t>
            </a: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个卷积核）</a:t>
            </a:r>
          </a:p>
        </p:txBody>
      </p:sp>
      <p:sp>
        <p:nvSpPr>
          <p:cNvPr id="20" name="矩形 19"/>
          <p:cNvSpPr/>
          <p:nvPr/>
        </p:nvSpPr>
        <p:spPr>
          <a:xfrm>
            <a:off x="8118441" y="4075685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851208" y="4537350"/>
            <a:ext cx="349669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立方体 20"/>
          <p:cNvSpPr/>
          <p:nvPr/>
        </p:nvSpPr>
        <p:spPr bwMode="auto">
          <a:xfrm>
            <a:off x="6913255" y="321841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立方体 21"/>
          <p:cNvSpPr/>
          <p:nvPr/>
        </p:nvSpPr>
        <p:spPr bwMode="auto">
          <a:xfrm>
            <a:off x="7120595" y="322896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立方体 22"/>
          <p:cNvSpPr/>
          <p:nvPr/>
        </p:nvSpPr>
        <p:spPr bwMode="auto">
          <a:xfrm>
            <a:off x="7330814" y="3240477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立方体 23"/>
          <p:cNvSpPr/>
          <p:nvPr/>
        </p:nvSpPr>
        <p:spPr bwMode="auto">
          <a:xfrm>
            <a:off x="7561215" y="323951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立方体 24"/>
          <p:cNvSpPr/>
          <p:nvPr/>
        </p:nvSpPr>
        <p:spPr bwMode="auto">
          <a:xfrm>
            <a:off x="7768555" y="325006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54187" y="6040332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01617" y="3914851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50522" y="5356934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1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77281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数值计算练习</a:t>
            </a:r>
          </a:p>
        </p:txBody>
      </p:sp>
      <p:graphicFrame>
        <p:nvGraphicFramePr>
          <p:cNvPr id="9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41106"/>
              </p:ext>
            </p:extLst>
          </p:nvPr>
        </p:nvGraphicFramePr>
        <p:xfrm>
          <a:off x="755576" y="3279120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981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31374"/>
              </p:ext>
            </p:extLst>
          </p:nvPr>
        </p:nvGraphicFramePr>
        <p:xfrm>
          <a:off x="3851920" y="3279120"/>
          <a:ext cx="1457324" cy="146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284438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77281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数值计算练习</a:t>
            </a:r>
          </a:p>
        </p:txBody>
      </p:sp>
      <p:graphicFrame>
        <p:nvGraphicFramePr>
          <p:cNvPr id="9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33973"/>
              </p:ext>
            </p:extLst>
          </p:nvPr>
        </p:nvGraphicFramePr>
        <p:xfrm>
          <a:off x="755576" y="3279120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981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7"/>
          <p:cNvGraphicFramePr>
            <a:graphicFrameLocks noGrp="1"/>
          </p:cNvGraphicFramePr>
          <p:nvPr/>
        </p:nvGraphicFramePr>
        <p:xfrm>
          <a:off x="3851920" y="3279120"/>
          <a:ext cx="1457324" cy="146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36053"/>
              </p:ext>
            </p:extLst>
          </p:nvPr>
        </p:nvGraphicFramePr>
        <p:xfrm>
          <a:off x="6228184" y="3279120"/>
          <a:ext cx="485775" cy="48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77088066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2918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284438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1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77281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数值计算练习</a:t>
            </a:r>
          </a:p>
        </p:txBody>
      </p:sp>
      <p:graphicFrame>
        <p:nvGraphicFramePr>
          <p:cNvPr id="9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75471"/>
              </p:ext>
            </p:extLst>
          </p:nvPr>
        </p:nvGraphicFramePr>
        <p:xfrm>
          <a:off x="755576" y="3279120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981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7"/>
          <p:cNvGraphicFramePr>
            <a:graphicFrameLocks noGrp="1"/>
          </p:cNvGraphicFramePr>
          <p:nvPr/>
        </p:nvGraphicFramePr>
        <p:xfrm>
          <a:off x="3851920" y="3279120"/>
          <a:ext cx="1457324" cy="146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13637"/>
              </p:ext>
            </p:extLst>
          </p:nvPr>
        </p:nvGraphicFramePr>
        <p:xfrm>
          <a:off x="6228184" y="3279120"/>
          <a:ext cx="971550" cy="48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7708806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8179465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2918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84438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4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77281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数值计算练习</a:t>
            </a:r>
          </a:p>
        </p:txBody>
      </p:sp>
      <p:graphicFrame>
        <p:nvGraphicFramePr>
          <p:cNvPr id="9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85349"/>
              </p:ext>
            </p:extLst>
          </p:nvPr>
        </p:nvGraphicFramePr>
        <p:xfrm>
          <a:off x="755576" y="3279120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981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7"/>
          <p:cNvGraphicFramePr>
            <a:graphicFrameLocks noGrp="1"/>
          </p:cNvGraphicFramePr>
          <p:nvPr/>
        </p:nvGraphicFramePr>
        <p:xfrm>
          <a:off x="3851920" y="3279120"/>
          <a:ext cx="1457324" cy="146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36916"/>
              </p:ext>
            </p:extLst>
          </p:nvPr>
        </p:nvGraphicFramePr>
        <p:xfrm>
          <a:off x="6228184" y="3279120"/>
          <a:ext cx="971550" cy="48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7708806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8179465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2918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54401"/>
              </p:ext>
            </p:extLst>
          </p:nvPr>
        </p:nvGraphicFramePr>
        <p:xfrm>
          <a:off x="6228184" y="3767978"/>
          <a:ext cx="485775" cy="48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77088066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2918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284438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0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77281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数值计算练习</a:t>
            </a:r>
          </a:p>
        </p:txBody>
      </p:sp>
      <p:graphicFrame>
        <p:nvGraphicFramePr>
          <p:cNvPr id="9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15997"/>
              </p:ext>
            </p:extLst>
          </p:nvPr>
        </p:nvGraphicFramePr>
        <p:xfrm>
          <a:off x="755576" y="3279120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981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7"/>
          <p:cNvGraphicFramePr>
            <a:graphicFrameLocks noGrp="1"/>
          </p:cNvGraphicFramePr>
          <p:nvPr/>
        </p:nvGraphicFramePr>
        <p:xfrm>
          <a:off x="3851920" y="3279120"/>
          <a:ext cx="1457324" cy="146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06797"/>
              </p:ext>
            </p:extLst>
          </p:nvPr>
        </p:nvGraphicFramePr>
        <p:xfrm>
          <a:off x="6228184" y="3279120"/>
          <a:ext cx="971550" cy="97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7708806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8179465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2918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9289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84438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4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立方体 12"/>
          <p:cNvSpPr/>
          <p:nvPr/>
        </p:nvSpPr>
        <p:spPr bwMode="auto">
          <a:xfrm>
            <a:off x="3319404" y="3270809"/>
            <a:ext cx="900100" cy="2637864"/>
          </a:xfrm>
          <a:prstGeom prst="cube">
            <a:avLst>
              <a:gd name="adj" fmla="val 84468"/>
            </a:avLst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9504" y="4005064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9691" y="5307671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4527" y="5921012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立方体 20"/>
          <p:cNvSpPr/>
          <p:nvPr/>
        </p:nvSpPr>
        <p:spPr bwMode="auto">
          <a:xfrm>
            <a:off x="5694416" y="3325346"/>
            <a:ext cx="757637" cy="2443990"/>
          </a:xfrm>
          <a:prstGeom prst="cube">
            <a:avLst>
              <a:gd name="adj" fmla="val 8446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552" y="1772816"/>
            <a:ext cx="5028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通过堆叠多个卷积层加深网络</a:t>
            </a:r>
          </a:p>
        </p:txBody>
      </p:sp>
      <p:sp>
        <p:nvSpPr>
          <p:cNvPr id="23" name="矩形 22"/>
          <p:cNvSpPr/>
          <p:nvPr/>
        </p:nvSpPr>
        <p:spPr>
          <a:xfrm>
            <a:off x="1844492" y="4005890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64773" y="5592692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0884" y="6117635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053" y="4128076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72737" y="5339906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68444" y="5769336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44492" y="4869160"/>
            <a:ext cx="1474912" cy="755549"/>
            <a:chOff x="1844492" y="4869160"/>
            <a:chExt cx="1474912" cy="755549"/>
          </a:xfrm>
        </p:grpSpPr>
        <p:cxnSp>
          <p:nvCxnSpPr>
            <p:cNvPr id="11" name="直接箭头连接符 10"/>
            <p:cNvCxnSpPr/>
            <p:nvPr/>
          </p:nvCxnSpPr>
          <p:spPr bwMode="auto">
            <a:xfrm>
              <a:off x="1844492" y="4869160"/>
              <a:ext cx="14749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9" name="矩形 28"/>
            <p:cNvSpPr/>
            <p:nvPr/>
          </p:nvSpPr>
          <p:spPr>
            <a:xfrm>
              <a:off x="2089104" y="4916823"/>
              <a:ext cx="9781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CONV,</a:t>
              </a:r>
            </a:p>
            <a:p>
              <a:pPr eaLnBrk="0" hangingPunct="0"/>
              <a:r>
                <a:rPr lang="en-US" altLang="zh-CN" sz="2000" b="0" kern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19504" y="4836278"/>
            <a:ext cx="1474912" cy="755549"/>
            <a:chOff x="1844492" y="4869160"/>
            <a:chExt cx="1474912" cy="755549"/>
          </a:xfrm>
        </p:grpSpPr>
        <p:cxnSp>
          <p:nvCxnSpPr>
            <p:cNvPr id="33" name="直接箭头连接符 32"/>
            <p:cNvCxnSpPr/>
            <p:nvPr/>
          </p:nvCxnSpPr>
          <p:spPr bwMode="auto">
            <a:xfrm>
              <a:off x="1844492" y="4869160"/>
              <a:ext cx="14749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4" name="矩形 33"/>
            <p:cNvSpPr/>
            <p:nvPr/>
          </p:nvSpPr>
          <p:spPr>
            <a:xfrm>
              <a:off x="2089104" y="4916823"/>
              <a:ext cx="9781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CONV,</a:t>
              </a:r>
            </a:p>
            <a:p>
              <a:pPr eaLnBrk="0" hangingPunct="0"/>
              <a:r>
                <a:rPr lang="en-US" altLang="zh-CN" sz="2000" b="0" kern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79200" y="4782954"/>
            <a:ext cx="1474912" cy="755549"/>
            <a:chOff x="1844492" y="4869160"/>
            <a:chExt cx="1474912" cy="755549"/>
          </a:xfrm>
        </p:grpSpPr>
        <p:cxnSp>
          <p:nvCxnSpPr>
            <p:cNvPr id="36" name="直接箭头连接符 35"/>
            <p:cNvCxnSpPr/>
            <p:nvPr/>
          </p:nvCxnSpPr>
          <p:spPr bwMode="auto">
            <a:xfrm>
              <a:off x="1844492" y="4869160"/>
              <a:ext cx="14749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7" name="矩形 36"/>
            <p:cNvSpPr/>
            <p:nvPr/>
          </p:nvSpPr>
          <p:spPr>
            <a:xfrm>
              <a:off x="2089104" y="4916823"/>
              <a:ext cx="9781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CONV,</a:t>
              </a:r>
            </a:p>
            <a:p>
              <a:pPr eaLnBrk="0" hangingPunct="0"/>
              <a:r>
                <a:rPr lang="en-US" altLang="zh-CN" sz="2000" b="0" kern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981259" y="44862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57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820" y="5980208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VGG-16 Conv1_1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1" y="1496130"/>
            <a:ext cx="1514686" cy="1181265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4" y="3603944"/>
            <a:ext cx="2368720" cy="237626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81" y="3573016"/>
            <a:ext cx="2414787" cy="240719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45" y="3573016"/>
            <a:ext cx="2399621" cy="240719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31610" y="5980208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VGG-16 Conv3_2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85491" y="5980208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VGG-16 Conv5_3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077505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Low-level features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10" y="3077505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Mid-level features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5491" y="3077505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High-level features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653704" y="3277560"/>
            <a:ext cx="91018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接箭头连接符 16"/>
          <p:cNvCxnSpPr/>
          <p:nvPr/>
        </p:nvCxnSpPr>
        <p:spPr bwMode="auto">
          <a:xfrm>
            <a:off x="5689642" y="3277560"/>
            <a:ext cx="91018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接箭头连接符 18"/>
          <p:cNvCxnSpPr>
            <a:stCxn id="3" idx="2"/>
            <a:endCxn id="12" idx="0"/>
          </p:cNvCxnSpPr>
          <p:nvPr/>
        </p:nvCxnSpPr>
        <p:spPr bwMode="auto">
          <a:xfrm>
            <a:off x="1469344" y="2677395"/>
            <a:ext cx="6820" cy="4001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6011D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433716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4229690" cy="45345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96128" y="2852936"/>
                <a:ext cx="4104456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输出大小：</a:t>
                </a:r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stride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+1</a:t>
                </a:r>
              </a:p>
              <a:p>
                <a:pPr eaLnBrk="0" hangingPunct="0"/>
                <a:endParaRPr lang="en-US" altLang="zh-CN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例如：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N=7, F=3:</a:t>
                </a: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 =&gt; (7-3)/1+1=5</a:t>
                </a: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stride=2 =&gt; (7-3)/2+1=3</a:t>
                </a:r>
                <a:endParaRPr lang="zh-CN" altLang="en-US" sz="28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stride=3 =&gt; (7-3)/3+1=2</a:t>
                </a:r>
                <a:endParaRPr lang="zh-CN" altLang="en-US" sz="28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28" y="2852936"/>
                <a:ext cx="4104456" cy="3108543"/>
              </a:xfrm>
              <a:prstGeom prst="rect">
                <a:avLst/>
              </a:prstGeom>
              <a:blipFill>
                <a:blip r:embed="rId3"/>
                <a:stretch>
                  <a:fillRect l="-2972" t="-2549" b="-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09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3305636" cy="434400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9512" y="1700808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如果有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padding</a:t>
            </a:r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，输出会是多少？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51920" y="2564904"/>
                <a:ext cx="547260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例如：输入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，卷积核</a:t>
                </a:r>
                <a14:m>
                  <m:oMath xmlns:m="http://schemas.openxmlformats.org/officeDocument/2006/math">
                    <m:r>
                      <a:rPr lang="en-US" altLang="zh-CN" sz="2800" b="0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padding=1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564904"/>
                <a:ext cx="5472608" cy="954107"/>
              </a:xfrm>
              <a:prstGeom prst="rect">
                <a:avLst/>
              </a:prstGeom>
              <a:blipFill>
                <a:blip r:embed="rId3"/>
                <a:stretch>
                  <a:fillRect l="-2339" t="-8974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3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卷积神经网络的历史</a:t>
            </a:r>
            <a:endParaRPr lang="en-NZ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池化层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相关资料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95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3305636" cy="434400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9512" y="1700808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如果有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padding</a:t>
            </a:r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，输出会是多少？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51920" y="2564904"/>
                <a:ext cx="547260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例如：输入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，卷积核</a:t>
                </a:r>
                <a14:m>
                  <m:oMath xmlns:m="http://schemas.openxmlformats.org/officeDocument/2006/math">
                    <m:r>
                      <a:rPr lang="en-US" altLang="zh-CN" sz="2800" b="0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padding=1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564904"/>
                <a:ext cx="5472608" cy="954107"/>
              </a:xfrm>
              <a:prstGeom prst="rect">
                <a:avLst/>
              </a:prstGeom>
              <a:blipFill>
                <a:blip r:embed="rId3"/>
                <a:stretch>
                  <a:fillRect l="-2339" t="-8974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38271" y="4043829"/>
                <a:ext cx="54726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输出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！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71" y="4043829"/>
                <a:ext cx="5472608" cy="523220"/>
              </a:xfrm>
              <a:prstGeom prst="rect">
                <a:avLst/>
              </a:prstGeom>
              <a:blipFill>
                <a:blip r:embed="rId4"/>
                <a:stretch>
                  <a:fillRect l="-2341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23928" y="5355890"/>
                <a:ext cx="547260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输出大小：</a:t>
                </a:r>
                <a:endParaRPr lang="en-US" altLang="zh-CN" sz="28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0" i="0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800" b="0" i="0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stride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355890"/>
                <a:ext cx="5472608" cy="954107"/>
              </a:xfrm>
              <a:prstGeom prst="rect">
                <a:avLst/>
              </a:prstGeom>
              <a:blipFill>
                <a:blip r:embed="rId5"/>
                <a:stretch>
                  <a:fillRect l="-2341" t="-8974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914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72459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问题时间：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0038" y="2695301"/>
                <a:ext cx="547260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800" b="0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个卷积核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zh-CN" altLang="en-US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padding=2</a:t>
                </a:r>
              </a:p>
              <a:p>
                <a:pPr eaLnBrk="0" hangingPunct="0"/>
                <a:endParaRPr lang="en-US" altLang="zh-CN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输出体积大小是多少？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8" y="2695301"/>
                <a:ext cx="5472608" cy="1815882"/>
              </a:xfrm>
              <a:prstGeom prst="rect">
                <a:avLst/>
              </a:prstGeom>
              <a:blipFill>
                <a:blip r:embed="rId2"/>
                <a:stretch>
                  <a:fillRect l="-2341" t="-4362" b="-7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/>
          <a:stretch/>
        </p:blipFill>
        <p:spPr>
          <a:xfrm>
            <a:off x="5580112" y="4055029"/>
            <a:ext cx="2633225" cy="22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60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72459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问题时间：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0038" y="2695301"/>
                <a:ext cx="5472608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800" b="0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个卷积核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zh-CN" altLang="en-US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padding=2</a:t>
                </a:r>
              </a:p>
              <a:p>
                <a:pPr eaLnBrk="0" hangingPunct="0"/>
                <a:endParaRPr lang="en-US" altLang="zh-CN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单个：</a:t>
                </a:r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(32-5+2*2)/1+1=32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所以总的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:</a:t>
                </a:r>
              </a:p>
              <a:p>
                <a:pPr eaLnBrk="0" hangingPunct="0"/>
                <a:r>
                  <a:rPr lang="en-US" altLang="zh-CN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32</a:t>
                </a:r>
                <a:r>
                  <a:rPr lang="zh-CN" altLang="en-US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32</a:t>
                </a:r>
                <a:r>
                  <a:rPr lang="zh-CN" altLang="en-US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  <a:endParaRPr lang="zh-CN" altLang="en-US" sz="2800" b="0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8" y="2695301"/>
                <a:ext cx="5472608" cy="3108543"/>
              </a:xfrm>
              <a:prstGeom prst="rect">
                <a:avLst/>
              </a:prstGeom>
              <a:blipFill>
                <a:blip r:embed="rId2"/>
                <a:stretch>
                  <a:fillRect l="-2341" t="-2549" b="-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/>
          <a:stretch/>
        </p:blipFill>
        <p:spPr>
          <a:xfrm>
            <a:off x="5580112" y="4055029"/>
            <a:ext cx="2633225" cy="22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25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72459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问题时间：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0038" y="2695301"/>
                <a:ext cx="547260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800" b="0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个卷积核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zh-CN" altLang="en-US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padding=2</a:t>
                </a:r>
              </a:p>
              <a:p>
                <a:pPr eaLnBrk="0" hangingPunct="0"/>
                <a:endParaRPr lang="en-US" altLang="zh-CN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那它的参数量呢？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8" y="2695301"/>
                <a:ext cx="5472608" cy="1815882"/>
              </a:xfrm>
              <a:prstGeom prst="rect">
                <a:avLst/>
              </a:prstGeom>
              <a:blipFill>
                <a:blip r:embed="rId2"/>
                <a:stretch>
                  <a:fillRect l="-2341" t="-4362" b="-7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/>
          <a:stretch/>
        </p:blipFill>
        <p:spPr>
          <a:xfrm>
            <a:off x="5580112" y="4055029"/>
            <a:ext cx="2633225" cy="22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9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72459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问题时间：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0038" y="2695301"/>
                <a:ext cx="5472608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800" b="0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个卷积核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zh-CN" altLang="en-US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padding=2</a:t>
                </a:r>
              </a:p>
              <a:p>
                <a:pPr eaLnBrk="0" hangingPunct="0"/>
                <a:endParaRPr lang="en-US" altLang="zh-CN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单个卷积核：</a:t>
                </a:r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3+1=76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 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+1 bias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</a:t>
                </a: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总和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:</a:t>
                </a:r>
              </a:p>
              <a:p>
                <a:pPr eaLnBrk="0" hangingPunct="0"/>
                <a:r>
                  <a:rPr lang="en-US" altLang="zh-CN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76</a:t>
                </a:r>
                <a:r>
                  <a:rPr lang="zh-CN" altLang="en-US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10=760</a:t>
                </a:r>
                <a:endParaRPr lang="zh-CN" altLang="en-US" sz="2800" b="0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8" y="2695301"/>
                <a:ext cx="5472608" cy="3108543"/>
              </a:xfrm>
              <a:prstGeom prst="rect">
                <a:avLst/>
              </a:prstGeom>
              <a:blipFill>
                <a:blip r:embed="rId2"/>
                <a:stretch>
                  <a:fillRect l="-2341" t="-2549" b="-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/>
          <a:stretch/>
        </p:blipFill>
        <p:spPr>
          <a:xfrm>
            <a:off x="5580112" y="4055029"/>
            <a:ext cx="2633225" cy="22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24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卷积神经网络的历史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池化层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相关资料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569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池化层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7544" y="1916832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降低特征维度，易于计算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839375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93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池化层</a:t>
            </a:r>
            <a:endParaRPr lang="zh-CN" altLang="en-US" dirty="0"/>
          </a:p>
        </p:txBody>
      </p:sp>
      <p:graphicFrame>
        <p:nvGraphicFramePr>
          <p:cNvPr id="5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08347"/>
              </p:ext>
            </p:extLst>
          </p:nvPr>
        </p:nvGraphicFramePr>
        <p:xfrm>
          <a:off x="1043608" y="3140968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76999"/>
              </p:ext>
            </p:extLst>
          </p:nvPr>
        </p:nvGraphicFramePr>
        <p:xfrm>
          <a:off x="6948264" y="3627877"/>
          <a:ext cx="971549" cy="97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7375912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3131015798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88826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853105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 bwMode="auto">
          <a:xfrm flipV="1">
            <a:off x="2986707" y="4116735"/>
            <a:ext cx="3961557" cy="1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矩形 9"/>
          <p:cNvSpPr/>
          <p:nvPr/>
        </p:nvSpPr>
        <p:spPr>
          <a:xfrm>
            <a:off x="2999259" y="4197275"/>
            <a:ext cx="3816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最大池化，</a:t>
            </a:r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卷积核，</a:t>
            </a:r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stride=2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2019377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最大池化 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(Max Pooling)</a:t>
            </a:r>
            <a:endParaRPr lang="zh-CN" altLang="en-US" sz="32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08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卷积神经网络的历史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池化层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相关资料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452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相关资料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7524" y="594928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https://cs.stanford.edu/people/karpathy/convnetjs/demo/cifar10.html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08912" cy="39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484784"/>
            <a:ext cx="8928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3200" kern="0" dirty="0">
                <a:latin typeface="+mn-ea"/>
                <a:ea typeface="+mn-ea"/>
                <a:cs typeface="+mn-ea"/>
              </a:rPr>
              <a:t>    卷积神经网络的发展，最早可以追溯到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1962</a:t>
            </a:r>
            <a:r>
              <a:rPr lang="zh-CN" altLang="en-US" sz="3200" kern="0" dirty="0">
                <a:latin typeface="+mn-ea"/>
                <a:ea typeface="+mn-ea"/>
                <a:cs typeface="+mn-ea"/>
              </a:rPr>
              <a:t>年，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Hubel</a:t>
            </a:r>
            <a:r>
              <a:rPr lang="zh-CN" altLang="en-US" sz="3200" kern="0" dirty="0">
                <a:latin typeface="+mn-ea"/>
                <a:ea typeface="+mn-ea"/>
                <a:cs typeface="+mn-ea"/>
              </a:rPr>
              <a:t>和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Wiesel</a:t>
            </a:r>
            <a:r>
              <a:rPr lang="zh-CN" altLang="en-US" sz="3200" kern="0" dirty="0">
                <a:latin typeface="+mn-ea"/>
                <a:ea typeface="+mn-ea"/>
                <a:cs typeface="+mn-ea"/>
              </a:rPr>
              <a:t>对猫大脑中的视觉系统的研究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64" y="2852936"/>
            <a:ext cx="5344271" cy="366763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467544" y="340495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</a:t>
            </a:r>
            <a:r>
              <a:rPr lang="zh-CN" altLang="en-US" sz="3200" dirty="0"/>
              <a:t>：实现全连接网络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A564E8-0C24-48EB-83C1-A8E6BD0412DD}"/>
              </a:ext>
            </a:extLst>
          </p:cNvPr>
          <p:cNvSpPr txBox="1"/>
          <p:nvPr/>
        </p:nvSpPr>
        <p:spPr>
          <a:xfrm>
            <a:off x="467544" y="1676400"/>
            <a:ext cx="73092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00B0F0"/>
                </a:solidFill>
              </a:rPr>
              <a:t>利用</a:t>
            </a:r>
            <a:r>
              <a:rPr lang="en-US" altLang="zh-CN" sz="2100" dirty="0" err="1">
                <a:solidFill>
                  <a:srgbClr val="00B0F0"/>
                </a:solidFill>
              </a:rPr>
              <a:t>PyTorch</a:t>
            </a:r>
            <a:r>
              <a:rPr lang="zh-CN" altLang="en-US" sz="2100" dirty="0">
                <a:solidFill>
                  <a:srgbClr val="00B0F0"/>
                </a:solidFill>
              </a:rPr>
              <a:t>，实现一个简单的两层全连接网络，并输出一次计算后的中间层</a:t>
            </a:r>
            <a:r>
              <a:rPr lang="en-US" altLang="zh-CN" sz="2100" dirty="0">
                <a:solidFill>
                  <a:srgbClr val="00B0F0"/>
                </a:solidFill>
              </a:rPr>
              <a:t>w</a:t>
            </a:r>
            <a:r>
              <a:rPr lang="zh-CN" altLang="en-US" sz="2100" dirty="0">
                <a:solidFill>
                  <a:srgbClr val="00B0F0"/>
                </a:solidFill>
              </a:rPr>
              <a:t>和</a:t>
            </a:r>
            <a:r>
              <a:rPr lang="en-US" altLang="zh-CN" sz="2100" dirty="0">
                <a:solidFill>
                  <a:srgbClr val="00B0F0"/>
                </a:solidFill>
              </a:rPr>
              <a:t>b</a:t>
            </a:r>
            <a:r>
              <a:rPr lang="zh-CN" altLang="en-US" sz="2100" dirty="0">
                <a:solidFill>
                  <a:srgbClr val="00B0F0"/>
                </a:solidFill>
              </a:rPr>
              <a:t>的梯度（初始输入，损失函数等可以自己定义）</a:t>
            </a:r>
            <a:r>
              <a:rPr lang="en-US" altLang="zh-CN" sz="2100" dirty="0">
                <a:solidFill>
                  <a:srgbClr val="00B0F0"/>
                </a:solidFill>
              </a:rPr>
              <a:t>.</a:t>
            </a:r>
          </a:p>
          <a:p>
            <a:r>
              <a:rPr lang="zh-CN" altLang="en-US" sz="2100" dirty="0">
                <a:solidFill>
                  <a:srgbClr val="00B0F0"/>
                </a:solidFill>
              </a:rPr>
              <a:t>例如可以构建下列简单的网络结构：</a:t>
            </a:r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r>
              <a:rPr lang="zh-CN" altLang="en-US" sz="2100" dirty="0">
                <a:solidFill>
                  <a:srgbClr val="00B0F0"/>
                </a:solidFill>
              </a:rPr>
              <a:t>第一个线性层的</a:t>
            </a:r>
            <a:r>
              <a:rPr lang="en-US" altLang="zh-CN" sz="2100" dirty="0">
                <a:solidFill>
                  <a:srgbClr val="00B0F0"/>
                </a:solidFill>
              </a:rPr>
              <a:t>b</a:t>
            </a:r>
            <a:r>
              <a:rPr lang="zh-CN" altLang="en-US" sz="2100" dirty="0">
                <a:solidFill>
                  <a:srgbClr val="00B0F0"/>
                </a:solidFill>
              </a:rPr>
              <a:t>的梯度：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61B615-EC10-4C61-B604-22C67BD6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5310"/>
            <a:ext cx="6677957" cy="1686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296CB5-45BA-4BC2-A5C6-C2FB4F906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5" y="5678927"/>
            <a:ext cx="825932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51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今日任务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484784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+mn-ea"/>
                <a:ea typeface="+mn-ea"/>
                <a:cs typeface="+mn-ea"/>
              </a:rPr>
              <a:t>搭建自己的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3200" kern="0" dirty="0">
                <a:latin typeface="+mn-ea"/>
                <a:ea typeface="+mn-ea"/>
                <a:cs typeface="+mn-ea"/>
              </a:rPr>
              <a:t>训练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MNIST</a:t>
            </a:r>
            <a:r>
              <a:rPr lang="zh-CN" altLang="en-US" sz="3200" kern="0" dirty="0">
                <a:latin typeface="+mn-ea"/>
                <a:ea typeface="+mn-ea"/>
                <a:cs typeface="+mn-ea"/>
              </a:rPr>
              <a:t>，尝试一下效果</a:t>
            </a:r>
            <a:endParaRPr lang="en-US" altLang="zh-CN" sz="3200" kern="0" dirty="0">
              <a:latin typeface="+mn-ea"/>
              <a:ea typeface="+mn-ea"/>
              <a:cs typeface="+mn-ea"/>
            </a:endParaRPr>
          </a:p>
          <a:p>
            <a:pPr marL="457200" indent="-4572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+mn-ea"/>
                <a:ea typeface="+mn-ea"/>
                <a:cs typeface="+mn-ea"/>
              </a:rPr>
              <a:t>尝试不同的卷积核大小的性能</a:t>
            </a:r>
            <a:endParaRPr lang="en-US" altLang="zh-CN" sz="3200" kern="0" dirty="0">
              <a:latin typeface="+mn-ea"/>
              <a:ea typeface="+mn-ea"/>
              <a:cs typeface="+mn-ea"/>
            </a:endParaRPr>
          </a:p>
          <a:p>
            <a:pPr marL="457200" indent="-4572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+mn-ea"/>
                <a:ea typeface="+mn-ea"/>
                <a:cs typeface="+mn-ea"/>
              </a:rPr>
              <a:t>进一步可以尝试训练一下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cifar10</a:t>
            </a:r>
            <a:endParaRPr lang="zh-CN" altLang="en-US" sz="32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8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484784"/>
            <a:ext cx="8928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1998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年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Yann </a:t>
            </a:r>
            <a:r>
              <a:rPr lang="en-US" altLang="zh-CN" sz="2800" b="0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Lecun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将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BP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算法应用到</a:t>
            </a:r>
            <a:r>
              <a:rPr lang="en-US" altLang="zh-CN" sz="2800" b="0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LeNet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的训练上，形成了当代卷积神经网络的雏形。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5798"/>
          <a:stretch/>
        </p:blipFill>
        <p:spPr>
          <a:xfrm>
            <a:off x="355128" y="3573016"/>
            <a:ext cx="8433743" cy="24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8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36512" y="1113470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2012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年，</a:t>
            </a:r>
            <a:r>
              <a:rPr lang="en-US" altLang="zh-CN" sz="2800" b="0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Imagenet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图像识别大赛中，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Hinton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组的</a:t>
            </a:r>
            <a:r>
              <a:rPr lang="en-US" altLang="zh-CN" sz="2800" b="0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Alexnet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引入了全新的深层结构和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dropout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方法，把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error rate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从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25%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以上提升到了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15%.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824294-64A0-46AD-BAA5-57FFA791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8465"/>
            <a:ext cx="9144000" cy="44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5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484784"/>
            <a:ext cx="8928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3200" kern="0" dirty="0">
                <a:latin typeface="+mn-ea"/>
                <a:ea typeface="+mn-ea"/>
                <a:cs typeface="+mn-ea"/>
              </a:rPr>
              <a:t>    卷积神经网络的后续发展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348880"/>
            <a:ext cx="2084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3068960"/>
            <a:ext cx="3095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GoogLeNet</a:t>
            </a:r>
          </a:p>
        </p:txBody>
      </p:sp>
      <p:sp>
        <p:nvSpPr>
          <p:cNvPr id="8" name="矩形 7"/>
          <p:cNvSpPr/>
          <p:nvPr/>
        </p:nvSpPr>
        <p:spPr>
          <a:xfrm>
            <a:off x="467543" y="3790465"/>
            <a:ext cx="2367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ResNet</a:t>
            </a:r>
          </a:p>
        </p:txBody>
      </p:sp>
      <p:sp>
        <p:nvSpPr>
          <p:cNvPr id="9" name="矩形 8"/>
          <p:cNvSpPr/>
          <p:nvPr/>
        </p:nvSpPr>
        <p:spPr>
          <a:xfrm>
            <a:off x="467543" y="4510545"/>
            <a:ext cx="2778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DenseNet</a:t>
            </a:r>
            <a:endParaRPr lang="en-US" altLang="zh-CN" sz="32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3" y="5230625"/>
            <a:ext cx="1978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8686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96" y="1484784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卷积神经网络用于各个地方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/>
          <a:stretch/>
        </p:blipFill>
        <p:spPr>
          <a:xfrm>
            <a:off x="395536" y="2276872"/>
            <a:ext cx="8568952" cy="37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3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926" y="1844824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卷积神经网络用于各个地方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668799" cy="32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6961"/>
      </p:ext>
    </p:extLst>
  </p:cSld>
  <p:clrMapOvr>
    <a:masterClrMapping/>
  </p:clrMapOvr>
</p:sld>
</file>

<file path=ppt/theme/theme1.xml><?xml version="1.0" encoding="utf-8"?>
<a:theme xmlns:a="http://schemas.openxmlformats.org/drawingml/2006/main" name="13">
  <a:themeElements>
    <a:clrScheme name="13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3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</Template>
  <TotalTime>992</TotalTime>
  <Words>1020</Words>
  <Application>Microsoft Office PowerPoint</Application>
  <PresentationFormat>全屏显示(4:3)</PresentationFormat>
  <Paragraphs>510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Adobe 楷体 Std R</vt:lpstr>
      <vt:lpstr>华文新魏</vt:lpstr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13</vt:lpstr>
      <vt:lpstr>   第十二讲 卷积神经网络</vt:lpstr>
      <vt:lpstr>§纲要</vt:lpstr>
      <vt:lpstr>§ 纲要</vt:lpstr>
      <vt:lpstr>§ 卷积神经网络的历史</vt:lpstr>
      <vt:lpstr>§ 卷积神经网络的历史</vt:lpstr>
      <vt:lpstr>§ 卷积神经网络的历史</vt:lpstr>
      <vt:lpstr>§ 卷积神经网络的历史</vt:lpstr>
      <vt:lpstr>§ 卷积神经网络的历史</vt:lpstr>
      <vt:lpstr>§ 卷积神经网络的历史</vt:lpstr>
      <vt:lpstr>§ 纲要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纲要</vt:lpstr>
      <vt:lpstr>§ 池化层</vt:lpstr>
      <vt:lpstr>§ 池化层</vt:lpstr>
      <vt:lpstr>§ 纲要</vt:lpstr>
      <vt:lpstr>§ 相关资料</vt:lpstr>
      <vt:lpstr>PowerPoint 演示文稿</vt:lpstr>
      <vt:lpstr>§ 今日任务</vt:lpstr>
    </vt:vector>
  </TitlesOfParts>
  <Company>xmutkk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多媒体设备培训</dc:title>
  <dc:creator>教育技术服务中心</dc:creator>
  <cp:lastModifiedBy>holmze chenlock</cp:lastModifiedBy>
  <cp:revision>923</cp:revision>
  <dcterms:created xsi:type="dcterms:W3CDTF">2012-08-21T14:34:00Z</dcterms:created>
  <dcterms:modified xsi:type="dcterms:W3CDTF">2020-12-13T03:48:50Z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