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70" r:id="rId2"/>
    <p:sldId id="282" r:id="rId3"/>
    <p:sldId id="272" r:id="rId4"/>
    <p:sldId id="283" r:id="rId5"/>
    <p:sldId id="274" r:id="rId6"/>
    <p:sldId id="275" r:id="rId7"/>
    <p:sldId id="276" r:id="rId8"/>
    <p:sldId id="277" r:id="rId9"/>
    <p:sldId id="278" r:id="rId10"/>
    <p:sldId id="284" r:id="rId11"/>
    <p:sldId id="279" r:id="rId12"/>
    <p:sldId id="285" r:id="rId13"/>
    <p:sldId id="287" r:id="rId14"/>
    <p:sldId id="288" r:id="rId15"/>
    <p:sldId id="289" r:id="rId16"/>
    <p:sldId id="290" r:id="rId17"/>
    <p:sldId id="292" r:id="rId18"/>
    <p:sldId id="293" r:id="rId19"/>
    <p:sldId id="291" r:id="rId20"/>
    <p:sldId id="294" r:id="rId21"/>
    <p:sldId id="295" r:id="rId22"/>
    <p:sldId id="286" r:id="rId23"/>
    <p:sldId id="280" r:id="rId24"/>
  </p:sldIdLst>
  <p:sldSz cx="12192000" cy="6858000"/>
  <p:notesSz cx="6888163" cy="100187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32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498" y="1"/>
            <a:ext cx="2984871" cy="5032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7B0DA-98C7-4470-AE05-E981638C70C8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5460"/>
            <a:ext cx="2984871" cy="5032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498" y="9515460"/>
            <a:ext cx="2984871" cy="5032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AF9B2-837D-4A1A-AB53-52B2FC528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73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60164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6264" y="802372"/>
            <a:ext cx="7459471" cy="382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98878" y="2091832"/>
            <a:ext cx="8794242" cy="274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289175" cy="234950"/>
          </a:xfrm>
          <a:custGeom>
            <a:avLst/>
            <a:gdLst/>
            <a:ahLst/>
            <a:cxnLst/>
            <a:rect l="l" t="t" r="r" b="b"/>
            <a:pathLst>
              <a:path w="2289175" h="234950">
                <a:moveTo>
                  <a:pt x="0" y="234696"/>
                </a:moveTo>
                <a:lnTo>
                  <a:pt x="2289048" y="234696"/>
                </a:lnTo>
                <a:lnTo>
                  <a:pt x="2289048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8879" y="0"/>
            <a:ext cx="2292350" cy="234950"/>
          </a:xfrm>
          <a:custGeom>
            <a:avLst/>
            <a:gdLst/>
            <a:ahLst/>
            <a:cxnLst/>
            <a:rect l="l" t="t" r="r" b="b"/>
            <a:pathLst>
              <a:path w="2292350" h="234950">
                <a:moveTo>
                  <a:pt x="0" y="234696"/>
                </a:moveTo>
                <a:lnTo>
                  <a:pt x="2292096" y="234696"/>
                </a:lnTo>
                <a:lnTo>
                  <a:pt x="229209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5191" y="0"/>
            <a:ext cx="2261870" cy="234950"/>
          </a:xfrm>
          <a:custGeom>
            <a:avLst/>
            <a:gdLst/>
            <a:ahLst/>
            <a:cxnLst/>
            <a:rect l="l" t="t" r="r" b="b"/>
            <a:pathLst>
              <a:path w="2261870" h="234950">
                <a:moveTo>
                  <a:pt x="0" y="234696"/>
                </a:moveTo>
                <a:lnTo>
                  <a:pt x="2261616" y="234696"/>
                </a:lnTo>
                <a:lnTo>
                  <a:pt x="226161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31023" y="0"/>
            <a:ext cx="2292350" cy="234950"/>
          </a:xfrm>
          <a:custGeom>
            <a:avLst/>
            <a:gdLst/>
            <a:ahLst/>
            <a:cxnLst/>
            <a:rect l="l" t="t" r="r" b="b"/>
            <a:pathLst>
              <a:path w="2292350" h="234950">
                <a:moveTo>
                  <a:pt x="0" y="234696"/>
                </a:moveTo>
                <a:lnTo>
                  <a:pt x="2292096" y="234696"/>
                </a:lnTo>
                <a:lnTo>
                  <a:pt x="229209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2952" y="0"/>
            <a:ext cx="2289175" cy="234950"/>
          </a:xfrm>
          <a:custGeom>
            <a:avLst/>
            <a:gdLst/>
            <a:ahLst/>
            <a:cxnLst/>
            <a:rect l="l" t="t" r="r" b="b"/>
            <a:pathLst>
              <a:path w="2289175" h="234950">
                <a:moveTo>
                  <a:pt x="0" y="234696"/>
                </a:moveTo>
                <a:lnTo>
                  <a:pt x="2289048" y="234696"/>
                </a:lnTo>
                <a:lnTo>
                  <a:pt x="2289048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2952" y="6227064"/>
            <a:ext cx="2289175" cy="631190"/>
          </a:xfrm>
          <a:custGeom>
            <a:avLst/>
            <a:gdLst/>
            <a:ahLst/>
            <a:cxnLst/>
            <a:rect l="l" t="t" r="r" b="b"/>
            <a:pathLst>
              <a:path w="2289175" h="631190">
                <a:moveTo>
                  <a:pt x="0" y="630936"/>
                </a:moveTo>
                <a:lnTo>
                  <a:pt x="2289048" y="630936"/>
                </a:lnTo>
                <a:lnTo>
                  <a:pt x="2289048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31023" y="6227064"/>
            <a:ext cx="2292350" cy="631190"/>
          </a:xfrm>
          <a:custGeom>
            <a:avLst/>
            <a:gdLst/>
            <a:ahLst/>
            <a:cxnLst/>
            <a:rect l="l" t="t" r="r" b="b"/>
            <a:pathLst>
              <a:path w="2292350" h="631190">
                <a:moveTo>
                  <a:pt x="0" y="630936"/>
                </a:moveTo>
                <a:lnTo>
                  <a:pt x="2292096" y="630936"/>
                </a:lnTo>
                <a:lnTo>
                  <a:pt x="229209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65191" y="6227064"/>
            <a:ext cx="2261870" cy="631190"/>
          </a:xfrm>
          <a:custGeom>
            <a:avLst/>
            <a:gdLst/>
            <a:ahLst/>
            <a:cxnLst/>
            <a:rect l="l" t="t" r="r" b="b"/>
            <a:pathLst>
              <a:path w="2261870" h="631190">
                <a:moveTo>
                  <a:pt x="0" y="630936"/>
                </a:moveTo>
                <a:lnTo>
                  <a:pt x="2261616" y="630936"/>
                </a:lnTo>
                <a:lnTo>
                  <a:pt x="226161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8879" y="6227064"/>
            <a:ext cx="2292350" cy="631190"/>
          </a:xfrm>
          <a:custGeom>
            <a:avLst/>
            <a:gdLst/>
            <a:ahLst/>
            <a:cxnLst/>
            <a:rect l="l" t="t" r="r" b="b"/>
            <a:pathLst>
              <a:path w="2292350" h="631190">
                <a:moveTo>
                  <a:pt x="0" y="630936"/>
                </a:moveTo>
                <a:lnTo>
                  <a:pt x="2292096" y="630936"/>
                </a:lnTo>
                <a:lnTo>
                  <a:pt x="229209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227064"/>
            <a:ext cx="2289175" cy="631190"/>
          </a:xfrm>
          <a:custGeom>
            <a:avLst/>
            <a:gdLst/>
            <a:ahLst/>
            <a:cxnLst/>
            <a:rect l="l" t="t" r="r" b="b"/>
            <a:pathLst>
              <a:path w="2289175" h="631190">
                <a:moveTo>
                  <a:pt x="0" y="630936"/>
                </a:moveTo>
                <a:lnTo>
                  <a:pt x="2289048" y="630936"/>
                </a:lnTo>
                <a:lnTo>
                  <a:pt x="2289048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4480" y="2308923"/>
            <a:ext cx="1493520" cy="1642745"/>
          </a:xfrm>
          <a:custGeom>
            <a:avLst/>
            <a:gdLst/>
            <a:ahLst/>
            <a:cxnLst/>
            <a:rect l="l" t="t" r="r" b="b"/>
            <a:pathLst>
              <a:path w="1493520" h="1642745">
                <a:moveTo>
                  <a:pt x="758189" y="0"/>
                </a:moveTo>
                <a:lnTo>
                  <a:pt x="712892" y="2074"/>
                </a:lnTo>
                <a:lnTo>
                  <a:pt x="667390" y="8298"/>
                </a:lnTo>
                <a:lnTo>
                  <a:pt x="623533" y="18670"/>
                </a:lnTo>
                <a:lnTo>
                  <a:pt x="152400" y="299402"/>
                </a:lnTo>
                <a:lnTo>
                  <a:pt x="113412" y="328984"/>
                </a:lnTo>
                <a:lnTo>
                  <a:pt x="79156" y="362107"/>
                </a:lnTo>
                <a:lnTo>
                  <a:pt x="50250" y="398143"/>
                </a:lnTo>
                <a:lnTo>
                  <a:pt x="27310" y="436467"/>
                </a:lnTo>
                <a:lnTo>
                  <a:pt x="10953" y="476453"/>
                </a:lnTo>
                <a:lnTo>
                  <a:pt x="1798" y="517475"/>
                </a:lnTo>
                <a:lnTo>
                  <a:pt x="0" y="1097724"/>
                </a:lnTo>
                <a:lnTo>
                  <a:pt x="453" y="1111532"/>
                </a:lnTo>
                <a:lnTo>
                  <a:pt x="7071" y="1152737"/>
                </a:lnTo>
                <a:lnTo>
                  <a:pt x="21098" y="1193122"/>
                </a:lnTo>
                <a:lnTo>
                  <a:pt x="41917" y="1232063"/>
                </a:lnTo>
                <a:lnTo>
                  <a:pt x="68911" y="1268931"/>
                </a:lnTo>
                <a:lnTo>
                  <a:pt x="101466" y="1303100"/>
                </a:lnTo>
                <a:lnTo>
                  <a:pt x="138965" y="1333943"/>
                </a:lnTo>
                <a:lnTo>
                  <a:pt x="609600" y="1619694"/>
                </a:lnTo>
                <a:lnTo>
                  <a:pt x="652496" y="1631450"/>
                </a:lnTo>
                <a:lnTo>
                  <a:pt x="697658" y="1639055"/>
                </a:lnTo>
                <a:lnTo>
                  <a:pt x="743233" y="1642511"/>
                </a:lnTo>
                <a:lnTo>
                  <a:pt x="758197" y="1642740"/>
                </a:lnTo>
                <a:lnTo>
                  <a:pt x="772933" y="1642508"/>
                </a:lnTo>
                <a:lnTo>
                  <a:pt x="815086" y="1639045"/>
                </a:lnTo>
                <a:lnTo>
                  <a:pt x="852719" y="1631429"/>
                </a:lnTo>
                <a:lnTo>
                  <a:pt x="1371600" y="1343342"/>
                </a:lnTo>
                <a:lnTo>
                  <a:pt x="1398826" y="1313760"/>
                </a:lnTo>
                <a:lnTo>
                  <a:pt x="1424818" y="1280637"/>
                </a:lnTo>
                <a:lnTo>
                  <a:pt x="1448341" y="1244601"/>
                </a:lnTo>
                <a:lnTo>
                  <a:pt x="1468160" y="1206277"/>
                </a:lnTo>
                <a:lnTo>
                  <a:pt x="1483042" y="1166291"/>
                </a:lnTo>
                <a:lnTo>
                  <a:pt x="1491752" y="1125269"/>
                </a:lnTo>
                <a:lnTo>
                  <a:pt x="1493520" y="545020"/>
                </a:lnTo>
                <a:lnTo>
                  <a:pt x="1493070" y="531212"/>
                </a:lnTo>
                <a:lnTo>
                  <a:pt x="1486691" y="490007"/>
                </a:lnTo>
                <a:lnTo>
                  <a:pt x="1473728" y="449622"/>
                </a:lnTo>
                <a:lnTo>
                  <a:pt x="1455412" y="410681"/>
                </a:lnTo>
                <a:lnTo>
                  <a:pt x="1432977" y="373813"/>
                </a:lnTo>
                <a:lnTo>
                  <a:pt x="1407657" y="339644"/>
                </a:lnTo>
                <a:lnTo>
                  <a:pt x="1380684" y="308801"/>
                </a:lnTo>
                <a:lnTo>
                  <a:pt x="883919" y="23050"/>
                </a:lnTo>
                <a:lnTo>
                  <a:pt x="840760" y="8298"/>
                </a:lnTo>
                <a:lnTo>
                  <a:pt x="801429" y="2074"/>
                </a:lnTo>
                <a:lnTo>
                  <a:pt x="758189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6335" y="2734055"/>
            <a:ext cx="890269" cy="841375"/>
          </a:xfrm>
          <a:custGeom>
            <a:avLst/>
            <a:gdLst/>
            <a:ahLst/>
            <a:cxnLst/>
            <a:rect l="l" t="t" r="r" b="b"/>
            <a:pathLst>
              <a:path w="890269" h="841375">
                <a:moveTo>
                  <a:pt x="890015" y="0"/>
                </a:moveTo>
                <a:lnTo>
                  <a:pt x="0" y="0"/>
                </a:lnTo>
                <a:lnTo>
                  <a:pt x="0" y="841248"/>
                </a:lnTo>
                <a:lnTo>
                  <a:pt x="131952" y="716153"/>
                </a:lnTo>
                <a:lnTo>
                  <a:pt x="131952" y="452501"/>
                </a:lnTo>
                <a:lnTo>
                  <a:pt x="412369" y="452501"/>
                </a:lnTo>
                <a:lnTo>
                  <a:pt x="543559" y="327406"/>
                </a:lnTo>
                <a:lnTo>
                  <a:pt x="131952" y="327406"/>
                </a:lnTo>
                <a:lnTo>
                  <a:pt x="131952" y="125095"/>
                </a:lnTo>
                <a:lnTo>
                  <a:pt x="757682" y="125095"/>
                </a:lnTo>
                <a:lnTo>
                  <a:pt x="890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266313" y="2608318"/>
            <a:ext cx="7211695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0610" algn="l"/>
              </a:tabLst>
            </a:pPr>
            <a:r>
              <a:rPr sz="4800" spc="-235" dirty="0">
                <a:latin typeface="Calibri"/>
                <a:cs typeface="Calibri"/>
              </a:rPr>
              <a:t>5</a:t>
            </a:r>
            <a:r>
              <a:rPr sz="4800" spc="-135" dirty="0">
                <a:latin typeface="Calibri"/>
                <a:cs typeface="Calibri"/>
              </a:rPr>
              <a:t>.</a:t>
            </a:r>
            <a:r>
              <a:rPr sz="4800" spc="-330" dirty="0">
                <a:latin typeface="Calibri"/>
                <a:cs typeface="Calibri"/>
              </a:rPr>
              <a:t>8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20" dirty="0"/>
              <a:t>爬取京东商城网</a:t>
            </a:r>
            <a:r>
              <a:rPr sz="4800" spc="25" dirty="0"/>
              <a:t>站</a:t>
            </a:r>
            <a:r>
              <a:rPr sz="4800" spc="20" dirty="0"/>
              <a:t>数据</a:t>
            </a:r>
            <a:endParaRPr sz="4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720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66264" y="802372"/>
            <a:ext cx="7459471" cy="430887"/>
          </a:xfrm>
        </p:spPr>
        <p:txBody>
          <a:bodyPr/>
          <a:lstStyle/>
          <a:p>
            <a:r>
              <a:rPr lang="zh-CN" altLang="en-US" dirty="0" smtClean="0"/>
              <a:t>页面跳转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11487150" cy="1181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11487150" cy="21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6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0" y="510540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5"/>
                </a:moveTo>
                <a:lnTo>
                  <a:pt x="4079239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2855" y="341375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4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20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26642" y="533652"/>
            <a:ext cx="27876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r>
              <a:rPr sz="2400" dirty="0">
                <a:solidFill>
                  <a:srgbClr val="FFFFFF"/>
                </a:solidFill>
                <a:latin typeface="微软雅黑"/>
                <a:cs typeface="微软雅黑"/>
              </a:rPr>
              <a:t>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945380" y="109580"/>
            <a:ext cx="217805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25" dirty="0"/>
              <a:t>实现网页</a:t>
            </a:r>
            <a:r>
              <a:rPr spc="10" dirty="0"/>
              <a:t>翻</a:t>
            </a:r>
            <a:r>
              <a:rPr spc="5" dirty="0"/>
              <a:t>页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00200" y="1218138"/>
            <a:ext cx="9929064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只要找到</a:t>
            </a:r>
            <a:r>
              <a:rPr sz="2400" spc="-229" dirty="0">
                <a:latin typeface="Calibri"/>
                <a:cs typeface="Calibri"/>
              </a:rPr>
              <a:t>&lt;s</a:t>
            </a:r>
            <a:r>
              <a:rPr sz="2400" spc="-225" dirty="0">
                <a:latin typeface="Calibri"/>
                <a:cs typeface="Calibri"/>
              </a:rPr>
              <a:t>p</a:t>
            </a:r>
            <a:r>
              <a:rPr sz="2400" spc="-85" dirty="0">
                <a:latin typeface="Calibri"/>
                <a:cs typeface="Calibri"/>
              </a:rPr>
              <a:t>an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5" dirty="0">
                <a:latin typeface="Calibri"/>
                <a:cs typeface="Calibri"/>
              </a:rPr>
              <a:t>c</a:t>
            </a:r>
            <a:r>
              <a:rPr sz="2400" spc="-114" dirty="0">
                <a:latin typeface="Calibri"/>
                <a:cs typeface="Calibri"/>
              </a:rPr>
              <a:t>lass="</a:t>
            </a:r>
            <a:r>
              <a:rPr sz="2400" spc="-145" dirty="0">
                <a:latin typeface="Calibri"/>
                <a:cs typeface="Calibri"/>
              </a:rPr>
              <a:t>p</a:t>
            </a:r>
            <a:r>
              <a:rPr sz="2400" spc="-225" dirty="0">
                <a:latin typeface="Calibri"/>
                <a:cs typeface="Calibri"/>
              </a:rPr>
              <a:t>-</a:t>
            </a:r>
            <a:r>
              <a:rPr sz="2400" spc="-90" dirty="0">
                <a:latin typeface="Calibri"/>
                <a:cs typeface="Calibri"/>
              </a:rPr>
              <a:t>nu</a:t>
            </a:r>
            <a:r>
              <a:rPr sz="2400" spc="-150" dirty="0">
                <a:latin typeface="Calibri"/>
                <a:cs typeface="Calibri"/>
              </a:rPr>
              <a:t>m</a:t>
            </a:r>
            <a:r>
              <a:rPr sz="2400" spc="-160" dirty="0">
                <a:latin typeface="Calibri"/>
                <a:cs typeface="Calibri"/>
              </a:rPr>
              <a:t>"</a:t>
            </a:r>
            <a:r>
              <a:rPr sz="2400" spc="-275" dirty="0">
                <a:latin typeface="Calibri"/>
                <a:cs typeface="Calibri"/>
              </a:rPr>
              <a:t>&gt;</a:t>
            </a:r>
            <a:r>
              <a:rPr sz="2400" dirty="0">
                <a:latin typeface="宋体"/>
                <a:cs typeface="宋体"/>
              </a:rPr>
              <a:t>，</a:t>
            </a:r>
            <a:r>
              <a:rPr sz="2400" dirty="0" err="1">
                <a:latin typeface="宋体"/>
                <a:cs typeface="宋体"/>
              </a:rPr>
              <a:t>然后找到</a:t>
            </a:r>
            <a:r>
              <a:rPr sz="2400" spc="15" dirty="0" err="1">
                <a:latin typeface="Calibri"/>
                <a:cs typeface="Calibri"/>
              </a:rPr>
              <a:t>"</a:t>
            </a:r>
            <a:r>
              <a:rPr sz="2400" dirty="0" err="1">
                <a:latin typeface="宋体"/>
                <a:cs typeface="宋体"/>
              </a:rPr>
              <a:t>下一页</a:t>
            </a:r>
            <a:r>
              <a:rPr sz="2400" spc="15" dirty="0" err="1">
                <a:latin typeface="Calibri"/>
                <a:cs typeface="Calibri"/>
              </a:rPr>
              <a:t>"</a:t>
            </a:r>
            <a:r>
              <a:rPr sz="2400" dirty="0" err="1">
                <a:latin typeface="宋体"/>
                <a:cs typeface="宋体"/>
              </a:rPr>
              <a:t>的超级链接，</a:t>
            </a:r>
            <a:r>
              <a:rPr sz="2400" dirty="0" err="1" smtClean="0">
                <a:latin typeface="宋体"/>
                <a:cs typeface="宋体"/>
              </a:rPr>
              <a:t>在正常能翻页时超级链接是</a:t>
            </a:r>
            <a:r>
              <a:rPr sz="2400" spc="-305" dirty="0">
                <a:latin typeface="Calibri"/>
                <a:cs typeface="Calibri"/>
              </a:rPr>
              <a:t>&lt;</a:t>
            </a:r>
            <a:r>
              <a:rPr sz="2400" spc="-225" dirty="0">
                <a:latin typeface="Calibri"/>
                <a:cs typeface="Calibri"/>
              </a:rPr>
              <a:t>a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5" dirty="0">
                <a:latin typeface="Calibri"/>
                <a:cs typeface="Calibri"/>
              </a:rPr>
              <a:t>c</a:t>
            </a:r>
            <a:r>
              <a:rPr sz="2400" spc="-125" dirty="0">
                <a:latin typeface="Calibri"/>
                <a:cs typeface="Calibri"/>
              </a:rPr>
              <a:t>lass='</a:t>
            </a:r>
            <a:r>
              <a:rPr sz="2400" spc="-114" dirty="0">
                <a:latin typeface="Calibri"/>
                <a:cs typeface="Calibri"/>
              </a:rPr>
              <a:t>pn</a:t>
            </a:r>
            <a:r>
              <a:rPr sz="2400" spc="-225" dirty="0">
                <a:latin typeface="Calibri"/>
                <a:cs typeface="Calibri"/>
              </a:rPr>
              <a:t>-</a:t>
            </a: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-110" dirty="0">
                <a:latin typeface="Calibri"/>
                <a:cs typeface="Calibri"/>
              </a:rPr>
              <a:t>e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20" dirty="0">
                <a:latin typeface="Calibri"/>
                <a:cs typeface="Calibri"/>
              </a:rPr>
              <a:t>'</a:t>
            </a:r>
            <a:r>
              <a:rPr sz="2400" spc="-350" dirty="0">
                <a:latin typeface="Calibri"/>
                <a:cs typeface="Calibri"/>
              </a:rPr>
              <a:t>&gt;</a:t>
            </a:r>
            <a:r>
              <a:rPr sz="2400" dirty="0">
                <a:latin typeface="宋体"/>
                <a:cs typeface="宋体"/>
              </a:rPr>
              <a:t>，</a:t>
            </a:r>
            <a:r>
              <a:rPr sz="2400" b="1" dirty="0" err="1" smtClean="0">
                <a:solidFill>
                  <a:srgbClr val="C00000"/>
                </a:solidFill>
                <a:latin typeface="宋体"/>
                <a:cs typeface="宋体"/>
              </a:rPr>
              <a:t>到最后一页不能翻页时变</a:t>
            </a:r>
            <a:r>
              <a:rPr sz="2400" b="1" spc="-5" dirty="0" err="1" smtClean="0">
                <a:solidFill>
                  <a:srgbClr val="C00000"/>
                </a:solidFill>
                <a:latin typeface="宋体"/>
                <a:cs typeface="宋体"/>
              </a:rPr>
              <a:t>成</a:t>
            </a:r>
            <a:r>
              <a:rPr sz="2400" b="1" spc="-305" dirty="0">
                <a:solidFill>
                  <a:srgbClr val="C00000"/>
                </a:solidFill>
                <a:latin typeface="Calibri"/>
                <a:cs typeface="Calibri"/>
              </a:rPr>
              <a:t>&lt;</a:t>
            </a:r>
            <a:r>
              <a:rPr sz="2400" b="1" spc="-2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spc="-125" dirty="0">
                <a:solidFill>
                  <a:srgbClr val="C00000"/>
                </a:solidFill>
                <a:latin typeface="Calibri"/>
                <a:cs typeface="Calibri"/>
              </a:rPr>
              <a:t>lass='</a:t>
            </a:r>
            <a:r>
              <a:rPr sz="2400" b="1" spc="-114" dirty="0">
                <a:solidFill>
                  <a:srgbClr val="C00000"/>
                </a:solidFill>
                <a:latin typeface="Calibri"/>
                <a:cs typeface="Calibri"/>
              </a:rPr>
              <a:t>pn</a:t>
            </a:r>
            <a:r>
              <a:rPr sz="2400" b="1" spc="-225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2400" b="1" spc="-9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7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b="1" spc="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225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2400" b="1" spc="-15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75" dirty="0">
                <a:solidFill>
                  <a:srgbClr val="C00000"/>
                </a:solidFill>
                <a:latin typeface="Calibri"/>
                <a:cs typeface="Calibri"/>
              </a:rPr>
              <a:t>isa</a:t>
            </a:r>
            <a:r>
              <a:rPr sz="2400" b="1" spc="-11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400" b="1" spc="-70" dirty="0">
                <a:solidFill>
                  <a:srgbClr val="C00000"/>
                </a:solidFill>
                <a:latin typeface="Calibri"/>
                <a:cs typeface="Calibri"/>
              </a:rPr>
              <a:t>le</a:t>
            </a:r>
            <a:r>
              <a:rPr sz="2400" b="1" spc="-10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120" dirty="0">
                <a:solidFill>
                  <a:srgbClr val="C00000"/>
                </a:solidFill>
                <a:latin typeface="Calibri"/>
                <a:cs typeface="Calibri"/>
              </a:rPr>
              <a:t>'</a:t>
            </a:r>
            <a:r>
              <a:rPr sz="2400" b="1" spc="-345" dirty="0">
                <a:solidFill>
                  <a:srgbClr val="C00000"/>
                </a:solidFill>
                <a:latin typeface="Calibri"/>
                <a:cs typeface="Calibri"/>
              </a:rPr>
              <a:t>&gt;</a:t>
            </a:r>
            <a:r>
              <a:rPr sz="2400" dirty="0">
                <a:latin typeface="宋体"/>
                <a:cs typeface="宋体"/>
              </a:rPr>
              <a:t>，</a:t>
            </a:r>
            <a:r>
              <a:rPr sz="2400" dirty="0" err="1">
                <a:latin typeface="宋体"/>
                <a:cs typeface="宋体"/>
              </a:rPr>
              <a:t>因此编写下列程序找</a:t>
            </a:r>
            <a:r>
              <a:rPr sz="2400" spc="5" dirty="0" err="1">
                <a:latin typeface="宋体"/>
                <a:cs typeface="宋体"/>
              </a:rPr>
              <a:t>到</a:t>
            </a:r>
            <a:r>
              <a:rPr sz="2400" spc="-95" dirty="0" err="1">
                <a:latin typeface="Calibri"/>
                <a:cs typeface="Calibri"/>
              </a:rPr>
              <a:t>n</a:t>
            </a:r>
            <a:r>
              <a:rPr sz="2400" spc="-110" dirty="0" err="1">
                <a:latin typeface="Calibri"/>
                <a:cs typeface="Calibri"/>
              </a:rPr>
              <a:t>e</a:t>
            </a:r>
            <a:r>
              <a:rPr sz="2400" spc="-75" dirty="0" err="1">
                <a:latin typeface="Calibri"/>
                <a:cs typeface="Calibri"/>
              </a:rPr>
              <a:t>x</a:t>
            </a:r>
            <a:r>
              <a:rPr sz="2400" spc="-5" dirty="0" err="1">
                <a:latin typeface="Calibri"/>
                <a:cs typeface="Calibri"/>
              </a:rPr>
              <a:t>t</a:t>
            </a:r>
            <a:r>
              <a:rPr sz="2400" spc="-145" dirty="0" err="1">
                <a:latin typeface="Calibri"/>
                <a:cs typeface="Calibri"/>
              </a:rPr>
              <a:t>P</a:t>
            </a:r>
            <a:r>
              <a:rPr sz="2400" spc="-165" dirty="0" err="1">
                <a:latin typeface="Calibri"/>
                <a:cs typeface="Calibri"/>
              </a:rPr>
              <a:t>a</a:t>
            </a:r>
            <a:r>
              <a:rPr sz="2400" spc="-220" dirty="0" err="1">
                <a:latin typeface="Calibri"/>
                <a:cs typeface="Calibri"/>
              </a:rPr>
              <a:t>g</a:t>
            </a:r>
            <a:r>
              <a:rPr sz="2400" spc="-55" dirty="0" err="1">
                <a:latin typeface="Calibri"/>
                <a:cs typeface="Calibri"/>
              </a:rPr>
              <a:t>e</a:t>
            </a:r>
            <a:r>
              <a:rPr sz="2400" dirty="0" err="1" smtClean="0">
                <a:latin typeface="宋体"/>
                <a:cs typeface="宋体"/>
              </a:rPr>
              <a:t>就能实现翻页</a:t>
            </a:r>
            <a:r>
              <a:rPr sz="2400" dirty="0" smtClean="0">
                <a:latin typeface="宋体"/>
                <a:cs typeface="宋体"/>
              </a:rPr>
              <a:t>：</a:t>
            </a:r>
            <a:endParaRPr lang="en-US" sz="2400" dirty="0" smtClean="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</a:pPr>
            <a:endParaRPr sz="2400" dirty="0">
              <a:latin typeface="宋体"/>
              <a:cs typeface="宋体"/>
            </a:endParaRPr>
          </a:p>
          <a:p>
            <a:pPr marL="12700">
              <a:lnSpc>
                <a:spcPts val="2835"/>
              </a:lnSpc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ry:</a:t>
            </a:r>
            <a:endParaRPr sz="2400" dirty="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400" spc="-75" dirty="0">
                <a:latin typeface="Calibri"/>
                <a:cs typeface="Calibri"/>
              </a:rPr>
              <a:t>se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-180" dirty="0">
                <a:latin typeface="Calibri"/>
                <a:cs typeface="Calibri"/>
              </a:rPr>
              <a:t>f</a:t>
            </a:r>
            <a:r>
              <a:rPr sz="2400" spc="-35" dirty="0">
                <a:latin typeface="Calibri"/>
                <a:cs typeface="Calibri"/>
              </a:rPr>
              <a:t>.dri</a:t>
            </a:r>
            <a:r>
              <a:rPr sz="2400" spc="-65" dirty="0">
                <a:latin typeface="Calibri"/>
                <a:cs typeface="Calibri"/>
              </a:rPr>
              <a:t>v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240" dirty="0">
                <a:latin typeface="Calibri"/>
                <a:cs typeface="Calibri"/>
              </a:rPr>
              <a:t>r</a:t>
            </a:r>
            <a:r>
              <a:rPr sz="2400" spc="30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40" dirty="0">
                <a:latin typeface="Calibri"/>
                <a:cs typeface="Calibri"/>
              </a:rPr>
              <a:t>i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150" dirty="0">
                <a:latin typeface="Calibri"/>
                <a:cs typeface="Calibri"/>
              </a:rPr>
              <a:t>d</a:t>
            </a:r>
            <a:r>
              <a:rPr sz="2400" spc="55" dirty="0">
                <a:latin typeface="Calibri"/>
                <a:cs typeface="Calibri"/>
              </a:rPr>
              <a:t>_</a:t>
            </a:r>
            <a:r>
              <a:rPr sz="2400" spc="8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lement_</a:t>
            </a:r>
            <a:r>
              <a:rPr sz="2400" spc="-170" dirty="0">
                <a:latin typeface="Calibri"/>
                <a:cs typeface="Calibri"/>
              </a:rPr>
              <a:t>b</a:t>
            </a:r>
            <a:r>
              <a:rPr sz="2400" spc="-8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_xp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7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"/</a:t>
            </a:r>
            <a:r>
              <a:rPr sz="2400" spc="-60" dirty="0">
                <a:latin typeface="Calibri"/>
                <a:cs typeface="Calibri"/>
              </a:rPr>
              <a:t>/</a:t>
            </a:r>
            <a:r>
              <a:rPr sz="2400" spc="-105" dirty="0">
                <a:latin typeface="Calibri"/>
                <a:cs typeface="Calibri"/>
              </a:rPr>
              <a:t>s</a:t>
            </a:r>
            <a:r>
              <a:rPr sz="2400" spc="-135" dirty="0">
                <a:latin typeface="Calibri"/>
                <a:cs typeface="Calibri"/>
              </a:rPr>
              <a:t>p</a:t>
            </a:r>
            <a:r>
              <a:rPr sz="2400" spc="-80" dirty="0">
                <a:latin typeface="Calibri"/>
                <a:cs typeface="Calibri"/>
              </a:rPr>
              <a:t>a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[</a:t>
            </a:r>
            <a:r>
              <a:rPr sz="2400" spc="-160" dirty="0">
                <a:latin typeface="Calibri"/>
                <a:cs typeface="Calibri"/>
              </a:rPr>
              <a:t>@</a:t>
            </a:r>
            <a:r>
              <a:rPr sz="2400" spc="-105" dirty="0">
                <a:latin typeface="Calibri"/>
                <a:cs typeface="Calibri"/>
              </a:rPr>
              <a:t>c</a:t>
            </a:r>
            <a:r>
              <a:rPr sz="2400" spc="-120" dirty="0">
                <a:latin typeface="Calibri"/>
                <a:cs typeface="Calibri"/>
              </a:rPr>
              <a:t>lass='</a:t>
            </a:r>
            <a:r>
              <a:rPr sz="2400" spc="-165" dirty="0">
                <a:latin typeface="Calibri"/>
                <a:cs typeface="Calibri"/>
              </a:rPr>
              <a:t>p</a:t>
            </a:r>
            <a:r>
              <a:rPr sz="2400" spc="-225" dirty="0">
                <a:latin typeface="Calibri"/>
                <a:cs typeface="Calibri"/>
              </a:rPr>
              <a:t>-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90" dirty="0">
                <a:latin typeface="Calibri"/>
                <a:cs typeface="Calibri"/>
              </a:rPr>
              <a:t>nu</a:t>
            </a:r>
            <a:r>
              <a:rPr sz="2400" spc="-15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']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50" dirty="0">
                <a:latin typeface="Calibri"/>
                <a:cs typeface="Calibri"/>
              </a:rPr>
              <a:t>/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[</a:t>
            </a:r>
            <a:r>
              <a:rPr sz="2400" spc="-160" dirty="0">
                <a:latin typeface="Calibri"/>
                <a:cs typeface="Calibri"/>
              </a:rPr>
              <a:t>@</a:t>
            </a:r>
            <a:r>
              <a:rPr sz="2400" spc="-105" dirty="0">
                <a:latin typeface="Calibri"/>
                <a:cs typeface="Calibri"/>
              </a:rPr>
              <a:t>c</a:t>
            </a:r>
            <a:r>
              <a:rPr sz="2400" spc="-135" dirty="0">
                <a:latin typeface="Calibri"/>
                <a:cs typeface="Calibri"/>
              </a:rPr>
              <a:t>lass=</a:t>
            </a:r>
            <a:r>
              <a:rPr sz="2400" spc="-65" dirty="0">
                <a:latin typeface="Calibri"/>
                <a:cs typeface="Calibri"/>
              </a:rPr>
              <a:t>'</a:t>
            </a:r>
            <a:r>
              <a:rPr sz="2400" spc="-114" dirty="0">
                <a:latin typeface="Calibri"/>
                <a:cs typeface="Calibri"/>
              </a:rPr>
              <a:t>pn</a:t>
            </a:r>
            <a:r>
              <a:rPr sz="2400" spc="-225" dirty="0">
                <a:latin typeface="Calibri"/>
                <a:cs typeface="Calibri"/>
              </a:rPr>
              <a:t>-</a:t>
            </a: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-110" dirty="0">
                <a:latin typeface="Calibri"/>
                <a:cs typeface="Calibri"/>
              </a:rPr>
              <a:t>e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95" dirty="0">
                <a:latin typeface="Calibri"/>
                <a:cs typeface="Calibri"/>
              </a:rPr>
              <a:t> </a:t>
            </a:r>
            <a:r>
              <a:rPr sz="2400" spc="-150" dirty="0">
                <a:latin typeface="Calibri"/>
                <a:cs typeface="Calibri"/>
              </a:rPr>
              <a:t>d</a:t>
            </a:r>
            <a:r>
              <a:rPr sz="2400" spc="-75" dirty="0">
                <a:latin typeface="Calibri"/>
                <a:cs typeface="Calibri"/>
              </a:rPr>
              <a:t>isa</a:t>
            </a:r>
            <a:r>
              <a:rPr sz="2400" spc="-110" dirty="0">
                <a:latin typeface="Calibri"/>
                <a:cs typeface="Calibri"/>
              </a:rPr>
              <a:t>b</a:t>
            </a:r>
            <a:r>
              <a:rPr sz="2400" spc="-70" dirty="0">
                <a:latin typeface="Calibri"/>
                <a:cs typeface="Calibri"/>
              </a:rPr>
              <a:t>le</a:t>
            </a:r>
            <a:r>
              <a:rPr sz="2400" spc="-10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']")</a:t>
            </a:r>
          </a:p>
          <a:p>
            <a:pPr marL="12700">
              <a:lnSpc>
                <a:spcPct val="100000"/>
              </a:lnSpc>
            </a:pPr>
            <a:r>
              <a:rPr sz="2400" spc="-105" dirty="0">
                <a:latin typeface="Calibri"/>
                <a:cs typeface="Calibri"/>
              </a:rPr>
              <a:t>e</a:t>
            </a:r>
            <a:r>
              <a:rPr sz="2400" spc="-125" dirty="0">
                <a:latin typeface="Calibri"/>
                <a:cs typeface="Calibri"/>
              </a:rPr>
              <a:t>x</a:t>
            </a:r>
            <a:r>
              <a:rPr sz="2400" spc="-105" dirty="0">
                <a:latin typeface="Calibri"/>
                <a:cs typeface="Calibri"/>
              </a:rPr>
              <a:t>c</a:t>
            </a:r>
            <a:r>
              <a:rPr sz="2400" spc="-100" dirty="0">
                <a:latin typeface="Calibri"/>
                <a:cs typeface="Calibri"/>
              </a:rPr>
              <a:t>e</a:t>
            </a:r>
            <a:r>
              <a:rPr sz="2400" spc="-10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12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-110" dirty="0">
                <a:latin typeface="Calibri"/>
                <a:cs typeface="Calibri"/>
              </a:rPr>
              <a:t>e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45" dirty="0">
                <a:latin typeface="Calibri"/>
                <a:cs typeface="Calibri"/>
              </a:rPr>
              <a:t>P</a:t>
            </a:r>
            <a:r>
              <a:rPr sz="2400" spc="-165" dirty="0">
                <a:latin typeface="Calibri"/>
                <a:cs typeface="Calibri"/>
              </a:rPr>
              <a:t>a</a:t>
            </a:r>
            <a:r>
              <a:rPr sz="2400" spc="-220" dirty="0">
                <a:latin typeface="Calibri"/>
                <a:cs typeface="Calibri"/>
              </a:rPr>
              <a:t>g</a:t>
            </a:r>
            <a:r>
              <a:rPr sz="2400" spc="-65" dirty="0">
                <a:latin typeface="Calibri"/>
                <a:cs typeface="Calibri"/>
              </a:rPr>
              <a:t>e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450" dirty="0">
                <a:latin typeface="Calibri"/>
                <a:cs typeface="Calibri"/>
              </a:rPr>
              <a:t>=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se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-175" dirty="0">
                <a:latin typeface="Calibri"/>
                <a:cs typeface="Calibri"/>
              </a:rPr>
              <a:t>f</a:t>
            </a:r>
            <a:r>
              <a:rPr sz="2400" spc="-25" dirty="0">
                <a:latin typeface="Calibri"/>
                <a:cs typeface="Calibri"/>
              </a:rPr>
              <a:t>.</a:t>
            </a:r>
            <a:r>
              <a:rPr sz="2400" spc="-5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ri</a:t>
            </a:r>
            <a:r>
              <a:rPr sz="2400" spc="-75" dirty="0">
                <a:latin typeface="Calibri"/>
                <a:cs typeface="Calibri"/>
              </a:rPr>
              <a:t>v</a:t>
            </a:r>
            <a:r>
              <a:rPr sz="2400" spc="-65" dirty="0">
                <a:latin typeface="Calibri"/>
                <a:cs typeface="Calibri"/>
              </a:rPr>
              <a:t>e</a:t>
            </a:r>
            <a:r>
              <a:rPr sz="2400" spc="-235" dirty="0">
                <a:latin typeface="Calibri"/>
                <a:cs typeface="Calibri"/>
              </a:rPr>
              <a:t>r</a:t>
            </a:r>
            <a:r>
              <a:rPr sz="2400" spc="30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40" dirty="0">
                <a:latin typeface="Calibri"/>
                <a:cs typeface="Calibri"/>
              </a:rPr>
              <a:t>i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150" dirty="0">
                <a:latin typeface="Calibri"/>
                <a:cs typeface="Calibri"/>
              </a:rPr>
              <a:t>d</a:t>
            </a:r>
            <a:r>
              <a:rPr sz="2400" spc="55" dirty="0">
                <a:latin typeface="Calibri"/>
                <a:cs typeface="Calibri"/>
              </a:rPr>
              <a:t>_</a:t>
            </a:r>
            <a:r>
              <a:rPr sz="2400" spc="8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le</a:t>
            </a:r>
            <a:r>
              <a:rPr sz="2400" spc="-125" dirty="0">
                <a:latin typeface="Calibri"/>
                <a:cs typeface="Calibri"/>
              </a:rPr>
              <a:t>m</a:t>
            </a:r>
            <a:r>
              <a:rPr sz="2400" spc="-80" dirty="0">
                <a:latin typeface="Calibri"/>
                <a:cs typeface="Calibri"/>
              </a:rPr>
              <a:t>e</a:t>
            </a: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_b</a:t>
            </a:r>
            <a:r>
              <a:rPr sz="2400" spc="20" dirty="0">
                <a:latin typeface="Calibri"/>
                <a:cs typeface="Calibri"/>
              </a:rPr>
              <a:t>y_</a:t>
            </a:r>
            <a:r>
              <a:rPr sz="2400" spc="5" dirty="0">
                <a:latin typeface="Calibri"/>
                <a:cs typeface="Calibri"/>
              </a:rPr>
              <a:t>x</a:t>
            </a:r>
            <a:r>
              <a:rPr sz="2400" spc="-150" dirty="0">
                <a:latin typeface="Calibri"/>
                <a:cs typeface="Calibri"/>
              </a:rPr>
              <a:t>p</a:t>
            </a:r>
            <a:r>
              <a:rPr sz="2400" spc="-1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65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"</a:t>
            </a:r>
            <a:r>
              <a:rPr sz="2400" spc="-5" dirty="0">
                <a:latin typeface="Calibri"/>
                <a:cs typeface="Calibri"/>
              </a:rPr>
              <a:t>/</a:t>
            </a:r>
            <a:r>
              <a:rPr sz="2400" spc="-50" dirty="0">
                <a:latin typeface="Calibri"/>
                <a:cs typeface="Calibri"/>
              </a:rPr>
              <a:t>/</a:t>
            </a:r>
            <a:r>
              <a:rPr sz="2400" spc="-105" dirty="0">
                <a:latin typeface="Calibri"/>
                <a:cs typeface="Calibri"/>
              </a:rPr>
              <a:t>s</a:t>
            </a:r>
            <a:r>
              <a:rPr sz="2400" spc="-155" dirty="0">
                <a:latin typeface="Calibri"/>
                <a:cs typeface="Calibri"/>
              </a:rPr>
              <a:t>p</a:t>
            </a:r>
            <a:r>
              <a:rPr sz="2400" spc="-85" dirty="0">
                <a:latin typeface="Calibri"/>
                <a:cs typeface="Calibri"/>
              </a:rPr>
              <a:t>a</a:t>
            </a:r>
            <a:r>
              <a:rPr sz="2400" spc="-8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[</a:t>
            </a:r>
            <a:r>
              <a:rPr sz="2400" spc="-160" dirty="0">
                <a:latin typeface="Calibri"/>
                <a:cs typeface="Calibri"/>
              </a:rPr>
              <a:t>@</a:t>
            </a:r>
            <a:r>
              <a:rPr sz="2400" spc="-105" dirty="0">
                <a:latin typeface="Calibri"/>
                <a:cs typeface="Calibri"/>
              </a:rPr>
              <a:t>c</a:t>
            </a:r>
            <a:r>
              <a:rPr sz="2400" spc="-120" dirty="0">
                <a:latin typeface="Calibri"/>
                <a:cs typeface="Calibri"/>
              </a:rPr>
              <a:t>lass='</a:t>
            </a:r>
            <a:r>
              <a:rPr sz="2400" spc="-160" dirty="0">
                <a:latin typeface="Calibri"/>
                <a:cs typeface="Calibri"/>
              </a:rPr>
              <a:t>p</a:t>
            </a:r>
            <a:r>
              <a:rPr sz="2400" spc="-229" dirty="0">
                <a:latin typeface="Calibri"/>
                <a:cs typeface="Calibri"/>
              </a:rPr>
              <a:t>-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95" dirty="0">
                <a:latin typeface="Calibri"/>
                <a:cs typeface="Calibri"/>
              </a:rPr>
              <a:t>nu</a:t>
            </a:r>
            <a:r>
              <a:rPr sz="2400" spc="-15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']</a:t>
            </a:r>
            <a:r>
              <a:rPr sz="2400" spc="-5" dirty="0">
                <a:latin typeface="Calibri"/>
                <a:cs typeface="Calibri"/>
              </a:rPr>
              <a:t>/</a:t>
            </a:r>
            <a:r>
              <a:rPr sz="2400" spc="-50" dirty="0">
                <a:latin typeface="Calibri"/>
                <a:cs typeface="Calibri"/>
              </a:rPr>
              <a:t>/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[</a:t>
            </a:r>
            <a:r>
              <a:rPr sz="2400" spc="-160" dirty="0">
                <a:latin typeface="Calibri"/>
                <a:cs typeface="Calibri"/>
              </a:rPr>
              <a:t>@</a:t>
            </a:r>
            <a:r>
              <a:rPr sz="2400" spc="-105" dirty="0">
                <a:latin typeface="Calibri"/>
                <a:cs typeface="Calibri"/>
              </a:rPr>
              <a:t>c</a:t>
            </a:r>
            <a:r>
              <a:rPr sz="2400" spc="-135" dirty="0">
                <a:latin typeface="Calibri"/>
                <a:cs typeface="Calibri"/>
              </a:rPr>
              <a:t>lass=</a:t>
            </a:r>
            <a:r>
              <a:rPr sz="2400" spc="-75" dirty="0">
                <a:latin typeface="Calibri"/>
                <a:cs typeface="Calibri"/>
              </a:rPr>
              <a:t>'</a:t>
            </a:r>
            <a:r>
              <a:rPr sz="2400" spc="-120" dirty="0">
                <a:latin typeface="Calibri"/>
                <a:cs typeface="Calibri"/>
              </a:rPr>
              <a:t>pn</a:t>
            </a:r>
            <a:r>
              <a:rPr sz="2400" spc="-220" dirty="0">
                <a:latin typeface="Calibri"/>
                <a:cs typeface="Calibri"/>
              </a:rPr>
              <a:t>-</a:t>
            </a: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-105" dirty="0">
                <a:latin typeface="Calibri"/>
                <a:cs typeface="Calibri"/>
              </a:rPr>
              <a:t>e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']")</a:t>
            </a:r>
          </a:p>
          <a:p>
            <a:pPr marL="287020">
              <a:lnSpc>
                <a:spcPct val="100000"/>
              </a:lnSpc>
            </a:pPr>
            <a:r>
              <a:rPr sz="2400" spc="-95" dirty="0" err="1">
                <a:latin typeface="Calibri"/>
                <a:cs typeface="Calibri"/>
              </a:rPr>
              <a:t>n</a:t>
            </a:r>
            <a:r>
              <a:rPr sz="2400" spc="-110" dirty="0" err="1">
                <a:latin typeface="Calibri"/>
                <a:cs typeface="Calibri"/>
              </a:rPr>
              <a:t>e</a:t>
            </a:r>
            <a:r>
              <a:rPr sz="2400" spc="-75" dirty="0" err="1">
                <a:latin typeface="Calibri"/>
                <a:cs typeface="Calibri"/>
              </a:rPr>
              <a:t>x</a:t>
            </a:r>
            <a:r>
              <a:rPr sz="2400" spc="-5" dirty="0" err="1">
                <a:latin typeface="Calibri"/>
                <a:cs typeface="Calibri"/>
              </a:rPr>
              <a:t>t</a:t>
            </a:r>
            <a:r>
              <a:rPr sz="2400" spc="-145" dirty="0" err="1">
                <a:latin typeface="Calibri"/>
                <a:cs typeface="Calibri"/>
              </a:rPr>
              <a:t>P</a:t>
            </a:r>
            <a:r>
              <a:rPr sz="2400" spc="-165" dirty="0" err="1">
                <a:latin typeface="Calibri"/>
                <a:cs typeface="Calibri"/>
              </a:rPr>
              <a:t>a</a:t>
            </a:r>
            <a:r>
              <a:rPr sz="2400" spc="-220" dirty="0" err="1">
                <a:latin typeface="Calibri"/>
                <a:cs typeface="Calibri"/>
              </a:rPr>
              <a:t>g</a:t>
            </a:r>
            <a:r>
              <a:rPr sz="2400" spc="-25" dirty="0" err="1">
                <a:latin typeface="Calibri"/>
                <a:cs typeface="Calibri"/>
              </a:rPr>
              <a:t>e.</a:t>
            </a:r>
            <a:r>
              <a:rPr sz="2400" spc="-40" dirty="0" err="1">
                <a:latin typeface="Calibri"/>
                <a:cs typeface="Calibri"/>
              </a:rPr>
              <a:t>cli</a:t>
            </a:r>
            <a:r>
              <a:rPr sz="2400" spc="-90" dirty="0" err="1">
                <a:latin typeface="Calibri"/>
                <a:cs typeface="Calibri"/>
              </a:rPr>
              <a:t>c</a:t>
            </a:r>
            <a:r>
              <a:rPr sz="2400" spc="-110" dirty="0" err="1">
                <a:latin typeface="Calibri"/>
                <a:cs typeface="Calibri"/>
              </a:rPr>
              <a:t>k</a:t>
            </a:r>
            <a:r>
              <a:rPr sz="2400" spc="-10" dirty="0" smtClean="0">
                <a:latin typeface="Calibri"/>
                <a:cs typeface="Calibri"/>
              </a:rPr>
              <a:t>()</a:t>
            </a:r>
            <a:endParaRPr lang="en-US" sz="2400" spc="-10" dirty="0" smtClean="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spc="-5" dirty="0">
                <a:latin typeface="宋体"/>
                <a:cs typeface="宋体"/>
              </a:rPr>
              <a:t>如果没有找</a:t>
            </a:r>
            <a:r>
              <a:rPr sz="2400" dirty="0">
                <a:latin typeface="宋体"/>
                <a:cs typeface="宋体"/>
              </a:rPr>
              <a:t>到</a:t>
            </a:r>
            <a:r>
              <a:rPr sz="2400" spc="-305" dirty="0">
                <a:latin typeface="Calibri"/>
                <a:cs typeface="Calibri"/>
              </a:rPr>
              <a:t>&lt;</a:t>
            </a:r>
            <a:r>
              <a:rPr sz="2400" spc="-225" dirty="0">
                <a:latin typeface="Calibri"/>
                <a:cs typeface="Calibri"/>
              </a:rPr>
              <a:t>a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5" dirty="0">
                <a:latin typeface="Calibri"/>
                <a:cs typeface="Calibri"/>
              </a:rPr>
              <a:t>c</a:t>
            </a:r>
            <a:r>
              <a:rPr sz="2400" spc="-135" dirty="0">
                <a:latin typeface="Calibri"/>
                <a:cs typeface="Calibri"/>
              </a:rPr>
              <a:t>lass=</a:t>
            </a:r>
            <a:r>
              <a:rPr sz="2400" spc="-80" dirty="0">
                <a:latin typeface="Calibri"/>
                <a:cs typeface="Calibri"/>
              </a:rPr>
              <a:t>'</a:t>
            </a:r>
            <a:r>
              <a:rPr sz="2400" spc="-120" dirty="0">
                <a:latin typeface="Calibri"/>
                <a:cs typeface="Calibri"/>
              </a:rPr>
              <a:t>p</a:t>
            </a:r>
            <a:r>
              <a:rPr sz="2400" spc="-114" dirty="0">
                <a:latin typeface="Calibri"/>
                <a:cs typeface="Calibri"/>
              </a:rPr>
              <a:t>n</a:t>
            </a:r>
            <a:r>
              <a:rPr sz="2400" spc="-220" dirty="0">
                <a:latin typeface="Calibri"/>
                <a:cs typeface="Calibri"/>
              </a:rPr>
              <a:t>-</a:t>
            </a: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-105" dirty="0">
                <a:latin typeface="Calibri"/>
                <a:cs typeface="Calibri"/>
              </a:rPr>
              <a:t>e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20" dirty="0">
                <a:latin typeface="Calibri"/>
                <a:cs typeface="Calibri"/>
              </a:rPr>
              <a:t>-</a:t>
            </a:r>
            <a:r>
              <a:rPr sz="2400" spc="-150" dirty="0">
                <a:latin typeface="Calibri"/>
                <a:cs typeface="Calibri"/>
              </a:rPr>
              <a:t>d</a:t>
            </a:r>
            <a:r>
              <a:rPr sz="2400" spc="-85" dirty="0">
                <a:latin typeface="Calibri"/>
                <a:cs typeface="Calibri"/>
              </a:rPr>
              <a:t>isab</a:t>
            </a:r>
            <a:r>
              <a:rPr sz="2400" spc="-70" dirty="0">
                <a:latin typeface="Calibri"/>
                <a:cs typeface="Calibri"/>
              </a:rPr>
              <a:t>le</a:t>
            </a:r>
            <a:r>
              <a:rPr sz="2400" spc="-95" dirty="0">
                <a:latin typeface="Calibri"/>
                <a:cs typeface="Calibri"/>
              </a:rPr>
              <a:t>d</a:t>
            </a:r>
            <a:r>
              <a:rPr sz="2400" spc="-120" dirty="0">
                <a:latin typeface="Calibri"/>
                <a:cs typeface="Calibri"/>
              </a:rPr>
              <a:t>'</a:t>
            </a:r>
            <a:r>
              <a:rPr sz="2400" spc="-340" dirty="0">
                <a:latin typeface="Calibri"/>
                <a:cs typeface="Calibri"/>
              </a:rPr>
              <a:t>&gt;</a:t>
            </a:r>
            <a:r>
              <a:rPr sz="2400" dirty="0">
                <a:latin typeface="宋体"/>
                <a:cs typeface="宋体"/>
              </a:rPr>
              <a:t>元素就</a:t>
            </a:r>
            <a:r>
              <a:rPr sz="2400" spc="-10" dirty="0">
                <a:latin typeface="宋体"/>
                <a:cs typeface="宋体"/>
              </a:rPr>
              <a:t>找</a:t>
            </a:r>
            <a:r>
              <a:rPr sz="2400" spc="-305" dirty="0">
                <a:latin typeface="Calibri"/>
                <a:cs typeface="Calibri"/>
              </a:rPr>
              <a:t>&lt;</a:t>
            </a:r>
            <a:r>
              <a:rPr sz="2400" spc="-225" dirty="0">
                <a:latin typeface="Calibri"/>
                <a:cs typeface="Calibri"/>
              </a:rPr>
              <a:t>a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105" dirty="0">
                <a:latin typeface="Calibri"/>
                <a:cs typeface="Calibri"/>
              </a:rPr>
              <a:t>c</a:t>
            </a:r>
            <a:r>
              <a:rPr sz="2400" spc="-135" dirty="0">
                <a:latin typeface="Calibri"/>
                <a:cs typeface="Calibri"/>
              </a:rPr>
              <a:t>lass=</a:t>
            </a:r>
            <a:r>
              <a:rPr sz="2400" spc="-80" dirty="0">
                <a:latin typeface="Calibri"/>
                <a:cs typeface="Calibri"/>
              </a:rPr>
              <a:t>'</a:t>
            </a:r>
            <a:r>
              <a:rPr sz="2400" spc="-120" dirty="0">
                <a:latin typeface="Calibri"/>
                <a:cs typeface="Calibri"/>
              </a:rPr>
              <a:t>p</a:t>
            </a:r>
            <a:r>
              <a:rPr sz="2400" spc="-114" dirty="0">
                <a:latin typeface="Calibri"/>
                <a:cs typeface="Calibri"/>
              </a:rPr>
              <a:t>n</a:t>
            </a:r>
            <a:r>
              <a:rPr sz="2400" spc="-220" dirty="0">
                <a:latin typeface="Calibri"/>
                <a:cs typeface="Calibri"/>
              </a:rPr>
              <a:t>-</a:t>
            </a: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-105" dirty="0">
                <a:latin typeface="Calibri"/>
                <a:cs typeface="Calibri"/>
              </a:rPr>
              <a:t>e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235" dirty="0">
                <a:latin typeface="Calibri"/>
                <a:cs typeface="Calibri"/>
              </a:rPr>
              <a:t>'&gt;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元素，然后使用</a:t>
            </a: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-110" dirty="0">
                <a:latin typeface="Calibri"/>
                <a:cs typeface="Calibri"/>
              </a:rPr>
              <a:t>e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45" dirty="0">
                <a:latin typeface="Calibri"/>
                <a:cs typeface="Calibri"/>
              </a:rPr>
              <a:t>P</a:t>
            </a:r>
            <a:r>
              <a:rPr sz="2400" spc="-165" dirty="0">
                <a:latin typeface="Calibri"/>
                <a:cs typeface="Calibri"/>
              </a:rPr>
              <a:t>a</a:t>
            </a:r>
            <a:r>
              <a:rPr sz="2400" spc="-220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e.</a:t>
            </a:r>
            <a:r>
              <a:rPr sz="2400" spc="-40" dirty="0">
                <a:latin typeface="Calibri"/>
                <a:cs typeface="Calibri"/>
              </a:rPr>
              <a:t>cli</a:t>
            </a:r>
            <a:r>
              <a:rPr sz="2400" spc="-90" dirty="0">
                <a:latin typeface="Calibri"/>
                <a:cs typeface="Calibri"/>
              </a:rPr>
              <a:t>c</a:t>
            </a:r>
            <a:r>
              <a:rPr sz="2400" spc="-11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()</a:t>
            </a:r>
            <a:r>
              <a:rPr sz="2400" dirty="0">
                <a:latin typeface="宋体"/>
                <a:cs typeface="宋体"/>
              </a:rPr>
              <a:t>实现翻页。</a:t>
            </a:r>
          </a:p>
        </p:txBody>
      </p:sp>
    </p:spTree>
    <p:extLst>
      <p:ext uri="{BB962C8B-B14F-4D97-AF65-F5344CB8AC3E}">
        <p14:creationId xmlns:p14="http://schemas.microsoft.com/office/powerpoint/2010/main" val="281447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4691" y="762000"/>
            <a:ext cx="7459471" cy="430887"/>
          </a:xfrm>
        </p:spPr>
        <p:txBody>
          <a:bodyPr/>
          <a:lstStyle/>
          <a:p>
            <a:r>
              <a:rPr lang="zh-CN" altLang="en-US" dirty="0" smtClean="0"/>
              <a:t>爬虫程序的源码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1371600"/>
            <a:ext cx="8794242" cy="4708981"/>
          </a:xfrm>
        </p:spPr>
        <p:txBody>
          <a:bodyPr/>
          <a:lstStyle/>
          <a:p>
            <a:r>
              <a:rPr lang="en-US" altLang="zh-CN" dirty="0" smtClean="0"/>
              <a:t>from selenium import </a:t>
            </a:r>
            <a:r>
              <a:rPr lang="en-US" altLang="zh-CN" dirty="0" err="1" smtClean="0"/>
              <a:t>webdriver</a:t>
            </a:r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selenium.webdriver.chrome.options</a:t>
            </a:r>
            <a:r>
              <a:rPr lang="en-US" altLang="zh-CN" dirty="0" smtClean="0"/>
              <a:t> import Options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urllib.request</a:t>
            </a:r>
            <a:endParaRPr lang="en-US" altLang="zh-CN" dirty="0" smtClean="0"/>
          </a:p>
          <a:p>
            <a:r>
              <a:rPr lang="en-US" altLang="zh-CN" dirty="0" smtClean="0"/>
              <a:t>import threading</a:t>
            </a:r>
          </a:p>
          <a:p>
            <a:r>
              <a:rPr lang="en-US" altLang="zh-CN" dirty="0" smtClean="0"/>
              <a:t>import sqlite3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os</a:t>
            </a:r>
            <a:endParaRPr lang="en-US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datetime</a:t>
            </a:r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selenium.webdriver.common.keys</a:t>
            </a:r>
            <a:r>
              <a:rPr lang="en-US" altLang="zh-CN" dirty="0" smtClean="0"/>
              <a:t> import Keys</a:t>
            </a:r>
          </a:p>
          <a:p>
            <a:r>
              <a:rPr lang="en-US" altLang="zh-CN" dirty="0" smtClean="0"/>
              <a:t>import time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MySpider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headers = {</a:t>
            </a:r>
          </a:p>
          <a:p>
            <a:r>
              <a:rPr lang="en-US" altLang="zh-CN" dirty="0" smtClean="0"/>
              <a:t>        "User-Agent": "Mozilla/5.0 (Windows; U; Windows NT 6.0 x64; </a:t>
            </a:r>
            <a:r>
              <a:rPr lang="en-US" altLang="zh-CN" dirty="0" err="1" smtClean="0"/>
              <a:t>en</a:t>
            </a:r>
            <a:r>
              <a:rPr lang="en-US" altLang="zh-CN" dirty="0" smtClean="0"/>
              <a:t>-US; rv:1.9pre) Gecko/2008072421 Minefield/3.0.2pre"}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imagePath</a:t>
            </a:r>
            <a:r>
              <a:rPr lang="en-US" altLang="zh-CN" dirty="0" smtClean="0"/>
              <a:t> = "download"</a:t>
            </a:r>
          </a:p>
        </p:txBody>
      </p:sp>
    </p:spTree>
    <p:extLst>
      <p:ext uri="{BB962C8B-B14F-4D97-AF65-F5344CB8AC3E}">
        <p14:creationId xmlns:p14="http://schemas.microsoft.com/office/powerpoint/2010/main" val="187133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914400"/>
            <a:ext cx="8794242" cy="5816977"/>
          </a:xfrm>
        </p:spPr>
        <p:txBody>
          <a:bodyPr/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startUp</a:t>
            </a:r>
            <a:r>
              <a:rPr lang="en-US" altLang="zh-CN" dirty="0"/>
              <a:t>(self, </a:t>
            </a:r>
            <a:r>
              <a:rPr lang="en-US" altLang="zh-CN" dirty="0" err="1"/>
              <a:t>url</a:t>
            </a:r>
            <a:r>
              <a:rPr lang="en-US" altLang="zh-CN" dirty="0"/>
              <a:t>, key):</a:t>
            </a:r>
          </a:p>
          <a:p>
            <a:r>
              <a:rPr lang="en-US" altLang="zh-CN" dirty="0"/>
              <a:t>        # # Initializing Chrome browser</a:t>
            </a:r>
          </a:p>
          <a:p>
            <a:r>
              <a:rPr lang="en-US" altLang="zh-CN" dirty="0"/>
              <a:t>        # </a:t>
            </a:r>
            <a:r>
              <a:rPr lang="en-US" altLang="zh-CN" dirty="0" err="1"/>
              <a:t>chrome_options</a:t>
            </a:r>
            <a:r>
              <a:rPr lang="en-US" altLang="zh-CN" dirty="0"/>
              <a:t> = Options()</a:t>
            </a:r>
          </a:p>
          <a:p>
            <a:r>
              <a:rPr lang="en-US" altLang="zh-CN" dirty="0"/>
              <a:t>        # </a:t>
            </a:r>
            <a:r>
              <a:rPr lang="en-US" altLang="zh-CN" dirty="0" err="1"/>
              <a:t>chrome_options.add_argument</a:t>
            </a:r>
            <a:r>
              <a:rPr lang="en-US" altLang="zh-CN" dirty="0"/>
              <a:t>('--headless')</a:t>
            </a:r>
          </a:p>
          <a:p>
            <a:r>
              <a:rPr lang="en-US" altLang="zh-CN" dirty="0"/>
              <a:t>        # </a:t>
            </a:r>
            <a:r>
              <a:rPr lang="en-US" altLang="zh-CN" dirty="0" err="1"/>
              <a:t>chrome_options.add_argument</a:t>
            </a:r>
            <a:r>
              <a:rPr lang="en-US" altLang="zh-CN" dirty="0"/>
              <a:t>('--disable-</a:t>
            </a:r>
            <a:r>
              <a:rPr lang="en-US" altLang="zh-CN" dirty="0" err="1"/>
              <a:t>gpu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        # </a:t>
            </a:r>
            <a:r>
              <a:rPr lang="en-US" altLang="zh-CN" dirty="0" err="1"/>
              <a:t>self.driver</a:t>
            </a:r>
            <a:r>
              <a:rPr lang="en-US" altLang="zh-CN" dirty="0"/>
              <a:t> = </a:t>
            </a:r>
            <a:r>
              <a:rPr lang="en-US" altLang="zh-CN" dirty="0" err="1"/>
              <a:t>webdriver.Chrome</a:t>
            </a:r>
            <a:r>
              <a:rPr lang="en-US" altLang="zh-CN" dirty="0"/>
              <a:t>(</a:t>
            </a:r>
            <a:r>
              <a:rPr lang="en-US" altLang="zh-CN" dirty="0" err="1"/>
              <a:t>chrome_options</a:t>
            </a:r>
            <a:r>
              <a:rPr lang="en-US" altLang="zh-CN" dirty="0"/>
              <a:t>=</a:t>
            </a:r>
            <a:r>
              <a:rPr lang="en-US" altLang="zh-CN" dirty="0" err="1"/>
              <a:t>chrome_options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# Initializing variables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self.threads</a:t>
            </a:r>
            <a:r>
              <a:rPr lang="en-US" altLang="zh-CN" dirty="0"/>
              <a:t> = []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self.No</a:t>
            </a:r>
            <a:r>
              <a:rPr lang="en-US" altLang="zh-CN" dirty="0"/>
              <a:t> = 0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self.imgNo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        # Initializing database</a:t>
            </a:r>
          </a:p>
          <a:p>
            <a:r>
              <a:rPr lang="en-US" altLang="zh-CN" dirty="0"/>
              <a:t>        try: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self.con</a:t>
            </a:r>
            <a:r>
              <a:rPr lang="en-US" altLang="zh-CN" dirty="0"/>
              <a:t> = sqlite3.connect("</a:t>
            </a:r>
            <a:r>
              <a:rPr lang="en-US" altLang="zh-CN" dirty="0" err="1"/>
              <a:t>phones.db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self.cursor</a:t>
            </a:r>
            <a:r>
              <a:rPr lang="en-US" altLang="zh-CN" dirty="0"/>
              <a:t> = </a:t>
            </a:r>
            <a:r>
              <a:rPr lang="en-US" altLang="zh-CN" dirty="0" err="1"/>
              <a:t>self.con.cursor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try:</a:t>
            </a:r>
          </a:p>
          <a:p>
            <a:r>
              <a:rPr lang="en-US" altLang="zh-CN" dirty="0"/>
              <a:t>                # </a:t>
            </a:r>
            <a:r>
              <a:rPr lang="zh-CN" altLang="en-US" dirty="0"/>
              <a:t>如果有表就删除</a:t>
            </a:r>
          </a:p>
          <a:p>
            <a:r>
              <a:rPr lang="zh-CN" altLang="en-US" dirty="0"/>
              <a:t>                </a:t>
            </a:r>
            <a:r>
              <a:rPr lang="en-US" altLang="zh-CN" dirty="0" err="1"/>
              <a:t>self.cursor.execute</a:t>
            </a:r>
            <a:r>
              <a:rPr lang="en-US" altLang="zh-CN" dirty="0"/>
              <a:t>("drop table phones")</a:t>
            </a:r>
          </a:p>
          <a:p>
            <a:r>
              <a:rPr lang="en-US" altLang="zh-CN" dirty="0"/>
              <a:t>            except:</a:t>
            </a:r>
          </a:p>
          <a:p>
            <a:r>
              <a:rPr lang="en-US" altLang="zh-CN" dirty="0"/>
              <a:t>                pass</a:t>
            </a:r>
          </a:p>
          <a:p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03745" y="304800"/>
            <a:ext cx="7459471" cy="430887"/>
          </a:xfrm>
        </p:spPr>
        <p:txBody>
          <a:bodyPr/>
          <a:lstStyle/>
          <a:p>
            <a:r>
              <a:rPr lang="zh-CN" altLang="en-US" dirty="0" smtClean="0"/>
              <a:t>爬虫程序的源码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88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764024"/>
            <a:ext cx="11125200" cy="581697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	    try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     #  </a:t>
            </a:r>
            <a:r>
              <a:rPr lang="zh-CN" altLang="en-US" dirty="0"/>
              <a:t>建立新的表</a:t>
            </a:r>
          </a:p>
          <a:p>
            <a:r>
              <a:rPr lang="zh-CN" altLang="en-US" dirty="0"/>
              <a:t>                </a:t>
            </a:r>
            <a:r>
              <a:rPr lang="en-US" altLang="zh-CN" dirty="0" err="1"/>
              <a:t>sql</a:t>
            </a:r>
            <a:r>
              <a:rPr lang="en-US" altLang="zh-CN" dirty="0"/>
              <a:t> = "create  table  phones  (</a:t>
            </a:r>
            <a:r>
              <a:rPr lang="en-US" altLang="zh-CN" dirty="0" err="1"/>
              <a:t>mNo</a:t>
            </a:r>
            <a:r>
              <a:rPr lang="en-US" altLang="zh-CN" dirty="0"/>
              <a:t>  varchar(32) primary key, </a:t>
            </a:r>
            <a:r>
              <a:rPr lang="en-US" altLang="zh-CN" dirty="0" err="1"/>
              <a:t>mMark</a:t>
            </a:r>
            <a:r>
              <a:rPr lang="en-US" altLang="zh-CN" dirty="0"/>
              <a:t> varchar(256),</a:t>
            </a:r>
            <a:r>
              <a:rPr lang="en-US" altLang="zh-CN" dirty="0" err="1"/>
              <a:t>mPrice</a:t>
            </a:r>
            <a:r>
              <a:rPr lang="en-US" altLang="zh-CN" dirty="0"/>
              <a:t> varchar(32),</a:t>
            </a:r>
            <a:r>
              <a:rPr lang="en-US" altLang="zh-CN" dirty="0" err="1"/>
              <a:t>mNote</a:t>
            </a:r>
            <a:r>
              <a:rPr lang="en-US" altLang="zh-CN" dirty="0"/>
              <a:t> varchar(1024),</a:t>
            </a:r>
            <a:r>
              <a:rPr lang="en-US" altLang="zh-CN" dirty="0" err="1"/>
              <a:t>mFile</a:t>
            </a:r>
            <a:r>
              <a:rPr lang="en-US" altLang="zh-CN" dirty="0"/>
              <a:t> varchar(256))"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self.cursor.execute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except:</a:t>
            </a:r>
          </a:p>
          <a:p>
            <a:r>
              <a:rPr lang="en-US" altLang="zh-CN" dirty="0"/>
              <a:t>                pass</a:t>
            </a:r>
          </a:p>
          <a:p>
            <a:endParaRPr lang="en-US" altLang="zh-CN" dirty="0"/>
          </a:p>
          <a:p>
            <a:r>
              <a:rPr lang="en-US" altLang="zh-CN" dirty="0"/>
              <a:t>        except Exception as err:</a:t>
            </a:r>
          </a:p>
          <a:p>
            <a:r>
              <a:rPr lang="en-US" altLang="zh-CN" dirty="0"/>
              <a:t>            print(err)</a:t>
            </a:r>
          </a:p>
          <a:p>
            <a:r>
              <a:rPr lang="en-US" altLang="zh-CN" dirty="0"/>
              <a:t>        # Initializing images folder</a:t>
            </a:r>
          </a:p>
          <a:p>
            <a:r>
              <a:rPr lang="en-US" altLang="zh-CN" dirty="0"/>
              <a:t>        try:</a:t>
            </a:r>
          </a:p>
          <a:p>
            <a:r>
              <a:rPr lang="en-US" altLang="zh-CN" dirty="0"/>
              <a:t>            if not </a:t>
            </a:r>
            <a:r>
              <a:rPr lang="en-US" altLang="zh-CN" dirty="0" err="1"/>
              <a:t>os.path.exists</a:t>
            </a:r>
            <a:r>
              <a:rPr lang="en-US" altLang="zh-CN" dirty="0"/>
              <a:t>(</a:t>
            </a:r>
            <a:r>
              <a:rPr lang="en-US" altLang="zh-CN" dirty="0" err="1"/>
              <a:t>MySpider.imagePath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os.mkdir</a:t>
            </a:r>
            <a:r>
              <a:rPr lang="en-US" altLang="zh-CN" dirty="0"/>
              <a:t>(</a:t>
            </a:r>
            <a:r>
              <a:rPr lang="en-US" altLang="zh-CN" dirty="0" err="1"/>
              <a:t>MySpider.imagePath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images </a:t>
            </a:r>
            <a:r>
              <a:rPr lang="en-US" altLang="zh-CN" dirty="0"/>
              <a:t>= </a:t>
            </a:r>
            <a:r>
              <a:rPr lang="en-US" altLang="zh-CN" dirty="0" err="1"/>
              <a:t>os.listdir</a:t>
            </a:r>
            <a:r>
              <a:rPr lang="en-US" altLang="zh-CN" dirty="0"/>
              <a:t>(</a:t>
            </a:r>
            <a:r>
              <a:rPr lang="en-US" altLang="zh-CN" dirty="0" err="1"/>
              <a:t>MySpider.imagePath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for </a:t>
            </a:r>
            <a:r>
              <a:rPr lang="en-US" altLang="zh-CN" dirty="0" err="1"/>
              <a:t>img</a:t>
            </a:r>
            <a:r>
              <a:rPr lang="en-US" altLang="zh-CN" dirty="0"/>
              <a:t> in images:</a:t>
            </a:r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s </a:t>
            </a:r>
            <a:r>
              <a:rPr lang="en-US" altLang="zh-CN" dirty="0"/>
              <a:t>= </a:t>
            </a:r>
            <a:r>
              <a:rPr lang="en-US" altLang="zh-CN" dirty="0" err="1"/>
              <a:t>os.path.join</a:t>
            </a:r>
            <a:r>
              <a:rPr lang="en-US" altLang="zh-CN" dirty="0"/>
              <a:t>(</a:t>
            </a:r>
            <a:r>
              <a:rPr lang="en-US" altLang="zh-CN" dirty="0" err="1"/>
              <a:t>MySpider.imagePath</a:t>
            </a:r>
            <a:r>
              <a:rPr lang="en-US" altLang="zh-CN" dirty="0"/>
              <a:t>, </a:t>
            </a:r>
            <a:r>
              <a:rPr lang="en-US" altLang="zh-CN" dirty="0" err="1"/>
              <a:t>img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 smtClean="0"/>
              <a:t>os.remove</a:t>
            </a:r>
            <a:r>
              <a:rPr lang="en-US" altLang="zh-CN" dirty="0" smtClean="0"/>
              <a:t>(s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except Exception as err:</a:t>
            </a:r>
          </a:p>
          <a:p>
            <a:r>
              <a:rPr lang="en-US" altLang="zh-CN" dirty="0"/>
              <a:t>            print(err)</a:t>
            </a:r>
          </a:p>
          <a:p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03745" y="304800"/>
            <a:ext cx="7459471" cy="430887"/>
          </a:xfrm>
        </p:spPr>
        <p:txBody>
          <a:bodyPr/>
          <a:lstStyle/>
          <a:p>
            <a:r>
              <a:rPr lang="zh-CN" altLang="en-US" dirty="0" smtClean="0"/>
              <a:t>爬虫程序的源码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366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" y="735687"/>
            <a:ext cx="12192000" cy="637097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self.driver.get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keyInput</a:t>
            </a:r>
            <a:r>
              <a:rPr lang="en-US" altLang="zh-CN" dirty="0"/>
              <a:t> = </a:t>
            </a:r>
            <a:r>
              <a:rPr lang="en-US" altLang="zh-CN" dirty="0" err="1"/>
              <a:t>self.driver.find_element_by_id</a:t>
            </a:r>
            <a:r>
              <a:rPr lang="en-US" altLang="zh-CN" dirty="0"/>
              <a:t>("key")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keyInput.send_keys</a:t>
            </a:r>
            <a:r>
              <a:rPr lang="en-US" altLang="zh-CN" dirty="0"/>
              <a:t>(key)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keyInput.send_keys</a:t>
            </a:r>
            <a:r>
              <a:rPr lang="en-US" altLang="zh-CN" dirty="0"/>
              <a:t>(</a:t>
            </a:r>
            <a:r>
              <a:rPr lang="en-US" altLang="zh-CN" dirty="0" err="1"/>
              <a:t>Keys.ENTER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closeUp</a:t>
            </a:r>
            <a:r>
              <a:rPr lang="en-US" altLang="zh-CN" dirty="0"/>
              <a:t>(self):</a:t>
            </a:r>
          </a:p>
          <a:p>
            <a:r>
              <a:rPr lang="en-US" altLang="zh-CN" dirty="0"/>
              <a:t>        try:</a:t>
            </a:r>
          </a:p>
          <a:p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self.con.commit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self.con.close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self.driver.close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        except Exception as err:</a:t>
            </a:r>
          </a:p>
          <a:p>
            <a:r>
              <a:rPr lang="en-US" altLang="zh-CN" dirty="0"/>
              <a:t>            print(err);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insertDB</a:t>
            </a:r>
            <a:r>
              <a:rPr lang="en-US" altLang="zh-CN" dirty="0"/>
              <a:t>(self, </a:t>
            </a:r>
            <a:r>
              <a:rPr lang="en-US" altLang="zh-CN" dirty="0" err="1"/>
              <a:t>mNo</a:t>
            </a:r>
            <a:r>
              <a:rPr lang="en-US" altLang="zh-CN" dirty="0"/>
              <a:t>, </a:t>
            </a:r>
            <a:r>
              <a:rPr lang="en-US" altLang="zh-CN" dirty="0" err="1"/>
              <a:t>mMark</a:t>
            </a:r>
            <a:r>
              <a:rPr lang="en-US" altLang="zh-CN" dirty="0"/>
              <a:t>, </a:t>
            </a:r>
            <a:r>
              <a:rPr lang="en-US" altLang="zh-CN" dirty="0" err="1"/>
              <a:t>mPrice</a:t>
            </a:r>
            <a:r>
              <a:rPr lang="en-US" altLang="zh-CN" dirty="0"/>
              <a:t>, </a:t>
            </a:r>
            <a:r>
              <a:rPr lang="en-US" altLang="zh-CN" dirty="0" err="1"/>
              <a:t>mNote</a:t>
            </a:r>
            <a:r>
              <a:rPr lang="en-US" altLang="zh-CN" dirty="0"/>
              <a:t>, </a:t>
            </a:r>
            <a:r>
              <a:rPr lang="en-US" altLang="zh-CN" dirty="0" err="1"/>
              <a:t>mFile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try: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sql</a:t>
            </a:r>
            <a:r>
              <a:rPr lang="en-US" altLang="zh-CN" dirty="0"/>
              <a:t> = "insert into phones (</a:t>
            </a:r>
            <a:r>
              <a:rPr lang="en-US" altLang="zh-CN" dirty="0" err="1"/>
              <a:t>mNo,mMark,mPrice,mNote,mFile</a:t>
            </a:r>
            <a:r>
              <a:rPr lang="en-US" altLang="zh-CN" dirty="0"/>
              <a:t>) values (?,?,?,?,?)"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self.cursor.execute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, (</a:t>
            </a:r>
            <a:r>
              <a:rPr lang="en-US" altLang="zh-CN" dirty="0" err="1"/>
              <a:t>mNo</a:t>
            </a:r>
            <a:r>
              <a:rPr lang="en-US" altLang="zh-CN" dirty="0"/>
              <a:t>, </a:t>
            </a:r>
            <a:r>
              <a:rPr lang="en-US" altLang="zh-CN" dirty="0" err="1"/>
              <a:t>mMark</a:t>
            </a:r>
            <a:r>
              <a:rPr lang="en-US" altLang="zh-CN" dirty="0"/>
              <a:t>, </a:t>
            </a:r>
            <a:r>
              <a:rPr lang="en-US" altLang="zh-CN" dirty="0" err="1"/>
              <a:t>mPrice</a:t>
            </a:r>
            <a:r>
              <a:rPr lang="en-US" altLang="zh-CN" dirty="0"/>
              <a:t>, </a:t>
            </a:r>
            <a:r>
              <a:rPr lang="en-US" altLang="zh-CN" dirty="0" err="1"/>
              <a:t>mNote</a:t>
            </a:r>
            <a:r>
              <a:rPr lang="en-US" altLang="zh-CN" dirty="0"/>
              <a:t>, </a:t>
            </a:r>
            <a:r>
              <a:rPr lang="en-US" altLang="zh-CN" dirty="0" err="1"/>
              <a:t>mFile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except Exception as err:</a:t>
            </a:r>
          </a:p>
          <a:p>
            <a:r>
              <a:rPr lang="en-US" altLang="zh-CN" dirty="0"/>
              <a:t>            print(err)</a:t>
            </a:r>
          </a:p>
          <a:p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03745" y="304800"/>
            <a:ext cx="7459471" cy="430887"/>
          </a:xfrm>
        </p:spPr>
        <p:txBody>
          <a:bodyPr/>
          <a:lstStyle/>
          <a:p>
            <a:r>
              <a:rPr lang="zh-CN" altLang="en-US" dirty="0" smtClean="0"/>
              <a:t>爬虫程序的源码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24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0600" y="1143000"/>
            <a:ext cx="10591800" cy="553997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showDB</a:t>
            </a:r>
            <a:r>
              <a:rPr lang="en-US" altLang="zh-CN" dirty="0"/>
              <a:t>(self):</a:t>
            </a:r>
          </a:p>
          <a:p>
            <a:r>
              <a:rPr lang="en-US" altLang="zh-CN" dirty="0"/>
              <a:t>        try:</a:t>
            </a:r>
          </a:p>
          <a:p>
            <a:r>
              <a:rPr lang="en-US" altLang="zh-CN" dirty="0"/>
              <a:t>            con = sqlite3.connect("</a:t>
            </a:r>
            <a:r>
              <a:rPr lang="en-US" altLang="zh-CN" dirty="0" err="1"/>
              <a:t>phones.db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        cursor =</a:t>
            </a:r>
            <a:r>
              <a:rPr lang="en-US" altLang="zh-CN" dirty="0" err="1"/>
              <a:t>con.cursor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print("%-8s%-16s%-8s%-16s%s"%("No", "Mark", "Price", "Image", "Note"))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cursor.execute</a:t>
            </a:r>
            <a:r>
              <a:rPr lang="en-US" altLang="zh-CN" dirty="0"/>
              <a:t>("select </a:t>
            </a:r>
            <a:r>
              <a:rPr lang="en-US" altLang="zh-CN" dirty="0" err="1"/>
              <a:t>mNo,mMark,mPrice,mFile,mNote</a:t>
            </a:r>
            <a:r>
              <a:rPr lang="en-US" altLang="zh-CN" dirty="0"/>
              <a:t> from phones  order by </a:t>
            </a:r>
            <a:r>
              <a:rPr lang="en-US" altLang="zh-CN" dirty="0" err="1"/>
              <a:t>mNo</a:t>
            </a:r>
            <a:r>
              <a:rPr lang="en-US" altLang="zh-CN" dirty="0"/>
              <a:t>")</a:t>
            </a:r>
          </a:p>
          <a:p>
            <a:endParaRPr lang="en-US" altLang="zh-CN" dirty="0"/>
          </a:p>
          <a:p>
            <a:r>
              <a:rPr lang="en-US" altLang="zh-CN" dirty="0"/>
              <a:t>            rows = </a:t>
            </a:r>
            <a:r>
              <a:rPr lang="en-US" altLang="zh-CN" dirty="0" err="1"/>
              <a:t>cursor.fetchall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for row in rows:</a:t>
            </a:r>
          </a:p>
          <a:p>
            <a:r>
              <a:rPr lang="en-US" altLang="zh-CN" dirty="0"/>
              <a:t>                print("%-8s %-16s %-8s %-16s %s" % (row[0], row[1], row[2], row[3],row[4]))</a:t>
            </a:r>
          </a:p>
          <a:p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con.close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except Exception as err:</a:t>
            </a:r>
          </a:p>
          <a:p>
            <a:r>
              <a:rPr lang="en-US" altLang="zh-CN" dirty="0"/>
              <a:t>            print(err)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03745" y="304800"/>
            <a:ext cx="7459471" cy="430887"/>
          </a:xfrm>
        </p:spPr>
        <p:txBody>
          <a:bodyPr/>
          <a:lstStyle/>
          <a:p>
            <a:r>
              <a:rPr lang="zh-CN" altLang="en-US" dirty="0" smtClean="0"/>
              <a:t>爬虫程序的源码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84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547952"/>
            <a:ext cx="8794242" cy="6647974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download(self, src1, src2, </a:t>
            </a:r>
            <a:r>
              <a:rPr lang="en-US" altLang="zh-CN" dirty="0" err="1"/>
              <a:t>mFile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data = None</a:t>
            </a:r>
          </a:p>
          <a:p>
            <a:r>
              <a:rPr lang="en-US" altLang="zh-CN" dirty="0"/>
              <a:t>        if src1:</a:t>
            </a:r>
          </a:p>
          <a:p>
            <a:r>
              <a:rPr lang="en-US" altLang="zh-CN" dirty="0"/>
              <a:t>            try: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req</a:t>
            </a:r>
            <a:r>
              <a:rPr lang="en-US" altLang="zh-CN" dirty="0"/>
              <a:t> = </a:t>
            </a:r>
            <a:r>
              <a:rPr lang="en-US" altLang="zh-CN" dirty="0" err="1"/>
              <a:t>urllib.request.Request</a:t>
            </a:r>
            <a:r>
              <a:rPr lang="en-US" altLang="zh-CN" dirty="0"/>
              <a:t>(src1, headers=</a:t>
            </a:r>
            <a:r>
              <a:rPr lang="en-US" altLang="zh-CN" dirty="0" err="1"/>
              <a:t>MySpider.headers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resp</a:t>
            </a:r>
            <a:r>
              <a:rPr lang="en-US" altLang="zh-CN" dirty="0"/>
              <a:t> = 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</a:t>
            </a:r>
            <a:r>
              <a:rPr lang="en-US" altLang="zh-CN" dirty="0" err="1"/>
              <a:t>req</a:t>
            </a:r>
            <a:r>
              <a:rPr lang="en-US" altLang="zh-CN" dirty="0"/>
              <a:t>, timeout=10)</a:t>
            </a:r>
          </a:p>
          <a:p>
            <a:r>
              <a:rPr lang="en-US" altLang="zh-CN" dirty="0"/>
              <a:t>                data = </a:t>
            </a:r>
            <a:r>
              <a:rPr lang="en-US" altLang="zh-CN" dirty="0" err="1"/>
              <a:t>resp.read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except:</a:t>
            </a:r>
          </a:p>
          <a:p>
            <a:r>
              <a:rPr lang="en-US" altLang="zh-CN" dirty="0"/>
              <a:t>                pass</a:t>
            </a:r>
          </a:p>
          <a:p>
            <a:r>
              <a:rPr lang="en-US" altLang="zh-CN" dirty="0"/>
              <a:t>        if not data and src2:</a:t>
            </a:r>
          </a:p>
          <a:p>
            <a:r>
              <a:rPr lang="en-US" altLang="zh-CN" dirty="0"/>
              <a:t>            try: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req</a:t>
            </a:r>
            <a:r>
              <a:rPr lang="en-US" altLang="zh-CN" dirty="0"/>
              <a:t> = </a:t>
            </a:r>
            <a:r>
              <a:rPr lang="en-US" altLang="zh-CN" dirty="0" err="1"/>
              <a:t>urllib.request.Request</a:t>
            </a:r>
            <a:r>
              <a:rPr lang="en-US" altLang="zh-CN" dirty="0"/>
              <a:t>(src2, headers=</a:t>
            </a:r>
            <a:r>
              <a:rPr lang="en-US" altLang="zh-CN" dirty="0" err="1"/>
              <a:t>MySpider.headers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resp</a:t>
            </a:r>
            <a:r>
              <a:rPr lang="en-US" altLang="zh-CN" dirty="0"/>
              <a:t> = 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</a:t>
            </a:r>
            <a:r>
              <a:rPr lang="en-US" altLang="zh-CN" dirty="0" err="1"/>
              <a:t>req</a:t>
            </a:r>
            <a:r>
              <a:rPr lang="en-US" altLang="zh-CN" dirty="0"/>
              <a:t>, timeout=10)</a:t>
            </a:r>
          </a:p>
          <a:p>
            <a:r>
              <a:rPr lang="en-US" altLang="zh-CN" dirty="0"/>
              <a:t>                data = </a:t>
            </a:r>
            <a:r>
              <a:rPr lang="en-US" altLang="zh-CN" dirty="0" err="1"/>
              <a:t>resp.read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except:</a:t>
            </a:r>
          </a:p>
          <a:p>
            <a:r>
              <a:rPr lang="en-US" altLang="zh-CN" dirty="0"/>
              <a:t>                pass</a:t>
            </a:r>
          </a:p>
          <a:p>
            <a:r>
              <a:rPr lang="en-US" altLang="zh-CN" dirty="0"/>
              <a:t>        if data:</a:t>
            </a:r>
          </a:p>
          <a:p>
            <a:r>
              <a:rPr lang="en-US" altLang="zh-CN" dirty="0"/>
              <a:t>            print("download begin", </a:t>
            </a:r>
            <a:r>
              <a:rPr lang="en-US" altLang="zh-CN" dirty="0" err="1"/>
              <a:t>mFile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fobj</a:t>
            </a:r>
            <a:r>
              <a:rPr lang="en-US" altLang="zh-CN" dirty="0"/>
              <a:t> = open(</a:t>
            </a:r>
            <a:r>
              <a:rPr lang="en-US" altLang="zh-CN" dirty="0" err="1"/>
              <a:t>MySpider.imagePath</a:t>
            </a:r>
            <a:r>
              <a:rPr lang="en-US" altLang="zh-CN" dirty="0"/>
              <a:t> + "\\" + </a:t>
            </a:r>
            <a:r>
              <a:rPr lang="en-US" altLang="zh-CN" dirty="0" err="1"/>
              <a:t>mFile</a:t>
            </a:r>
            <a:r>
              <a:rPr lang="en-US" altLang="zh-CN" dirty="0"/>
              <a:t>, "</a:t>
            </a:r>
            <a:r>
              <a:rPr lang="en-US" altLang="zh-CN" dirty="0" err="1"/>
              <a:t>wb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fobj.write</a:t>
            </a:r>
            <a:r>
              <a:rPr lang="en-US" altLang="zh-CN" dirty="0"/>
              <a:t>(data)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fobj.close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print("download finish", </a:t>
            </a:r>
            <a:r>
              <a:rPr lang="en-US" altLang="zh-CN" dirty="0" err="1"/>
              <a:t>mFile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03745" y="304800"/>
            <a:ext cx="7459471" cy="430887"/>
          </a:xfrm>
        </p:spPr>
        <p:txBody>
          <a:bodyPr/>
          <a:lstStyle/>
          <a:p>
            <a:r>
              <a:rPr lang="zh-CN" altLang="en-US" dirty="0" smtClean="0"/>
              <a:t>爬虫程序的源码 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002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0600" y="764024"/>
            <a:ext cx="11201400" cy="6093976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processSpider</a:t>
            </a:r>
            <a:r>
              <a:rPr lang="en-US" altLang="zh-CN" dirty="0"/>
              <a:t>(self):</a:t>
            </a:r>
          </a:p>
          <a:p>
            <a:r>
              <a:rPr lang="en-US" altLang="zh-CN" dirty="0"/>
              <a:t>        try: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time.sleep</a:t>
            </a:r>
            <a:r>
              <a:rPr lang="en-US" altLang="zh-CN" dirty="0"/>
              <a:t>(1)</a:t>
            </a:r>
          </a:p>
          <a:p>
            <a:r>
              <a:rPr lang="en-US" altLang="zh-CN" dirty="0"/>
              <a:t>            print(</a:t>
            </a:r>
            <a:r>
              <a:rPr lang="en-US" altLang="zh-CN" dirty="0" err="1"/>
              <a:t>self.driver.current_url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lis</a:t>
            </a:r>
            <a:r>
              <a:rPr lang="en-US" altLang="zh-CN" dirty="0"/>
              <a:t> =</a:t>
            </a:r>
            <a:r>
              <a:rPr lang="en-US" altLang="zh-CN" dirty="0" err="1"/>
              <a:t>self.driver.find_elements_by_xpath</a:t>
            </a:r>
            <a:r>
              <a:rPr lang="en-US" altLang="zh-CN" dirty="0"/>
              <a:t>("//div[@id='</a:t>
            </a:r>
            <a:r>
              <a:rPr lang="en-US" altLang="zh-CN" dirty="0" err="1"/>
              <a:t>J_goodsList</a:t>
            </a:r>
            <a:r>
              <a:rPr lang="en-US" altLang="zh-CN" dirty="0"/>
              <a:t>']//li[@class='</a:t>
            </a:r>
            <a:r>
              <a:rPr lang="en-US" altLang="zh-CN" dirty="0" err="1"/>
              <a:t>gl</a:t>
            </a:r>
            <a:r>
              <a:rPr lang="en-US" altLang="zh-CN" dirty="0"/>
              <a:t>-item']")</a:t>
            </a:r>
          </a:p>
          <a:p>
            <a:r>
              <a:rPr lang="en-US" altLang="zh-CN" dirty="0"/>
              <a:t>            for li in </a:t>
            </a:r>
            <a:r>
              <a:rPr lang="en-US" altLang="zh-CN" dirty="0" err="1"/>
              <a:t>lis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 # We find that the image is either in </a:t>
            </a:r>
            <a:r>
              <a:rPr lang="en-US" altLang="zh-CN" dirty="0" err="1"/>
              <a:t>src</a:t>
            </a:r>
            <a:r>
              <a:rPr lang="en-US" altLang="zh-CN" dirty="0"/>
              <a:t> or in data-lazy-</a:t>
            </a:r>
            <a:r>
              <a:rPr lang="en-US" altLang="zh-CN" dirty="0" err="1"/>
              <a:t>img</a:t>
            </a:r>
            <a:r>
              <a:rPr lang="en-US" altLang="zh-CN" dirty="0"/>
              <a:t> attribute</a:t>
            </a:r>
          </a:p>
          <a:p>
            <a:r>
              <a:rPr lang="en-US" altLang="zh-CN" dirty="0"/>
              <a:t>                try:</a:t>
            </a:r>
          </a:p>
          <a:p>
            <a:r>
              <a:rPr lang="en-US" altLang="zh-CN" dirty="0"/>
              <a:t>                    src1 = </a:t>
            </a:r>
            <a:r>
              <a:rPr lang="en-US" altLang="zh-CN" dirty="0" err="1"/>
              <a:t>li.find_element_by_xpath</a:t>
            </a:r>
            <a:r>
              <a:rPr lang="en-US" altLang="zh-CN" dirty="0"/>
              <a:t>(".//div[@class='p-</a:t>
            </a:r>
            <a:r>
              <a:rPr lang="en-US" altLang="zh-CN" dirty="0" err="1"/>
              <a:t>img</a:t>
            </a:r>
            <a:r>
              <a:rPr lang="en-US" altLang="zh-CN" dirty="0"/>
              <a:t>']//a//</a:t>
            </a:r>
            <a:r>
              <a:rPr lang="en-US" altLang="zh-CN" dirty="0" err="1"/>
              <a:t>img</a:t>
            </a:r>
            <a:r>
              <a:rPr lang="en-US" altLang="zh-CN" dirty="0"/>
              <a:t>").</a:t>
            </a:r>
            <a:r>
              <a:rPr lang="en-US" altLang="zh-CN" dirty="0" err="1"/>
              <a:t>get_attribute</a:t>
            </a:r>
            <a:r>
              <a:rPr lang="en-US" altLang="zh-CN" dirty="0"/>
              <a:t>("</a:t>
            </a:r>
            <a:r>
              <a:rPr lang="en-US" altLang="zh-CN" dirty="0" err="1"/>
              <a:t>src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            except:</a:t>
            </a:r>
          </a:p>
          <a:p>
            <a:r>
              <a:rPr lang="en-US" altLang="zh-CN" dirty="0"/>
              <a:t>                    src1 = ""</a:t>
            </a:r>
          </a:p>
          <a:p>
            <a:endParaRPr lang="en-US" altLang="zh-CN" dirty="0"/>
          </a:p>
          <a:p>
            <a:r>
              <a:rPr lang="en-US" altLang="zh-CN" dirty="0"/>
              <a:t>                try:</a:t>
            </a:r>
          </a:p>
          <a:p>
            <a:r>
              <a:rPr lang="en-US" altLang="zh-CN" dirty="0"/>
              <a:t>                    src2 = </a:t>
            </a:r>
            <a:r>
              <a:rPr lang="en-US" altLang="zh-CN" dirty="0" err="1"/>
              <a:t>li.find_element_by_xpath</a:t>
            </a:r>
            <a:r>
              <a:rPr lang="en-US" altLang="zh-CN" dirty="0"/>
              <a:t>(".//div[@class='p-</a:t>
            </a:r>
            <a:r>
              <a:rPr lang="en-US" altLang="zh-CN" dirty="0" err="1"/>
              <a:t>img</a:t>
            </a:r>
            <a:r>
              <a:rPr lang="en-US" altLang="zh-CN" dirty="0"/>
              <a:t>']//a//</a:t>
            </a:r>
            <a:r>
              <a:rPr lang="en-US" altLang="zh-CN" dirty="0" err="1"/>
              <a:t>img</a:t>
            </a:r>
            <a:r>
              <a:rPr lang="en-US" altLang="zh-CN" dirty="0"/>
              <a:t>").</a:t>
            </a:r>
            <a:r>
              <a:rPr lang="en-US" altLang="zh-CN" dirty="0" err="1"/>
              <a:t>get_attribute</a:t>
            </a:r>
            <a:r>
              <a:rPr lang="en-US" altLang="zh-CN" dirty="0"/>
              <a:t>("data-lazy-</a:t>
            </a:r>
            <a:r>
              <a:rPr lang="en-US" altLang="zh-CN" dirty="0" err="1"/>
              <a:t>img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            except:</a:t>
            </a:r>
          </a:p>
          <a:p>
            <a:r>
              <a:rPr lang="en-US" altLang="zh-CN" dirty="0"/>
              <a:t>                    src2 = ""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03745" y="304800"/>
            <a:ext cx="7459471" cy="430887"/>
          </a:xfrm>
        </p:spPr>
        <p:txBody>
          <a:bodyPr/>
          <a:lstStyle/>
          <a:p>
            <a:r>
              <a:rPr lang="zh-CN" altLang="en-US" dirty="0" smtClean="0"/>
              <a:t>爬虫程序的源码 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9126" y="1066800"/>
            <a:ext cx="11092873" cy="5262979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en-US" altLang="zh-CN" dirty="0"/>
              <a:t>try:</a:t>
            </a:r>
          </a:p>
          <a:p>
            <a:r>
              <a:rPr lang="en-US" altLang="zh-CN" dirty="0"/>
              <a:t>                    price = </a:t>
            </a:r>
            <a:r>
              <a:rPr lang="en-US" altLang="zh-CN" dirty="0" err="1"/>
              <a:t>li.find_element_by_xpath</a:t>
            </a:r>
            <a:r>
              <a:rPr lang="en-US" altLang="zh-CN" dirty="0"/>
              <a:t>(".//div[@class='p-price']//</a:t>
            </a:r>
            <a:r>
              <a:rPr lang="en-US" altLang="zh-CN" dirty="0" err="1"/>
              <a:t>i</a:t>
            </a:r>
            <a:r>
              <a:rPr lang="en-US" altLang="zh-CN" dirty="0"/>
              <a:t>").text</a:t>
            </a:r>
          </a:p>
          <a:p>
            <a:r>
              <a:rPr lang="en-US" altLang="zh-CN" dirty="0"/>
              <a:t>                except:</a:t>
            </a:r>
          </a:p>
          <a:p>
            <a:r>
              <a:rPr lang="en-US" altLang="zh-CN" dirty="0"/>
              <a:t>                    price = "0</a:t>
            </a:r>
            <a:r>
              <a:rPr lang="en-US" altLang="zh-CN" dirty="0" smtClean="0"/>
              <a:t>"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try:</a:t>
            </a:r>
          </a:p>
          <a:p>
            <a:r>
              <a:rPr lang="en-US" altLang="zh-CN" dirty="0"/>
              <a:t>                    note = </a:t>
            </a:r>
            <a:r>
              <a:rPr lang="en-US" altLang="zh-CN" dirty="0" err="1"/>
              <a:t>li.find_element_by_xpath</a:t>
            </a:r>
            <a:r>
              <a:rPr lang="en-US" altLang="zh-CN" dirty="0"/>
              <a:t>(".//div[@class='p-name </a:t>
            </a:r>
            <a:r>
              <a:rPr lang="en-US" altLang="zh-CN" dirty="0" smtClean="0"/>
              <a:t>p-name-type-2']//</a:t>
            </a:r>
            <a:r>
              <a:rPr lang="en-US" altLang="zh-CN" dirty="0" err="1"/>
              <a:t>em</a:t>
            </a:r>
            <a:r>
              <a:rPr lang="en-US" altLang="zh-CN" dirty="0"/>
              <a:t>").text</a:t>
            </a:r>
          </a:p>
          <a:p>
            <a:r>
              <a:rPr lang="en-US" altLang="zh-CN" dirty="0"/>
              <a:t>                    mark = </a:t>
            </a:r>
            <a:r>
              <a:rPr lang="en-US" altLang="zh-CN" dirty="0" err="1"/>
              <a:t>note.split</a:t>
            </a:r>
            <a:r>
              <a:rPr lang="en-US" altLang="zh-CN" dirty="0"/>
              <a:t>(" ")[0]</a:t>
            </a:r>
          </a:p>
          <a:p>
            <a:r>
              <a:rPr lang="en-US" altLang="zh-CN" dirty="0"/>
              <a:t>                    mark = </a:t>
            </a:r>
            <a:r>
              <a:rPr lang="en-US" altLang="zh-CN" dirty="0" err="1"/>
              <a:t>mark.replace</a:t>
            </a:r>
            <a:r>
              <a:rPr lang="en-US" altLang="zh-CN" dirty="0"/>
              <a:t>("</a:t>
            </a:r>
            <a:r>
              <a:rPr lang="zh-CN" altLang="en-US" dirty="0"/>
              <a:t>爱心东东</a:t>
            </a:r>
            <a:r>
              <a:rPr lang="en-US" altLang="zh-CN" dirty="0"/>
              <a:t>\n", "")</a:t>
            </a:r>
          </a:p>
          <a:p>
            <a:r>
              <a:rPr lang="en-US" altLang="zh-CN" dirty="0"/>
              <a:t>                    mark = </a:t>
            </a:r>
            <a:r>
              <a:rPr lang="en-US" altLang="zh-CN" dirty="0" err="1"/>
              <a:t>mark.replace</a:t>
            </a:r>
            <a:r>
              <a:rPr lang="en-US" altLang="zh-CN" dirty="0"/>
              <a:t>(",", "")</a:t>
            </a:r>
          </a:p>
          <a:p>
            <a:r>
              <a:rPr lang="en-US" altLang="zh-CN" dirty="0"/>
              <a:t>                    note = </a:t>
            </a:r>
            <a:r>
              <a:rPr lang="en-US" altLang="zh-CN" dirty="0" err="1"/>
              <a:t>note.replace</a:t>
            </a:r>
            <a:r>
              <a:rPr lang="en-US" altLang="zh-CN" dirty="0"/>
              <a:t>("</a:t>
            </a:r>
            <a:r>
              <a:rPr lang="zh-CN" altLang="en-US" dirty="0"/>
              <a:t>爱心东东</a:t>
            </a:r>
            <a:r>
              <a:rPr lang="en-US" altLang="zh-CN" dirty="0"/>
              <a:t>\n", "")</a:t>
            </a:r>
          </a:p>
          <a:p>
            <a:r>
              <a:rPr lang="en-US" altLang="zh-CN" dirty="0"/>
              <a:t>                    note = </a:t>
            </a:r>
            <a:r>
              <a:rPr lang="en-US" altLang="zh-CN" dirty="0" err="1"/>
              <a:t>note.replace</a:t>
            </a:r>
            <a:r>
              <a:rPr lang="en-US" altLang="zh-CN" dirty="0"/>
              <a:t>(",", "")</a:t>
            </a:r>
          </a:p>
          <a:p>
            <a:endParaRPr lang="en-US" altLang="zh-CN" dirty="0"/>
          </a:p>
          <a:p>
            <a:r>
              <a:rPr lang="en-US" altLang="zh-CN" dirty="0"/>
              <a:t>                except:</a:t>
            </a:r>
          </a:p>
          <a:p>
            <a:r>
              <a:rPr lang="en-US" altLang="zh-CN" dirty="0"/>
              <a:t>                    note = ""</a:t>
            </a:r>
          </a:p>
          <a:p>
            <a:r>
              <a:rPr lang="en-US" altLang="zh-CN" dirty="0"/>
              <a:t>                    mark = ""</a:t>
            </a:r>
          </a:p>
          <a:p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03745" y="304800"/>
            <a:ext cx="7459471" cy="430887"/>
          </a:xfrm>
        </p:spPr>
        <p:txBody>
          <a:bodyPr/>
          <a:lstStyle/>
          <a:p>
            <a:r>
              <a:rPr lang="zh-CN" altLang="en-US" dirty="0" smtClean="0"/>
              <a:t>爬虫程序的源码 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54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24400" y="15240"/>
            <a:ext cx="2644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09015">
              <a:lnSpc>
                <a:spcPct val="100000"/>
              </a:lnSpc>
            </a:pPr>
            <a:r>
              <a:rPr lang="zh-CN" altLang="en-US" sz="2800" spc="10" dirty="0" smtClean="0">
                <a:solidFill>
                  <a:srgbClr val="EB5F55"/>
                </a:solidFill>
                <a:latin typeface="微软雅黑"/>
                <a:cs typeface="微软雅黑"/>
              </a:rPr>
              <a:t>任务目标</a:t>
            </a:r>
            <a:endParaRPr lang="zh-CN" altLang="en-US" sz="2800" dirty="0">
              <a:latin typeface="微软雅黑"/>
              <a:cs typeface="微软雅黑"/>
            </a:endParaRPr>
          </a:p>
        </p:txBody>
      </p:sp>
      <p:sp>
        <p:nvSpPr>
          <p:cNvPr id="4" name="object 13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4"/>
          <p:cNvSpPr txBox="1"/>
          <p:nvPr/>
        </p:nvSpPr>
        <p:spPr>
          <a:xfrm>
            <a:off x="1296669" y="906388"/>
            <a:ext cx="280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微软雅黑"/>
                <a:cs typeface="微软雅黑"/>
              </a:rPr>
              <a:t>1.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2133600" y="1524000"/>
            <a:ext cx="8915400" cy="3267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54"/>
              </a:lnSpc>
              <a:spcBef>
                <a:spcPts val="2180"/>
              </a:spcBef>
              <a:tabLst>
                <a:tab pos="527685" algn="l"/>
              </a:tabLst>
            </a:pPr>
            <a:r>
              <a:rPr sz="2800" dirty="0" smtClean="0">
                <a:latin typeface="Calibri"/>
                <a:cs typeface="Calibri"/>
              </a:rPr>
              <a:t>1</a:t>
            </a:r>
            <a:r>
              <a:rPr sz="2800" dirty="0">
                <a:latin typeface="Calibri"/>
                <a:cs typeface="Calibri"/>
              </a:rPr>
              <a:t>.	</a:t>
            </a:r>
            <a:r>
              <a:rPr sz="2800" spc="10" dirty="0" err="1">
                <a:latin typeface="宋体"/>
                <a:cs typeface="宋体"/>
              </a:rPr>
              <a:t>京东商</a:t>
            </a:r>
            <a:r>
              <a:rPr sz="2800" spc="-20" dirty="0" err="1">
                <a:latin typeface="宋体"/>
                <a:cs typeface="宋体"/>
              </a:rPr>
              <a:t>城</a:t>
            </a:r>
            <a:r>
              <a:rPr sz="2800" spc="10" dirty="0" err="1">
                <a:latin typeface="宋体"/>
                <a:cs typeface="宋体"/>
              </a:rPr>
              <a:t>有大</a:t>
            </a:r>
            <a:r>
              <a:rPr sz="2800" spc="-20" dirty="0" err="1">
                <a:latin typeface="宋体"/>
                <a:cs typeface="宋体"/>
              </a:rPr>
              <a:t>量的</a:t>
            </a:r>
            <a:r>
              <a:rPr sz="2800" spc="10" dirty="0" err="1">
                <a:latin typeface="宋体"/>
                <a:cs typeface="宋体"/>
              </a:rPr>
              <a:t>商品数</a:t>
            </a:r>
            <a:r>
              <a:rPr sz="2800" spc="-20" dirty="0" err="1">
                <a:latin typeface="宋体"/>
                <a:cs typeface="宋体"/>
              </a:rPr>
              <a:t>据</a:t>
            </a:r>
            <a:r>
              <a:rPr sz="2800" spc="10" dirty="0" err="1">
                <a:latin typeface="宋体"/>
                <a:cs typeface="宋体"/>
              </a:rPr>
              <a:t>，在</a:t>
            </a:r>
            <a:r>
              <a:rPr sz="2800" spc="-20" dirty="0" err="1">
                <a:latin typeface="宋体"/>
                <a:cs typeface="宋体"/>
              </a:rPr>
              <a:t>搜索</a:t>
            </a:r>
            <a:r>
              <a:rPr sz="2800" spc="10" dirty="0" err="1">
                <a:latin typeface="宋体"/>
                <a:cs typeface="宋体"/>
              </a:rPr>
              <a:t>框中</a:t>
            </a:r>
            <a:r>
              <a:rPr sz="2800" b="1" spc="10" dirty="0" err="1">
                <a:solidFill>
                  <a:srgbClr val="C00000"/>
                </a:solidFill>
                <a:latin typeface="宋体"/>
                <a:cs typeface="宋体"/>
              </a:rPr>
              <a:t>输</a:t>
            </a:r>
            <a:r>
              <a:rPr sz="2800" b="1" spc="-20" dirty="0" err="1">
                <a:solidFill>
                  <a:srgbClr val="C00000"/>
                </a:solidFill>
                <a:latin typeface="宋体"/>
                <a:cs typeface="宋体"/>
              </a:rPr>
              <a:t>入</a:t>
            </a:r>
            <a:r>
              <a:rPr sz="2800" spc="10" dirty="0" err="1">
                <a:latin typeface="宋体"/>
                <a:cs typeface="宋体"/>
              </a:rPr>
              <a:t>某类</a:t>
            </a:r>
            <a:r>
              <a:rPr sz="2800" spc="-20" dirty="0" err="1">
                <a:latin typeface="宋体"/>
                <a:cs typeface="宋体"/>
              </a:rPr>
              <a:t>商品</a:t>
            </a:r>
            <a:r>
              <a:rPr sz="2800" spc="10" dirty="0" err="1" smtClean="0">
                <a:latin typeface="宋体"/>
                <a:cs typeface="宋体"/>
              </a:rPr>
              <a:t>，</a:t>
            </a:r>
            <a:r>
              <a:rPr sz="2800" spc="5" dirty="0" err="1" smtClean="0">
                <a:latin typeface="宋体"/>
                <a:cs typeface="宋体"/>
              </a:rPr>
              <a:t>例</a:t>
            </a:r>
            <a:r>
              <a:rPr sz="2800" dirty="0" err="1" smtClean="0">
                <a:latin typeface="宋体"/>
                <a:cs typeface="宋体"/>
              </a:rPr>
              <a:t>如</a:t>
            </a:r>
            <a:r>
              <a:rPr sz="2800" spc="25" dirty="0" err="1" smtClean="0">
                <a:latin typeface="Calibri"/>
                <a:cs typeface="Calibri"/>
              </a:rPr>
              <a:t>"</a:t>
            </a:r>
            <a:r>
              <a:rPr sz="2800" b="1" spc="5" dirty="0" err="1" smtClean="0">
                <a:solidFill>
                  <a:srgbClr val="0000FF"/>
                </a:solidFill>
                <a:latin typeface="宋体"/>
                <a:cs typeface="宋体"/>
              </a:rPr>
              <a:t>手机</a:t>
            </a:r>
            <a:r>
              <a:rPr sz="2800" spc="25" dirty="0" smtClean="0">
                <a:latin typeface="Calibri"/>
                <a:cs typeface="Calibri"/>
              </a:rPr>
              <a:t>"</a:t>
            </a:r>
            <a:r>
              <a:rPr sz="2800" spc="5" dirty="0" smtClean="0">
                <a:latin typeface="宋体"/>
                <a:cs typeface="宋体"/>
              </a:rPr>
              <a:t>，</a:t>
            </a:r>
            <a:r>
              <a:rPr lang="zh-CN" altLang="en-US" sz="2800" b="1" spc="5" dirty="0">
                <a:solidFill>
                  <a:srgbClr val="C00000"/>
                </a:solidFill>
                <a:latin typeface="宋体"/>
                <a:cs typeface="宋体"/>
              </a:rPr>
              <a:t>点击</a:t>
            </a:r>
            <a:r>
              <a:rPr lang="zh-CN" altLang="en-US" sz="2800" b="1" spc="5" dirty="0" smtClean="0">
                <a:solidFill>
                  <a:srgbClr val="0000FF"/>
                </a:solidFill>
                <a:latin typeface="宋体"/>
                <a:cs typeface="宋体"/>
              </a:rPr>
              <a:t>“搜索”按钮</a:t>
            </a:r>
            <a:r>
              <a:rPr sz="2800" spc="5" dirty="0" err="1" smtClean="0">
                <a:latin typeface="宋体"/>
                <a:cs typeface="宋体"/>
              </a:rPr>
              <a:t>就可以看</a:t>
            </a:r>
            <a:r>
              <a:rPr sz="2800" spc="-25" dirty="0" err="1" smtClean="0">
                <a:latin typeface="宋体"/>
                <a:cs typeface="宋体"/>
              </a:rPr>
              <a:t>到</a:t>
            </a:r>
            <a:r>
              <a:rPr sz="2800" spc="5" dirty="0" err="1" smtClean="0">
                <a:latin typeface="宋体"/>
                <a:cs typeface="宋体"/>
              </a:rPr>
              <a:t>近百</a:t>
            </a:r>
            <a:r>
              <a:rPr sz="2800" spc="-25" dirty="0" err="1" smtClean="0">
                <a:latin typeface="宋体"/>
                <a:cs typeface="宋体"/>
              </a:rPr>
              <a:t>页</a:t>
            </a:r>
            <a:r>
              <a:rPr sz="2800" spc="5" dirty="0" err="1" smtClean="0">
                <a:latin typeface="宋体"/>
                <a:cs typeface="宋体"/>
              </a:rPr>
              <a:t>手机</a:t>
            </a:r>
            <a:r>
              <a:rPr sz="2800" spc="-25" dirty="0" err="1" smtClean="0">
                <a:latin typeface="宋体"/>
                <a:cs typeface="宋体"/>
              </a:rPr>
              <a:t>的</a:t>
            </a:r>
            <a:r>
              <a:rPr sz="2800" spc="5" dirty="0" err="1" smtClean="0">
                <a:latin typeface="宋体"/>
                <a:cs typeface="宋体"/>
              </a:rPr>
              <a:t>信</a:t>
            </a:r>
            <a:r>
              <a:rPr sz="2800" spc="15" dirty="0" err="1" smtClean="0">
                <a:latin typeface="宋体"/>
                <a:cs typeface="宋体"/>
              </a:rPr>
              <a:t>息</a:t>
            </a:r>
            <a:r>
              <a:rPr sz="2800" spc="5" dirty="0" smtClean="0">
                <a:latin typeface="宋体"/>
                <a:cs typeface="宋体"/>
              </a:rPr>
              <a:t>。</a:t>
            </a:r>
            <a:endParaRPr lang="en-US" sz="2800" spc="5" dirty="0" smtClean="0">
              <a:latin typeface="宋体"/>
              <a:cs typeface="宋体"/>
            </a:endParaRPr>
          </a:p>
          <a:p>
            <a:pPr marL="12700">
              <a:lnSpc>
                <a:spcPts val="3254"/>
              </a:lnSpc>
              <a:spcBef>
                <a:spcPts val="2180"/>
              </a:spcBef>
              <a:tabLst>
                <a:tab pos="527685" algn="l"/>
              </a:tabLst>
            </a:pPr>
            <a:endParaRPr sz="2800" dirty="0" smtClean="0">
              <a:latin typeface="宋体"/>
              <a:cs typeface="宋体"/>
            </a:endParaRPr>
          </a:p>
          <a:p>
            <a:pPr marL="527685" marR="424180" indent="-515620" algn="just">
              <a:lnSpc>
                <a:spcPct val="100000"/>
              </a:lnSpc>
            </a:pPr>
            <a:r>
              <a:rPr sz="2800" dirty="0" smtClean="0">
                <a:latin typeface="Calibri"/>
                <a:cs typeface="Calibri"/>
              </a:rPr>
              <a:t>2</a:t>
            </a:r>
            <a:r>
              <a:rPr sz="2800" dirty="0">
                <a:latin typeface="Calibri"/>
                <a:cs typeface="Calibri"/>
              </a:rPr>
              <a:t>.  </a:t>
            </a:r>
            <a:r>
              <a:rPr sz="2800" spc="-375" dirty="0">
                <a:latin typeface="Calibri"/>
                <a:cs typeface="Calibri"/>
              </a:rPr>
              <a:t> </a:t>
            </a:r>
            <a:r>
              <a:rPr sz="2800" spc="5" dirty="0" err="1">
                <a:latin typeface="宋体"/>
                <a:cs typeface="宋体"/>
              </a:rPr>
              <a:t>现</a:t>
            </a:r>
            <a:r>
              <a:rPr sz="2800" dirty="0" err="1">
                <a:latin typeface="宋体"/>
                <a:cs typeface="宋体"/>
              </a:rPr>
              <a:t>在</a:t>
            </a:r>
            <a:r>
              <a:rPr sz="2800" spc="5" dirty="0" err="1">
                <a:latin typeface="宋体"/>
                <a:cs typeface="宋体"/>
              </a:rPr>
              <a:t>我们使用</a:t>
            </a:r>
            <a:r>
              <a:rPr sz="2800" spc="-100" dirty="0" err="1">
                <a:latin typeface="Calibri"/>
                <a:cs typeface="Calibri"/>
              </a:rPr>
              <a:t>Sele</a:t>
            </a:r>
            <a:r>
              <a:rPr sz="2800" spc="-125" dirty="0" err="1">
                <a:latin typeface="Calibri"/>
                <a:cs typeface="Calibri"/>
              </a:rPr>
              <a:t>n</a:t>
            </a:r>
            <a:r>
              <a:rPr sz="2800" spc="-80" dirty="0" err="1">
                <a:latin typeface="Calibri"/>
                <a:cs typeface="Calibri"/>
              </a:rPr>
              <a:t>iu</a:t>
            </a:r>
            <a:r>
              <a:rPr sz="2800" spc="-185" dirty="0" err="1">
                <a:latin typeface="Calibri"/>
                <a:cs typeface="Calibri"/>
              </a:rPr>
              <a:t>m</a:t>
            </a:r>
            <a:r>
              <a:rPr sz="2800" spc="5" dirty="0" err="1">
                <a:latin typeface="宋体"/>
                <a:cs typeface="宋体"/>
              </a:rPr>
              <a:t>编写一</a:t>
            </a:r>
            <a:r>
              <a:rPr sz="2800" spc="-10" dirty="0" err="1">
                <a:latin typeface="宋体"/>
                <a:cs typeface="宋体"/>
              </a:rPr>
              <a:t>个</a:t>
            </a:r>
            <a:r>
              <a:rPr sz="2800" spc="5" dirty="0" err="1">
                <a:latin typeface="宋体"/>
                <a:cs typeface="宋体"/>
              </a:rPr>
              <a:t>爬虫</a:t>
            </a:r>
            <a:r>
              <a:rPr sz="2800" spc="-15" dirty="0" err="1">
                <a:latin typeface="宋体"/>
                <a:cs typeface="宋体"/>
              </a:rPr>
              <a:t>程</a:t>
            </a:r>
            <a:r>
              <a:rPr sz="2800" spc="5" dirty="0" err="1">
                <a:latin typeface="宋体"/>
                <a:cs typeface="宋体"/>
              </a:rPr>
              <a:t>序，</a:t>
            </a:r>
            <a:r>
              <a:rPr sz="2800" spc="-15" dirty="0" err="1" smtClean="0">
                <a:latin typeface="宋体"/>
                <a:cs typeface="宋体"/>
              </a:rPr>
              <a:t>自</a:t>
            </a:r>
            <a:r>
              <a:rPr sz="2800" spc="5" dirty="0" err="1" smtClean="0">
                <a:latin typeface="宋体"/>
                <a:cs typeface="宋体"/>
              </a:rPr>
              <a:t>动在</a:t>
            </a:r>
            <a:r>
              <a:rPr sz="2800" b="1" spc="-15" dirty="0" err="1" smtClean="0">
                <a:solidFill>
                  <a:srgbClr val="C00000"/>
                </a:solidFill>
                <a:latin typeface="宋体"/>
                <a:cs typeface="宋体"/>
              </a:rPr>
              <a:t>输</a:t>
            </a:r>
            <a:r>
              <a:rPr sz="2800" b="1" spc="5" dirty="0" err="1" smtClean="0">
                <a:solidFill>
                  <a:srgbClr val="C00000"/>
                </a:solidFill>
                <a:latin typeface="宋体"/>
                <a:cs typeface="宋体"/>
              </a:rPr>
              <a:t>入</a:t>
            </a:r>
            <a:r>
              <a:rPr sz="2800" spc="10" dirty="0" err="1" smtClean="0">
                <a:latin typeface="宋体"/>
                <a:cs typeface="宋体"/>
              </a:rPr>
              <a:t>框输</a:t>
            </a:r>
            <a:r>
              <a:rPr sz="2800" dirty="0" err="1" smtClean="0">
                <a:latin typeface="宋体"/>
                <a:cs typeface="宋体"/>
              </a:rPr>
              <a:t>入</a:t>
            </a:r>
            <a:r>
              <a:rPr sz="2800" spc="25" dirty="0" err="1">
                <a:latin typeface="Calibri"/>
                <a:cs typeface="Calibri"/>
              </a:rPr>
              <a:t>"</a:t>
            </a:r>
            <a:r>
              <a:rPr sz="2800" spc="10" dirty="0" err="1">
                <a:latin typeface="宋体"/>
                <a:cs typeface="宋体"/>
              </a:rPr>
              <a:t>手</a:t>
            </a:r>
            <a:r>
              <a:rPr sz="2800" spc="5" dirty="0" err="1">
                <a:latin typeface="宋体"/>
                <a:cs typeface="宋体"/>
              </a:rPr>
              <a:t>机</a:t>
            </a:r>
            <a:r>
              <a:rPr sz="2800" spc="25" dirty="0" smtClean="0">
                <a:latin typeface="Calibri"/>
                <a:cs typeface="Calibri"/>
              </a:rPr>
              <a:t>"</a:t>
            </a:r>
            <a:r>
              <a:rPr sz="2800" spc="10" dirty="0" smtClean="0">
                <a:latin typeface="宋体"/>
                <a:cs typeface="宋体"/>
              </a:rPr>
              <a:t>，</a:t>
            </a:r>
            <a:r>
              <a:rPr lang="zh-CN" altLang="en-US" sz="2800" b="1" spc="5" dirty="0">
                <a:solidFill>
                  <a:srgbClr val="C00000"/>
                </a:solidFill>
                <a:latin typeface="宋体"/>
                <a:cs typeface="宋体"/>
              </a:rPr>
              <a:t>点击</a:t>
            </a:r>
            <a:r>
              <a:rPr lang="zh-CN" altLang="en-US" sz="2800" spc="5" dirty="0">
                <a:latin typeface="宋体"/>
                <a:cs typeface="宋体"/>
              </a:rPr>
              <a:t>“搜索”</a:t>
            </a:r>
            <a:r>
              <a:rPr lang="zh-CN" altLang="en-US" sz="2800" spc="5" dirty="0" smtClean="0">
                <a:latin typeface="宋体"/>
                <a:cs typeface="宋体"/>
              </a:rPr>
              <a:t>按钮，</a:t>
            </a:r>
            <a:r>
              <a:rPr sz="2800" spc="10" dirty="0" err="1" smtClean="0">
                <a:latin typeface="宋体"/>
                <a:cs typeface="宋体"/>
              </a:rPr>
              <a:t>自动</a:t>
            </a:r>
            <a:r>
              <a:rPr sz="2800" b="1" dirty="0" err="1" smtClean="0">
                <a:solidFill>
                  <a:srgbClr val="C00000"/>
                </a:solidFill>
                <a:latin typeface="宋体"/>
                <a:cs typeface="宋体"/>
              </a:rPr>
              <a:t>翻</a:t>
            </a:r>
            <a:r>
              <a:rPr sz="2800" b="1" spc="-20" dirty="0" err="1" smtClean="0">
                <a:solidFill>
                  <a:srgbClr val="C00000"/>
                </a:solidFill>
                <a:latin typeface="宋体"/>
                <a:cs typeface="宋体"/>
              </a:rPr>
              <a:t>页</a:t>
            </a:r>
            <a:r>
              <a:rPr sz="2800" b="1" spc="10" dirty="0" err="1" smtClean="0">
                <a:solidFill>
                  <a:srgbClr val="C00000"/>
                </a:solidFill>
                <a:latin typeface="宋体"/>
                <a:cs typeface="宋体"/>
              </a:rPr>
              <a:t>爬取</a:t>
            </a:r>
            <a:r>
              <a:rPr sz="2800" spc="-25" dirty="0" err="1" smtClean="0">
                <a:latin typeface="宋体"/>
                <a:cs typeface="宋体"/>
              </a:rPr>
              <a:t>所</a:t>
            </a:r>
            <a:r>
              <a:rPr sz="2800" spc="10" dirty="0" err="1" smtClean="0">
                <a:latin typeface="宋体"/>
                <a:cs typeface="宋体"/>
              </a:rPr>
              <a:t>有手</a:t>
            </a:r>
            <a:r>
              <a:rPr sz="2800" spc="-25" dirty="0" err="1" smtClean="0">
                <a:latin typeface="宋体"/>
                <a:cs typeface="宋体"/>
              </a:rPr>
              <a:t>机</a:t>
            </a:r>
            <a:r>
              <a:rPr sz="2800" spc="10" dirty="0" err="1" smtClean="0">
                <a:latin typeface="宋体"/>
                <a:cs typeface="宋体"/>
              </a:rPr>
              <a:t>的数</a:t>
            </a:r>
            <a:r>
              <a:rPr sz="2800" spc="-25" dirty="0" err="1" smtClean="0">
                <a:latin typeface="宋体"/>
                <a:cs typeface="宋体"/>
              </a:rPr>
              <a:t>据</a:t>
            </a:r>
            <a:r>
              <a:rPr sz="2800" spc="10" dirty="0" err="1" smtClean="0">
                <a:latin typeface="宋体"/>
                <a:cs typeface="宋体"/>
              </a:rPr>
              <a:t>与图</a:t>
            </a:r>
            <a:r>
              <a:rPr sz="2800" spc="-25" dirty="0" err="1" smtClean="0">
                <a:latin typeface="宋体"/>
                <a:cs typeface="宋体"/>
              </a:rPr>
              <a:t>像</a:t>
            </a:r>
            <a:r>
              <a:rPr lang="zh-CN" altLang="en-US" sz="2800" spc="10" dirty="0">
                <a:latin typeface="宋体"/>
                <a:cs typeface="宋体"/>
              </a:rPr>
              <a:t>，</a:t>
            </a:r>
            <a:r>
              <a:rPr sz="2800" spc="5" dirty="0" err="1" smtClean="0">
                <a:latin typeface="宋体"/>
                <a:cs typeface="宋体"/>
              </a:rPr>
              <a:t>并</a:t>
            </a:r>
            <a:r>
              <a:rPr sz="2800" b="1" spc="5" dirty="0" err="1" smtClean="0">
                <a:solidFill>
                  <a:srgbClr val="C00000"/>
                </a:solidFill>
                <a:latin typeface="宋体"/>
                <a:cs typeface="宋体"/>
              </a:rPr>
              <a:t>保存</a:t>
            </a:r>
            <a:r>
              <a:rPr sz="2800" spc="5" dirty="0" err="1" smtClean="0">
                <a:latin typeface="宋体"/>
                <a:cs typeface="宋体"/>
              </a:rPr>
              <a:t>到数据库</a:t>
            </a:r>
            <a:r>
              <a:rPr sz="2800" spc="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55376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7800" y="735687"/>
            <a:ext cx="9982200" cy="6647974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self.No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self.No</a:t>
            </a:r>
            <a:r>
              <a:rPr lang="en-US" altLang="zh-CN" dirty="0"/>
              <a:t> + 1</a:t>
            </a:r>
          </a:p>
          <a:p>
            <a:r>
              <a:rPr lang="en-US" altLang="zh-CN" dirty="0"/>
              <a:t>                no = 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self.No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while </a:t>
            </a:r>
            <a:r>
              <a:rPr lang="en-US" altLang="zh-CN" dirty="0" err="1"/>
              <a:t>len</a:t>
            </a:r>
            <a:r>
              <a:rPr lang="en-US" altLang="zh-CN" dirty="0"/>
              <a:t>(no) &lt; 6:</a:t>
            </a:r>
          </a:p>
          <a:p>
            <a:r>
              <a:rPr lang="en-US" altLang="zh-CN" dirty="0"/>
              <a:t>                    no = "0" + no</a:t>
            </a:r>
          </a:p>
          <a:p>
            <a:r>
              <a:rPr lang="en-US" altLang="zh-CN" dirty="0"/>
              <a:t>                print(no, mark, price)</a:t>
            </a:r>
          </a:p>
          <a:p>
            <a:r>
              <a:rPr lang="en-US" altLang="zh-CN" dirty="0"/>
              <a:t>                if src1:</a:t>
            </a:r>
          </a:p>
          <a:p>
            <a:r>
              <a:rPr lang="en-US" altLang="zh-CN" dirty="0"/>
              <a:t>                    src1 = </a:t>
            </a:r>
            <a:r>
              <a:rPr lang="en-US" altLang="zh-CN" dirty="0" err="1"/>
              <a:t>urllib.request.urljoin</a:t>
            </a:r>
            <a:r>
              <a:rPr lang="en-US" altLang="zh-CN" dirty="0"/>
              <a:t>(</a:t>
            </a:r>
            <a:r>
              <a:rPr lang="en-US" altLang="zh-CN" dirty="0" err="1"/>
              <a:t>self.driver.current_url</a:t>
            </a:r>
            <a:r>
              <a:rPr lang="en-US" altLang="zh-CN" dirty="0"/>
              <a:t>, src1)</a:t>
            </a:r>
          </a:p>
          <a:p>
            <a:r>
              <a:rPr lang="en-US" altLang="zh-CN" dirty="0"/>
              <a:t>                    p = src1.rfind(".")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mFile</a:t>
            </a:r>
            <a:r>
              <a:rPr lang="en-US" altLang="zh-CN" dirty="0"/>
              <a:t> = no + src1[p:]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elif</a:t>
            </a:r>
            <a:r>
              <a:rPr lang="en-US" altLang="zh-CN" dirty="0"/>
              <a:t> src2:</a:t>
            </a:r>
          </a:p>
          <a:p>
            <a:r>
              <a:rPr lang="en-US" altLang="zh-CN" dirty="0"/>
              <a:t>                    src2 = </a:t>
            </a:r>
            <a:r>
              <a:rPr lang="en-US" altLang="zh-CN" dirty="0" err="1"/>
              <a:t>urllib.request.urljoin</a:t>
            </a:r>
            <a:r>
              <a:rPr lang="en-US" altLang="zh-CN" dirty="0"/>
              <a:t>(</a:t>
            </a:r>
            <a:r>
              <a:rPr lang="en-US" altLang="zh-CN" dirty="0" err="1"/>
              <a:t>self.driver.current_url</a:t>
            </a:r>
            <a:r>
              <a:rPr lang="en-US" altLang="zh-CN" dirty="0"/>
              <a:t>, src2)</a:t>
            </a:r>
          </a:p>
          <a:p>
            <a:r>
              <a:rPr lang="en-US" altLang="zh-CN" dirty="0"/>
              <a:t>                    p = src2.rfind(".")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mFile</a:t>
            </a:r>
            <a:r>
              <a:rPr lang="en-US" altLang="zh-CN" dirty="0"/>
              <a:t> = no + src2[p:]</a:t>
            </a:r>
          </a:p>
          <a:p>
            <a:r>
              <a:rPr lang="en-US" altLang="zh-CN" dirty="0"/>
              <a:t>                if src1 or src2:</a:t>
            </a:r>
          </a:p>
          <a:p>
            <a:r>
              <a:rPr lang="en-US" altLang="zh-CN" dirty="0"/>
              <a:t>                    T = </a:t>
            </a:r>
            <a:r>
              <a:rPr lang="en-US" altLang="zh-CN" dirty="0" err="1"/>
              <a:t>threading.Thread</a:t>
            </a:r>
            <a:r>
              <a:rPr lang="en-US" altLang="zh-CN" dirty="0"/>
              <a:t>(target=</a:t>
            </a:r>
            <a:r>
              <a:rPr lang="en-US" altLang="zh-CN" dirty="0" err="1"/>
              <a:t>self.download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=(src1, src2, </a:t>
            </a:r>
            <a:r>
              <a:rPr lang="en-US" altLang="zh-CN" dirty="0" err="1"/>
              <a:t>mFile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T.setDaemon</a:t>
            </a:r>
            <a:r>
              <a:rPr lang="en-US" altLang="zh-CN" dirty="0"/>
              <a:t>(False)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T.start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self.threads.append</a:t>
            </a:r>
            <a:r>
              <a:rPr lang="en-US" altLang="zh-CN" dirty="0"/>
              <a:t>(T)</a:t>
            </a:r>
          </a:p>
          <a:p>
            <a:r>
              <a:rPr lang="en-US" altLang="zh-CN" dirty="0"/>
              <a:t>                else: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mFile</a:t>
            </a:r>
            <a:r>
              <a:rPr lang="en-US" altLang="zh-CN" dirty="0"/>
              <a:t> = ""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self.insertDB</a:t>
            </a:r>
            <a:r>
              <a:rPr lang="en-US" altLang="zh-CN" dirty="0"/>
              <a:t>(no, mark, price, note, </a:t>
            </a:r>
            <a:r>
              <a:rPr lang="en-US" altLang="zh-CN" dirty="0" err="1"/>
              <a:t>mFile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03745" y="304800"/>
            <a:ext cx="7459471" cy="430887"/>
          </a:xfrm>
        </p:spPr>
        <p:txBody>
          <a:bodyPr/>
          <a:lstStyle/>
          <a:p>
            <a:r>
              <a:rPr lang="zh-CN" altLang="en-US" dirty="0" smtClean="0"/>
              <a:t>爬虫程序的源码 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549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0"/>
            <a:ext cx="13182600" cy="6924973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# </a:t>
            </a:r>
            <a:r>
              <a:rPr lang="zh-CN" altLang="en-US" dirty="0" smtClean="0"/>
              <a:t>取下一页的数据，直到最后一页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try: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self.driver.find_element_by_xpath</a:t>
            </a:r>
            <a:r>
              <a:rPr lang="en-US" altLang="zh-CN" dirty="0"/>
              <a:t>("//span[@class='p-</a:t>
            </a:r>
            <a:r>
              <a:rPr lang="en-US" altLang="zh-CN" dirty="0" err="1"/>
              <a:t>num</a:t>
            </a:r>
            <a:r>
              <a:rPr lang="en-US" altLang="zh-CN" dirty="0"/>
              <a:t>']//a[@class='</a:t>
            </a:r>
            <a:r>
              <a:rPr lang="en-US" altLang="zh-CN" dirty="0" err="1"/>
              <a:t>pn</a:t>
            </a:r>
            <a:r>
              <a:rPr lang="en-US" altLang="zh-CN" dirty="0"/>
              <a:t>-next disabled']")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except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nextPage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self.driver.find_element_by_xpath</a:t>
            </a:r>
            <a:r>
              <a:rPr lang="en-US" altLang="zh-CN" dirty="0"/>
              <a:t>("//span[@class='p-</a:t>
            </a:r>
            <a:r>
              <a:rPr lang="en-US" altLang="zh-CN" dirty="0" err="1"/>
              <a:t>num</a:t>
            </a:r>
            <a:r>
              <a:rPr lang="en-US" altLang="zh-CN" dirty="0"/>
              <a:t>']//a[@class='</a:t>
            </a:r>
            <a:r>
              <a:rPr lang="en-US" altLang="zh-CN" dirty="0" err="1"/>
              <a:t>pn</a:t>
            </a:r>
            <a:r>
              <a:rPr lang="en-US" altLang="zh-CN" dirty="0"/>
              <a:t>-next']")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(10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nextPage.click</a:t>
            </a:r>
            <a:r>
              <a:rPr lang="en-US" altLang="zh-CN" dirty="0"/>
              <a:t>()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self.processSpider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except Exception as err:</a:t>
            </a:r>
          </a:p>
          <a:p>
            <a:r>
              <a:rPr lang="en-US" altLang="zh-CN" dirty="0"/>
              <a:t>            print(err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executeSpider</a:t>
            </a:r>
            <a:r>
              <a:rPr lang="en-US" altLang="zh-CN" dirty="0"/>
              <a:t>(self, </a:t>
            </a:r>
            <a:r>
              <a:rPr lang="en-US" altLang="zh-CN" dirty="0" err="1"/>
              <a:t>url</a:t>
            </a:r>
            <a:r>
              <a:rPr lang="en-US" altLang="zh-CN" dirty="0"/>
              <a:t>, key):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starttime</a:t>
            </a:r>
            <a:r>
              <a:rPr lang="en-US" altLang="zh-CN" dirty="0"/>
              <a:t> = </a:t>
            </a:r>
            <a:r>
              <a:rPr lang="en-US" altLang="zh-CN" dirty="0" err="1"/>
              <a:t>datetime.datetime.now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print("Spider starting......")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self.startUp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, key)</a:t>
            </a:r>
          </a:p>
          <a:p>
            <a:r>
              <a:rPr lang="en-US" altLang="zh-CN" dirty="0"/>
              <a:t>        print("Spider processing......")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self.processSpider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print("Spider closing......")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self.closeUp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for t in </a:t>
            </a:r>
            <a:r>
              <a:rPr lang="en-US" altLang="zh-CN" dirty="0" err="1"/>
              <a:t>self.threads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t.join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print("Spider completed......")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endtime</a:t>
            </a:r>
            <a:r>
              <a:rPr lang="en-US" altLang="zh-CN" dirty="0"/>
              <a:t> = </a:t>
            </a:r>
            <a:r>
              <a:rPr lang="en-US" altLang="zh-CN" dirty="0" err="1"/>
              <a:t>datetime.datetime.now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elapsed = (</a:t>
            </a:r>
            <a:r>
              <a:rPr lang="en-US" altLang="zh-CN" dirty="0" err="1"/>
              <a:t>endtime</a:t>
            </a:r>
            <a:r>
              <a:rPr lang="en-US" altLang="zh-CN" dirty="0"/>
              <a:t> - </a:t>
            </a:r>
            <a:r>
              <a:rPr lang="en-US" altLang="zh-CN" dirty="0" err="1"/>
              <a:t>starttime</a:t>
            </a:r>
            <a:r>
              <a:rPr lang="en-US" altLang="zh-CN" dirty="0"/>
              <a:t>).seconds</a:t>
            </a:r>
          </a:p>
          <a:p>
            <a:r>
              <a:rPr lang="en-US" altLang="zh-CN" dirty="0"/>
              <a:t>        print("Total ", elapsed, " seconds elapsed")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105400" y="0"/>
            <a:ext cx="7459471" cy="430887"/>
          </a:xfrm>
        </p:spPr>
        <p:txBody>
          <a:bodyPr/>
          <a:lstStyle/>
          <a:p>
            <a:r>
              <a:rPr lang="zh-CN" altLang="en-US" dirty="0" smtClean="0"/>
              <a:t>爬虫程序的源码 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713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98878" y="1600200"/>
            <a:ext cx="8794242" cy="4431983"/>
          </a:xfrm>
        </p:spPr>
        <p:txBody>
          <a:bodyPr/>
          <a:lstStyle/>
          <a:p>
            <a:r>
              <a:rPr lang="en-US" altLang="zh-CN" dirty="0" err="1"/>
              <a:t>url</a:t>
            </a:r>
            <a:r>
              <a:rPr lang="en-US" altLang="zh-CN" dirty="0"/>
              <a:t> = "http://www.jd.com"</a:t>
            </a:r>
          </a:p>
          <a:p>
            <a:r>
              <a:rPr lang="en-US" altLang="zh-CN" dirty="0"/>
              <a:t>spider = </a:t>
            </a:r>
            <a:r>
              <a:rPr lang="en-US" altLang="zh-CN" dirty="0" err="1"/>
              <a:t>MySpider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while True:</a:t>
            </a:r>
          </a:p>
          <a:p>
            <a:r>
              <a:rPr lang="en-US" altLang="zh-CN" dirty="0"/>
              <a:t>    print("1.</a:t>
            </a:r>
            <a:r>
              <a:rPr lang="zh-CN" altLang="en-US" dirty="0"/>
              <a:t>爬取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print("2.</a:t>
            </a:r>
            <a:r>
              <a:rPr lang="zh-CN" altLang="en-US" dirty="0"/>
              <a:t>显示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print("3.</a:t>
            </a:r>
            <a:r>
              <a:rPr lang="zh-CN" altLang="en-US" dirty="0"/>
              <a:t>退出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s = input("</a:t>
            </a:r>
            <a:r>
              <a:rPr lang="zh-CN" altLang="en-US" dirty="0"/>
              <a:t>请选择</a:t>
            </a:r>
            <a:r>
              <a:rPr lang="en-US" altLang="zh-CN" dirty="0"/>
              <a:t>(1,2,3):")</a:t>
            </a:r>
          </a:p>
          <a:p>
            <a:r>
              <a:rPr lang="en-US" altLang="zh-CN" dirty="0"/>
              <a:t>    if s == "1":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spider.executeSpider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, "</a:t>
            </a:r>
            <a:r>
              <a:rPr lang="zh-CN" altLang="en-US" dirty="0"/>
              <a:t>手机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    continue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elif</a:t>
            </a:r>
            <a:r>
              <a:rPr lang="en-US" altLang="zh-CN" dirty="0"/>
              <a:t> s == "2":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spider.showDB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continue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elif</a:t>
            </a:r>
            <a:r>
              <a:rPr lang="en-US" altLang="zh-CN" dirty="0"/>
              <a:t> s == "3":</a:t>
            </a:r>
          </a:p>
          <a:p>
            <a:r>
              <a:rPr lang="en-US" altLang="zh-CN" dirty="0"/>
              <a:t>        break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03745" y="304800"/>
            <a:ext cx="745947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r>
              <a:rPr lang="zh-CN" altLang="en-US" kern="0" dirty="0" smtClean="0"/>
              <a:t>爬虫程序的源码 </a:t>
            </a:r>
            <a:r>
              <a:rPr lang="en-US" altLang="zh-CN" kern="0" dirty="0" smtClean="0"/>
              <a:t>11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01242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289175" cy="234950"/>
          </a:xfrm>
          <a:custGeom>
            <a:avLst/>
            <a:gdLst/>
            <a:ahLst/>
            <a:cxnLst/>
            <a:rect l="l" t="t" r="r" b="b"/>
            <a:pathLst>
              <a:path w="2289175" h="234950">
                <a:moveTo>
                  <a:pt x="0" y="234696"/>
                </a:moveTo>
                <a:lnTo>
                  <a:pt x="2289048" y="234696"/>
                </a:lnTo>
                <a:lnTo>
                  <a:pt x="2289048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8879" y="0"/>
            <a:ext cx="2292350" cy="234950"/>
          </a:xfrm>
          <a:custGeom>
            <a:avLst/>
            <a:gdLst/>
            <a:ahLst/>
            <a:cxnLst/>
            <a:rect l="l" t="t" r="r" b="b"/>
            <a:pathLst>
              <a:path w="2292350" h="234950">
                <a:moveTo>
                  <a:pt x="0" y="234696"/>
                </a:moveTo>
                <a:lnTo>
                  <a:pt x="2292096" y="234696"/>
                </a:lnTo>
                <a:lnTo>
                  <a:pt x="229209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5191" y="0"/>
            <a:ext cx="2261870" cy="234950"/>
          </a:xfrm>
          <a:custGeom>
            <a:avLst/>
            <a:gdLst/>
            <a:ahLst/>
            <a:cxnLst/>
            <a:rect l="l" t="t" r="r" b="b"/>
            <a:pathLst>
              <a:path w="2261870" h="234950">
                <a:moveTo>
                  <a:pt x="0" y="234696"/>
                </a:moveTo>
                <a:lnTo>
                  <a:pt x="2261616" y="234696"/>
                </a:lnTo>
                <a:lnTo>
                  <a:pt x="226161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31023" y="0"/>
            <a:ext cx="2292350" cy="234950"/>
          </a:xfrm>
          <a:custGeom>
            <a:avLst/>
            <a:gdLst/>
            <a:ahLst/>
            <a:cxnLst/>
            <a:rect l="l" t="t" r="r" b="b"/>
            <a:pathLst>
              <a:path w="2292350" h="234950">
                <a:moveTo>
                  <a:pt x="0" y="234696"/>
                </a:moveTo>
                <a:lnTo>
                  <a:pt x="2292096" y="234696"/>
                </a:lnTo>
                <a:lnTo>
                  <a:pt x="229209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2952" y="0"/>
            <a:ext cx="2289175" cy="234950"/>
          </a:xfrm>
          <a:custGeom>
            <a:avLst/>
            <a:gdLst/>
            <a:ahLst/>
            <a:cxnLst/>
            <a:rect l="l" t="t" r="r" b="b"/>
            <a:pathLst>
              <a:path w="2289175" h="234950">
                <a:moveTo>
                  <a:pt x="0" y="234696"/>
                </a:moveTo>
                <a:lnTo>
                  <a:pt x="2289048" y="234696"/>
                </a:lnTo>
                <a:lnTo>
                  <a:pt x="2289048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2952" y="6227064"/>
            <a:ext cx="2289175" cy="631190"/>
          </a:xfrm>
          <a:custGeom>
            <a:avLst/>
            <a:gdLst/>
            <a:ahLst/>
            <a:cxnLst/>
            <a:rect l="l" t="t" r="r" b="b"/>
            <a:pathLst>
              <a:path w="2289175" h="631190">
                <a:moveTo>
                  <a:pt x="0" y="630936"/>
                </a:moveTo>
                <a:lnTo>
                  <a:pt x="2289048" y="630936"/>
                </a:lnTo>
                <a:lnTo>
                  <a:pt x="2289048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31023" y="6227064"/>
            <a:ext cx="2292350" cy="631190"/>
          </a:xfrm>
          <a:custGeom>
            <a:avLst/>
            <a:gdLst/>
            <a:ahLst/>
            <a:cxnLst/>
            <a:rect l="l" t="t" r="r" b="b"/>
            <a:pathLst>
              <a:path w="2292350" h="631190">
                <a:moveTo>
                  <a:pt x="0" y="630936"/>
                </a:moveTo>
                <a:lnTo>
                  <a:pt x="2292096" y="630936"/>
                </a:lnTo>
                <a:lnTo>
                  <a:pt x="229209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65191" y="6227064"/>
            <a:ext cx="2261870" cy="631190"/>
          </a:xfrm>
          <a:custGeom>
            <a:avLst/>
            <a:gdLst/>
            <a:ahLst/>
            <a:cxnLst/>
            <a:rect l="l" t="t" r="r" b="b"/>
            <a:pathLst>
              <a:path w="2261870" h="631190">
                <a:moveTo>
                  <a:pt x="0" y="630936"/>
                </a:moveTo>
                <a:lnTo>
                  <a:pt x="2261616" y="630936"/>
                </a:lnTo>
                <a:lnTo>
                  <a:pt x="226161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8879" y="6227064"/>
            <a:ext cx="2292350" cy="631190"/>
          </a:xfrm>
          <a:custGeom>
            <a:avLst/>
            <a:gdLst/>
            <a:ahLst/>
            <a:cxnLst/>
            <a:rect l="l" t="t" r="r" b="b"/>
            <a:pathLst>
              <a:path w="2292350" h="631190">
                <a:moveTo>
                  <a:pt x="0" y="630936"/>
                </a:moveTo>
                <a:lnTo>
                  <a:pt x="2292096" y="630936"/>
                </a:lnTo>
                <a:lnTo>
                  <a:pt x="229209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227064"/>
            <a:ext cx="2289175" cy="631190"/>
          </a:xfrm>
          <a:custGeom>
            <a:avLst/>
            <a:gdLst/>
            <a:ahLst/>
            <a:cxnLst/>
            <a:rect l="l" t="t" r="r" b="b"/>
            <a:pathLst>
              <a:path w="2289175" h="631190">
                <a:moveTo>
                  <a:pt x="0" y="630936"/>
                </a:moveTo>
                <a:lnTo>
                  <a:pt x="2289048" y="630936"/>
                </a:lnTo>
                <a:lnTo>
                  <a:pt x="2289048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03576" y="2607627"/>
            <a:ext cx="1493520" cy="1642745"/>
          </a:xfrm>
          <a:custGeom>
            <a:avLst/>
            <a:gdLst/>
            <a:ahLst/>
            <a:cxnLst/>
            <a:rect l="l" t="t" r="r" b="b"/>
            <a:pathLst>
              <a:path w="1493520" h="1642745">
                <a:moveTo>
                  <a:pt x="758189" y="0"/>
                </a:moveTo>
                <a:lnTo>
                  <a:pt x="712892" y="2074"/>
                </a:lnTo>
                <a:lnTo>
                  <a:pt x="667390" y="8298"/>
                </a:lnTo>
                <a:lnTo>
                  <a:pt x="623533" y="18670"/>
                </a:lnTo>
                <a:lnTo>
                  <a:pt x="152400" y="299402"/>
                </a:lnTo>
                <a:lnTo>
                  <a:pt x="113412" y="328984"/>
                </a:lnTo>
                <a:lnTo>
                  <a:pt x="79156" y="362107"/>
                </a:lnTo>
                <a:lnTo>
                  <a:pt x="50250" y="398143"/>
                </a:lnTo>
                <a:lnTo>
                  <a:pt x="27310" y="436467"/>
                </a:lnTo>
                <a:lnTo>
                  <a:pt x="10953" y="476453"/>
                </a:lnTo>
                <a:lnTo>
                  <a:pt x="1798" y="517475"/>
                </a:lnTo>
                <a:lnTo>
                  <a:pt x="0" y="1097724"/>
                </a:lnTo>
                <a:lnTo>
                  <a:pt x="453" y="1111532"/>
                </a:lnTo>
                <a:lnTo>
                  <a:pt x="7071" y="1152737"/>
                </a:lnTo>
                <a:lnTo>
                  <a:pt x="21098" y="1193122"/>
                </a:lnTo>
                <a:lnTo>
                  <a:pt x="41917" y="1232063"/>
                </a:lnTo>
                <a:lnTo>
                  <a:pt x="68911" y="1268931"/>
                </a:lnTo>
                <a:lnTo>
                  <a:pt x="101466" y="1303100"/>
                </a:lnTo>
                <a:lnTo>
                  <a:pt x="138965" y="1333943"/>
                </a:lnTo>
                <a:lnTo>
                  <a:pt x="609600" y="1619694"/>
                </a:lnTo>
                <a:lnTo>
                  <a:pt x="652496" y="1631450"/>
                </a:lnTo>
                <a:lnTo>
                  <a:pt x="697658" y="1639055"/>
                </a:lnTo>
                <a:lnTo>
                  <a:pt x="743233" y="1642511"/>
                </a:lnTo>
                <a:lnTo>
                  <a:pt x="758197" y="1642740"/>
                </a:lnTo>
                <a:lnTo>
                  <a:pt x="772933" y="1642508"/>
                </a:lnTo>
                <a:lnTo>
                  <a:pt x="815086" y="1639045"/>
                </a:lnTo>
                <a:lnTo>
                  <a:pt x="852719" y="1631429"/>
                </a:lnTo>
                <a:lnTo>
                  <a:pt x="1371600" y="1343342"/>
                </a:lnTo>
                <a:lnTo>
                  <a:pt x="1398826" y="1313760"/>
                </a:lnTo>
                <a:lnTo>
                  <a:pt x="1424818" y="1280637"/>
                </a:lnTo>
                <a:lnTo>
                  <a:pt x="1448341" y="1244601"/>
                </a:lnTo>
                <a:lnTo>
                  <a:pt x="1468160" y="1206277"/>
                </a:lnTo>
                <a:lnTo>
                  <a:pt x="1483042" y="1166291"/>
                </a:lnTo>
                <a:lnTo>
                  <a:pt x="1491752" y="1125269"/>
                </a:lnTo>
                <a:lnTo>
                  <a:pt x="1493520" y="545020"/>
                </a:lnTo>
                <a:lnTo>
                  <a:pt x="1493070" y="531212"/>
                </a:lnTo>
                <a:lnTo>
                  <a:pt x="1486691" y="490007"/>
                </a:lnTo>
                <a:lnTo>
                  <a:pt x="1473728" y="449622"/>
                </a:lnTo>
                <a:lnTo>
                  <a:pt x="1455412" y="410681"/>
                </a:lnTo>
                <a:lnTo>
                  <a:pt x="1432977" y="373813"/>
                </a:lnTo>
                <a:lnTo>
                  <a:pt x="1407657" y="339644"/>
                </a:lnTo>
                <a:lnTo>
                  <a:pt x="1380684" y="308801"/>
                </a:lnTo>
                <a:lnTo>
                  <a:pt x="883920" y="23050"/>
                </a:lnTo>
                <a:lnTo>
                  <a:pt x="840760" y="8298"/>
                </a:lnTo>
                <a:lnTo>
                  <a:pt x="801429" y="2074"/>
                </a:lnTo>
                <a:lnTo>
                  <a:pt x="758189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05327" y="2983992"/>
            <a:ext cx="893444" cy="890269"/>
          </a:xfrm>
          <a:custGeom>
            <a:avLst/>
            <a:gdLst/>
            <a:ahLst/>
            <a:cxnLst/>
            <a:rect l="l" t="t" r="r" b="b"/>
            <a:pathLst>
              <a:path w="893445" h="890270">
                <a:moveTo>
                  <a:pt x="893063" y="0"/>
                </a:moveTo>
                <a:lnTo>
                  <a:pt x="0" y="0"/>
                </a:lnTo>
                <a:lnTo>
                  <a:pt x="0" y="890016"/>
                </a:lnTo>
                <a:lnTo>
                  <a:pt x="132461" y="757682"/>
                </a:lnTo>
                <a:lnTo>
                  <a:pt x="132461" y="478790"/>
                </a:lnTo>
                <a:lnTo>
                  <a:pt x="413766" y="478790"/>
                </a:lnTo>
                <a:lnTo>
                  <a:pt x="545464" y="346456"/>
                </a:lnTo>
                <a:lnTo>
                  <a:pt x="132461" y="346456"/>
                </a:lnTo>
                <a:lnTo>
                  <a:pt x="132461" y="132334"/>
                </a:lnTo>
                <a:lnTo>
                  <a:pt x="760222" y="132334"/>
                </a:lnTo>
                <a:lnTo>
                  <a:pt x="8930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503165" y="2865229"/>
            <a:ext cx="4548505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0" spc="-5" dirty="0">
                <a:solidFill>
                  <a:srgbClr val="EB5F55"/>
                </a:solidFill>
                <a:latin typeface="微软雅黑"/>
                <a:cs typeface="微软雅黑"/>
              </a:rPr>
              <a:t>THAN</a:t>
            </a:r>
            <a:r>
              <a:rPr sz="6000" b="0" dirty="0">
                <a:solidFill>
                  <a:srgbClr val="EB5F55"/>
                </a:solidFill>
                <a:latin typeface="微软雅黑"/>
                <a:cs typeface="微软雅黑"/>
              </a:rPr>
              <a:t>K</a:t>
            </a:r>
            <a:r>
              <a:rPr sz="6000" b="0" spc="-10" dirty="0">
                <a:solidFill>
                  <a:srgbClr val="EB5F55"/>
                </a:solidFill>
                <a:latin typeface="微软雅黑"/>
                <a:cs typeface="微软雅黑"/>
              </a:rPr>
              <a:t> </a:t>
            </a:r>
            <a:r>
              <a:rPr sz="6000" b="0" spc="-150" dirty="0">
                <a:solidFill>
                  <a:srgbClr val="364554"/>
                </a:solidFill>
                <a:latin typeface="微软雅黑"/>
                <a:cs typeface="微软雅黑"/>
              </a:rPr>
              <a:t>Y</a:t>
            </a:r>
            <a:r>
              <a:rPr sz="6000" b="0" dirty="0">
                <a:solidFill>
                  <a:srgbClr val="364554"/>
                </a:solidFill>
                <a:latin typeface="微软雅黑"/>
                <a:cs typeface="微软雅黑"/>
              </a:rPr>
              <a:t>OU</a:t>
            </a:r>
            <a:endParaRPr sz="60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5844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60164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96669" y="906388"/>
            <a:ext cx="2800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5" dirty="0" smtClean="0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r>
              <a:rPr sz="2400" spc="5" dirty="0" smtClean="0">
                <a:solidFill>
                  <a:srgbClr val="FFFFFF"/>
                </a:solidFill>
                <a:latin typeface="微软雅黑"/>
                <a:cs typeface="微软雅黑"/>
              </a:rPr>
              <a:t>.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402834" y="71166"/>
            <a:ext cx="19939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ct val="100000"/>
              </a:lnSpc>
            </a:pPr>
            <a:r>
              <a:rPr b="0" spc="5" dirty="0">
                <a:solidFill>
                  <a:srgbClr val="EB5F55"/>
                </a:solidFill>
                <a:latin typeface="微软雅黑"/>
                <a:cs typeface="微软雅黑"/>
              </a:rPr>
              <a:t>京东网站</a:t>
            </a:r>
          </a:p>
        </p:txBody>
      </p:sp>
      <p:sp>
        <p:nvSpPr>
          <p:cNvPr id="17" name="object 17"/>
          <p:cNvSpPr/>
          <p:nvPr/>
        </p:nvSpPr>
        <p:spPr>
          <a:xfrm>
            <a:off x="2359151" y="1049907"/>
            <a:ext cx="7882128" cy="4675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853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60164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96669" y="906388"/>
            <a:ext cx="2800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5" dirty="0" smtClean="0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r>
              <a:rPr sz="2400" spc="5" dirty="0" smtClean="0">
                <a:solidFill>
                  <a:srgbClr val="FFFFFF"/>
                </a:solidFill>
                <a:latin typeface="微软雅黑"/>
                <a:cs typeface="微软雅黑"/>
              </a:rPr>
              <a:t>.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402834" y="71166"/>
            <a:ext cx="19939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ct val="100000"/>
              </a:lnSpc>
            </a:pPr>
            <a:r>
              <a:rPr b="0" spc="5" dirty="0">
                <a:solidFill>
                  <a:srgbClr val="EB5F55"/>
                </a:solidFill>
                <a:latin typeface="微软雅黑"/>
                <a:cs typeface="微软雅黑"/>
              </a:rPr>
              <a:t>京东网站</a:t>
            </a:r>
          </a:p>
        </p:txBody>
      </p:sp>
      <p:sp>
        <p:nvSpPr>
          <p:cNvPr id="18" name="object 4"/>
          <p:cNvSpPr/>
          <p:nvPr/>
        </p:nvSpPr>
        <p:spPr>
          <a:xfrm>
            <a:off x="2926081" y="1399158"/>
            <a:ext cx="6903719" cy="4815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矩形 18"/>
          <p:cNvSpPr/>
          <p:nvPr/>
        </p:nvSpPr>
        <p:spPr>
          <a:xfrm>
            <a:off x="5638800" y="3276600"/>
            <a:ext cx="1600200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91200" y="3581400"/>
            <a:ext cx="1600200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019800" y="3733800"/>
            <a:ext cx="1600200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7620000" y="3863110"/>
            <a:ext cx="352348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056299" y="3258234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手机信息所在位置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6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4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96669" y="906388"/>
            <a:ext cx="27876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5" dirty="0" smtClean="0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r>
              <a:rPr sz="2400" spc="-5" dirty="0" smtClean="0">
                <a:solidFill>
                  <a:srgbClr val="FFFFFF"/>
                </a:solidFill>
                <a:latin typeface="微软雅黑"/>
                <a:cs typeface="微软雅黑"/>
              </a:rPr>
              <a:t>.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ct val="100000"/>
              </a:lnSpc>
            </a:pPr>
            <a:r>
              <a:rPr spc="25" dirty="0"/>
              <a:t>爬取手</a:t>
            </a:r>
            <a:r>
              <a:rPr spc="5" dirty="0"/>
              <a:t>机</a:t>
            </a:r>
            <a:r>
              <a:rPr spc="-350" dirty="0">
                <a:latin typeface="Calibri"/>
                <a:cs typeface="Calibri"/>
              </a:rPr>
              <a:t>&lt;li&gt;</a:t>
            </a:r>
            <a:r>
              <a:rPr spc="10" dirty="0"/>
              <a:t>元素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6825" y="1606907"/>
            <a:ext cx="1077277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80085">
              <a:lnSpc>
                <a:spcPct val="100000"/>
              </a:lnSpc>
            </a:pPr>
            <a:r>
              <a:rPr sz="2800" spc="5" dirty="0" err="1" smtClean="0">
                <a:latin typeface="宋体"/>
                <a:cs typeface="宋体"/>
              </a:rPr>
              <a:t>从</a:t>
            </a:r>
            <a:r>
              <a:rPr sz="2800" spc="-165" dirty="0" err="1" smtClean="0">
                <a:latin typeface="Calibri"/>
                <a:cs typeface="Calibri"/>
              </a:rPr>
              <a:t>HTM</a:t>
            </a:r>
            <a:r>
              <a:rPr sz="2800" spc="-120" dirty="0" err="1" smtClean="0">
                <a:latin typeface="Calibri"/>
                <a:cs typeface="Calibri"/>
              </a:rPr>
              <a:t>L</a:t>
            </a:r>
            <a:r>
              <a:rPr sz="2800" spc="5" dirty="0" err="1" smtClean="0">
                <a:latin typeface="宋体"/>
                <a:cs typeface="宋体"/>
              </a:rPr>
              <a:t>中可以看</a:t>
            </a:r>
            <a:r>
              <a:rPr sz="2800" spc="10" dirty="0" err="1" smtClean="0">
                <a:latin typeface="宋体"/>
                <a:cs typeface="宋体"/>
              </a:rPr>
              <a:t>到</a:t>
            </a:r>
            <a:r>
              <a:rPr sz="2800" spc="445" dirty="0" smtClean="0">
                <a:latin typeface="宋体"/>
                <a:cs typeface="宋体"/>
              </a:rPr>
              <a:t> </a:t>
            </a:r>
            <a:r>
              <a:rPr sz="2800" spc="5" dirty="0" err="1" smtClean="0">
                <a:latin typeface="宋体"/>
                <a:cs typeface="宋体"/>
              </a:rPr>
              <a:t>每个</a:t>
            </a:r>
            <a:r>
              <a:rPr sz="2800" spc="-240" dirty="0" smtClean="0">
                <a:latin typeface="Calibri"/>
                <a:cs typeface="Calibri"/>
              </a:rPr>
              <a:t>&lt;li</a:t>
            </a:r>
            <a:r>
              <a:rPr sz="2800" spc="-415" dirty="0" smtClean="0">
                <a:latin typeface="Calibri"/>
                <a:cs typeface="Calibri"/>
              </a:rPr>
              <a:t>&gt;</a:t>
            </a:r>
            <a:r>
              <a:rPr sz="2800" spc="5" dirty="0" err="1" smtClean="0">
                <a:latin typeface="宋体"/>
                <a:cs typeface="宋体"/>
              </a:rPr>
              <a:t>都包含在</a:t>
            </a:r>
            <a:r>
              <a:rPr sz="2800" b="1" spc="-375" dirty="0" smtClean="0">
                <a:solidFill>
                  <a:srgbClr val="C00000"/>
                </a:solidFill>
                <a:latin typeface="Calibri"/>
                <a:cs typeface="Calibri"/>
              </a:rPr>
              <a:t>&lt;</a:t>
            </a:r>
            <a:r>
              <a:rPr sz="2800" b="1" spc="-345" dirty="0" smtClean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b="1" spc="-55" dirty="0" smtClean="0">
                <a:solidFill>
                  <a:srgbClr val="C00000"/>
                </a:solidFill>
                <a:latin typeface="Calibri"/>
                <a:cs typeface="Calibri"/>
              </a:rPr>
              <a:t>iv</a:t>
            </a:r>
            <a:r>
              <a:rPr sz="2800" b="1" spc="-4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60" dirty="0" smtClean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b="1" spc="-165" dirty="0" smtClean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b="1" spc="-250" dirty="0" smtClean="0">
                <a:solidFill>
                  <a:srgbClr val="C00000"/>
                </a:solidFill>
                <a:latin typeface="Calibri"/>
                <a:cs typeface="Calibri"/>
              </a:rPr>
              <a:t>="</a:t>
            </a:r>
            <a:r>
              <a:rPr sz="2800" b="1" spc="-114" dirty="0" err="1" smtClean="0">
                <a:solidFill>
                  <a:srgbClr val="C00000"/>
                </a:solidFill>
                <a:latin typeface="Calibri"/>
                <a:cs typeface="Calibri"/>
              </a:rPr>
              <a:t>J</a:t>
            </a:r>
            <a:r>
              <a:rPr sz="2800" b="1" spc="-45" dirty="0" err="1" smtClean="0">
                <a:solidFill>
                  <a:srgbClr val="C00000"/>
                </a:solidFill>
                <a:latin typeface="Calibri"/>
                <a:cs typeface="Calibri"/>
              </a:rPr>
              <a:t>_</a:t>
            </a:r>
            <a:r>
              <a:rPr sz="2800" b="1" spc="-95" dirty="0" err="1" smtClean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800" b="1" spc="-165" dirty="0" err="1" smtClean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b="1" spc="-150" dirty="0" err="1" smtClean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b="1" spc="-190" dirty="0" err="1" smtClean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b="1" spc="-90" dirty="0" err="1" smtClean="0">
                <a:solidFill>
                  <a:srgbClr val="C00000"/>
                </a:solidFill>
                <a:latin typeface="Calibri"/>
                <a:cs typeface="Calibri"/>
              </a:rPr>
              <a:t>sLi</a:t>
            </a:r>
            <a:r>
              <a:rPr sz="2800" b="1" spc="-114" dirty="0" err="1" smtClean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b="1" spc="-10" dirty="0" err="1" smtClean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b="1" spc="-180" dirty="0" smtClean="0">
                <a:solidFill>
                  <a:srgbClr val="C00000"/>
                </a:solidFill>
                <a:latin typeface="Calibri"/>
                <a:cs typeface="Calibri"/>
              </a:rPr>
              <a:t>"</a:t>
            </a:r>
            <a:r>
              <a:rPr sz="2800" b="1" spc="-320" dirty="0" smtClean="0">
                <a:solidFill>
                  <a:srgbClr val="C00000"/>
                </a:solidFill>
                <a:latin typeface="Calibri"/>
                <a:cs typeface="Calibri"/>
              </a:rPr>
              <a:t>&gt;</a:t>
            </a:r>
            <a:r>
              <a:rPr sz="2800" spc="5" dirty="0" err="1" smtClean="0">
                <a:latin typeface="宋体"/>
                <a:cs typeface="宋体"/>
              </a:rPr>
              <a:t>下面的，而且每</a:t>
            </a:r>
            <a:r>
              <a:rPr sz="2800" spc="-15" dirty="0" err="1" smtClean="0">
                <a:latin typeface="宋体"/>
                <a:cs typeface="宋体"/>
              </a:rPr>
              <a:t>个</a:t>
            </a:r>
            <a:r>
              <a:rPr sz="2800" spc="-240" dirty="0" smtClean="0">
                <a:latin typeface="Calibri"/>
                <a:cs typeface="Calibri"/>
              </a:rPr>
              <a:t>&lt;li</a:t>
            </a:r>
            <a:r>
              <a:rPr sz="2800" spc="-415" dirty="0" smtClean="0">
                <a:latin typeface="Calibri"/>
                <a:cs typeface="Calibri"/>
              </a:rPr>
              <a:t>&gt;</a:t>
            </a:r>
            <a:r>
              <a:rPr sz="2800" spc="5" dirty="0" err="1" smtClean="0">
                <a:latin typeface="宋体"/>
                <a:cs typeface="宋体"/>
              </a:rPr>
              <a:t>都</a:t>
            </a:r>
            <a:r>
              <a:rPr sz="2800" spc="-15" dirty="0" err="1" smtClean="0">
                <a:latin typeface="宋体"/>
                <a:cs typeface="宋体"/>
              </a:rPr>
              <a:t>是</a:t>
            </a:r>
            <a:r>
              <a:rPr sz="2800" b="1" spc="-240" dirty="0" smtClean="0">
                <a:solidFill>
                  <a:srgbClr val="C00000"/>
                </a:solidFill>
                <a:latin typeface="Calibri"/>
                <a:cs typeface="Calibri"/>
              </a:rPr>
              <a:t>&lt;l</a:t>
            </a:r>
            <a:r>
              <a:rPr sz="2800" b="1" spc="-125" dirty="0" smtClean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b="1" spc="-22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25" dirty="0" smtClean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b="1" spc="-75" dirty="0" smtClean="0">
                <a:solidFill>
                  <a:srgbClr val="C00000"/>
                </a:solidFill>
                <a:latin typeface="Calibri"/>
                <a:cs typeface="Calibri"/>
              </a:rPr>
              <a:t>lass</a:t>
            </a:r>
            <a:r>
              <a:rPr sz="2800" b="1" spc="-315" dirty="0" smtClean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800" b="1" spc="-180" dirty="0" smtClean="0">
                <a:solidFill>
                  <a:srgbClr val="C00000"/>
                </a:solidFill>
                <a:latin typeface="Calibri"/>
                <a:cs typeface="Calibri"/>
              </a:rPr>
              <a:t>"</a:t>
            </a:r>
            <a:r>
              <a:rPr sz="2800" b="1" spc="-260" dirty="0" err="1" smtClean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800" b="1" spc="-105" dirty="0" err="1" smtClean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800" b="1" spc="-260" dirty="0" smtClean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2800" b="1" spc="-18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0" dirty="0" smtClean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b="1" spc="-55" dirty="0" smtClean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b="1" spc="-90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b="1" spc="-170" dirty="0" smtClean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800" b="1" spc="-180" dirty="0" smtClean="0">
                <a:solidFill>
                  <a:srgbClr val="C00000"/>
                </a:solidFill>
                <a:latin typeface="Calibri"/>
                <a:cs typeface="Calibri"/>
              </a:rPr>
              <a:t>"</a:t>
            </a:r>
            <a:r>
              <a:rPr sz="2800" b="1" spc="-320" dirty="0" smtClean="0">
                <a:solidFill>
                  <a:srgbClr val="C00000"/>
                </a:solidFill>
                <a:latin typeface="Calibri"/>
                <a:cs typeface="Calibri"/>
              </a:rPr>
              <a:t>&gt;</a:t>
            </a:r>
            <a:r>
              <a:rPr sz="2800" spc="5" dirty="0" err="1" smtClean="0">
                <a:latin typeface="宋体"/>
                <a:cs typeface="宋体"/>
              </a:rPr>
              <a:t>的格式，因此使用</a:t>
            </a:r>
            <a:r>
              <a:rPr sz="2800" spc="5" dirty="0" smtClean="0">
                <a:latin typeface="宋体"/>
                <a:cs typeface="宋体"/>
              </a:rPr>
              <a:t>：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9212" y="2890311"/>
            <a:ext cx="10668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lis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self.driver.find_elements_by_xpath</a:t>
            </a:r>
            <a:r>
              <a:rPr lang="en-US" altLang="zh-CN" sz="2000" dirty="0"/>
              <a:t>("//</a:t>
            </a:r>
            <a:r>
              <a:rPr lang="en-US" altLang="zh-CN" sz="2000" b="1" dirty="0">
                <a:solidFill>
                  <a:srgbClr val="C00000"/>
                </a:solidFill>
              </a:rPr>
              <a:t>div</a:t>
            </a:r>
            <a:r>
              <a:rPr lang="en-US" altLang="zh-CN" sz="2000" dirty="0"/>
              <a:t>[@id='</a:t>
            </a:r>
            <a:r>
              <a:rPr lang="en-US" altLang="zh-CN" sz="2000" dirty="0" err="1"/>
              <a:t>J_goodsList</a:t>
            </a:r>
            <a:r>
              <a:rPr lang="en-US" altLang="zh-CN" sz="2000" dirty="0" smtClean="0"/>
              <a:t>']//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li</a:t>
            </a:r>
            <a:r>
              <a:rPr lang="en-US" altLang="zh-CN" sz="2000" dirty="0"/>
              <a:t>[@class='</a:t>
            </a:r>
            <a:r>
              <a:rPr lang="en-US" altLang="zh-CN" sz="2000" dirty="0" err="1"/>
              <a:t>gl</a:t>
            </a:r>
            <a:r>
              <a:rPr lang="en-US" altLang="zh-CN" sz="2000" dirty="0"/>
              <a:t>-item']")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for li in </a:t>
            </a:r>
            <a:r>
              <a:rPr lang="en-US" altLang="zh-CN" sz="2000" dirty="0" err="1"/>
              <a:t>lis</a:t>
            </a:r>
            <a:r>
              <a:rPr lang="en-US" altLang="zh-CN" sz="2000" dirty="0" smtClean="0"/>
              <a:t>:</a:t>
            </a:r>
          </a:p>
          <a:p>
            <a:endParaRPr lang="en-US" altLang="zh-CN" sz="2000" dirty="0"/>
          </a:p>
          <a:p>
            <a:r>
              <a:rPr lang="en-US" altLang="zh-CN" sz="2000" dirty="0"/>
              <a:t># </a:t>
            </a:r>
            <a:r>
              <a:rPr lang="zh-CN" altLang="en-US" sz="2000" dirty="0"/>
              <a:t>从</a:t>
            </a:r>
            <a:r>
              <a:rPr lang="en-US" altLang="zh-CN" sz="2000" dirty="0"/>
              <a:t>li</a:t>
            </a:r>
            <a:r>
              <a:rPr lang="zh-CN" altLang="en-US" sz="2000" dirty="0"/>
              <a:t>爬取数据 在循环可以得到每个</a:t>
            </a:r>
            <a:r>
              <a:rPr lang="en-US" altLang="zh-CN" sz="2000" dirty="0"/>
              <a:t>&lt;li&gt;</a:t>
            </a:r>
            <a:r>
              <a:rPr lang="zh-CN" altLang="en-US" sz="2000" dirty="0"/>
              <a:t>元素，每部手机的数据从</a:t>
            </a:r>
            <a:r>
              <a:rPr lang="en-US" altLang="zh-CN" sz="2000" dirty="0"/>
              <a:t>li</a:t>
            </a:r>
            <a:r>
              <a:rPr lang="zh-CN" altLang="en-US" sz="2000" dirty="0"/>
              <a:t>对象中进一步爬取。</a:t>
            </a:r>
          </a:p>
        </p:txBody>
      </p:sp>
    </p:spTree>
    <p:extLst>
      <p:ext uri="{BB962C8B-B14F-4D97-AF65-F5344CB8AC3E}">
        <p14:creationId xmlns:p14="http://schemas.microsoft.com/office/powerpoint/2010/main" val="211397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4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96669" y="906388"/>
            <a:ext cx="27876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5" dirty="0" smtClean="0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r>
              <a:rPr sz="2400" spc="-5" dirty="0" smtClean="0">
                <a:solidFill>
                  <a:srgbClr val="FFFFFF"/>
                </a:solidFill>
                <a:latin typeface="微软雅黑"/>
                <a:cs typeface="微软雅黑"/>
              </a:rPr>
              <a:t>.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ts val="3295"/>
              </a:lnSpc>
            </a:pPr>
            <a:r>
              <a:rPr spc="25" dirty="0"/>
              <a:t>爬取价格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950974" y="1600200"/>
            <a:ext cx="10264522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80085" algn="l" rtl="0"/>
            <a:r>
              <a:rPr sz="2800" kern="1200" spc="5" dirty="0"/>
              <a:t>价格存在于&lt;div class='p-price'&gt;下面的一个&lt;i&gt;元素下，因此 </a:t>
            </a:r>
            <a:r>
              <a:rPr sz="2800" kern="1200" spc="5" dirty="0" err="1"/>
              <a:t>price价格这样爬取</a:t>
            </a:r>
            <a:r>
              <a:rPr sz="2800" kern="1200" spc="5" dirty="0"/>
              <a:t>：</a:t>
            </a:r>
            <a:endParaRPr lang="en-US" sz="2800" kern="1200" spc="5" dirty="0"/>
          </a:p>
          <a:p>
            <a:pPr marL="12700" marR="680085" algn="l" rtl="0"/>
            <a:endParaRPr sz="2800" kern="1200" spc="5" dirty="0"/>
          </a:p>
        </p:txBody>
      </p:sp>
      <p:sp>
        <p:nvSpPr>
          <p:cNvPr id="6" name="矩形 5"/>
          <p:cNvSpPr/>
          <p:nvPr/>
        </p:nvSpPr>
        <p:spPr>
          <a:xfrm>
            <a:off x="1219200" y="2690336"/>
            <a:ext cx="1112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try: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price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li.find_element_by_xpath</a:t>
            </a:r>
            <a:r>
              <a:rPr lang="en-US" altLang="zh-CN" sz="2400" dirty="0"/>
              <a:t>(".//div[@class='p-price']//</a:t>
            </a:r>
            <a:r>
              <a:rPr lang="en-US" altLang="zh-CN" sz="2400" dirty="0" err="1"/>
              <a:t>i</a:t>
            </a:r>
            <a:r>
              <a:rPr lang="en-US" altLang="zh-CN" sz="2400" dirty="0"/>
              <a:t>").text</a:t>
            </a:r>
          </a:p>
          <a:p>
            <a:r>
              <a:rPr lang="en-US" altLang="zh-CN" sz="2400" dirty="0"/>
              <a:t>except:</a:t>
            </a:r>
          </a:p>
          <a:p>
            <a:r>
              <a:rPr lang="en-US" altLang="zh-CN" sz="2400" dirty="0" smtClean="0"/>
              <a:t>	price </a:t>
            </a:r>
            <a:r>
              <a:rPr lang="en-US" altLang="zh-CN" sz="2400" dirty="0"/>
              <a:t>= "0"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913" y="3810000"/>
            <a:ext cx="6762795" cy="266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7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72390"/>
            <a:ext cx="5943600" cy="67856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ts val="3295"/>
              </a:lnSpc>
            </a:pPr>
            <a:r>
              <a:rPr spc="25" dirty="0"/>
              <a:t>爬取品牌</a:t>
            </a:r>
            <a:r>
              <a:rPr spc="10" dirty="0"/>
              <a:t>与</a:t>
            </a:r>
            <a:r>
              <a:rPr spc="25" dirty="0"/>
              <a:t>简</a:t>
            </a:r>
            <a:r>
              <a:rPr spc="10" dirty="0"/>
              <a:t>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6825" y="1605716"/>
            <a:ext cx="9125585" cy="511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0825">
              <a:lnSpc>
                <a:spcPct val="100000"/>
              </a:lnSpc>
            </a:pPr>
            <a:r>
              <a:rPr sz="2400" spc="-5" dirty="0">
                <a:latin typeface="宋体"/>
                <a:cs typeface="宋体"/>
              </a:rPr>
              <a:t>品牌</a:t>
            </a:r>
            <a:r>
              <a:rPr sz="2400" dirty="0">
                <a:latin typeface="宋体"/>
                <a:cs typeface="宋体"/>
              </a:rPr>
              <a:t>与简介存在</a:t>
            </a:r>
            <a:r>
              <a:rPr sz="2400" spc="-10" dirty="0">
                <a:latin typeface="宋体"/>
                <a:cs typeface="宋体"/>
              </a:rPr>
              <a:t>于</a:t>
            </a:r>
            <a:r>
              <a:rPr sz="2400" spc="-330" dirty="0">
                <a:latin typeface="Calibri"/>
                <a:cs typeface="Calibri"/>
              </a:rPr>
              <a:t>&lt;</a:t>
            </a:r>
            <a:r>
              <a:rPr sz="2400" spc="-27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iv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105" dirty="0">
                <a:latin typeface="Calibri"/>
                <a:cs typeface="Calibri"/>
              </a:rPr>
              <a:t>c</a:t>
            </a:r>
            <a:r>
              <a:rPr sz="2400" spc="-125" dirty="0">
                <a:latin typeface="Calibri"/>
                <a:cs typeface="Calibri"/>
              </a:rPr>
              <a:t>lass='p</a:t>
            </a:r>
            <a:r>
              <a:rPr sz="2400" spc="-220" dirty="0">
                <a:latin typeface="Calibri"/>
                <a:cs typeface="Calibri"/>
              </a:rPr>
              <a:t>-</a:t>
            </a:r>
            <a:r>
              <a:rPr sz="2400" spc="-95" dirty="0">
                <a:latin typeface="Calibri"/>
                <a:cs typeface="Calibri"/>
              </a:rPr>
              <a:t>name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135" dirty="0">
                <a:latin typeface="Calibri"/>
                <a:cs typeface="Calibri"/>
              </a:rPr>
              <a:t>p</a:t>
            </a:r>
            <a:r>
              <a:rPr sz="2400" spc="-220" dirty="0">
                <a:latin typeface="Calibri"/>
                <a:cs typeface="Calibri"/>
              </a:rPr>
              <a:t>-</a:t>
            </a: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-105" dirty="0">
                <a:latin typeface="Calibri"/>
                <a:cs typeface="Calibri"/>
              </a:rPr>
              <a:t>am</a:t>
            </a:r>
            <a:r>
              <a:rPr sz="2400" spc="-70" dirty="0">
                <a:latin typeface="Calibri"/>
                <a:cs typeface="Calibri"/>
              </a:rPr>
              <a:t>e</a:t>
            </a:r>
            <a:r>
              <a:rPr sz="2400" spc="-220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85" dirty="0">
                <a:latin typeface="Calibri"/>
                <a:cs typeface="Calibri"/>
              </a:rPr>
              <a:t>y</a:t>
            </a:r>
            <a:r>
              <a:rPr sz="2400" spc="-145" dirty="0">
                <a:latin typeface="Calibri"/>
                <a:cs typeface="Calibri"/>
              </a:rPr>
              <a:t>p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220" dirty="0">
                <a:latin typeface="Calibri"/>
                <a:cs typeface="Calibri"/>
              </a:rPr>
              <a:t>-</a:t>
            </a:r>
            <a:r>
              <a:rPr sz="2400" spc="-75" dirty="0">
                <a:latin typeface="Calibri"/>
                <a:cs typeface="Calibri"/>
              </a:rPr>
              <a:t>2</a:t>
            </a:r>
            <a:r>
              <a:rPr sz="2400" spc="-235" dirty="0">
                <a:latin typeface="Calibri"/>
                <a:cs typeface="Calibri"/>
              </a:rPr>
              <a:t>'&gt;</a:t>
            </a:r>
            <a:r>
              <a:rPr sz="2400" spc="-5" dirty="0">
                <a:latin typeface="宋体"/>
                <a:cs typeface="宋体"/>
              </a:rPr>
              <a:t>下面的</a:t>
            </a:r>
            <a:r>
              <a:rPr sz="2400" spc="-450" dirty="0">
                <a:latin typeface="Calibri"/>
                <a:cs typeface="Calibri"/>
              </a:rPr>
              <a:t>&lt;</a:t>
            </a:r>
            <a:r>
              <a:rPr sz="2400" spc="-105" dirty="0">
                <a:latin typeface="Calibri"/>
                <a:cs typeface="Calibri"/>
              </a:rPr>
              <a:t>em</a:t>
            </a:r>
            <a:r>
              <a:rPr sz="2400" spc="-450" dirty="0">
                <a:latin typeface="Calibri"/>
                <a:cs typeface="Calibri"/>
              </a:rPr>
              <a:t>&gt;</a:t>
            </a:r>
            <a:r>
              <a:rPr sz="2400" dirty="0">
                <a:latin typeface="宋体"/>
                <a:cs typeface="宋体"/>
              </a:rPr>
              <a:t>元 素中，而且品牌时这</a:t>
            </a:r>
            <a:r>
              <a:rPr sz="2400" spc="5" dirty="0">
                <a:latin typeface="宋体"/>
                <a:cs typeface="宋体"/>
              </a:rPr>
              <a:t>个</a:t>
            </a:r>
            <a:r>
              <a:rPr sz="2400" spc="-445" dirty="0">
                <a:latin typeface="Calibri"/>
                <a:cs typeface="Calibri"/>
              </a:rPr>
              <a:t>&lt;</a:t>
            </a:r>
            <a:r>
              <a:rPr sz="2400" spc="-75" dirty="0">
                <a:latin typeface="Calibri"/>
                <a:cs typeface="Calibri"/>
              </a:rPr>
              <a:t>e</a:t>
            </a:r>
            <a:r>
              <a:rPr sz="2400" spc="-135" dirty="0">
                <a:latin typeface="Calibri"/>
                <a:cs typeface="Calibri"/>
              </a:rPr>
              <a:t>m</a:t>
            </a:r>
            <a:r>
              <a:rPr sz="2400" spc="-450" dirty="0">
                <a:latin typeface="Calibri"/>
                <a:cs typeface="Calibri"/>
              </a:rPr>
              <a:t>&gt;</a:t>
            </a:r>
            <a:r>
              <a:rPr sz="2400" dirty="0">
                <a:latin typeface="宋体"/>
                <a:cs typeface="宋体"/>
              </a:rPr>
              <a:t>下面文字中的第一个部分（用空格分 </a:t>
            </a:r>
            <a:r>
              <a:rPr sz="2400" spc="-5" dirty="0">
                <a:latin typeface="宋体"/>
                <a:cs typeface="宋体"/>
              </a:rPr>
              <a:t>开），因此品</a:t>
            </a:r>
            <a:r>
              <a:rPr sz="2400" dirty="0">
                <a:latin typeface="宋体"/>
                <a:cs typeface="宋体"/>
              </a:rPr>
              <a:t>牌</a:t>
            </a:r>
            <a:r>
              <a:rPr sz="2400" spc="-85" dirty="0">
                <a:latin typeface="Calibri"/>
                <a:cs typeface="Calibri"/>
              </a:rPr>
              <a:t>mark</a:t>
            </a:r>
            <a:r>
              <a:rPr sz="2400" spc="-5" dirty="0">
                <a:latin typeface="宋体"/>
                <a:cs typeface="宋体"/>
              </a:rPr>
              <a:t>与简介</a:t>
            </a: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-75" dirty="0">
                <a:latin typeface="Calibri"/>
                <a:cs typeface="Calibri"/>
              </a:rPr>
              <a:t>ot</a:t>
            </a:r>
            <a:r>
              <a:rPr sz="2400" spc="-80" dirty="0">
                <a:latin typeface="Calibri"/>
                <a:cs typeface="Calibri"/>
              </a:rPr>
              <a:t>e</a:t>
            </a:r>
            <a:r>
              <a:rPr sz="2400" dirty="0">
                <a:latin typeface="宋体"/>
                <a:cs typeface="宋体"/>
              </a:rPr>
              <a:t>如下：</a:t>
            </a:r>
          </a:p>
          <a:p>
            <a:pPr marL="12700">
              <a:lnSpc>
                <a:spcPts val="2835"/>
              </a:lnSpc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ry:</a:t>
            </a:r>
            <a:endParaRPr sz="2400" dirty="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</a:pP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-75" dirty="0">
                <a:latin typeface="Calibri"/>
                <a:cs typeface="Calibri"/>
              </a:rPr>
              <a:t>ot</a:t>
            </a:r>
            <a:r>
              <a:rPr sz="2400" spc="-80" dirty="0">
                <a:latin typeface="Calibri"/>
                <a:cs typeface="Calibri"/>
              </a:rPr>
              <a:t>e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spc="-450" dirty="0">
                <a:latin typeface="Calibri"/>
                <a:cs typeface="Calibri"/>
              </a:rPr>
              <a:t>=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li</a:t>
            </a:r>
            <a:r>
              <a:rPr sz="2400" spc="-55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40" dirty="0">
                <a:latin typeface="Calibri"/>
                <a:cs typeface="Calibri"/>
              </a:rPr>
              <a:t>i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150" dirty="0">
                <a:latin typeface="Calibri"/>
                <a:cs typeface="Calibri"/>
              </a:rPr>
              <a:t>d</a:t>
            </a:r>
            <a:r>
              <a:rPr sz="2400" spc="55" dirty="0">
                <a:latin typeface="Calibri"/>
                <a:cs typeface="Calibri"/>
              </a:rPr>
              <a:t>_</a:t>
            </a:r>
            <a:r>
              <a:rPr sz="2400" spc="8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lement_</a:t>
            </a:r>
            <a:r>
              <a:rPr sz="2400" spc="-170" dirty="0">
                <a:latin typeface="Calibri"/>
                <a:cs typeface="Calibri"/>
              </a:rPr>
              <a:t>b</a:t>
            </a:r>
            <a:r>
              <a:rPr sz="2400" spc="-8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_xp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9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spc="65" dirty="0">
                <a:latin typeface="Calibri"/>
                <a:cs typeface="Calibri"/>
              </a:rPr>
              <a:t>"</a:t>
            </a:r>
            <a:r>
              <a:rPr sz="2400" spc="20" dirty="0">
                <a:latin typeface="Calibri"/>
                <a:cs typeface="Calibri"/>
              </a:rPr>
              <a:t>.</a:t>
            </a:r>
            <a:r>
              <a:rPr sz="2400" spc="-5" dirty="0">
                <a:latin typeface="Calibri"/>
                <a:cs typeface="Calibri"/>
              </a:rPr>
              <a:t>//</a:t>
            </a:r>
            <a:r>
              <a:rPr sz="2400" spc="-175" dirty="0">
                <a:latin typeface="Calibri"/>
                <a:cs typeface="Calibri"/>
              </a:rPr>
              <a:t>d</a:t>
            </a:r>
            <a:r>
              <a:rPr sz="2400" spc="-40" dirty="0">
                <a:latin typeface="Calibri"/>
                <a:cs typeface="Calibri"/>
              </a:rPr>
              <a:t>iv[</a:t>
            </a:r>
            <a:r>
              <a:rPr sz="2400" spc="-125" dirty="0">
                <a:latin typeface="Calibri"/>
                <a:cs typeface="Calibri"/>
              </a:rPr>
              <a:t>@</a:t>
            </a:r>
            <a:r>
              <a:rPr sz="2400" spc="-105" dirty="0">
                <a:latin typeface="Calibri"/>
                <a:cs typeface="Calibri"/>
              </a:rPr>
              <a:t>c</a:t>
            </a:r>
            <a:r>
              <a:rPr sz="2400" spc="-125" dirty="0">
                <a:latin typeface="Calibri"/>
                <a:cs typeface="Calibri"/>
              </a:rPr>
              <a:t>lass='p</a:t>
            </a:r>
            <a:r>
              <a:rPr sz="2400" spc="-215" dirty="0">
                <a:latin typeface="Calibri"/>
                <a:cs typeface="Calibri"/>
              </a:rPr>
              <a:t>-</a:t>
            </a: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-85" dirty="0">
                <a:latin typeface="Calibri"/>
                <a:cs typeface="Calibri"/>
              </a:rPr>
              <a:t>a</a:t>
            </a:r>
            <a:r>
              <a:rPr sz="2400" spc="-165" dirty="0">
                <a:latin typeface="Calibri"/>
                <a:cs typeface="Calibri"/>
              </a:rPr>
              <a:t>m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140" dirty="0">
                <a:latin typeface="Calibri"/>
                <a:cs typeface="Calibri"/>
              </a:rPr>
              <a:t>p</a:t>
            </a:r>
            <a:r>
              <a:rPr sz="2400" spc="-220" dirty="0">
                <a:latin typeface="Calibri"/>
                <a:cs typeface="Calibri"/>
              </a:rPr>
              <a:t>-</a:t>
            </a: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-105" dirty="0">
                <a:latin typeface="Calibri"/>
                <a:cs typeface="Calibri"/>
              </a:rPr>
              <a:t>am</a:t>
            </a:r>
            <a:r>
              <a:rPr sz="2400" spc="-70" dirty="0">
                <a:latin typeface="Calibri"/>
                <a:cs typeface="Calibri"/>
              </a:rPr>
              <a:t>e</a:t>
            </a:r>
            <a:r>
              <a:rPr sz="2400" spc="-220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85" dirty="0">
                <a:latin typeface="Calibri"/>
                <a:cs typeface="Calibri"/>
              </a:rPr>
              <a:t>y</a:t>
            </a:r>
            <a:r>
              <a:rPr sz="2400" spc="-14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225" dirty="0">
                <a:latin typeface="Calibri"/>
                <a:cs typeface="Calibri"/>
              </a:rPr>
              <a:t>-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35" dirty="0">
                <a:latin typeface="Calibri"/>
                <a:cs typeface="Calibri"/>
              </a:rPr>
              <a:t>2'</a:t>
            </a:r>
            <a:r>
              <a:rPr sz="2400" spc="-15" dirty="0">
                <a:latin typeface="Calibri"/>
                <a:cs typeface="Calibri"/>
              </a:rPr>
              <a:t>]</a:t>
            </a:r>
            <a:r>
              <a:rPr sz="2400" spc="-5" dirty="0">
                <a:latin typeface="Calibri"/>
                <a:cs typeface="Calibri"/>
              </a:rPr>
              <a:t>/</a:t>
            </a:r>
            <a:r>
              <a:rPr sz="2400" spc="-45" dirty="0">
                <a:latin typeface="Calibri"/>
                <a:cs typeface="Calibri"/>
              </a:rPr>
              <a:t>/</a:t>
            </a:r>
            <a:r>
              <a:rPr sz="2400" spc="-105" dirty="0">
                <a:latin typeface="Calibri"/>
                <a:cs typeface="Calibri"/>
              </a:rPr>
              <a:t>em</a:t>
            </a:r>
            <a:r>
              <a:rPr sz="2400" spc="10" dirty="0">
                <a:latin typeface="Calibri"/>
                <a:cs typeface="Calibri"/>
              </a:rPr>
              <a:t>"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30" dirty="0">
                <a:latin typeface="Calibri"/>
                <a:cs typeface="Calibri"/>
              </a:rPr>
              <a:t>.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10" dirty="0">
                <a:latin typeface="Calibri"/>
                <a:cs typeface="Calibri"/>
              </a:rPr>
              <a:t>e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</a:pPr>
            <a:r>
              <a:rPr sz="2400" spc="-80" dirty="0">
                <a:latin typeface="Calibri"/>
                <a:cs typeface="Calibri"/>
              </a:rPr>
              <a:t>mark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450" dirty="0">
                <a:latin typeface="Calibri"/>
                <a:cs typeface="Calibri"/>
              </a:rPr>
              <a:t>=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-45" dirty="0">
                <a:latin typeface="Calibri"/>
                <a:cs typeface="Calibri"/>
              </a:rPr>
              <a:t>ote</a:t>
            </a:r>
            <a:r>
              <a:rPr sz="2400" spc="-30" dirty="0">
                <a:latin typeface="Calibri"/>
                <a:cs typeface="Calibri"/>
              </a:rPr>
              <a:t>.</a:t>
            </a:r>
            <a:r>
              <a:rPr sz="2400" spc="-105" dirty="0">
                <a:latin typeface="Calibri"/>
                <a:cs typeface="Calibri"/>
              </a:rPr>
              <a:t>s</a:t>
            </a:r>
            <a:r>
              <a:rPr sz="2400" spc="-135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li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spc="20" dirty="0">
                <a:latin typeface="Calibri"/>
                <a:cs typeface="Calibri"/>
              </a:rPr>
              <a:t>"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"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25" dirty="0">
                <a:latin typeface="Calibri"/>
                <a:cs typeface="Calibri"/>
              </a:rPr>
              <a:t>[</a:t>
            </a:r>
            <a:r>
              <a:rPr sz="2400" spc="-35" dirty="0">
                <a:latin typeface="Calibri"/>
                <a:cs typeface="Calibri"/>
              </a:rPr>
              <a:t>0</a:t>
            </a:r>
            <a:r>
              <a:rPr sz="2400" spc="10" dirty="0">
                <a:latin typeface="Calibri"/>
                <a:cs typeface="Calibri"/>
              </a:rPr>
              <a:t>]</a:t>
            </a:r>
            <a:endParaRPr sz="2400" dirty="0">
              <a:latin typeface="Calibri"/>
              <a:cs typeface="Calibri"/>
            </a:endParaRPr>
          </a:p>
          <a:p>
            <a:pPr marL="286385" marR="3971925">
              <a:lnSpc>
                <a:spcPts val="2830"/>
              </a:lnSpc>
              <a:spcBef>
                <a:spcPts val="185"/>
              </a:spcBef>
            </a:pPr>
            <a:r>
              <a:rPr sz="2400" spc="-90" dirty="0">
                <a:latin typeface="Calibri"/>
                <a:cs typeface="Calibri"/>
              </a:rPr>
              <a:t>ma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5" dirty="0">
                <a:latin typeface="Calibri"/>
                <a:cs typeface="Calibri"/>
              </a:rPr>
              <a:t>k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450" dirty="0">
                <a:latin typeface="Calibri"/>
                <a:cs typeface="Calibri"/>
              </a:rPr>
              <a:t>=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90" dirty="0">
                <a:latin typeface="Calibri"/>
                <a:cs typeface="Calibri"/>
              </a:rPr>
              <a:t>ma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20" dirty="0">
                <a:latin typeface="Calibri"/>
                <a:cs typeface="Calibri"/>
              </a:rPr>
              <a:t>k</a:t>
            </a:r>
            <a:r>
              <a:rPr sz="2400" spc="25" dirty="0">
                <a:latin typeface="Calibri"/>
                <a:cs typeface="Calibri"/>
              </a:rPr>
              <a:t>.</a:t>
            </a:r>
            <a:r>
              <a:rPr sz="2400" spc="20" dirty="0">
                <a:latin typeface="Calibri"/>
                <a:cs typeface="Calibri"/>
              </a:rPr>
              <a:t>r</a:t>
            </a:r>
            <a:r>
              <a:rPr sz="2400" spc="-100" dirty="0">
                <a:latin typeface="Calibri"/>
                <a:cs typeface="Calibri"/>
              </a:rPr>
              <a:t>e</a:t>
            </a:r>
            <a:r>
              <a:rPr sz="2400" spc="-105" dirty="0">
                <a:latin typeface="Calibri"/>
                <a:cs typeface="Calibri"/>
              </a:rPr>
              <a:t>p</a:t>
            </a:r>
            <a:r>
              <a:rPr sz="2400" spc="-60" dirty="0">
                <a:latin typeface="Calibri"/>
                <a:cs typeface="Calibri"/>
              </a:rPr>
              <a:t>lac</a:t>
            </a:r>
            <a:r>
              <a:rPr sz="2400" spc="-7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5" dirty="0">
                <a:latin typeface="Calibri"/>
                <a:cs typeface="Calibri"/>
              </a:rPr>
              <a:t>"</a:t>
            </a:r>
            <a:r>
              <a:rPr sz="2400" dirty="0">
                <a:latin typeface="宋体"/>
                <a:cs typeface="宋体"/>
              </a:rPr>
              <a:t>爱心东</a:t>
            </a:r>
            <a:r>
              <a:rPr sz="2400" spc="-10" dirty="0">
                <a:latin typeface="宋体"/>
                <a:cs typeface="宋体"/>
              </a:rPr>
              <a:t>东</a:t>
            </a:r>
            <a:r>
              <a:rPr sz="2400" spc="25" dirty="0">
                <a:latin typeface="Calibri"/>
                <a:cs typeface="Calibri"/>
              </a:rPr>
              <a:t>\</a:t>
            </a: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45" dirty="0">
                <a:latin typeface="Calibri"/>
                <a:cs typeface="Calibri"/>
              </a:rPr>
              <a:t>",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"")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90" dirty="0">
                <a:latin typeface="Calibri"/>
                <a:cs typeface="Calibri"/>
              </a:rPr>
              <a:t>ma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5" dirty="0">
                <a:latin typeface="Calibri"/>
                <a:cs typeface="Calibri"/>
              </a:rPr>
              <a:t>k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450" dirty="0">
                <a:latin typeface="Calibri"/>
                <a:cs typeface="Calibri"/>
              </a:rPr>
              <a:t>=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90" dirty="0">
                <a:latin typeface="Calibri"/>
                <a:cs typeface="Calibri"/>
              </a:rPr>
              <a:t>ma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20" dirty="0">
                <a:latin typeface="Calibri"/>
                <a:cs typeface="Calibri"/>
              </a:rPr>
              <a:t>k</a:t>
            </a:r>
            <a:r>
              <a:rPr sz="2400" spc="25" dirty="0">
                <a:latin typeface="Calibri"/>
                <a:cs typeface="Calibri"/>
              </a:rPr>
              <a:t>.</a:t>
            </a:r>
            <a:r>
              <a:rPr sz="2400" spc="20" dirty="0">
                <a:latin typeface="Calibri"/>
                <a:cs typeface="Calibri"/>
              </a:rPr>
              <a:t>r</a:t>
            </a:r>
            <a:r>
              <a:rPr sz="2400" spc="-100" dirty="0">
                <a:latin typeface="Calibri"/>
                <a:cs typeface="Calibri"/>
              </a:rPr>
              <a:t>e</a:t>
            </a:r>
            <a:r>
              <a:rPr sz="2400" spc="-105" dirty="0">
                <a:latin typeface="Calibri"/>
                <a:cs typeface="Calibri"/>
              </a:rPr>
              <a:t>p</a:t>
            </a:r>
            <a:r>
              <a:rPr sz="2400" spc="-60" dirty="0">
                <a:latin typeface="Calibri"/>
                <a:cs typeface="Calibri"/>
              </a:rPr>
              <a:t>lac</a:t>
            </a:r>
            <a:r>
              <a:rPr sz="2400" spc="-7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"</a:t>
            </a:r>
            <a:r>
              <a:rPr sz="2400" spc="55" dirty="0">
                <a:latin typeface="Calibri"/>
                <a:cs typeface="Calibri"/>
              </a:rPr>
              <a:t>,",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"")</a:t>
            </a:r>
            <a:endParaRPr sz="2400" dirty="0">
              <a:latin typeface="Calibri"/>
              <a:cs typeface="Calibri"/>
            </a:endParaRPr>
          </a:p>
          <a:p>
            <a:pPr marL="286385" marR="4096385">
              <a:lnSpc>
                <a:spcPts val="2830"/>
              </a:lnSpc>
              <a:spcBef>
                <a:spcPts val="95"/>
              </a:spcBef>
            </a:pP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-75" dirty="0">
                <a:latin typeface="Calibri"/>
                <a:cs typeface="Calibri"/>
              </a:rPr>
              <a:t>ot</a:t>
            </a:r>
            <a:r>
              <a:rPr sz="2400" spc="-80" dirty="0">
                <a:latin typeface="Calibri"/>
                <a:cs typeface="Calibri"/>
              </a:rPr>
              <a:t>e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450" dirty="0">
                <a:latin typeface="Calibri"/>
                <a:cs typeface="Calibri"/>
              </a:rPr>
              <a:t>=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ote.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0" dirty="0">
                <a:latin typeface="Calibri"/>
                <a:cs typeface="Calibri"/>
              </a:rPr>
              <a:t>e</a:t>
            </a:r>
            <a:r>
              <a:rPr sz="2400" spc="-105" dirty="0">
                <a:latin typeface="Calibri"/>
                <a:cs typeface="Calibri"/>
              </a:rPr>
              <a:t>p</a:t>
            </a:r>
            <a:r>
              <a:rPr sz="2400" spc="-60" dirty="0">
                <a:latin typeface="Calibri"/>
                <a:cs typeface="Calibri"/>
              </a:rPr>
              <a:t>lac</a:t>
            </a:r>
            <a:r>
              <a:rPr sz="2400" spc="-7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5" dirty="0">
                <a:latin typeface="Calibri"/>
                <a:cs typeface="Calibri"/>
              </a:rPr>
              <a:t>"</a:t>
            </a:r>
            <a:r>
              <a:rPr sz="2400" dirty="0">
                <a:latin typeface="宋体"/>
                <a:cs typeface="宋体"/>
              </a:rPr>
              <a:t>爱心东</a:t>
            </a:r>
            <a:r>
              <a:rPr sz="2400" spc="-10" dirty="0">
                <a:latin typeface="宋体"/>
                <a:cs typeface="宋体"/>
              </a:rPr>
              <a:t>东</a:t>
            </a:r>
            <a:r>
              <a:rPr sz="2400" spc="20" dirty="0">
                <a:latin typeface="Calibri"/>
                <a:cs typeface="Calibri"/>
              </a:rPr>
              <a:t>\</a:t>
            </a:r>
            <a:r>
              <a:rPr sz="2400" spc="-90" dirty="0">
                <a:latin typeface="Calibri"/>
                <a:cs typeface="Calibri"/>
              </a:rPr>
              <a:t>n</a:t>
            </a:r>
            <a:r>
              <a:rPr sz="2400" spc="45" dirty="0">
                <a:latin typeface="Calibri"/>
                <a:cs typeface="Calibri"/>
              </a:rPr>
              <a:t>",</a:t>
            </a:r>
            <a:r>
              <a:rPr sz="2400" spc="-20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"")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-75" dirty="0">
                <a:latin typeface="Calibri"/>
                <a:cs typeface="Calibri"/>
              </a:rPr>
              <a:t>ot</a:t>
            </a:r>
            <a:r>
              <a:rPr sz="2400" spc="-80" dirty="0">
                <a:latin typeface="Calibri"/>
                <a:cs typeface="Calibri"/>
              </a:rPr>
              <a:t>e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450" dirty="0">
                <a:latin typeface="Calibri"/>
                <a:cs typeface="Calibri"/>
              </a:rPr>
              <a:t>=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ote.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0" dirty="0">
                <a:latin typeface="Calibri"/>
                <a:cs typeface="Calibri"/>
              </a:rPr>
              <a:t>e</a:t>
            </a:r>
            <a:r>
              <a:rPr sz="2400" spc="-105" dirty="0">
                <a:latin typeface="Calibri"/>
                <a:cs typeface="Calibri"/>
              </a:rPr>
              <a:t>p</a:t>
            </a:r>
            <a:r>
              <a:rPr sz="2400" spc="-60" dirty="0">
                <a:latin typeface="Calibri"/>
                <a:cs typeface="Calibri"/>
              </a:rPr>
              <a:t>lac</a:t>
            </a:r>
            <a:r>
              <a:rPr sz="2400" spc="-7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"</a:t>
            </a:r>
            <a:r>
              <a:rPr sz="2400" spc="55" dirty="0">
                <a:latin typeface="Calibri"/>
                <a:cs typeface="Calibri"/>
              </a:rPr>
              <a:t>,",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"")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795"/>
              </a:lnSpc>
            </a:pPr>
            <a:r>
              <a:rPr sz="2400" spc="-110" dirty="0">
                <a:latin typeface="Calibri"/>
                <a:cs typeface="Calibri"/>
              </a:rPr>
              <a:t>e</a:t>
            </a:r>
            <a:r>
              <a:rPr sz="2400" spc="-125" dirty="0">
                <a:latin typeface="Calibri"/>
                <a:cs typeface="Calibri"/>
              </a:rPr>
              <a:t>x</a:t>
            </a:r>
            <a:r>
              <a:rPr sz="2400" spc="-105" dirty="0">
                <a:latin typeface="Calibri"/>
                <a:cs typeface="Calibri"/>
              </a:rPr>
              <a:t>c</a:t>
            </a:r>
            <a:r>
              <a:rPr sz="2400" spc="-100" dirty="0">
                <a:latin typeface="Calibri"/>
                <a:cs typeface="Calibri"/>
              </a:rPr>
              <a:t>e</a:t>
            </a:r>
            <a:r>
              <a:rPr sz="2400" spc="-10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12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86385" marR="7665720">
              <a:lnSpc>
                <a:spcPct val="100000"/>
              </a:lnSpc>
            </a:pP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spc="-75" dirty="0">
                <a:latin typeface="Calibri"/>
                <a:cs typeface="Calibri"/>
              </a:rPr>
              <a:t>ot</a:t>
            </a:r>
            <a:r>
              <a:rPr sz="2400" spc="-80" dirty="0">
                <a:latin typeface="Calibri"/>
                <a:cs typeface="Calibri"/>
              </a:rPr>
              <a:t>e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450" dirty="0">
                <a:latin typeface="Calibri"/>
                <a:cs typeface="Calibri"/>
              </a:rPr>
              <a:t>=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""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90" dirty="0">
                <a:latin typeface="Calibri"/>
                <a:cs typeface="Calibri"/>
              </a:rPr>
              <a:t>ma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5" dirty="0">
                <a:latin typeface="Calibri"/>
                <a:cs typeface="Calibri"/>
              </a:rPr>
              <a:t>k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450" dirty="0">
                <a:latin typeface="Calibri"/>
                <a:cs typeface="Calibri"/>
              </a:rPr>
              <a:t>=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""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14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/>
          <p:nvPr/>
        </p:nvSpPr>
        <p:spPr>
          <a:xfrm>
            <a:off x="1296669" y="906388"/>
            <a:ext cx="27876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5" dirty="0" smtClean="0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r>
              <a:rPr sz="2400" spc="-5" dirty="0" smtClean="0">
                <a:solidFill>
                  <a:srgbClr val="FFFFFF"/>
                </a:solidFill>
                <a:latin typeface="微软雅黑"/>
                <a:cs typeface="微软雅黑"/>
              </a:rPr>
              <a:t>.</a:t>
            </a:r>
            <a:endParaRPr sz="24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0796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25" dirty="0"/>
              <a:t>爬取图像</a:t>
            </a:r>
            <a:r>
              <a:rPr spc="10" dirty="0"/>
              <a:t>地址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61947" y="1456880"/>
            <a:ext cx="10296653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仔细分析</a:t>
            </a:r>
            <a:r>
              <a:rPr sz="2400" spc="-220" dirty="0">
                <a:latin typeface="Calibri"/>
                <a:cs typeface="Calibri"/>
              </a:rPr>
              <a:t>H</a:t>
            </a:r>
            <a:r>
              <a:rPr sz="2400" spc="-80" dirty="0">
                <a:latin typeface="Calibri"/>
                <a:cs typeface="Calibri"/>
              </a:rPr>
              <a:t>T</a:t>
            </a:r>
            <a:r>
              <a:rPr sz="2400" spc="-110" dirty="0">
                <a:latin typeface="Calibri"/>
                <a:cs typeface="Calibri"/>
              </a:rPr>
              <a:t>M</a:t>
            </a:r>
            <a:r>
              <a:rPr sz="2400" spc="-125" dirty="0">
                <a:latin typeface="Calibri"/>
                <a:cs typeface="Calibri"/>
              </a:rPr>
              <a:t>L</a:t>
            </a:r>
            <a:r>
              <a:rPr sz="2400" dirty="0">
                <a:latin typeface="宋体"/>
                <a:cs typeface="宋体"/>
              </a:rPr>
              <a:t>代码可以看到手机图像存在</a:t>
            </a:r>
            <a:r>
              <a:rPr sz="2400" spc="-20" dirty="0">
                <a:latin typeface="宋体"/>
                <a:cs typeface="宋体"/>
              </a:rPr>
              <a:t>于</a:t>
            </a:r>
            <a:r>
              <a:rPr sz="2400" spc="-330" dirty="0">
                <a:latin typeface="Calibri"/>
                <a:cs typeface="Calibri"/>
              </a:rPr>
              <a:t>&lt;</a:t>
            </a:r>
            <a:r>
              <a:rPr sz="2400" spc="-27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iv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5" dirty="0">
                <a:latin typeface="Calibri"/>
                <a:cs typeface="Calibri"/>
              </a:rPr>
              <a:t>c</a:t>
            </a:r>
            <a:r>
              <a:rPr sz="2400" spc="-114" dirty="0">
                <a:latin typeface="Calibri"/>
                <a:cs typeface="Calibri"/>
              </a:rPr>
              <a:t>lass="</a:t>
            </a:r>
            <a:r>
              <a:rPr sz="2400" spc="-150" dirty="0">
                <a:latin typeface="Calibri"/>
                <a:cs typeface="Calibri"/>
              </a:rPr>
              <a:t>p</a:t>
            </a:r>
            <a:r>
              <a:rPr sz="2400" spc="-225" dirty="0">
                <a:latin typeface="Calibri"/>
                <a:cs typeface="Calibri"/>
              </a:rPr>
              <a:t>-</a:t>
            </a:r>
            <a:r>
              <a:rPr sz="2400" spc="-155" dirty="0">
                <a:latin typeface="Calibri"/>
                <a:cs typeface="Calibri"/>
              </a:rPr>
              <a:t>img</a:t>
            </a:r>
            <a:r>
              <a:rPr sz="2400" spc="-160" dirty="0">
                <a:latin typeface="Calibri"/>
                <a:cs typeface="Calibri"/>
              </a:rPr>
              <a:t>"</a:t>
            </a:r>
            <a:r>
              <a:rPr sz="2400" spc="-275" dirty="0">
                <a:latin typeface="Calibri"/>
                <a:cs typeface="Calibri"/>
              </a:rPr>
              <a:t>&gt;</a:t>
            </a:r>
            <a:r>
              <a:rPr sz="2400" dirty="0" err="1" smtClean="0">
                <a:latin typeface="宋体"/>
                <a:cs typeface="宋体"/>
              </a:rPr>
              <a:t>下面的一个</a:t>
            </a:r>
            <a:r>
              <a:rPr sz="2400" spc="-305" dirty="0">
                <a:latin typeface="Calibri"/>
                <a:cs typeface="Calibri"/>
              </a:rPr>
              <a:t>&lt;</a:t>
            </a:r>
            <a:r>
              <a:rPr sz="2400" spc="-225" dirty="0">
                <a:latin typeface="Calibri"/>
                <a:cs typeface="Calibri"/>
              </a:rPr>
              <a:t>a</a:t>
            </a:r>
            <a:r>
              <a:rPr sz="2400" spc="-445" dirty="0">
                <a:latin typeface="Calibri"/>
                <a:cs typeface="Calibri"/>
              </a:rPr>
              <a:t>&gt;</a:t>
            </a:r>
            <a:r>
              <a:rPr sz="2400" dirty="0">
                <a:latin typeface="宋体"/>
                <a:cs typeface="宋体"/>
              </a:rPr>
              <a:t>超级链接的</a:t>
            </a:r>
            <a:r>
              <a:rPr sz="2400" spc="-450" dirty="0">
                <a:latin typeface="Calibri"/>
                <a:cs typeface="Calibri"/>
              </a:rPr>
              <a:t>&lt;</a:t>
            </a:r>
            <a:r>
              <a:rPr sz="2400" spc="-155" dirty="0">
                <a:latin typeface="Calibri"/>
                <a:cs typeface="Calibri"/>
              </a:rPr>
              <a:t>img</a:t>
            </a:r>
            <a:r>
              <a:rPr sz="2400" spc="-450" dirty="0">
                <a:latin typeface="Calibri"/>
                <a:cs typeface="Calibri"/>
              </a:rPr>
              <a:t>&gt;</a:t>
            </a:r>
            <a:r>
              <a:rPr sz="2400" dirty="0">
                <a:latin typeface="宋体"/>
                <a:cs typeface="宋体"/>
              </a:rPr>
              <a:t>元素中，图像要么存储</a:t>
            </a:r>
            <a:r>
              <a:rPr sz="2400" spc="5" dirty="0">
                <a:latin typeface="宋体"/>
                <a:cs typeface="宋体"/>
              </a:rPr>
              <a:t>于</a:t>
            </a:r>
            <a:r>
              <a:rPr sz="2400" spc="-450" dirty="0">
                <a:latin typeface="Calibri"/>
                <a:cs typeface="Calibri"/>
              </a:rPr>
              <a:t>&lt;</a:t>
            </a:r>
            <a:r>
              <a:rPr sz="2400" spc="-155" dirty="0">
                <a:latin typeface="Calibri"/>
                <a:cs typeface="Calibri"/>
              </a:rPr>
              <a:t>img</a:t>
            </a:r>
            <a:r>
              <a:rPr sz="2400" spc="-450" dirty="0">
                <a:latin typeface="Calibri"/>
                <a:cs typeface="Calibri"/>
              </a:rPr>
              <a:t>&gt;</a:t>
            </a:r>
            <a:r>
              <a:rPr sz="2400" dirty="0">
                <a:latin typeface="宋体"/>
                <a:cs typeface="宋体"/>
              </a:rPr>
              <a:t>的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105" dirty="0">
                <a:latin typeface="Calibri"/>
                <a:cs typeface="Calibri"/>
              </a:rPr>
              <a:t>c</a:t>
            </a:r>
            <a:r>
              <a:rPr sz="2400" dirty="0">
                <a:latin typeface="宋体"/>
                <a:cs typeface="宋体"/>
              </a:rPr>
              <a:t>属</a:t>
            </a:r>
            <a:r>
              <a:rPr sz="2400" spc="-25" dirty="0">
                <a:latin typeface="宋体"/>
                <a:cs typeface="宋体"/>
              </a:rPr>
              <a:t>性</a:t>
            </a:r>
            <a:r>
              <a:rPr sz="2400" dirty="0">
                <a:latin typeface="宋体"/>
                <a:cs typeface="宋体"/>
              </a:rPr>
              <a:t>， 要存储在</a:t>
            </a:r>
            <a:r>
              <a:rPr sz="2400" spc="-450" dirty="0">
                <a:latin typeface="Calibri"/>
                <a:cs typeface="Calibri"/>
              </a:rPr>
              <a:t>&lt;</a:t>
            </a:r>
            <a:r>
              <a:rPr sz="2400" spc="-155" dirty="0">
                <a:latin typeface="Calibri"/>
                <a:cs typeface="Calibri"/>
              </a:rPr>
              <a:t>img</a:t>
            </a:r>
            <a:r>
              <a:rPr sz="2400" spc="-450" dirty="0">
                <a:latin typeface="Calibri"/>
                <a:cs typeface="Calibri"/>
              </a:rPr>
              <a:t>&gt;</a:t>
            </a:r>
            <a:r>
              <a:rPr sz="2400" dirty="0">
                <a:latin typeface="宋体"/>
                <a:cs typeface="宋体"/>
              </a:rPr>
              <a:t>的</a:t>
            </a:r>
            <a:r>
              <a:rPr sz="2400" spc="-150" dirty="0">
                <a:latin typeface="Calibri"/>
                <a:cs typeface="Calibri"/>
              </a:rPr>
              <a:t>d</a:t>
            </a:r>
            <a:r>
              <a:rPr sz="2400" spc="-1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75" dirty="0">
                <a:latin typeface="Calibri"/>
                <a:cs typeface="Calibri"/>
              </a:rPr>
              <a:t>a</a:t>
            </a:r>
            <a:r>
              <a:rPr sz="2400" spc="-225" dirty="0">
                <a:latin typeface="Calibri"/>
                <a:cs typeface="Calibri"/>
              </a:rPr>
              <a:t>-</a:t>
            </a:r>
            <a:r>
              <a:rPr sz="2400" spc="-75" dirty="0">
                <a:latin typeface="Calibri"/>
                <a:cs typeface="Calibri"/>
              </a:rPr>
              <a:t>la</a:t>
            </a:r>
            <a:r>
              <a:rPr sz="2400" spc="-105" dirty="0">
                <a:latin typeface="Calibri"/>
                <a:cs typeface="Calibri"/>
              </a:rPr>
              <a:t>z</a:t>
            </a:r>
            <a:r>
              <a:rPr sz="2400" spc="-85" dirty="0">
                <a:latin typeface="Calibri"/>
                <a:cs typeface="Calibri"/>
              </a:rPr>
              <a:t>y</a:t>
            </a:r>
            <a:r>
              <a:rPr sz="2400" spc="-225" dirty="0">
                <a:latin typeface="Calibri"/>
                <a:cs typeface="Calibri"/>
              </a:rPr>
              <a:t>-</a:t>
            </a:r>
            <a:r>
              <a:rPr sz="2400" spc="-155" dirty="0">
                <a:latin typeface="Calibri"/>
                <a:cs typeface="Calibri"/>
              </a:rPr>
              <a:t>img</a:t>
            </a:r>
            <a:r>
              <a:rPr sz="2400" dirty="0">
                <a:latin typeface="宋体"/>
                <a:cs typeface="宋体"/>
              </a:rPr>
              <a:t>属性，</a:t>
            </a:r>
            <a:r>
              <a:rPr sz="2400" dirty="0" smtClean="0">
                <a:latin typeface="宋体"/>
                <a:cs typeface="宋体"/>
              </a:rPr>
              <a:t>因此我们在这个两个属性中去取两个地址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105" dirty="0">
                <a:latin typeface="Calibri"/>
                <a:cs typeface="Calibri"/>
              </a:rPr>
              <a:t>c</a:t>
            </a:r>
            <a:r>
              <a:rPr sz="2400" spc="-75" dirty="0">
                <a:latin typeface="Calibri"/>
                <a:cs typeface="Calibri"/>
              </a:rPr>
              <a:t>1</a:t>
            </a:r>
            <a:r>
              <a:rPr sz="2400" dirty="0">
                <a:latin typeface="宋体"/>
                <a:cs typeface="宋体"/>
              </a:rPr>
              <a:t>与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105" dirty="0">
                <a:latin typeface="Calibri"/>
                <a:cs typeface="Calibri"/>
              </a:rPr>
              <a:t>c</a:t>
            </a:r>
            <a:r>
              <a:rPr sz="2400" spc="-75" dirty="0">
                <a:latin typeface="Calibri"/>
                <a:cs typeface="Calibri"/>
              </a:rPr>
              <a:t>2</a:t>
            </a:r>
            <a:r>
              <a:rPr sz="2400" dirty="0">
                <a:latin typeface="宋体"/>
                <a:cs typeface="宋体"/>
              </a:rPr>
              <a:t>，程序如下</a:t>
            </a:r>
            <a:r>
              <a:rPr sz="2400" dirty="0" smtClean="0">
                <a:latin typeface="宋体"/>
                <a:cs typeface="宋体"/>
              </a:rPr>
              <a:t>：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" name="object 14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/>
          <p:nvPr/>
        </p:nvSpPr>
        <p:spPr>
          <a:xfrm>
            <a:off x="1296669" y="906388"/>
            <a:ext cx="27876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5" dirty="0" smtClean="0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r>
              <a:rPr sz="2400" spc="-5" dirty="0" smtClean="0">
                <a:solidFill>
                  <a:srgbClr val="FFFFFF"/>
                </a:solidFill>
                <a:latin typeface="微软雅黑"/>
                <a:cs typeface="微软雅黑"/>
              </a:rPr>
              <a:t>.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9040" y="3048000"/>
            <a:ext cx="11478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try:</a:t>
            </a:r>
          </a:p>
          <a:p>
            <a:r>
              <a:rPr lang="en-US" altLang="zh-CN" dirty="0" smtClean="0"/>
              <a:t>	</a:t>
            </a:r>
            <a:r>
              <a:rPr lang="en-US" altLang="zh-CN" b="1" dirty="0" smtClean="0">
                <a:solidFill>
                  <a:srgbClr val="C00000"/>
                </a:solidFill>
              </a:rPr>
              <a:t>src1 </a:t>
            </a:r>
            <a:r>
              <a:rPr lang="en-US" altLang="zh-CN" dirty="0"/>
              <a:t>= </a:t>
            </a:r>
            <a:r>
              <a:rPr lang="en-US" altLang="zh-CN" dirty="0" err="1"/>
              <a:t>li.find_element_by_xpath</a:t>
            </a:r>
            <a:r>
              <a:rPr lang="en-US" altLang="zh-CN" dirty="0"/>
              <a:t>(".//div[@class=</a:t>
            </a:r>
            <a:r>
              <a:rPr lang="en-US" altLang="zh-CN" dirty="0" smtClean="0"/>
              <a:t>'p-</a:t>
            </a:r>
            <a:r>
              <a:rPr lang="en-US" altLang="zh-CN" dirty="0" err="1" smtClean="0"/>
              <a:t>img</a:t>
            </a:r>
            <a:r>
              <a:rPr lang="en-US" altLang="zh-CN" dirty="0"/>
              <a:t>']//a//</a:t>
            </a:r>
            <a:r>
              <a:rPr lang="en-US" altLang="zh-CN" dirty="0" err="1"/>
              <a:t>img</a:t>
            </a:r>
            <a:r>
              <a:rPr lang="en-US" altLang="zh-CN" dirty="0" smtClean="0"/>
              <a:t>").</a:t>
            </a:r>
            <a:r>
              <a:rPr lang="en-US" altLang="zh-CN" dirty="0" err="1"/>
              <a:t>get_attribute</a:t>
            </a:r>
            <a:r>
              <a:rPr lang="en-US" altLang="zh-CN" dirty="0"/>
              <a:t>("</a:t>
            </a:r>
            <a:r>
              <a:rPr lang="en-US" altLang="zh-CN" dirty="0" err="1"/>
              <a:t>src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except:</a:t>
            </a:r>
          </a:p>
          <a:p>
            <a:r>
              <a:rPr lang="en-US" altLang="zh-CN" dirty="0" smtClean="0"/>
              <a:t>	src1</a:t>
            </a:r>
            <a:r>
              <a:rPr lang="en-US" altLang="zh-CN" dirty="0"/>
              <a:t>=""</a:t>
            </a:r>
          </a:p>
          <a:p>
            <a:r>
              <a:rPr lang="en-US" altLang="zh-CN" dirty="0"/>
              <a:t>try:</a:t>
            </a:r>
          </a:p>
          <a:p>
            <a:r>
              <a:rPr lang="en-US" altLang="zh-CN" dirty="0" smtClean="0"/>
              <a:t>	</a:t>
            </a:r>
            <a:r>
              <a:rPr lang="en-US" altLang="zh-CN" b="1" dirty="0" smtClean="0">
                <a:solidFill>
                  <a:srgbClr val="C00000"/>
                </a:solidFill>
              </a:rPr>
              <a:t>src2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li.find_element_by_xpath</a:t>
            </a:r>
            <a:r>
              <a:rPr lang="en-US" altLang="zh-CN" dirty="0"/>
              <a:t>(".//div[@class='p- </a:t>
            </a:r>
            <a:r>
              <a:rPr lang="en-US" altLang="zh-CN" dirty="0" err="1"/>
              <a:t>img</a:t>
            </a:r>
            <a:r>
              <a:rPr lang="en-US" altLang="zh-CN" dirty="0"/>
              <a:t>']//a//</a:t>
            </a:r>
            <a:r>
              <a:rPr lang="en-US" altLang="zh-CN" dirty="0" err="1"/>
              <a:t>img</a:t>
            </a:r>
            <a:r>
              <a:rPr lang="en-US" altLang="zh-CN" dirty="0"/>
              <a:t>").</a:t>
            </a:r>
            <a:r>
              <a:rPr lang="en-US" altLang="zh-CN" dirty="0" err="1"/>
              <a:t>get_attribute</a:t>
            </a:r>
            <a:r>
              <a:rPr lang="en-US" altLang="zh-CN" dirty="0"/>
              <a:t>("data-lazy-</a:t>
            </a:r>
            <a:r>
              <a:rPr lang="en-US" altLang="zh-CN" dirty="0" err="1"/>
              <a:t>img</a:t>
            </a:r>
            <a:r>
              <a:rPr lang="en-US" altLang="zh-CN" dirty="0"/>
              <a:t>") </a:t>
            </a:r>
            <a:endParaRPr lang="en-US" altLang="zh-CN" dirty="0" smtClean="0"/>
          </a:p>
          <a:p>
            <a:r>
              <a:rPr lang="en-US" altLang="zh-CN" dirty="0" smtClean="0"/>
              <a:t>except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	src2</a:t>
            </a:r>
            <a:r>
              <a:rPr lang="en-US" altLang="zh-CN" dirty="0"/>
              <a:t>=""</a:t>
            </a:r>
          </a:p>
        </p:txBody>
      </p:sp>
    </p:spTree>
    <p:extLst>
      <p:ext uri="{BB962C8B-B14F-4D97-AF65-F5344CB8AC3E}">
        <p14:creationId xmlns:p14="http://schemas.microsoft.com/office/powerpoint/2010/main" val="289116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25" dirty="0"/>
              <a:t>实现网页</a:t>
            </a:r>
            <a:r>
              <a:rPr spc="10" dirty="0"/>
              <a:t>翻页</a:t>
            </a:r>
          </a:p>
        </p:txBody>
      </p:sp>
      <p:sp>
        <p:nvSpPr>
          <p:cNvPr id="4" name="object 4"/>
          <p:cNvSpPr/>
          <p:nvPr/>
        </p:nvSpPr>
        <p:spPr>
          <a:xfrm>
            <a:off x="2112264" y="1572767"/>
            <a:ext cx="7318248" cy="474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4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/>
          <p:nvPr/>
        </p:nvSpPr>
        <p:spPr>
          <a:xfrm>
            <a:off x="1296669" y="906388"/>
            <a:ext cx="27876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5" dirty="0" smtClean="0">
                <a:solidFill>
                  <a:srgbClr val="FFFFFF"/>
                </a:solidFill>
                <a:latin typeface="微软雅黑"/>
                <a:cs typeface="微软雅黑"/>
              </a:rPr>
              <a:t>4</a:t>
            </a:r>
            <a:r>
              <a:rPr sz="2400" spc="-5" dirty="0" smtClean="0">
                <a:solidFill>
                  <a:srgbClr val="FFFFFF"/>
                </a:solidFill>
                <a:latin typeface="微软雅黑"/>
                <a:cs typeface="微软雅黑"/>
              </a:rPr>
              <a:t>.</a:t>
            </a:r>
            <a:endParaRPr sz="24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692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1197</Words>
  <Application>Microsoft Office PowerPoint</Application>
  <PresentationFormat>宽屏</PresentationFormat>
  <Paragraphs>286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Microsoft JhengHei</vt:lpstr>
      <vt:lpstr>宋体</vt:lpstr>
      <vt:lpstr>微软雅黑</vt:lpstr>
      <vt:lpstr>Calibri</vt:lpstr>
      <vt:lpstr>Office Theme</vt:lpstr>
      <vt:lpstr>5.8 爬取京东商城网站数据</vt:lpstr>
      <vt:lpstr>PowerPoint 演示文稿</vt:lpstr>
      <vt:lpstr>京东网站</vt:lpstr>
      <vt:lpstr>京东网站</vt:lpstr>
      <vt:lpstr>爬取手机&lt;li&gt;元素</vt:lpstr>
      <vt:lpstr>爬取价格</vt:lpstr>
      <vt:lpstr>爬取品牌与简介</vt:lpstr>
      <vt:lpstr>爬取图像地址</vt:lpstr>
      <vt:lpstr>实现网页翻页</vt:lpstr>
      <vt:lpstr>页面跳转</vt:lpstr>
      <vt:lpstr>实现网页翻页</vt:lpstr>
      <vt:lpstr>爬虫程序的源码 1</vt:lpstr>
      <vt:lpstr>爬虫程序的源码 2</vt:lpstr>
      <vt:lpstr>爬虫程序的源码 3</vt:lpstr>
      <vt:lpstr>爬虫程序的源码 4</vt:lpstr>
      <vt:lpstr>爬虫程序的源码 5</vt:lpstr>
      <vt:lpstr>爬虫程序的源码 6</vt:lpstr>
      <vt:lpstr>爬虫程序的源码 7</vt:lpstr>
      <vt:lpstr>爬虫程序的源码 8</vt:lpstr>
      <vt:lpstr>爬虫程序的源码 9</vt:lpstr>
      <vt:lpstr>爬虫程序的源码 10</vt:lpstr>
      <vt:lpstr>PowerPoint 演示文稿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Beautiful</cp:lastModifiedBy>
  <cp:revision>83</cp:revision>
  <cp:lastPrinted>2020-11-05T23:24:47Z</cp:lastPrinted>
  <dcterms:created xsi:type="dcterms:W3CDTF">2020-11-05T09:40:45Z</dcterms:created>
  <dcterms:modified xsi:type="dcterms:W3CDTF">2020-11-09T04:20:50Z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2020-11-05T00:00:00Z</vt:filetime>
  </property>
</Properties>
</file>