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334" r:id="rId2"/>
    <p:sldId id="423" r:id="rId3"/>
    <p:sldId id="424" r:id="rId4"/>
    <p:sldId id="422" r:id="rId5"/>
    <p:sldId id="421" r:id="rId6"/>
    <p:sldId id="425" r:id="rId7"/>
    <p:sldId id="418" r:id="rId8"/>
    <p:sldId id="419" r:id="rId9"/>
    <p:sldId id="389" r:id="rId10"/>
    <p:sldId id="390" r:id="rId11"/>
    <p:sldId id="391" r:id="rId12"/>
    <p:sldId id="392" r:id="rId13"/>
    <p:sldId id="393" r:id="rId14"/>
    <p:sldId id="394" r:id="rId15"/>
    <p:sldId id="41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28" r:id="rId34"/>
    <p:sldId id="426" r:id="rId35"/>
    <p:sldId id="427" r:id="rId36"/>
  </p:sldIdLst>
  <p:sldSz cx="9144000" cy="5143500" type="screen16x9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62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77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E7F9EEF4-742F-4C81-98F4-112DD66175ED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4B037727-7FF3-4E3F-914C-D05B0FCE3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3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26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74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9/30/2020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quote.eastmoney.com/center/gridlist.html#hs_a_board" TargetMode="External"/><Relationship Id="rId2" Type="http://schemas.openxmlformats.org/officeDocument/2006/relationships/hyperlink" Target="https://www.eastmoney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uanlan.zhihu.com/p/50099084" TargetMode="External"/><Relationship Id="rId4" Type="http://schemas.openxmlformats.org/officeDocument/2006/relationships/hyperlink" Target="http://nufm.dfcfw.com/EM_Finance2014NumericApplication/JS.aspx?cb=jQuery112404462275420342996_1542343049719&amp;type=CT&amp;token=4f1862fc3b5e77c150a2b985b12db0fd&amp;sty=FCOIATC&amp;js=(%7bdata:%5b(x)%5d,recordsFiltered:(tot)%7d)&amp;cmd=C._A&amp;st=(ChangePercent)&amp;sr=-1&amp;p=1&amp;ps=20&amp;_=1542343050897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stmoney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第二</a:t>
            </a:r>
            <a:r>
              <a:rPr lang="zh-CN" altLang="en-US" sz="4400" dirty="0"/>
              <a:t>讲</a:t>
            </a:r>
            <a:r>
              <a:rPr lang="zh-CN" altLang="en-US" sz="4400" dirty="0" smtClean="0"/>
              <a:t> 使用</a:t>
            </a:r>
            <a:r>
              <a:rPr lang="en-US" altLang="zh-CN" sz="4400" dirty="0" err="1" smtClean="0"/>
              <a:t>BeautifulSoup</a:t>
            </a:r>
            <a:r>
              <a:rPr lang="zh-CN" altLang="en-US" sz="4400" dirty="0" smtClean="0"/>
              <a:t>工具选择数据，使用</a:t>
            </a:r>
            <a:r>
              <a:rPr lang="en-US" altLang="zh-CN" sz="4400" dirty="0" err="1" smtClean="0"/>
              <a:t>css</a:t>
            </a:r>
            <a:r>
              <a:rPr lang="zh-CN" altLang="en-US" sz="4400" dirty="0" smtClean="0"/>
              <a:t>选择数据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263148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2.1</a:t>
            </a:r>
            <a:r>
              <a:rPr lang="zh-CN" altLang="en-US" sz="2400" dirty="0" smtClean="0"/>
              <a:t>使用</a:t>
            </a:r>
            <a:r>
              <a:rPr lang="en-US" altLang="zh-CN" sz="2400" dirty="0" err="1"/>
              <a:t>BeautifulSoup</a:t>
            </a:r>
            <a:r>
              <a:rPr lang="zh-CN" altLang="en-US" sz="2400" dirty="0" smtClean="0"/>
              <a:t>工具</a:t>
            </a:r>
            <a:r>
              <a:rPr lang="zh-CN" altLang="en-US" sz="2400" dirty="0"/>
              <a:t>选择数据</a:t>
            </a:r>
            <a:endParaRPr lang="en-US" altLang="zh-CN" sz="2400" dirty="0" smtClean="0"/>
          </a:p>
          <a:p>
            <a:r>
              <a:rPr lang="en-US" altLang="zh-CN" sz="2400" dirty="0" smtClean="0"/>
              <a:t>2.2</a:t>
            </a:r>
            <a:r>
              <a:rPr lang="zh-CN" altLang="zh-CN" sz="2400" b="1" dirty="0"/>
              <a:t>使用</a:t>
            </a:r>
            <a:r>
              <a:rPr lang="en-US" altLang="zh-CN" sz="2400" b="1" dirty="0"/>
              <a:t>CSS</a:t>
            </a:r>
            <a:r>
              <a:rPr lang="zh-CN" altLang="zh-CN" sz="2400" b="1" dirty="0"/>
              <a:t>语法</a:t>
            </a:r>
            <a:r>
              <a:rPr lang="zh-CN" altLang="en-US" sz="2400" dirty="0"/>
              <a:t>查找元素</a:t>
            </a:r>
            <a:endParaRPr lang="en-US" altLang="zh-CN" sz="2400" dirty="0" smtClean="0"/>
          </a:p>
          <a:p>
            <a:r>
              <a:rPr lang="en-US" altLang="zh-CN" sz="2400" b="1" dirty="0" smtClean="0"/>
              <a:t>2.3</a:t>
            </a:r>
            <a:r>
              <a:rPr lang="zh-CN" altLang="en-US" sz="2400" dirty="0"/>
              <a:t>实践项目</a:t>
            </a:r>
            <a:r>
              <a:rPr lang="en-US" altLang="zh-CN" sz="2400" dirty="0"/>
              <a:t>-</a:t>
            </a:r>
            <a:r>
              <a:rPr lang="zh-CN" altLang="en-US" sz="2400" dirty="0"/>
              <a:t>爬取天气预报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en-US" altLang="zh-CN" sz="2400" dirty="0" smtClean="0"/>
              <a:t>2.4</a:t>
            </a:r>
            <a:r>
              <a:rPr lang="zh-CN" altLang="en-US" sz="2400" dirty="0" smtClean="0"/>
              <a:t>课堂作业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73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2.3.1 </a:t>
            </a:r>
            <a:r>
              <a:rPr lang="zh-CN" altLang="zh-CN" b="1" dirty="0"/>
              <a:t>项目简介</a:t>
            </a:r>
            <a:endParaRPr lang="zh-CN" altLang="zh-CN" dirty="0"/>
          </a:p>
          <a:p>
            <a:r>
              <a:rPr lang="zh-CN" altLang="zh-CN" dirty="0"/>
              <a:t>在中国天气网</a:t>
            </a:r>
            <a:r>
              <a:rPr lang="en-US" altLang="zh-CN" dirty="0"/>
              <a:t>(http://www.weather.com.cn)</a:t>
            </a:r>
            <a:r>
              <a:rPr lang="zh-CN" altLang="zh-CN" dirty="0"/>
              <a:t>中输入一个城市的名称，例如输入深圳，那么会转到地址</a:t>
            </a:r>
            <a:r>
              <a:rPr lang="en-US" altLang="zh-CN" dirty="0"/>
              <a:t>http://www.weather.com.cn/weather1d/101280601.shtml</a:t>
            </a:r>
            <a:r>
              <a:rPr lang="zh-CN" altLang="zh-CN" dirty="0"/>
              <a:t>的网页显示深圳的天气预报，其中</a:t>
            </a:r>
            <a:r>
              <a:rPr lang="en-US" altLang="zh-CN" dirty="0"/>
              <a:t>101280601</a:t>
            </a:r>
            <a:r>
              <a:rPr lang="zh-CN" altLang="zh-CN" dirty="0"/>
              <a:t>是深圳的代码，每个城市或者地区都有一个代码。如图</a:t>
            </a:r>
            <a:r>
              <a:rPr lang="en-US" altLang="zh-CN" dirty="0"/>
              <a:t>2-6-1</a:t>
            </a:r>
            <a:r>
              <a:rPr lang="zh-CN" altLang="zh-CN" dirty="0"/>
              <a:t>、</a:t>
            </a:r>
            <a:r>
              <a:rPr lang="en-US" altLang="zh-CN" dirty="0"/>
              <a:t>2-6-2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8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31590"/>
            <a:ext cx="5699522" cy="31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74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87574"/>
            <a:ext cx="5713809" cy="3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313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2.3.2 </a:t>
            </a:r>
            <a:r>
              <a:rPr lang="en-US" altLang="zh-CN" sz="4000" b="1" dirty="0"/>
              <a:t>HTML</a:t>
            </a:r>
            <a:r>
              <a:rPr lang="zh-CN" altLang="zh-CN" sz="4000" b="1" dirty="0"/>
              <a:t>代码分析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346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2.3.2 </a:t>
            </a:r>
            <a:r>
              <a:rPr lang="en-US" altLang="zh-CN" b="1" dirty="0"/>
              <a:t>HTML</a:t>
            </a:r>
            <a:r>
              <a:rPr lang="zh-CN" altLang="zh-CN" b="1" dirty="0"/>
              <a:t>代码分析</a:t>
            </a:r>
            <a:endParaRPr lang="zh-CN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Chrome</a:t>
            </a:r>
            <a:r>
              <a:rPr lang="zh-CN" altLang="zh-CN" dirty="0"/>
              <a:t>浏览器浏览网站，鼠标指向</a:t>
            </a:r>
            <a:r>
              <a:rPr lang="en-US" altLang="zh-CN" dirty="0"/>
              <a:t>7</a:t>
            </a:r>
            <a:r>
              <a:rPr lang="zh-CN" altLang="zh-CN" dirty="0"/>
              <a:t>天天气预报的今天位置，点击右键弹出菜单，选择“检查”就可以打开这个位置对应的</a:t>
            </a:r>
            <a:r>
              <a:rPr lang="en-US" altLang="zh-CN" dirty="0"/>
              <a:t>HTML</a:t>
            </a:r>
            <a:r>
              <a:rPr lang="zh-CN" altLang="zh-CN" dirty="0"/>
              <a:t>代码，如图</a:t>
            </a:r>
            <a:r>
              <a:rPr lang="en-US" altLang="zh-CN" dirty="0"/>
              <a:t>2-6-3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3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28076"/>
            <a:ext cx="568863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5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选择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class="t </a:t>
            </a:r>
            <a:r>
              <a:rPr lang="en-US" altLang="zh-CN" dirty="0" err="1"/>
              <a:t>clearfix</a:t>
            </a:r>
            <a:r>
              <a:rPr lang="en-US" altLang="zh-CN" dirty="0"/>
              <a:t>"&gt;</a:t>
            </a:r>
            <a:r>
              <a:rPr lang="zh-CN" altLang="zh-CN" dirty="0"/>
              <a:t>元素，点击右键弹出菜单选择</a:t>
            </a:r>
            <a:r>
              <a:rPr lang="en-US" altLang="zh-CN" dirty="0"/>
              <a:t>"Edit as HTML"</a:t>
            </a:r>
            <a:r>
              <a:rPr lang="zh-CN" altLang="zh-CN" dirty="0"/>
              <a:t>，就可以进入编辑状态，复制整个</a:t>
            </a:r>
            <a:r>
              <a:rPr lang="en-US" altLang="zh-CN" dirty="0"/>
              <a:t>HTML</a:t>
            </a:r>
            <a:r>
              <a:rPr lang="zh-CN" altLang="zh-CN" dirty="0"/>
              <a:t>，结果如下：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class="t </a:t>
            </a:r>
            <a:r>
              <a:rPr lang="en-US" altLang="zh-CN" dirty="0" err="1"/>
              <a:t>clearfix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&lt;li class="on"&gt;</a:t>
            </a:r>
            <a:endParaRPr lang="zh-CN" altLang="zh-CN" dirty="0"/>
          </a:p>
          <a:p>
            <a:r>
              <a:rPr lang="en-US" altLang="zh-CN" dirty="0"/>
              <a:t>&lt;h1&gt;5</a:t>
            </a:r>
            <a:r>
              <a:rPr lang="zh-CN" altLang="zh-CN" dirty="0"/>
              <a:t>日（今天）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&lt;span&gt;32&lt;/span&gt;/&lt;i&gt;28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3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r>
              <a:rPr lang="en-US" altLang="zh-CN" dirty="0"/>
              <a:t>&lt;h1&gt;6</a:t>
            </a:r>
            <a:r>
              <a:rPr lang="zh-CN" altLang="zh-CN" dirty="0"/>
              <a:t>日（明天）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&lt;span&gt;32&lt;/span&gt;/&lt;i&gt;27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8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&lt;h1&gt;7</a:t>
            </a:r>
            <a:r>
              <a:rPr lang="zh-CN" altLang="zh-CN" dirty="0"/>
              <a:t>日（后天）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&lt;span&gt;32&lt;/span&gt;/&lt;i&gt;27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r>
              <a:rPr lang="en-US" altLang="zh-CN" dirty="0"/>
              <a:t>&lt;h1&gt;8</a:t>
            </a:r>
            <a:r>
              <a:rPr lang="zh-CN" altLang="zh-CN" dirty="0"/>
              <a:t>日（周四）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&lt;span&gt;32&lt;/span&gt;/&lt;i&gt;27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4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&lt;h1&gt;9</a:t>
            </a:r>
            <a:r>
              <a:rPr lang="zh-CN" altLang="zh-CN" dirty="0"/>
              <a:t>日（周五）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&lt;span&gt;33&lt;/span&gt;/&lt;i&gt;27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4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91630"/>
            <a:ext cx="6277892" cy="32861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5616" y="77155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2.1</a:t>
            </a:r>
            <a:r>
              <a:rPr lang="zh-CN" altLang="en-US" sz="3200" b="1" dirty="0"/>
              <a:t>使用</a:t>
            </a:r>
            <a:r>
              <a:rPr lang="en-US" altLang="zh-CN" sz="3200" b="1" dirty="0" err="1"/>
              <a:t>BeautifulSoup</a:t>
            </a:r>
            <a:r>
              <a:rPr lang="zh-CN" altLang="en-US" sz="3200" b="1" dirty="0"/>
              <a:t>工具选择</a:t>
            </a:r>
            <a:r>
              <a:rPr lang="zh-CN" altLang="en-US" sz="3200" b="1" dirty="0" smtClean="0"/>
              <a:t>数据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18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&lt;h1&gt;10</a:t>
            </a:r>
            <a:r>
              <a:rPr lang="zh-CN" altLang="zh-CN" dirty="0"/>
              <a:t>日（周六）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n01"&gt;&lt;/big&gt;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&lt;span&gt;33&lt;/span&gt;/&lt;i&gt;27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&lt;li&gt;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03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&lt;h1&gt;11</a:t>
            </a:r>
            <a:r>
              <a:rPr lang="zh-CN" altLang="zh-CN" dirty="0"/>
              <a:t>日（周日）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&lt;big class="png40 d01"&gt;&lt;/big&gt;</a:t>
            </a:r>
            <a:endParaRPr lang="zh-CN" altLang="zh-CN" dirty="0"/>
          </a:p>
          <a:p>
            <a:r>
              <a:rPr lang="en-US" altLang="zh-CN" dirty="0"/>
              <a:t>&lt;big class="png40 n07"&gt;&lt;/big&gt;</a:t>
            </a:r>
            <a:endParaRPr lang="zh-CN" altLang="zh-CN" dirty="0"/>
          </a:p>
          <a:p>
            <a:r>
              <a:rPr lang="en-US" altLang="zh-CN" dirty="0"/>
              <a:t>&lt;p title="</a:t>
            </a:r>
            <a:r>
              <a:rPr lang="zh-CN" altLang="zh-CN" dirty="0"/>
              <a:t>多云转小雨</a:t>
            </a:r>
            <a:r>
              <a:rPr lang="en-US" altLang="zh-CN" dirty="0"/>
              <a:t>" class="</a:t>
            </a:r>
            <a:r>
              <a:rPr lang="en-US" altLang="zh-CN" dirty="0" err="1"/>
              <a:t>wea</a:t>
            </a:r>
            <a:r>
              <a:rPr lang="en-US" altLang="zh-CN" dirty="0"/>
              <a:t>"&gt;</a:t>
            </a:r>
            <a:r>
              <a:rPr lang="zh-CN" altLang="zh-CN" dirty="0"/>
              <a:t>多云转小雨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class="tem"&gt;</a:t>
            </a:r>
            <a:endParaRPr lang="zh-CN" altLang="zh-CN" dirty="0"/>
          </a:p>
          <a:p>
            <a:r>
              <a:rPr lang="en-US" altLang="zh-CN" dirty="0"/>
              <a:t>&lt;span&gt;33&lt;/span&gt;/&lt;i&gt;26</a:t>
            </a:r>
            <a:r>
              <a:rPr lang="zh-CN" altLang="zh-CN" dirty="0"/>
              <a:t>℃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&lt;p class="win"&gt;</a:t>
            </a:r>
            <a:endParaRPr lang="zh-CN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&lt;span title="</a:t>
            </a:r>
            <a:r>
              <a:rPr lang="zh-CN" altLang="zh-CN" dirty="0"/>
              <a:t>无持续风向</a:t>
            </a:r>
            <a:r>
              <a:rPr lang="en-US" altLang="zh-CN" dirty="0"/>
              <a:t>" class=""&gt;&lt;/span&gt;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&lt;i&gt;</a:t>
            </a:r>
            <a:r>
              <a:rPr lang="zh-CN" altLang="zh-CN" dirty="0"/>
              <a:t>微风</a:t>
            </a:r>
            <a:r>
              <a:rPr lang="en-US" altLang="zh-CN" dirty="0"/>
              <a:t>&lt;/i&gt;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&lt;div class="slid"&gt;&lt;/div&gt;</a:t>
            </a:r>
            <a:endParaRPr lang="zh-CN" altLang="zh-CN" dirty="0"/>
          </a:p>
          <a:p>
            <a:r>
              <a:rPr lang="en-US" altLang="zh-CN" dirty="0"/>
              <a:t>&lt;/li&gt;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2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2.3.3 </a:t>
            </a:r>
            <a:r>
              <a:rPr lang="zh-CN" altLang="zh-CN" sz="4000" b="1" dirty="0"/>
              <a:t>爬取天气预报数据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157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b="1" dirty="0" smtClean="0"/>
              <a:t>2.3.3 </a:t>
            </a:r>
            <a:r>
              <a:rPr lang="zh-CN" altLang="zh-CN" b="1" dirty="0"/>
              <a:t>爬取天气预报数据</a:t>
            </a:r>
            <a:endParaRPr lang="zh-CN" altLang="zh-CN" dirty="0"/>
          </a:p>
          <a:p>
            <a:r>
              <a:rPr lang="zh-CN" altLang="zh-CN" dirty="0"/>
              <a:t>通过分析</a:t>
            </a:r>
            <a:r>
              <a:rPr lang="en-US" altLang="zh-CN" dirty="0"/>
              <a:t>HTML</a:t>
            </a:r>
            <a:r>
              <a:rPr lang="zh-CN" altLang="zh-CN" dirty="0"/>
              <a:t>代码，我们可以编写爬取的程序爬取深圳</a:t>
            </a:r>
            <a:r>
              <a:rPr lang="en-US" altLang="zh-CN" dirty="0"/>
              <a:t>7</a:t>
            </a:r>
            <a:r>
              <a:rPr lang="zh-CN" altLang="zh-CN" dirty="0"/>
              <a:t>天的天气预报数据：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from bs4 import </a:t>
            </a:r>
            <a:r>
              <a:rPr lang="en-US" altLang="zh-CN" dirty="0" err="1"/>
              <a:t>BeautifulSoup</a:t>
            </a:r>
            <a:endParaRPr lang="zh-CN" altLang="zh-CN" dirty="0"/>
          </a:p>
          <a:p>
            <a:r>
              <a:rPr lang="en-US" altLang="zh-CN" dirty="0"/>
              <a:t>from bs4 import </a:t>
            </a:r>
            <a:r>
              <a:rPr lang="en-US" altLang="zh-CN" dirty="0" err="1"/>
              <a:t>UnicodeDammit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="http://www.weather.com.cn/weather/101280601.shtml"</a:t>
            </a:r>
            <a:endParaRPr lang="zh-CN" altLang="zh-CN" dirty="0"/>
          </a:p>
          <a:p>
            <a:r>
              <a:rPr lang="en-US" altLang="zh-CN" dirty="0"/>
              <a:t>try:</a:t>
            </a:r>
            <a:endParaRPr lang="zh-CN" altLang="zh-CN" dirty="0"/>
          </a:p>
          <a:p>
            <a:r>
              <a:rPr lang="en-US" altLang="zh-CN" dirty="0"/>
              <a:t>    headers={"</a:t>
            </a:r>
            <a:r>
              <a:rPr lang="en-US" altLang="zh-CN" dirty="0" err="1"/>
              <a:t>User-Agent":"Mozilla</a:t>
            </a:r>
            <a:r>
              <a:rPr lang="en-US" altLang="zh-CN" dirty="0"/>
              <a:t>/5.0 (Windows; U; Windows NT 6.0 x64; en-US; rv:1.9pre) Gecko/2008072421 Minefield/3.0.2pre"}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req</a:t>
            </a:r>
            <a:r>
              <a:rPr lang="en-US" altLang="zh-CN" dirty="0"/>
              <a:t>=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</a:t>
            </a:r>
            <a:r>
              <a:rPr lang="en-US" altLang="zh-CN" dirty="0" err="1"/>
              <a:t>url,headers</a:t>
            </a:r>
            <a:r>
              <a:rPr lang="en-US" altLang="zh-CN" dirty="0"/>
              <a:t>=headers)</a:t>
            </a:r>
            <a:endParaRPr lang="zh-CN" altLang="zh-CN" dirty="0"/>
          </a:p>
          <a:p>
            <a:r>
              <a:rPr lang="en-US" altLang="zh-CN" dirty="0"/>
              <a:t>    data=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data=</a:t>
            </a:r>
            <a:r>
              <a:rPr lang="en-US" altLang="zh-CN" dirty="0" err="1"/>
              <a:t>data.read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dammit=</a:t>
            </a:r>
            <a:r>
              <a:rPr lang="en-US" altLang="zh-CN" dirty="0" err="1"/>
              <a:t>UnicodeDammit</a:t>
            </a:r>
            <a:r>
              <a:rPr lang="en-US" altLang="zh-CN" dirty="0"/>
              <a:t>(data,["utf-8","gbk"])</a:t>
            </a:r>
            <a:endParaRPr lang="zh-CN" altLang="zh-CN" dirty="0"/>
          </a:p>
          <a:p>
            <a:r>
              <a:rPr lang="en-US" altLang="zh-CN" dirty="0"/>
              <a:t>    data=</a:t>
            </a:r>
            <a:r>
              <a:rPr lang="en-US" altLang="zh-CN" dirty="0" err="1"/>
              <a:t>dammit.unicode_markup</a:t>
            </a:r>
            <a:endParaRPr lang="zh-CN" altLang="zh-CN" dirty="0"/>
          </a:p>
          <a:p>
            <a:r>
              <a:rPr lang="en-US" altLang="zh-CN" dirty="0"/>
              <a:t>    soup=</a:t>
            </a:r>
            <a:r>
              <a:rPr lang="en-US" altLang="zh-CN" dirty="0" err="1"/>
              <a:t>BeautifulSoup</a:t>
            </a:r>
            <a:r>
              <a:rPr lang="en-US" altLang="zh-CN" dirty="0"/>
              <a:t>(data,"</a:t>
            </a:r>
            <a:r>
              <a:rPr lang="en-US" altLang="zh-CN" dirty="0" err="1"/>
              <a:t>lxml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lis</a:t>
            </a:r>
            <a:r>
              <a:rPr lang="en-US" altLang="zh-CN" dirty="0"/>
              <a:t>=</a:t>
            </a:r>
            <a:r>
              <a:rPr lang="en-US" altLang="zh-CN" dirty="0" err="1"/>
              <a:t>soup.select</a:t>
            </a:r>
            <a:r>
              <a:rPr lang="en-US" altLang="zh-CN" dirty="0"/>
              <a:t>("</a:t>
            </a:r>
            <a:r>
              <a:rPr lang="en-US" altLang="zh-CN" dirty="0" err="1"/>
              <a:t>ul</a:t>
            </a:r>
            <a:r>
              <a:rPr lang="en-US" altLang="zh-CN" dirty="0"/>
              <a:t>[class='t </a:t>
            </a:r>
            <a:r>
              <a:rPr lang="en-US" altLang="zh-CN" dirty="0" err="1"/>
              <a:t>clearfix</a:t>
            </a:r>
            <a:r>
              <a:rPr lang="en-US" altLang="zh-CN" dirty="0"/>
              <a:t>'] li")</a:t>
            </a:r>
            <a:endParaRPr lang="zh-CN" altLang="zh-CN" dirty="0"/>
          </a:p>
          <a:p>
            <a:r>
              <a:rPr lang="en-US" altLang="zh-CN" dirty="0"/>
              <a:t>    for li in </a:t>
            </a:r>
            <a:r>
              <a:rPr lang="en-US" altLang="zh-CN" dirty="0" err="1"/>
              <a:t>lis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date=</a:t>
            </a:r>
            <a:r>
              <a:rPr lang="en-US" altLang="zh-CN" dirty="0" err="1"/>
              <a:t>li.select</a:t>
            </a:r>
            <a:r>
              <a:rPr lang="en-US" altLang="zh-CN" dirty="0"/>
              <a:t>('h1')[0].text</a:t>
            </a:r>
            <a:endParaRPr lang="zh-CN" altLang="zh-CN" dirty="0"/>
          </a:p>
          <a:p>
            <a:r>
              <a:rPr lang="en-US" altLang="zh-CN" dirty="0"/>
              <a:t>            weather=</a:t>
            </a:r>
            <a:r>
              <a:rPr lang="en-US" altLang="zh-CN" dirty="0" err="1"/>
              <a:t>li.select</a:t>
            </a:r>
            <a:r>
              <a:rPr lang="en-US" altLang="zh-CN" dirty="0"/>
              <a:t>('p[class="</a:t>
            </a:r>
            <a:r>
              <a:rPr lang="en-US" altLang="zh-CN" dirty="0" err="1"/>
              <a:t>wea</a:t>
            </a:r>
            <a:r>
              <a:rPr lang="en-US" altLang="zh-CN" dirty="0"/>
              <a:t>"]')[0].text</a:t>
            </a:r>
            <a:endParaRPr lang="zh-CN" altLang="zh-CN" dirty="0"/>
          </a:p>
          <a:p>
            <a:r>
              <a:rPr lang="en-US" altLang="zh-CN" dirty="0"/>
              <a:t>            temp=</a:t>
            </a:r>
            <a:r>
              <a:rPr lang="en-US" altLang="zh-CN" dirty="0" err="1"/>
              <a:t>li.select</a:t>
            </a:r>
            <a:r>
              <a:rPr lang="en-US" altLang="zh-CN" dirty="0"/>
              <a:t>('p[class="tem"] span')[0].text+"/"+</a:t>
            </a:r>
            <a:r>
              <a:rPr lang="en-US" altLang="zh-CN" dirty="0" err="1"/>
              <a:t>li.select</a:t>
            </a:r>
            <a:r>
              <a:rPr lang="en-US" altLang="zh-CN" dirty="0"/>
              <a:t>('p[class="tem"] i')[0].text</a:t>
            </a:r>
            <a:endParaRPr lang="zh-CN" altLang="zh-CN" dirty="0"/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date,weather,temp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print(err)</a:t>
            </a:r>
            <a:endParaRPr lang="zh-CN" altLang="zh-CN" dirty="0"/>
          </a:p>
          <a:p>
            <a:r>
              <a:rPr lang="en-US" altLang="zh-CN" dirty="0"/>
              <a:t>except Exception as err:</a:t>
            </a:r>
            <a:endParaRPr lang="zh-CN" altLang="zh-CN" dirty="0"/>
          </a:p>
          <a:p>
            <a:r>
              <a:rPr lang="en-US" altLang="zh-CN" dirty="0"/>
              <a:t>    print(err)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56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程序爬取结果：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日（今天） 多云 </a:t>
            </a:r>
            <a:r>
              <a:rPr lang="en-US" altLang="zh-CN" dirty="0"/>
              <a:t>32/28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日（明天） 多云 </a:t>
            </a:r>
            <a:r>
              <a:rPr lang="en-US" altLang="zh-CN" dirty="0"/>
              <a:t>32/27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日（后天） 多云 </a:t>
            </a:r>
            <a:r>
              <a:rPr lang="en-US" altLang="zh-CN" dirty="0"/>
              <a:t>32/27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日（周四） 多云 </a:t>
            </a:r>
            <a:r>
              <a:rPr lang="en-US" altLang="zh-CN" dirty="0"/>
              <a:t>32/27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9</a:t>
            </a:r>
            <a:r>
              <a:rPr lang="zh-CN" altLang="zh-CN" dirty="0"/>
              <a:t>日（周五） 多云 </a:t>
            </a:r>
            <a:r>
              <a:rPr lang="en-US" altLang="zh-CN" dirty="0"/>
              <a:t>33/27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10</a:t>
            </a:r>
            <a:r>
              <a:rPr lang="zh-CN" altLang="zh-CN" dirty="0"/>
              <a:t>日（周六） 多云 </a:t>
            </a:r>
            <a:r>
              <a:rPr lang="en-US" altLang="zh-CN" dirty="0"/>
              <a:t>33/27</a:t>
            </a:r>
            <a:r>
              <a:rPr lang="zh-CN" altLang="zh-CN" dirty="0"/>
              <a:t>℃</a:t>
            </a:r>
          </a:p>
          <a:p>
            <a:r>
              <a:rPr lang="en-US" altLang="zh-CN" dirty="0"/>
              <a:t>11</a:t>
            </a:r>
            <a:r>
              <a:rPr lang="zh-CN" altLang="zh-CN" dirty="0"/>
              <a:t>日（周日） 多云转小雨 </a:t>
            </a:r>
            <a:r>
              <a:rPr lang="en-US" altLang="zh-CN" dirty="0"/>
              <a:t>33/26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由此可见爬取的数据与我们直接从网站看到的是一样的。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03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2.3.4 </a:t>
            </a:r>
            <a:r>
              <a:rPr lang="zh-CN" altLang="zh-CN" sz="4000" b="1" dirty="0"/>
              <a:t>爬取与存储天气预报数据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761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2.3.4 </a:t>
            </a:r>
            <a:r>
              <a:rPr lang="zh-CN" altLang="zh-CN" b="1" dirty="0"/>
              <a:t>爬取与存储天气预报数据</a:t>
            </a:r>
            <a:endParaRPr lang="zh-CN" altLang="zh-CN" dirty="0"/>
          </a:p>
          <a:p>
            <a:r>
              <a:rPr lang="zh-CN" altLang="zh-CN" dirty="0"/>
              <a:t>我们可以获取北京、上海、广州、深圳等城市的代码，爬取这些城市的天气预报数据，并存储到</a:t>
            </a:r>
            <a:r>
              <a:rPr lang="en-US" altLang="zh-CN" dirty="0" err="1"/>
              <a:t>sqllite</a:t>
            </a:r>
            <a:r>
              <a:rPr lang="zh-CN" altLang="zh-CN" dirty="0"/>
              <a:t>数据库</a:t>
            </a:r>
            <a:r>
              <a:rPr lang="en-US" altLang="zh-CN" dirty="0" err="1"/>
              <a:t>weathers.db</a:t>
            </a:r>
            <a:r>
              <a:rPr lang="zh-CN" altLang="zh-CN" dirty="0"/>
              <a:t>中，存储的数据表</a:t>
            </a:r>
            <a:r>
              <a:rPr lang="en-US" altLang="zh-CN" dirty="0"/>
              <a:t>weathers</a:t>
            </a:r>
            <a:r>
              <a:rPr lang="zh-CN" altLang="zh-CN" dirty="0"/>
              <a:t>是：</a:t>
            </a:r>
          </a:p>
          <a:p>
            <a:r>
              <a:rPr lang="en-US" altLang="zh-CN" dirty="0"/>
              <a:t>create table weathers (</a:t>
            </a:r>
            <a:r>
              <a:rPr lang="en-US" altLang="zh-CN" dirty="0" err="1"/>
              <a:t>wCity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</a:t>
            </a:r>
            <a:r>
              <a:rPr lang="en-US" altLang="zh-CN" dirty="0" err="1"/>
              <a:t>wDate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</a:t>
            </a:r>
            <a:r>
              <a:rPr lang="en-US" altLang="zh-CN" dirty="0" err="1"/>
              <a:t>wWeather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(64),</a:t>
            </a:r>
            <a:r>
              <a:rPr lang="en-US" altLang="zh-CN" dirty="0" err="1"/>
              <a:t>wTemp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(32),constraint </a:t>
            </a:r>
            <a:r>
              <a:rPr lang="en-US" altLang="zh-CN" dirty="0" err="1"/>
              <a:t>pk_weather</a:t>
            </a:r>
            <a:r>
              <a:rPr lang="en-US" altLang="zh-CN" dirty="0"/>
              <a:t> primary key (</a:t>
            </a:r>
            <a:r>
              <a:rPr lang="en-US" altLang="zh-CN" dirty="0" err="1"/>
              <a:t>wCity,wDate</a:t>
            </a:r>
            <a:r>
              <a:rPr lang="en-US" altLang="zh-CN" dirty="0"/>
              <a:t>))"</a:t>
            </a:r>
            <a:endParaRPr lang="zh-CN" altLang="zh-CN" dirty="0"/>
          </a:p>
          <a:p>
            <a:r>
              <a:rPr lang="zh-CN" altLang="zh-CN" dirty="0"/>
              <a:t>编写程序依次爬取各个城市的天气预报数据存储在数据库中，程序如下：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13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from bs4 import </a:t>
            </a:r>
            <a:r>
              <a:rPr lang="en-US" altLang="zh-CN" dirty="0" err="1"/>
              <a:t>BeautifulSoup</a:t>
            </a:r>
            <a:endParaRPr lang="zh-CN" altLang="zh-CN" dirty="0"/>
          </a:p>
          <a:p>
            <a:r>
              <a:rPr lang="en-US" altLang="zh-CN" dirty="0"/>
              <a:t>from bs4 import </a:t>
            </a:r>
            <a:r>
              <a:rPr lang="en-US" altLang="zh-CN" dirty="0" err="1"/>
              <a:t>UnicodeDammit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zh-CN" altLang="zh-CN" dirty="0"/>
          </a:p>
          <a:p>
            <a:r>
              <a:rPr lang="en-US" altLang="zh-CN" dirty="0"/>
              <a:t>import sqlite3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WeatherDB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openDB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</a:t>
            </a:r>
            <a:r>
              <a:rPr lang="en-US" altLang="zh-CN" dirty="0"/>
              <a:t>=sqlite3.connect("</a:t>
            </a:r>
            <a:r>
              <a:rPr lang="en-US" altLang="zh-CN" dirty="0" err="1"/>
              <a:t>weathers.db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self.cursor</a:t>
            </a:r>
            <a:r>
              <a:rPr lang="en-US" altLang="zh-CN" dirty="0"/>
              <a:t>=</a:t>
            </a:r>
            <a:r>
              <a:rPr lang="en-US" altLang="zh-CN" dirty="0" err="1"/>
              <a:t>self.con.cursor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("create table weathers (</a:t>
            </a:r>
            <a:r>
              <a:rPr lang="en-US" altLang="zh-CN" dirty="0" err="1"/>
              <a:t>wCity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</a:t>
            </a:r>
            <a:r>
              <a:rPr lang="en-US" altLang="zh-CN" dirty="0" err="1"/>
              <a:t>wDate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</a:t>
            </a:r>
            <a:r>
              <a:rPr lang="en-US" altLang="zh-CN" dirty="0" err="1"/>
              <a:t>wWeather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(64),</a:t>
            </a:r>
            <a:r>
              <a:rPr lang="en-US" altLang="zh-CN" dirty="0" err="1"/>
              <a:t>wTemp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(32),constraint </a:t>
            </a:r>
            <a:r>
              <a:rPr lang="en-US" altLang="zh-CN" dirty="0" err="1"/>
              <a:t>pk_weather</a:t>
            </a:r>
            <a:r>
              <a:rPr lang="en-US" altLang="zh-CN" dirty="0"/>
              <a:t> primary key (</a:t>
            </a:r>
            <a:r>
              <a:rPr lang="en-US" altLang="zh-CN" dirty="0" err="1"/>
              <a:t>wCity,wDate</a:t>
            </a:r>
            <a:r>
              <a:rPr lang="en-US" altLang="zh-CN" dirty="0"/>
              <a:t>))")</a:t>
            </a:r>
            <a:endParaRPr lang="zh-CN" altLang="zh-CN" dirty="0"/>
          </a:p>
          <a:p>
            <a:r>
              <a:rPr lang="en-US" altLang="zh-CN" dirty="0"/>
              <a:t>        except: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("delete from weathers")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closeDB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self.con.commit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self.con.close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47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insert(</a:t>
            </a:r>
            <a:r>
              <a:rPr lang="en-US" altLang="zh-CN" dirty="0" err="1"/>
              <a:t>self,city,date,weather,temp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("insert into weathers (</a:t>
            </a:r>
            <a:r>
              <a:rPr lang="en-US" altLang="zh-CN" dirty="0" err="1"/>
              <a:t>wCity,wDate,wWeather,wTemp</a:t>
            </a:r>
            <a:r>
              <a:rPr lang="en-US" altLang="zh-CN" dirty="0"/>
              <a:t>) values (?,?,?,?)" ,(</a:t>
            </a:r>
            <a:r>
              <a:rPr lang="en-US" altLang="zh-CN" dirty="0" err="1"/>
              <a:t>city,date,weather,temp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print(err)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show(self):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("select * from weathers")</a:t>
            </a:r>
            <a:endParaRPr lang="zh-CN" altLang="zh-CN" dirty="0"/>
          </a:p>
          <a:p>
            <a:r>
              <a:rPr lang="en-US" altLang="zh-CN" dirty="0"/>
              <a:t>        rows=</a:t>
            </a:r>
            <a:r>
              <a:rPr lang="en-US" altLang="zh-CN" dirty="0" err="1"/>
              <a:t>self.cursor.fetchall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print("%-16s%-16s%-32s%-16s" % ("</a:t>
            </a:r>
            <a:r>
              <a:rPr lang="en-US" altLang="zh-CN" dirty="0" err="1"/>
              <a:t>city","date","weather","temp</a:t>
            </a:r>
            <a:r>
              <a:rPr lang="en-US" altLang="zh-CN" dirty="0"/>
              <a:t>"))</a:t>
            </a:r>
            <a:endParaRPr lang="zh-CN" altLang="zh-CN" dirty="0"/>
          </a:p>
          <a:p>
            <a:r>
              <a:rPr lang="en-US" altLang="zh-CN" dirty="0"/>
              <a:t>        for row in rows:</a:t>
            </a:r>
            <a:endParaRPr lang="zh-CN" altLang="zh-CN" dirty="0"/>
          </a:p>
          <a:p>
            <a:r>
              <a:rPr lang="en-US" altLang="zh-CN" dirty="0"/>
              <a:t>            print("%-16s%-16s%-32s%-16s" % (row[0],row[1],row[2],row[3]))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WeatherForecast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self.headers</a:t>
            </a:r>
            <a:r>
              <a:rPr lang="en-US" altLang="zh-CN" dirty="0"/>
              <a:t> = {</a:t>
            </a:r>
            <a:endParaRPr lang="zh-CN" altLang="zh-CN" dirty="0"/>
          </a:p>
          <a:p>
            <a:r>
              <a:rPr lang="en-US" altLang="zh-CN" dirty="0"/>
              <a:t>            "User-Agent": "Mozilla/5.0 (Windows; U; Windows NT 6.0 x64; en-US; rv:1.9pre) Gecko/2008072421 Minefield/3.0.2pre"}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self.cityCode</a:t>
            </a:r>
            <a:r>
              <a:rPr lang="en-US" altLang="zh-CN" dirty="0"/>
              <a:t>={"</a:t>
            </a:r>
            <a:r>
              <a:rPr lang="zh-CN" altLang="zh-CN" dirty="0"/>
              <a:t>北京</a:t>
            </a:r>
            <a:r>
              <a:rPr lang="en-US" altLang="zh-CN" dirty="0"/>
              <a:t>":"101010100","</a:t>
            </a:r>
            <a:r>
              <a:rPr lang="zh-CN" altLang="zh-CN" dirty="0"/>
              <a:t>上海</a:t>
            </a:r>
            <a:r>
              <a:rPr lang="en-US" altLang="zh-CN" dirty="0"/>
              <a:t>":"101020100","</a:t>
            </a:r>
            <a:r>
              <a:rPr lang="zh-CN" altLang="zh-CN" dirty="0"/>
              <a:t>广州</a:t>
            </a:r>
            <a:r>
              <a:rPr lang="en-US" altLang="zh-CN" dirty="0"/>
              <a:t>":"101280101","</a:t>
            </a:r>
            <a:r>
              <a:rPr lang="zh-CN" altLang="zh-CN" dirty="0"/>
              <a:t>深圳</a:t>
            </a:r>
            <a:r>
              <a:rPr lang="en-US" altLang="zh-CN" dirty="0"/>
              <a:t>":"101280601"}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6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forecastCity</a:t>
            </a:r>
            <a:r>
              <a:rPr lang="en-US" altLang="zh-CN" dirty="0"/>
              <a:t>(</a:t>
            </a:r>
            <a:r>
              <a:rPr lang="en-US" altLang="zh-CN" dirty="0" err="1"/>
              <a:t>self,city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en-US" altLang="zh-CN" dirty="0"/>
              <a:t>        if city not in </a:t>
            </a:r>
            <a:r>
              <a:rPr lang="en-US" altLang="zh-CN" dirty="0" err="1"/>
              <a:t>self.cityCode.keys</a:t>
            </a:r>
            <a:r>
              <a:rPr lang="en-US" altLang="zh-CN" dirty="0"/>
              <a:t>():</a:t>
            </a:r>
            <a:endParaRPr lang="zh-CN" altLang="zh-CN" dirty="0"/>
          </a:p>
          <a:p>
            <a:r>
              <a:rPr lang="en-US" altLang="zh-CN" dirty="0"/>
              <a:t>            print(city+" code cannot be found")</a:t>
            </a:r>
            <a:endParaRPr lang="zh-CN" altLang="zh-CN" dirty="0"/>
          </a:p>
          <a:p>
            <a:r>
              <a:rPr lang="en-US" altLang="zh-CN" dirty="0"/>
              <a:t>            return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url</a:t>
            </a:r>
            <a:r>
              <a:rPr lang="en-US" altLang="zh-CN" dirty="0"/>
              <a:t>="http://www.weather.com.cn/weather/"+self.cityCode[city]+".shtml"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req</a:t>
            </a:r>
            <a:r>
              <a:rPr lang="en-US" altLang="zh-CN" dirty="0"/>
              <a:t>=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</a:t>
            </a:r>
            <a:r>
              <a:rPr lang="en-US" altLang="zh-CN" dirty="0" err="1"/>
              <a:t>url,headers</a:t>
            </a:r>
            <a:r>
              <a:rPr lang="en-US" altLang="zh-CN" dirty="0"/>
              <a:t>=</a:t>
            </a:r>
            <a:r>
              <a:rPr lang="en-US" altLang="zh-CN" dirty="0" err="1"/>
              <a:t>self.headers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data=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data=</a:t>
            </a:r>
            <a:r>
              <a:rPr lang="en-US" altLang="zh-CN" dirty="0" err="1"/>
              <a:t>data.read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    dammit=</a:t>
            </a:r>
            <a:r>
              <a:rPr lang="en-US" altLang="zh-CN" dirty="0" err="1"/>
              <a:t>UnicodeDammit</a:t>
            </a:r>
            <a:r>
              <a:rPr lang="en-US" altLang="zh-CN" dirty="0"/>
              <a:t>(data,["utf-8","gbk"])</a:t>
            </a:r>
            <a:endParaRPr lang="zh-CN" altLang="zh-CN" dirty="0"/>
          </a:p>
          <a:p>
            <a:r>
              <a:rPr lang="en-US" altLang="zh-CN" dirty="0"/>
              <a:t>            data=</a:t>
            </a:r>
            <a:r>
              <a:rPr lang="en-US" altLang="zh-CN" dirty="0" err="1"/>
              <a:t>dammit.unicode_markup</a:t>
            </a:r>
            <a:endParaRPr lang="zh-CN" altLang="zh-CN" dirty="0"/>
          </a:p>
          <a:p>
            <a:r>
              <a:rPr lang="en-US" altLang="zh-CN" dirty="0"/>
              <a:t>            soup=</a:t>
            </a:r>
            <a:r>
              <a:rPr lang="en-US" altLang="zh-CN" dirty="0" err="1"/>
              <a:t>BeautifulSoup</a:t>
            </a:r>
            <a:r>
              <a:rPr lang="en-US" altLang="zh-CN" dirty="0"/>
              <a:t>(data,"</a:t>
            </a:r>
            <a:r>
              <a:rPr lang="en-US" altLang="zh-CN" dirty="0" err="1"/>
              <a:t>lxml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lis</a:t>
            </a:r>
            <a:r>
              <a:rPr lang="en-US" altLang="zh-CN" dirty="0"/>
              <a:t>=</a:t>
            </a:r>
            <a:r>
              <a:rPr lang="en-US" altLang="zh-CN" dirty="0" err="1"/>
              <a:t>soup.select</a:t>
            </a:r>
            <a:r>
              <a:rPr lang="en-US" altLang="zh-CN" dirty="0"/>
              <a:t>("</a:t>
            </a:r>
            <a:r>
              <a:rPr lang="en-US" altLang="zh-CN" dirty="0" err="1"/>
              <a:t>ul</a:t>
            </a:r>
            <a:r>
              <a:rPr lang="en-US" altLang="zh-CN" dirty="0"/>
              <a:t>[class='t </a:t>
            </a:r>
            <a:r>
              <a:rPr lang="en-US" altLang="zh-CN" dirty="0" err="1"/>
              <a:t>clearfix</a:t>
            </a:r>
            <a:r>
              <a:rPr lang="en-US" altLang="zh-CN" dirty="0"/>
              <a:t>'] li")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3624" y="1281421"/>
            <a:ext cx="1460996" cy="324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tabLst>
                <a:tab pos="703938" algn="l"/>
              </a:tabLst>
            </a:pPr>
            <a:r>
              <a:rPr sz="2108" spc="31" dirty="0">
                <a:latin typeface="微软雅黑"/>
                <a:cs typeface="微软雅黑"/>
              </a:rPr>
              <a:t>标</a:t>
            </a:r>
            <a:r>
              <a:rPr sz="2108" spc="-3" dirty="0">
                <a:latin typeface="微软雅黑"/>
                <a:cs typeface="微软雅黑"/>
              </a:rPr>
              <a:t>签</a:t>
            </a:r>
            <a:r>
              <a:rPr sz="2108" dirty="0">
                <a:latin typeface="微软雅黑"/>
                <a:cs typeface="微软雅黑"/>
              </a:rPr>
              <a:t>	</a:t>
            </a:r>
            <a:r>
              <a:rPr sz="2108" spc="14" dirty="0">
                <a:latin typeface="Consolas"/>
                <a:cs typeface="Consolas"/>
              </a:rPr>
              <a:t>&lt;tag&gt;</a:t>
            </a:r>
            <a:endParaRPr sz="2108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2368" y="2197368"/>
            <a:ext cx="4138121" cy="37670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2448" spc="-3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2448" dirty="0">
                <a:solidFill>
                  <a:srgbClr val="C00000"/>
                </a:solidFill>
                <a:latin typeface="Consolas"/>
                <a:cs typeface="Consolas"/>
              </a:rPr>
              <a:t>p</a:t>
            </a:r>
            <a:r>
              <a:rPr sz="2448" spc="41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48" spc="-3" dirty="0">
                <a:solidFill>
                  <a:srgbClr val="C00000"/>
                </a:solidFill>
                <a:latin typeface="Consolas"/>
                <a:cs typeface="Consolas"/>
              </a:rPr>
              <a:t>class=“title”</a:t>
            </a:r>
            <a:r>
              <a:rPr sz="2448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2448" spc="31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48" dirty="0">
                <a:solidFill>
                  <a:srgbClr val="C00000"/>
                </a:solidFill>
                <a:latin typeface="Consolas"/>
                <a:cs typeface="Consolas"/>
              </a:rPr>
              <a:t>…</a:t>
            </a:r>
            <a:r>
              <a:rPr sz="2448" spc="41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48" spc="-3" dirty="0">
                <a:solidFill>
                  <a:srgbClr val="C00000"/>
                </a:solidFill>
                <a:latin typeface="Consolas"/>
                <a:cs typeface="Consolas"/>
              </a:rPr>
              <a:t>&lt;/p&gt;</a:t>
            </a:r>
            <a:endParaRPr sz="2448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3514" y="1746458"/>
            <a:ext cx="174473" cy="274665"/>
          </a:xfrm>
          <a:custGeom>
            <a:avLst/>
            <a:gdLst/>
            <a:ahLst/>
            <a:cxnLst/>
            <a:rect l="l" t="t" r="r" b="b"/>
            <a:pathLst>
              <a:path w="256539" h="403860">
                <a:moveTo>
                  <a:pt x="33493" y="324386"/>
                </a:moveTo>
                <a:lnTo>
                  <a:pt x="8382" y="309372"/>
                </a:lnTo>
                <a:lnTo>
                  <a:pt x="0" y="403860"/>
                </a:lnTo>
                <a:lnTo>
                  <a:pt x="25908" y="388027"/>
                </a:lnTo>
                <a:lnTo>
                  <a:pt x="25908" y="336804"/>
                </a:lnTo>
                <a:lnTo>
                  <a:pt x="33493" y="324386"/>
                </a:lnTo>
                <a:close/>
              </a:path>
              <a:path w="256539" h="403860">
                <a:moveTo>
                  <a:pt x="56977" y="338428"/>
                </a:moveTo>
                <a:lnTo>
                  <a:pt x="33493" y="324386"/>
                </a:lnTo>
                <a:lnTo>
                  <a:pt x="25908" y="336804"/>
                </a:lnTo>
                <a:lnTo>
                  <a:pt x="49530" y="350520"/>
                </a:lnTo>
                <a:lnTo>
                  <a:pt x="56977" y="338428"/>
                </a:lnTo>
                <a:close/>
              </a:path>
              <a:path w="256539" h="403860">
                <a:moveTo>
                  <a:pt x="82296" y="353568"/>
                </a:moveTo>
                <a:lnTo>
                  <a:pt x="56977" y="338428"/>
                </a:lnTo>
                <a:lnTo>
                  <a:pt x="49530" y="350520"/>
                </a:lnTo>
                <a:lnTo>
                  <a:pt x="25908" y="336804"/>
                </a:lnTo>
                <a:lnTo>
                  <a:pt x="25908" y="388027"/>
                </a:lnTo>
                <a:lnTo>
                  <a:pt x="82296" y="353568"/>
                </a:lnTo>
                <a:close/>
              </a:path>
              <a:path w="256539" h="403860">
                <a:moveTo>
                  <a:pt x="256032" y="15239"/>
                </a:moveTo>
                <a:lnTo>
                  <a:pt x="231648" y="0"/>
                </a:lnTo>
                <a:lnTo>
                  <a:pt x="33493" y="324386"/>
                </a:lnTo>
                <a:lnTo>
                  <a:pt x="56977" y="338428"/>
                </a:lnTo>
                <a:lnTo>
                  <a:pt x="25603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2518322" y="2914045"/>
            <a:ext cx="136901" cy="260846"/>
          </a:xfrm>
          <a:custGeom>
            <a:avLst/>
            <a:gdLst/>
            <a:ahLst/>
            <a:cxnLst/>
            <a:rect l="l" t="t" r="r" b="b"/>
            <a:pathLst>
              <a:path w="201294" h="383539">
                <a:moveTo>
                  <a:pt x="176136" y="82096"/>
                </a:moveTo>
                <a:lnTo>
                  <a:pt x="150483" y="69396"/>
                </a:lnTo>
                <a:lnTo>
                  <a:pt x="0" y="371094"/>
                </a:lnTo>
                <a:lnTo>
                  <a:pt x="25907" y="383286"/>
                </a:lnTo>
                <a:lnTo>
                  <a:pt x="176136" y="82096"/>
                </a:lnTo>
                <a:close/>
              </a:path>
              <a:path w="201294" h="383539">
                <a:moveTo>
                  <a:pt x="201167" y="94488"/>
                </a:moveTo>
                <a:lnTo>
                  <a:pt x="201167" y="0"/>
                </a:lnTo>
                <a:lnTo>
                  <a:pt x="124205" y="56388"/>
                </a:lnTo>
                <a:lnTo>
                  <a:pt x="150483" y="69396"/>
                </a:lnTo>
                <a:lnTo>
                  <a:pt x="156971" y="56388"/>
                </a:lnTo>
                <a:lnTo>
                  <a:pt x="182117" y="70104"/>
                </a:lnTo>
                <a:lnTo>
                  <a:pt x="182117" y="85057"/>
                </a:lnTo>
                <a:lnTo>
                  <a:pt x="201167" y="94488"/>
                </a:lnTo>
                <a:close/>
              </a:path>
              <a:path w="201294" h="383539">
                <a:moveTo>
                  <a:pt x="182117" y="70104"/>
                </a:moveTo>
                <a:lnTo>
                  <a:pt x="156971" y="56388"/>
                </a:lnTo>
                <a:lnTo>
                  <a:pt x="150483" y="69396"/>
                </a:lnTo>
                <a:lnTo>
                  <a:pt x="176136" y="82096"/>
                </a:lnTo>
                <a:lnTo>
                  <a:pt x="182117" y="70104"/>
                </a:lnTo>
                <a:close/>
              </a:path>
              <a:path w="201294" h="383539">
                <a:moveTo>
                  <a:pt x="182117" y="85057"/>
                </a:moveTo>
                <a:lnTo>
                  <a:pt x="182117" y="70104"/>
                </a:lnTo>
                <a:lnTo>
                  <a:pt x="176136" y="82096"/>
                </a:lnTo>
                <a:lnTo>
                  <a:pt x="182117" y="85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/>
          <p:nvPr/>
        </p:nvSpPr>
        <p:spPr>
          <a:xfrm>
            <a:off x="2590875" y="2687576"/>
            <a:ext cx="25523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4904" y="0"/>
                </a:lnTo>
              </a:path>
            </a:pathLst>
          </a:custGeom>
          <a:ln w="2895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 txBox="1"/>
          <p:nvPr/>
        </p:nvSpPr>
        <p:spPr>
          <a:xfrm>
            <a:off x="1600175" y="3436767"/>
            <a:ext cx="1461428" cy="324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tabLst>
                <a:tab pos="704369" algn="l"/>
              </a:tabLst>
            </a:pPr>
            <a:r>
              <a:rPr sz="2108" spc="31" dirty="0">
                <a:latin typeface="微软雅黑"/>
                <a:cs typeface="微软雅黑"/>
              </a:rPr>
              <a:t>名</a:t>
            </a:r>
            <a:r>
              <a:rPr sz="2108" spc="-3" dirty="0">
                <a:latin typeface="微软雅黑"/>
                <a:cs typeface="微软雅黑"/>
              </a:rPr>
              <a:t>称</a:t>
            </a:r>
            <a:r>
              <a:rPr sz="2108" dirty="0">
                <a:latin typeface="微软雅黑"/>
                <a:cs typeface="微软雅黑"/>
              </a:rPr>
              <a:t>	</a:t>
            </a:r>
            <a:r>
              <a:rPr sz="2108" spc="14" dirty="0">
                <a:latin typeface="Consolas"/>
                <a:cs typeface="Consolas"/>
              </a:rPr>
              <a:t>.name</a:t>
            </a:r>
            <a:endParaRPr sz="2108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7999" y="2687576"/>
            <a:ext cx="2170980" cy="0"/>
          </a:xfrm>
          <a:custGeom>
            <a:avLst/>
            <a:gdLst/>
            <a:ahLst/>
            <a:cxnLst/>
            <a:rect l="l" t="t" r="r" b="b"/>
            <a:pathLst>
              <a:path w="3192145">
                <a:moveTo>
                  <a:pt x="0" y="0"/>
                </a:moveTo>
                <a:lnTo>
                  <a:pt x="319201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4011362" y="2914046"/>
            <a:ext cx="102784" cy="263869"/>
          </a:xfrm>
          <a:custGeom>
            <a:avLst/>
            <a:gdLst/>
            <a:ahLst/>
            <a:cxnLst/>
            <a:rect l="l" t="t" r="r" b="b"/>
            <a:pathLst>
              <a:path w="151129" h="387985">
                <a:moveTo>
                  <a:pt x="82296" y="68580"/>
                </a:moveTo>
                <a:lnTo>
                  <a:pt x="15240" y="0"/>
                </a:lnTo>
                <a:lnTo>
                  <a:pt x="0" y="94488"/>
                </a:lnTo>
                <a:lnTo>
                  <a:pt x="23622" y="87051"/>
                </a:lnTo>
                <a:lnTo>
                  <a:pt x="23622" y="71628"/>
                </a:lnTo>
                <a:lnTo>
                  <a:pt x="51054" y="63246"/>
                </a:lnTo>
                <a:lnTo>
                  <a:pt x="55409" y="77044"/>
                </a:lnTo>
                <a:lnTo>
                  <a:pt x="82296" y="68580"/>
                </a:lnTo>
                <a:close/>
              </a:path>
              <a:path w="151129" h="387985">
                <a:moveTo>
                  <a:pt x="55409" y="77044"/>
                </a:moveTo>
                <a:lnTo>
                  <a:pt x="51054" y="63246"/>
                </a:lnTo>
                <a:lnTo>
                  <a:pt x="23622" y="71628"/>
                </a:lnTo>
                <a:lnTo>
                  <a:pt x="28050" y="85657"/>
                </a:lnTo>
                <a:lnTo>
                  <a:pt x="55409" y="77044"/>
                </a:lnTo>
                <a:close/>
              </a:path>
              <a:path w="151129" h="387985">
                <a:moveTo>
                  <a:pt x="28050" y="85657"/>
                </a:moveTo>
                <a:lnTo>
                  <a:pt x="23622" y="71628"/>
                </a:lnTo>
                <a:lnTo>
                  <a:pt x="23622" y="87051"/>
                </a:lnTo>
                <a:lnTo>
                  <a:pt x="28050" y="85657"/>
                </a:lnTo>
                <a:close/>
              </a:path>
              <a:path w="151129" h="387985">
                <a:moveTo>
                  <a:pt x="150876" y="379476"/>
                </a:moveTo>
                <a:lnTo>
                  <a:pt x="55409" y="77044"/>
                </a:lnTo>
                <a:lnTo>
                  <a:pt x="28050" y="85657"/>
                </a:lnTo>
                <a:lnTo>
                  <a:pt x="123444" y="387858"/>
                </a:lnTo>
                <a:lnTo>
                  <a:pt x="150876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10"/>
          <p:cNvSpPr txBox="1"/>
          <p:nvPr/>
        </p:nvSpPr>
        <p:spPr>
          <a:xfrm>
            <a:off x="3494331" y="3436767"/>
            <a:ext cx="1611716" cy="324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tabLst>
                <a:tab pos="703938" algn="l"/>
              </a:tabLst>
            </a:pPr>
            <a:r>
              <a:rPr sz="2108" spc="31" dirty="0">
                <a:latin typeface="微软雅黑"/>
                <a:cs typeface="微软雅黑"/>
              </a:rPr>
              <a:t>属</a:t>
            </a:r>
            <a:r>
              <a:rPr sz="2108" spc="-3" dirty="0">
                <a:latin typeface="微软雅黑"/>
                <a:cs typeface="微软雅黑"/>
              </a:rPr>
              <a:t>性</a:t>
            </a:r>
            <a:r>
              <a:rPr sz="2108" dirty="0">
                <a:latin typeface="微软雅黑"/>
                <a:cs typeface="微软雅黑"/>
              </a:rPr>
              <a:t>	</a:t>
            </a:r>
            <a:r>
              <a:rPr sz="2108" spc="17" dirty="0">
                <a:latin typeface="Consolas"/>
                <a:cs typeface="Consolas"/>
              </a:rPr>
              <a:t>.attrs</a:t>
            </a:r>
            <a:endParaRPr sz="2108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8322" y="2687576"/>
            <a:ext cx="25523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2895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2" name="object 12"/>
          <p:cNvSpPr/>
          <p:nvPr/>
        </p:nvSpPr>
        <p:spPr>
          <a:xfrm>
            <a:off x="5740200" y="2904717"/>
            <a:ext cx="102784" cy="265596"/>
          </a:xfrm>
          <a:custGeom>
            <a:avLst/>
            <a:gdLst/>
            <a:ahLst/>
            <a:cxnLst/>
            <a:rect l="l" t="t" r="r" b="b"/>
            <a:pathLst>
              <a:path w="151129" h="390525">
                <a:moveTo>
                  <a:pt x="82296" y="70103"/>
                </a:moveTo>
                <a:lnTo>
                  <a:pt x="15240" y="0"/>
                </a:lnTo>
                <a:lnTo>
                  <a:pt x="0" y="96011"/>
                </a:lnTo>
                <a:lnTo>
                  <a:pt x="23622" y="88575"/>
                </a:lnTo>
                <a:lnTo>
                  <a:pt x="23622" y="73913"/>
                </a:lnTo>
                <a:lnTo>
                  <a:pt x="51816" y="64769"/>
                </a:lnTo>
                <a:lnTo>
                  <a:pt x="56072" y="78359"/>
                </a:lnTo>
                <a:lnTo>
                  <a:pt x="82296" y="70103"/>
                </a:lnTo>
                <a:close/>
              </a:path>
              <a:path w="151129" h="390525">
                <a:moveTo>
                  <a:pt x="56072" y="78359"/>
                </a:moveTo>
                <a:lnTo>
                  <a:pt x="51816" y="64769"/>
                </a:lnTo>
                <a:lnTo>
                  <a:pt x="23622" y="73913"/>
                </a:lnTo>
                <a:lnTo>
                  <a:pt x="27831" y="87250"/>
                </a:lnTo>
                <a:lnTo>
                  <a:pt x="56072" y="78359"/>
                </a:lnTo>
                <a:close/>
              </a:path>
              <a:path w="151129" h="390525">
                <a:moveTo>
                  <a:pt x="27831" y="87250"/>
                </a:moveTo>
                <a:lnTo>
                  <a:pt x="23622" y="73913"/>
                </a:lnTo>
                <a:lnTo>
                  <a:pt x="23622" y="88575"/>
                </a:lnTo>
                <a:lnTo>
                  <a:pt x="27831" y="87250"/>
                </a:lnTo>
                <a:close/>
              </a:path>
              <a:path w="151129" h="390525">
                <a:moveTo>
                  <a:pt x="150876" y="380999"/>
                </a:moveTo>
                <a:lnTo>
                  <a:pt x="56072" y="78359"/>
                </a:lnTo>
                <a:lnTo>
                  <a:pt x="27831" y="87250"/>
                </a:lnTo>
                <a:lnTo>
                  <a:pt x="123444" y="390143"/>
                </a:lnTo>
                <a:lnTo>
                  <a:pt x="150876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3" name="object 13"/>
          <p:cNvSpPr txBox="1"/>
          <p:nvPr/>
        </p:nvSpPr>
        <p:spPr>
          <a:xfrm>
            <a:off x="5375012" y="3468380"/>
            <a:ext cx="2345021" cy="81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8" spc="34" dirty="0">
                <a:latin typeface="微软雅黑"/>
                <a:cs typeface="微软雅黑"/>
              </a:rPr>
              <a:t>非属性字符串</a:t>
            </a:r>
            <a:r>
              <a:rPr sz="2108" spc="17" dirty="0">
                <a:latin typeface="Consolas"/>
                <a:cs typeface="Consolas"/>
              </a:rPr>
              <a:t>/</a:t>
            </a:r>
            <a:r>
              <a:rPr sz="2108" spc="31" dirty="0">
                <a:latin typeface="微软雅黑"/>
                <a:cs typeface="微软雅黑"/>
              </a:rPr>
              <a:t>注释</a:t>
            </a:r>
            <a:endParaRPr sz="2108">
              <a:latin typeface="微软雅黑"/>
              <a:cs typeface="微软雅黑"/>
            </a:endParaRPr>
          </a:p>
          <a:p>
            <a:pPr algn="ctr">
              <a:spcBef>
                <a:spcPts val="1333"/>
              </a:spcBef>
            </a:pPr>
            <a:r>
              <a:rPr sz="2108" spc="17" dirty="0">
                <a:latin typeface="Consolas"/>
                <a:cs typeface="Consolas"/>
              </a:rPr>
              <a:t>.string</a:t>
            </a:r>
            <a:endParaRPr sz="2108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6664" y="0"/>
            <a:ext cx="7270862" cy="5139181"/>
          </a:xfrm>
          <a:custGeom>
            <a:avLst/>
            <a:gdLst/>
            <a:ahLst/>
            <a:cxnLst/>
            <a:rect l="l" t="t" r="r" b="b"/>
            <a:pathLst>
              <a:path w="10690860" h="7556500">
                <a:moveTo>
                  <a:pt x="10690860" y="7555992"/>
                </a:moveTo>
                <a:lnTo>
                  <a:pt x="10690860" y="0"/>
                </a:lnTo>
                <a:lnTo>
                  <a:pt x="0" y="0"/>
                </a:lnTo>
                <a:lnTo>
                  <a:pt x="0" y="7555992"/>
                </a:lnTo>
                <a:lnTo>
                  <a:pt x="10690860" y="7555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29376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for li in </a:t>
            </a:r>
            <a:r>
              <a:rPr lang="en-US" altLang="zh-CN" dirty="0" err="1"/>
              <a:t>lis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        try:</a:t>
            </a:r>
            <a:endParaRPr lang="zh-CN" altLang="zh-CN" dirty="0"/>
          </a:p>
          <a:p>
            <a:r>
              <a:rPr lang="en-US" altLang="zh-CN" dirty="0"/>
              <a:t>                    date=</a:t>
            </a:r>
            <a:r>
              <a:rPr lang="en-US" altLang="zh-CN" dirty="0" err="1"/>
              <a:t>li.select</a:t>
            </a:r>
            <a:r>
              <a:rPr lang="en-US" altLang="zh-CN" dirty="0"/>
              <a:t>('h1')[0].text</a:t>
            </a:r>
            <a:endParaRPr lang="zh-CN" altLang="zh-CN" dirty="0"/>
          </a:p>
          <a:p>
            <a:r>
              <a:rPr lang="en-US" altLang="zh-CN" dirty="0"/>
              <a:t>                    weather=</a:t>
            </a:r>
            <a:r>
              <a:rPr lang="en-US" altLang="zh-CN" dirty="0" err="1"/>
              <a:t>li.select</a:t>
            </a:r>
            <a:r>
              <a:rPr lang="en-US" altLang="zh-CN" dirty="0"/>
              <a:t>('p[class="</a:t>
            </a:r>
            <a:r>
              <a:rPr lang="en-US" altLang="zh-CN" dirty="0" err="1"/>
              <a:t>wea</a:t>
            </a:r>
            <a:r>
              <a:rPr lang="en-US" altLang="zh-CN" dirty="0"/>
              <a:t>"]')[0].text</a:t>
            </a:r>
            <a:endParaRPr lang="zh-CN" altLang="zh-CN" dirty="0"/>
          </a:p>
          <a:p>
            <a:r>
              <a:rPr lang="en-US" altLang="zh-CN" dirty="0"/>
              <a:t>                    temp=</a:t>
            </a:r>
            <a:r>
              <a:rPr lang="en-US" altLang="zh-CN" dirty="0" err="1"/>
              <a:t>li.select</a:t>
            </a:r>
            <a:r>
              <a:rPr lang="en-US" altLang="zh-CN" dirty="0"/>
              <a:t>('p[class="tem"] span')[0].text+"/"+</a:t>
            </a:r>
            <a:r>
              <a:rPr lang="en-US" altLang="zh-CN" dirty="0" err="1"/>
              <a:t>li.select</a:t>
            </a:r>
            <a:r>
              <a:rPr lang="en-US" altLang="zh-CN" dirty="0"/>
              <a:t>('p[class="tem"] i')[0].text</a:t>
            </a:r>
            <a:endParaRPr lang="zh-CN" altLang="zh-CN" dirty="0"/>
          </a:p>
          <a:p>
            <a:r>
              <a:rPr lang="en-US" altLang="zh-CN" dirty="0"/>
              <a:t>                    print(</a:t>
            </a:r>
            <a:r>
              <a:rPr lang="en-US" altLang="zh-CN" dirty="0" err="1"/>
              <a:t>city,date,weather,temp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self.db.insert</a:t>
            </a:r>
            <a:r>
              <a:rPr lang="en-US" altLang="zh-CN" dirty="0"/>
              <a:t>(</a:t>
            </a:r>
            <a:r>
              <a:rPr lang="en-US" altLang="zh-CN" dirty="0" err="1"/>
              <a:t>city,date,weather,temp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    except Exception as err:</a:t>
            </a:r>
            <a:endParaRPr lang="zh-CN" altLang="zh-CN" dirty="0"/>
          </a:p>
          <a:p>
            <a:r>
              <a:rPr lang="en-US" altLang="zh-CN" dirty="0"/>
              <a:t>                    print(err)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print(err)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50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process(</a:t>
            </a:r>
            <a:r>
              <a:rPr lang="en-US" altLang="zh-CN" dirty="0" err="1"/>
              <a:t>self,cities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self.db</a:t>
            </a:r>
            <a:r>
              <a:rPr lang="en-US" altLang="zh-CN" dirty="0"/>
              <a:t>=</a:t>
            </a:r>
            <a:r>
              <a:rPr lang="en-US" altLang="zh-CN" dirty="0" err="1"/>
              <a:t>WeatherDB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self.db.openDB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for city in cities: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self.forecastCity</a:t>
            </a:r>
            <a:r>
              <a:rPr lang="en-US" altLang="zh-CN" dirty="0"/>
              <a:t>(city)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#</a:t>
            </a:r>
            <a:r>
              <a:rPr lang="en-US" altLang="zh-CN" dirty="0" err="1"/>
              <a:t>self.db.show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self.db.closeDB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ws</a:t>
            </a:r>
            <a:r>
              <a:rPr lang="en-US" altLang="zh-CN" dirty="0"/>
              <a:t>=</a:t>
            </a:r>
            <a:r>
              <a:rPr lang="en-US" altLang="zh-CN" dirty="0" err="1"/>
              <a:t>WeatherForecast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 err="1"/>
              <a:t>ws.process</a:t>
            </a:r>
            <a:r>
              <a:rPr lang="en-US" altLang="zh-CN" dirty="0"/>
              <a:t>(["</a:t>
            </a:r>
            <a:r>
              <a:rPr lang="zh-CN" altLang="zh-CN" dirty="0"/>
              <a:t>北京</a:t>
            </a:r>
            <a:r>
              <a:rPr lang="en-US" altLang="zh-CN" dirty="0"/>
              <a:t>","</a:t>
            </a:r>
            <a:r>
              <a:rPr lang="zh-CN" altLang="zh-CN" dirty="0"/>
              <a:t>上海</a:t>
            </a:r>
            <a:r>
              <a:rPr lang="en-US" altLang="zh-CN" dirty="0"/>
              <a:t>","</a:t>
            </a:r>
            <a:r>
              <a:rPr lang="zh-CN" altLang="zh-CN" dirty="0"/>
              <a:t>广州</a:t>
            </a:r>
            <a:r>
              <a:rPr lang="en-US" altLang="zh-CN" dirty="0"/>
              <a:t>","</a:t>
            </a:r>
            <a:r>
              <a:rPr lang="zh-CN" altLang="zh-CN" dirty="0"/>
              <a:t>深圳</a:t>
            </a:r>
            <a:r>
              <a:rPr lang="en-US" altLang="zh-CN" dirty="0"/>
              <a:t>"])</a:t>
            </a:r>
            <a:endParaRPr lang="zh-CN" altLang="zh-CN" dirty="0"/>
          </a:p>
          <a:p>
            <a:r>
              <a:rPr lang="en-US" altLang="zh-CN" dirty="0"/>
              <a:t>print("completed")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5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zh-CN" dirty="0"/>
              <a:t>北京 </a:t>
            </a:r>
            <a:r>
              <a:rPr lang="en-US" altLang="zh-CN" dirty="0"/>
              <a:t>7</a:t>
            </a:r>
            <a:r>
              <a:rPr lang="zh-CN" altLang="zh-CN" dirty="0"/>
              <a:t>日（今天） 晴间多云，北部山区有阵雨或雷阵雨转晴转多云 </a:t>
            </a:r>
            <a:r>
              <a:rPr lang="en-US" altLang="zh-CN" dirty="0"/>
              <a:t>31</a:t>
            </a:r>
            <a:r>
              <a:rPr lang="zh-CN" altLang="zh-CN" dirty="0"/>
              <a:t>℃</a:t>
            </a:r>
            <a:r>
              <a:rPr lang="en-US" altLang="zh-CN" dirty="0"/>
              <a:t>/17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8</a:t>
            </a:r>
            <a:r>
              <a:rPr lang="zh-CN" altLang="zh-CN" dirty="0"/>
              <a:t>日（明天） 多云转晴，北部地区有分散阵雨或雷阵雨转晴 </a:t>
            </a:r>
            <a:r>
              <a:rPr lang="en-US" altLang="zh-CN" dirty="0"/>
              <a:t>34</a:t>
            </a:r>
            <a:r>
              <a:rPr lang="zh-CN" altLang="zh-CN" dirty="0"/>
              <a:t>℃</a:t>
            </a:r>
            <a:r>
              <a:rPr lang="en-US" altLang="zh-CN" dirty="0"/>
              <a:t>/20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9</a:t>
            </a:r>
            <a:r>
              <a:rPr lang="zh-CN" altLang="zh-CN" dirty="0"/>
              <a:t>日（后天） 晴转多云 </a:t>
            </a:r>
            <a:r>
              <a:rPr lang="en-US" altLang="zh-CN" dirty="0"/>
              <a:t>36</a:t>
            </a:r>
            <a:r>
              <a:rPr lang="zh-CN" altLang="zh-CN" dirty="0"/>
              <a:t>℃</a:t>
            </a:r>
            <a:r>
              <a:rPr lang="en-US" altLang="zh-CN" dirty="0"/>
              <a:t>/22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10</a:t>
            </a:r>
            <a:r>
              <a:rPr lang="zh-CN" altLang="zh-CN" dirty="0"/>
              <a:t>日（周六） 阴转阵雨 </a:t>
            </a:r>
            <a:r>
              <a:rPr lang="en-US" altLang="zh-CN" dirty="0"/>
              <a:t>30</a:t>
            </a:r>
            <a:r>
              <a:rPr lang="zh-CN" altLang="zh-CN" dirty="0"/>
              <a:t>℃</a:t>
            </a:r>
            <a:r>
              <a:rPr lang="en-US" altLang="zh-CN" dirty="0"/>
              <a:t>/19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11</a:t>
            </a:r>
            <a:r>
              <a:rPr lang="zh-CN" altLang="zh-CN" dirty="0"/>
              <a:t>日（周日） 阵雨 </a:t>
            </a:r>
            <a:r>
              <a:rPr lang="en-US" altLang="zh-CN" dirty="0"/>
              <a:t>27</a:t>
            </a:r>
            <a:r>
              <a:rPr lang="zh-CN" altLang="zh-CN" dirty="0"/>
              <a:t>℃</a:t>
            </a:r>
            <a:r>
              <a:rPr lang="en-US" altLang="zh-CN" dirty="0"/>
              <a:t>/18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12</a:t>
            </a:r>
            <a:r>
              <a:rPr lang="zh-CN" altLang="zh-CN" dirty="0"/>
              <a:t>日（周一） 阴转晴 </a:t>
            </a:r>
            <a:r>
              <a:rPr lang="en-US" altLang="zh-CN" dirty="0"/>
              <a:t>28</a:t>
            </a:r>
            <a:r>
              <a:rPr lang="zh-CN" altLang="zh-CN" dirty="0"/>
              <a:t>℃</a:t>
            </a:r>
            <a:r>
              <a:rPr lang="en-US" altLang="zh-CN" dirty="0"/>
              <a:t>/20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北京 </a:t>
            </a:r>
            <a:r>
              <a:rPr lang="en-US" altLang="zh-CN" dirty="0"/>
              <a:t>13</a:t>
            </a:r>
            <a:r>
              <a:rPr lang="zh-CN" altLang="zh-CN" dirty="0"/>
              <a:t>日（周二） 晴 </a:t>
            </a:r>
            <a:r>
              <a:rPr lang="en-US" altLang="zh-CN" dirty="0"/>
              <a:t>32</a:t>
            </a:r>
            <a:r>
              <a:rPr lang="zh-CN" altLang="zh-CN" dirty="0"/>
              <a:t>℃</a:t>
            </a:r>
            <a:r>
              <a:rPr lang="en-US" altLang="zh-CN" dirty="0"/>
              <a:t>/21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7</a:t>
            </a:r>
            <a:r>
              <a:rPr lang="zh-CN" altLang="zh-CN" dirty="0"/>
              <a:t>日（今天） 多云 </a:t>
            </a:r>
            <a:r>
              <a:rPr lang="en-US" altLang="zh-CN" dirty="0"/>
              <a:t>30/21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8</a:t>
            </a:r>
            <a:r>
              <a:rPr lang="zh-CN" altLang="zh-CN" dirty="0"/>
              <a:t>日（明天） 多云转阴 </a:t>
            </a:r>
            <a:r>
              <a:rPr lang="en-US" altLang="zh-CN" dirty="0"/>
              <a:t>32/23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9</a:t>
            </a:r>
            <a:r>
              <a:rPr lang="zh-CN" altLang="zh-CN" dirty="0"/>
              <a:t>日（后天） 阵雨 </a:t>
            </a:r>
            <a:r>
              <a:rPr lang="en-US" altLang="zh-CN" dirty="0"/>
              <a:t>32/24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10</a:t>
            </a:r>
            <a:r>
              <a:rPr lang="zh-CN" altLang="zh-CN" dirty="0"/>
              <a:t>日（周六） 中雨 </a:t>
            </a:r>
            <a:r>
              <a:rPr lang="en-US" altLang="zh-CN" dirty="0"/>
              <a:t>27/22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11</a:t>
            </a:r>
            <a:r>
              <a:rPr lang="zh-CN" altLang="zh-CN" dirty="0"/>
              <a:t>日（周日） 小雨转多云 </a:t>
            </a:r>
            <a:r>
              <a:rPr lang="en-US" altLang="zh-CN" dirty="0"/>
              <a:t>29/22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12</a:t>
            </a:r>
            <a:r>
              <a:rPr lang="zh-CN" altLang="zh-CN" dirty="0"/>
              <a:t>日（周一） 多云 </a:t>
            </a:r>
            <a:r>
              <a:rPr lang="en-US" altLang="zh-CN" dirty="0"/>
              <a:t>30/22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上海 </a:t>
            </a:r>
            <a:r>
              <a:rPr lang="en-US" altLang="zh-CN" dirty="0"/>
              <a:t>13</a:t>
            </a:r>
            <a:r>
              <a:rPr lang="zh-CN" altLang="zh-CN" dirty="0"/>
              <a:t>日（周二） 多云转阴 </a:t>
            </a:r>
            <a:r>
              <a:rPr lang="en-US" altLang="zh-CN" dirty="0"/>
              <a:t>30/21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7</a:t>
            </a:r>
            <a:r>
              <a:rPr lang="zh-CN" altLang="zh-CN" dirty="0"/>
              <a:t>日（今天） 多云 </a:t>
            </a:r>
            <a:r>
              <a:rPr lang="en-US" altLang="zh-CN" dirty="0"/>
              <a:t>35/27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8</a:t>
            </a:r>
            <a:r>
              <a:rPr lang="zh-CN" altLang="zh-CN" dirty="0"/>
              <a:t>日（明天） 多云 </a:t>
            </a:r>
            <a:r>
              <a:rPr lang="en-US" altLang="zh-CN" dirty="0"/>
              <a:t>35/28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9</a:t>
            </a:r>
            <a:r>
              <a:rPr lang="zh-CN" altLang="zh-CN" dirty="0"/>
              <a:t>日（后天） 多云 </a:t>
            </a:r>
            <a:r>
              <a:rPr lang="en-US" altLang="zh-CN" dirty="0"/>
              <a:t>35/28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10</a:t>
            </a:r>
            <a:r>
              <a:rPr lang="zh-CN" altLang="zh-CN" dirty="0"/>
              <a:t>日（周六） 多云 </a:t>
            </a:r>
            <a:r>
              <a:rPr lang="en-US" altLang="zh-CN" dirty="0"/>
              <a:t>35/28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11</a:t>
            </a:r>
            <a:r>
              <a:rPr lang="zh-CN" altLang="zh-CN" dirty="0"/>
              <a:t>日（周日） 多云 </a:t>
            </a:r>
            <a:r>
              <a:rPr lang="en-US" altLang="zh-CN" dirty="0"/>
              <a:t>35/28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12</a:t>
            </a:r>
            <a:r>
              <a:rPr lang="zh-CN" altLang="zh-CN" dirty="0"/>
              <a:t>日（周一） 雷阵雨 </a:t>
            </a:r>
            <a:r>
              <a:rPr lang="en-US" altLang="zh-CN" dirty="0"/>
              <a:t>35/27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广州 </a:t>
            </a:r>
            <a:r>
              <a:rPr lang="en-US" altLang="zh-CN" dirty="0"/>
              <a:t>13</a:t>
            </a:r>
            <a:r>
              <a:rPr lang="zh-CN" altLang="zh-CN" dirty="0"/>
              <a:t>日（周二） 雷阵雨转大雨 </a:t>
            </a:r>
            <a:r>
              <a:rPr lang="en-US" altLang="zh-CN" dirty="0"/>
              <a:t>33/24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7</a:t>
            </a:r>
            <a:r>
              <a:rPr lang="zh-CN" altLang="zh-CN" dirty="0"/>
              <a:t>日（今天） 阵雨转多云 </a:t>
            </a:r>
            <a:r>
              <a:rPr lang="en-US" altLang="zh-CN" dirty="0"/>
              <a:t>34/28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8</a:t>
            </a:r>
            <a:r>
              <a:rPr lang="zh-CN" altLang="zh-CN" dirty="0"/>
              <a:t>日（明天） 晴 </a:t>
            </a:r>
            <a:r>
              <a:rPr lang="en-US" altLang="zh-CN" dirty="0"/>
              <a:t>34/28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9</a:t>
            </a:r>
            <a:r>
              <a:rPr lang="zh-CN" altLang="zh-CN" dirty="0"/>
              <a:t>日（后天） 晴 </a:t>
            </a:r>
            <a:r>
              <a:rPr lang="en-US" altLang="zh-CN" dirty="0"/>
              <a:t>34/28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10</a:t>
            </a:r>
            <a:r>
              <a:rPr lang="zh-CN" altLang="zh-CN" dirty="0"/>
              <a:t>日（周六） 晴转阵雨 </a:t>
            </a:r>
            <a:r>
              <a:rPr lang="en-US" altLang="zh-CN" dirty="0"/>
              <a:t>34/28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11</a:t>
            </a:r>
            <a:r>
              <a:rPr lang="zh-CN" altLang="zh-CN" dirty="0"/>
              <a:t>日（周日） 阵雨 </a:t>
            </a:r>
            <a:r>
              <a:rPr lang="en-US" altLang="zh-CN" dirty="0"/>
              <a:t>33/27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12</a:t>
            </a:r>
            <a:r>
              <a:rPr lang="zh-CN" altLang="zh-CN" dirty="0"/>
              <a:t>日（周一） 阵雨 </a:t>
            </a:r>
            <a:r>
              <a:rPr lang="en-US" altLang="zh-CN" dirty="0"/>
              <a:t>32/27</a:t>
            </a:r>
            <a:r>
              <a:rPr lang="zh-CN" altLang="zh-CN" dirty="0"/>
              <a:t>℃</a:t>
            </a:r>
          </a:p>
          <a:p>
            <a:r>
              <a:rPr lang="zh-CN" altLang="zh-CN" dirty="0"/>
              <a:t>深圳 </a:t>
            </a:r>
            <a:r>
              <a:rPr lang="en-US" altLang="zh-CN" dirty="0"/>
              <a:t>13</a:t>
            </a:r>
            <a:r>
              <a:rPr lang="zh-CN" altLang="zh-CN" dirty="0"/>
              <a:t>日（周二） 阵雨转中雨 </a:t>
            </a:r>
            <a:r>
              <a:rPr lang="en-US" altLang="zh-CN" dirty="0"/>
              <a:t>32/25</a:t>
            </a:r>
            <a:r>
              <a:rPr lang="zh-CN" altLang="zh-CN" dirty="0"/>
              <a:t>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5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实践课作业一反馈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正则表达式表达式使用不够熟练，需要多加练习，写正则可以先找好目标文本，然后放入表达式工具中测试好后再进行编码测试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⒉网站都会有一些反爬机制，需要了解一些常见的避免反爬手段比如添加浏览器标识、</a:t>
            </a:r>
            <a:r>
              <a:rPr lang="en-US" altLang="zh-CN" dirty="0"/>
              <a:t>Headers</a:t>
            </a:r>
            <a:r>
              <a:rPr lang="zh-CN" altLang="en-US" dirty="0"/>
              <a:t>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被</a:t>
            </a:r>
            <a:r>
              <a:rPr lang="zh-CN" altLang="en-US" dirty="0" smtClean="0"/>
              <a:t>限制，使用</a:t>
            </a:r>
            <a:r>
              <a:rPr lang="zh-CN" altLang="en-US" dirty="0"/>
              <a:t>代理</a:t>
            </a:r>
            <a:r>
              <a:rPr lang="en-US" altLang="zh-CN" dirty="0" err="1"/>
              <a:t>ip</a:t>
            </a:r>
            <a:r>
              <a:rPr lang="zh-CN" altLang="en-US" dirty="0"/>
              <a:t>、控制线程数和爬取速度等方式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爬取信息的时候，可以使用浏览器开发者模式对结构树进行分析，可使用</a:t>
            </a:r>
            <a:r>
              <a:rPr lang="en-US" altLang="zh-CN" dirty="0"/>
              <a:t>bs4</a:t>
            </a:r>
            <a:r>
              <a:rPr lang="zh-CN" altLang="en-US" dirty="0"/>
              <a:t>或者正则匹配。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requests</a:t>
            </a:r>
            <a:r>
              <a:rPr lang="zh-CN" altLang="en-US" dirty="0"/>
              <a:t>和</a:t>
            </a:r>
            <a:r>
              <a:rPr lang="en-US" altLang="zh-CN" dirty="0" err="1"/>
              <a:t>BeautifulSoup</a:t>
            </a:r>
            <a:r>
              <a:rPr lang="zh-CN" altLang="en-US" dirty="0"/>
              <a:t>库方法爬取股票相关信息</a:t>
            </a:r>
            <a:endParaRPr lang="en-US" altLang="zh-CN" dirty="0"/>
          </a:p>
          <a:p>
            <a:pPr algn="just"/>
            <a:r>
              <a:rPr lang="zh-CN" altLang="en-US" dirty="0"/>
              <a:t>候选网站：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</a:t>
            </a:r>
            <a:r>
              <a:rPr lang="zh-CN" altLang="en-US" sz="1800" dirty="0">
                <a:latin typeface="Times New Roman" panose="02020603050405020304" pitchFamily="18" charset="0"/>
              </a:rPr>
              <a:t>东方财富网：</a:t>
            </a:r>
            <a:r>
              <a:rPr lang="en-US" altLang="zh-CN" sz="1800" dirty="0"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https://www.eastmoney.com/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新浪股票：</a:t>
            </a:r>
            <a:r>
              <a:rPr lang="en-US" altLang="zh-CN" sz="1800" dirty="0">
                <a:latin typeface="Times New Roman" panose="02020603050405020304" pitchFamily="18" charset="0"/>
              </a:rPr>
              <a:t>http://finance.sina.com.cn/stock/</a:t>
            </a:r>
            <a:endParaRPr lang="en-US" altLang="zh-CN" dirty="0"/>
          </a:p>
          <a:p>
            <a:r>
              <a:rPr lang="zh-CN" altLang="en-US" dirty="0"/>
              <a:t>根据（</a:t>
            </a:r>
            <a:r>
              <a:rPr lang="en-US" altLang="zh-CN" dirty="0">
                <a:hlinkClick r:id="rId3"/>
              </a:rPr>
              <a:t>http://quote.eastmoney.com/center/gridlist.html#hs_a_board</a:t>
            </a:r>
            <a:r>
              <a:rPr lang="en-US" altLang="zh-CN" dirty="0"/>
              <a:t> </a:t>
            </a:r>
            <a:r>
              <a:rPr lang="zh-CN" altLang="en-US" dirty="0"/>
              <a:t>）的数据分析，屏幕打印股票信息。通过谷歌浏览器进入开发者模式，通过抓包获取数据集</a:t>
            </a:r>
            <a:r>
              <a:rPr lang="en-US" altLang="zh-CN" dirty="0"/>
              <a:t>URL</a:t>
            </a:r>
            <a:r>
              <a:rPr lang="zh-CN" altLang="en-US" dirty="0"/>
              <a:t>如</a:t>
            </a:r>
            <a:r>
              <a:rPr lang="zh-CN" altLang="en-US" dirty="0">
                <a:sym typeface="Wingdings" panose="05000000000000000000" pitchFamily="2" charset="2"/>
                <a:hlinkClick r:id="rId4"/>
              </a:rPr>
              <a:t>抓包链接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下载股票信息，并通过对</a:t>
            </a:r>
            <a:r>
              <a:rPr lang="en-US" altLang="zh-CN" dirty="0">
                <a:sym typeface="Wingdings" panose="05000000000000000000" pitchFamily="2" charset="2"/>
              </a:rPr>
              <a:t>json</a:t>
            </a:r>
            <a:r>
              <a:rPr lang="zh-CN" altLang="en-US" dirty="0">
                <a:sym typeface="Wingdings" panose="05000000000000000000" pitchFamily="2" charset="2"/>
              </a:rPr>
              <a:t>解析对应数据集，并展示出来。参考教程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hlinkClick r:id="rId5"/>
              </a:rPr>
              <a:t>参考链接</a:t>
            </a:r>
            <a:endParaRPr lang="en-US" altLang="zh-CN" dirty="0"/>
          </a:p>
          <a:p>
            <a:r>
              <a:rPr lang="zh-CN" altLang="en-US" dirty="0"/>
              <a:t>打印示例：</a:t>
            </a:r>
            <a:endParaRPr lang="en-US" altLang="zh-CN" dirty="0"/>
          </a:p>
          <a:p>
            <a:r>
              <a:rPr lang="zh-CN" altLang="en-US" dirty="0"/>
              <a:t>序号	代码  名称  最新价  涨跌幅  跌涨额   成交量  成交额   涨幅	</a:t>
            </a:r>
            <a:endParaRPr lang="en-US" altLang="zh-CN" dirty="0"/>
          </a:p>
          <a:p>
            <a:r>
              <a:rPr lang="en-US" altLang="zh-CN" dirty="0">
                <a:latin typeface="+mn-ea"/>
              </a:rPr>
              <a:t>1    605  </a:t>
            </a:r>
            <a:r>
              <a:rPr lang="zh-CN" altLang="en-US" dirty="0">
                <a:latin typeface="+mn-ea"/>
              </a:rPr>
              <a:t>长华 </a:t>
            </a:r>
            <a:r>
              <a:rPr lang="en-US" altLang="zh-CN" dirty="0">
                <a:latin typeface="+mn-ea"/>
              </a:rPr>
              <a:t>14.00   33%   5.00</a:t>
            </a:r>
            <a:r>
              <a:rPr lang="zh-CN" altLang="en-US" dirty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4362  645.0</a:t>
            </a:r>
            <a:r>
              <a:rPr lang="zh-CN" altLang="en-US" dirty="0">
                <a:latin typeface="+mn-ea"/>
              </a:rPr>
              <a:t>万 </a:t>
            </a:r>
            <a:r>
              <a:rPr lang="en-US" altLang="zh-CN" dirty="0">
                <a:latin typeface="+mn-ea"/>
              </a:rPr>
              <a:t>24.0%</a:t>
            </a:r>
            <a:r>
              <a:rPr lang="zh-CN" altLang="en-US" dirty="0">
                <a:latin typeface="+mn-ea"/>
              </a:rPr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>
                <a:latin typeface="+mn-ea"/>
              </a:rPr>
              <a:t>2...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9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requests</a:t>
            </a:r>
            <a:r>
              <a:rPr lang="zh-CN" altLang="en-US" dirty="0"/>
              <a:t>和</a:t>
            </a:r>
            <a:r>
              <a:rPr lang="en-US" altLang="zh-CN" dirty="0" err="1"/>
              <a:t>BeautifulSoup</a:t>
            </a:r>
            <a:r>
              <a:rPr lang="zh-CN" altLang="en-US" dirty="0"/>
              <a:t>库方法爬取股票相关信息</a:t>
            </a:r>
            <a:endParaRPr lang="en-US" altLang="zh-CN" dirty="0"/>
          </a:p>
          <a:p>
            <a:pPr algn="just"/>
            <a:r>
              <a:rPr lang="zh-CN" altLang="en-US" dirty="0"/>
              <a:t>候选网站：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</a:t>
            </a:r>
            <a:r>
              <a:rPr lang="zh-CN" altLang="en-US" sz="1800" dirty="0">
                <a:latin typeface="Times New Roman" panose="02020603050405020304" pitchFamily="18" charset="0"/>
              </a:rPr>
              <a:t>东方财富网：</a:t>
            </a:r>
            <a:r>
              <a:rPr lang="en-US" altLang="zh-CN" sz="1800" dirty="0"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https://www.eastmoney.com/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       新浪股票：</a:t>
            </a:r>
            <a:r>
              <a:rPr lang="en-US" altLang="zh-CN" sz="1800" dirty="0">
                <a:latin typeface="Times New Roman" panose="02020603050405020304" pitchFamily="18" charset="0"/>
              </a:rPr>
              <a:t>http://finance.sina.com.cn/stock/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根据自选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位数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学号后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位选取股票，屏幕打印股票信息。通作业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需要监控网站</a:t>
            </a:r>
            <a:r>
              <a:rPr lang="en-US" altLang="zh-CN" dirty="0" err="1">
                <a:latin typeface="+mn-ea"/>
              </a:rPr>
              <a:t>js</a:t>
            </a:r>
            <a:r>
              <a:rPr lang="zh-CN" altLang="en-US" dirty="0">
                <a:latin typeface="+mn-ea"/>
              </a:rPr>
              <a:t>执行的</a:t>
            </a:r>
            <a:r>
              <a:rPr lang="en-US" altLang="zh-CN" dirty="0" err="1">
                <a:latin typeface="+mn-ea"/>
              </a:rPr>
              <a:t>url</a:t>
            </a:r>
            <a:r>
              <a:rPr lang="zh-CN" altLang="en-US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打印示例：</a:t>
            </a:r>
            <a:endParaRPr lang="en-US" altLang="zh-CN" dirty="0"/>
          </a:p>
          <a:p>
            <a:r>
              <a:rPr lang="zh-CN" altLang="en-US" sz="2200" dirty="0">
                <a:latin typeface="+mn-ea"/>
              </a:rPr>
              <a:t>代码</a:t>
            </a:r>
            <a:r>
              <a:rPr lang="en-US" altLang="zh-CN" sz="2200" dirty="0">
                <a:latin typeface="+mn-ea"/>
              </a:rPr>
              <a:t>:605006 </a:t>
            </a:r>
            <a:r>
              <a:rPr lang="zh-CN" altLang="en-US" sz="2200" dirty="0">
                <a:latin typeface="+mn-ea"/>
              </a:rPr>
              <a:t>名称</a:t>
            </a:r>
            <a:r>
              <a:rPr lang="en-US" altLang="zh-CN" sz="2200" dirty="0">
                <a:latin typeface="+mn-ea"/>
              </a:rPr>
              <a:t>:</a:t>
            </a:r>
            <a:r>
              <a:rPr lang="zh-CN" altLang="en-US" sz="2200" dirty="0">
                <a:latin typeface="+mn-ea"/>
              </a:rPr>
              <a:t>山东玻纤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今开</a:t>
            </a:r>
            <a:r>
              <a:rPr lang="en-US" altLang="zh-CN" sz="2200" dirty="0">
                <a:latin typeface="+mn-ea"/>
              </a:rPr>
              <a:t>:9.29 </a:t>
            </a:r>
            <a:r>
              <a:rPr lang="zh-CN" altLang="en-US" sz="2200" dirty="0">
                <a:latin typeface="+mn-ea"/>
              </a:rPr>
              <a:t>最高</a:t>
            </a:r>
            <a:r>
              <a:rPr lang="en-US" altLang="zh-CN" sz="2200" dirty="0">
                <a:latin typeface="+mn-ea"/>
              </a:rPr>
              <a:t>:9.42 </a:t>
            </a:r>
            <a:r>
              <a:rPr lang="zh-CN" altLang="en-US" sz="2200" dirty="0">
                <a:latin typeface="+mn-ea"/>
              </a:rPr>
              <a:t>涨停</a:t>
            </a:r>
            <a:r>
              <a:rPr lang="en-US" altLang="zh-CN" sz="2200" dirty="0">
                <a:latin typeface="+mn-ea"/>
              </a:rPr>
              <a:t>:10.12 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换手</a:t>
            </a:r>
            <a:r>
              <a:rPr lang="en-US" altLang="zh-CN" sz="2200" dirty="0">
                <a:latin typeface="+mn-ea"/>
              </a:rPr>
              <a:t>:11.5%  </a:t>
            </a:r>
            <a:r>
              <a:rPr lang="zh-CN" altLang="en-US" sz="2200" dirty="0">
                <a:latin typeface="+mn-ea"/>
              </a:rPr>
              <a:t>成交量</a:t>
            </a:r>
            <a:r>
              <a:rPr lang="en-US" altLang="zh-CN" sz="2200" dirty="0">
                <a:latin typeface="+mn-ea"/>
              </a:rPr>
              <a:t>:11.50</a:t>
            </a:r>
            <a:r>
              <a:rPr lang="zh-CN" altLang="en-US" sz="2200" dirty="0">
                <a:latin typeface="+mn-ea"/>
              </a:rPr>
              <a:t>万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626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88640" y="649600"/>
            <a:ext cx="8208913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440893"/>
            <a:r>
              <a:rPr lang="en-US" altLang="zh-CN" sz="3600" dirty="0" err="1" smtClean="0">
                <a:latin typeface="Consolas"/>
                <a:cs typeface="Consolas"/>
              </a:rPr>
              <a:t>Beautiful</a:t>
            </a:r>
            <a:r>
              <a:rPr sz="3600" dirty="0" err="1" smtClean="0">
                <a:latin typeface="Consolas"/>
                <a:cs typeface="Consolas"/>
              </a:rPr>
              <a:t>Sou</a:t>
            </a:r>
            <a:r>
              <a:rPr sz="3600" spc="34" dirty="0" err="1" smtClean="0"/>
              <a:t>库解析器</a:t>
            </a:r>
            <a:endParaRPr sz="3600" spc="34" dirty="0"/>
          </a:p>
        </p:txBody>
      </p:sp>
      <p:sp>
        <p:nvSpPr>
          <p:cNvPr id="4" name="object 4"/>
          <p:cNvSpPr/>
          <p:nvPr/>
        </p:nvSpPr>
        <p:spPr>
          <a:xfrm>
            <a:off x="1282846" y="1574403"/>
            <a:ext cx="6516827" cy="429273"/>
          </a:xfrm>
          <a:custGeom>
            <a:avLst/>
            <a:gdLst/>
            <a:ahLst/>
            <a:cxnLst/>
            <a:rect l="l" t="t" r="r" b="b"/>
            <a:pathLst>
              <a:path w="9582150" h="631189">
                <a:moveTo>
                  <a:pt x="0" y="0"/>
                </a:moveTo>
                <a:lnTo>
                  <a:pt x="0" y="630936"/>
                </a:lnTo>
                <a:lnTo>
                  <a:pt x="9582150" y="630935"/>
                </a:lnTo>
                <a:lnTo>
                  <a:pt x="9582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 txBox="1"/>
          <p:nvPr/>
        </p:nvSpPr>
        <p:spPr>
          <a:xfrm>
            <a:off x="1850485" y="1718658"/>
            <a:ext cx="5382321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3" dirty="0">
                <a:latin typeface="Consolas"/>
                <a:cs typeface="Consolas"/>
              </a:rPr>
              <a:t>sou</a:t>
            </a:r>
            <a:r>
              <a:rPr sz="1360" spc="10" dirty="0">
                <a:latin typeface="Consolas"/>
                <a:cs typeface="Consolas"/>
              </a:rPr>
              <a:t>p</a:t>
            </a:r>
            <a:r>
              <a:rPr sz="1360" spc="14" dirty="0">
                <a:latin typeface="Consolas"/>
                <a:cs typeface="Consolas"/>
              </a:rPr>
              <a:t> </a:t>
            </a:r>
            <a:r>
              <a:rPr sz="1360" spc="10" dirty="0">
                <a:solidFill>
                  <a:srgbClr val="582800"/>
                </a:solidFill>
                <a:latin typeface="Consolas"/>
                <a:cs typeface="Consolas"/>
              </a:rPr>
              <a:t>= </a:t>
            </a:r>
            <a:r>
              <a:rPr sz="1360" spc="7" dirty="0">
                <a:latin typeface="Consolas"/>
                <a:cs typeface="Consolas"/>
              </a:rPr>
              <a:t>BeautifulSoup</a:t>
            </a:r>
            <a:r>
              <a:rPr sz="1360" b="1" spc="7" dirty="0">
                <a:latin typeface="Consolas"/>
                <a:cs typeface="Consolas"/>
              </a:rPr>
              <a:t>(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'&lt;html&gt;data&lt;/</a:t>
            </a:r>
            <a:r>
              <a:rPr sz="1360" spc="14" dirty="0">
                <a:solidFill>
                  <a:srgbClr val="4E9A06"/>
                </a:solidFill>
                <a:latin typeface="Consolas"/>
                <a:cs typeface="Consolas"/>
              </a:rPr>
              <a:t>h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tml</a:t>
            </a:r>
            <a:r>
              <a:rPr sz="1360" spc="14" dirty="0">
                <a:solidFill>
                  <a:srgbClr val="4E9A06"/>
                </a:solidFill>
                <a:latin typeface="Consolas"/>
                <a:cs typeface="Consolas"/>
              </a:rPr>
              <a:t>&gt;</a:t>
            </a:r>
            <a:r>
              <a:rPr sz="1360" spc="3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360" spc="20" dirty="0">
                <a:solidFill>
                  <a:srgbClr val="4E9A06"/>
                </a:solidFill>
                <a:latin typeface="微软雅黑"/>
                <a:cs typeface="微软雅黑"/>
              </a:rPr>
              <a:t>，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360" spc="14" dirty="0">
                <a:solidFill>
                  <a:srgbClr val="4E9A06"/>
                </a:solidFill>
                <a:latin typeface="Consolas"/>
                <a:cs typeface="Consolas"/>
              </a:rPr>
              <a:t>h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tml.pa</a:t>
            </a:r>
            <a:r>
              <a:rPr sz="1360" spc="14" dirty="0">
                <a:solidFill>
                  <a:srgbClr val="4E9A06"/>
                </a:solidFill>
                <a:latin typeface="Consolas"/>
                <a:cs typeface="Consolas"/>
              </a:rPr>
              <a:t>r</a:t>
            </a:r>
            <a:r>
              <a:rPr sz="1360" spc="7" dirty="0">
                <a:solidFill>
                  <a:srgbClr val="4E9A06"/>
                </a:solidFill>
                <a:latin typeface="Consolas"/>
                <a:cs typeface="Consolas"/>
              </a:rPr>
              <a:t>ser</a:t>
            </a:r>
            <a:r>
              <a:rPr sz="1360" spc="10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360" b="1" spc="10" dirty="0">
                <a:latin typeface="Consolas"/>
                <a:cs typeface="Consolas"/>
              </a:rPr>
              <a:t>)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6795" y="1670277"/>
            <a:ext cx="1291273" cy="288917"/>
          </a:xfrm>
          <a:custGeom>
            <a:avLst/>
            <a:gdLst/>
            <a:ahLst/>
            <a:cxnLst/>
            <a:rect l="l" t="t" r="r" b="b"/>
            <a:pathLst>
              <a:path w="1898650" h="424814">
                <a:moveTo>
                  <a:pt x="1898142" y="417575"/>
                </a:moveTo>
                <a:lnTo>
                  <a:pt x="1898142" y="5333"/>
                </a:lnTo>
                <a:lnTo>
                  <a:pt x="1891283" y="0"/>
                </a:lnTo>
                <a:lnTo>
                  <a:pt x="6857" y="0"/>
                </a:lnTo>
                <a:lnTo>
                  <a:pt x="0" y="5333"/>
                </a:lnTo>
                <a:lnTo>
                  <a:pt x="0" y="417575"/>
                </a:lnTo>
                <a:lnTo>
                  <a:pt x="6858" y="424433"/>
                </a:lnTo>
                <a:lnTo>
                  <a:pt x="14478" y="424433"/>
                </a:lnTo>
                <a:lnTo>
                  <a:pt x="14478" y="27431"/>
                </a:lnTo>
                <a:lnTo>
                  <a:pt x="29718" y="13715"/>
                </a:lnTo>
                <a:lnTo>
                  <a:pt x="29718" y="27431"/>
                </a:lnTo>
                <a:lnTo>
                  <a:pt x="1868423" y="27431"/>
                </a:lnTo>
                <a:lnTo>
                  <a:pt x="1868424" y="13715"/>
                </a:lnTo>
                <a:lnTo>
                  <a:pt x="1882139" y="27431"/>
                </a:lnTo>
                <a:lnTo>
                  <a:pt x="1882139" y="424433"/>
                </a:lnTo>
                <a:lnTo>
                  <a:pt x="1891283" y="424433"/>
                </a:lnTo>
                <a:lnTo>
                  <a:pt x="1898142" y="417575"/>
                </a:lnTo>
                <a:close/>
              </a:path>
              <a:path w="1898650" h="424814">
                <a:moveTo>
                  <a:pt x="29718" y="27431"/>
                </a:moveTo>
                <a:lnTo>
                  <a:pt x="29718" y="13715"/>
                </a:lnTo>
                <a:lnTo>
                  <a:pt x="14478" y="27431"/>
                </a:lnTo>
                <a:lnTo>
                  <a:pt x="29718" y="27431"/>
                </a:lnTo>
                <a:close/>
              </a:path>
              <a:path w="1898650" h="424814">
                <a:moveTo>
                  <a:pt x="29718" y="395477"/>
                </a:moveTo>
                <a:lnTo>
                  <a:pt x="29718" y="27431"/>
                </a:lnTo>
                <a:lnTo>
                  <a:pt x="14478" y="27431"/>
                </a:lnTo>
                <a:lnTo>
                  <a:pt x="14478" y="395477"/>
                </a:lnTo>
                <a:lnTo>
                  <a:pt x="29718" y="395477"/>
                </a:lnTo>
                <a:close/>
              </a:path>
              <a:path w="1898650" h="424814">
                <a:moveTo>
                  <a:pt x="1882139" y="395477"/>
                </a:moveTo>
                <a:lnTo>
                  <a:pt x="14478" y="395477"/>
                </a:lnTo>
                <a:lnTo>
                  <a:pt x="29718" y="410717"/>
                </a:lnTo>
                <a:lnTo>
                  <a:pt x="29718" y="424433"/>
                </a:lnTo>
                <a:lnTo>
                  <a:pt x="1868423" y="424433"/>
                </a:lnTo>
                <a:lnTo>
                  <a:pt x="1868424" y="410717"/>
                </a:lnTo>
                <a:lnTo>
                  <a:pt x="1882139" y="395477"/>
                </a:lnTo>
                <a:close/>
              </a:path>
              <a:path w="1898650" h="424814">
                <a:moveTo>
                  <a:pt x="29718" y="424433"/>
                </a:moveTo>
                <a:lnTo>
                  <a:pt x="29718" y="410717"/>
                </a:lnTo>
                <a:lnTo>
                  <a:pt x="14478" y="395477"/>
                </a:lnTo>
                <a:lnTo>
                  <a:pt x="14478" y="424433"/>
                </a:lnTo>
                <a:lnTo>
                  <a:pt x="29718" y="424433"/>
                </a:lnTo>
                <a:close/>
              </a:path>
              <a:path w="1898650" h="424814">
                <a:moveTo>
                  <a:pt x="1882139" y="27431"/>
                </a:moveTo>
                <a:lnTo>
                  <a:pt x="1868424" y="13715"/>
                </a:lnTo>
                <a:lnTo>
                  <a:pt x="1868423" y="27431"/>
                </a:lnTo>
                <a:lnTo>
                  <a:pt x="1882139" y="27431"/>
                </a:lnTo>
                <a:close/>
              </a:path>
              <a:path w="1898650" h="424814">
                <a:moveTo>
                  <a:pt x="1882139" y="395477"/>
                </a:moveTo>
                <a:lnTo>
                  <a:pt x="1882139" y="27431"/>
                </a:lnTo>
                <a:lnTo>
                  <a:pt x="1868423" y="27431"/>
                </a:lnTo>
                <a:lnTo>
                  <a:pt x="1868423" y="395477"/>
                </a:lnTo>
                <a:lnTo>
                  <a:pt x="1882139" y="395477"/>
                </a:lnTo>
                <a:close/>
              </a:path>
              <a:path w="1898650" h="424814">
                <a:moveTo>
                  <a:pt x="1882139" y="424433"/>
                </a:moveTo>
                <a:lnTo>
                  <a:pt x="1882139" y="395477"/>
                </a:lnTo>
                <a:lnTo>
                  <a:pt x="1868424" y="410717"/>
                </a:lnTo>
                <a:lnTo>
                  <a:pt x="1868423" y="424433"/>
                </a:lnTo>
                <a:lnTo>
                  <a:pt x="1882139" y="424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1266262" y="2292161"/>
            <a:ext cx="4544937" cy="344627"/>
          </a:xfrm>
          <a:custGeom>
            <a:avLst/>
            <a:gdLst/>
            <a:ahLst/>
            <a:cxnLst/>
            <a:rect l="l" t="t" r="r" b="b"/>
            <a:pathLst>
              <a:path w="6682740" h="506729">
                <a:moveTo>
                  <a:pt x="0" y="0"/>
                </a:moveTo>
                <a:lnTo>
                  <a:pt x="0" y="506730"/>
                </a:lnTo>
                <a:lnTo>
                  <a:pt x="6682740" y="506729"/>
                </a:lnTo>
                <a:lnTo>
                  <a:pt x="66827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5811717" y="2292161"/>
            <a:ext cx="1973187" cy="344627"/>
          </a:xfrm>
          <a:custGeom>
            <a:avLst/>
            <a:gdLst/>
            <a:ahLst/>
            <a:cxnLst/>
            <a:rect l="l" t="t" r="r" b="b"/>
            <a:pathLst>
              <a:path w="2901315" h="506729">
                <a:moveTo>
                  <a:pt x="0" y="0"/>
                </a:moveTo>
                <a:lnTo>
                  <a:pt x="0" y="506729"/>
                </a:lnTo>
                <a:lnTo>
                  <a:pt x="2900933" y="506729"/>
                </a:lnTo>
                <a:lnTo>
                  <a:pt x="2900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2979035" y="2287497"/>
            <a:ext cx="0" cy="1735661"/>
          </a:xfrm>
          <a:custGeom>
            <a:avLst/>
            <a:gdLst/>
            <a:ahLst/>
            <a:cxnLst/>
            <a:rect l="l" t="t" r="r" b="b"/>
            <a:pathLst>
              <a:path h="2552065">
                <a:moveTo>
                  <a:pt x="0" y="0"/>
                </a:moveTo>
                <a:lnTo>
                  <a:pt x="0" y="255193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10"/>
          <p:cNvSpPr/>
          <p:nvPr/>
        </p:nvSpPr>
        <p:spPr>
          <a:xfrm>
            <a:off x="5811717" y="2287497"/>
            <a:ext cx="0" cy="1735661"/>
          </a:xfrm>
          <a:custGeom>
            <a:avLst/>
            <a:gdLst/>
            <a:ahLst/>
            <a:cxnLst/>
            <a:rect l="l" t="t" r="r" b="b"/>
            <a:pathLst>
              <a:path h="2552065">
                <a:moveTo>
                  <a:pt x="0" y="0"/>
                </a:moveTo>
                <a:lnTo>
                  <a:pt x="0" y="255193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1" name="object 11"/>
          <p:cNvSpPr/>
          <p:nvPr/>
        </p:nvSpPr>
        <p:spPr>
          <a:xfrm>
            <a:off x="1266262" y="2636788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2" name="object 12"/>
          <p:cNvSpPr/>
          <p:nvPr/>
        </p:nvSpPr>
        <p:spPr>
          <a:xfrm>
            <a:off x="1266262" y="2982970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3" name="object 13"/>
          <p:cNvSpPr/>
          <p:nvPr/>
        </p:nvSpPr>
        <p:spPr>
          <a:xfrm>
            <a:off x="1266262" y="3327598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4" name="object 14"/>
          <p:cNvSpPr/>
          <p:nvPr/>
        </p:nvSpPr>
        <p:spPr>
          <a:xfrm>
            <a:off x="1266262" y="3672226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5" name="object 15"/>
          <p:cNvSpPr/>
          <p:nvPr/>
        </p:nvSpPr>
        <p:spPr>
          <a:xfrm>
            <a:off x="1266262" y="2292161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6" name="object 16"/>
          <p:cNvSpPr/>
          <p:nvPr/>
        </p:nvSpPr>
        <p:spPr>
          <a:xfrm>
            <a:off x="1266262" y="4018407"/>
            <a:ext cx="6518555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43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7" name="object 17"/>
          <p:cNvSpPr txBox="1"/>
          <p:nvPr/>
        </p:nvSpPr>
        <p:spPr>
          <a:xfrm>
            <a:off x="1850484" y="2377855"/>
            <a:ext cx="54328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解析器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5481" y="2377855"/>
            <a:ext cx="718190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使用方法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2844" y="2377855"/>
            <a:ext cx="3679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条件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8101" y="2732682"/>
            <a:ext cx="1236427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bs</a:t>
            </a:r>
            <a:r>
              <a:rPr sz="1190" spc="17" dirty="0">
                <a:latin typeface="Consolas"/>
                <a:cs typeface="Consolas"/>
              </a:rPr>
              <a:t>4</a:t>
            </a:r>
            <a:r>
              <a:rPr sz="1190" spc="31" dirty="0">
                <a:latin typeface="微软雅黑"/>
                <a:cs typeface="微软雅黑"/>
              </a:rPr>
              <a:t>的</a:t>
            </a:r>
            <a:r>
              <a:rPr sz="1190" spc="14" dirty="0">
                <a:latin typeface="Consolas"/>
                <a:cs typeface="Consolas"/>
              </a:rPr>
              <a:t>HTML</a:t>
            </a:r>
            <a:r>
              <a:rPr sz="1190" spc="31" dirty="0">
                <a:latin typeface="微软雅黑"/>
                <a:cs typeface="微软雅黑"/>
              </a:rPr>
              <a:t>解析器</a:t>
            </a:r>
            <a:endParaRPr sz="119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0363" y="2741584"/>
            <a:ext cx="2658555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BeautifulSoup</a:t>
            </a:r>
            <a:r>
              <a:rPr sz="1190" spc="17" dirty="0">
                <a:latin typeface="Consolas"/>
                <a:cs typeface="Consolas"/>
              </a:rPr>
              <a:t>(</a:t>
            </a:r>
            <a:r>
              <a:rPr sz="1190" spc="7" dirty="0">
                <a:latin typeface="Consolas"/>
                <a:cs typeface="Consolas"/>
              </a:rPr>
              <a:t>m</a:t>
            </a:r>
            <a:r>
              <a:rPr sz="1190" spc="14" dirty="0">
                <a:latin typeface="Consolas"/>
                <a:cs typeface="Consolas"/>
              </a:rPr>
              <a:t>k</a:t>
            </a:r>
            <a:r>
              <a:rPr sz="1190" spc="7" dirty="0">
                <a:latin typeface="Consolas"/>
                <a:cs typeface="Consolas"/>
              </a:rPr>
              <a:t>,</a:t>
            </a:r>
            <a:r>
              <a:rPr sz="1190" spc="14" dirty="0">
                <a:solidFill>
                  <a:srgbClr val="4E9A06"/>
                </a:solidFill>
                <a:latin typeface="Consolas"/>
                <a:cs typeface="Consolas"/>
              </a:rPr>
              <a:t>'html.pars</a:t>
            </a:r>
            <a:r>
              <a:rPr sz="1190" spc="17" dirty="0">
                <a:solidFill>
                  <a:srgbClr val="4E9A06"/>
                </a:solidFill>
                <a:latin typeface="Consolas"/>
                <a:cs typeface="Consolas"/>
              </a:rPr>
              <a:t>e</a:t>
            </a:r>
            <a:r>
              <a:rPr sz="1190" spc="14" dirty="0">
                <a:solidFill>
                  <a:srgbClr val="4E9A06"/>
                </a:solidFill>
                <a:latin typeface="Consolas"/>
                <a:cs typeface="Consolas"/>
              </a:rPr>
              <a:t>r</a:t>
            </a:r>
            <a:r>
              <a:rPr sz="1190" spc="7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190" spc="-3" dirty="0">
                <a:latin typeface="Consolas"/>
                <a:cs typeface="Consolas"/>
              </a:rPr>
              <a:t>)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2968" y="2732682"/>
            <a:ext cx="952692" cy="1226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indent="-432" algn="just"/>
            <a:r>
              <a:rPr sz="1190" spc="31" dirty="0">
                <a:latin typeface="微软雅黑"/>
                <a:cs typeface="微软雅黑"/>
              </a:rPr>
              <a:t>安装</a:t>
            </a:r>
            <a:r>
              <a:rPr sz="1190" spc="14" dirty="0">
                <a:latin typeface="Consolas"/>
                <a:cs typeface="Consolas"/>
              </a:rPr>
              <a:t>bs</a:t>
            </a:r>
            <a:r>
              <a:rPr sz="1190" spc="17" dirty="0">
                <a:latin typeface="Consolas"/>
                <a:cs typeface="Consolas"/>
              </a:rPr>
              <a:t>4</a:t>
            </a:r>
            <a:r>
              <a:rPr sz="1190" spc="-3" dirty="0">
                <a:latin typeface="微软雅黑"/>
                <a:cs typeface="微软雅黑"/>
              </a:rPr>
              <a:t>库</a:t>
            </a:r>
            <a:endParaRPr sz="1190">
              <a:latin typeface="微软雅黑"/>
              <a:cs typeface="微软雅黑"/>
            </a:endParaRPr>
          </a:p>
          <a:p>
            <a:pPr marL="8637" marR="3455" indent="-432" algn="just">
              <a:lnSpc>
                <a:spcPct val="190100"/>
              </a:lnSpc>
              <a:spcBef>
                <a:spcPts val="10"/>
              </a:spcBef>
            </a:pPr>
            <a:r>
              <a:rPr sz="1190" spc="-3" dirty="0">
                <a:latin typeface="Consolas"/>
                <a:cs typeface="Consolas"/>
              </a:rPr>
              <a:t>pip</a:t>
            </a:r>
            <a:r>
              <a:rPr sz="1190" spc="139" dirty="0">
                <a:latin typeface="Consolas"/>
                <a:cs typeface="Consolas"/>
              </a:rPr>
              <a:t> </a:t>
            </a:r>
            <a:r>
              <a:rPr sz="1190" spc="-3" dirty="0">
                <a:latin typeface="Consolas"/>
                <a:cs typeface="Consolas"/>
              </a:rPr>
              <a:t>install pip</a:t>
            </a:r>
            <a:r>
              <a:rPr sz="1190" spc="139" dirty="0">
                <a:latin typeface="Consolas"/>
                <a:cs typeface="Consolas"/>
              </a:rPr>
              <a:t> </a:t>
            </a:r>
            <a:r>
              <a:rPr sz="1190" spc="-3" dirty="0">
                <a:latin typeface="Consolas"/>
                <a:cs typeface="Consolas"/>
              </a:rPr>
              <a:t>install pip</a:t>
            </a:r>
            <a:r>
              <a:rPr sz="1190" spc="173" dirty="0">
                <a:latin typeface="Consolas"/>
                <a:cs typeface="Consolas"/>
              </a:rPr>
              <a:t> </a:t>
            </a:r>
            <a:r>
              <a:rPr sz="1190" spc="-3" dirty="0">
                <a:latin typeface="Consolas"/>
                <a:cs typeface="Consolas"/>
              </a:rPr>
              <a:t>install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8101" y="3078935"/>
            <a:ext cx="1321936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lxml</a:t>
            </a:r>
            <a:r>
              <a:rPr sz="1190" spc="31" dirty="0">
                <a:latin typeface="微软雅黑"/>
                <a:cs typeface="微软雅黑"/>
              </a:rPr>
              <a:t>的</a:t>
            </a:r>
            <a:r>
              <a:rPr sz="1190" spc="14" dirty="0">
                <a:latin typeface="Consolas"/>
                <a:cs typeface="Consolas"/>
              </a:rPr>
              <a:t>HTM</a:t>
            </a:r>
            <a:r>
              <a:rPr sz="1190" spc="17" dirty="0">
                <a:latin typeface="Consolas"/>
                <a:cs typeface="Consolas"/>
              </a:rPr>
              <a:t>L</a:t>
            </a:r>
            <a:r>
              <a:rPr sz="1190" spc="31" dirty="0">
                <a:latin typeface="微软雅黑"/>
                <a:cs typeface="微软雅黑"/>
              </a:rPr>
              <a:t>解析器</a:t>
            </a:r>
            <a:endParaRPr sz="119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0363" y="3087837"/>
            <a:ext cx="2062151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BeautifulSoup</a:t>
            </a:r>
            <a:r>
              <a:rPr sz="1190" spc="17" dirty="0">
                <a:latin typeface="Consolas"/>
                <a:cs typeface="Consolas"/>
              </a:rPr>
              <a:t>(</a:t>
            </a:r>
            <a:r>
              <a:rPr sz="1190" spc="7" dirty="0">
                <a:latin typeface="Consolas"/>
                <a:cs typeface="Consolas"/>
              </a:rPr>
              <a:t>m</a:t>
            </a:r>
            <a:r>
              <a:rPr sz="1190" spc="14" dirty="0">
                <a:latin typeface="Consolas"/>
                <a:cs typeface="Consolas"/>
              </a:rPr>
              <a:t>k</a:t>
            </a:r>
            <a:r>
              <a:rPr sz="1190" spc="7" dirty="0">
                <a:latin typeface="Consolas"/>
                <a:cs typeface="Consolas"/>
              </a:rPr>
              <a:t>,</a:t>
            </a:r>
            <a:r>
              <a:rPr sz="1190" spc="14" dirty="0">
                <a:solidFill>
                  <a:srgbClr val="4E9A06"/>
                </a:solidFill>
                <a:latin typeface="Consolas"/>
                <a:cs typeface="Consolas"/>
              </a:rPr>
              <a:t>'lxml</a:t>
            </a:r>
            <a:r>
              <a:rPr sz="1190" spc="17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190" spc="-3" dirty="0">
                <a:latin typeface="Consolas"/>
                <a:cs typeface="Consolas"/>
              </a:rPr>
              <a:t>)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04337" y="3087837"/>
            <a:ext cx="350241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-3" dirty="0">
                <a:latin typeface="Consolas"/>
                <a:cs typeface="Consolas"/>
              </a:rPr>
              <a:t>l</a:t>
            </a:r>
            <a:r>
              <a:rPr sz="1190" dirty="0">
                <a:latin typeface="Consolas"/>
                <a:cs typeface="Consolas"/>
              </a:rPr>
              <a:t>x</a:t>
            </a:r>
            <a:r>
              <a:rPr sz="1190" spc="-3" dirty="0">
                <a:latin typeface="Consolas"/>
                <a:cs typeface="Consolas"/>
              </a:rPr>
              <a:t>ml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8101" y="3423529"/>
            <a:ext cx="1236427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lxml</a:t>
            </a:r>
            <a:r>
              <a:rPr sz="1190" spc="31" dirty="0">
                <a:latin typeface="微软雅黑"/>
                <a:cs typeface="微软雅黑"/>
              </a:rPr>
              <a:t>的</a:t>
            </a:r>
            <a:r>
              <a:rPr sz="1190" spc="14" dirty="0">
                <a:latin typeface="Consolas"/>
                <a:cs typeface="Consolas"/>
              </a:rPr>
              <a:t>XM</a:t>
            </a:r>
            <a:r>
              <a:rPr sz="1190" spc="17" dirty="0">
                <a:latin typeface="Consolas"/>
                <a:cs typeface="Consolas"/>
              </a:rPr>
              <a:t>L</a:t>
            </a:r>
            <a:r>
              <a:rPr sz="1190" spc="31" dirty="0">
                <a:latin typeface="微软雅黑"/>
                <a:cs typeface="微软雅黑"/>
              </a:rPr>
              <a:t>解析器</a:t>
            </a:r>
            <a:endParaRPr sz="119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0363" y="3432430"/>
            <a:ext cx="1977073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BeautifulSoup</a:t>
            </a:r>
            <a:r>
              <a:rPr sz="1190" spc="17" dirty="0">
                <a:latin typeface="Consolas"/>
                <a:cs typeface="Consolas"/>
              </a:rPr>
              <a:t>(</a:t>
            </a:r>
            <a:r>
              <a:rPr sz="1190" spc="7" dirty="0">
                <a:latin typeface="Consolas"/>
                <a:cs typeface="Consolas"/>
              </a:rPr>
              <a:t>m</a:t>
            </a:r>
            <a:r>
              <a:rPr sz="1190" spc="14" dirty="0">
                <a:latin typeface="Consolas"/>
                <a:cs typeface="Consolas"/>
              </a:rPr>
              <a:t>k</a:t>
            </a:r>
            <a:r>
              <a:rPr sz="1190" spc="7" dirty="0">
                <a:latin typeface="Consolas"/>
                <a:cs typeface="Consolas"/>
              </a:rPr>
              <a:t>,</a:t>
            </a:r>
            <a:r>
              <a:rPr sz="1190" spc="14" dirty="0">
                <a:solidFill>
                  <a:srgbClr val="4E9A06"/>
                </a:solidFill>
                <a:latin typeface="Consolas"/>
                <a:cs typeface="Consolas"/>
              </a:rPr>
              <a:t>'xml</a:t>
            </a:r>
            <a:r>
              <a:rPr sz="1190" spc="17" dirty="0">
                <a:solidFill>
                  <a:srgbClr val="4E9A06"/>
                </a:solidFill>
                <a:latin typeface="Consolas"/>
                <a:cs typeface="Consolas"/>
              </a:rPr>
              <a:t>'</a:t>
            </a:r>
            <a:r>
              <a:rPr sz="1190" spc="-3" dirty="0">
                <a:latin typeface="Consolas"/>
                <a:cs typeface="Consolas"/>
              </a:rPr>
              <a:t>)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04488" y="3432430"/>
            <a:ext cx="350241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-3" dirty="0">
                <a:latin typeface="Consolas"/>
                <a:cs typeface="Consolas"/>
              </a:rPr>
              <a:t>l</a:t>
            </a:r>
            <a:r>
              <a:rPr sz="1190" dirty="0">
                <a:latin typeface="Consolas"/>
                <a:cs typeface="Consolas"/>
              </a:rPr>
              <a:t>x</a:t>
            </a:r>
            <a:r>
              <a:rPr sz="1190" spc="-3" dirty="0">
                <a:latin typeface="Consolas"/>
                <a:cs typeface="Consolas"/>
              </a:rPr>
              <a:t>ml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8252" y="3768726"/>
            <a:ext cx="1321936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html5li</a:t>
            </a:r>
            <a:r>
              <a:rPr sz="1190" spc="3" dirty="0">
                <a:latin typeface="Consolas"/>
                <a:cs typeface="Consolas"/>
              </a:rPr>
              <a:t>b</a:t>
            </a:r>
            <a:r>
              <a:rPr sz="1190" spc="31" dirty="0">
                <a:latin typeface="微软雅黑"/>
                <a:cs typeface="微软雅黑"/>
              </a:rPr>
              <a:t>的解析器</a:t>
            </a:r>
            <a:endParaRPr sz="119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0513" y="3777627"/>
            <a:ext cx="2403323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BeautifulSoup</a:t>
            </a:r>
            <a:r>
              <a:rPr sz="1190" spc="17" dirty="0">
                <a:latin typeface="Consolas"/>
                <a:cs typeface="Consolas"/>
              </a:rPr>
              <a:t>(</a:t>
            </a:r>
            <a:r>
              <a:rPr sz="1190" spc="7" dirty="0">
                <a:latin typeface="Consolas"/>
                <a:cs typeface="Consolas"/>
              </a:rPr>
              <a:t>m</a:t>
            </a:r>
            <a:r>
              <a:rPr sz="1190" spc="14" dirty="0">
                <a:latin typeface="Consolas"/>
                <a:cs typeface="Consolas"/>
              </a:rPr>
              <a:t>k</a:t>
            </a:r>
            <a:r>
              <a:rPr sz="1190" spc="7" dirty="0">
                <a:latin typeface="Consolas"/>
                <a:cs typeface="Consolas"/>
              </a:rPr>
              <a:t>,</a:t>
            </a:r>
            <a:r>
              <a:rPr sz="1190" spc="14" dirty="0">
                <a:solidFill>
                  <a:srgbClr val="4E9A06"/>
                </a:solidFill>
                <a:latin typeface="Consolas"/>
                <a:cs typeface="Consolas"/>
              </a:rPr>
              <a:t>'html5lib'</a:t>
            </a:r>
            <a:r>
              <a:rPr sz="1190" spc="-3" dirty="0">
                <a:latin typeface="Consolas"/>
                <a:cs typeface="Consolas"/>
              </a:rPr>
              <a:t>)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3838" y="3777627"/>
            <a:ext cx="681913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-3" dirty="0">
                <a:latin typeface="Consolas"/>
                <a:cs typeface="Consolas"/>
              </a:rPr>
              <a:t>h</a:t>
            </a:r>
            <a:r>
              <a:rPr sz="1190" dirty="0">
                <a:latin typeface="Consolas"/>
                <a:cs typeface="Consolas"/>
              </a:rPr>
              <a:t>t</a:t>
            </a:r>
            <a:r>
              <a:rPr sz="1190" spc="-3" dirty="0">
                <a:latin typeface="Consolas"/>
                <a:cs typeface="Consolas"/>
              </a:rPr>
              <a:t>ml5lib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6664" y="0"/>
            <a:ext cx="7270862" cy="5139181"/>
          </a:xfrm>
          <a:custGeom>
            <a:avLst/>
            <a:gdLst/>
            <a:ahLst/>
            <a:cxnLst/>
            <a:rect l="l" t="t" r="r" b="b"/>
            <a:pathLst>
              <a:path w="10690860" h="7556500">
                <a:moveTo>
                  <a:pt x="10690860" y="7555992"/>
                </a:moveTo>
                <a:lnTo>
                  <a:pt x="10690860" y="0"/>
                </a:lnTo>
                <a:lnTo>
                  <a:pt x="0" y="0"/>
                </a:lnTo>
                <a:lnTo>
                  <a:pt x="0" y="7555992"/>
                </a:lnTo>
                <a:lnTo>
                  <a:pt x="10690860" y="7555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106729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408" y="1274778"/>
            <a:ext cx="661184" cy="23544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&lt;html&gt;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3144" y="1871330"/>
            <a:ext cx="661184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&lt;head&gt;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884" y="1871330"/>
            <a:ext cx="661184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&lt;body&gt;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0284" y="2525863"/>
            <a:ext cx="769150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&lt;title&gt;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0799" y="2515562"/>
            <a:ext cx="339877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&lt;p&gt;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651" y="2515562"/>
            <a:ext cx="340309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&lt;p&gt;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5351" y="1531390"/>
            <a:ext cx="895686" cy="295395"/>
          </a:xfrm>
          <a:custGeom>
            <a:avLst/>
            <a:gdLst/>
            <a:ahLst/>
            <a:cxnLst/>
            <a:rect l="l" t="t" r="r" b="b"/>
            <a:pathLst>
              <a:path w="1316989" h="434339">
                <a:moveTo>
                  <a:pt x="78598" y="379026"/>
                </a:moveTo>
                <a:lnTo>
                  <a:pt x="70103" y="352044"/>
                </a:lnTo>
                <a:lnTo>
                  <a:pt x="0" y="419100"/>
                </a:lnTo>
                <a:lnTo>
                  <a:pt x="64769" y="429380"/>
                </a:lnTo>
                <a:lnTo>
                  <a:pt x="64769" y="383286"/>
                </a:lnTo>
                <a:lnTo>
                  <a:pt x="78598" y="379026"/>
                </a:lnTo>
                <a:close/>
              </a:path>
              <a:path w="1316989" h="434339">
                <a:moveTo>
                  <a:pt x="87270" y="406574"/>
                </a:moveTo>
                <a:lnTo>
                  <a:pt x="78598" y="379026"/>
                </a:lnTo>
                <a:lnTo>
                  <a:pt x="64769" y="383286"/>
                </a:lnTo>
                <a:lnTo>
                  <a:pt x="73913" y="410718"/>
                </a:lnTo>
                <a:lnTo>
                  <a:pt x="87270" y="406574"/>
                </a:lnTo>
                <a:close/>
              </a:path>
              <a:path w="1316989" h="434339">
                <a:moveTo>
                  <a:pt x="96011" y="434340"/>
                </a:moveTo>
                <a:lnTo>
                  <a:pt x="87270" y="406574"/>
                </a:lnTo>
                <a:lnTo>
                  <a:pt x="73913" y="410718"/>
                </a:lnTo>
                <a:lnTo>
                  <a:pt x="64769" y="383286"/>
                </a:lnTo>
                <a:lnTo>
                  <a:pt x="64769" y="429380"/>
                </a:lnTo>
                <a:lnTo>
                  <a:pt x="96011" y="434340"/>
                </a:lnTo>
                <a:close/>
              </a:path>
              <a:path w="1316989" h="434339">
                <a:moveTo>
                  <a:pt x="1316735" y="25146"/>
                </a:moveTo>
                <a:lnTo>
                  <a:pt x="1309115" y="0"/>
                </a:lnTo>
                <a:lnTo>
                  <a:pt x="78598" y="379026"/>
                </a:lnTo>
                <a:lnTo>
                  <a:pt x="87270" y="406574"/>
                </a:lnTo>
                <a:lnTo>
                  <a:pt x="1316735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4447199" y="1531390"/>
            <a:ext cx="895686" cy="295395"/>
          </a:xfrm>
          <a:custGeom>
            <a:avLst/>
            <a:gdLst/>
            <a:ahLst/>
            <a:cxnLst/>
            <a:rect l="l" t="t" r="r" b="b"/>
            <a:pathLst>
              <a:path w="1316989" h="434339">
                <a:moveTo>
                  <a:pt x="1238070" y="379240"/>
                </a:moveTo>
                <a:lnTo>
                  <a:pt x="6858" y="0"/>
                </a:lnTo>
                <a:lnTo>
                  <a:pt x="0" y="25146"/>
                </a:lnTo>
                <a:lnTo>
                  <a:pt x="1229465" y="406574"/>
                </a:lnTo>
                <a:lnTo>
                  <a:pt x="1238070" y="379240"/>
                </a:lnTo>
                <a:close/>
              </a:path>
              <a:path w="1316989" h="434339">
                <a:moveTo>
                  <a:pt x="1251204" y="429501"/>
                </a:moveTo>
                <a:lnTo>
                  <a:pt x="1251204" y="383285"/>
                </a:lnTo>
                <a:lnTo>
                  <a:pt x="1242822" y="410717"/>
                </a:lnTo>
                <a:lnTo>
                  <a:pt x="1229465" y="406574"/>
                </a:lnTo>
                <a:lnTo>
                  <a:pt x="1220724" y="434339"/>
                </a:lnTo>
                <a:lnTo>
                  <a:pt x="1251204" y="429501"/>
                </a:lnTo>
                <a:close/>
              </a:path>
              <a:path w="1316989" h="434339">
                <a:moveTo>
                  <a:pt x="1251204" y="383285"/>
                </a:moveTo>
                <a:lnTo>
                  <a:pt x="1238070" y="379240"/>
                </a:lnTo>
                <a:lnTo>
                  <a:pt x="1229465" y="406574"/>
                </a:lnTo>
                <a:lnTo>
                  <a:pt x="1242822" y="410717"/>
                </a:lnTo>
                <a:lnTo>
                  <a:pt x="1251204" y="383285"/>
                </a:lnTo>
                <a:close/>
              </a:path>
              <a:path w="1316989" h="434339">
                <a:moveTo>
                  <a:pt x="1316736" y="419099"/>
                </a:moveTo>
                <a:lnTo>
                  <a:pt x="1246632" y="352043"/>
                </a:lnTo>
                <a:lnTo>
                  <a:pt x="1238070" y="379240"/>
                </a:lnTo>
                <a:lnTo>
                  <a:pt x="1251204" y="383285"/>
                </a:lnTo>
                <a:lnTo>
                  <a:pt x="1251204" y="429501"/>
                </a:lnTo>
                <a:lnTo>
                  <a:pt x="1316736" y="419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10"/>
          <p:cNvSpPr/>
          <p:nvPr/>
        </p:nvSpPr>
        <p:spPr>
          <a:xfrm>
            <a:off x="2965042" y="2113369"/>
            <a:ext cx="58734" cy="347219"/>
          </a:xfrm>
          <a:custGeom>
            <a:avLst/>
            <a:gdLst/>
            <a:ahLst/>
            <a:cxnLst/>
            <a:rect l="l" t="t" r="r" b="b"/>
            <a:pathLst>
              <a:path w="86360" h="510539">
                <a:moveTo>
                  <a:pt x="86106" y="424434"/>
                </a:moveTo>
                <a:lnTo>
                  <a:pt x="0" y="424434"/>
                </a:lnTo>
                <a:lnTo>
                  <a:pt x="28956" y="482863"/>
                </a:lnTo>
                <a:lnTo>
                  <a:pt x="28956" y="439673"/>
                </a:lnTo>
                <a:lnTo>
                  <a:pt x="58674" y="439673"/>
                </a:lnTo>
                <a:lnTo>
                  <a:pt x="58674" y="478816"/>
                </a:lnTo>
                <a:lnTo>
                  <a:pt x="86106" y="424434"/>
                </a:lnTo>
                <a:close/>
              </a:path>
              <a:path w="86360" h="510539">
                <a:moveTo>
                  <a:pt x="58674" y="424434"/>
                </a:moveTo>
                <a:lnTo>
                  <a:pt x="58674" y="0"/>
                </a:lnTo>
                <a:lnTo>
                  <a:pt x="28956" y="0"/>
                </a:lnTo>
                <a:lnTo>
                  <a:pt x="28956" y="424434"/>
                </a:lnTo>
                <a:lnTo>
                  <a:pt x="58674" y="424434"/>
                </a:lnTo>
                <a:close/>
              </a:path>
              <a:path w="86360" h="510539">
                <a:moveTo>
                  <a:pt x="58674" y="478816"/>
                </a:moveTo>
                <a:lnTo>
                  <a:pt x="58674" y="439673"/>
                </a:lnTo>
                <a:lnTo>
                  <a:pt x="28956" y="439673"/>
                </a:lnTo>
                <a:lnTo>
                  <a:pt x="28956" y="482863"/>
                </a:lnTo>
                <a:lnTo>
                  <a:pt x="42672" y="510540"/>
                </a:lnTo>
                <a:lnTo>
                  <a:pt x="58674" y="47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1" name="object 11"/>
          <p:cNvSpPr/>
          <p:nvPr/>
        </p:nvSpPr>
        <p:spPr>
          <a:xfrm>
            <a:off x="4511461" y="2819208"/>
            <a:ext cx="58734" cy="348514"/>
          </a:xfrm>
          <a:custGeom>
            <a:avLst/>
            <a:gdLst/>
            <a:ahLst/>
            <a:cxnLst/>
            <a:rect l="l" t="t" r="r" b="b"/>
            <a:pathLst>
              <a:path w="86360" h="512445">
                <a:moveTo>
                  <a:pt x="86106" y="425958"/>
                </a:moveTo>
                <a:lnTo>
                  <a:pt x="0" y="425958"/>
                </a:lnTo>
                <a:lnTo>
                  <a:pt x="27432" y="480340"/>
                </a:lnTo>
                <a:lnTo>
                  <a:pt x="27432" y="439673"/>
                </a:lnTo>
                <a:lnTo>
                  <a:pt x="57150" y="439673"/>
                </a:lnTo>
                <a:lnTo>
                  <a:pt x="57150" y="484387"/>
                </a:lnTo>
                <a:lnTo>
                  <a:pt x="86106" y="425958"/>
                </a:lnTo>
                <a:close/>
              </a:path>
              <a:path w="86360" h="512445">
                <a:moveTo>
                  <a:pt x="57150" y="425958"/>
                </a:moveTo>
                <a:lnTo>
                  <a:pt x="57150" y="0"/>
                </a:lnTo>
                <a:lnTo>
                  <a:pt x="27432" y="0"/>
                </a:lnTo>
                <a:lnTo>
                  <a:pt x="27432" y="425958"/>
                </a:lnTo>
                <a:lnTo>
                  <a:pt x="57150" y="425958"/>
                </a:lnTo>
                <a:close/>
              </a:path>
              <a:path w="86360" h="512445">
                <a:moveTo>
                  <a:pt x="57150" y="484387"/>
                </a:moveTo>
                <a:lnTo>
                  <a:pt x="57150" y="439673"/>
                </a:lnTo>
                <a:lnTo>
                  <a:pt x="27432" y="439673"/>
                </a:lnTo>
                <a:lnTo>
                  <a:pt x="27432" y="480340"/>
                </a:lnTo>
                <a:lnTo>
                  <a:pt x="43434" y="512064"/>
                </a:lnTo>
                <a:lnTo>
                  <a:pt x="57150" y="484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2" name="object 12"/>
          <p:cNvSpPr/>
          <p:nvPr/>
        </p:nvSpPr>
        <p:spPr>
          <a:xfrm>
            <a:off x="4651903" y="2104041"/>
            <a:ext cx="685367" cy="400770"/>
          </a:xfrm>
          <a:custGeom>
            <a:avLst/>
            <a:gdLst/>
            <a:ahLst/>
            <a:cxnLst/>
            <a:rect l="l" t="t" r="r" b="b"/>
            <a:pathLst>
              <a:path w="1007745" h="589279">
                <a:moveTo>
                  <a:pt x="67583" y="533689"/>
                </a:moveTo>
                <a:lnTo>
                  <a:pt x="53340" y="508254"/>
                </a:lnTo>
                <a:lnTo>
                  <a:pt x="0" y="589026"/>
                </a:lnTo>
                <a:lnTo>
                  <a:pt x="54864" y="586413"/>
                </a:lnTo>
                <a:lnTo>
                  <a:pt x="54864" y="541020"/>
                </a:lnTo>
                <a:lnTo>
                  <a:pt x="67583" y="533689"/>
                </a:lnTo>
                <a:close/>
              </a:path>
              <a:path w="1007745" h="589279">
                <a:moveTo>
                  <a:pt x="81262" y="558115"/>
                </a:moveTo>
                <a:lnTo>
                  <a:pt x="67583" y="533689"/>
                </a:lnTo>
                <a:lnTo>
                  <a:pt x="54864" y="541020"/>
                </a:lnTo>
                <a:lnTo>
                  <a:pt x="68580" y="565404"/>
                </a:lnTo>
                <a:lnTo>
                  <a:pt x="81262" y="558115"/>
                </a:lnTo>
                <a:close/>
              </a:path>
              <a:path w="1007745" h="589279">
                <a:moveTo>
                  <a:pt x="96012" y="584454"/>
                </a:moveTo>
                <a:lnTo>
                  <a:pt x="81262" y="558115"/>
                </a:lnTo>
                <a:lnTo>
                  <a:pt x="68580" y="565404"/>
                </a:lnTo>
                <a:lnTo>
                  <a:pt x="54864" y="541020"/>
                </a:lnTo>
                <a:lnTo>
                  <a:pt x="54864" y="586413"/>
                </a:lnTo>
                <a:lnTo>
                  <a:pt x="96012" y="584454"/>
                </a:lnTo>
                <a:close/>
              </a:path>
              <a:path w="1007745" h="589279">
                <a:moveTo>
                  <a:pt x="1007364" y="25908"/>
                </a:moveTo>
                <a:lnTo>
                  <a:pt x="993648" y="0"/>
                </a:lnTo>
                <a:lnTo>
                  <a:pt x="67583" y="533689"/>
                </a:lnTo>
                <a:lnTo>
                  <a:pt x="81262" y="558115"/>
                </a:lnTo>
                <a:lnTo>
                  <a:pt x="100736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3" name="object 13"/>
          <p:cNvSpPr/>
          <p:nvPr/>
        </p:nvSpPr>
        <p:spPr>
          <a:xfrm>
            <a:off x="5557781" y="2104041"/>
            <a:ext cx="685367" cy="400770"/>
          </a:xfrm>
          <a:custGeom>
            <a:avLst/>
            <a:gdLst/>
            <a:ahLst/>
            <a:cxnLst/>
            <a:rect l="l" t="t" r="r" b="b"/>
            <a:pathLst>
              <a:path w="1007745" h="589279">
                <a:moveTo>
                  <a:pt x="940172" y="533904"/>
                </a:moveTo>
                <a:lnTo>
                  <a:pt x="15240" y="0"/>
                </a:lnTo>
                <a:lnTo>
                  <a:pt x="0" y="25908"/>
                </a:lnTo>
                <a:lnTo>
                  <a:pt x="926862" y="558553"/>
                </a:lnTo>
                <a:lnTo>
                  <a:pt x="940172" y="533904"/>
                </a:lnTo>
                <a:close/>
              </a:path>
              <a:path w="1007745" h="589279">
                <a:moveTo>
                  <a:pt x="952500" y="586371"/>
                </a:moveTo>
                <a:lnTo>
                  <a:pt x="952500" y="541019"/>
                </a:lnTo>
                <a:lnTo>
                  <a:pt x="938784" y="565404"/>
                </a:lnTo>
                <a:lnTo>
                  <a:pt x="926862" y="558553"/>
                </a:lnTo>
                <a:lnTo>
                  <a:pt x="912876" y="584454"/>
                </a:lnTo>
                <a:lnTo>
                  <a:pt x="952500" y="586371"/>
                </a:lnTo>
                <a:close/>
              </a:path>
              <a:path w="1007745" h="589279">
                <a:moveTo>
                  <a:pt x="952500" y="541019"/>
                </a:moveTo>
                <a:lnTo>
                  <a:pt x="940172" y="533904"/>
                </a:lnTo>
                <a:lnTo>
                  <a:pt x="926862" y="558553"/>
                </a:lnTo>
                <a:lnTo>
                  <a:pt x="938784" y="565404"/>
                </a:lnTo>
                <a:lnTo>
                  <a:pt x="952500" y="541019"/>
                </a:lnTo>
                <a:close/>
              </a:path>
              <a:path w="1007745" h="589279">
                <a:moveTo>
                  <a:pt x="1007364" y="589026"/>
                </a:moveTo>
                <a:lnTo>
                  <a:pt x="954024" y="508253"/>
                </a:lnTo>
                <a:lnTo>
                  <a:pt x="940172" y="533904"/>
                </a:lnTo>
                <a:lnTo>
                  <a:pt x="952500" y="541019"/>
                </a:lnTo>
                <a:lnTo>
                  <a:pt x="952500" y="586371"/>
                </a:lnTo>
                <a:lnTo>
                  <a:pt x="1007364" y="589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4" name="object 14"/>
          <p:cNvSpPr/>
          <p:nvPr/>
        </p:nvSpPr>
        <p:spPr>
          <a:xfrm>
            <a:off x="6152717" y="2737327"/>
            <a:ext cx="120490" cy="393860"/>
          </a:xfrm>
          <a:custGeom>
            <a:avLst/>
            <a:gdLst/>
            <a:ahLst/>
            <a:cxnLst/>
            <a:rect l="l" t="t" r="r" b="b"/>
            <a:pathLst>
              <a:path w="177165" h="579120">
                <a:moveTo>
                  <a:pt x="27859" y="493378"/>
                </a:moveTo>
                <a:lnTo>
                  <a:pt x="0" y="486156"/>
                </a:lnTo>
                <a:lnTo>
                  <a:pt x="20573" y="579120"/>
                </a:lnTo>
                <a:lnTo>
                  <a:pt x="24383" y="574698"/>
                </a:lnTo>
                <a:lnTo>
                  <a:pt x="24383" y="507492"/>
                </a:lnTo>
                <a:lnTo>
                  <a:pt x="27859" y="493378"/>
                </a:lnTo>
                <a:close/>
              </a:path>
              <a:path w="177165" h="579120">
                <a:moveTo>
                  <a:pt x="55232" y="500475"/>
                </a:moveTo>
                <a:lnTo>
                  <a:pt x="27859" y="493378"/>
                </a:lnTo>
                <a:lnTo>
                  <a:pt x="24383" y="507492"/>
                </a:lnTo>
                <a:lnTo>
                  <a:pt x="51815" y="514350"/>
                </a:lnTo>
                <a:lnTo>
                  <a:pt x="55232" y="500475"/>
                </a:lnTo>
                <a:close/>
              </a:path>
              <a:path w="177165" h="579120">
                <a:moveTo>
                  <a:pt x="82295" y="507492"/>
                </a:moveTo>
                <a:lnTo>
                  <a:pt x="55232" y="500475"/>
                </a:lnTo>
                <a:lnTo>
                  <a:pt x="51815" y="514350"/>
                </a:lnTo>
                <a:lnTo>
                  <a:pt x="24383" y="507492"/>
                </a:lnTo>
                <a:lnTo>
                  <a:pt x="24383" y="574698"/>
                </a:lnTo>
                <a:lnTo>
                  <a:pt x="82295" y="507492"/>
                </a:lnTo>
                <a:close/>
              </a:path>
              <a:path w="177165" h="579120">
                <a:moveTo>
                  <a:pt x="176783" y="6857"/>
                </a:moveTo>
                <a:lnTo>
                  <a:pt x="149351" y="0"/>
                </a:lnTo>
                <a:lnTo>
                  <a:pt x="27859" y="493378"/>
                </a:lnTo>
                <a:lnTo>
                  <a:pt x="55232" y="500475"/>
                </a:lnTo>
                <a:lnTo>
                  <a:pt x="176783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5" name="object 15"/>
          <p:cNvSpPr/>
          <p:nvPr/>
        </p:nvSpPr>
        <p:spPr>
          <a:xfrm>
            <a:off x="6411317" y="2732663"/>
            <a:ext cx="493621" cy="434887"/>
          </a:xfrm>
          <a:custGeom>
            <a:avLst/>
            <a:gdLst/>
            <a:ahLst/>
            <a:cxnLst/>
            <a:rect l="l" t="t" r="r" b="b"/>
            <a:pathLst>
              <a:path w="725804" h="639445">
                <a:moveTo>
                  <a:pt x="670295" y="571725"/>
                </a:moveTo>
                <a:lnTo>
                  <a:pt x="18288" y="0"/>
                </a:lnTo>
                <a:lnTo>
                  <a:pt x="0" y="20574"/>
                </a:lnTo>
                <a:lnTo>
                  <a:pt x="650914" y="594248"/>
                </a:lnTo>
                <a:lnTo>
                  <a:pt x="670295" y="571725"/>
                </a:lnTo>
                <a:close/>
              </a:path>
              <a:path w="725804" h="639445">
                <a:moveTo>
                  <a:pt x="680466" y="627894"/>
                </a:moveTo>
                <a:lnTo>
                  <a:pt x="680466" y="580644"/>
                </a:lnTo>
                <a:lnTo>
                  <a:pt x="661416" y="603504"/>
                </a:lnTo>
                <a:lnTo>
                  <a:pt x="650914" y="594248"/>
                </a:lnTo>
                <a:lnTo>
                  <a:pt x="632460" y="615696"/>
                </a:lnTo>
                <a:lnTo>
                  <a:pt x="680466" y="627894"/>
                </a:lnTo>
                <a:close/>
              </a:path>
              <a:path w="725804" h="639445">
                <a:moveTo>
                  <a:pt x="680466" y="580644"/>
                </a:moveTo>
                <a:lnTo>
                  <a:pt x="670295" y="571725"/>
                </a:lnTo>
                <a:lnTo>
                  <a:pt x="650914" y="594248"/>
                </a:lnTo>
                <a:lnTo>
                  <a:pt x="661416" y="603504"/>
                </a:lnTo>
                <a:lnTo>
                  <a:pt x="680466" y="580644"/>
                </a:lnTo>
                <a:close/>
              </a:path>
              <a:path w="725804" h="639445">
                <a:moveTo>
                  <a:pt x="725424" y="639318"/>
                </a:moveTo>
                <a:lnTo>
                  <a:pt x="688848" y="550164"/>
                </a:lnTo>
                <a:lnTo>
                  <a:pt x="670295" y="571725"/>
                </a:lnTo>
                <a:lnTo>
                  <a:pt x="680466" y="580644"/>
                </a:lnTo>
                <a:lnTo>
                  <a:pt x="680466" y="627894"/>
                </a:lnTo>
                <a:lnTo>
                  <a:pt x="725424" y="63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6" name="object 16"/>
          <p:cNvSpPr/>
          <p:nvPr/>
        </p:nvSpPr>
        <p:spPr>
          <a:xfrm>
            <a:off x="2314524" y="1491485"/>
            <a:ext cx="1250246" cy="1095207"/>
          </a:xfrm>
          <a:custGeom>
            <a:avLst/>
            <a:gdLst/>
            <a:ahLst/>
            <a:cxnLst/>
            <a:rect l="l" t="t" r="r" b="b"/>
            <a:pathLst>
              <a:path w="1838325" h="1610360">
                <a:moveTo>
                  <a:pt x="1838137" y="27432"/>
                </a:moveTo>
                <a:lnTo>
                  <a:pt x="1832803" y="0"/>
                </a:lnTo>
                <a:lnTo>
                  <a:pt x="1710883" y="19050"/>
                </a:lnTo>
                <a:lnTo>
                  <a:pt x="1588963" y="37338"/>
                </a:lnTo>
                <a:lnTo>
                  <a:pt x="1468567" y="58674"/>
                </a:lnTo>
                <a:lnTo>
                  <a:pt x="1437760" y="64077"/>
                </a:lnTo>
                <a:lnTo>
                  <a:pt x="1406829" y="69564"/>
                </a:lnTo>
                <a:lnTo>
                  <a:pt x="1344662" y="80807"/>
                </a:lnTo>
                <a:lnTo>
                  <a:pt x="1282203" y="92449"/>
                </a:lnTo>
                <a:lnTo>
                  <a:pt x="1219589" y="104536"/>
                </a:lnTo>
                <a:lnTo>
                  <a:pt x="1156956" y="117114"/>
                </a:lnTo>
                <a:lnTo>
                  <a:pt x="1094442" y="130229"/>
                </a:lnTo>
                <a:lnTo>
                  <a:pt x="1032182" y="143927"/>
                </a:lnTo>
                <a:lnTo>
                  <a:pt x="970314" y="158253"/>
                </a:lnTo>
                <a:lnTo>
                  <a:pt x="908974" y="173254"/>
                </a:lnTo>
                <a:lnTo>
                  <a:pt x="848299" y="188976"/>
                </a:lnTo>
                <a:lnTo>
                  <a:pt x="796483" y="204216"/>
                </a:lnTo>
                <a:lnTo>
                  <a:pt x="746953" y="217932"/>
                </a:lnTo>
                <a:lnTo>
                  <a:pt x="702971" y="232284"/>
                </a:lnTo>
                <a:lnTo>
                  <a:pt x="659091" y="247197"/>
                </a:lnTo>
                <a:lnTo>
                  <a:pt x="615415" y="262814"/>
                </a:lnTo>
                <a:lnTo>
                  <a:pt x="572046" y="279278"/>
                </a:lnTo>
                <a:lnTo>
                  <a:pt x="529088" y="296732"/>
                </a:lnTo>
                <a:lnTo>
                  <a:pt x="486641" y="315319"/>
                </a:lnTo>
                <a:lnTo>
                  <a:pt x="444811" y="335182"/>
                </a:lnTo>
                <a:lnTo>
                  <a:pt x="403699" y="356464"/>
                </a:lnTo>
                <a:lnTo>
                  <a:pt x="363409" y="379309"/>
                </a:lnTo>
                <a:lnTo>
                  <a:pt x="324043" y="403860"/>
                </a:lnTo>
                <a:lnTo>
                  <a:pt x="289753" y="427482"/>
                </a:lnTo>
                <a:lnTo>
                  <a:pt x="258511" y="451866"/>
                </a:lnTo>
                <a:lnTo>
                  <a:pt x="192940" y="511751"/>
                </a:lnTo>
                <a:lnTo>
                  <a:pt x="160178" y="548898"/>
                </a:lnTo>
                <a:lnTo>
                  <a:pt x="131084" y="587581"/>
                </a:lnTo>
                <a:lnTo>
                  <a:pt x="105471" y="627686"/>
                </a:lnTo>
                <a:lnTo>
                  <a:pt x="83154" y="669103"/>
                </a:lnTo>
                <a:lnTo>
                  <a:pt x="63947" y="711718"/>
                </a:lnTo>
                <a:lnTo>
                  <a:pt x="47666" y="755421"/>
                </a:lnTo>
                <a:lnTo>
                  <a:pt x="34123" y="800100"/>
                </a:lnTo>
                <a:lnTo>
                  <a:pt x="23134" y="845641"/>
                </a:lnTo>
                <a:lnTo>
                  <a:pt x="14514" y="891935"/>
                </a:lnTo>
                <a:lnTo>
                  <a:pt x="8075" y="938868"/>
                </a:lnTo>
                <a:lnTo>
                  <a:pt x="3634" y="986329"/>
                </a:lnTo>
                <a:lnTo>
                  <a:pt x="1004" y="1034206"/>
                </a:lnTo>
                <a:lnTo>
                  <a:pt x="0" y="1082388"/>
                </a:lnTo>
                <a:lnTo>
                  <a:pt x="435" y="1130762"/>
                </a:lnTo>
                <a:lnTo>
                  <a:pt x="2125" y="1179216"/>
                </a:lnTo>
                <a:lnTo>
                  <a:pt x="4884" y="1227639"/>
                </a:lnTo>
                <a:lnTo>
                  <a:pt x="8527" y="1275918"/>
                </a:lnTo>
                <a:lnTo>
                  <a:pt x="12867" y="1323942"/>
                </a:lnTo>
                <a:lnTo>
                  <a:pt x="17719" y="1371600"/>
                </a:lnTo>
                <a:lnTo>
                  <a:pt x="28185" y="1450845"/>
                </a:lnTo>
                <a:lnTo>
                  <a:pt x="28185" y="1089971"/>
                </a:lnTo>
                <a:lnTo>
                  <a:pt x="29092" y="1042730"/>
                </a:lnTo>
                <a:lnTo>
                  <a:pt x="31618" y="995635"/>
                </a:lnTo>
                <a:lnTo>
                  <a:pt x="35928" y="948841"/>
                </a:lnTo>
                <a:lnTo>
                  <a:pt x="42189" y="902503"/>
                </a:lnTo>
                <a:lnTo>
                  <a:pt x="50566" y="856776"/>
                </a:lnTo>
                <a:lnTo>
                  <a:pt x="61226" y="811816"/>
                </a:lnTo>
                <a:lnTo>
                  <a:pt x="74335" y="767778"/>
                </a:lnTo>
                <a:lnTo>
                  <a:pt x="90058" y="724816"/>
                </a:lnTo>
                <a:lnTo>
                  <a:pt x="108562" y="683086"/>
                </a:lnTo>
                <a:lnTo>
                  <a:pt x="130013" y="642743"/>
                </a:lnTo>
                <a:lnTo>
                  <a:pt x="154577" y="603943"/>
                </a:lnTo>
                <a:lnTo>
                  <a:pt x="182419" y="566840"/>
                </a:lnTo>
                <a:lnTo>
                  <a:pt x="213707" y="531590"/>
                </a:lnTo>
                <a:lnTo>
                  <a:pt x="248605" y="498348"/>
                </a:lnTo>
                <a:lnTo>
                  <a:pt x="306517" y="451866"/>
                </a:lnTo>
                <a:lnTo>
                  <a:pt x="337759" y="429768"/>
                </a:lnTo>
                <a:lnTo>
                  <a:pt x="375087" y="405446"/>
                </a:lnTo>
                <a:lnTo>
                  <a:pt x="414255" y="382698"/>
                </a:lnTo>
                <a:lnTo>
                  <a:pt x="454942" y="361424"/>
                </a:lnTo>
                <a:lnTo>
                  <a:pt x="496827" y="341524"/>
                </a:lnTo>
                <a:lnTo>
                  <a:pt x="539589" y="322897"/>
                </a:lnTo>
                <a:lnTo>
                  <a:pt x="582908" y="305444"/>
                </a:lnTo>
                <a:lnTo>
                  <a:pt x="626462" y="289064"/>
                </a:lnTo>
                <a:lnTo>
                  <a:pt x="669932" y="273657"/>
                </a:lnTo>
                <a:lnTo>
                  <a:pt x="712997" y="259124"/>
                </a:lnTo>
                <a:lnTo>
                  <a:pt x="755335" y="245364"/>
                </a:lnTo>
                <a:lnTo>
                  <a:pt x="804865" y="231648"/>
                </a:lnTo>
                <a:lnTo>
                  <a:pt x="855157" y="216408"/>
                </a:lnTo>
                <a:lnTo>
                  <a:pt x="916408" y="200734"/>
                </a:lnTo>
                <a:lnTo>
                  <a:pt x="977834" y="185782"/>
                </a:lnTo>
                <a:lnTo>
                  <a:pt x="1039422" y="171516"/>
                </a:lnTo>
                <a:lnTo>
                  <a:pt x="1101158" y="157896"/>
                </a:lnTo>
                <a:lnTo>
                  <a:pt x="1163029" y="144884"/>
                </a:lnTo>
                <a:lnTo>
                  <a:pt x="1225019" y="132444"/>
                </a:lnTo>
                <a:lnTo>
                  <a:pt x="1287115" y="120536"/>
                </a:lnTo>
                <a:lnTo>
                  <a:pt x="1349303" y="109123"/>
                </a:lnTo>
                <a:lnTo>
                  <a:pt x="1411570" y="98167"/>
                </a:lnTo>
                <a:lnTo>
                  <a:pt x="1473901" y="87630"/>
                </a:lnTo>
                <a:lnTo>
                  <a:pt x="1594297" y="67056"/>
                </a:lnTo>
                <a:lnTo>
                  <a:pt x="1716217" y="46482"/>
                </a:lnTo>
                <a:lnTo>
                  <a:pt x="1838137" y="27432"/>
                </a:lnTo>
                <a:close/>
              </a:path>
              <a:path w="1838325" h="1610360">
                <a:moveTo>
                  <a:pt x="68011" y="1599047"/>
                </a:moveTo>
                <a:lnTo>
                  <a:pt x="68011" y="1536192"/>
                </a:lnTo>
                <a:lnTo>
                  <a:pt x="40579" y="1541526"/>
                </a:lnTo>
                <a:lnTo>
                  <a:pt x="38589" y="1526974"/>
                </a:lnTo>
                <a:lnTo>
                  <a:pt x="9337" y="1530858"/>
                </a:lnTo>
                <a:lnTo>
                  <a:pt x="64201" y="1610106"/>
                </a:lnTo>
                <a:lnTo>
                  <a:pt x="68011" y="1599047"/>
                </a:lnTo>
                <a:close/>
              </a:path>
              <a:path w="1838325" h="1610360">
                <a:moveTo>
                  <a:pt x="66218" y="1523307"/>
                </a:moveTo>
                <a:lnTo>
                  <a:pt x="55819" y="1448562"/>
                </a:lnTo>
                <a:lnTo>
                  <a:pt x="47437" y="1367790"/>
                </a:lnTo>
                <a:lnTo>
                  <a:pt x="42119" y="1322932"/>
                </a:lnTo>
                <a:lnTo>
                  <a:pt x="37423" y="1277289"/>
                </a:lnTo>
                <a:lnTo>
                  <a:pt x="33516" y="1231017"/>
                </a:lnTo>
                <a:lnTo>
                  <a:pt x="30563" y="1184269"/>
                </a:lnTo>
                <a:lnTo>
                  <a:pt x="28731" y="1137202"/>
                </a:lnTo>
                <a:lnTo>
                  <a:pt x="28185" y="1089971"/>
                </a:lnTo>
                <a:lnTo>
                  <a:pt x="28185" y="1450845"/>
                </a:lnTo>
                <a:lnTo>
                  <a:pt x="38589" y="1526974"/>
                </a:lnTo>
                <a:lnTo>
                  <a:pt x="66218" y="1523307"/>
                </a:lnTo>
                <a:close/>
              </a:path>
              <a:path w="1838325" h="1610360">
                <a:moveTo>
                  <a:pt x="68011" y="1536192"/>
                </a:moveTo>
                <a:lnTo>
                  <a:pt x="66218" y="1523307"/>
                </a:lnTo>
                <a:lnTo>
                  <a:pt x="38589" y="1526974"/>
                </a:lnTo>
                <a:lnTo>
                  <a:pt x="40579" y="1541526"/>
                </a:lnTo>
                <a:lnTo>
                  <a:pt x="68011" y="1536192"/>
                </a:lnTo>
                <a:close/>
              </a:path>
              <a:path w="1838325" h="1610360">
                <a:moveTo>
                  <a:pt x="95443" y="1519428"/>
                </a:moveTo>
                <a:lnTo>
                  <a:pt x="66218" y="1523307"/>
                </a:lnTo>
                <a:lnTo>
                  <a:pt x="68011" y="1536192"/>
                </a:lnTo>
                <a:lnTo>
                  <a:pt x="68011" y="1599047"/>
                </a:lnTo>
                <a:lnTo>
                  <a:pt x="95443" y="1519428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7" name="object 17"/>
          <p:cNvSpPr/>
          <p:nvPr/>
        </p:nvSpPr>
        <p:spPr>
          <a:xfrm>
            <a:off x="4142090" y="1684270"/>
            <a:ext cx="877116" cy="1701112"/>
          </a:xfrm>
          <a:custGeom>
            <a:avLst/>
            <a:gdLst/>
            <a:ahLst/>
            <a:cxnLst/>
            <a:rect l="l" t="t" r="r" b="b"/>
            <a:pathLst>
              <a:path w="1289685" h="2501265">
                <a:moveTo>
                  <a:pt x="1260154" y="625950"/>
                </a:moveTo>
                <a:lnTo>
                  <a:pt x="1260154" y="546354"/>
                </a:lnTo>
                <a:lnTo>
                  <a:pt x="1258588" y="560916"/>
                </a:lnTo>
                <a:lnTo>
                  <a:pt x="1254799" y="574986"/>
                </a:lnTo>
                <a:lnTo>
                  <a:pt x="1232004" y="614291"/>
                </a:lnTo>
                <a:lnTo>
                  <a:pt x="1196049" y="649325"/>
                </a:lnTo>
                <a:lnTo>
                  <a:pt x="1152061" y="680202"/>
                </a:lnTo>
                <a:lnTo>
                  <a:pt x="1105168" y="707038"/>
                </a:lnTo>
                <a:lnTo>
                  <a:pt x="1046985" y="736731"/>
                </a:lnTo>
                <a:lnTo>
                  <a:pt x="1034481" y="743096"/>
                </a:lnTo>
                <a:lnTo>
                  <a:pt x="1023172" y="749046"/>
                </a:lnTo>
                <a:lnTo>
                  <a:pt x="985072" y="766572"/>
                </a:lnTo>
                <a:lnTo>
                  <a:pt x="943924" y="785622"/>
                </a:lnTo>
                <a:lnTo>
                  <a:pt x="902776" y="802386"/>
                </a:lnTo>
                <a:lnTo>
                  <a:pt x="857818" y="821436"/>
                </a:lnTo>
                <a:lnTo>
                  <a:pt x="824207" y="836672"/>
                </a:lnTo>
                <a:lnTo>
                  <a:pt x="789043" y="852116"/>
                </a:lnTo>
                <a:lnTo>
                  <a:pt x="752560" y="867836"/>
                </a:lnTo>
                <a:lnTo>
                  <a:pt x="676581" y="900381"/>
                </a:lnTo>
                <a:lnTo>
                  <a:pt x="637554" y="917345"/>
                </a:lnTo>
                <a:lnTo>
                  <a:pt x="598148" y="934861"/>
                </a:lnTo>
                <a:lnTo>
                  <a:pt x="558599" y="952999"/>
                </a:lnTo>
                <a:lnTo>
                  <a:pt x="519141" y="971829"/>
                </a:lnTo>
                <a:lnTo>
                  <a:pt x="480009" y="991419"/>
                </a:lnTo>
                <a:lnTo>
                  <a:pt x="441438" y="1011838"/>
                </a:lnTo>
                <a:lnTo>
                  <a:pt x="403663" y="1033156"/>
                </a:lnTo>
                <a:lnTo>
                  <a:pt x="366919" y="1055441"/>
                </a:lnTo>
                <a:lnTo>
                  <a:pt x="331440" y="1078764"/>
                </a:lnTo>
                <a:lnTo>
                  <a:pt x="297462" y="1103192"/>
                </a:lnTo>
                <a:lnTo>
                  <a:pt x="265220" y="1128796"/>
                </a:lnTo>
                <a:lnTo>
                  <a:pt x="234948" y="1155644"/>
                </a:lnTo>
                <a:lnTo>
                  <a:pt x="206881" y="1183805"/>
                </a:lnTo>
                <a:lnTo>
                  <a:pt x="181254" y="1213350"/>
                </a:lnTo>
                <a:lnTo>
                  <a:pt x="158302" y="1244346"/>
                </a:lnTo>
                <a:lnTo>
                  <a:pt x="140776" y="1275588"/>
                </a:lnTo>
                <a:lnTo>
                  <a:pt x="122488" y="1306068"/>
                </a:lnTo>
                <a:lnTo>
                  <a:pt x="102382" y="1348971"/>
                </a:lnTo>
                <a:lnTo>
                  <a:pt x="84448" y="1392735"/>
                </a:lnTo>
                <a:lnTo>
                  <a:pt x="68579" y="1437281"/>
                </a:lnTo>
                <a:lnTo>
                  <a:pt x="54670" y="1482536"/>
                </a:lnTo>
                <a:lnTo>
                  <a:pt x="42614" y="1528422"/>
                </a:lnTo>
                <a:lnTo>
                  <a:pt x="32306" y="1574865"/>
                </a:lnTo>
                <a:lnTo>
                  <a:pt x="23639" y="1621788"/>
                </a:lnTo>
                <a:lnTo>
                  <a:pt x="16506" y="1669115"/>
                </a:lnTo>
                <a:lnTo>
                  <a:pt x="10802" y="1716772"/>
                </a:lnTo>
                <a:lnTo>
                  <a:pt x="6421" y="1764682"/>
                </a:lnTo>
                <a:lnTo>
                  <a:pt x="3257" y="1812769"/>
                </a:lnTo>
                <a:lnTo>
                  <a:pt x="1202" y="1860958"/>
                </a:lnTo>
                <a:lnTo>
                  <a:pt x="152" y="1909173"/>
                </a:lnTo>
                <a:lnTo>
                  <a:pt x="0" y="1957338"/>
                </a:lnTo>
                <a:lnTo>
                  <a:pt x="639" y="2005378"/>
                </a:lnTo>
                <a:lnTo>
                  <a:pt x="1964" y="2053216"/>
                </a:lnTo>
                <a:lnTo>
                  <a:pt x="3869" y="2100778"/>
                </a:lnTo>
                <a:lnTo>
                  <a:pt x="8992" y="2194766"/>
                </a:lnTo>
                <a:lnTo>
                  <a:pt x="17332" y="2327148"/>
                </a:lnTo>
                <a:lnTo>
                  <a:pt x="24190" y="2413254"/>
                </a:lnTo>
                <a:lnTo>
                  <a:pt x="29424" y="2467971"/>
                </a:lnTo>
                <a:lnTo>
                  <a:pt x="29424" y="1951312"/>
                </a:lnTo>
                <a:lnTo>
                  <a:pt x="29782" y="1901784"/>
                </a:lnTo>
                <a:lnTo>
                  <a:pt x="31062" y="1852095"/>
                </a:lnTo>
                <a:lnTo>
                  <a:pt x="33392" y="1802370"/>
                </a:lnTo>
                <a:lnTo>
                  <a:pt x="36901" y="1752738"/>
                </a:lnTo>
                <a:lnTo>
                  <a:pt x="41719" y="1703323"/>
                </a:lnTo>
                <a:lnTo>
                  <a:pt x="47972" y="1654253"/>
                </a:lnTo>
                <a:lnTo>
                  <a:pt x="55792" y="1605655"/>
                </a:lnTo>
                <a:lnTo>
                  <a:pt x="65305" y="1557655"/>
                </a:lnTo>
                <a:lnTo>
                  <a:pt x="76640" y="1510379"/>
                </a:lnTo>
                <a:lnTo>
                  <a:pt x="89927" y="1463955"/>
                </a:lnTo>
                <a:lnTo>
                  <a:pt x="105294" y="1418509"/>
                </a:lnTo>
                <a:lnTo>
                  <a:pt x="122869" y="1374167"/>
                </a:lnTo>
                <a:lnTo>
                  <a:pt x="142782" y="1331056"/>
                </a:lnTo>
                <a:lnTo>
                  <a:pt x="165160" y="1289304"/>
                </a:lnTo>
                <a:lnTo>
                  <a:pt x="184210" y="1259586"/>
                </a:lnTo>
                <a:lnTo>
                  <a:pt x="192592" y="1244346"/>
                </a:lnTo>
                <a:lnTo>
                  <a:pt x="224951" y="1205364"/>
                </a:lnTo>
                <a:lnTo>
                  <a:pt x="260920" y="1169890"/>
                </a:lnTo>
                <a:lnTo>
                  <a:pt x="299398" y="1137772"/>
                </a:lnTo>
                <a:lnTo>
                  <a:pt x="329928" y="1114788"/>
                </a:lnTo>
                <a:lnTo>
                  <a:pt x="388426" y="1075944"/>
                </a:lnTo>
                <a:lnTo>
                  <a:pt x="428050" y="1053846"/>
                </a:lnTo>
                <a:lnTo>
                  <a:pt x="448774" y="1041979"/>
                </a:lnTo>
                <a:lnTo>
                  <a:pt x="491083" y="1018902"/>
                </a:lnTo>
                <a:lnTo>
                  <a:pt x="534372" y="996643"/>
                </a:lnTo>
                <a:lnTo>
                  <a:pt x="578440" y="975134"/>
                </a:lnTo>
                <a:lnTo>
                  <a:pt x="623086" y="954307"/>
                </a:lnTo>
                <a:lnTo>
                  <a:pt x="668110" y="934092"/>
                </a:lnTo>
                <a:lnTo>
                  <a:pt x="713311" y="914421"/>
                </a:lnTo>
                <a:lnTo>
                  <a:pt x="758488" y="895226"/>
                </a:lnTo>
                <a:lnTo>
                  <a:pt x="803441" y="876437"/>
                </a:lnTo>
                <a:lnTo>
                  <a:pt x="870010" y="848868"/>
                </a:lnTo>
                <a:lnTo>
                  <a:pt x="912682" y="829818"/>
                </a:lnTo>
                <a:lnTo>
                  <a:pt x="956116" y="811530"/>
                </a:lnTo>
                <a:lnTo>
                  <a:pt x="997264" y="792480"/>
                </a:lnTo>
                <a:lnTo>
                  <a:pt x="1034602" y="774954"/>
                </a:lnTo>
                <a:lnTo>
                  <a:pt x="1072702" y="755904"/>
                </a:lnTo>
                <a:lnTo>
                  <a:pt x="1117506" y="733717"/>
                </a:lnTo>
                <a:lnTo>
                  <a:pt x="1128403" y="727270"/>
                </a:lnTo>
                <a:lnTo>
                  <a:pt x="1150328" y="714377"/>
                </a:lnTo>
                <a:lnTo>
                  <a:pt x="1161259" y="707818"/>
                </a:lnTo>
                <a:lnTo>
                  <a:pt x="1193354" y="687019"/>
                </a:lnTo>
                <a:lnTo>
                  <a:pt x="1223391" y="663349"/>
                </a:lnTo>
                <a:lnTo>
                  <a:pt x="1242628" y="644652"/>
                </a:lnTo>
                <a:lnTo>
                  <a:pt x="1256292" y="631782"/>
                </a:lnTo>
                <a:lnTo>
                  <a:pt x="1260154" y="625950"/>
                </a:lnTo>
                <a:close/>
              </a:path>
              <a:path w="1289685" h="2501265">
                <a:moveTo>
                  <a:pt x="60004" y="2497074"/>
                </a:moveTo>
                <a:lnTo>
                  <a:pt x="39430" y="2237994"/>
                </a:lnTo>
                <a:lnTo>
                  <a:pt x="34638" y="2145274"/>
                </a:lnTo>
                <a:lnTo>
                  <a:pt x="30959" y="2049376"/>
                </a:lnTo>
                <a:lnTo>
                  <a:pt x="29859" y="2000551"/>
                </a:lnTo>
                <a:lnTo>
                  <a:pt x="29424" y="1951312"/>
                </a:lnTo>
                <a:lnTo>
                  <a:pt x="29424" y="2467971"/>
                </a:lnTo>
                <a:lnTo>
                  <a:pt x="32572" y="2500884"/>
                </a:lnTo>
                <a:lnTo>
                  <a:pt x="60004" y="2497074"/>
                </a:lnTo>
                <a:close/>
              </a:path>
              <a:path w="1289685" h="2501265">
                <a:moveTo>
                  <a:pt x="617026" y="0"/>
                </a:moveTo>
                <a:lnTo>
                  <a:pt x="521014" y="3810"/>
                </a:lnTo>
                <a:lnTo>
                  <a:pt x="579688" y="77338"/>
                </a:lnTo>
                <a:lnTo>
                  <a:pt x="579688" y="46482"/>
                </a:lnTo>
                <a:lnTo>
                  <a:pt x="591118" y="20574"/>
                </a:lnTo>
                <a:lnTo>
                  <a:pt x="604869" y="26901"/>
                </a:lnTo>
                <a:lnTo>
                  <a:pt x="617026" y="0"/>
                </a:lnTo>
                <a:close/>
              </a:path>
              <a:path w="1289685" h="2501265">
                <a:moveTo>
                  <a:pt x="604869" y="26901"/>
                </a:moveTo>
                <a:lnTo>
                  <a:pt x="591118" y="20574"/>
                </a:lnTo>
                <a:lnTo>
                  <a:pt x="579688" y="46482"/>
                </a:lnTo>
                <a:lnTo>
                  <a:pt x="593187" y="52749"/>
                </a:lnTo>
                <a:lnTo>
                  <a:pt x="604869" y="26901"/>
                </a:lnTo>
                <a:close/>
              </a:path>
              <a:path w="1289685" h="2501265">
                <a:moveTo>
                  <a:pt x="593187" y="52749"/>
                </a:moveTo>
                <a:lnTo>
                  <a:pt x="579688" y="46482"/>
                </a:lnTo>
                <a:lnTo>
                  <a:pt x="579688" y="77338"/>
                </a:lnTo>
                <a:lnTo>
                  <a:pt x="581212" y="79248"/>
                </a:lnTo>
                <a:lnTo>
                  <a:pt x="593187" y="52749"/>
                </a:lnTo>
                <a:close/>
              </a:path>
              <a:path w="1289685" h="2501265">
                <a:moveTo>
                  <a:pt x="1289110" y="550164"/>
                </a:moveTo>
                <a:lnTo>
                  <a:pt x="1289110" y="539496"/>
                </a:lnTo>
                <a:lnTo>
                  <a:pt x="1287586" y="518922"/>
                </a:lnTo>
                <a:lnTo>
                  <a:pt x="1272370" y="466297"/>
                </a:lnTo>
                <a:lnTo>
                  <a:pt x="1254513" y="432126"/>
                </a:lnTo>
                <a:lnTo>
                  <a:pt x="1232137" y="400879"/>
                </a:lnTo>
                <a:lnTo>
                  <a:pt x="1206239" y="372200"/>
                </a:lnTo>
                <a:lnTo>
                  <a:pt x="1177821" y="345731"/>
                </a:lnTo>
                <a:lnTo>
                  <a:pt x="1147879" y="321117"/>
                </a:lnTo>
                <a:lnTo>
                  <a:pt x="1101658" y="288798"/>
                </a:lnTo>
                <a:lnTo>
                  <a:pt x="1075750" y="269748"/>
                </a:lnTo>
                <a:lnTo>
                  <a:pt x="1039239" y="246770"/>
                </a:lnTo>
                <a:lnTo>
                  <a:pt x="1001830" y="224431"/>
                </a:lnTo>
                <a:lnTo>
                  <a:pt x="963748" y="202736"/>
                </a:lnTo>
                <a:lnTo>
                  <a:pt x="925220" y="181689"/>
                </a:lnTo>
                <a:lnTo>
                  <a:pt x="886469" y="161296"/>
                </a:lnTo>
                <a:lnTo>
                  <a:pt x="847722" y="141564"/>
                </a:lnTo>
                <a:lnTo>
                  <a:pt x="787714" y="112014"/>
                </a:lnTo>
                <a:lnTo>
                  <a:pt x="751138" y="94488"/>
                </a:lnTo>
                <a:lnTo>
                  <a:pt x="677224" y="60198"/>
                </a:lnTo>
                <a:lnTo>
                  <a:pt x="604869" y="26901"/>
                </a:lnTo>
                <a:lnTo>
                  <a:pt x="593187" y="52749"/>
                </a:lnTo>
                <a:lnTo>
                  <a:pt x="665032" y="86106"/>
                </a:lnTo>
                <a:lnTo>
                  <a:pt x="737422" y="120396"/>
                </a:lnTo>
                <a:lnTo>
                  <a:pt x="773236" y="137160"/>
                </a:lnTo>
                <a:lnTo>
                  <a:pt x="794966" y="147978"/>
                </a:lnTo>
                <a:lnTo>
                  <a:pt x="844512" y="172562"/>
                </a:lnTo>
                <a:lnTo>
                  <a:pt x="900087" y="200851"/>
                </a:lnTo>
                <a:lnTo>
                  <a:pt x="959187" y="232572"/>
                </a:lnTo>
                <a:lnTo>
                  <a:pt x="1019309" y="267455"/>
                </a:lnTo>
                <a:lnTo>
                  <a:pt x="1077948" y="305228"/>
                </a:lnTo>
                <a:lnTo>
                  <a:pt x="1132601" y="345618"/>
                </a:lnTo>
                <a:lnTo>
                  <a:pt x="1180764" y="388355"/>
                </a:lnTo>
                <a:lnTo>
                  <a:pt x="1219932" y="433167"/>
                </a:lnTo>
                <a:lnTo>
                  <a:pt x="1247603" y="479782"/>
                </a:lnTo>
                <a:lnTo>
                  <a:pt x="1260154" y="520446"/>
                </a:lnTo>
                <a:lnTo>
                  <a:pt x="1260154" y="625950"/>
                </a:lnTo>
                <a:lnTo>
                  <a:pt x="1264123" y="619958"/>
                </a:lnTo>
                <a:lnTo>
                  <a:pt x="1284170" y="578159"/>
                </a:lnTo>
                <a:lnTo>
                  <a:pt x="1286964" y="565372"/>
                </a:lnTo>
                <a:lnTo>
                  <a:pt x="1289110" y="550164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8" name="object 18"/>
          <p:cNvSpPr/>
          <p:nvPr/>
        </p:nvSpPr>
        <p:spPr>
          <a:xfrm>
            <a:off x="4767470" y="2581856"/>
            <a:ext cx="1289546" cy="84645"/>
          </a:xfrm>
          <a:custGeom>
            <a:avLst/>
            <a:gdLst/>
            <a:ahLst/>
            <a:cxnLst/>
            <a:rect l="l" t="t" r="r" b="b"/>
            <a:pathLst>
              <a:path w="1896109" h="124460">
                <a:moveTo>
                  <a:pt x="1812761" y="57131"/>
                </a:moveTo>
                <a:lnTo>
                  <a:pt x="1808928" y="28252"/>
                </a:lnTo>
                <a:lnTo>
                  <a:pt x="1799844" y="29718"/>
                </a:lnTo>
                <a:lnTo>
                  <a:pt x="1703832" y="41148"/>
                </a:lnTo>
                <a:lnTo>
                  <a:pt x="1646362" y="48660"/>
                </a:lnTo>
                <a:lnTo>
                  <a:pt x="1589077" y="55444"/>
                </a:lnTo>
                <a:lnTo>
                  <a:pt x="1531921" y="61566"/>
                </a:lnTo>
                <a:lnTo>
                  <a:pt x="1474840" y="67093"/>
                </a:lnTo>
                <a:lnTo>
                  <a:pt x="1417777" y="72089"/>
                </a:lnTo>
                <a:lnTo>
                  <a:pt x="1360677" y="76623"/>
                </a:lnTo>
                <a:lnTo>
                  <a:pt x="1303486" y="80758"/>
                </a:lnTo>
                <a:lnTo>
                  <a:pt x="1246147" y="84562"/>
                </a:lnTo>
                <a:lnTo>
                  <a:pt x="1188606" y="88100"/>
                </a:lnTo>
                <a:lnTo>
                  <a:pt x="1130808" y="91440"/>
                </a:lnTo>
                <a:lnTo>
                  <a:pt x="1072896" y="92964"/>
                </a:lnTo>
                <a:lnTo>
                  <a:pt x="1012697" y="92964"/>
                </a:lnTo>
                <a:lnTo>
                  <a:pt x="976226" y="93611"/>
                </a:lnTo>
                <a:lnTo>
                  <a:pt x="939754" y="94063"/>
                </a:lnTo>
                <a:lnTo>
                  <a:pt x="903282" y="94328"/>
                </a:lnTo>
                <a:lnTo>
                  <a:pt x="825246" y="94302"/>
                </a:lnTo>
                <a:lnTo>
                  <a:pt x="757398" y="93707"/>
                </a:lnTo>
                <a:lnTo>
                  <a:pt x="684461" y="92517"/>
                </a:lnTo>
                <a:lnTo>
                  <a:pt x="611530" y="90840"/>
                </a:lnTo>
                <a:lnTo>
                  <a:pt x="538607" y="88749"/>
                </a:lnTo>
                <a:lnTo>
                  <a:pt x="465693" y="86320"/>
                </a:lnTo>
                <a:lnTo>
                  <a:pt x="392791" y="83625"/>
                </a:lnTo>
                <a:lnTo>
                  <a:pt x="281940" y="79190"/>
                </a:lnTo>
                <a:lnTo>
                  <a:pt x="142494" y="73914"/>
                </a:lnTo>
                <a:lnTo>
                  <a:pt x="0" y="67056"/>
                </a:lnTo>
                <a:lnTo>
                  <a:pt x="0" y="96012"/>
                </a:lnTo>
                <a:lnTo>
                  <a:pt x="140970" y="101346"/>
                </a:lnTo>
                <a:lnTo>
                  <a:pt x="281940" y="108204"/>
                </a:lnTo>
                <a:lnTo>
                  <a:pt x="422909" y="113538"/>
                </a:lnTo>
                <a:lnTo>
                  <a:pt x="491490" y="115062"/>
                </a:lnTo>
                <a:lnTo>
                  <a:pt x="560832" y="117348"/>
                </a:lnTo>
                <a:lnTo>
                  <a:pt x="627888" y="118872"/>
                </a:lnTo>
                <a:lnTo>
                  <a:pt x="757398" y="121866"/>
                </a:lnTo>
                <a:lnTo>
                  <a:pt x="825246" y="121920"/>
                </a:lnTo>
                <a:lnTo>
                  <a:pt x="888491" y="124206"/>
                </a:lnTo>
                <a:lnTo>
                  <a:pt x="952500" y="121920"/>
                </a:lnTo>
                <a:lnTo>
                  <a:pt x="1012697" y="121920"/>
                </a:lnTo>
                <a:lnTo>
                  <a:pt x="1133094" y="118872"/>
                </a:lnTo>
                <a:lnTo>
                  <a:pt x="1190380" y="116626"/>
                </a:lnTo>
                <a:lnTo>
                  <a:pt x="1247803" y="113674"/>
                </a:lnTo>
                <a:lnTo>
                  <a:pt x="1305320" y="110067"/>
                </a:lnTo>
                <a:lnTo>
                  <a:pt x="1362886" y="105858"/>
                </a:lnTo>
                <a:lnTo>
                  <a:pt x="1420458" y="101098"/>
                </a:lnTo>
                <a:lnTo>
                  <a:pt x="1477992" y="95840"/>
                </a:lnTo>
                <a:lnTo>
                  <a:pt x="1535445" y="90135"/>
                </a:lnTo>
                <a:lnTo>
                  <a:pt x="1592773" y="84037"/>
                </a:lnTo>
                <a:lnTo>
                  <a:pt x="1649933" y="77596"/>
                </a:lnTo>
                <a:lnTo>
                  <a:pt x="1706880" y="70866"/>
                </a:lnTo>
                <a:lnTo>
                  <a:pt x="1802892" y="58674"/>
                </a:lnTo>
                <a:lnTo>
                  <a:pt x="1812761" y="57131"/>
                </a:lnTo>
                <a:close/>
              </a:path>
              <a:path w="1896109" h="124460">
                <a:moveTo>
                  <a:pt x="1895856" y="31242"/>
                </a:moveTo>
                <a:lnTo>
                  <a:pt x="1805177" y="0"/>
                </a:lnTo>
                <a:lnTo>
                  <a:pt x="1808928" y="28252"/>
                </a:lnTo>
                <a:lnTo>
                  <a:pt x="1823466" y="25908"/>
                </a:lnTo>
                <a:lnTo>
                  <a:pt x="1827276" y="54864"/>
                </a:lnTo>
                <a:lnTo>
                  <a:pt x="1827276" y="78720"/>
                </a:lnTo>
                <a:lnTo>
                  <a:pt x="1895856" y="31242"/>
                </a:lnTo>
                <a:close/>
              </a:path>
              <a:path w="1896109" h="124460">
                <a:moveTo>
                  <a:pt x="1827276" y="54864"/>
                </a:moveTo>
                <a:lnTo>
                  <a:pt x="1823466" y="25908"/>
                </a:lnTo>
                <a:lnTo>
                  <a:pt x="1808928" y="28252"/>
                </a:lnTo>
                <a:lnTo>
                  <a:pt x="1812761" y="57131"/>
                </a:lnTo>
                <a:lnTo>
                  <a:pt x="1827276" y="54864"/>
                </a:lnTo>
                <a:close/>
              </a:path>
              <a:path w="1896109" h="124460">
                <a:moveTo>
                  <a:pt x="1827276" y="78720"/>
                </a:moveTo>
                <a:lnTo>
                  <a:pt x="1827276" y="54864"/>
                </a:lnTo>
                <a:lnTo>
                  <a:pt x="1812761" y="57131"/>
                </a:lnTo>
                <a:lnTo>
                  <a:pt x="1816608" y="86106"/>
                </a:lnTo>
                <a:lnTo>
                  <a:pt x="1827276" y="78720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9" name="object 19"/>
          <p:cNvSpPr txBox="1"/>
          <p:nvPr/>
        </p:nvSpPr>
        <p:spPr>
          <a:xfrm>
            <a:off x="4369826" y="3143521"/>
            <a:ext cx="2027170" cy="48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2295" baseline="-29629" dirty="0">
                <a:solidFill>
                  <a:srgbClr val="C00000"/>
                </a:solidFill>
                <a:latin typeface="Consolas"/>
                <a:cs typeface="Consolas"/>
              </a:rPr>
              <a:t>&lt;b</a:t>
            </a:r>
            <a:r>
              <a:rPr sz="2295" spc="-5" baseline="-29629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2295" spc="-596" baseline="-29629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360" spc="7" dirty="0">
                <a:latin typeface="Consolas"/>
                <a:cs typeface="Consolas"/>
              </a:rPr>
              <a:t>.nex</a:t>
            </a:r>
            <a:r>
              <a:rPr sz="1360" spc="14" dirty="0">
                <a:latin typeface="Consolas"/>
                <a:cs typeface="Consolas"/>
              </a:rPr>
              <a:t>t</a:t>
            </a:r>
            <a:r>
              <a:rPr sz="1360" spc="7" dirty="0">
                <a:latin typeface="Consolas"/>
                <a:cs typeface="Consolas"/>
              </a:rPr>
              <a:t>_sibli</a:t>
            </a:r>
            <a:r>
              <a:rPr sz="1360" spc="14" dirty="0">
                <a:latin typeface="Consolas"/>
                <a:cs typeface="Consolas"/>
              </a:rPr>
              <a:t>n</a:t>
            </a:r>
            <a:r>
              <a:rPr sz="1360" spc="-7" dirty="0">
                <a:latin typeface="Consolas"/>
                <a:cs typeface="Consolas"/>
              </a:rPr>
              <a:t>g</a:t>
            </a:r>
            <a:r>
              <a:rPr sz="2295" baseline="-19753" dirty="0">
                <a:solidFill>
                  <a:srgbClr val="C00000"/>
                </a:solidFill>
                <a:latin typeface="Consolas"/>
                <a:cs typeface="Consolas"/>
              </a:rPr>
              <a:t>&lt;a&gt;</a:t>
            </a:r>
            <a:endParaRPr sz="2295" baseline="-19753">
              <a:latin typeface="Consolas"/>
              <a:cs typeface="Consolas"/>
            </a:endParaRPr>
          </a:p>
          <a:p>
            <a:pPr marL="384359">
              <a:spcBef>
                <a:spcPts val="320"/>
              </a:spcBef>
            </a:pPr>
            <a:r>
              <a:rPr sz="1360" spc="7" dirty="0">
                <a:latin typeface="Consolas"/>
                <a:cs typeface="Consolas"/>
              </a:rPr>
              <a:t>.previous_sibling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3490" y="3196915"/>
            <a:ext cx="340309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dirty="0">
                <a:solidFill>
                  <a:srgbClr val="C00000"/>
                </a:solidFill>
                <a:latin typeface="Consolas"/>
                <a:cs typeface="Consolas"/>
              </a:rPr>
              <a:t>&lt;a&gt;</a:t>
            </a:r>
            <a:endParaRPr sz="153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7930" y="1671674"/>
            <a:ext cx="798516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spc="7" dirty="0">
                <a:solidFill>
                  <a:srgbClr val="FF9527"/>
                </a:solidFill>
                <a:latin typeface="微软雅黑"/>
                <a:cs typeface="微软雅黑"/>
              </a:rPr>
              <a:t>下行遍历</a:t>
            </a:r>
            <a:endParaRPr sz="153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7653" y="3562720"/>
            <a:ext cx="798516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spc="7" dirty="0">
                <a:solidFill>
                  <a:srgbClr val="FF9527"/>
                </a:solidFill>
                <a:latin typeface="微软雅黑"/>
                <a:cs typeface="微软雅黑"/>
              </a:rPr>
              <a:t>上行遍历</a:t>
            </a:r>
            <a:endParaRPr sz="153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9073" y="2769235"/>
            <a:ext cx="798516" cy="235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530" spc="7" dirty="0">
                <a:solidFill>
                  <a:srgbClr val="FF9527"/>
                </a:solidFill>
                <a:latin typeface="微软雅黑"/>
                <a:cs typeface="微软雅黑"/>
              </a:rPr>
              <a:t>平行遍历</a:t>
            </a:r>
            <a:endParaRPr sz="153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7928" y="2086581"/>
            <a:ext cx="883162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.contents</a:t>
            </a:r>
            <a:endParaRPr sz="1360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7928" y="2391892"/>
            <a:ext cx="1172511" cy="508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.children</a:t>
            </a:r>
            <a:endParaRPr sz="1360">
              <a:latin typeface="Consolas"/>
              <a:cs typeface="Consolas"/>
            </a:endParaRPr>
          </a:p>
          <a:p>
            <a:pPr marL="9501">
              <a:spcBef>
                <a:spcPts val="659"/>
              </a:spcBef>
            </a:pPr>
            <a:r>
              <a:rPr sz="1360" spc="7" dirty="0">
                <a:latin typeface="Consolas"/>
                <a:cs typeface="Consolas"/>
              </a:rPr>
              <a:t>.descendants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7926" y="3452335"/>
            <a:ext cx="785561" cy="521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5"/>
            <a:r>
              <a:rPr sz="1360" spc="7" dirty="0">
                <a:latin typeface="Consolas"/>
                <a:cs typeface="Consolas"/>
              </a:rPr>
              <a:t>.parent</a:t>
            </a:r>
            <a:endParaRPr sz="1360">
              <a:latin typeface="Consolas"/>
              <a:cs typeface="Consolas"/>
            </a:endParaRPr>
          </a:p>
          <a:p>
            <a:pPr marL="8637">
              <a:spcBef>
                <a:spcPts val="765"/>
              </a:spcBef>
            </a:pPr>
            <a:r>
              <a:rPr sz="1360" spc="7" dirty="0">
                <a:latin typeface="Consolas"/>
                <a:cs typeface="Consolas"/>
              </a:rPr>
              <a:t>.parents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4712" y="3684602"/>
            <a:ext cx="1748185" cy="49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.next_sibli</a:t>
            </a:r>
            <a:r>
              <a:rPr sz="1360" spc="14" dirty="0">
                <a:latin typeface="Consolas"/>
                <a:cs typeface="Consolas"/>
              </a:rPr>
              <a:t>n</a:t>
            </a:r>
            <a:r>
              <a:rPr sz="1360" spc="7" dirty="0">
                <a:latin typeface="Consolas"/>
                <a:cs typeface="Consolas"/>
              </a:rPr>
              <a:t>gs</a:t>
            </a:r>
            <a:endParaRPr sz="1360">
              <a:latin typeface="Consolas"/>
              <a:cs typeface="Consolas"/>
            </a:endParaRPr>
          </a:p>
          <a:p>
            <a:pPr marL="8637">
              <a:spcBef>
                <a:spcPts val="622"/>
              </a:spcBef>
            </a:pPr>
            <a:r>
              <a:rPr sz="1360" spc="7" dirty="0">
                <a:latin typeface="Consolas"/>
                <a:cs typeface="Consolas"/>
              </a:rPr>
              <a:t>.previous_s</a:t>
            </a:r>
            <a:r>
              <a:rPr sz="1360" spc="14" dirty="0">
                <a:latin typeface="Consolas"/>
                <a:cs typeface="Consolas"/>
              </a:rPr>
              <a:t>i</a:t>
            </a:r>
            <a:r>
              <a:rPr sz="1360" spc="7" dirty="0">
                <a:latin typeface="Consolas"/>
                <a:cs typeface="Consolas"/>
              </a:rPr>
              <a:t>blings</a:t>
            </a:r>
            <a:endParaRPr sz="136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6664" y="0"/>
            <a:ext cx="7270862" cy="5139181"/>
          </a:xfrm>
          <a:custGeom>
            <a:avLst/>
            <a:gdLst/>
            <a:ahLst/>
            <a:cxnLst/>
            <a:rect l="l" t="t" r="r" b="b"/>
            <a:pathLst>
              <a:path w="10690860" h="7556500">
                <a:moveTo>
                  <a:pt x="10690860" y="7555992"/>
                </a:moveTo>
                <a:lnTo>
                  <a:pt x="10690860" y="0"/>
                </a:lnTo>
                <a:lnTo>
                  <a:pt x="0" y="0"/>
                </a:lnTo>
                <a:lnTo>
                  <a:pt x="0" y="7555992"/>
                </a:lnTo>
                <a:lnTo>
                  <a:pt x="10690860" y="7555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</p:spTree>
    <p:extLst>
      <p:ext uri="{BB962C8B-B14F-4D97-AF65-F5344CB8AC3E}">
        <p14:creationId xmlns:p14="http://schemas.microsoft.com/office/powerpoint/2010/main" val="29803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400" y="649271"/>
            <a:ext cx="6637721" cy="61555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371834"/>
            <a:r>
              <a:rPr sz="4000" spc="-3" dirty="0">
                <a:latin typeface="+mn-ea"/>
                <a:ea typeface="+mn-ea"/>
              </a:rPr>
              <a:t>Beautifu</a:t>
            </a:r>
            <a:r>
              <a:rPr sz="4000" dirty="0">
                <a:latin typeface="+mn-ea"/>
                <a:ea typeface="+mn-ea"/>
              </a:rPr>
              <a:t>l</a:t>
            </a:r>
            <a:r>
              <a:rPr sz="4000" spc="391" dirty="0">
                <a:latin typeface="+mn-ea"/>
                <a:ea typeface="+mn-ea"/>
              </a:rPr>
              <a:t> </a:t>
            </a:r>
            <a:r>
              <a:rPr sz="4000" spc="-3" dirty="0" err="1">
                <a:latin typeface="+mn-ea"/>
                <a:ea typeface="+mn-ea"/>
              </a:rPr>
              <a:t>Soup库</a:t>
            </a:r>
            <a:r>
              <a:rPr lang="zh-CN" altLang="en-US" sz="4000" spc="-3" dirty="0">
                <a:latin typeface="+mn-ea"/>
                <a:ea typeface="+mn-ea"/>
              </a:rPr>
              <a:t>小结</a:t>
            </a:r>
            <a:endParaRPr sz="4000" spc="-3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5110" y="3943967"/>
            <a:ext cx="13573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bs</a:t>
            </a:r>
            <a:r>
              <a:rPr sz="1360" dirty="0">
                <a:latin typeface="Consolas"/>
                <a:cs typeface="Consolas"/>
              </a:rPr>
              <a:t>4</a:t>
            </a:r>
            <a:r>
              <a:rPr sz="1360" spc="17" dirty="0">
                <a:latin typeface="微软雅黑"/>
                <a:cs typeface="微软雅黑"/>
              </a:rPr>
              <a:t>库的基本元素</a:t>
            </a:r>
            <a:endParaRPr sz="136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712" y="2512930"/>
            <a:ext cx="6287940" cy="0"/>
          </a:xfrm>
          <a:custGeom>
            <a:avLst/>
            <a:gdLst/>
            <a:ahLst/>
            <a:cxnLst/>
            <a:rect l="l" t="t" r="r" b="b"/>
            <a:pathLst>
              <a:path w="9245600">
                <a:moveTo>
                  <a:pt x="0" y="0"/>
                </a:moveTo>
                <a:lnTo>
                  <a:pt x="9245346" y="0"/>
                </a:lnTo>
              </a:path>
            </a:pathLst>
          </a:custGeom>
          <a:ln w="13716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5" name="object 5"/>
          <p:cNvSpPr/>
          <p:nvPr/>
        </p:nvSpPr>
        <p:spPr>
          <a:xfrm>
            <a:off x="3753280" y="2512931"/>
            <a:ext cx="0" cy="1380669"/>
          </a:xfrm>
          <a:custGeom>
            <a:avLst/>
            <a:gdLst/>
            <a:ahLst/>
            <a:cxnLst/>
            <a:rect l="l" t="t" r="r" b="b"/>
            <a:pathLst>
              <a:path h="2030095">
                <a:moveTo>
                  <a:pt x="0" y="0"/>
                </a:moveTo>
                <a:lnTo>
                  <a:pt x="0" y="2029967"/>
                </a:lnTo>
              </a:path>
            </a:pathLst>
          </a:custGeom>
          <a:ln w="152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6" name="object 6"/>
          <p:cNvSpPr txBox="1"/>
          <p:nvPr/>
        </p:nvSpPr>
        <p:spPr>
          <a:xfrm>
            <a:off x="1685763" y="1661059"/>
            <a:ext cx="5538656" cy="1146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0" dirty="0">
                <a:solidFill>
                  <a:srgbClr val="FF6900"/>
                </a:solidFill>
                <a:latin typeface="Consolas"/>
                <a:cs typeface="Consolas"/>
              </a:rPr>
              <a:t>from</a:t>
            </a:r>
            <a:r>
              <a:rPr sz="1360" spc="-7" dirty="0">
                <a:solidFill>
                  <a:srgbClr val="FF6900"/>
                </a:solidFill>
                <a:latin typeface="Consolas"/>
                <a:cs typeface="Consolas"/>
              </a:rPr>
              <a:t> </a:t>
            </a:r>
            <a:r>
              <a:rPr sz="1360" spc="10" dirty="0">
                <a:latin typeface="Consolas"/>
                <a:cs typeface="Consolas"/>
              </a:rPr>
              <a:t>bs4</a:t>
            </a:r>
            <a:r>
              <a:rPr sz="1360" dirty="0">
                <a:latin typeface="Consolas"/>
                <a:cs typeface="Consolas"/>
              </a:rPr>
              <a:t> </a:t>
            </a:r>
            <a:r>
              <a:rPr sz="1360" spc="7" dirty="0">
                <a:solidFill>
                  <a:srgbClr val="FF6900"/>
                </a:solidFill>
                <a:latin typeface="Consolas"/>
                <a:cs typeface="Consolas"/>
              </a:rPr>
              <a:t>impor</a:t>
            </a:r>
            <a:r>
              <a:rPr sz="1360" spc="10" dirty="0">
                <a:solidFill>
                  <a:srgbClr val="FF6900"/>
                </a:solidFill>
                <a:latin typeface="Consolas"/>
                <a:cs typeface="Consolas"/>
              </a:rPr>
              <a:t>t</a:t>
            </a:r>
            <a:r>
              <a:rPr sz="1360" spc="14" dirty="0">
                <a:solidFill>
                  <a:srgbClr val="FF6900"/>
                </a:solidFill>
                <a:latin typeface="Consolas"/>
                <a:cs typeface="Consolas"/>
              </a:rPr>
              <a:t> </a:t>
            </a:r>
            <a:r>
              <a:rPr sz="1360" spc="7" dirty="0">
                <a:latin typeface="Consolas"/>
                <a:cs typeface="Consolas"/>
              </a:rPr>
              <a:t>B</a:t>
            </a:r>
            <a:r>
              <a:rPr sz="1360" spc="14" dirty="0">
                <a:latin typeface="Consolas"/>
                <a:cs typeface="Consolas"/>
              </a:rPr>
              <a:t>e</a:t>
            </a:r>
            <a:r>
              <a:rPr sz="1360" spc="7" dirty="0">
                <a:latin typeface="Consolas"/>
                <a:cs typeface="Consolas"/>
              </a:rPr>
              <a:t>autifulSoup</a:t>
            </a:r>
            <a:endParaRPr sz="1360" dirty="0">
              <a:latin typeface="Consolas"/>
              <a:cs typeface="Consolas"/>
            </a:endParaRPr>
          </a:p>
          <a:p>
            <a:pPr>
              <a:spcBef>
                <a:spcPts val="38"/>
              </a:spcBef>
            </a:pPr>
            <a:endParaRPr sz="1428" dirty="0">
              <a:latin typeface="Times New Roman"/>
              <a:cs typeface="Times New Roman"/>
            </a:endParaRPr>
          </a:p>
          <a:p>
            <a:pPr marL="8637"/>
            <a:r>
              <a:rPr sz="1360" spc="10" dirty="0">
                <a:latin typeface="Consolas"/>
                <a:cs typeface="Consolas"/>
              </a:rPr>
              <a:t>soup</a:t>
            </a:r>
            <a:r>
              <a:rPr sz="1360" spc="-24" dirty="0">
                <a:latin typeface="Consolas"/>
                <a:cs typeface="Consolas"/>
              </a:rPr>
              <a:t> </a:t>
            </a:r>
            <a:r>
              <a:rPr sz="1360" spc="10" dirty="0">
                <a:latin typeface="Consolas"/>
                <a:cs typeface="Consolas"/>
              </a:rPr>
              <a:t>=</a:t>
            </a:r>
            <a:r>
              <a:rPr sz="1360" spc="-17" dirty="0">
                <a:latin typeface="Consolas"/>
                <a:cs typeface="Consolas"/>
              </a:rPr>
              <a:t> </a:t>
            </a:r>
            <a:r>
              <a:rPr sz="1360" spc="10" dirty="0">
                <a:latin typeface="Consolas"/>
                <a:cs typeface="Consolas"/>
              </a:rPr>
              <a:t>BeautifulSoup(</a:t>
            </a:r>
            <a:r>
              <a:rPr sz="1360" spc="7" dirty="0">
                <a:solidFill>
                  <a:srgbClr val="C00000"/>
                </a:solidFill>
                <a:latin typeface="Consolas"/>
                <a:cs typeface="Consolas"/>
              </a:rPr>
              <a:t>'&lt;p&gt;data&lt;/p&gt;'</a:t>
            </a:r>
            <a:r>
              <a:rPr sz="1360" spc="10" dirty="0">
                <a:solidFill>
                  <a:srgbClr val="C00000"/>
                </a:solidFill>
                <a:latin typeface="Consolas"/>
                <a:cs typeface="Consolas"/>
              </a:rPr>
              <a:t>,</a:t>
            </a:r>
            <a:r>
              <a:rPr sz="1360" spc="3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360" spc="7" dirty="0">
                <a:solidFill>
                  <a:srgbClr val="C00000"/>
                </a:solidFill>
                <a:latin typeface="Consolas"/>
                <a:cs typeface="Consolas"/>
              </a:rPr>
              <a:t>'html.parser</a:t>
            </a:r>
            <a:r>
              <a:rPr sz="1360" spc="-10" dirty="0">
                <a:solidFill>
                  <a:srgbClr val="C00000"/>
                </a:solidFill>
                <a:latin typeface="Consolas"/>
                <a:cs typeface="Consolas"/>
              </a:rPr>
              <a:t>'</a:t>
            </a:r>
            <a:r>
              <a:rPr sz="1360" spc="10" dirty="0">
                <a:latin typeface="Consolas"/>
                <a:cs typeface="Consolas"/>
              </a:rPr>
              <a:t>)</a:t>
            </a:r>
            <a:endParaRPr sz="136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60" dirty="0">
              <a:latin typeface="Times New Roman"/>
              <a:cs typeface="Times New Roman"/>
            </a:endParaRPr>
          </a:p>
          <a:p>
            <a:pPr marR="3455" algn="r">
              <a:spcBef>
                <a:spcPts val="939"/>
              </a:spcBef>
            </a:pPr>
            <a:r>
              <a:rPr sz="1190" spc="14" dirty="0">
                <a:latin typeface="Consolas"/>
                <a:cs typeface="Consolas"/>
              </a:rPr>
              <a:t>.next_sibling</a:t>
            </a:r>
            <a:endParaRPr sz="119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487" y="2937995"/>
            <a:ext cx="2065605" cy="56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>
              <a:tabLst>
                <a:tab pos="532920" algn="l"/>
                <a:tab pos="1141415" algn="l"/>
              </a:tabLst>
            </a:pPr>
            <a:r>
              <a:rPr sz="1190" spc="-3" dirty="0">
                <a:latin typeface="Consolas"/>
                <a:cs typeface="Consolas"/>
              </a:rPr>
              <a:t>Tag	Name	Attributes</a:t>
            </a:r>
            <a:endParaRPr sz="1190" dirty="0">
              <a:latin typeface="Consolas"/>
              <a:cs typeface="Consolas"/>
            </a:endParaRPr>
          </a:p>
          <a:p>
            <a:pPr>
              <a:spcBef>
                <a:spcPts val="32"/>
              </a:spcBef>
            </a:pPr>
            <a:endParaRPr sz="1292" dirty="0">
              <a:latin typeface="Times New Roman"/>
              <a:cs typeface="Times New Roman"/>
            </a:endParaRPr>
          </a:p>
          <a:p>
            <a:pPr marL="8637">
              <a:tabLst>
                <a:tab pos="1460562" algn="l"/>
              </a:tabLst>
            </a:pPr>
            <a:r>
              <a:rPr sz="1190" spc="14" dirty="0">
                <a:latin typeface="Consolas"/>
                <a:cs typeface="Consolas"/>
              </a:rPr>
              <a:t>NavigableSt</a:t>
            </a:r>
            <a:r>
              <a:rPr sz="1190" spc="20" dirty="0">
                <a:latin typeface="Consolas"/>
                <a:cs typeface="Consolas"/>
              </a:rPr>
              <a:t>r</a:t>
            </a:r>
            <a:r>
              <a:rPr sz="1190" spc="14" dirty="0">
                <a:latin typeface="Consolas"/>
                <a:cs typeface="Consolas"/>
              </a:rPr>
              <a:t>in</a:t>
            </a:r>
            <a:r>
              <a:rPr sz="1190" spc="-3" dirty="0">
                <a:latin typeface="Consolas"/>
                <a:cs typeface="Consolas"/>
              </a:rPr>
              <a:t>g</a:t>
            </a:r>
            <a:r>
              <a:rPr sz="1190" dirty="0">
                <a:latin typeface="Consolas"/>
                <a:cs typeface="Consolas"/>
              </a:rPr>
              <a:t>	</a:t>
            </a:r>
            <a:r>
              <a:rPr sz="1190" spc="14" dirty="0">
                <a:latin typeface="Consolas"/>
                <a:cs typeface="Consolas"/>
              </a:rPr>
              <a:t>Comment</a:t>
            </a:r>
            <a:endParaRPr sz="119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1248" y="3943967"/>
            <a:ext cx="135734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7" dirty="0">
                <a:latin typeface="Consolas"/>
                <a:cs typeface="Consolas"/>
              </a:rPr>
              <a:t>bs</a:t>
            </a:r>
            <a:r>
              <a:rPr sz="1360" dirty="0">
                <a:latin typeface="Consolas"/>
                <a:cs typeface="Consolas"/>
              </a:rPr>
              <a:t>4</a:t>
            </a:r>
            <a:r>
              <a:rPr sz="1360" spc="17" dirty="0">
                <a:latin typeface="微软雅黑"/>
                <a:cs typeface="微软雅黑"/>
              </a:rPr>
              <a:t>库的遍历功能</a:t>
            </a:r>
            <a:endParaRPr sz="136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8518" y="2793407"/>
            <a:ext cx="786424" cy="494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.contents</a:t>
            </a:r>
            <a:endParaRPr sz="1190" dirty="0">
              <a:latin typeface="Consolas"/>
              <a:cs typeface="Consolas"/>
            </a:endParaRPr>
          </a:p>
          <a:p>
            <a:pPr marL="8637">
              <a:spcBef>
                <a:spcPts val="969"/>
              </a:spcBef>
            </a:pPr>
            <a:r>
              <a:rPr sz="1190" spc="14" dirty="0">
                <a:latin typeface="Consolas"/>
                <a:cs typeface="Consolas"/>
              </a:rPr>
              <a:t>.children</a:t>
            </a:r>
            <a:endParaRPr sz="119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1731" y="3422121"/>
            <a:ext cx="1041656" cy="183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.descendants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8197" y="2948889"/>
            <a:ext cx="703506" cy="468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190" spc="14" dirty="0">
                <a:latin typeface="Consolas"/>
                <a:cs typeface="Consolas"/>
              </a:rPr>
              <a:t>.parent</a:t>
            </a:r>
            <a:endParaRPr sz="1190">
              <a:latin typeface="Consolas"/>
              <a:cs typeface="Consolas"/>
            </a:endParaRPr>
          </a:p>
          <a:p>
            <a:pPr marL="10797">
              <a:spcBef>
                <a:spcPts val="779"/>
              </a:spcBef>
            </a:pPr>
            <a:r>
              <a:rPr sz="1190" spc="14" dirty="0">
                <a:latin typeface="Consolas"/>
                <a:cs typeface="Consolas"/>
              </a:rPr>
              <a:t>.parents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632" y="2856595"/>
            <a:ext cx="1552983" cy="754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5"/>
            <a:r>
              <a:rPr sz="1190" spc="14" dirty="0">
                <a:latin typeface="Consolas"/>
                <a:cs typeface="Consolas"/>
              </a:rPr>
              <a:t>.previous_sib</a:t>
            </a:r>
            <a:r>
              <a:rPr sz="1190" spc="17" dirty="0">
                <a:latin typeface="Consolas"/>
                <a:cs typeface="Consolas"/>
              </a:rPr>
              <a:t>l</a:t>
            </a:r>
            <a:r>
              <a:rPr sz="1190" spc="7" dirty="0">
                <a:latin typeface="Consolas"/>
                <a:cs typeface="Consolas"/>
              </a:rPr>
              <a:t>i</a:t>
            </a:r>
            <a:r>
              <a:rPr sz="1190" spc="14" dirty="0">
                <a:latin typeface="Consolas"/>
                <a:cs typeface="Consolas"/>
              </a:rPr>
              <a:t>ng</a:t>
            </a:r>
            <a:endParaRPr sz="1190">
              <a:latin typeface="Consolas"/>
              <a:cs typeface="Consolas"/>
            </a:endParaRPr>
          </a:p>
          <a:p>
            <a:pPr marL="9501">
              <a:spcBef>
                <a:spcPts val="843"/>
              </a:spcBef>
            </a:pPr>
            <a:r>
              <a:rPr sz="1190" spc="14" dirty="0">
                <a:latin typeface="Consolas"/>
                <a:cs typeface="Consolas"/>
              </a:rPr>
              <a:t>.next_siblings</a:t>
            </a:r>
            <a:endParaRPr sz="1190">
              <a:latin typeface="Consolas"/>
              <a:cs typeface="Consolas"/>
            </a:endParaRPr>
          </a:p>
          <a:p>
            <a:pPr marL="8637">
              <a:spcBef>
                <a:spcPts val="823"/>
              </a:spcBef>
            </a:pPr>
            <a:r>
              <a:rPr sz="1190" spc="14" dirty="0">
                <a:latin typeface="Consolas"/>
                <a:cs typeface="Consolas"/>
              </a:rPr>
              <a:t>.previous_sib</a:t>
            </a:r>
            <a:r>
              <a:rPr sz="1190" spc="17" dirty="0">
                <a:latin typeface="Consolas"/>
                <a:cs typeface="Consolas"/>
              </a:rPr>
              <a:t>l</a:t>
            </a:r>
            <a:r>
              <a:rPr sz="1190" spc="14" dirty="0">
                <a:latin typeface="Consolas"/>
                <a:cs typeface="Consolas"/>
              </a:rPr>
              <a:t>ings</a:t>
            </a:r>
            <a:endParaRPr sz="119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6664" y="0"/>
            <a:ext cx="7270862" cy="5139181"/>
          </a:xfrm>
          <a:custGeom>
            <a:avLst/>
            <a:gdLst/>
            <a:ahLst/>
            <a:cxnLst/>
            <a:rect l="l" t="t" r="r" b="b"/>
            <a:pathLst>
              <a:path w="10690860" h="7556500">
                <a:moveTo>
                  <a:pt x="10690860" y="7555992"/>
                </a:moveTo>
                <a:lnTo>
                  <a:pt x="10690860" y="0"/>
                </a:lnTo>
                <a:lnTo>
                  <a:pt x="0" y="0"/>
                </a:lnTo>
                <a:lnTo>
                  <a:pt x="0" y="7555992"/>
                </a:lnTo>
                <a:lnTo>
                  <a:pt x="10690860" y="7555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936664" y="4393280"/>
            <a:ext cx="5596957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53841"/>
            <a:r>
              <a:rPr lang="en-US" sz="2400" spc="17" dirty="0" smtClean="0"/>
              <a:t>bs4</a:t>
            </a:r>
            <a:r>
              <a:rPr lang="zh-CN" altLang="en-US" sz="2400" spc="17" dirty="0" smtClean="0"/>
              <a:t>库的</a:t>
            </a:r>
            <a:r>
              <a:rPr lang="en-US" sz="2400" spc="17" dirty="0" smtClean="0"/>
              <a:t>p</a:t>
            </a:r>
            <a:r>
              <a:rPr lang="en-US" sz="2400" spc="-14" dirty="0" smtClean="0"/>
              <a:t>r</a:t>
            </a:r>
            <a:r>
              <a:rPr lang="en-US" sz="2400" spc="17" dirty="0" smtClean="0"/>
              <a:t>etti</a:t>
            </a:r>
            <a:r>
              <a:rPr lang="en-US" sz="2400" spc="82" dirty="0" smtClean="0"/>
              <a:t>f</a:t>
            </a:r>
            <a:r>
              <a:rPr lang="en-US" sz="2400" spc="17" dirty="0" smtClean="0"/>
              <a:t>y()</a:t>
            </a:r>
            <a:r>
              <a:rPr lang="zh-CN" altLang="en-US" sz="2400" spc="17" dirty="0" smtClean="0"/>
              <a:t>方法</a:t>
            </a:r>
            <a:endParaRPr lang="zh-CN" altLang="en-US" sz="2400" spc="17" dirty="0"/>
          </a:p>
        </p:txBody>
      </p:sp>
    </p:spTree>
    <p:extLst>
      <p:ext uri="{BB962C8B-B14F-4D97-AF65-F5344CB8AC3E}">
        <p14:creationId xmlns:p14="http://schemas.microsoft.com/office/powerpoint/2010/main" val="34779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2.2</a:t>
            </a:r>
            <a:r>
              <a:rPr lang="zh-CN" altLang="zh-CN" sz="5400" b="1" dirty="0" smtClean="0"/>
              <a:t>使用</a:t>
            </a:r>
            <a:r>
              <a:rPr lang="en-US" altLang="zh-CN" sz="5400" b="1" dirty="0"/>
              <a:t>CSS</a:t>
            </a:r>
            <a:r>
              <a:rPr lang="zh-CN" altLang="zh-CN" sz="5400" b="1" dirty="0"/>
              <a:t>语法</a:t>
            </a:r>
            <a:r>
              <a:rPr lang="zh-CN" altLang="en-US" sz="5400" dirty="0"/>
              <a:t>查找</a:t>
            </a:r>
            <a:r>
              <a:rPr lang="zh-CN" altLang="en-US" sz="5400" dirty="0" smtClean="0"/>
              <a:t>元素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zh-CN" sz="4000" b="1" dirty="0" smtClean="0"/>
              <a:t>2.2.1 </a:t>
            </a:r>
            <a:r>
              <a:rPr lang="zh-CN" altLang="zh-CN" sz="4000" b="1" dirty="0"/>
              <a:t>使用</a:t>
            </a:r>
            <a:r>
              <a:rPr lang="en-US" altLang="zh-CN" sz="4000" b="1" dirty="0"/>
              <a:t>CSS</a:t>
            </a:r>
            <a:r>
              <a:rPr lang="zh-CN" altLang="zh-CN" sz="4000" b="1" dirty="0" smtClean="0"/>
              <a:t>语法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2.2.2 </a:t>
            </a:r>
            <a:r>
              <a:rPr lang="zh-CN" altLang="zh-CN" sz="4000" b="1" dirty="0"/>
              <a:t>属性的</a:t>
            </a:r>
            <a:r>
              <a:rPr lang="zh-CN" altLang="zh-CN" sz="4000" b="1" dirty="0" smtClean="0"/>
              <a:t>语法规则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2.2.3 </a:t>
            </a:r>
            <a:r>
              <a:rPr lang="en-US" altLang="zh-CN" sz="4000" b="1" dirty="0"/>
              <a:t>select</a:t>
            </a:r>
            <a:r>
              <a:rPr lang="zh-CN" altLang="zh-CN" sz="4000" b="1" dirty="0"/>
              <a:t>查找子孙</a:t>
            </a:r>
            <a:r>
              <a:rPr lang="zh-CN" altLang="zh-CN" sz="4000" b="1" dirty="0" smtClean="0"/>
              <a:t>节点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2.2.4 </a:t>
            </a:r>
            <a:r>
              <a:rPr lang="en-US" altLang="zh-CN" sz="4000" b="1" dirty="0"/>
              <a:t>select</a:t>
            </a:r>
            <a:r>
              <a:rPr lang="zh-CN" altLang="zh-CN" sz="4000" b="1" dirty="0"/>
              <a:t>查找直接子</a:t>
            </a:r>
            <a:r>
              <a:rPr lang="zh-CN" altLang="zh-CN" sz="4000" b="1" dirty="0" smtClean="0"/>
              <a:t>节点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2.2.5 </a:t>
            </a:r>
            <a:r>
              <a:rPr lang="en-US" altLang="zh-CN" sz="4000" b="1" dirty="0"/>
              <a:t>select</a:t>
            </a:r>
            <a:r>
              <a:rPr lang="zh-CN" altLang="zh-CN" sz="4000" b="1" dirty="0"/>
              <a:t>查找兄弟节点</a:t>
            </a:r>
            <a:endParaRPr lang="zh-CN" altLang="zh-CN" sz="4000" dirty="0"/>
          </a:p>
          <a:p>
            <a:pPr algn="ctr"/>
            <a:endParaRPr lang="zh-CN" altLang="zh-CN" sz="4000" dirty="0"/>
          </a:p>
          <a:p>
            <a:pPr algn="ctr"/>
            <a:endParaRPr lang="zh-CN" altLang="zh-CN" sz="4000" dirty="0"/>
          </a:p>
          <a:p>
            <a:pPr algn="ctr"/>
            <a:endParaRPr lang="zh-CN" altLang="zh-CN" sz="4000" dirty="0"/>
          </a:p>
          <a:p>
            <a:pPr algn="ctr"/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6095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652464" y="539750"/>
          <a:ext cx="6096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77753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调用规则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CSS</a:t>
                      </a:r>
                      <a:r>
                        <a:rPr lang="zh-CN" altLang="en-US" sz="1600" dirty="0" smtClean="0"/>
                        <a:t>一般结构</a:t>
                      </a:r>
                      <a:endParaRPr lang="zh-CN" altLang="en-US" sz="1600" dirty="0"/>
                    </a:p>
                  </a:txBody>
                  <a:tcPr/>
                </a:tc>
              </a:tr>
              <a:tr h="277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tag.select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css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dirty="0" err="1" smtClean="0"/>
                        <a:t>tagName</a:t>
                      </a:r>
                      <a:r>
                        <a:rPr lang="en-US" altLang="zh-CN" sz="1600" dirty="0" smtClean="0"/>
                        <a:t>][</a:t>
                      </a:r>
                      <a:r>
                        <a:rPr lang="en-US" altLang="zh-CN" sz="1600" dirty="0" err="1" smtClean="0"/>
                        <a:t>attName</a:t>
                      </a:r>
                      <a:r>
                        <a:rPr lang="en-US" altLang="zh-CN" sz="1600" dirty="0" smtClean="0"/>
                        <a:t>[=value]]</a:t>
                      </a:r>
                      <a:endParaRPr lang="zh-CN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725924"/>
            <a:ext cx="196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2.2.1 </a:t>
            </a:r>
            <a:r>
              <a:rPr lang="zh-CN" altLang="en-US" dirty="0">
                <a:solidFill>
                  <a:prstClr val="black"/>
                </a:solidFill>
              </a:rPr>
              <a:t>使用</a:t>
            </a:r>
            <a:r>
              <a:rPr lang="en-US" altLang="zh-CN" dirty="0">
                <a:solidFill>
                  <a:prstClr val="black"/>
                </a:solidFill>
              </a:rPr>
              <a:t>CSS</a:t>
            </a:r>
            <a:r>
              <a:rPr lang="zh-CN" altLang="en-US" dirty="0">
                <a:solidFill>
                  <a:prstClr val="black"/>
                </a:solidFill>
              </a:rPr>
              <a:t>语法</a:t>
            </a:r>
          </a:p>
        </p:txBody>
      </p:sp>
      <p:sp>
        <p:nvSpPr>
          <p:cNvPr id="4" name="矩形 3"/>
          <p:cNvSpPr/>
          <p:nvPr/>
        </p:nvSpPr>
        <p:spPr>
          <a:xfrm>
            <a:off x="183412" y="1707654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2.2.2 </a:t>
            </a:r>
            <a:r>
              <a:rPr lang="zh-CN" altLang="en-US" dirty="0">
                <a:solidFill>
                  <a:prstClr val="black"/>
                </a:solidFill>
              </a:rPr>
              <a:t>属性的语法规则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699792" y="1275608"/>
          <a:ext cx="6048672" cy="2232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4826"/>
                <a:gridCol w="3953846"/>
              </a:tblGrid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选择器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[attName]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用于选取带有指定属性的元素。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[attName=value]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用于选取带有指定属性和值的元素。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[attName^=value]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匹配属性值以指定值开头的每个元素。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[attName$=value]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匹配属性值以指定值结尾的每个元素。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20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[attrName*=value]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匹配属性值中包含指定值的每个元素。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67312"/>
              </p:ext>
            </p:extLst>
          </p:nvPr>
        </p:nvGraphicFramePr>
        <p:xfrm>
          <a:off x="2724473" y="3579862"/>
          <a:ext cx="6023991" cy="15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997"/>
                <a:gridCol w="2007997"/>
                <a:gridCol w="200799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select</a:t>
                      </a:r>
                      <a:r>
                        <a:rPr lang="zh-CN" altLang="en-US" sz="1400" dirty="0" smtClean="0"/>
                        <a:t>查找子孙节点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select</a:t>
                      </a:r>
                      <a:r>
                        <a:rPr lang="zh-CN" altLang="en-US" sz="1400" dirty="0" smtClean="0"/>
                        <a:t>查找直接子节点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select</a:t>
                      </a:r>
                      <a:r>
                        <a:rPr lang="zh-CN" altLang="en-US" sz="1400" dirty="0" smtClean="0"/>
                        <a:t>查找兄弟子节点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zh-CN" sz="1400" dirty="0" smtClean="0"/>
                        <a:t>节点元素之间用</a:t>
                      </a:r>
                      <a:r>
                        <a:rPr lang="zh-CN" altLang="zh-CN" sz="1400" b="1" dirty="0" smtClean="0">
                          <a:solidFill>
                            <a:srgbClr val="FF0000"/>
                          </a:solidFill>
                        </a:rPr>
                        <a:t>空格</a:t>
                      </a:r>
                      <a:r>
                        <a:rPr lang="zh-CN" altLang="zh-CN" sz="1400" dirty="0" smtClean="0"/>
                        <a:t>分开</a:t>
                      </a:r>
                      <a:r>
                        <a:rPr lang="zh-CN" altLang="en-US" sz="1400" dirty="0" smtClean="0"/>
                        <a:t>，例如：</a:t>
                      </a:r>
                      <a:r>
                        <a:rPr lang="en-US" altLang="zh-CN" sz="1400" dirty="0" smtClean="0"/>
                        <a:t>" div p "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节点元素之间用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“ &gt; ”</a:t>
                      </a:r>
                      <a:r>
                        <a:rPr lang="zh-CN" altLang="en-US" sz="1400" dirty="0" smtClean="0"/>
                        <a:t>分开，例如：</a:t>
                      </a:r>
                      <a:r>
                        <a:rPr lang="en-US" altLang="zh-CN" sz="1400" dirty="0" smtClean="0"/>
                        <a:t>"div &gt; 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所有同级别的兄弟节点，例如：</a:t>
                      </a:r>
                      <a:r>
                        <a:rPr lang="en-US" altLang="zh-CN" sz="1400" dirty="0" smtClean="0"/>
                        <a:t>"div ~ p“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后序第一个同级别的兄弟节点例如：</a:t>
                      </a:r>
                      <a:r>
                        <a:rPr lang="en-US" altLang="zh-CN" sz="1400" dirty="0" smtClean="0"/>
                        <a:t>"div + p"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4227934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2.2.3 -2.2.5 select</a:t>
            </a:r>
            <a:r>
              <a:rPr lang="zh-CN" altLang="en-US" dirty="0">
                <a:solidFill>
                  <a:prstClr val="black"/>
                </a:solidFill>
              </a:rPr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193862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2.3.1 </a:t>
            </a:r>
            <a:r>
              <a:rPr lang="zh-CN" altLang="zh-CN" sz="4000" b="1" dirty="0"/>
              <a:t>项目简介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5365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2378</Words>
  <Application>Microsoft Office PowerPoint</Application>
  <PresentationFormat>全屏显示(16:9)</PresentationFormat>
  <Paragraphs>398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隶书</vt:lpstr>
      <vt:lpstr>宋体</vt:lpstr>
      <vt:lpstr>微软雅黑</vt:lpstr>
      <vt:lpstr>Calibri</vt:lpstr>
      <vt:lpstr>Consolas</vt:lpstr>
      <vt:lpstr>Constantia</vt:lpstr>
      <vt:lpstr>Times New Roman</vt:lpstr>
      <vt:lpstr>Wingdings</vt:lpstr>
      <vt:lpstr>Wingdings 2</vt:lpstr>
      <vt:lpstr>流畅</vt:lpstr>
      <vt:lpstr>第二讲 使用BeautifulSoup工具选择数据，使用css选择数据</vt:lpstr>
      <vt:lpstr>PowerPoint 演示文稿</vt:lpstr>
      <vt:lpstr>&lt;p class=“title”&gt; … &lt;/p&gt;</vt:lpstr>
      <vt:lpstr>BeautifulSou库解析器</vt:lpstr>
      <vt:lpstr>&lt;html&gt;</vt:lpstr>
      <vt:lpstr>Beautiful Soup库小结</vt:lpstr>
      <vt:lpstr>2.2使用CSS语法查找元素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实践课作业一反馈</vt:lpstr>
      <vt:lpstr>课后作业1</vt:lpstr>
      <vt:lpstr>课后作业2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145</cp:revision>
  <cp:lastPrinted>2020-09-29T22:02:53Z</cp:lastPrinted>
  <dcterms:created xsi:type="dcterms:W3CDTF">2017-06-21T12:25:22Z</dcterms:created>
  <dcterms:modified xsi:type="dcterms:W3CDTF">2020-09-30T00:26:51Z</dcterms:modified>
</cp:coreProperties>
</file>