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6" r:id="rId3"/>
    <p:sldId id="298" r:id="rId4"/>
    <p:sldId id="297" r:id="rId5"/>
    <p:sldId id="294" r:id="rId6"/>
    <p:sldId id="295" r:id="rId7"/>
    <p:sldId id="269" r:id="rId8"/>
    <p:sldId id="270" r:id="rId9"/>
    <p:sldId id="276" r:id="rId10"/>
    <p:sldId id="277" r:id="rId11"/>
    <p:sldId id="278" r:id="rId12"/>
  </p:sldIdLst>
  <p:sldSz cx="12192000" cy="6858000"/>
  <p:notesSz cx="6888163" cy="100187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62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32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498" y="1"/>
            <a:ext cx="2984871" cy="5032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59A95-85D6-447C-BD79-8C9E2A06AF8D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5460"/>
            <a:ext cx="2984871" cy="5032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498" y="9515460"/>
            <a:ext cx="2984871" cy="5032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C402D-443F-4C80-8983-AADADDBA3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44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32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498" y="1"/>
            <a:ext cx="2984871" cy="5032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49E20-04F7-4DA2-A71F-19F800075ED7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1508"/>
            <a:ext cx="5510530" cy="394486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5460"/>
            <a:ext cx="2984871" cy="5032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498" y="9515460"/>
            <a:ext cx="2984871" cy="5032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E174-8F26-4DF5-9EF3-911E23A1B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50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3C3AB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3C3AB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3C3AB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27467" y="1546225"/>
            <a:ext cx="165100" cy="168910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92047" y="164163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24736" y="1145921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80871" y="1202055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25041" y="1110445"/>
            <a:ext cx="108585" cy="102870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5647" y="1108583"/>
            <a:ext cx="770890" cy="76708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646" y="2745220"/>
            <a:ext cx="10998707" cy="610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3C3AB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105" y="1456563"/>
            <a:ext cx="11257788" cy="286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9810" cy="235585"/>
          </a:xfrm>
          <a:custGeom>
            <a:avLst/>
            <a:gdLst/>
            <a:ahLst/>
            <a:cxnLst/>
            <a:rect l="l" t="t" r="r" b="b"/>
            <a:pathLst>
              <a:path w="2289810" h="235585">
                <a:moveTo>
                  <a:pt x="0" y="235127"/>
                </a:moveTo>
                <a:lnTo>
                  <a:pt x="2289302" y="235127"/>
                </a:lnTo>
                <a:lnTo>
                  <a:pt x="2289302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0150" y="0"/>
            <a:ext cx="2289810" cy="235585"/>
          </a:xfrm>
          <a:custGeom>
            <a:avLst/>
            <a:gdLst/>
            <a:ahLst/>
            <a:cxnLst/>
            <a:rect l="l" t="t" r="r" b="b"/>
            <a:pathLst>
              <a:path w="2289810" h="235585">
                <a:moveTo>
                  <a:pt x="0" y="235127"/>
                </a:moveTo>
                <a:lnTo>
                  <a:pt x="2289302" y="235127"/>
                </a:lnTo>
                <a:lnTo>
                  <a:pt x="2289302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5065" y="0"/>
            <a:ext cx="2261870" cy="235585"/>
          </a:xfrm>
          <a:custGeom>
            <a:avLst/>
            <a:gdLst/>
            <a:ahLst/>
            <a:cxnLst/>
            <a:rect l="l" t="t" r="r" b="b"/>
            <a:pathLst>
              <a:path w="2261870" h="235585">
                <a:moveTo>
                  <a:pt x="0" y="235127"/>
                </a:moveTo>
                <a:lnTo>
                  <a:pt x="2261869" y="235127"/>
                </a:lnTo>
                <a:lnTo>
                  <a:pt x="2261869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32547" y="0"/>
            <a:ext cx="2289810" cy="235585"/>
          </a:xfrm>
          <a:custGeom>
            <a:avLst/>
            <a:gdLst/>
            <a:ahLst/>
            <a:cxnLst/>
            <a:rect l="l" t="t" r="r" b="b"/>
            <a:pathLst>
              <a:path w="2289809" h="235585">
                <a:moveTo>
                  <a:pt x="0" y="235127"/>
                </a:moveTo>
                <a:lnTo>
                  <a:pt x="2289302" y="235127"/>
                </a:lnTo>
                <a:lnTo>
                  <a:pt x="2289302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2697" y="0"/>
            <a:ext cx="2289810" cy="235585"/>
          </a:xfrm>
          <a:custGeom>
            <a:avLst/>
            <a:gdLst/>
            <a:ahLst/>
            <a:cxnLst/>
            <a:rect l="l" t="t" r="r" b="b"/>
            <a:pathLst>
              <a:path w="2289809" h="235585">
                <a:moveTo>
                  <a:pt x="0" y="235127"/>
                </a:moveTo>
                <a:lnTo>
                  <a:pt x="2289302" y="235127"/>
                </a:lnTo>
                <a:lnTo>
                  <a:pt x="2289302" y="50"/>
                </a:lnTo>
                <a:lnTo>
                  <a:pt x="0" y="50"/>
                </a:lnTo>
                <a:lnTo>
                  <a:pt x="0" y="2351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2697" y="6226632"/>
            <a:ext cx="2289810" cy="631825"/>
          </a:xfrm>
          <a:custGeom>
            <a:avLst/>
            <a:gdLst/>
            <a:ahLst/>
            <a:cxnLst/>
            <a:rect l="l" t="t" r="r" b="b"/>
            <a:pathLst>
              <a:path w="2289809" h="631825">
                <a:moveTo>
                  <a:pt x="0" y="631367"/>
                </a:moveTo>
                <a:lnTo>
                  <a:pt x="2289302" y="631367"/>
                </a:lnTo>
                <a:lnTo>
                  <a:pt x="2289302" y="0"/>
                </a:lnTo>
                <a:lnTo>
                  <a:pt x="0" y="0"/>
                </a:lnTo>
                <a:lnTo>
                  <a:pt x="0" y="631367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32547" y="6226632"/>
            <a:ext cx="2289810" cy="631825"/>
          </a:xfrm>
          <a:custGeom>
            <a:avLst/>
            <a:gdLst/>
            <a:ahLst/>
            <a:cxnLst/>
            <a:rect l="l" t="t" r="r" b="b"/>
            <a:pathLst>
              <a:path w="2289809" h="631825">
                <a:moveTo>
                  <a:pt x="0" y="631367"/>
                </a:moveTo>
                <a:lnTo>
                  <a:pt x="2289302" y="631367"/>
                </a:lnTo>
                <a:lnTo>
                  <a:pt x="2289302" y="0"/>
                </a:lnTo>
                <a:lnTo>
                  <a:pt x="0" y="0"/>
                </a:lnTo>
                <a:lnTo>
                  <a:pt x="0" y="631367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5065" y="6226632"/>
            <a:ext cx="2261870" cy="631825"/>
          </a:xfrm>
          <a:custGeom>
            <a:avLst/>
            <a:gdLst/>
            <a:ahLst/>
            <a:cxnLst/>
            <a:rect l="l" t="t" r="r" b="b"/>
            <a:pathLst>
              <a:path w="2261870" h="631825">
                <a:moveTo>
                  <a:pt x="0" y="631367"/>
                </a:moveTo>
                <a:lnTo>
                  <a:pt x="2261869" y="631367"/>
                </a:lnTo>
                <a:lnTo>
                  <a:pt x="2261869" y="0"/>
                </a:lnTo>
                <a:lnTo>
                  <a:pt x="0" y="0"/>
                </a:lnTo>
                <a:lnTo>
                  <a:pt x="0" y="631367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0150" y="6226632"/>
            <a:ext cx="2289810" cy="631825"/>
          </a:xfrm>
          <a:custGeom>
            <a:avLst/>
            <a:gdLst/>
            <a:ahLst/>
            <a:cxnLst/>
            <a:rect l="l" t="t" r="r" b="b"/>
            <a:pathLst>
              <a:path w="2289810" h="631825">
                <a:moveTo>
                  <a:pt x="0" y="631367"/>
                </a:moveTo>
                <a:lnTo>
                  <a:pt x="2289302" y="631367"/>
                </a:lnTo>
                <a:lnTo>
                  <a:pt x="2289302" y="0"/>
                </a:lnTo>
                <a:lnTo>
                  <a:pt x="0" y="0"/>
                </a:lnTo>
                <a:lnTo>
                  <a:pt x="0" y="631367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226632"/>
            <a:ext cx="2289810" cy="631825"/>
          </a:xfrm>
          <a:custGeom>
            <a:avLst/>
            <a:gdLst/>
            <a:ahLst/>
            <a:cxnLst/>
            <a:rect l="l" t="t" r="r" b="b"/>
            <a:pathLst>
              <a:path w="2289810" h="631825">
                <a:moveTo>
                  <a:pt x="0" y="631367"/>
                </a:moveTo>
                <a:lnTo>
                  <a:pt x="2289302" y="631367"/>
                </a:lnTo>
                <a:lnTo>
                  <a:pt x="2289302" y="0"/>
                </a:lnTo>
                <a:lnTo>
                  <a:pt x="0" y="0"/>
                </a:lnTo>
                <a:lnTo>
                  <a:pt x="0" y="63136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5001" y="2608516"/>
            <a:ext cx="1493520" cy="1641475"/>
          </a:xfrm>
          <a:custGeom>
            <a:avLst/>
            <a:gdLst/>
            <a:ahLst/>
            <a:cxnLst/>
            <a:rect l="l" t="t" r="r" b="b"/>
            <a:pathLst>
              <a:path w="1493520" h="1641475">
                <a:moveTo>
                  <a:pt x="758189" y="0"/>
                </a:moveTo>
                <a:lnTo>
                  <a:pt x="712892" y="2074"/>
                </a:lnTo>
                <a:lnTo>
                  <a:pt x="667390" y="8298"/>
                </a:lnTo>
                <a:lnTo>
                  <a:pt x="623533" y="18670"/>
                </a:lnTo>
                <a:lnTo>
                  <a:pt x="152400" y="299021"/>
                </a:lnTo>
                <a:lnTo>
                  <a:pt x="113412" y="328595"/>
                </a:lnTo>
                <a:lnTo>
                  <a:pt x="79156" y="361695"/>
                </a:lnTo>
                <a:lnTo>
                  <a:pt x="50250" y="397696"/>
                </a:lnTo>
                <a:lnTo>
                  <a:pt x="27310" y="435976"/>
                </a:lnTo>
                <a:lnTo>
                  <a:pt x="10953" y="475912"/>
                </a:lnTo>
                <a:lnTo>
                  <a:pt x="1798" y="516878"/>
                </a:lnTo>
                <a:lnTo>
                  <a:pt x="0" y="1096581"/>
                </a:lnTo>
                <a:lnTo>
                  <a:pt x="453" y="1110370"/>
                </a:lnTo>
                <a:lnTo>
                  <a:pt x="7071" y="1151518"/>
                </a:lnTo>
                <a:lnTo>
                  <a:pt x="21098" y="1191851"/>
                </a:lnTo>
                <a:lnTo>
                  <a:pt x="41917" y="1230745"/>
                </a:lnTo>
                <a:lnTo>
                  <a:pt x="68911" y="1267575"/>
                </a:lnTo>
                <a:lnTo>
                  <a:pt x="101466" y="1301717"/>
                </a:lnTo>
                <a:lnTo>
                  <a:pt x="138965" y="1332547"/>
                </a:lnTo>
                <a:lnTo>
                  <a:pt x="609600" y="1617916"/>
                </a:lnTo>
                <a:lnTo>
                  <a:pt x="652496" y="1629672"/>
                </a:lnTo>
                <a:lnTo>
                  <a:pt x="697658" y="1637277"/>
                </a:lnTo>
                <a:lnTo>
                  <a:pt x="743233" y="1640733"/>
                </a:lnTo>
                <a:lnTo>
                  <a:pt x="758197" y="1640962"/>
                </a:lnTo>
                <a:lnTo>
                  <a:pt x="772933" y="1640730"/>
                </a:lnTo>
                <a:lnTo>
                  <a:pt x="815086" y="1637267"/>
                </a:lnTo>
                <a:lnTo>
                  <a:pt x="852719" y="1629651"/>
                </a:lnTo>
                <a:lnTo>
                  <a:pt x="1371600" y="1341945"/>
                </a:lnTo>
                <a:lnTo>
                  <a:pt x="1398826" y="1312371"/>
                </a:lnTo>
                <a:lnTo>
                  <a:pt x="1424818" y="1279271"/>
                </a:lnTo>
                <a:lnTo>
                  <a:pt x="1448341" y="1243270"/>
                </a:lnTo>
                <a:lnTo>
                  <a:pt x="1468160" y="1204990"/>
                </a:lnTo>
                <a:lnTo>
                  <a:pt x="1483042" y="1165054"/>
                </a:lnTo>
                <a:lnTo>
                  <a:pt x="1491752" y="1124088"/>
                </a:lnTo>
                <a:lnTo>
                  <a:pt x="1493520" y="544385"/>
                </a:lnTo>
                <a:lnTo>
                  <a:pt x="1493070" y="530596"/>
                </a:lnTo>
                <a:lnTo>
                  <a:pt x="1486691" y="489448"/>
                </a:lnTo>
                <a:lnTo>
                  <a:pt x="1473728" y="449115"/>
                </a:lnTo>
                <a:lnTo>
                  <a:pt x="1455412" y="410221"/>
                </a:lnTo>
                <a:lnTo>
                  <a:pt x="1432977" y="373391"/>
                </a:lnTo>
                <a:lnTo>
                  <a:pt x="1407657" y="339249"/>
                </a:lnTo>
                <a:lnTo>
                  <a:pt x="1380684" y="308419"/>
                </a:lnTo>
                <a:lnTo>
                  <a:pt x="883920" y="23050"/>
                </a:lnTo>
                <a:lnTo>
                  <a:pt x="840760" y="8298"/>
                </a:lnTo>
                <a:lnTo>
                  <a:pt x="801429" y="2074"/>
                </a:lnTo>
                <a:lnTo>
                  <a:pt x="758189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5205" y="3032632"/>
            <a:ext cx="890905" cy="842010"/>
          </a:xfrm>
          <a:custGeom>
            <a:avLst/>
            <a:gdLst/>
            <a:ahLst/>
            <a:cxnLst/>
            <a:rect l="l" t="t" r="r" b="b"/>
            <a:pathLst>
              <a:path w="890904" h="842010">
                <a:moveTo>
                  <a:pt x="890905" y="0"/>
                </a:moveTo>
                <a:lnTo>
                  <a:pt x="0" y="0"/>
                </a:lnTo>
                <a:lnTo>
                  <a:pt x="0" y="842009"/>
                </a:lnTo>
                <a:lnTo>
                  <a:pt x="132080" y="716787"/>
                </a:lnTo>
                <a:lnTo>
                  <a:pt x="132080" y="453008"/>
                </a:lnTo>
                <a:lnTo>
                  <a:pt x="412749" y="453008"/>
                </a:lnTo>
                <a:lnTo>
                  <a:pt x="544068" y="327787"/>
                </a:lnTo>
                <a:lnTo>
                  <a:pt x="132080" y="327787"/>
                </a:lnTo>
                <a:lnTo>
                  <a:pt x="132080" y="125221"/>
                </a:lnTo>
                <a:lnTo>
                  <a:pt x="758444" y="125221"/>
                </a:lnTo>
                <a:lnTo>
                  <a:pt x="8909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38575">
              <a:lnSpc>
                <a:spcPts val="5750"/>
              </a:lnSpc>
              <a:tabLst>
                <a:tab pos="5129530" algn="l"/>
              </a:tabLst>
            </a:pPr>
            <a:r>
              <a:rPr b="1" spc="-5" dirty="0">
                <a:solidFill>
                  <a:srgbClr val="000000"/>
                </a:solidFill>
                <a:latin typeface="微软雅黑"/>
                <a:cs typeface="微软雅黑"/>
              </a:rPr>
              <a:t>3.3	</a:t>
            </a:r>
            <a:r>
              <a:rPr b="1" spc="-15" dirty="0">
                <a:solidFill>
                  <a:srgbClr val="000000"/>
                </a:solidFill>
                <a:latin typeface="微软雅黑"/>
                <a:cs typeface="微软雅黑"/>
              </a:rPr>
              <a:t>p</a:t>
            </a:r>
            <a:r>
              <a:rPr b="1" spc="5" dirty="0">
                <a:solidFill>
                  <a:srgbClr val="000000"/>
                </a:solidFill>
                <a:latin typeface="微软雅黑"/>
                <a:cs typeface="微软雅黑"/>
              </a:rPr>
              <a:t>y</a:t>
            </a:r>
            <a:r>
              <a:rPr b="1" spc="-5" dirty="0">
                <a:solidFill>
                  <a:srgbClr val="000000"/>
                </a:solidFill>
                <a:latin typeface="微软雅黑"/>
                <a:cs typeface="微软雅黑"/>
              </a:rPr>
              <a:t>tho</a:t>
            </a:r>
            <a:r>
              <a:rPr b="1" dirty="0">
                <a:solidFill>
                  <a:srgbClr val="000000"/>
                </a:solidFill>
                <a:latin typeface="微软雅黑"/>
                <a:cs typeface="微软雅黑"/>
              </a:rPr>
              <a:t>n</a:t>
            </a:r>
            <a:r>
              <a:rPr b="1" spc="-5" dirty="0">
                <a:solidFill>
                  <a:srgbClr val="000000"/>
                </a:solidFill>
                <a:latin typeface="微软雅黑"/>
                <a:cs typeface="微软雅黑"/>
              </a:rPr>
              <a:t>的前后台线程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7467" y="1546225"/>
            <a:ext cx="165100" cy="168910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2047" y="164163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4736" y="1145921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0871" y="1202055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5041" y="1110445"/>
            <a:ext cx="108585" cy="102870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5647" y="1108583"/>
            <a:ext cx="770890" cy="76708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67105" y="1456563"/>
            <a:ext cx="11257788" cy="3025251"/>
          </a:xfrm>
          <a:prstGeom prst="rect">
            <a:avLst/>
          </a:prstGeom>
        </p:spPr>
        <p:txBody>
          <a:bodyPr vert="horz" wrap="square" lIns="0" tIns="133921" rIns="0" bIns="0" rtlCol="0">
            <a:spAutoFit/>
          </a:bodyPr>
          <a:lstStyle/>
          <a:p>
            <a:pPr marL="1480185" marR="5080">
              <a:lnSpc>
                <a:spcPct val="130000"/>
              </a:lnSpc>
            </a:pPr>
            <a:r>
              <a:rPr sz="2400" dirty="0">
                <a:latin typeface="宋体"/>
                <a:cs typeface="宋体"/>
              </a:rPr>
              <a:t>在多个线程的程序中一个普遍存在的问题是，如果多个线程要竞争同时 访问与改写公共资源，那么应该怎么样协调各个线程的关系。一个普遍 使用的方法是使用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线程锁</a:t>
            </a:r>
            <a:r>
              <a:rPr sz="2400" spc="5" dirty="0">
                <a:latin typeface="宋体"/>
                <a:cs typeface="宋体"/>
              </a:rPr>
              <a:t>，</a:t>
            </a:r>
            <a:r>
              <a:rPr sz="2400" spc="-100" dirty="0"/>
              <a:t>P</a:t>
            </a:r>
            <a:r>
              <a:rPr sz="2400" spc="-65" dirty="0"/>
              <a:t>y</a:t>
            </a:r>
            <a:r>
              <a:rPr sz="2400" spc="-85" dirty="0"/>
              <a:t>tho</a:t>
            </a:r>
            <a:r>
              <a:rPr sz="2400" spc="-105" dirty="0"/>
              <a:t>n</a:t>
            </a:r>
            <a:r>
              <a:rPr sz="2400" dirty="0">
                <a:latin typeface="宋体"/>
                <a:cs typeface="宋体"/>
              </a:rPr>
              <a:t>使用</a:t>
            </a:r>
            <a:r>
              <a:rPr sz="2400" spc="-40" dirty="0"/>
              <a:t>th</a:t>
            </a:r>
            <a:r>
              <a:rPr sz="2400" spc="-65" dirty="0"/>
              <a:t>r</a:t>
            </a:r>
            <a:r>
              <a:rPr sz="2400" spc="-70" dirty="0"/>
              <a:t>ea</a:t>
            </a:r>
            <a:r>
              <a:rPr sz="2400" spc="-105" dirty="0"/>
              <a:t>ding.</a:t>
            </a:r>
            <a:r>
              <a:rPr sz="2400" spc="-120" dirty="0"/>
              <a:t>RLoc</a:t>
            </a:r>
            <a:r>
              <a:rPr sz="2400" spc="-110" dirty="0"/>
              <a:t>k</a:t>
            </a:r>
            <a:r>
              <a:rPr sz="2400" dirty="0">
                <a:latin typeface="宋体"/>
                <a:cs typeface="宋体"/>
              </a:rPr>
              <a:t>类来创建一个线程 锁对象：</a:t>
            </a:r>
          </a:p>
          <a:p>
            <a:pPr marL="1480185">
              <a:lnSpc>
                <a:spcPct val="100000"/>
              </a:lnSpc>
              <a:spcBef>
                <a:spcPts val="865"/>
              </a:spcBef>
            </a:pPr>
            <a:r>
              <a:rPr sz="2400" spc="-165" dirty="0"/>
              <a:t>lock=</a:t>
            </a:r>
            <a:r>
              <a:rPr sz="2400" spc="-40" dirty="0"/>
              <a:t>th</a:t>
            </a:r>
            <a:r>
              <a:rPr sz="2400" spc="-65" dirty="0"/>
              <a:t>r</a:t>
            </a:r>
            <a:r>
              <a:rPr sz="2400" spc="-70" dirty="0"/>
              <a:t>ea</a:t>
            </a:r>
            <a:r>
              <a:rPr sz="2400" spc="-105" dirty="0"/>
              <a:t>ding.</a:t>
            </a:r>
            <a:r>
              <a:rPr sz="2400" spc="-120" dirty="0"/>
              <a:t>RLoc</a:t>
            </a:r>
            <a:r>
              <a:rPr sz="2400" spc="-110" dirty="0"/>
              <a:t>k</a:t>
            </a:r>
            <a:r>
              <a:rPr sz="2400" dirty="0"/>
              <a:t>()</a:t>
            </a:r>
          </a:p>
          <a:p>
            <a:pPr marL="1480185">
              <a:lnSpc>
                <a:spcPct val="100000"/>
              </a:lnSpc>
              <a:spcBef>
                <a:spcPts val="865"/>
              </a:spcBef>
            </a:pPr>
            <a:r>
              <a:rPr sz="2400" dirty="0" err="1">
                <a:latin typeface="宋体"/>
                <a:cs typeface="宋体"/>
              </a:rPr>
              <a:t>这个对象</a:t>
            </a:r>
            <a:r>
              <a:rPr sz="2400" spc="-90" dirty="0" err="1"/>
              <a:t>loc</a:t>
            </a:r>
            <a:r>
              <a:rPr sz="2400" spc="-110" dirty="0" err="1"/>
              <a:t>k</a:t>
            </a:r>
            <a:r>
              <a:rPr sz="2400" dirty="0" err="1" smtClean="0">
                <a:latin typeface="宋体"/>
                <a:cs typeface="宋体"/>
              </a:rPr>
              <a:t>有两个重要方法是</a:t>
            </a:r>
            <a:r>
              <a:rPr lang="zh-CN" altLang="en-US" sz="2400" dirty="0" smtClean="0">
                <a:latin typeface="宋体"/>
                <a:cs typeface="宋体"/>
              </a:rPr>
              <a:t>获取</a:t>
            </a:r>
            <a:r>
              <a:rPr sz="2400" spc="-90" dirty="0" smtClean="0">
                <a:solidFill>
                  <a:srgbClr val="C00000"/>
                </a:solidFill>
              </a:rPr>
              <a:t>a</a:t>
            </a:r>
            <a:r>
              <a:rPr sz="2400" spc="-75" dirty="0" smtClean="0">
                <a:solidFill>
                  <a:srgbClr val="C00000"/>
                </a:solidFill>
              </a:rPr>
              <a:t>c</a:t>
            </a:r>
            <a:r>
              <a:rPr sz="2400" spc="-80" dirty="0" smtClean="0">
                <a:solidFill>
                  <a:srgbClr val="C00000"/>
                </a:solidFill>
              </a:rPr>
              <a:t>qui</a:t>
            </a:r>
            <a:r>
              <a:rPr sz="2400" spc="-95" dirty="0" smtClean="0">
                <a:solidFill>
                  <a:srgbClr val="C00000"/>
                </a:solidFill>
              </a:rPr>
              <a:t>r</a:t>
            </a:r>
            <a:r>
              <a:rPr sz="2400" spc="-40" dirty="0" smtClean="0">
                <a:solidFill>
                  <a:srgbClr val="C00000"/>
                </a:solidFill>
              </a:rPr>
              <a:t>e</a:t>
            </a:r>
            <a:r>
              <a:rPr sz="2400" spc="-20" dirty="0">
                <a:solidFill>
                  <a:srgbClr val="C00000"/>
                </a:solidFill>
              </a:rPr>
              <a:t>(</a:t>
            </a:r>
            <a:r>
              <a:rPr sz="2400" spc="5" dirty="0">
                <a:solidFill>
                  <a:srgbClr val="C00000"/>
                </a:solidFill>
              </a:rPr>
              <a:t>)</a:t>
            </a:r>
            <a:r>
              <a:rPr sz="2400" dirty="0" smtClean="0">
                <a:latin typeface="宋体"/>
                <a:cs typeface="宋体"/>
              </a:rPr>
              <a:t>与</a:t>
            </a:r>
            <a:r>
              <a:rPr lang="zh-CN" altLang="en-US" sz="2400" dirty="0" smtClean="0">
                <a:latin typeface="宋体"/>
                <a:cs typeface="宋体"/>
              </a:rPr>
              <a:t>释放</a:t>
            </a:r>
            <a:r>
              <a:rPr sz="2400" spc="-35" dirty="0" smtClean="0">
                <a:solidFill>
                  <a:srgbClr val="C00000"/>
                </a:solidFill>
              </a:rPr>
              <a:t>r</a:t>
            </a:r>
            <a:r>
              <a:rPr sz="2400" spc="-50" dirty="0" smtClean="0">
                <a:solidFill>
                  <a:srgbClr val="C00000"/>
                </a:solidFill>
              </a:rPr>
              <a:t>el</a:t>
            </a:r>
            <a:r>
              <a:rPr sz="2400" spc="-60" dirty="0" smtClean="0">
                <a:solidFill>
                  <a:srgbClr val="C00000"/>
                </a:solidFill>
              </a:rPr>
              <a:t>e</a:t>
            </a:r>
            <a:r>
              <a:rPr sz="2400" spc="-70" dirty="0" smtClean="0">
                <a:solidFill>
                  <a:srgbClr val="C00000"/>
                </a:solidFill>
              </a:rPr>
              <a:t>as</a:t>
            </a:r>
            <a:r>
              <a:rPr sz="2400" spc="-75" dirty="0" smtClean="0">
                <a:solidFill>
                  <a:srgbClr val="C00000"/>
                </a:solidFill>
              </a:rPr>
              <a:t>e</a:t>
            </a:r>
            <a:r>
              <a:rPr sz="2400" dirty="0">
                <a:solidFill>
                  <a:srgbClr val="C00000"/>
                </a:solidFill>
              </a:rPr>
              <a:t>()</a:t>
            </a:r>
            <a:r>
              <a:rPr sz="2400" spc="-165" dirty="0">
                <a:solidFill>
                  <a:srgbClr val="C00000"/>
                </a:solidFill>
              </a:rPr>
              <a:t> </a:t>
            </a:r>
            <a:r>
              <a:rPr sz="2400" dirty="0" smtClean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302758" y="267772"/>
            <a:ext cx="21564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3A3838"/>
                </a:solidFill>
                <a:latin typeface="微软雅黑"/>
                <a:cs typeface="微软雅黑"/>
              </a:rPr>
              <a:t>多线程与资源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94834" y="714375"/>
            <a:ext cx="4158615" cy="0"/>
          </a:xfrm>
          <a:custGeom>
            <a:avLst/>
            <a:gdLst/>
            <a:ahLst/>
            <a:cxnLst/>
            <a:rect l="l" t="t" r="r" b="b"/>
            <a:pathLst>
              <a:path w="4158615">
                <a:moveTo>
                  <a:pt x="0" y="0"/>
                </a:moveTo>
                <a:lnTo>
                  <a:pt x="4158615" y="0"/>
                </a:lnTo>
              </a:path>
            </a:pathLst>
          </a:custGeom>
          <a:ln w="28575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4972" y="705667"/>
            <a:ext cx="9556750" cy="6175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宋体"/>
                <a:cs typeface="宋体"/>
              </a:rPr>
              <a:t>当执行</a:t>
            </a:r>
            <a:r>
              <a:rPr sz="2400" dirty="0">
                <a:latin typeface="宋体"/>
                <a:cs typeface="宋体"/>
              </a:rPr>
              <a:t>：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-70" dirty="0">
                <a:latin typeface="Calibri"/>
                <a:cs typeface="Calibri"/>
              </a:rPr>
              <a:t>lock.acqui</a:t>
            </a:r>
            <a:r>
              <a:rPr sz="2400" spc="-10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()</a:t>
            </a: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 marR="5080">
              <a:lnSpc>
                <a:spcPct val="130000"/>
              </a:lnSpc>
            </a:pPr>
            <a:r>
              <a:rPr sz="2400" dirty="0">
                <a:latin typeface="宋体"/>
                <a:cs typeface="宋体"/>
              </a:rPr>
              <a:t>语句时强迫</a:t>
            </a:r>
            <a:r>
              <a:rPr sz="2400" spc="-90" dirty="0">
                <a:latin typeface="Calibri"/>
                <a:cs typeface="Calibri"/>
              </a:rPr>
              <a:t>loc</a:t>
            </a:r>
            <a:r>
              <a:rPr sz="2400" spc="-110" dirty="0">
                <a:latin typeface="Calibri"/>
                <a:cs typeface="Calibri"/>
              </a:rPr>
              <a:t>k</a:t>
            </a:r>
            <a:r>
              <a:rPr sz="2400" dirty="0">
                <a:latin typeface="宋体"/>
                <a:cs typeface="宋体"/>
              </a:rPr>
              <a:t>获取线程锁，如果已经有另外的线程先调用</a:t>
            </a:r>
            <a:r>
              <a:rPr sz="2400" spc="5" dirty="0">
                <a:latin typeface="宋体"/>
                <a:cs typeface="宋体"/>
              </a:rPr>
              <a:t>了</a:t>
            </a:r>
            <a:r>
              <a:rPr sz="2400" spc="-9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c</a:t>
            </a:r>
            <a:r>
              <a:rPr sz="2400" spc="-80" dirty="0">
                <a:latin typeface="Calibri"/>
                <a:cs typeface="Calibri"/>
              </a:rPr>
              <a:t>qui</a:t>
            </a:r>
            <a:r>
              <a:rPr sz="2400" spc="-95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)</a:t>
            </a:r>
            <a:r>
              <a:rPr sz="2400" dirty="0">
                <a:latin typeface="宋体"/>
                <a:cs typeface="宋体"/>
              </a:rPr>
              <a:t>方 法获取了线程锁而还没有调</a:t>
            </a:r>
            <a:r>
              <a:rPr sz="2400" spc="5" dirty="0">
                <a:latin typeface="宋体"/>
                <a:cs typeface="宋体"/>
              </a:rPr>
              <a:t>用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el</a:t>
            </a:r>
            <a:r>
              <a:rPr sz="2400" spc="-60" dirty="0">
                <a:latin typeface="Calibri"/>
                <a:cs typeface="Calibri"/>
              </a:rPr>
              <a:t>ease</a:t>
            </a:r>
            <a:r>
              <a:rPr sz="2400" spc="-35" dirty="0">
                <a:latin typeface="Calibri"/>
                <a:cs typeface="Calibri"/>
              </a:rPr>
              <a:t>(</a:t>
            </a:r>
            <a:r>
              <a:rPr sz="2400" spc="5" dirty="0">
                <a:latin typeface="Calibri"/>
                <a:cs typeface="Calibri"/>
              </a:rPr>
              <a:t>)</a:t>
            </a:r>
            <a:r>
              <a:rPr sz="2400" dirty="0">
                <a:latin typeface="宋体"/>
                <a:cs typeface="宋体"/>
              </a:rPr>
              <a:t>释放锁，那么这个</a:t>
            </a:r>
            <a:r>
              <a:rPr sz="2400" spc="-70" dirty="0">
                <a:latin typeface="Calibri"/>
                <a:cs typeface="Calibri"/>
              </a:rPr>
              <a:t>lock.acqui</a:t>
            </a:r>
            <a:r>
              <a:rPr sz="2400" spc="-10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10" dirty="0">
                <a:latin typeface="Calibri"/>
                <a:cs typeface="Calibri"/>
              </a:rPr>
              <a:t>)</a:t>
            </a:r>
            <a:r>
              <a:rPr sz="2400" dirty="0">
                <a:latin typeface="宋体"/>
                <a:cs typeface="宋体"/>
              </a:rPr>
              <a:t>就 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阻塞当前的线程</a:t>
            </a:r>
            <a:r>
              <a:rPr sz="2400" dirty="0">
                <a:latin typeface="宋体"/>
                <a:cs typeface="宋体"/>
              </a:rPr>
              <a:t>，一直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等待锁的控制权</a:t>
            </a:r>
            <a:r>
              <a:rPr sz="2400" dirty="0">
                <a:latin typeface="宋体"/>
                <a:cs typeface="宋体"/>
              </a:rPr>
              <a:t>，直到别的线程释放锁后 </a:t>
            </a:r>
            <a:r>
              <a:rPr sz="2400" spc="-70" dirty="0">
                <a:latin typeface="Calibri"/>
                <a:cs typeface="Calibri"/>
              </a:rPr>
              <a:t>lock.acqui</a:t>
            </a:r>
            <a:r>
              <a:rPr sz="2400" spc="-10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()</a:t>
            </a:r>
            <a:r>
              <a:rPr sz="2400" dirty="0">
                <a:latin typeface="宋体"/>
                <a:cs typeface="宋体"/>
              </a:rPr>
              <a:t>就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获取锁并解除阻塞</a:t>
            </a:r>
            <a:r>
              <a:rPr sz="2400" dirty="0">
                <a:latin typeface="宋体"/>
                <a:cs typeface="宋体"/>
              </a:rPr>
              <a:t>，线程继续执行，执行后线程要调用 </a:t>
            </a:r>
            <a:r>
              <a:rPr sz="2400" spc="-50" dirty="0">
                <a:latin typeface="Calibri"/>
                <a:cs typeface="Calibri"/>
              </a:rPr>
              <a:t>lock.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el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ase</a:t>
            </a:r>
            <a:r>
              <a:rPr sz="2400" dirty="0">
                <a:latin typeface="Calibri"/>
                <a:cs typeface="Calibri"/>
              </a:rPr>
              <a:t>()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释放锁</a:t>
            </a:r>
            <a:r>
              <a:rPr sz="2400" dirty="0">
                <a:latin typeface="宋体"/>
                <a:cs typeface="宋体"/>
              </a:rPr>
              <a:t>，不然别的线程会一直得不到锁</a:t>
            </a:r>
            <a:r>
              <a:rPr sz="2400" spc="5" dirty="0">
                <a:latin typeface="宋体"/>
                <a:cs typeface="宋体"/>
              </a:rPr>
              <a:t>的</a:t>
            </a:r>
            <a:r>
              <a:rPr sz="2400" dirty="0">
                <a:latin typeface="宋体"/>
                <a:cs typeface="宋体"/>
              </a:rPr>
              <a:t>控制权</a:t>
            </a: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 marR="33020">
              <a:lnSpc>
                <a:spcPct val="130000"/>
              </a:lnSpc>
            </a:pPr>
            <a:r>
              <a:rPr sz="2400" dirty="0">
                <a:latin typeface="宋体"/>
                <a:cs typeface="宋体"/>
              </a:rPr>
              <a:t>使用</a:t>
            </a:r>
            <a:r>
              <a:rPr sz="2400" spc="-9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c</a:t>
            </a:r>
            <a:r>
              <a:rPr sz="2400" spc="-80" dirty="0">
                <a:latin typeface="Calibri"/>
                <a:cs typeface="Calibri"/>
              </a:rPr>
              <a:t>qui</a:t>
            </a:r>
            <a:r>
              <a:rPr sz="2400" spc="-95" dirty="0">
                <a:latin typeface="Calibri"/>
                <a:cs typeface="Calibri"/>
              </a:rPr>
              <a:t>r</a:t>
            </a:r>
            <a:r>
              <a:rPr sz="2400" spc="-65" dirty="0">
                <a:latin typeface="Calibri"/>
                <a:cs typeface="Calibri"/>
              </a:rPr>
              <a:t>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/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el</a:t>
            </a:r>
            <a:r>
              <a:rPr sz="2400" spc="-6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ase</a:t>
            </a:r>
            <a:r>
              <a:rPr sz="2400" dirty="0">
                <a:latin typeface="宋体"/>
                <a:cs typeface="宋体"/>
              </a:rPr>
              <a:t>的工作机制我们可以把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一段修改公共资源的代码用 </a:t>
            </a:r>
            <a:r>
              <a:rPr sz="2400" b="1" spc="-9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7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-80" dirty="0">
                <a:solidFill>
                  <a:srgbClr val="C00000"/>
                </a:solidFill>
                <a:latin typeface="Calibri"/>
                <a:cs typeface="Calibri"/>
              </a:rPr>
              <a:t>qui</a:t>
            </a:r>
            <a:r>
              <a:rPr sz="2400" b="1" spc="-9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与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el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ease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sz="2400" b="1" dirty="0">
                <a:solidFill>
                  <a:srgbClr val="C00000"/>
                </a:solidFill>
                <a:latin typeface="宋体"/>
                <a:cs typeface="宋体"/>
              </a:rPr>
              <a:t>夹起来</a:t>
            </a:r>
            <a:r>
              <a:rPr sz="2400" dirty="0">
                <a:latin typeface="宋体"/>
                <a:cs typeface="宋体"/>
              </a:rPr>
              <a:t>，这样就保证一次最多只有一个线程在修改公 共资源，别的线程如果也要修改就必须等待，直到本线程调</a:t>
            </a:r>
            <a:r>
              <a:rPr sz="2400" spc="10" dirty="0">
                <a:latin typeface="宋体"/>
                <a:cs typeface="宋体"/>
              </a:rPr>
              <a:t>用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el</a:t>
            </a:r>
            <a:r>
              <a:rPr sz="2400" spc="-60" dirty="0">
                <a:latin typeface="Calibri"/>
                <a:cs typeface="Calibri"/>
              </a:rPr>
              <a:t>ease</a:t>
            </a:r>
            <a:r>
              <a:rPr sz="2400" spc="-3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sz="2400" dirty="0">
                <a:latin typeface="宋体"/>
                <a:cs typeface="宋体"/>
              </a:rPr>
              <a:t>释放锁后别的线程才能获取锁的控制权进行资源的修改。</a:t>
            </a:r>
          </a:p>
        </p:txBody>
      </p:sp>
      <p:sp>
        <p:nvSpPr>
          <p:cNvPr id="3" name="object 3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38400" y="2209800"/>
            <a:ext cx="480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3.3</a:t>
            </a:r>
            <a:r>
              <a:rPr lang="en-US" altLang="zh-CN" sz="4000" dirty="0"/>
              <a:t>.</a:t>
            </a:r>
            <a:r>
              <a:rPr lang="en-US" altLang="zh-CN" sz="4000" dirty="0" smtClean="0"/>
              <a:t>1.</a:t>
            </a:r>
            <a:r>
              <a:rPr lang="zh-CN" altLang="en-US" sz="4000" dirty="0" smtClean="0"/>
              <a:t>前后台线程</a:t>
            </a:r>
            <a:endParaRPr lang="en-US" altLang="zh-CN" sz="4000" dirty="0" smtClean="0"/>
          </a:p>
          <a:p>
            <a:r>
              <a:rPr lang="en-US" altLang="zh-CN" sz="4000" dirty="0" smtClean="0"/>
              <a:t>3.3.2.</a:t>
            </a:r>
            <a:r>
              <a:rPr lang="zh-CN" altLang="en-US" sz="4000" dirty="0" smtClean="0"/>
              <a:t>线程</a:t>
            </a:r>
            <a:r>
              <a:rPr lang="zh-CN" altLang="en-US" sz="4000" dirty="0"/>
              <a:t>的</a:t>
            </a:r>
            <a:r>
              <a:rPr lang="zh-CN" altLang="en-US" sz="4000" dirty="0" smtClean="0"/>
              <a:t>等待</a:t>
            </a:r>
            <a:endParaRPr lang="en-US" altLang="zh-CN" sz="4000" dirty="0" smtClean="0"/>
          </a:p>
          <a:p>
            <a:r>
              <a:rPr lang="en-US" altLang="zh-CN" sz="4000" dirty="0" smtClean="0"/>
              <a:t>3.3.3.</a:t>
            </a:r>
            <a:r>
              <a:rPr lang="zh-CN" altLang="en-US" sz="4000" dirty="0" smtClean="0"/>
              <a:t>多线程与资源</a:t>
            </a:r>
            <a:endParaRPr lang="en-US" altLang="zh-CN" sz="4000" dirty="0" smtClean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4971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55501"/>
              </p:ext>
            </p:extLst>
          </p:nvPr>
        </p:nvGraphicFramePr>
        <p:xfrm>
          <a:off x="2032000" y="1960880"/>
          <a:ext cx="8127999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前后台线程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线程的等待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多线程与资源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1)</a:t>
                      </a:r>
                      <a:r>
                        <a:rPr lang="en-US" altLang="zh-CN" sz="1800" dirty="0" err="1" smtClean="0"/>
                        <a:t>setDaemon</a:t>
                      </a:r>
                      <a:r>
                        <a:rPr lang="en-US" altLang="zh-CN" sz="1800" dirty="0" smtClean="0"/>
                        <a:t>(True): </a:t>
                      </a:r>
                      <a:r>
                        <a:rPr lang="zh-CN" altLang="en-US" sz="1800" dirty="0" smtClean="0"/>
                        <a:t>设置后台线程、守护线程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线程对象</a:t>
                      </a:r>
                      <a:r>
                        <a:rPr lang="en-US" altLang="zh-CN" sz="1800" spc="-20" dirty="0" smtClean="0">
                          <a:latin typeface="+mn-lt"/>
                          <a:cs typeface="Calibri"/>
                        </a:rPr>
                        <a:t>.</a:t>
                      </a:r>
                      <a:r>
                        <a:rPr lang="en-US" altLang="zh-CN" sz="1800" b="1" spc="-20" dirty="0" smtClean="0">
                          <a:solidFill>
                            <a:srgbClr val="C00000"/>
                          </a:solidFill>
                          <a:latin typeface="+mn-lt"/>
                          <a:cs typeface="Calibri"/>
                        </a:rPr>
                        <a:t>j</a:t>
                      </a:r>
                      <a:r>
                        <a:rPr lang="en-US" altLang="zh-CN" sz="1800" b="1" spc="-45" dirty="0" smtClean="0">
                          <a:solidFill>
                            <a:srgbClr val="C00000"/>
                          </a:solidFill>
                          <a:latin typeface="+mn-lt"/>
                          <a:cs typeface="Calibri"/>
                        </a:rPr>
                        <a:t>o</a:t>
                      </a:r>
                      <a:r>
                        <a:rPr lang="en-US" altLang="zh-CN" sz="1800" b="1" spc="-40" dirty="0" smtClean="0">
                          <a:solidFill>
                            <a:srgbClr val="C00000"/>
                          </a:solidFill>
                          <a:latin typeface="+mn-lt"/>
                          <a:cs typeface="Calibri"/>
                        </a:rPr>
                        <a:t>i</a:t>
                      </a:r>
                      <a:r>
                        <a:rPr lang="en-US" altLang="zh-CN" sz="1800" b="1" spc="-95" dirty="0" smtClean="0">
                          <a:solidFill>
                            <a:srgbClr val="C00000"/>
                          </a:solidFill>
                          <a:latin typeface="+mn-lt"/>
                          <a:cs typeface="Calibri"/>
                        </a:rPr>
                        <a:t>n</a:t>
                      </a:r>
                      <a:r>
                        <a:rPr lang="en-US" altLang="zh-CN" sz="1800" dirty="0" smtClean="0">
                          <a:latin typeface="+mn-lt"/>
                          <a:cs typeface="Calibri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pc="-165" dirty="0" smtClean="0"/>
                        <a:t>lock=</a:t>
                      </a:r>
                      <a:r>
                        <a:rPr lang="en-US" altLang="zh-CN" sz="1800" b="1" spc="-40" dirty="0" err="1" smtClean="0">
                          <a:solidFill>
                            <a:srgbClr val="0000FF"/>
                          </a:solidFill>
                        </a:rPr>
                        <a:t>th</a:t>
                      </a:r>
                      <a:r>
                        <a:rPr lang="en-US" altLang="zh-CN" sz="1800" b="1" spc="-65" dirty="0" err="1" smtClean="0">
                          <a:solidFill>
                            <a:srgbClr val="0000FF"/>
                          </a:solidFill>
                        </a:rPr>
                        <a:t>r</a:t>
                      </a:r>
                      <a:r>
                        <a:rPr lang="en-US" altLang="zh-CN" sz="1800" b="1" spc="-70" dirty="0" err="1" smtClean="0">
                          <a:solidFill>
                            <a:srgbClr val="0000FF"/>
                          </a:solidFill>
                        </a:rPr>
                        <a:t>ea</a:t>
                      </a:r>
                      <a:r>
                        <a:rPr lang="en-US" altLang="zh-CN" sz="1800" b="1" spc="-105" dirty="0" err="1" smtClean="0">
                          <a:solidFill>
                            <a:srgbClr val="0000FF"/>
                          </a:solidFill>
                        </a:rPr>
                        <a:t>ding</a:t>
                      </a:r>
                      <a:r>
                        <a:rPr lang="en-US" altLang="zh-CN" sz="1800" spc="-105" dirty="0" err="1" smtClean="0"/>
                        <a:t>.</a:t>
                      </a:r>
                      <a:r>
                        <a:rPr lang="en-US" altLang="zh-CN" sz="1800" spc="-120" dirty="0" err="1" smtClean="0"/>
                        <a:t>RLoc</a:t>
                      </a:r>
                      <a:r>
                        <a:rPr lang="en-US" altLang="zh-CN" sz="1800" spc="-110" dirty="0" err="1" smtClean="0"/>
                        <a:t>k</a:t>
                      </a:r>
                      <a:r>
                        <a:rPr lang="en-US" altLang="zh-CN" sz="1800" dirty="0" smtClean="0"/>
                        <a:t>()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/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pc="-70" dirty="0" err="1" smtClean="0">
                          <a:latin typeface="+mn-lt"/>
                          <a:cs typeface="Calibri"/>
                        </a:rPr>
                        <a:t>lock.</a:t>
                      </a:r>
                      <a:r>
                        <a:rPr lang="en-US" altLang="zh-CN" sz="1800" b="1" spc="-70" dirty="0" err="1" smtClean="0">
                          <a:solidFill>
                            <a:srgbClr val="C00000"/>
                          </a:solidFill>
                          <a:latin typeface="+mn-lt"/>
                          <a:cs typeface="Calibri"/>
                        </a:rPr>
                        <a:t>acqui</a:t>
                      </a:r>
                      <a:r>
                        <a:rPr lang="en-US" altLang="zh-CN" sz="1800" b="1" spc="-100" dirty="0" err="1" smtClean="0">
                          <a:solidFill>
                            <a:srgbClr val="C00000"/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n-US" altLang="zh-CN" sz="1800" b="1" spc="-60" dirty="0" err="1" smtClean="0">
                          <a:solidFill>
                            <a:srgbClr val="C00000"/>
                          </a:solidFill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1800" dirty="0" smtClean="0">
                          <a:latin typeface="+mn-lt"/>
                          <a:cs typeface="Calibri"/>
                        </a:rPr>
                        <a:t>()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……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pc="-50" dirty="0" err="1" smtClean="0">
                          <a:latin typeface="+mn-lt"/>
                          <a:cs typeface="Calibri"/>
                        </a:rPr>
                        <a:t>lock.</a:t>
                      </a:r>
                      <a:r>
                        <a:rPr lang="en-US" altLang="zh-CN" sz="1800" b="1" spc="-90" dirty="0" err="1" smtClean="0">
                          <a:solidFill>
                            <a:srgbClr val="C00000"/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n-US" altLang="zh-CN" sz="1800" b="1" spc="-50" dirty="0" err="1" smtClean="0">
                          <a:solidFill>
                            <a:srgbClr val="C00000"/>
                          </a:solidFill>
                          <a:latin typeface="+mn-lt"/>
                          <a:cs typeface="Calibri"/>
                        </a:rPr>
                        <a:t>el</a:t>
                      </a:r>
                      <a:r>
                        <a:rPr lang="en-US" altLang="zh-CN" sz="1800" b="1" spc="-60" dirty="0" err="1" smtClean="0">
                          <a:solidFill>
                            <a:srgbClr val="C00000"/>
                          </a:solidFill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altLang="zh-CN" sz="1800" b="1" spc="-70" dirty="0" err="1" smtClean="0">
                          <a:solidFill>
                            <a:srgbClr val="C00000"/>
                          </a:solidFill>
                          <a:latin typeface="+mn-lt"/>
                          <a:cs typeface="Calibri"/>
                        </a:rPr>
                        <a:t>ase</a:t>
                      </a:r>
                      <a:r>
                        <a:rPr lang="en-US" altLang="zh-CN" sz="1800" dirty="0" smtClean="0">
                          <a:latin typeface="+mn-lt"/>
                          <a:cs typeface="Calibri"/>
                        </a:rPr>
                        <a:t>()</a:t>
                      </a:r>
                      <a:endParaRPr lang="en-US" altLang="zh-CN" sz="1800" dirty="0" smtClean="0"/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2)</a:t>
                      </a:r>
                      <a:r>
                        <a:rPr lang="en-US" altLang="zh-CN" sz="1800" dirty="0" err="1" smtClean="0"/>
                        <a:t>setDaemon</a:t>
                      </a:r>
                      <a:r>
                        <a:rPr lang="en-US" altLang="zh-CN" sz="1800" dirty="0" smtClean="0"/>
                        <a:t>(False)(</a:t>
                      </a:r>
                      <a:r>
                        <a:rPr lang="zh-CN" altLang="en-US" sz="1800" dirty="0" smtClean="0"/>
                        <a:t>默认情况</a:t>
                      </a:r>
                      <a:r>
                        <a:rPr lang="en-US" altLang="zh-CN" sz="1800" dirty="0" smtClean="0"/>
                        <a:t>):</a:t>
                      </a:r>
                      <a:r>
                        <a:rPr lang="zh-CN" altLang="en-US" sz="1800" dirty="0" smtClean="0"/>
                        <a:t>非守护线程，也称为前台线程。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97166" y="11430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本单元小结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3161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73264"/>
            <a:ext cx="1254125" cy="1285240"/>
          </a:xfrm>
          <a:custGeom>
            <a:avLst/>
            <a:gdLst/>
            <a:ahLst/>
            <a:cxnLst/>
            <a:rect l="l" t="t" r="r" b="b"/>
            <a:pathLst>
              <a:path w="1254125" h="1285240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180966"/>
            <a:ext cx="1254125" cy="128524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1"/>
                </a:moveTo>
                <a:lnTo>
                  <a:pt x="1254036" y="1284731"/>
                </a:lnTo>
                <a:lnTo>
                  <a:pt x="1254036" y="0"/>
                </a:lnTo>
                <a:lnTo>
                  <a:pt x="1" y="0"/>
                </a:lnTo>
                <a:lnTo>
                  <a:pt x="1" y="1284731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86633"/>
            <a:ext cx="1254125" cy="128524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392427"/>
            <a:ext cx="1254125" cy="128524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54125" cy="1283335"/>
          </a:xfrm>
          <a:custGeom>
            <a:avLst/>
            <a:gdLst/>
            <a:ahLst/>
            <a:cxnLst/>
            <a:rect l="l" t="t" r="r" b="b"/>
            <a:pathLst>
              <a:path w="1254125" h="1283335">
                <a:moveTo>
                  <a:pt x="1" y="1282827"/>
                </a:moveTo>
                <a:lnTo>
                  <a:pt x="1254036" y="1282827"/>
                </a:lnTo>
                <a:lnTo>
                  <a:pt x="1254036" y="0"/>
                </a:lnTo>
                <a:lnTo>
                  <a:pt x="1" y="0"/>
                </a:lnTo>
                <a:lnTo>
                  <a:pt x="1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26240" y="5573264"/>
            <a:ext cx="365760" cy="1285240"/>
          </a:xfrm>
          <a:custGeom>
            <a:avLst/>
            <a:gdLst/>
            <a:ahLst/>
            <a:cxnLst/>
            <a:rect l="l" t="t" r="r" b="b"/>
            <a:pathLst>
              <a:path w="365759" h="1285240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26240" y="4180966"/>
            <a:ext cx="365760" cy="128524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1"/>
                </a:moveTo>
                <a:lnTo>
                  <a:pt x="365759" y="1284731"/>
                </a:lnTo>
                <a:lnTo>
                  <a:pt x="365759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26240" y="2786633"/>
            <a:ext cx="365760" cy="128524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26240" y="1392427"/>
            <a:ext cx="365760" cy="128524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26240" y="0"/>
            <a:ext cx="365760" cy="1283335"/>
          </a:xfrm>
          <a:custGeom>
            <a:avLst/>
            <a:gdLst/>
            <a:ahLst/>
            <a:cxnLst/>
            <a:rect l="l" t="t" r="r" b="b"/>
            <a:pathLst>
              <a:path w="365759" h="1283335">
                <a:moveTo>
                  <a:pt x="0" y="1282827"/>
                </a:moveTo>
                <a:lnTo>
                  <a:pt x="365759" y="1282827"/>
                </a:lnTo>
                <a:lnTo>
                  <a:pt x="365759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96646" y="2745220"/>
            <a:ext cx="1099870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0960">
              <a:lnSpc>
                <a:spcPct val="100000"/>
              </a:lnSpc>
            </a:pPr>
            <a:r>
              <a:rPr spc="-400" dirty="0">
                <a:solidFill>
                  <a:srgbClr val="FBAF2F"/>
                </a:solidFill>
              </a:rPr>
              <a:t>P</a:t>
            </a:r>
            <a:r>
              <a:rPr spc="-5" dirty="0">
                <a:solidFill>
                  <a:srgbClr val="FBAF2F"/>
                </a:solidFill>
              </a:rPr>
              <a:t>A</a:t>
            </a:r>
            <a:r>
              <a:rPr spc="-150" dirty="0">
                <a:solidFill>
                  <a:srgbClr val="FBAF2F"/>
                </a:solidFill>
              </a:rPr>
              <a:t>R</a:t>
            </a:r>
            <a:r>
              <a:rPr dirty="0">
                <a:solidFill>
                  <a:srgbClr val="FBAF2F"/>
                </a:solidFill>
              </a:rPr>
              <a:t>T</a:t>
            </a:r>
            <a:r>
              <a:rPr spc="-5" dirty="0">
                <a:solidFill>
                  <a:srgbClr val="FBAF2F"/>
                </a:solidFill>
              </a:rPr>
              <a:t> </a:t>
            </a:r>
            <a:r>
              <a:rPr lang="en-US" altLang="zh-CN" spc="90" dirty="0" smtClean="0">
                <a:solidFill>
                  <a:srgbClr val="FBAF2F"/>
                </a:solidFill>
              </a:rPr>
              <a:t>ONE</a:t>
            </a:r>
            <a:endParaRPr spc="-5" dirty="0">
              <a:solidFill>
                <a:srgbClr val="FBAF2F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27832" y="3535679"/>
            <a:ext cx="2468880" cy="553998"/>
          </a:xfrm>
          <a:prstGeom prst="rect">
            <a:avLst/>
          </a:prstGeom>
          <a:solidFill>
            <a:srgbClr val="FBAF2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lang="zh-CN" altLang="en-US" sz="3600" dirty="0" smtClean="0">
                <a:solidFill>
                  <a:srgbClr val="FFFFFF"/>
                </a:solidFill>
                <a:latin typeface="微软雅黑"/>
                <a:cs typeface="微软雅黑"/>
              </a:rPr>
              <a:t>前后台线程</a:t>
            </a:r>
            <a:endParaRPr sz="36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2361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1200" y="2362200"/>
            <a:ext cx="95184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1)</a:t>
            </a:r>
            <a:r>
              <a:rPr lang="en-US" altLang="zh-CN" sz="2400" dirty="0" err="1" smtClean="0"/>
              <a:t>setDaemon</a:t>
            </a:r>
            <a:r>
              <a:rPr lang="en-US" altLang="zh-CN" sz="2400" dirty="0" smtClean="0"/>
              <a:t>(True): </a:t>
            </a:r>
            <a:r>
              <a:rPr lang="zh-CN" altLang="en-US" sz="2400" dirty="0" smtClean="0"/>
              <a:t>设置后台线程、守护线程，也称为服务线程，是运行在后台的一种特殊线程（</a:t>
            </a:r>
            <a:r>
              <a:rPr lang="en-US" altLang="zh-CN" sz="2400" dirty="0" smtClean="0"/>
              <a:t>Daemon</a:t>
            </a:r>
            <a:r>
              <a:rPr lang="zh-CN" altLang="en-US" sz="2400" dirty="0" smtClean="0"/>
              <a:t>：守护线程、后台线程）。当程序没有可服务的线程会自动离开。即当</a:t>
            </a:r>
            <a:r>
              <a:rPr lang="zh-CN" altLang="en-US" sz="2400" dirty="0"/>
              <a:t>主线程退出时</a:t>
            </a:r>
            <a:r>
              <a:rPr lang="en-US" altLang="zh-CN" sz="2400" dirty="0"/>
              <a:t>,</a:t>
            </a:r>
            <a:r>
              <a:rPr lang="zh-CN" altLang="en-US" sz="2400" dirty="0"/>
              <a:t>后台线程</a:t>
            </a:r>
            <a:r>
              <a:rPr lang="zh-CN" altLang="en-US" sz="2400" dirty="0" smtClean="0"/>
              <a:t>随即退出。因此，守护线程的优先级比较低，用于为其他线程提供服务。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2)</a:t>
            </a:r>
            <a:r>
              <a:rPr lang="en-US" altLang="zh-CN" sz="2400" dirty="0" err="1"/>
              <a:t>setDaemon</a:t>
            </a:r>
            <a:r>
              <a:rPr lang="en-US" altLang="zh-CN" sz="2400" dirty="0"/>
              <a:t>(False)(</a:t>
            </a:r>
            <a:r>
              <a:rPr lang="zh-CN" altLang="en-US" sz="2400" dirty="0"/>
              <a:t>默认情况</a:t>
            </a:r>
            <a:r>
              <a:rPr lang="en-US" altLang="zh-CN" sz="2400" dirty="0" smtClean="0"/>
              <a:t>):</a:t>
            </a:r>
            <a:r>
              <a:rPr lang="zh-CN" altLang="en-US" sz="2400" dirty="0" smtClean="0"/>
              <a:t>非守护线程，也称为前台线程。当</a:t>
            </a:r>
            <a:r>
              <a:rPr lang="zh-CN" altLang="en-US" sz="2400" dirty="0"/>
              <a:t>主线程退出时</a:t>
            </a:r>
            <a:r>
              <a:rPr lang="en-US" altLang="zh-CN" sz="2400" dirty="0"/>
              <a:t>,</a:t>
            </a:r>
            <a:r>
              <a:rPr lang="zh-CN" altLang="en-US" sz="2400" dirty="0"/>
              <a:t>若前台线程还未结束</a:t>
            </a:r>
            <a:r>
              <a:rPr lang="en-US" altLang="zh-CN" sz="2400" dirty="0"/>
              <a:t>,</a:t>
            </a:r>
            <a:r>
              <a:rPr lang="zh-CN" altLang="en-US" sz="2400" dirty="0"/>
              <a:t>则等待</a:t>
            </a:r>
            <a:r>
              <a:rPr lang="zh-CN" altLang="en-US" sz="2400" dirty="0" smtClean="0"/>
              <a:t>所有前台线程</a:t>
            </a:r>
            <a:r>
              <a:rPr lang="zh-CN" altLang="en-US" sz="2400" dirty="0"/>
              <a:t>结束</a:t>
            </a:r>
            <a:r>
              <a:rPr lang="en-US" altLang="zh-CN" sz="2400" dirty="0"/>
              <a:t>,</a:t>
            </a:r>
            <a:r>
              <a:rPr lang="zh-CN" altLang="en-US" sz="2400" dirty="0"/>
              <a:t>相当于在程序末尾加入</a:t>
            </a:r>
            <a:r>
              <a:rPr lang="en-US" altLang="zh-CN" sz="2400" dirty="0"/>
              <a:t>join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994263" y="1111500"/>
            <a:ext cx="5303520" cy="1231106"/>
          </a:xfrm>
        </p:spPr>
        <p:txBody>
          <a:bodyPr/>
          <a:lstStyle/>
          <a:p>
            <a:r>
              <a:rPr lang="en-US" altLang="zh-CN" sz="4000" dirty="0"/>
              <a:t>3.31.</a:t>
            </a:r>
            <a:r>
              <a:rPr lang="zh-CN" altLang="en-US" sz="4000" dirty="0"/>
              <a:t>前后台线程</a:t>
            </a:r>
            <a:endParaRPr lang="en-US" altLang="zh-CN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6315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0" y="1752600"/>
            <a:ext cx="97601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若</a:t>
            </a:r>
            <a:r>
              <a:rPr lang="zh-CN" altLang="en-US" sz="2400" dirty="0" smtClean="0"/>
              <a:t>在父线程</a:t>
            </a:r>
            <a:r>
              <a:rPr lang="zh-CN" altLang="en-US" sz="2400" dirty="0"/>
              <a:t>中创建了子线程，</a:t>
            </a:r>
            <a:r>
              <a:rPr lang="zh-CN" altLang="en-US" sz="2400" dirty="0" smtClean="0"/>
              <a:t>当父线程</a:t>
            </a:r>
            <a:r>
              <a:rPr lang="zh-CN" altLang="en-US" sz="2400" dirty="0"/>
              <a:t>结束时根据子线程</a:t>
            </a:r>
            <a:r>
              <a:rPr lang="en-US" altLang="zh-CN" sz="2400" dirty="0" smtClean="0"/>
              <a:t>daemon</a:t>
            </a:r>
            <a:r>
              <a:rPr lang="zh-CN" altLang="en-US" sz="2400" dirty="0" smtClean="0"/>
              <a:t>属性</a:t>
            </a:r>
            <a:r>
              <a:rPr lang="zh-CN" altLang="en-US" sz="2400" dirty="0"/>
              <a:t>值的不同可能会发生下面的两种情况之一：</a:t>
            </a:r>
          </a:p>
          <a:p>
            <a:endParaRPr lang="zh-CN" altLang="en-US" sz="2400" dirty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）如果</a:t>
            </a:r>
            <a:r>
              <a:rPr lang="zh-CN" altLang="en-US" sz="2400" dirty="0"/>
              <a:t>某个子线程的</a:t>
            </a:r>
            <a:r>
              <a:rPr lang="en-US" altLang="zh-CN" sz="2400" dirty="0"/>
              <a:t>daemon</a:t>
            </a:r>
            <a:r>
              <a:rPr lang="zh-CN" altLang="en-US" sz="2400" dirty="0"/>
              <a:t>属性为</a:t>
            </a:r>
            <a:r>
              <a:rPr lang="en-US" altLang="zh-CN" sz="2400" dirty="0"/>
              <a:t>False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父</a:t>
            </a:r>
            <a:r>
              <a:rPr lang="zh-CN" altLang="en-US" sz="2400" dirty="0" smtClean="0"/>
              <a:t>线程</a:t>
            </a:r>
            <a:r>
              <a:rPr lang="zh-CN" altLang="en-US" sz="2400" dirty="0"/>
              <a:t>结束时会检测该子线程是否结束，如果该子线程还在运行，则主线程会等待它完成后再退出；</a:t>
            </a: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）如果</a:t>
            </a:r>
            <a:r>
              <a:rPr lang="zh-CN" altLang="en-US" sz="2400" dirty="0"/>
              <a:t>某个子线程的</a:t>
            </a:r>
            <a:r>
              <a:rPr lang="en-US" altLang="zh-CN" sz="2400" dirty="0"/>
              <a:t>daemon</a:t>
            </a:r>
            <a:r>
              <a:rPr lang="zh-CN" altLang="en-US" sz="2400" dirty="0"/>
              <a:t>属性为</a:t>
            </a:r>
            <a:r>
              <a:rPr lang="en-US" altLang="zh-CN" sz="2400" dirty="0"/>
              <a:t>True</a:t>
            </a:r>
            <a:r>
              <a:rPr lang="zh-CN" altLang="en-US" sz="2400" dirty="0"/>
              <a:t>，主线程运行结束时不对这个子线程进行检查而直接退出，同时所有</a:t>
            </a:r>
            <a:r>
              <a:rPr lang="en-US" altLang="zh-CN" sz="2400" dirty="0"/>
              <a:t>daemon</a:t>
            </a:r>
            <a:r>
              <a:rPr lang="zh-CN" altLang="en-US" sz="2400" dirty="0"/>
              <a:t>值为</a:t>
            </a:r>
            <a:r>
              <a:rPr lang="en-US" altLang="zh-CN" sz="2400" dirty="0"/>
              <a:t>True</a:t>
            </a:r>
            <a:r>
              <a:rPr lang="zh-CN" altLang="en-US" sz="2400" dirty="0"/>
              <a:t>的子线程将随主线程一起结束，而不论是否运行完成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属性</a:t>
            </a:r>
            <a:r>
              <a:rPr lang="en-US" altLang="zh-CN" sz="2400" dirty="0"/>
              <a:t>daemon</a:t>
            </a:r>
            <a:r>
              <a:rPr lang="zh-CN" altLang="en-US" sz="2400" dirty="0"/>
              <a:t>的值默认为</a:t>
            </a:r>
            <a:r>
              <a:rPr lang="en-US" altLang="zh-CN" sz="2400" dirty="0"/>
              <a:t>False</a:t>
            </a:r>
            <a:r>
              <a:rPr lang="zh-CN" altLang="en-US" sz="2400" dirty="0"/>
              <a:t>，如果需要修改，必须在</a:t>
            </a:r>
            <a:r>
              <a:rPr lang="zh-CN" altLang="en-US" sz="2400" b="1" dirty="0">
                <a:solidFill>
                  <a:srgbClr val="C00000"/>
                </a:solidFill>
              </a:rPr>
              <a:t>调用</a:t>
            </a:r>
            <a:r>
              <a:rPr lang="en-US" altLang="zh-CN" sz="2400" b="1" dirty="0">
                <a:solidFill>
                  <a:srgbClr val="C00000"/>
                </a:solidFill>
              </a:rPr>
              <a:t>start()</a:t>
            </a:r>
            <a:r>
              <a:rPr lang="zh-CN" altLang="en-US" sz="2400" b="1" dirty="0">
                <a:solidFill>
                  <a:srgbClr val="C00000"/>
                </a:solidFill>
              </a:rPr>
              <a:t>方法</a:t>
            </a:r>
            <a:r>
              <a:rPr lang="zh-CN" altLang="en-US" sz="2400" dirty="0"/>
              <a:t>启动线程之前进行设置。</a:t>
            </a:r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1981200" y="990600"/>
            <a:ext cx="5303520" cy="123110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kern="0" smtClean="0">
                <a:solidFill>
                  <a:sysClr val="windowText" lastClr="000000"/>
                </a:solidFill>
              </a:rPr>
              <a:t>3.31.</a:t>
            </a:r>
            <a:r>
              <a:rPr lang="zh-CN" altLang="en-US" sz="4000" kern="0" smtClean="0">
                <a:solidFill>
                  <a:sysClr val="windowText" lastClr="000000"/>
                </a:solidFill>
              </a:rPr>
              <a:t>前后台线程</a:t>
            </a:r>
            <a:endParaRPr lang="en-US" altLang="zh-CN" sz="4000" kern="0" smtClean="0">
              <a:solidFill>
                <a:sysClr val="windowText" lastClr="000000"/>
              </a:solidFill>
            </a:endParaRPr>
          </a:p>
          <a:p>
            <a:endParaRPr lang="zh-CN" altLang="en-US" sz="4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3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73264"/>
            <a:ext cx="1254125" cy="1285240"/>
          </a:xfrm>
          <a:custGeom>
            <a:avLst/>
            <a:gdLst/>
            <a:ahLst/>
            <a:cxnLst/>
            <a:rect l="l" t="t" r="r" b="b"/>
            <a:pathLst>
              <a:path w="1254125" h="1285240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180966"/>
            <a:ext cx="1254125" cy="128524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1"/>
                </a:moveTo>
                <a:lnTo>
                  <a:pt x="1254036" y="1284731"/>
                </a:lnTo>
                <a:lnTo>
                  <a:pt x="1254036" y="0"/>
                </a:lnTo>
                <a:lnTo>
                  <a:pt x="1" y="0"/>
                </a:lnTo>
                <a:lnTo>
                  <a:pt x="1" y="1284731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86633"/>
            <a:ext cx="1254125" cy="128524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392427"/>
            <a:ext cx="1254125" cy="128524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54125" cy="1283335"/>
          </a:xfrm>
          <a:custGeom>
            <a:avLst/>
            <a:gdLst/>
            <a:ahLst/>
            <a:cxnLst/>
            <a:rect l="l" t="t" r="r" b="b"/>
            <a:pathLst>
              <a:path w="1254125" h="1283335">
                <a:moveTo>
                  <a:pt x="1" y="1282827"/>
                </a:moveTo>
                <a:lnTo>
                  <a:pt x="1254036" y="1282827"/>
                </a:lnTo>
                <a:lnTo>
                  <a:pt x="1254036" y="0"/>
                </a:lnTo>
                <a:lnTo>
                  <a:pt x="1" y="0"/>
                </a:lnTo>
                <a:lnTo>
                  <a:pt x="1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26240" y="5573264"/>
            <a:ext cx="365760" cy="1285240"/>
          </a:xfrm>
          <a:custGeom>
            <a:avLst/>
            <a:gdLst/>
            <a:ahLst/>
            <a:cxnLst/>
            <a:rect l="l" t="t" r="r" b="b"/>
            <a:pathLst>
              <a:path w="365759" h="1285240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26240" y="4180966"/>
            <a:ext cx="365760" cy="128524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1"/>
                </a:moveTo>
                <a:lnTo>
                  <a:pt x="365759" y="1284731"/>
                </a:lnTo>
                <a:lnTo>
                  <a:pt x="365759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26240" y="2786633"/>
            <a:ext cx="365760" cy="128524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26240" y="1392427"/>
            <a:ext cx="365760" cy="128524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26240" y="0"/>
            <a:ext cx="365760" cy="1283335"/>
          </a:xfrm>
          <a:custGeom>
            <a:avLst/>
            <a:gdLst/>
            <a:ahLst/>
            <a:cxnLst/>
            <a:rect l="l" t="t" r="r" b="b"/>
            <a:pathLst>
              <a:path w="365759" h="1283335">
                <a:moveTo>
                  <a:pt x="0" y="1282827"/>
                </a:moveTo>
                <a:lnTo>
                  <a:pt x="365759" y="1282827"/>
                </a:lnTo>
                <a:lnTo>
                  <a:pt x="365759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0960">
              <a:lnSpc>
                <a:spcPct val="100000"/>
              </a:lnSpc>
            </a:pPr>
            <a:r>
              <a:rPr spc="-400" dirty="0">
                <a:solidFill>
                  <a:srgbClr val="FBAF2F"/>
                </a:solidFill>
              </a:rPr>
              <a:t>P</a:t>
            </a:r>
            <a:r>
              <a:rPr spc="-5" dirty="0">
                <a:solidFill>
                  <a:srgbClr val="FBAF2F"/>
                </a:solidFill>
              </a:rPr>
              <a:t>A</a:t>
            </a:r>
            <a:r>
              <a:rPr spc="-150" dirty="0">
                <a:solidFill>
                  <a:srgbClr val="FBAF2F"/>
                </a:solidFill>
              </a:rPr>
              <a:t>R</a:t>
            </a:r>
            <a:r>
              <a:rPr dirty="0">
                <a:solidFill>
                  <a:srgbClr val="FBAF2F"/>
                </a:solidFill>
              </a:rPr>
              <a:t>T</a:t>
            </a:r>
            <a:r>
              <a:rPr spc="-5" dirty="0">
                <a:solidFill>
                  <a:srgbClr val="FBAF2F"/>
                </a:solidFill>
              </a:rPr>
              <a:t> </a:t>
            </a:r>
            <a:r>
              <a:rPr spc="90" dirty="0">
                <a:solidFill>
                  <a:srgbClr val="FBAF2F"/>
                </a:solidFill>
              </a:rPr>
              <a:t>T</a:t>
            </a:r>
            <a:r>
              <a:rPr spc="-5" dirty="0">
                <a:solidFill>
                  <a:srgbClr val="FBAF2F"/>
                </a:solidFill>
              </a:rPr>
              <a:t>WO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227832" y="3535679"/>
            <a:ext cx="2468880" cy="645160"/>
          </a:xfrm>
          <a:prstGeom prst="rect">
            <a:avLst/>
          </a:prstGeom>
          <a:solidFill>
            <a:srgbClr val="FBAF2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微软雅黑"/>
                <a:cs typeface="微软雅黑"/>
              </a:rPr>
              <a:t>线程的等待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6334" y="735965"/>
            <a:ext cx="5024120" cy="635"/>
          </a:xfrm>
          <a:custGeom>
            <a:avLst/>
            <a:gdLst/>
            <a:ahLst/>
            <a:cxnLst/>
            <a:rect l="l" t="t" r="r" b="b"/>
            <a:pathLst>
              <a:path w="5024120" h="634">
                <a:moveTo>
                  <a:pt x="0" y="0"/>
                </a:moveTo>
                <a:lnTo>
                  <a:pt x="5024120" y="635"/>
                </a:lnTo>
              </a:path>
            </a:pathLst>
          </a:custGeom>
          <a:ln w="28575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7467" y="1546225"/>
            <a:ext cx="165100" cy="168910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2047" y="164163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742" y="0"/>
                </a:lnTo>
              </a:path>
            </a:pathLst>
          </a:custGeom>
          <a:ln w="3742">
            <a:solidFill>
              <a:srgbClr val="3645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4736" y="1145921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0871" y="1202055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5041" y="1110445"/>
            <a:ext cx="108585" cy="102870"/>
          </a:xfrm>
          <a:custGeom>
            <a:avLst/>
            <a:gdLst/>
            <a:ahLst/>
            <a:cxnLst/>
            <a:rect l="l" t="t" r="r" b="b"/>
            <a:pathLst>
              <a:path w="108585" h="102869">
                <a:moveTo>
                  <a:pt x="48050" y="0"/>
                </a:moveTo>
                <a:lnTo>
                  <a:pt x="6727" y="12155"/>
                </a:lnTo>
                <a:lnTo>
                  <a:pt x="0" y="16425"/>
                </a:lnTo>
                <a:lnTo>
                  <a:pt x="93371" y="102819"/>
                </a:lnTo>
                <a:lnTo>
                  <a:pt x="108405" y="63633"/>
                </a:lnTo>
                <a:lnTo>
                  <a:pt x="106690" y="50939"/>
                </a:lnTo>
                <a:lnTo>
                  <a:pt x="87248" y="16425"/>
                </a:lnTo>
                <a:lnTo>
                  <a:pt x="48050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5647" y="1108583"/>
            <a:ext cx="770890" cy="76708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  <a:path w="770889" h="767080">
                <a:moveTo>
                  <a:pt x="770724" y="284352"/>
                </a:moveTo>
                <a:lnTo>
                  <a:pt x="680935" y="377825"/>
                </a:lnTo>
                <a:lnTo>
                  <a:pt x="680935" y="673353"/>
                </a:lnTo>
                <a:lnTo>
                  <a:pt x="770724" y="673353"/>
                </a:lnTo>
                <a:lnTo>
                  <a:pt x="770724" y="284352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80577" y="1283335"/>
            <a:ext cx="8864600" cy="4355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</a:pPr>
            <a:r>
              <a:rPr sz="2400" dirty="0">
                <a:latin typeface="宋体"/>
                <a:cs typeface="宋体"/>
              </a:rPr>
              <a:t>在多线程的程序中往往一个线程（例如主线程）要等待其它线程执 行完毕才继续执行，这可以用</a:t>
            </a:r>
            <a:r>
              <a:rPr sz="2400" spc="-75" dirty="0">
                <a:solidFill>
                  <a:srgbClr val="C00000"/>
                </a:solidFill>
                <a:latin typeface="Calibri"/>
                <a:cs typeface="Calibri"/>
              </a:rPr>
              <a:t>join</a:t>
            </a:r>
            <a:r>
              <a:rPr sz="2400" dirty="0">
                <a:latin typeface="宋体"/>
                <a:cs typeface="宋体"/>
              </a:rPr>
              <a:t>函数，使用的方法是：</a:t>
            </a: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620"/>
              </a:spcBef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线程对象</a:t>
            </a:r>
            <a:r>
              <a:rPr sz="2400" spc="-20" dirty="0">
                <a:latin typeface="Calibri"/>
                <a:cs typeface="Calibri"/>
              </a:rPr>
              <a:t>.j</a:t>
            </a:r>
            <a:r>
              <a:rPr sz="2400" spc="-4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i</a:t>
            </a:r>
            <a:r>
              <a:rPr sz="2400" spc="-9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()</a:t>
            </a: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0000"/>
              </a:lnSpc>
            </a:pPr>
            <a:r>
              <a:rPr sz="2400" dirty="0" err="1" smtClean="0">
                <a:latin typeface="宋体"/>
                <a:cs typeface="宋体"/>
              </a:rPr>
              <a:t>在一个</a:t>
            </a:r>
            <a:r>
              <a:rPr lang="zh-CN" altLang="en-US" sz="2400" dirty="0" smtClean="0">
                <a:latin typeface="宋体"/>
                <a:cs typeface="宋体"/>
              </a:rPr>
              <a:t>（主）</a:t>
            </a:r>
            <a:r>
              <a:rPr sz="2400" dirty="0" err="1" smtClean="0">
                <a:latin typeface="宋体"/>
                <a:cs typeface="宋体"/>
              </a:rPr>
              <a:t>线程代码中执行这条语句</a:t>
            </a:r>
            <a:r>
              <a:rPr sz="2400" dirty="0" err="1">
                <a:latin typeface="宋体"/>
                <a:cs typeface="宋体"/>
              </a:rPr>
              <a:t>，</a:t>
            </a:r>
            <a:r>
              <a:rPr sz="2400" dirty="0" err="1" smtClean="0">
                <a:latin typeface="宋体"/>
                <a:cs typeface="宋体"/>
              </a:rPr>
              <a:t>当前的</a:t>
            </a:r>
            <a:r>
              <a:rPr lang="zh-CN" altLang="en-US" sz="2400" dirty="0" smtClean="0">
                <a:latin typeface="宋体"/>
                <a:cs typeface="宋体"/>
              </a:rPr>
              <a:t>（主）</a:t>
            </a:r>
            <a:r>
              <a:rPr sz="2400" dirty="0" err="1" smtClean="0">
                <a:latin typeface="宋体"/>
                <a:cs typeface="宋体"/>
              </a:rPr>
              <a:t>线程就会停止执行</a:t>
            </a:r>
            <a:r>
              <a:rPr sz="2400" dirty="0" err="1">
                <a:latin typeface="宋体"/>
                <a:cs typeface="宋体"/>
              </a:rPr>
              <a:t>，</a:t>
            </a:r>
            <a:r>
              <a:rPr sz="2400" dirty="0" err="1" smtClean="0">
                <a:latin typeface="宋体"/>
                <a:cs typeface="宋体"/>
              </a:rPr>
              <a:t>一直等到指定的</a:t>
            </a:r>
            <a:r>
              <a:rPr lang="zh-CN" altLang="en-US" sz="2400" dirty="0" smtClean="0">
                <a:latin typeface="宋体"/>
                <a:cs typeface="宋体"/>
              </a:rPr>
              <a:t>（子</a:t>
            </a:r>
            <a:r>
              <a:rPr lang="en-US" altLang="zh-CN" sz="2400" dirty="0" smtClean="0">
                <a:latin typeface="宋体"/>
                <a:cs typeface="宋体"/>
              </a:rPr>
              <a:t>/</a:t>
            </a:r>
            <a:r>
              <a:rPr lang="zh-CN" altLang="en-US" sz="2400" dirty="0" smtClean="0">
                <a:latin typeface="宋体"/>
                <a:cs typeface="宋体"/>
              </a:rPr>
              <a:t>被调用）</a:t>
            </a:r>
            <a:r>
              <a:rPr sz="2400" b="1" dirty="0" err="1" smtClean="0">
                <a:solidFill>
                  <a:srgbClr val="0000FF"/>
                </a:solidFill>
                <a:latin typeface="宋体"/>
                <a:cs typeface="宋体"/>
              </a:rPr>
              <a:t>线程对象</a:t>
            </a:r>
            <a:r>
              <a:rPr sz="2400" dirty="0" err="1" smtClean="0">
                <a:latin typeface="宋体"/>
                <a:cs typeface="宋体"/>
              </a:rPr>
              <a:t>的线程执行完毕后才继续执行</a:t>
            </a:r>
            <a:r>
              <a:rPr sz="2400" dirty="0" err="1">
                <a:latin typeface="宋体"/>
                <a:cs typeface="宋体"/>
              </a:rPr>
              <a:t>，</a:t>
            </a:r>
            <a:r>
              <a:rPr sz="2400" b="1" dirty="0" err="1" smtClean="0">
                <a:solidFill>
                  <a:srgbClr val="C00000"/>
                </a:solidFill>
                <a:latin typeface="宋体"/>
                <a:cs typeface="宋体"/>
              </a:rPr>
              <a:t>即这条语句启动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/>
                <a:cs typeface="宋体"/>
              </a:rPr>
              <a:t>（主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/>
                <a:cs typeface="宋体"/>
              </a:rPr>
              <a:t>/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/>
                <a:cs typeface="宋体"/>
              </a:rPr>
              <a:t>父线程）</a:t>
            </a:r>
            <a:r>
              <a:rPr sz="2400" b="1" dirty="0" err="1" smtClean="0">
                <a:solidFill>
                  <a:srgbClr val="C00000"/>
                </a:solidFill>
                <a:latin typeface="宋体"/>
                <a:cs typeface="宋体"/>
              </a:rPr>
              <a:t>阻塞等待</a:t>
            </a:r>
            <a:r>
              <a:rPr sz="2400" dirty="0" err="1" smtClean="0">
                <a:latin typeface="宋体"/>
                <a:cs typeface="宋体"/>
              </a:rPr>
              <a:t>的作用</a:t>
            </a:r>
            <a:r>
              <a:rPr sz="2400" dirty="0" smtClean="0">
                <a:latin typeface="宋体"/>
                <a:cs typeface="宋体"/>
              </a:rPr>
              <a:t>。</a:t>
            </a:r>
            <a:r>
              <a:rPr lang="zh-CN" altLang="en-US" sz="2400" dirty="0">
                <a:latin typeface="宋体"/>
                <a:cs typeface="宋体"/>
              </a:rPr>
              <a:t>调用线程等待该线程完成后</a:t>
            </a:r>
            <a:r>
              <a:rPr lang="en-US" altLang="zh-CN" sz="2400" dirty="0">
                <a:latin typeface="宋体"/>
                <a:cs typeface="宋体"/>
              </a:rPr>
              <a:t>,</a:t>
            </a:r>
            <a:r>
              <a:rPr lang="zh-CN" altLang="en-US" sz="2400" dirty="0">
                <a:latin typeface="宋体"/>
                <a:cs typeface="宋体"/>
              </a:rPr>
              <a:t>才能</a:t>
            </a:r>
            <a:r>
              <a:rPr lang="zh-CN" altLang="en-US" sz="2400" dirty="0" smtClean="0">
                <a:latin typeface="宋体"/>
                <a:cs typeface="宋体"/>
              </a:rPr>
              <a:t>继续往下</a:t>
            </a:r>
            <a:r>
              <a:rPr lang="zh-CN" altLang="en-US" sz="2400" dirty="0">
                <a:latin typeface="宋体"/>
                <a:cs typeface="宋体"/>
              </a:rPr>
              <a:t>运行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2"/>
                </a:moveTo>
                <a:lnTo>
                  <a:pt x="188722" y="1284732"/>
                </a:lnTo>
                <a:lnTo>
                  <a:pt x="188722" y="0"/>
                </a:lnTo>
                <a:lnTo>
                  <a:pt x="0" y="0"/>
                </a:lnTo>
                <a:lnTo>
                  <a:pt x="0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0" y="1284731"/>
                </a:moveTo>
                <a:lnTo>
                  <a:pt x="188722" y="1284731"/>
                </a:lnTo>
                <a:lnTo>
                  <a:pt x="188722" y="0"/>
                </a:lnTo>
                <a:lnTo>
                  <a:pt x="0" y="0"/>
                </a:lnTo>
                <a:lnTo>
                  <a:pt x="0" y="1284731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0" y="1282827"/>
                </a:moveTo>
                <a:lnTo>
                  <a:pt x="188722" y="1282827"/>
                </a:lnTo>
                <a:lnTo>
                  <a:pt x="188722" y="0"/>
                </a:lnTo>
                <a:lnTo>
                  <a:pt x="0" y="0"/>
                </a:lnTo>
                <a:lnTo>
                  <a:pt x="0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1"/>
                </a:moveTo>
                <a:lnTo>
                  <a:pt x="188747" y="1284731"/>
                </a:lnTo>
                <a:lnTo>
                  <a:pt x="188747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0" y="1284732"/>
                </a:moveTo>
                <a:lnTo>
                  <a:pt x="188747" y="1284732"/>
                </a:lnTo>
                <a:lnTo>
                  <a:pt x="188747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0" y="1282827"/>
                </a:moveTo>
                <a:lnTo>
                  <a:pt x="188747" y="1282827"/>
                </a:lnTo>
                <a:lnTo>
                  <a:pt x="188747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196078" y="303722"/>
            <a:ext cx="18008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364554"/>
                </a:solidFill>
                <a:latin typeface="微软雅黑"/>
                <a:cs typeface="微软雅黑"/>
              </a:rPr>
              <a:t>线程的等待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73264"/>
            <a:ext cx="1254125" cy="1285240"/>
          </a:xfrm>
          <a:custGeom>
            <a:avLst/>
            <a:gdLst/>
            <a:ahLst/>
            <a:cxnLst/>
            <a:rect l="l" t="t" r="r" b="b"/>
            <a:pathLst>
              <a:path w="1254125" h="1285240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180966"/>
            <a:ext cx="1254125" cy="128524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1"/>
                </a:moveTo>
                <a:lnTo>
                  <a:pt x="1254036" y="1284731"/>
                </a:lnTo>
                <a:lnTo>
                  <a:pt x="1254036" y="0"/>
                </a:lnTo>
                <a:lnTo>
                  <a:pt x="1" y="0"/>
                </a:lnTo>
                <a:lnTo>
                  <a:pt x="1" y="1284731"/>
                </a:lnTo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86633"/>
            <a:ext cx="1254125" cy="128524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392427"/>
            <a:ext cx="1254125" cy="1285240"/>
          </a:xfrm>
          <a:custGeom>
            <a:avLst/>
            <a:gdLst/>
            <a:ahLst/>
            <a:cxnLst/>
            <a:rect l="l" t="t" r="r" b="b"/>
            <a:pathLst>
              <a:path w="1254125" h="1285239">
                <a:moveTo>
                  <a:pt x="1" y="1284732"/>
                </a:moveTo>
                <a:lnTo>
                  <a:pt x="1254036" y="1284732"/>
                </a:lnTo>
                <a:lnTo>
                  <a:pt x="1254036" y="0"/>
                </a:lnTo>
                <a:lnTo>
                  <a:pt x="1" y="0"/>
                </a:lnTo>
                <a:lnTo>
                  <a:pt x="1" y="1284732"/>
                </a:lnTo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54125" cy="1283335"/>
          </a:xfrm>
          <a:custGeom>
            <a:avLst/>
            <a:gdLst/>
            <a:ahLst/>
            <a:cxnLst/>
            <a:rect l="l" t="t" r="r" b="b"/>
            <a:pathLst>
              <a:path w="1254125" h="1283335">
                <a:moveTo>
                  <a:pt x="1" y="1282827"/>
                </a:moveTo>
                <a:lnTo>
                  <a:pt x="1254036" y="1282827"/>
                </a:lnTo>
                <a:lnTo>
                  <a:pt x="1254036" y="0"/>
                </a:lnTo>
                <a:lnTo>
                  <a:pt x="1" y="0"/>
                </a:lnTo>
                <a:lnTo>
                  <a:pt x="1" y="1282827"/>
                </a:lnTo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26240" y="5573264"/>
            <a:ext cx="365760" cy="1285240"/>
          </a:xfrm>
          <a:custGeom>
            <a:avLst/>
            <a:gdLst/>
            <a:ahLst/>
            <a:cxnLst/>
            <a:rect l="l" t="t" r="r" b="b"/>
            <a:pathLst>
              <a:path w="365759" h="1285240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26240" y="4180966"/>
            <a:ext cx="365760" cy="128524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1"/>
                </a:moveTo>
                <a:lnTo>
                  <a:pt x="365759" y="1284731"/>
                </a:lnTo>
                <a:lnTo>
                  <a:pt x="365759" y="0"/>
                </a:lnTo>
                <a:lnTo>
                  <a:pt x="0" y="0"/>
                </a:lnTo>
                <a:lnTo>
                  <a:pt x="0" y="1284731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26240" y="2786633"/>
            <a:ext cx="365760" cy="128524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26240" y="1392427"/>
            <a:ext cx="365760" cy="1285240"/>
          </a:xfrm>
          <a:custGeom>
            <a:avLst/>
            <a:gdLst/>
            <a:ahLst/>
            <a:cxnLst/>
            <a:rect l="l" t="t" r="r" b="b"/>
            <a:pathLst>
              <a:path w="365759" h="1285239">
                <a:moveTo>
                  <a:pt x="0" y="1284732"/>
                </a:moveTo>
                <a:lnTo>
                  <a:pt x="365759" y="1284732"/>
                </a:lnTo>
                <a:lnTo>
                  <a:pt x="365759" y="0"/>
                </a:lnTo>
                <a:lnTo>
                  <a:pt x="0" y="0"/>
                </a:lnTo>
                <a:lnTo>
                  <a:pt x="0" y="1284732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26240" y="0"/>
            <a:ext cx="365760" cy="1283335"/>
          </a:xfrm>
          <a:custGeom>
            <a:avLst/>
            <a:gdLst/>
            <a:ahLst/>
            <a:cxnLst/>
            <a:rect l="l" t="t" r="r" b="b"/>
            <a:pathLst>
              <a:path w="365759" h="1283335">
                <a:moveTo>
                  <a:pt x="0" y="1282827"/>
                </a:moveTo>
                <a:lnTo>
                  <a:pt x="365759" y="1282827"/>
                </a:lnTo>
                <a:lnTo>
                  <a:pt x="365759" y="0"/>
                </a:lnTo>
                <a:lnTo>
                  <a:pt x="0" y="0"/>
                </a:lnTo>
                <a:lnTo>
                  <a:pt x="0" y="1282827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0960">
              <a:lnSpc>
                <a:spcPct val="100000"/>
              </a:lnSpc>
            </a:pPr>
            <a:r>
              <a:rPr spc="-400" dirty="0"/>
              <a:t>P</a:t>
            </a:r>
            <a:r>
              <a:rPr spc="-5" dirty="0"/>
              <a:t>A</a:t>
            </a:r>
            <a:r>
              <a:rPr spc="-150" dirty="0"/>
              <a:t>R</a:t>
            </a:r>
            <a:r>
              <a:rPr dirty="0"/>
              <a:t>T</a:t>
            </a:r>
            <a:r>
              <a:rPr spc="-5" dirty="0"/>
              <a:t> </a:t>
            </a:r>
            <a:r>
              <a:rPr spc="-10" dirty="0"/>
              <a:t>Th</a:t>
            </a:r>
            <a:r>
              <a:rPr spc="-75" dirty="0"/>
              <a:t>r</a:t>
            </a:r>
            <a:r>
              <a:rPr spc="-5" dirty="0"/>
              <a:t>ee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244850" y="3425825"/>
            <a:ext cx="3531235" cy="645160"/>
          </a:xfrm>
          <a:prstGeom prst="rect">
            <a:avLst/>
          </a:prstGeom>
          <a:solidFill>
            <a:srgbClr val="33C3AB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微软雅黑"/>
                <a:cs typeface="微软雅黑"/>
              </a:rPr>
              <a:t>多线程与资源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</TotalTime>
  <Words>499</Words>
  <Application>Microsoft Office PowerPoint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Calibri</vt:lpstr>
      <vt:lpstr>Times New Roman</vt:lpstr>
      <vt:lpstr>Office Theme</vt:lpstr>
      <vt:lpstr>3.3 python的前后台线程</vt:lpstr>
      <vt:lpstr>PowerPoint 演示文稿</vt:lpstr>
      <vt:lpstr>PowerPoint 演示文稿</vt:lpstr>
      <vt:lpstr>PART ONE</vt:lpstr>
      <vt:lpstr>PowerPoint 演示文稿</vt:lpstr>
      <vt:lpstr>PowerPoint 演示文稿</vt:lpstr>
      <vt:lpstr>PART TWO</vt:lpstr>
      <vt:lpstr>线程的等待</vt:lpstr>
      <vt:lpstr>PART Three</vt:lpstr>
      <vt:lpstr>多线程与资源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Beautiful</cp:lastModifiedBy>
  <cp:revision>92</cp:revision>
  <cp:lastPrinted>2020-10-08T22:06:21Z</cp:lastPrinted>
  <dcterms:created xsi:type="dcterms:W3CDTF">2020-09-24T06:20:26Z</dcterms:created>
  <dcterms:modified xsi:type="dcterms:W3CDTF">2020-10-08T22:06:25Z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2020-09-23T00:00:00Z</vt:filetime>
  </property>
</Properties>
</file>