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7"/>
  </p:notesMasterIdLst>
  <p:handoutMasterIdLst>
    <p:handoutMasterId r:id="rId58"/>
  </p:handoutMasterIdLst>
  <p:sldIdLst>
    <p:sldId id="349" r:id="rId2"/>
    <p:sldId id="395" r:id="rId3"/>
    <p:sldId id="397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22" r:id="rId22"/>
    <p:sldId id="423" r:id="rId23"/>
    <p:sldId id="424" r:id="rId24"/>
    <p:sldId id="425" r:id="rId25"/>
    <p:sldId id="426" r:id="rId26"/>
    <p:sldId id="444" r:id="rId27"/>
    <p:sldId id="445" r:id="rId28"/>
    <p:sldId id="446" r:id="rId29"/>
    <p:sldId id="447" r:id="rId30"/>
    <p:sldId id="428" r:id="rId31"/>
    <p:sldId id="440" r:id="rId32"/>
    <p:sldId id="438" r:id="rId33"/>
    <p:sldId id="442" r:id="rId34"/>
    <p:sldId id="439" r:id="rId35"/>
    <p:sldId id="443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53" r:id="rId44"/>
    <p:sldId id="454" r:id="rId45"/>
    <p:sldId id="448" r:id="rId46"/>
    <p:sldId id="449" r:id="rId47"/>
    <p:sldId id="450" r:id="rId48"/>
    <p:sldId id="451" r:id="rId49"/>
    <p:sldId id="452" r:id="rId50"/>
    <p:sldId id="457" r:id="rId51"/>
    <p:sldId id="458" r:id="rId52"/>
    <p:sldId id="459" r:id="rId53"/>
    <p:sldId id="460" r:id="rId54"/>
    <p:sldId id="461" r:id="rId55"/>
    <p:sldId id="462" r:id="rId56"/>
  </p:sldIdLst>
  <p:sldSz cx="9144000" cy="5143500" type="screen16x9"/>
  <p:notesSz cx="6888163" cy="100187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41" autoAdjust="0"/>
  </p:normalViewPr>
  <p:slideViewPr>
    <p:cSldViewPr>
      <p:cViewPr varScale="1">
        <p:scale>
          <a:sx n="145" d="100"/>
          <a:sy n="145" d="100"/>
        </p:scale>
        <p:origin x="60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7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59BD802B-C96F-4609-91B9-2D2ACAFC1260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8F990201-A7D3-470E-92EF-58DA7B275B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03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1194F805-972A-4DF6-9FFC-FBB7316ED14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2E056E6E-C8FC-44B6-BFDA-18BC0CF84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2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24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26" b="0" i="0">
                <a:solidFill>
                  <a:srgbClr val="01010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66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10/9/2020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0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8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596313"/>
            <a:ext cx="7772400" cy="1021842"/>
          </a:xfrm>
        </p:spPr>
        <p:txBody>
          <a:bodyPr/>
          <a:lstStyle/>
          <a:p>
            <a:pPr algn="ctr"/>
            <a:r>
              <a:rPr lang="zh-CN" altLang="en-US" dirty="0" smtClean="0"/>
              <a:t>第四章 </a:t>
            </a:r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zh-CN" altLang="en-US" dirty="0"/>
              <a:t>框架爬虫程序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4.1-4.5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287668"/>
            <a:ext cx="688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Fuzhou University  </a:t>
            </a:r>
            <a:r>
              <a:rPr lang="en-US" altLang="zh-CN" dirty="0"/>
              <a:t>College of Mathematics and Computer </a:t>
            </a:r>
            <a:r>
              <a:rPr lang="en-US" altLang="zh-CN" dirty="0" smtClean="0"/>
              <a:t>Science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4692" y="393061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教师：吴  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912619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福州大学 数学与计算机科学学院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1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7394" y="1338606"/>
            <a:ext cx="3891958" cy="239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4080806" y="3107348"/>
            <a:ext cx="3701074" cy="908210"/>
          </a:xfrm>
          <a:custGeom>
            <a:avLst/>
            <a:gdLst/>
            <a:ahLst/>
            <a:cxnLst/>
            <a:rect l="l" t="t" r="r" b="b"/>
            <a:pathLst>
              <a:path w="5441950" h="1335404">
                <a:moveTo>
                  <a:pt x="0" y="0"/>
                </a:moveTo>
                <a:lnTo>
                  <a:pt x="0" y="1335024"/>
                </a:lnTo>
                <a:lnTo>
                  <a:pt x="5441441" y="1335024"/>
                </a:lnTo>
                <a:lnTo>
                  <a:pt x="54414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4071646" y="3184473"/>
            <a:ext cx="3835816" cy="1121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244435">
              <a:lnSpc>
                <a:spcPct val="150300"/>
              </a:lnSpc>
              <a:buAutoNum type="arabicPlain" startAt="7"/>
              <a:tabLst>
                <a:tab pos="180519" algn="l"/>
              </a:tabLst>
            </a:pPr>
            <a:r>
              <a:rPr lang="en-US" sz="1224" spc="-3" dirty="0" smtClean="0">
                <a:latin typeface="Consolas"/>
                <a:cs typeface="Consolas"/>
              </a:rPr>
              <a:t> </a:t>
            </a:r>
            <a:r>
              <a:rPr sz="1224" spc="-3" dirty="0" err="1" smtClean="0">
                <a:latin typeface="Consolas"/>
                <a:cs typeface="Consolas"/>
              </a:rPr>
              <a:t>Spide</a:t>
            </a:r>
            <a:r>
              <a:rPr sz="1224" spc="-10" dirty="0" err="1" smtClean="0">
                <a:latin typeface="Consolas"/>
                <a:cs typeface="Consolas"/>
              </a:rPr>
              <a:t>r</a:t>
            </a:r>
            <a:r>
              <a:rPr sz="1224" dirty="0" err="1">
                <a:latin typeface="微软雅黑"/>
                <a:cs typeface="微软雅黑"/>
              </a:rPr>
              <a:t>处理响应后产生爬取项</a:t>
            </a:r>
            <a:r>
              <a:rPr sz="1224" spc="3" dirty="0" err="1">
                <a:latin typeface="微软雅黑"/>
                <a:cs typeface="微软雅黑"/>
              </a:rPr>
              <a:t>（</a:t>
            </a:r>
            <a:r>
              <a:rPr sz="1224" spc="-7" dirty="0" err="1">
                <a:latin typeface="Consolas"/>
                <a:cs typeface="Consolas"/>
              </a:rPr>
              <a:t>scrape</a:t>
            </a:r>
            <a:r>
              <a:rPr sz="1224" spc="-3" dirty="0" err="1">
                <a:latin typeface="Consolas"/>
                <a:cs typeface="Consolas"/>
              </a:rPr>
              <a:t>d</a:t>
            </a:r>
            <a:r>
              <a:rPr sz="1224" spc="-20" dirty="0">
                <a:latin typeface="Consolas"/>
                <a:cs typeface="Consolas"/>
              </a:rPr>
              <a:t> </a:t>
            </a:r>
            <a:r>
              <a:rPr sz="1224" spc="-3" dirty="0">
                <a:latin typeface="Consolas"/>
                <a:cs typeface="Consolas"/>
              </a:rPr>
              <a:t>Ite</a:t>
            </a:r>
            <a:r>
              <a:rPr sz="1224" spc="-10" dirty="0">
                <a:latin typeface="Consolas"/>
                <a:cs typeface="Consolas"/>
              </a:rPr>
              <a:t>m</a:t>
            </a:r>
            <a:r>
              <a:rPr sz="1224" dirty="0">
                <a:latin typeface="微软雅黑"/>
                <a:cs typeface="微软雅黑"/>
              </a:rPr>
              <a:t>） </a:t>
            </a:r>
            <a:r>
              <a:rPr sz="1224" spc="3" dirty="0">
                <a:latin typeface="微软雅黑"/>
                <a:cs typeface="微软雅黑"/>
              </a:rPr>
              <a:t>和新的爬取请求</a:t>
            </a:r>
            <a:r>
              <a:rPr sz="1224" spc="7" dirty="0">
                <a:latin typeface="微软雅黑"/>
                <a:cs typeface="微软雅黑"/>
              </a:rPr>
              <a:t>（</a:t>
            </a:r>
            <a:r>
              <a:rPr sz="1224" spc="-7" dirty="0">
                <a:latin typeface="Consolas"/>
                <a:cs typeface="Consolas"/>
              </a:rPr>
              <a:t>Request</a:t>
            </a:r>
            <a:r>
              <a:rPr sz="1224" spc="-14" dirty="0">
                <a:latin typeface="Consolas"/>
                <a:cs typeface="Consolas"/>
              </a:rPr>
              <a:t>s</a:t>
            </a:r>
            <a:r>
              <a:rPr sz="1224" spc="3" dirty="0">
                <a:latin typeface="微软雅黑"/>
                <a:cs typeface="微软雅黑"/>
              </a:rPr>
              <a:t>）</a:t>
            </a:r>
            <a:r>
              <a:rPr sz="1224" spc="-3" dirty="0">
                <a:latin typeface="微软雅黑"/>
                <a:cs typeface="微软雅黑"/>
              </a:rPr>
              <a:t>给</a:t>
            </a:r>
            <a:r>
              <a:rPr sz="1224" spc="-7" dirty="0">
                <a:latin typeface="Consolas"/>
                <a:cs typeface="Consolas"/>
              </a:rPr>
              <a:t>Engine</a:t>
            </a:r>
            <a:endParaRPr sz="1224" dirty="0">
              <a:latin typeface="Consolas"/>
              <a:cs typeface="Consolas"/>
            </a:endParaRPr>
          </a:p>
          <a:p>
            <a:pPr marL="179223" indent="-170586">
              <a:spcBef>
                <a:spcPts val="738"/>
              </a:spcBef>
              <a:buAutoNum type="arabicPlain" startAt="7"/>
              <a:tabLst>
                <a:tab pos="179655" algn="l"/>
              </a:tabLst>
            </a:pPr>
            <a:r>
              <a:rPr sz="1224" spc="-7" dirty="0" err="1" smtClean="0">
                <a:latin typeface="Consolas"/>
                <a:cs typeface="Consolas"/>
              </a:rPr>
              <a:t>Engin</a:t>
            </a:r>
            <a:r>
              <a:rPr sz="1224" spc="-3" dirty="0" err="1" smtClean="0">
                <a:latin typeface="Consolas"/>
                <a:cs typeface="Consolas"/>
              </a:rPr>
              <a:t>e</a:t>
            </a:r>
            <a:r>
              <a:rPr sz="1224" dirty="0" err="1">
                <a:latin typeface="微软雅黑"/>
                <a:cs typeface="微软雅黑"/>
              </a:rPr>
              <a:t>将爬取项发送</a:t>
            </a:r>
            <a:r>
              <a:rPr sz="1224" spc="-3" dirty="0" err="1">
                <a:latin typeface="微软雅黑"/>
                <a:cs typeface="微软雅黑"/>
              </a:rPr>
              <a:t>给</a:t>
            </a:r>
            <a:r>
              <a:rPr sz="1224" spc="-3" dirty="0" err="1">
                <a:latin typeface="Consolas"/>
                <a:cs typeface="Consolas"/>
              </a:rPr>
              <a:t>Item</a:t>
            </a:r>
            <a:r>
              <a:rPr sz="1224" spc="-17" dirty="0">
                <a:latin typeface="Consolas"/>
                <a:cs typeface="Consolas"/>
              </a:rPr>
              <a:t> </a:t>
            </a:r>
            <a:r>
              <a:rPr sz="1224" spc="-7" dirty="0">
                <a:latin typeface="Consolas"/>
                <a:cs typeface="Consolas"/>
              </a:rPr>
              <a:t>Pipeline</a:t>
            </a:r>
            <a:r>
              <a:rPr sz="1224" spc="3" dirty="0">
                <a:latin typeface="微软雅黑"/>
                <a:cs typeface="微软雅黑"/>
              </a:rPr>
              <a:t>（框架出口）</a:t>
            </a:r>
            <a:endParaRPr sz="1224" dirty="0">
              <a:latin typeface="微软雅黑"/>
              <a:cs typeface="微软雅黑"/>
            </a:endParaRPr>
          </a:p>
          <a:p>
            <a:pPr marL="180087" indent="-171450">
              <a:spcBef>
                <a:spcPts val="741"/>
              </a:spcBef>
              <a:buAutoNum type="arabicPlain" startAt="7"/>
              <a:tabLst>
                <a:tab pos="180519" algn="l"/>
              </a:tabLst>
            </a:pPr>
            <a:r>
              <a:rPr sz="1224" spc="-3" dirty="0">
                <a:latin typeface="Consolas"/>
                <a:cs typeface="Consolas"/>
              </a:rPr>
              <a:t>Engin</a:t>
            </a:r>
            <a:r>
              <a:rPr sz="1224" spc="-10" dirty="0">
                <a:latin typeface="Consolas"/>
                <a:cs typeface="Consolas"/>
              </a:rPr>
              <a:t>e</a:t>
            </a:r>
            <a:r>
              <a:rPr sz="1224" dirty="0">
                <a:latin typeface="微软雅黑"/>
                <a:cs typeface="微软雅黑"/>
              </a:rPr>
              <a:t>将爬取请求发送给</a:t>
            </a:r>
            <a:r>
              <a:rPr sz="1224" spc="-7" dirty="0">
                <a:latin typeface="Consolas"/>
                <a:cs typeface="Consolas"/>
              </a:rPr>
              <a:t>Scheduler</a:t>
            </a:r>
            <a:endParaRPr sz="1224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9044" y="1799362"/>
            <a:ext cx="1574576" cy="21877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>
              <a:lnSpc>
                <a:spcPts val="1792"/>
              </a:lnSpc>
            </a:pPr>
            <a:r>
              <a:rPr sz="1496" b="1" spc="34" dirty="0">
                <a:solidFill>
                  <a:srgbClr val="1C26F6"/>
                </a:solidFill>
                <a:latin typeface="微软雅黑"/>
                <a:cs typeface="微软雅黑"/>
              </a:rPr>
              <a:t>数据流的三个路径</a:t>
            </a:r>
            <a:endParaRPr sz="1496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322" y="2179018"/>
            <a:ext cx="508736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（</a:t>
            </a:r>
            <a:r>
              <a:rPr sz="1496" spc="17" dirty="0">
                <a:solidFill>
                  <a:srgbClr val="C00000"/>
                </a:solidFill>
                <a:latin typeface="Consolas"/>
                <a:cs typeface="Consolas"/>
              </a:rPr>
              <a:t>3</a:t>
            </a:r>
            <a:r>
              <a:rPr sz="1496" spc="-3" dirty="0">
                <a:solidFill>
                  <a:srgbClr val="C00000"/>
                </a:solidFill>
                <a:latin typeface="微软雅黑"/>
                <a:cs typeface="微软雅黑"/>
              </a:rPr>
              <a:t>）</a:t>
            </a:r>
            <a:endParaRPr sz="1496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45153" y="1850105"/>
            <a:ext cx="984218" cy="951828"/>
          </a:xfrm>
          <a:custGeom>
            <a:avLst/>
            <a:gdLst/>
            <a:ahLst/>
            <a:cxnLst/>
            <a:rect l="l" t="t" r="r" b="b"/>
            <a:pathLst>
              <a:path w="1447164" h="1399539">
                <a:moveTo>
                  <a:pt x="130302" y="1281684"/>
                </a:moveTo>
                <a:lnTo>
                  <a:pt x="122681" y="1267968"/>
                </a:lnTo>
                <a:lnTo>
                  <a:pt x="114300" y="1265682"/>
                </a:lnTo>
                <a:lnTo>
                  <a:pt x="107442" y="1270254"/>
                </a:lnTo>
                <a:lnTo>
                  <a:pt x="0" y="1331976"/>
                </a:lnTo>
                <a:lnTo>
                  <a:pt x="28193" y="1348372"/>
                </a:lnTo>
                <a:lnTo>
                  <a:pt x="28193" y="1318260"/>
                </a:lnTo>
                <a:lnTo>
                  <a:pt x="53340" y="1318260"/>
                </a:lnTo>
                <a:lnTo>
                  <a:pt x="65531" y="1317498"/>
                </a:lnTo>
                <a:lnTo>
                  <a:pt x="81317" y="1317498"/>
                </a:lnTo>
                <a:lnTo>
                  <a:pt x="121158" y="1293876"/>
                </a:lnTo>
                <a:lnTo>
                  <a:pt x="128015" y="1290828"/>
                </a:lnTo>
                <a:lnTo>
                  <a:pt x="130302" y="1281684"/>
                </a:lnTo>
                <a:close/>
              </a:path>
              <a:path w="1447164" h="1399539">
                <a:moveTo>
                  <a:pt x="81317" y="1317498"/>
                </a:moveTo>
                <a:lnTo>
                  <a:pt x="65531" y="1317498"/>
                </a:lnTo>
                <a:lnTo>
                  <a:pt x="53340" y="1318260"/>
                </a:lnTo>
                <a:lnTo>
                  <a:pt x="28193" y="1318260"/>
                </a:lnTo>
                <a:lnTo>
                  <a:pt x="28193" y="1346454"/>
                </a:lnTo>
                <a:lnTo>
                  <a:pt x="35052" y="1346454"/>
                </a:lnTo>
                <a:lnTo>
                  <a:pt x="35052" y="1319784"/>
                </a:lnTo>
                <a:lnTo>
                  <a:pt x="56578" y="1332166"/>
                </a:lnTo>
                <a:lnTo>
                  <a:pt x="81317" y="1317498"/>
                </a:lnTo>
                <a:close/>
              </a:path>
              <a:path w="1447164" h="1399539">
                <a:moveTo>
                  <a:pt x="130302" y="1382268"/>
                </a:moveTo>
                <a:lnTo>
                  <a:pt x="128015" y="1373886"/>
                </a:lnTo>
                <a:lnTo>
                  <a:pt x="121158" y="1369314"/>
                </a:lnTo>
                <a:lnTo>
                  <a:pt x="81158" y="1346305"/>
                </a:lnTo>
                <a:lnTo>
                  <a:pt x="78486" y="1346454"/>
                </a:lnTo>
                <a:lnTo>
                  <a:pt x="28193" y="1346454"/>
                </a:lnTo>
                <a:lnTo>
                  <a:pt x="28193" y="1348372"/>
                </a:lnTo>
                <a:lnTo>
                  <a:pt x="107442" y="1394460"/>
                </a:lnTo>
                <a:lnTo>
                  <a:pt x="114300" y="1399032"/>
                </a:lnTo>
                <a:lnTo>
                  <a:pt x="122681" y="1395984"/>
                </a:lnTo>
                <a:lnTo>
                  <a:pt x="130302" y="1382268"/>
                </a:lnTo>
                <a:close/>
              </a:path>
              <a:path w="1447164" h="1399539">
                <a:moveTo>
                  <a:pt x="56578" y="1332166"/>
                </a:moveTo>
                <a:lnTo>
                  <a:pt x="35052" y="1319784"/>
                </a:lnTo>
                <a:lnTo>
                  <a:pt x="35052" y="1344930"/>
                </a:lnTo>
                <a:lnTo>
                  <a:pt x="56578" y="1332166"/>
                </a:lnTo>
                <a:close/>
              </a:path>
              <a:path w="1447164" h="1399539">
                <a:moveTo>
                  <a:pt x="81158" y="1346305"/>
                </a:moveTo>
                <a:lnTo>
                  <a:pt x="56578" y="1332166"/>
                </a:lnTo>
                <a:lnTo>
                  <a:pt x="35052" y="1344930"/>
                </a:lnTo>
                <a:lnTo>
                  <a:pt x="35052" y="1346454"/>
                </a:lnTo>
                <a:lnTo>
                  <a:pt x="78486" y="1346454"/>
                </a:lnTo>
                <a:lnTo>
                  <a:pt x="81158" y="1346305"/>
                </a:lnTo>
                <a:close/>
              </a:path>
              <a:path w="1447164" h="1399539">
                <a:moveTo>
                  <a:pt x="1418391" y="724022"/>
                </a:moveTo>
                <a:lnTo>
                  <a:pt x="1418391" y="335698"/>
                </a:lnTo>
                <a:lnTo>
                  <a:pt x="1418039" y="381704"/>
                </a:lnTo>
                <a:lnTo>
                  <a:pt x="1417083" y="429554"/>
                </a:lnTo>
                <a:lnTo>
                  <a:pt x="1415323" y="478880"/>
                </a:lnTo>
                <a:lnTo>
                  <a:pt x="1412559" y="529311"/>
                </a:lnTo>
                <a:lnTo>
                  <a:pt x="1408593" y="580478"/>
                </a:lnTo>
                <a:lnTo>
                  <a:pt x="1403223" y="632011"/>
                </a:lnTo>
                <a:lnTo>
                  <a:pt x="1396251" y="683542"/>
                </a:lnTo>
                <a:lnTo>
                  <a:pt x="1387478" y="734701"/>
                </a:lnTo>
                <a:lnTo>
                  <a:pt x="1376702" y="785118"/>
                </a:lnTo>
                <a:lnTo>
                  <a:pt x="1363726" y="834423"/>
                </a:lnTo>
                <a:lnTo>
                  <a:pt x="1348349" y="882248"/>
                </a:lnTo>
                <a:lnTo>
                  <a:pt x="1330371" y="928222"/>
                </a:lnTo>
                <a:lnTo>
                  <a:pt x="1309593" y="971977"/>
                </a:lnTo>
                <a:lnTo>
                  <a:pt x="1285815" y="1013143"/>
                </a:lnTo>
                <a:lnTo>
                  <a:pt x="1258838" y="1051349"/>
                </a:lnTo>
                <a:lnTo>
                  <a:pt x="1228463" y="1086228"/>
                </a:lnTo>
                <a:lnTo>
                  <a:pt x="1194488" y="1117409"/>
                </a:lnTo>
                <a:lnTo>
                  <a:pt x="1156716" y="1144524"/>
                </a:lnTo>
                <a:lnTo>
                  <a:pt x="1090422" y="1177290"/>
                </a:lnTo>
                <a:lnTo>
                  <a:pt x="1037607" y="1197522"/>
                </a:lnTo>
                <a:lnTo>
                  <a:pt x="982511" y="1215169"/>
                </a:lnTo>
                <a:lnTo>
                  <a:pt x="925622" y="1230485"/>
                </a:lnTo>
                <a:lnTo>
                  <a:pt x="867427" y="1243726"/>
                </a:lnTo>
                <a:lnTo>
                  <a:pt x="808087" y="1255203"/>
                </a:lnTo>
                <a:lnTo>
                  <a:pt x="749072" y="1265002"/>
                </a:lnTo>
                <a:lnTo>
                  <a:pt x="689888" y="1273548"/>
                </a:lnTo>
                <a:lnTo>
                  <a:pt x="631349" y="1281039"/>
                </a:lnTo>
                <a:lnTo>
                  <a:pt x="573943" y="1287729"/>
                </a:lnTo>
                <a:lnTo>
                  <a:pt x="518159" y="1293876"/>
                </a:lnTo>
                <a:lnTo>
                  <a:pt x="467868" y="1298448"/>
                </a:lnTo>
                <a:lnTo>
                  <a:pt x="417576" y="1302258"/>
                </a:lnTo>
                <a:lnTo>
                  <a:pt x="401973" y="1303592"/>
                </a:lnTo>
                <a:lnTo>
                  <a:pt x="355241" y="1306964"/>
                </a:lnTo>
                <a:lnTo>
                  <a:pt x="307183" y="1309633"/>
                </a:lnTo>
                <a:lnTo>
                  <a:pt x="262008" y="1311625"/>
                </a:lnTo>
                <a:lnTo>
                  <a:pt x="168861" y="1315029"/>
                </a:lnTo>
                <a:lnTo>
                  <a:pt x="137785" y="1316198"/>
                </a:lnTo>
                <a:lnTo>
                  <a:pt x="121158" y="1316874"/>
                </a:lnTo>
                <a:lnTo>
                  <a:pt x="106680" y="1317498"/>
                </a:lnTo>
                <a:lnTo>
                  <a:pt x="81158" y="1317592"/>
                </a:lnTo>
                <a:lnTo>
                  <a:pt x="56578" y="1332166"/>
                </a:lnTo>
                <a:lnTo>
                  <a:pt x="81158" y="1346305"/>
                </a:lnTo>
                <a:lnTo>
                  <a:pt x="92202" y="1345692"/>
                </a:lnTo>
                <a:lnTo>
                  <a:pt x="107442" y="1345692"/>
                </a:lnTo>
                <a:lnTo>
                  <a:pt x="179888" y="1343282"/>
                </a:lnTo>
                <a:lnTo>
                  <a:pt x="234411" y="1341210"/>
                </a:lnTo>
                <a:lnTo>
                  <a:pt x="288993" y="1338781"/>
                </a:lnTo>
                <a:lnTo>
                  <a:pt x="343539" y="1335882"/>
                </a:lnTo>
                <a:lnTo>
                  <a:pt x="397957" y="1332397"/>
                </a:lnTo>
                <a:lnTo>
                  <a:pt x="452154" y="1328212"/>
                </a:lnTo>
                <a:lnTo>
                  <a:pt x="521208" y="1322070"/>
                </a:lnTo>
                <a:lnTo>
                  <a:pt x="625602" y="1311402"/>
                </a:lnTo>
                <a:lnTo>
                  <a:pt x="676428" y="1304670"/>
                </a:lnTo>
                <a:lnTo>
                  <a:pt x="728515" y="1297264"/>
                </a:lnTo>
                <a:lnTo>
                  <a:pt x="781441" y="1288955"/>
                </a:lnTo>
                <a:lnTo>
                  <a:pt x="834783" y="1279516"/>
                </a:lnTo>
                <a:lnTo>
                  <a:pt x="888120" y="1268720"/>
                </a:lnTo>
                <a:lnTo>
                  <a:pt x="941029" y="1256340"/>
                </a:lnTo>
                <a:lnTo>
                  <a:pt x="993089" y="1242149"/>
                </a:lnTo>
                <a:lnTo>
                  <a:pt x="1043877" y="1225919"/>
                </a:lnTo>
                <a:lnTo>
                  <a:pt x="1092972" y="1207423"/>
                </a:lnTo>
                <a:lnTo>
                  <a:pt x="1139952" y="1186434"/>
                </a:lnTo>
                <a:lnTo>
                  <a:pt x="1187958" y="1159002"/>
                </a:lnTo>
                <a:lnTo>
                  <a:pt x="1225189" y="1129052"/>
                </a:lnTo>
                <a:lnTo>
                  <a:pt x="1258686" y="1095609"/>
                </a:lnTo>
                <a:lnTo>
                  <a:pt x="1288646" y="1058982"/>
                </a:lnTo>
                <a:lnTo>
                  <a:pt x="1315264" y="1019482"/>
                </a:lnTo>
                <a:lnTo>
                  <a:pt x="1338735" y="977419"/>
                </a:lnTo>
                <a:lnTo>
                  <a:pt x="1359256" y="933104"/>
                </a:lnTo>
                <a:lnTo>
                  <a:pt x="1377021" y="886845"/>
                </a:lnTo>
                <a:lnTo>
                  <a:pt x="1392227" y="838955"/>
                </a:lnTo>
                <a:lnTo>
                  <a:pt x="1405069" y="789744"/>
                </a:lnTo>
                <a:lnTo>
                  <a:pt x="1415743" y="739521"/>
                </a:lnTo>
                <a:lnTo>
                  <a:pt x="1418391" y="724022"/>
                </a:lnTo>
                <a:close/>
              </a:path>
              <a:path w="1447164" h="1399539">
                <a:moveTo>
                  <a:pt x="1446558" y="338565"/>
                </a:moveTo>
                <a:lnTo>
                  <a:pt x="1446276" y="249936"/>
                </a:lnTo>
                <a:lnTo>
                  <a:pt x="1444752" y="166878"/>
                </a:lnTo>
                <a:lnTo>
                  <a:pt x="1439418" y="0"/>
                </a:lnTo>
                <a:lnTo>
                  <a:pt x="1411224" y="762"/>
                </a:lnTo>
                <a:lnTo>
                  <a:pt x="1416558" y="168402"/>
                </a:lnTo>
                <a:lnTo>
                  <a:pt x="1418082" y="250697"/>
                </a:lnTo>
                <a:lnTo>
                  <a:pt x="1418391" y="724022"/>
                </a:lnTo>
                <a:lnTo>
                  <a:pt x="1424444" y="688596"/>
                </a:lnTo>
                <a:lnTo>
                  <a:pt x="1431369" y="637281"/>
                </a:lnTo>
                <a:lnTo>
                  <a:pt x="1436712" y="585886"/>
                </a:lnTo>
                <a:lnTo>
                  <a:pt x="1440670" y="534721"/>
                </a:lnTo>
                <a:lnTo>
                  <a:pt x="1443438" y="484096"/>
                </a:lnTo>
                <a:lnTo>
                  <a:pt x="1445211" y="434321"/>
                </a:lnTo>
                <a:lnTo>
                  <a:pt x="1446186" y="385708"/>
                </a:lnTo>
                <a:lnTo>
                  <a:pt x="1446558" y="338565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8" name="object 8"/>
          <p:cNvSpPr/>
          <p:nvPr/>
        </p:nvSpPr>
        <p:spPr>
          <a:xfrm>
            <a:off x="2729245" y="2509820"/>
            <a:ext cx="161517" cy="1074478"/>
          </a:xfrm>
          <a:custGeom>
            <a:avLst/>
            <a:gdLst/>
            <a:ahLst/>
            <a:cxnLst/>
            <a:rect l="l" t="t" r="r" b="b"/>
            <a:pathLst>
              <a:path w="237489" h="1579879">
                <a:moveTo>
                  <a:pt x="185927" y="8382"/>
                </a:moveTo>
                <a:lnTo>
                  <a:pt x="128015" y="102108"/>
                </a:lnTo>
                <a:lnTo>
                  <a:pt x="86435" y="246286"/>
                </a:lnTo>
                <a:lnTo>
                  <a:pt x="61845" y="340153"/>
                </a:lnTo>
                <a:lnTo>
                  <a:pt x="46888" y="403546"/>
                </a:lnTo>
                <a:lnTo>
                  <a:pt x="33456" y="467382"/>
                </a:lnTo>
                <a:lnTo>
                  <a:pt x="21859" y="531530"/>
                </a:lnTo>
                <a:lnTo>
                  <a:pt x="12405" y="595863"/>
                </a:lnTo>
                <a:lnTo>
                  <a:pt x="5404" y="660250"/>
                </a:lnTo>
                <a:lnTo>
                  <a:pt x="1166" y="724562"/>
                </a:lnTo>
                <a:lnTo>
                  <a:pt x="0" y="788670"/>
                </a:lnTo>
                <a:lnTo>
                  <a:pt x="1523" y="838962"/>
                </a:lnTo>
                <a:lnTo>
                  <a:pt x="6024" y="901959"/>
                </a:lnTo>
                <a:lnTo>
                  <a:pt x="13555" y="964061"/>
                </a:lnTo>
                <a:lnTo>
                  <a:pt x="23823" y="1025389"/>
                </a:lnTo>
                <a:lnTo>
                  <a:pt x="29289" y="1052774"/>
                </a:lnTo>
                <a:lnTo>
                  <a:pt x="29289" y="800252"/>
                </a:lnTo>
                <a:lnTo>
                  <a:pt x="29600" y="739470"/>
                </a:lnTo>
                <a:lnTo>
                  <a:pt x="32759" y="678118"/>
                </a:lnTo>
                <a:lnTo>
                  <a:pt x="38722" y="615726"/>
                </a:lnTo>
                <a:lnTo>
                  <a:pt x="47447" y="551825"/>
                </a:lnTo>
                <a:lnTo>
                  <a:pt x="58893" y="485947"/>
                </a:lnTo>
                <a:lnTo>
                  <a:pt x="73016" y="417623"/>
                </a:lnTo>
                <a:lnTo>
                  <a:pt x="89776" y="346384"/>
                </a:lnTo>
                <a:lnTo>
                  <a:pt x="109129" y="271761"/>
                </a:lnTo>
                <a:lnTo>
                  <a:pt x="131033" y="193286"/>
                </a:lnTo>
                <a:lnTo>
                  <a:pt x="185927" y="8382"/>
                </a:lnTo>
                <a:close/>
              </a:path>
              <a:path w="237489" h="1579879">
                <a:moveTo>
                  <a:pt x="199397" y="1498553"/>
                </a:moveTo>
                <a:lnTo>
                  <a:pt x="161548" y="1398947"/>
                </a:lnTo>
                <a:lnTo>
                  <a:pt x="134341" y="1322208"/>
                </a:lnTo>
                <a:lnTo>
                  <a:pt x="110360" y="1249116"/>
                </a:lnTo>
                <a:lnTo>
                  <a:pt x="89563" y="1179205"/>
                </a:lnTo>
                <a:lnTo>
                  <a:pt x="71908" y="1112004"/>
                </a:lnTo>
                <a:lnTo>
                  <a:pt x="57354" y="1047045"/>
                </a:lnTo>
                <a:lnTo>
                  <a:pt x="45856" y="983859"/>
                </a:lnTo>
                <a:lnTo>
                  <a:pt x="37375" y="921977"/>
                </a:lnTo>
                <a:lnTo>
                  <a:pt x="31866" y="860931"/>
                </a:lnTo>
                <a:lnTo>
                  <a:pt x="29289" y="800252"/>
                </a:lnTo>
                <a:lnTo>
                  <a:pt x="29289" y="1052774"/>
                </a:lnTo>
                <a:lnTo>
                  <a:pt x="43721" y="1116196"/>
                </a:lnTo>
                <a:lnTo>
                  <a:pt x="59556" y="1176121"/>
                </a:lnTo>
                <a:lnTo>
                  <a:pt x="77107" y="1235697"/>
                </a:lnTo>
                <a:lnTo>
                  <a:pt x="106011" y="1324675"/>
                </a:lnTo>
                <a:lnTo>
                  <a:pt x="137132" y="1413553"/>
                </a:lnTo>
                <a:lnTo>
                  <a:pt x="165353" y="1490472"/>
                </a:lnTo>
                <a:lnTo>
                  <a:pt x="195045" y="1526838"/>
                </a:lnTo>
                <a:lnTo>
                  <a:pt x="199397" y="1498553"/>
                </a:lnTo>
                <a:close/>
              </a:path>
              <a:path w="237489" h="1579879">
                <a:moveTo>
                  <a:pt x="218693" y="1560869"/>
                </a:moveTo>
                <a:lnTo>
                  <a:pt x="218693" y="1547622"/>
                </a:lnTo>
                <a:lnTo>
                  <a:pt x="191261" y="1558290"/>
                </a:lnTo>
                <a:lnTo>
                  <a:pt x="172268" y="1508571"/>
                </a:lnTo>
                <a:lnTo>
                  <a:pt x="136397" y="1479804"/>
                </a:lnTo>
                <a:lnTo>
                  <a:pt x="130301" y="1474470"/>
                </a:lnTo>
                <a:lnTo>
                  <a:pt x="121919" y="1475232"/>
                </a:lnTo>
                <a:lnTo>
                  <a:pt x="111251" y="1487424"/>
                </a:lnTo>
                <a:lnTo>
                  <a:pt x="112013" y="1497330"/>
                </a:lnTo>
                <a:lnTo>
                  <a:pt x="118109" y="1501902"/>
                </a:lnTo>
                <a:lnTo>
                  <a:pt x="215645" y="1579626"/>
                </a:lnTo>
                <a:lnTo>
                  <a:pt x="218693" y="1560869"/>
                </a:lnTo>
                <a:close/>
              </a:path>
              <a:path w="237489" h="1579879">
                <a:moveTo>
                  <a:pt x="195045" y="1526838"/>
                </a:moveTo>
                <a:lnTo>
                  <a:pt x="172268" y="1508571"/>
                </a:lnTo>
                <a:lnTo>
                  <a:pt x="191261" y="1558290"/>
                </a:lnTo>
                <a:lnTo>
                  <a:pt x="191261" y="1551432"/>
                </a:lnTo>
                <a:lnTo>
                  <a:pt x="195045" y="1526838"/>
                </a:lnTo>
                <a:close/>
              </a:path>
              <a:path w="237489" h="1579879">
                <a:moveTo>
                  <a:pt x="213359" y="1541526"/>
                </a:moveTo>
                <a:lnTo>
                  <a:pt x="195045" y="1526838"/>
                </a:lnTo>
                <a:lnTo>
                  <a:pt x="191261" y="1551432"/>
                </a:lnTo>
                <a:lnTo>
                  <a:pt x="213359" y="1541526"/>
                </a:lnTo>
                <a:close/>
              </a:path>
              <a:path w="237489" h="1579879">
                <a:moveTo>
                  <a:pt x="213359" y="1549696"/>
                </a:moveTo>
                <a:lnTo>
                  <a:pt x="213359" y="1541526"/>
                </a:lnTo>
                <a:lnTo>
                  <a:pt x="191261" y="1551432"/>
                </a:lnTo>
                <a:lnTo>
                  <a:pt x="191261" y="1558290"/>
                </a:lnTo>
                <a:lnTo>
                  <a:pt x="213359" y="1549696"/>
                </a:lnTo>
                <a:close/>
              </a:path>
              <a:path w="237489" h="1579879">
                <a:moveTo>
                  <a:pt x="218693" y="1547622"/>
                </a:moveTo>
                <a:lnTo>
                  <a:pt x="199397" y="1498553"/>
                </a:lnTo>
                <a:lnTo>
                  <a:pt x="195045" y="1526838"/>
                </a:lnTo>
                <a:lnTo>
                  <a:pt x="213359" y="1541526"/>
                </a:lnTo>
                <a:lnTo>
                  <a:pt x="213359" y="1549696"/>
                </a:lnTo>
                <a:lnTo>
                  <a:pt x="218693" y="1547622"/>
                </a:lnTo>
                <a:close/>
              </a:path>
              <a:path w="237489" h="1579879">
                <a:moveTo>
                  <a:pt x="236981" y="1450086"/>
                </a:moveTo>
                <a:lnTo>
                  <a:pt x="231647" y="1441704"/>
                </a:lnTo>
                <a:lnTo>
                  <a:pt x="223265" y="1440942"/>
                </a:lnTo>
                <a:lnTo>
                  <a:pt x="215645" y="1439418"/>
                </a:lnTo>
                <a:lnTo>
                  <a:pt x="208787" y="1444752"/>
                </a:lnTo>
                <a:lnTo>
                  <a:pt x="206501" y="1452372"/>
                </a:lnTo>
                <a:lnTo>
                  <a:pt x="199397" y="1498553"/>
                </a:lnTo>
                <a:lnTo>
                  <a:pt x="218693" y="1547622"/>
                </a:lnTo>
                <a:lnTo>
                  <a:pt x="218693" y="1560869"/>
                </a:lnTo>
                <a:lnTo>
                  <a:pt x="235457" y="1457706"/>
                </a:lnTo>
                <a:lnTo>
                  <a:pt x="236981" y="1450086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</p:spTree>
    <p:extLst>
      <p:ext uri="{BB962C8B-B14F-4D97-AF65-F5344CB8AC3E}">
        <p14:creationId xmlns:p14="http://schemas.microsoft.com/office/powerpoint/2010/main" val="29989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7394" y="1338606"/>
            <a:ext cx="3891958" cy="239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4080806" y="3107348"/>
            <a:ext cx="3701074" cy="1167760"/>
          </a:xfrm>
          <a:custGeom>
            <a:avLst/>
            <a:gdLst/>
            <a:ahLst/>
            <a:cxnLst/>
            <a:rect l="l" t="t" r="r" b="b"/>
            <a:pathLst>
              <a:path w="5441950" h="1717039">
                <a:moveTo>
                  <a:pt x="0" y="0"/>
                </a:moveTo>
                <a:lnTo>
                  <a:pt x="0" y="1716786"/>
                </a:lnTo>
                <a:lnTo>
                  <a:pt x="5441441" y="1716786"/>
                </a:lnTo>
                <a:lnTo>
                  <a:pt x="54414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4071491" y="3184473"/>
            <a:ext cx="3479960" cy="1130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3455">
              <a:lnSpc>
                <a:spcPct val="150400"/>
              </a:lnSpc>
            </a:pPr>
            <a:r>
              <a:rPr sz="1224" spc="-3" dirty="0">
                <a:latin typeface="Consolas"/>
                <a:cs typeface="Consolas"/>
              </a:rPr>
              <a:t>Engin</a:t>
            </a:r>
            <a:r>
              <a:rPr sz="1224" spc="-7" dirty="0">
                <a:latin typeface="Consolas"/>
                <a:cs typeface="Consolas"/>
              </a:rPr>
              <a:t>e</a:t>
            </a:r>
            <a:r>
              <a:rPr sz="1224" dirty="0">
                <a:solidFill>
                  <a:srgbClr val="C00000"/>
                </a:solidFill>
                <a:latin typeface="微软雅黑"/>
                <a:cs typeface="微软雅黑"/>
              </a:rPr>
              <a:t>控制各模块数据流</a:t>
            </a:r>
            <a:r>
              <a:rPr sz="1224" dirty="0">
                <a:latin typeface="微软雅黑"/>
                <a:cs typeface="微软雅黑"/>
              </a:rPr>
              <a:t>，不间断</a:t>
            </a:r>
            <a:r>
              <a:rPr sz="1224" spc="3" dirty="0">
                <a:latin typeface="微软雅黑"/>
                <a:cs typeface="微软雅黑"/>
              </a:rPr>
              <a:t>从</a:t>
            </a:r>
            <a:r>
              <a:rPr sz="1224" spc="-7" dirty="0">
                <a:latin typeface="Consolas"/>
                <a:cs typeface="Consolas"/>
              </a:rPr>
              <a:t>Schedule</a:t>
            </a:r>
            <a:r>
              <a:rPr sz="1224" spc="-10" dirty="0">
                <a:latin typeface="Consolas"/>
                <a:cs typeface="Consolas"/>
              </a:rPr>
              <a:t>r</a:t>
            </a:r>
            <a:r>
              <a:rPr sz="1224" dirty="0">
                <a:latin typeface="微软雅黑"/>
                <a:cs typeface="微软雅黑"/>
              </a:rPr>
              <a:t>处 </a:t>
            </a:r>
            <a:r>
              <a:rPr sz="1224" spc="3" dirty="0" err="1">
                <a:latin typeface="微软雅黑"/>
                <a:cs typeface="微软雅黑"/>
              </a:rPr>
              <a:t>获得爬取请求，直至请求为空</a:t>
            </a:r>
            <a:r>
              <a:rPr sz="1224" spc="3" dirty="0">
                <a:latin typeface="微软雅黑"/>
                <a:cs typeface="微软雅黑"/>
              </a:rPr>
              <a:t> </a:t>
            </a:r>
            <a:r>
              <a:rPr lang="zh-CN" altLang="en-US" sz="1224" spc="3" dirty="0" smtClean="0">
                <a:latin typeface="微软雅黑"/>
                <a:cs typeface="微软雅黑"/>
              </a:rPr>
              <a:t>。</a:t>
            </a:r>
            <a:endParaRPr lang="en-US" sz="1224" spc="3" dirty="0" smtClean="0">
              <a:latin typeface="微软雅黑"/>
              <a:cs typeface="微软雅黑"/>
            </a:endParaRPr>
          </a:p>
          <a:p>
            <a:pPr marL="8637" marR="3455">
              <a:lnSpc>
                <a:spcPct val="150400"/>
              </a:lnSpc>
            </a:pPr>
            <a:r>
              <a:rPr sz="1224" spc="3" dirty="0" err="1" smtClean="0">
                <a:solidFill>
                  <a:srgbClr val="C00000"/>
                </a:solidFill>
                <a:latin typeface="微软雅黑"/>
                <a:cs typeface="微软雅黑"/>
              </a:rPr>
              <a:t>框架入口</a:t>
            </a:r>
            <a:r>
              <a:rPr sz="1224" spc="3" dirty="0" err="1">
                <a:latin typeface="微软雅黑"/>
                <a:cs typeface="微软雅黑"/>
              </a:rPr>
              <a:t>：</a:t>
            </a:r>
            <a:r>
              <a:rPr sz="1224" spc="-3" dirty="0" err="1" smtClean="0">
                <a:latin typeface="Consolas"/>
                <a:cs typeface="Consolas"/>
              </a:rPr>
              <a:t>Spide</a:t>
            </a:r>
            <a:r>
              <a:rPr sz="1224" spc="-14" dirty="0" err="1" smtClean="0">
                <a:latin typeface="Consolas"/>
                <a:cs typeface="Consolas"/>
              </a:rPr>
              <a:t>r</a:t>
            </a:r>
            <a:r>
              <a:rPr lang="zh-CN" altLang="en-US" sz="1224" spc="3" dirty="0">
                <a:latin typeface="微软雅黑"/>
                <a:cs typeface="微软雅黑"/>
              </a:rPr>
              <a:t>（初始爬取请求）</a:t>
            </a:r>
            <a:endParaRPr lang="en-US" sz="1224" spc="3" dirty="0" smtClean="0">
              <a:latin typeface="微软雅黑"/>
              <a:cs typeface="微软雅黑"/>
            </a:endParaRPr>
          </a:p>
          <a:p>
            <a:pPr marL="8637" marR="3455">
              <a:lnSpc>
                <a:spcPct val="150400"/>
              </a:lnSpc>
            </a:pPr>
            <a:r>
              <a:rPr sz="1224" spc="3" dirty="0" err="1" smtClean="0">
                <a:solidFill>
                  <a:srgbClr val="C00000"/>
                </a:solidFill>
                <a:latin typeface="微软雅黑"/>
                <a:cs typeface="微软雅黑"/>
              </a:rPr>
              <a:t>框架出口</a:t>
            </a:r>
            <a:r>
              <a:rPr sz="1224" spc="3" dirty="0" err="1">
                <a:latin typeface="微软雅黑"/>
                <a:cs typeface="微软雅黑"/>
              </a:rPr>
              <a:t>：</a:t>
            </a:r>
            <a:r>
              <a:rPr sz="1224" spc="-3" dirty="0" err="1">
                <a:latin typeface="Consolas"/>
                <a:cs typeface="Consolas"/>
              </a:rPr>
              <a:t>Item</a:t>
            </a:r>
            <a:r>
              <a:rPr sz="1224" spc="-14" dirty="0">
                <a:latin typeface="Consolas"/>
                <a:cs typeface="Consolas"/>
              </a:rPr>
              <a:t> </a:t>
            </a:r>
            <a:r>
              <a:rPr sz="1224" spc="-7" dirty="0" smtClean="0">
                <a:latin typeface="Consolas"/>
                <a:cs typeface="Consolas"/>
              </a:rPr>
              <a:t>Pipeline</a:t>
            </a:r>
            <a:r>
              <a:rPr lang="zh-CN" altLang="en-US" sz="1224" spc="-7" dirty="0" smtClean="0">
                <a:latin typeface="Consolas"/>
                <a:cs typeface="Consolas"/>
              </a:rPr>
              <a:t>（爬取结果及处理）</a:t>
            </a:r>
            <a:endParaRPr sz="1224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6991" y="1971750"/>
            <a:ext cx="1380237" cy="23019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/>
            <a:r>
              <a:rPr sz="1496" b="1" spc="34" dirty="0">
                <a:solidFill>
                  <a:srgbClr val="1C26F6"/>
                </a:solidFill>
                <a:latin typeface="微软雅黑"/>
                <a:cs typeface="微软雅黑"/>
              </a:rPr>
              <a:t>数据流的出入口</a:t>
            </a:r>
            <a:endParaRPr sz="1496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5153" y="1932505"/>
            <a:ext cx="984218" cy="872365"/>
          </a:xfrm>
          <a:custGeom>
            <a:avLst/>
            <a:gdLst/>
            <a:ahLst/>
            <a:cxnLst/>
            <a:rect l="l" t="t" r="r" b="b"/>
            <a:pathLst>
              <a:path w="1447164" h="1282700">
                <a:moveTo>
                  <a:pt x="130302" y="1165860"/>
                </a:moveTo>
                <a:lnTo>
                  <a:pt x="122681" y="1152144"/>
                </a:lnTo>
                <a:lnTo>
                  <a:pt x="114300" y="1149858"/>
                </a:lnTo>
                <a:lnTo>
                  <a:pt x="107442" y="1153668"/>
                </a:lnTo>
                <a:lnTo>
                  <a:pt x="0" y="1216914"/>
                </a:lnTo>
                <a:lnTo>
                  <a:pt x="28193" y="1233110"/>
                </a:lnTo>
                <a:lnTo>
                  <a:pt x="28193" y="1201674"/>
                </a:lnTo>
                <a:lnTo>
                  <a:pt x="65531" y="1201674"/>
                </a:lnTo>
                <a:lnTo>
                  <a:pt x="78486" y="1200912"/>
                </a:lnTo>
                <a:lnTo>
                  <a:pt x="82741" y="1200912"/>
                </a:lnTo>
                <a:lnTo>
                  <a:pt x="121158" y="1178814"/>
                </a:lnTo>
                <a:lnTo>
                  <a:pt x="128015" y="1174242"/>
                </a:lnTo>
                <a:lnTo>
                  <a:pt x="130302" y="1165860"/>
                </a:lnTo>
                <a:close/>
              </a:path>
              <a:path w="1447164" h="1282700">
                <a:moveTo>
                  <a:pt x="82741" y="1200912"/>
                </a:moveTo>
                <a:lnTo>
                  <a:pt x="78486" y="1200912"/>
                </a:lnTo>
                <a:lnTo>
                  <a:pt x="65531" y="1201674"/>
                </a:lnTo>
                <a:lnTo>
                  <a:pt x="28193" y="1201674"/>
                </a:lnTo>
                <a:lnTo>
                  <a:pt x="28193" y="1230630"/>
                </a:lnTo>
                <a:lnTo>
                  <a:pt x="35052" y="1230630"/>
                </a:lnTo>
                <a:lnTo>
                  <a:pt x="35052" y="1203960"/>
                </a:lnTo>
                <a:lnTo>
                  <a:pt x="56085" y="1216245"/>
                </a:lnTo>
                <a:lnTo>
                  <a:pt x="82741" y="1200912"/>
                </a:lnTo>
                <a:close/>
              </a:path>
              <a:path w="1447164" h="1282700">
                <a:moveTo>
                  <a:pt x="130302" y="1266444"/>
                </a:moveTo>
                <a:lnTo>
                  <a:pt x="128015" y="1258062"/>
                </a:lnTo>
                <a:lnTo>
                  <a:pt x="121158" y="1254252"/>
                </a:lnTo>
                <a:lnTo>
                  <a:pt x="80714" y="1230630"/>
                </a:lnTo>
                <a:lnTo>
                  <a:pt x="28193" y="1230630"/>
                </a:lnTo>
                <a:lnTo>
                  <a:pt x="28193" y="1233110"/>
                </a:lnTo>
                <a:lnTo>
                  <a:pt x="107442" y="1278636"/>
                </a:lnTo>
                <a:lnTo>
                  <a:pt x="114300" y="1282446"/>
                </a:lnTo>
                <a:lnTo>
                  <a:pt x="122681" y="1280160"/>
                </a:lnTo>
                <a:lnTo>
                  <a:pt x="130302" y="1266444"/>
                </a:lnTo>
                <a:close/>
              </a:path>
              <a:path w="1447164" h="1282700">
                <a:moveTo>
                  <a:pt x="56085" y="1216245"/>
                </a:moveTo>
                <a:lnTo>
                  <a:pt x="35052" y="1203960"/>
                </a:lnTo>
                <a:lnTo>
                  <a:pt x="35052" y="1228344"/>
                </a:lnTo>
                <a:lnTo>
                  <a:pt x="56085" y="1216245"/>
                </a:lnTo>
                <a:close/>
              </a:path>
              <a:path w="1447164" h="1282700">
                <a:moveTo>
                  <a:pt x="80714" y="1230630"/>
                </a:moveTo>
                <a:lnTo>
                  <a:pt x="56085" y="1216245"/>
                </a:lnTo>
                <a:lnTo>
                  <a:pt x="35052" y="1228344"/>
                </a:lnTo>
                <a:lnTo>
                  <a:pt x="35052" y="1230630"/>
                </a:lnTo>
                <a:lnTo>
                  <a:pt x="80714" y="1230630"/>
                </a:lnTo>
                <a:close/>
              </a:path>
              <a:path w="1447164" h="1282700">
                <a:moveTo>
                  <a:pt x="1418278" y="660842"/>
                </a:moveTo>
                <a:lnTo>
                  <a:pt x="1418278" y="268659"/>
                </a:lnTo>
                <a:lnTo>
                  <a:pt x="1417830" y="352243"/>
                </a:lnTo>
                <a:lnTo>
                  <a:pt x="1416817" y="395981"/>
                </a:lnTo>
                <a:lnTo>
                  <a:pt x="1415035" y="440649"/>
                </a:lnTo>
                <a:lnTo>
                  <a:pt x="1412299" y="485973"/>
                </a:lnTo>
                <a:lnTo>
                  <a:pt x="1408426" y="531679"/>
                </a:lnTo>
                <a:lnTo>
                  <a:pt x="1403233" y="577491"/>
                </a:lnTo>
                <a:lnTo>
                  <a:pt x="1396537" y="623134"/>
                </a:lnTo>
                <a:lnTo>
                  <a:pt x="1388154" y="668335"/>
                </a:lnTo>
                <a:lnTo>
                  <a:pt x="1377900" y="712819"/>
                </a:lnTo>
                <a:lnTo>
                  <a:pt x="1365593" y="756310"/>
                </a:lnTo>
                <a:lnTo>
                  <a:pt x="1351049" y="798534"/>
                </a:lnTo>
                <a:lnTo>
                  <a:pt x="1334084" y="839217"/>
                </a:lnTo>
                <a:lnTo>
                  <a:pt x="1314515" y="878084"/>
                </a:lnTo>
                <a:lnTo>
                  <a:pt x="1292159" y="914859"/>
                </a:lnTo>
                <a:lnTo>
                  <a:pt x="1266832" y="949269"/>
                </a:lnTo>
                <a:lnTo>
                  <a:pt x="1238351" y="981038"/>
                </a:lnTo>
                <a:lnTo>
                  <a:pt x="1206533" y="1009893"/>
                </a:lnTo>
                <a:lnTo>
                  <a:pt x="1171194" y="1035558"/>
                </a:lnTo>
                <a:lnTo>
                  <a:pt x="1126998" y="1059180"/>
                </a:lnTo>
                <a:lnTo>
                  <a:pt x="1078809" y="1078189"/>
                </a:lnTo>
                <a:lnTo>
                  <a:pt x="1029785" y="1094742"/>
                </a:lnTo>
                <a:lnTo>
                  <a:pt x="980049" y="1109103"/>
                </a:lnTo>
                <a:lnTo>
                  <a:pt x="929728" y="1121535"/>
                </a:lnTo>
                <a:lnTo>
                  <a:pt x="878947" y="1132303"/>
                </a:lnTo>
                <a:lnTo>
                  <a:pt x="827833" y="1141671"/>
                </a:lnTo>
                <a:lnTo>
                  <a:pt x="776511" y="1149904"/>
                </a:lnTo>
                <a:lnTo>
                  <a:pt x="725107" y="1157265"/>
                </a:lnTo>
                <a:lnTo>
                  <a:pt x="673745" y="1164020"/>
                </a:lnTo>
                <a:lnTo>
                  <a:pt x="622554" y="1170432"/>
                </a:lnTo>
                <a:lnTo>
                  <a:pt x="518159" y="1180338"/>
                </a:lnTo>
                <a:lnTo>
                  <a:pt x="467868" y="1184148"/>
                </a:lnTo>
                <a:lnTo>
                  <a:pt x="450530" y="1185496"/>
                </a:lnTo>
                <a:lnTo>
                  <a:pt x="398607" y="1189177"/>
                </a:lnTo>
                <a:lnTo>
                  <a:pt x="346779" y="1192340"/>
                </a:lnTo>
                <a:lnTo>
                  <a:pt x="294989" y="1195020"/>
                </a:lnTo>
                <a:lnTo>
                  <a:pt x="242320" y="1197285"/>
                </a:lnTo>
                <a:lnTo>
                  <a:pt x="191302" y="1199071"/>
                </a:lnTo>
                <a:lnTo>
                  <a:pt x="139294" y="1200510"/>
                </a:lnTo>
                <a:lnTo>
                  <a:pt x="82741" y="1200912"/>
                </a:lnTo>
                <a:lnTo>
                  <a:pt x="56085" y="1216245"/>
                </a:lnTo>
                <a:lnTo>
                  <a:pt x="80714" y="1230630"/>
                </a:lnTo>
                <a:lnTo>
                  <a:pt x="92202" y="1230630"/>
                </a:lnTo>
                <a:lnTo>
                  <a:pt x="107442" y="1229868"/>
                </a:lnTo>
                <a:lnTo>
                  <a:pt x="122681" y="1229868"/>
                </a:lnTo>
                <a:lnTo>
                  <a:pt x="202432" y="1227026"/>
                </a:lnTo>
                <a:lnTo>
                  <a:pt x="243182" y="1225486"/>
                </a:lnTo>
                <a:lnTo>
                  <a:pt x="282209" y="1223890"/>
                </a:lnTo>
                <a:lnTo>
                  <a:pt x="322092" y="1222081"/>
                </a:lnTo>
                <a:lnTo>
                  <a:pt x="364048" y="1219924"/>
                </a:lnTo>
                <a:lnTo>
                  <a:pt x="421735" y="1216435"/>
                </a:lnTo>
                <a:lnTo>
                  <a:pt x="461550" y="1213591"/>
                </a:lnTo>
                <a:lnTo>
                  <a:pt x="501331" y="1210332"/>
                </a:lnTo>
                <a:lnTo>
                  <a:pt x="625602" y="1198626"/>
                </a:lnTo>
                <a:lnTo>
                  <a:pt x="729996" y="1185672"/>
                </a:lnTo>
                <a:lnTo>
                  <a:pt x="771968" y="1179528"/>
                </a:lnTo>
                <a:lnTo>
                  <a:pt x="813785" y="1172914"/>
                </a:lnTo>
                <a:lnTo>
                  <a:pt x="855418" y="1165680"/>
                </a:lnTo>
                <a:lnTo>
                  <a:pt x="896837" y="1157676"/>
                </a:lnTo>
                <a:lnTo>
                  <a:pt x="938012" y="1148753"/>
                </a:lnTo>
                <a:lnTo>
                  <a:pt x="978913" y="1138759"/>
                </a:lnTo>
                <a:lnTo>
                  <a:pt x="1019512" y="1127546"/>
                </a:lnTo>
                <a:lnTo>
                  <a:pt x="1059777" y="1114963"/>
                </a:lnTo>
                <a:lnTo>
                  <a:pt x="1099679" y="1100860"/>
                </a:lnTo>
                <a:lnTo>
                  <a:pt x="1139190" y="1085088"/>
                </a:lnTo>
                <a:lnTo>
                  <a:pt x="1187196" y="1059180"/>
                </a:lnTo>
                <a:lnTo>
                  <a:pt x="1223849" y="1032805"/>
                </a:lnTo>
                <a:lnTo>
                  <a:pt x="1256919" y="1003158"/>
                </a:lnTo>
                <a:lnTo>
                  <a:pt x="1286587" y="970518"/>
                </a:lnTo>
                <a:lnTo>
                  <a:pt x="1313034" y="935164"/>
                </a:lnTo>
                <a:lnTo>
                  <a:pt x="1336442" y="897376"/>
                </a:lnTo>
                <a:lnTo>
                  <a:pt x="1356993" y="857434"/>
                </a:lnTo>
                <a:lnTo>
                  <a:pt x="1374867" y="815617"/>
                </a:lnTo>
                <a:lnTo>
                  <a:pt x="1390247" y="772205"/>
                </a:lnTo>
                <a:lnTo>
                  <a:pt x="1403313" y="727477"/>
                </a:lnTo>
                <a:lnTo>
                  <a:pt x="1414248" y="681713"/>
                </a:lnTo>
                <a:lnTo>
                  <a:pt x="1418278" y="660842"/>
                </a:lnTo>
                <a:close/>
              </a:path>
              <a:path w="1447164" h="1282700">
                <a:moveTo>
                  <a:pt x="1446761" y="311854"/>
                </a:moveTo>
                <a:lnTo>
                  <a:pt x="1446276" y="228600"/>
                </a:lnTo>
                <a:lnTo>
                  <a:pt x="1444752" y="152400"/>
                </a:lnTo>
                <a:lnTo>
                  <a:pt x="1439418" y="0"/>
                </a:lnTo>
                <a:lnTo>
                  <a:pt x="1411224" y="762"/>
                </a:lnTo>
                <a:lnTo>
                  <a:pt x="1416558" y="153162"/>
                </a:lnTo>
                <a:lnTo>
                  <a:pt x="1418082" y="229361"/>
                </a:lnTo>
                <a:lnTo>
                  <a:pt x="1418278" y="660842"/>
                </a:lnTo>
                <a:lnTo>
                  <a:pt x="1423232" y="635193"/>
                </a:lnTo>
                <a:lnTo>
                  <a:pt x="1430448" y="588196"/>
                </a:lnTo>
                <a:lnTo>
                  <a:pt x="1436076" y="541001"/>
                </a:lnTo>
                <a:lnTo>
                  <a:pt x="1440299" y="493889"/>
                </a:lnTo>
                <a:lnTo>
                  <a:pt x="1443297" y="447139"/>
                </a:lnTo>
                <a:lnTo>
                  <a:pt x="1445253" y="401030"/>
                </a:lnTo>
                <a:lnTo>
                  <a:pt x="1446347" y="355842"/>
                </a:lnTo>
                <a:lnTo>
                  <a:pt x="1446761" y="311854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/>
          <p:nvPr/>
        </p:nvSpPr>
        <p:spPr>
          <a:xfrm>
            <a:off x="2729623" y="2534177"/>
            <a:ext cx="158062" cy="981627"/>
          </a:xfrm>
          <a:custGeom>
            <a:avLst/>
            <a:gdLst/>
            <a:ahLst/>
            <a:cxnLst/>
            <a:rect l="l" t="t" r="r" b="b"/>
            <a:pathLst>
              <a:path w="232410" h="1443354">
                <a:moveTo>
                  <a:pt x="185370" y="9905"/>
                </a:moveTo>
                <a:lnTo>
                  <a:pt x="102684" y="170762"/>
                </a:lnTo>
                <a:lnTo>
                  <a:pt x="80478" y="243711"/>
                </a:lnTo>
                <a:lnTo>
                  <a:pt x="60878" y="313015"/>
                </a:lnTo>
                <a:lnTo>
                  <a:pt x="43926" y="379118"/>
                </a:lnTo>
                <a:lnTo>
                  <a:pt x="29660" y="442462"/>
                </a:lnTo>
                <a:lnTo>
                  <a:pt x="18119" y="503489"/>
                </a:lnTo>
                <a:lnTo>
                  <a:pt x="9343" y="562642"/>
                </a:lnTo>
                <a:lnTo>
                  <a:pt x="3372" y="620363"/>
                </a:lnTo>
                <a:lnTo>
                  <a:pt x="244" y="677096"/>
                </a:lnTo>
                <a:lnTo>
                  <a:pt x="0" y="733282"/>
                </a:lnTo>
                <a:lnTo>
                  <a:pt x="2677" y="789364"/>
                </a:lnTo>
                <a:lnTo>
                  <a:pt x="8317" y="845785"/>
                </a:lnTo>
                <a:lnTo>
                  <a:pt x="16959" y="902987"/>
                </a:lnTo>
                <a:lnTo>
                  <a:pt x="28655" y="961473"/>
                </a:lnTo>
                <a:lnTo>
                  <a:pt x="28655" y="732134"/>
                </a:lnTo>
                <a:lnTo>
                  <a:pt x="28951" y="676844"/>
                </a:lnTo>
                <a:lnTo>
                  <a:pt x="32096" y="621005"/>
                </a:lnTo>
                <a:lnTo>
                  <a:pt x="38048" y="564181"/>
                </a:lnTo>
                <a:lnTo>
                  <a:pt x="46768" y="505935"/>
                </a:lnTo>
                <a:lnTo>
                  <a:pt x="58214" y="445828"/>
                </a:lnTo>
                <a:lnTo>
                  <a:pt x="72344" y="383426"/>
                </a:lnTo>
                <a:lnTo>
                  <a:pt x="89118" y="318289"/>
                </a:lnTo>
                <a:lnTo>
                  <a:pt x="108495" y="249982"/>
                </a:lnTo>
                <a:lnTo>
                  <a:pt x="130432" y="178067"/>
                </a:lnTo>
                <a:lnTo>
                  <a:pt x="185370" y="9905"/>
                </a:lnTo>
                <a:close/>
              </a:path>
              <a:path w="232410" h="1443354">
                <a:moveTo>
                  <a:pt x="196448" y="1362951"/>
                </a:moveTo>
                <a:lnTo>
                  <a:pt x="161005" y="1277181"/>
                </a:lnTo>
                <a:lnTo>
                  <a:pt x="133805" y="1207159"/>
                </a:lnTo>
                <a:lnTo>
                  <a:pt x="109825" y="1140522"/>
                </a:lnTo>
                <a:lnTo>
                  <a:pt x="89023" y="1076834"/>
                </a:lnTo>
                <a:lnTo>
                  <a:pt x="71358" y="1015656"/>
                </a:lnTo>
                <a:lnTo>
                  <a:pt x="56790" y="956552"/>
                </a:lnTo>
                <a:lnTo>
                  <a:pt x="45277" y="899085"/>
                </a:lnTo>
                <a:lnTo>
                  <a:pt x="36777" y="842817"/>
                </a:lnTo>
                <a:lnTo>
                  <a:pt x="31251" y="787313"/>
                </a:lnTo>
                <a:lnTo>
                  <a:pt x="28655" y="732134"/>
                </a:lnTo>
                <a:lnTo>
                  <a:pt x="28655" y="961473"/>
                </a:lnTo>
                <a:lnTo>
                  <a:pt x="43403" y="1021506"/>
                </a:lnTo>
                <a:lnTo>
                  <a:pt x="61285" y="1083707"/>
                </a:lnTo>
                <a:lnTo>
                  <a:pt x="82326" y="1148461"/>
                </a:lnTo>
                <a:lnTo>
                  <a:pt x="106565" y="1216208"/>
                </a:lnTo>
                <a:lnTo>
                  <a:pt x="134042" y="1287392"/>
                </a:lnTo>
                <a:lnTo>
                  <a:pt x="164796" y="1362455"/>
                </a:lnTo>
                <a:lnTo>
                  <a:pt x="192615" y="1390417"/>
                </a:lnTo>
                <a:lnTo>
                  <a:pt x="196448" y="1362951"/>
                </a:lnTo>
                <a:close/>
              </a:path>
              <a:path w="232410" h="1443354">
                <a:moveTo>
                  <a:pt x="216612" y="1431543"/>
                </a:moveTo>
                <a:lnTo>
                  <a:pt x="216612" y="1411223"/>
                </a:lnTo>
                <a:lnTo>
                  <a:pt x="190704" y="1422653"/>
                </a:lnTo>
                <a:lnTo>
                  <a:pt x="169199" y="1372684"/>
                </a:lnTo>
                <a:lnTo>
                  <a:pt x="133554" y="1345691"/>
                </a:lnTo>
                <a:lnTo>
                  <a:pt x="126696" y="1341119"/>
                </a:lnTo>
                <a:lnTo>
                  <a:pt x="117552" y="1341881"/>
                </a:lnTo>
                <a:lnTo>
                  <a:pt x="112218" y="1348739"/>
                </a:lnTo>
                <a:lnTo>
                  <a:pt x="108408" y="1354835"/>
                </a:lnTo>
                <a:lnTo>
                  <a:pt x="109170" y="1363979"/>
                </a:lnTo>
                <a:lnTo>
                  <a:pt x="116028" y="1368551"/>
                </a:lnTo>
                <a:lnTo>
                  <a:pt x="215088" y="1443227"/>
                </a:lnTo>
                <a:lnTo>
                  <a:pt x="216612" y="1431543"/>
                </a:lnTo>
                <a:close/>
              </a:path>
              <a:path w="232410" h="1443354">
                <a:moveTo>
                  <a:pt x="192615" y="1390417"/>
                </a:moveTo>
                <a:lnTo>
                  <a:pt x="169199" y="1372684"/>
                </a:lnTo>
                <a:lnTo>
                  <a:pt x="189180" y="1419112"/>
                </a:lnTo>
                <a:lnTo>
                  <a:pt x="189180" y="1415033"/>
                </a:lnTo>
                <a:lnTo>
                  <a:pt x="192615" y="1390417"/>
                </a:lnTo>
                <a:close/>
              </a:path>
              <a:path w="232410" h="1443354">
                <a:moveTo>
                  <a:pt x="212040" y="1405127"/>
                </a:moveTo>
                <a:lnTo>
                  <a:pt x="192615" y="1390417"/>
                </a:lnTo>
                <a:lnTo>
                  <a:pt x="189180" y="1415033"/>
                </a:lnTo>
                <a:lnTo>
                  <a:pt x="212040" y="1405127"/>
                </a:lnTo>
                <a:close/>
              </a:path>
              <a:path w="232410" h="1443354">
                <a:moveTo>
                  <a:pt x="212040" y="1413241"/>
                </a:moveTo>
                <a:lnTo>
                  <a:pt x="212040" y="1405127"/>
                </a:lnTo>
                <a:lnTo>
                  <a:pt x="189180" y="1415033"/>
                </a:lnTo>
                <a:lnTo>
                  <a:pt x="189180" y="1419112"/>
                </a:lnTo>
                <a:lnTo>
                  <a:pt x="190704" y="1422653"/>
                </a:lnTo>
                <a:lnTo>
                  <a:pt x="212040" y="1413241"/>
                </a:lnTo>
                <a:close/>
              </a:path>
              <a:path w="232410" h="1443354">
                <a:moveTo>
                  <a:pt x="216612" y="1411223"/>
                </a:moveTo>
                <a:lnTo>
                  <a:pt x="196448" y="1362951"/>
                </a:lnTo>
                <a:lnTo>
                  <a:pt x="192615" y="1390417"/>
                </a:lnTo>
                <a:lnTo>
                  <a:pt x="212040" y="1405127"/>
                </a:lnTo>
                <a:lnTo>
                  <a:pt x="212040" y="1413241"/>
                </a:lnTo>
                <a:lnTo>
                  <a:pt x="216612" y="1411223"/>
                </a:lnTo>
                <a:close/>
              </a:path>
              <a:path w="232410" h="1443354">
                <a:moveTo>
                  <a:pt x="231852" y="1312163"/>
                </a:moveTo>
                <a:lnTo>
                  <a:pt x="226518" y="1305305"/>
                </a:lnTo>
                <a:lnTo>
                  <a:pt x="218136" y="1303781"/>
                </a:lnTo>
                <a:lnTo>
                  <a:pt x="210516" y="1303019"/>
                </a:lnTo>
                <a:lnTo>
                  <a:pt x="203658" y="1309115"/>
                </a:lnTo>
                <a:lnTo>
                  <a:pt x="202896" y="1316735"/>
                </a:lnTo>
                <a:lnTo>
                  <a:pt x="196448" y="1362951"/>
                </a:lnTo>
                <a:lnTo>
                  <a:pt x="216612" y="1411223"/>
                </a:lnTo>
                <a:lnTo>
                  <a:pt x="216612" y="1431543"/>
                </a:lnTo>
                <a:lnTo>
                  <a:pt x="231090" y="1320545"/>
                </a:lnTo>
                <a:lnTo>
                  <a:pt x="231852" y="1312163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8" name="object 8"/>
          <p:cNvSpPr/>
          <p:nvPr/>
        </p:nvSpPr>
        <p:spPr>
          <a:xfrm>
            <a:off x="3289187" y="1933023"/>
            <a:ext cx="1641083" cy="1584509"/>
          </a:xfrm>
          <a:custGeom>
            <a:avLst/>
            <a:gdLst/>
            <a:ahLst/>
            <a:cxnLst/>
            <a:rect l="l" t="t" r="r" b="b"/>
            <a:pathLst>
              <a:path w="2413000" h="2329815">
                <a:moveTo>
                  <a:pt x="12699" y="1970366"/>
                </a:moveTo>
                <a:lnTo>
                  <a:pt x="12699" y="1584119"/>
                </a:lnTo>
                <a:lnTo>
                  <a:pt x="0" y="1618992"/>
                </a:lnTo>
                <a:lnTo>
                  <a:pt x="0" y="1937216"/>
                </a:lnTo>
                <a:lnTo>
                  <a:pt x="12699" y="1970366"/>
                </a:lnTo>
                <a:close/>
              </a:path>
              <a:path w="2413000" h="2329815">
                <a:moveTo>
                  <a:pt x="2413000" y="1183385"/>
                </a:moveTo>
                <a:lnTo>
                  <a:pt x="2413000" y="1123231"/>
                </a:lnTo>
                <a:lnTo>
                  <a:pt x="2400300" y="1114459"/>
                </a:lnTo>
                <a:lnTo>
                  <a:pt x="2387600" y="1106586"/>
                </a:lnTo>
                <a:lnTo>
                  <a:pt x="2387600" y="1171955"/>
                </a:lnTo>
                <a:lnTo>
                  <a:pt x="2374900" y="1176527"/>
                </a:lnTo>
                <a:lnTo>
                  <a:pt x="2374900" y="1184147"/>
                </a:lnTo>
                <a:lnTo>
                  <a:pt x="2362200" y="1195444"/>
                </a:lnTo>
                <a:lnTo>
                  <a:pt x="2349500" y="1203259"/>
                </a:lnTo>
                <a:lnTo>
                  <a:pt x="2336800" y="1210574"/>
                </a:lnTo>
                <a:lnTo>
                  <a:pt x="2336800" y="1217418"/>
                </a:lnTo>
                <a:lnTo>
                  <a:pt x="2298700" y="1235417"/>
                </a:lnTo>
                <a:lnTo>
                  <a:pt x="2260600" y="1250214"/>
                </a:lnTo>
                <a:lnTo>
                  <a:pt x="2222500" y="1262584"/>
                </a:lnTo>
                <a:lnTo>
                  <a:pt x="2184400" y="1273301"/>
                </a:lnTo>
                <a:lnTo>
                  <a:pt x="2133600" y="1285493"/>
                </a:lnTo>
                <a:lnTo>
                  <a:pt x="2095500" y="1293187"/>
                </a:lnTo>
                <a:lnTo>
                  <a:pt x="2057400" y="1298900"/>
                </a:lnTo>
                <a:lnTo>
                  <a:pt x="2019300" y="1303014"/>
                </a:lnTo>
                <a:lnTo>
                  <a:pt x="1981200" y="1305482"/>
                </a:lnTo>
                <a:lnTo>
                  <a:pt x="1955800" y="1306192"/>
                </a:lnTo>
                <a:lnTo>
                  <a:pt x="1930400" y="1306138"/>
                </a:lnTo>
                <a:lnTo>
                  <a:pt x="1917700" y="1305820"/>
                </a:lnTo>
                <a:lnTo>
                  <a:pt x="1905000" y="1305305"/>
                </a:lnTo>
                <a:lnTo>
                  <a:pt x="1854200" y="1303781"/>
                </a:lnTo>
                <a:lnTo>
                  <a:pt x="1841500" y="1302399"/>
                </a:lnTo>
                <a:lnTo>
                  <a:pt x="1816100" y="1300861"/>
                </a:lnTo>
                <a:lnTo>
                  <a:pt x="1790700" y="1299179"/>
                </a:lnTo>
                <a:lnTo>
                  <a:pt x="1739900" y="1295429"/>
                </a:lnTo>
                <a:lnTo>
                  <a:pt x="1689100" y="1291240"/>
                </a:lnTo>
                <a:lnTo>
                  <a:pt x="1676400" y="1289009"/>
                </a:lnTo>
                <a:lnTo>
                  <a:pt x="1651000" y="1286702"/>
                </a:lnTo>
                <a:lnTo>
                  <a:pt x="1600199" y="1281908"/>
                </a:lnTo>
                <a:lnTo>
                  <a:pt x="1549399" y="1276946"/>
                </a:lnTo>
                <a:lnTo>
                  <a:pt x="1460499" y="1266889"/>
                </a:lnTo>
                <a:lnTo>
                  <a:pt x="1435099" y="1264412"/>
                </a:lnTo>
                <a:lnTo>
                  <a:pt x="1409699" y="1261974"/>
                </a:lnTo>
                <a:lnTo>
                  <a:pt x="1396999" y="1259585"/>
                </a:lnTo>
                <a:lnTo>
                  <a:pt x="1320799" y="1251965"/>
                </a:lnTo>
                <a:lnTo>
                  <a:pt x="1257299" y="1245107"/>
                </a:lnTo>
                <a:lnTo>
                  <a:pt x="1117599" y="1230629"/>
                </a:lnTo>
                <a:lnTo>
                  <a:pt x="990599" y="1218437"/>
                </a:lnTo>
                <a:lnTo>
                  <a:pt x="914399" y="1212341"/>
                </a:lnTo>
                <a:lnTo>
                  <a:pt x="850899" y="1207769"/>
                </a:lnTo>
                <a:lnTo>
                  <a:pt x="812799" y="1205605"/>
                </a:lnTo>
                <a:lnTo>
                  <a:pt x="761999" y="1203607"/>
                </a:lnTo>
                <a:lnTo>
                  <a:pt x="749299" y="1202718"/>
                </a:lnTo>
                <a:lnTo>
                  <a:pt x="723899" y="1201926"/>
                </a:lnTo>
                <a:lnTo>
                  <a:pt x="698499" y="1201251"/>
                </a:lnTo>
                <a:lnTo>
                  <a:pt x="673099" y="1200711"/>
                </a:lnTo>
                <a:lnTo>
                  <a:pt x="660399" y="1200325"/>
                </a:lnTo>
                <a:lnTo>
                  <a:pt x="634999" y="1200111"/>
                </a:lnTo>
                <a:lnTo>
                  <a:pt x="609599" y="1200089"/>
                </a:lnTo>
                <a:lnTo>
                  <a:pt x="596899" y="1200277"/>
                </a:lnTo>
                <a:lnTo>
                  <a:pt x="571499" y="1200693"/>
                </a:lnTo>
                <a:lnTo>
                  <a:pt x="546099" y="1201357"/>
                </a:lnTo>
                <a:lnTo>
                  <a:pt x="520699" y="1202287"/>
                </a:lnTo>
                <a:lnTo>
                  <a:pt x="507999" y="1203501"/>
                </a:lnTo>
                <a:lnTo>
                  <a:pt x="482599" y="1205019"/>
                </a:lnTo>
                <a:lnTo>
                  <a:pt x="457199" y="1206859"/>
                </a:lnTo>
                <a:lnTo>
                  <a:pt x="431799" y="1209039"/>
                </a:lnTo>
                <a:lnTo>
                  <a:pt x="419099" y="1211579"/>
                </a:lnTo>
                <a:lnTo>
                  <a:pt x="393699" y="1214627"/>
                </a:lnTo>
                <a:lnTo>
                  <a:pt x="355599" y="1221180"/>
                </a:lnTo>
                <a:lnTo>
                  <a:pt x="317499" y="1229397"/>
                </a:lnTo>
                <a:lnTo>
                  <a:pt x="279399" y="1240484"/>
                </a:lnTo>
                <a:lnTo>
                  <a:pt x="241299" y="1254776"/>
                </a:lnTo>
                <a:lnTo>
                  <a:pt x="241299" y="1260311"/>
                </a:lnTo>
                <a:lnTo>
                  <a:pt x="228599" y="1266251"/>
                </a:lnTo>
                <a:lnTo>
                  <a:pt x="177799" y="1297685"/>
                </a:lnTo>
                <a:lnTo>
                  <a:pt x="126999" y="1340357"/>
                </a:lnTo>
                <a:lnTo>
                  <a:pt x="76199" y="1393371"/>
                </a:lnTo>
                <a:lnTo>
                  <a:pt x="50799" y="1452452"/>
                </a:lnTo>
                <a:lnTo>
                  <a:pt x="25399" y="1516426"/>
                </a:lnTo>
                <a:lnTo>
                  <a:pt x="12699" y="1549881"/>
                </a:lnTo>
                <a:lnTo>
                  <a:pt x="12699" y="2002535"/>
                </a:lnTo>
                <a:lnTo>
                  <a:pt x="25399" y="2083307"/>
                </a:lnTo>
                <a:lnTo>
                  <a:pt x="25399" y="1647401"/>
                </a:lnTo>
                <a:lnTo>
                  <a:pt x="38099" y="1611988"/>
                </a:lnTo>
                <a:lnTo>
                  <a:pt x="38099" y="1577157"/>
                </a:lnTo>
                <a:lnTo>
                  <a:pt x="50799" y="1543069"/>
                </a:lnTo>
                <a:lnTo>
                  <a:pt x="50799" y="1509885"/>
                </a:lnTo>
                <a:lnTo>
                  <a:pt x="63499" y="1477768"/>
                </a:lnTo>
                <a:lnTo>
                  <a:pt x="88899" y="1446879"/>
                </a:lnTo>
                <a:lnTo>
                  <a:pt x="101599" y="1417379"/>
                </a:lnTo>
                <a:lnTo>
                  <a:pt x="139699" y="1363195"/>
                </a:lnTo>
                <a:lnTo>
                  <a:pt x="190499" y="1319783"/>
                </a:lnTo>
                <a:lnTo>
                  <a:pt x="241299" y="1287414"/>
                </a:lnTo>
                <a:lnTo>
                  <a:pt x="279399" y="1273996"/>
                </a:lnTo>
                <a:lnTo>
                  <a:pt x="304799" y="1262626"/>
                </a:lnTo>
                <a:lnTo>
                  <a:pt x="342899" y="1253164"/>
                </a:lnTo>
                <a:lnTo>
                  <a:pt x="380999" y="1245469"/>
                </a:lnTo>
                <a:lnTo>
                  <a:pt x="419099" y="1239400"/>
                </a:lnTo>
                <a:lnTo>
                  <a:pt x="469899" y="1234818"/>
                </a:lnTo>
                <a:lnTo>
                  <a:pt x="507999" y="1231582"/>
                </a:lnTo>
                <a:lnTo>
                  <a:pt x="546099" y="1229552"/>
                </a:lnTo>
                <a:lnTo>
                  <a:pt x="596899" y="1228586"/>
                </a:lnTo>
                <a:lnTo>
                  <a:pt x="634999" y="1228546"/>
                </a:lnTo>
                <a:lnTo>
                  <a:pt x="685799" y="1229290"/>
                </a:lnTo>
                <a:lnTo>
                  <a:pt x="723899" y="1230677"/>
                </a:lnTo>
                <a:lnTo>
                  <a:pt x="774699" y="1232569"/>
                </a:lnTo>
                <a:lnTo>
                  <a:pt x="812799" y="1234823"/>
                </a:lnTo>
                <a:lnTo>
                  <a:pt x="850899" y="1237301"/>
                </a:lnTo>
                <a:lnTo>
                  <a:pt x="888999" y="1239861"/>
                </a:lnTo>
                <a:lnTo>
                  <a:pt x="952499" y="1244667"/>
                </a:lnTo>
                <a:lnTo>
                  <a:pt x="990599" y="1246631"/>
                </a:lnTo>
                <a:lnTo>
                  <a:pt x="1117599" y="1258823"/>
                </a:lnTo>
                <a:lnTo>
                  <a:pt x="1257299" y="1273301"/>
                </a:lnTo>
                <a:lnTo>
                  <a:pt x="1320799" y="1280159"/>
                </a:lnTo>
                <a:lnTo>
                  <a:pt x="1384299" y="1287779"/>
                </a:lnTo>
                <a:lnTo>
                  <a:pt x="1435099" y="1291120"/>
                </a:lnTo>
                <a:lnTo>
                  <a:pt x="1473199" y="1295012"/>
                </a:lnTo>
                <a:lnTo>
                  <a:pt x="1511299" y="1299317"/>
                </a:lnTo>
                <a:lnTo>
                  <a:pt x="1549399" y="1303896"/>
                </a:lnTo>
                <a:lnTo>
                  <a:pt x="1625599" y="1313318"/>
                </a:lnTo>
                <a:lnTo>
                  <a:pt x="1676400" y="1317882"/>
                </a:lnTo>
                <a:lnTo>
                  <a:pt x="1714500" y="1322163"/>
                </a:lnTo>
                <a:lnTo>
                  <a:pt x="1752600" y="1326022"/>
                </a:lnTo>
                <a:lnTo>
                  <a:pt x="1790700" y="1329318"/>
                </a:lnTo>
                <a:lnTo>
                  <a:pt x="1828800" y="1331913"/>
                </a:lnTo>
                <a:lnTo>
                  <a:pt x="1879600" y="1333668"/>
                </a:lnTo>
                <a:lnTo>
                  <a:pt x="1917700" y="1334443"/>
                </a:lnTo>
                <a:lnTo>
                  <a:pt x="1955800" y="1334098"/>
                </a:lnTo>
                <a:lnTo>
                  <a:pt x="1993900" y="1332496"/>
                </a:lnTo>
                <a:lnTo>
                  <a:pt x="2032000" y="1329496"/>
                </a:lnTo>
                <a:lnTo>
                  <a:pt x="2070100" y="1324959"/>
                </a:lnTo>
                <a:lnTo>
                  <a:pt x="2120900" y="1318745"/>
                </a:lnTo>
                <a:lnTo>
                  <a:pt x="2159000" y="1310717"/>
                </a:lnTo>
                <a:lnTo>
                  <a:pt x="2197100" y="1300733"/>
                </a:lnTo>
                <a:lnTo>
                  <a:pt x="2235200" y="1288709"/>
                </a:lnTo>
                <a:lnTo>
                  <a:pt x="2247900" y="1284535"/>
                </a:lnTo>
                <a:lnTo>
                  <a:pt x="2286000" y="1270943"/>
                </a:lnTo>
                <a:lnTo>
                  <a:pt x="2324100" y="1255102"/>
                </a:lnTo>
                <a:lnTo>
                  <a:pt x="2349500" y="1242881"/>
                </a:lnTo>
                <a:lnTo>
                  <a:pt x="2349500" y="1236179"/>
                </a:lnTo>
                <a:lnTo>
                  <a:pt x="2362200" y="1229044"/>
                </a:lnTo>
                <a:lnTo>
                  <a:pt x="2374900" y="1221443"/>
                </a:lnTo>
                <a:lnTo>
                  <a:pt x="2387600" y="1213346"/>
                </a:lnTo>
                <a:lnTo>
                  <a:pt x="2400300" y="1204721"/>
                </a:lnTo>
                <a:lnTo>
                  <a:pt x="2400300" y="1188719"/>
                </a:lnTo>
                <a:lnTo>
                  <a:pt x="2413000" y="1183385"/>
                </a:lnTo>
                <a:close/>
              </a:path>
              <a:path w="2413000" h="2329815">
                <a:moveTo>
                  <a:pt x="101599" y="2324861"/>
                </a:moveTo>
                <a:lnTo>
                  <a:pt x="76199" y="2241803"/>
                </a:lnTo>
                <a:lnTo>
                  <a:pt x="38099" y="1997963"/>
                </a:lnTo>
                <a:lnTo>
                  <a:pt x="38099" y="1932248"/>
                </a:lnTo>
                <a:lnTo>
                  <a:pt x="25399" y="1898000"/>
                </a:lnTo>
                <a:lnTo>
                  <a:pt x="25399" y="2083307"/>
                </a:lnTo>
                <a:lnTo>
                  <a:pt x="50799" y="2247137"/>
                </a:lnTo>
                <a:lnTo>
                  <a:pt x="76199" y="2329433"/>
                </a:lnTo>
                <a:lnTo>
                  <a:pt x="101599" y="2324861"/>
                </a:lnTo>
                <a:close/>
              </a:path>
              <a:path w="2413000" h="2329815">
                <a:moveTo>
                  <a:pt x="177799" y="116585"/>
                </a:moveTo>
                <a:lnTo>
                  <a:pt x="165099" y="109727"/>
                </a:lnTo>
                <a:lnTo>
                  <a:pt x="114299" y="0"/>
                </a:lnTo>
                <a:lnTo>
                  <a:pt x="50799" y="102869"/>
                </a:lnTo>
                <a:lnTo>
                  <a:pt x="38099" y="109727"/>
                </a:lnTo>
                <a:lnTo>
                  <a:pt x="38099" y="118871"/>
                </a:lnTo>
                <a:lnTo>
                  <a:pt x="50799" y="123443"/>
                </a:lnTo>
                <a:lnTo>
                  <a:pt x="50799" y="128015"/>
                </a:lnTo>
                <a:lnTo>
                  <a:pt x="63499" y="124967"/>
                </a:lnTo>
                <a:lnTo>
                  <a:pt x="63499" y="118871"/>
                </a:lnTo>
                <a:lnTo>
                  <a:pt x="88899" y="85648"/>
                </a:lnTo>
                <a:lnTo>
                  <a:pt x="88899" y="80771"/>
                </a:lnTo>
                <a:lnTo>
                  <a:pt x="101599" y="27431"/>
                </a:lnTo>
                <a:lnTo>
                  <a:pt x="126999" y="28955"/>
                </a:lnTo>
                <a:lnTo>
                  <a:pt x="126999" y="93217"/>
                </a:lnTo>
                <a:lnTo>
                  <a:pt x="139699" y="122681"/>
                </a:lnTo>
                <a:lnTo>
                  <a:pt x="152399" y="129539"/>
                </a:lnTo>
                <a:lnTo>
                  <a:pt x="152399" y="133349"/>
                </a:lnTo>
                <a:lnTo>
                  <a:pt x="165099" y="128777"/>
                </a:lnTo>
                <a:lnTo>
                  <a:pt x="165099" y="124967"/>
                </a:lnTo>
                <a:lnTo>
                  <a:pt x="177799" y="116585"/>
                </a:lnTo>
                <a:close/>
              </a:path>
              <a:path w="2413000" h="2329815">
                <a:moveTo>
                  <a:pt x="126999" y="35813"/>
                </a:moveTo>
                <a:lnTo>
                  <a:pt x="126999" y="28955"/>
                </a:lnTo>
                <a:lnTo>
                  <a:pt x="101599" y="27431"/>
                </a:lnTo>
                <a:lnTo>
                  <a:pt x="88899" y="80771"/>
                </a:lnTo>
                <a:lnTo>
                  <a:pt x="88899" y="85648"/>
                </a:lnTo>
                <a:lnTo>
                  <a:pt x="101599" y="69037"/>
                </a:lnTo>
                <a:lnTo>
                  <a:pt x="101599" y="34289"/>
                </a:lnTo>
                <a:lnTo>
                  <a:pt x="126999" y="35813"/>
                </a:lnTo>
                <a:close/>
              </a:path>
              <a:path w="2413000" h="2329815">
                <a:moveTo>
                  <a:pt x="125741" y="90298"/>
                </a:moveTo>
                <a:lnTo>
                  <a:pt x="111177" y="56509"/>
                </a:lnTo>
                <a:lnTo>
                  <a:pt x="88899" y="85648"/>
                </a:lnTo>
                <a:lnTo>
                  <a:pt x="88899" y="480662"/>
                </a:lnTo>
                <a:lnTo>
                  <a:pt x="101599" y="520322"/>
                </a:lnTo>
                <a:lnTo>
                  <a:pt x="101599" y="559839"/>
                </a:lnTo>
                <a:lnTo>
                  <a:pt x="114299" y="599088"/>
                </a:lnTo>
                <a:lnTo>
                  <a:pt x="114299" y="163067"/>
                </a:lnTo>
                <a:lnTo>
                  <a:pt x="125741" y="90298"/>
                </a:lnTo>
                <a:close/>
              </a:path>
              <a:path w="2413000" h="2329815">
                <a:moveTo>
                  <a:pt x="126999" y="35813"/>
                </a:moveTo>
                <a:lnTo>
                  <a:pt x="101599" y="34289"/>
                </a:lnTo>
                <a:lnTo>
                  <a:pt x="111177" y="56509"/>
                </a:lnTo>
                <a:lnTo>
                  <a:pt x="126999" y="35813"/>
                </a:lnTo>
                <a:close/>
              </a:path>
              <a:path w="2413000" h="2329815">
                <a:moveTo>
                  <a:pt x="111177" y="56509"/>
                </a:moveTo>
                <a:lnTo>
                  <a:pt x="101599" y="34289"/>
                </a:lnTo>
                <a:lnTo>
                  <a:pt x="101599" y="69037"/>
                </a:lnTo>
                <a:lnTo>
                  <a:pt x="111177" y="56509"/>
                </a:lnTo>
                <a:close/>
              </a:path>
              <a:path w="2413000" h="2329815">
                <a:moveTo>
                  <a:pt x="126999" y="82295"/>
                </a:moveTo>
                <a:lnTo>
                  <a:pt x="126999" y="35813"/>
                </a:lnTo>
                <a:lnTo>
                  <a:pt x="111177" y="56509"/>
                </a:lnTo>
                <a:lnTo>
                  <a:pt x="125741" y="90298"/>
                </a:lnTo>
                <a:lnTo>
                  <a:pt x="126999" y="82295"/>
                </a:lnTo>
                <a:close/>
              </a:path>
              <a:path w="2413000" h="2329815">
                <a:moveTo>
                  <a:pt x="2387600" y="1136329"/>
                </a:moveTo>
                <a:lnTo>
                  <a:pt x="2387600" y="1099585"/>
                </a:lnTo>
                <a:lnTo>
                  <a:pt x="2374900" y="1093428"/>
                </a:lnTo>
                <a:lnTo>
                  <a:pt x="2336800" y="1079755"/>
                </a:lnTo>
                <a:lnTo>
                  <a:pt x="2311400" y="1074419"/>
                </a:lnTo>
                <a:lnTo>
                  <a:pt x="2298700" y="1071371"/>
                </a:lnTo>
                <a:lnTo>
                  <a:pt x="2260600" y="1064093"/>
                </a:lnTo>
                <a:lnTo>
                  <a:pt x="2222500" y="1060927"/>
                </a:lnTo>
                <a:lnTo>
                  <a:pt x="2197100" y="1060263"/>
                </a:lnTo>
                <a:lnTo>
                  <a:pt x="2184400" y="1059781"/>
                </a:lnTo>
                <a:lnTo>
                  <a:pt x="2171700" y="1059472"/>
                </a:lnTo>
                <a:lnTo>
                  <a:pt x="2159000" y="1059328"/>
                </a:lnTo>
                <a:lnTo>
                  <a:pt x="2146300" y="1059341"/>
                </a:lnTo>
                <a:lnTo>
                  <a:pt x="2133600" y="1059503"/>
                </a:lnTo>
                <a:lnTo>
                  <a:pt x="2120900" y="1059804"/>
                </a:lnTo>
                <a:lnTo>
                  <a:pt x="2108200" y="1060237"/>
                </a:lnTo>
                <a:lnTo>
                  <a:pt x="2095500" y="1060794"/>
                </a:lnTo>
                <a:lnTo>
                  <a:pt x="2095500" y="1061465"/>
                </a:lnTo>
                <a:lnTo>
                  <a:pt x="2032000" y="1062989"/>
                </a:lnTo>
                <a:lnTo>
                  <a:pt x="2019300" y="1063821"/>
                </a:lnTo>
                <a:lnTo>
                  <a:pt x="2006600" y="1064704"/>
                </a:lnTo>
                <a:lnTo>
                  <a:pt x="1981200" y="1065633"/>
                </a:lnTo>
                <a:lnTo>
                  <a:pt x="1968500" y="1066607"/>
                </a:lnTo>
                <a:lnTo>
                  <a:pt x="1943100" y="1067622"/>
                </a:lnTo>
                <a:lnTo>
                  <a:pt x="1930400" y="1068676"/>
                </a:lnTo>
                <a:lnTo>
                  <a:pt x="1905000" y="1069766"/>
                </a:lnTo>
                <a:lnTo>
                  <a:pt x="1892300" y="1070888"/>
                </a:lnTo>
                <a:lnTo>
                  <a:pt x="1866900" y="1072040"/>
                </a:lnTo>
                <a:lnTo>
                  <a:pt x="1841500" y="1074422"/>
                </a:lnTo>
                <a:lnTo>
                  <a:pt x="1803400" y="1076889"/>
                </a:lnTo>
                <a:lnTo>
                  <a:pt x="1765300" y="1079417"/>
                </a:lnTo>
                <a:lnTo>
                  <a:pt x="1676400" y="1085849"/>
                </a:lnTo>
                <a:lnTo>
                  <a:pt x="1600199" y="1090421"/>
                </a:lnTo>
                <a:lnTo>
                  <a:pt x="1536699" y="1094993"/>
                </a:lnTo>
                <a:lnTo>
                  <a:pt x="1460499" y="1098803"/>
                </a:lnTo>
                <a:lnTo>
                  <a:pt x="1384299" y="1103375"/>
                </a:lnTo>
                <a:lnTo>
                  <a:pt x="1244599" y="1110233"/>
                </a:lnTo>
                <a:lnTo>
                  <a:pt x="1142999" y="1113274"/>
                </a:lnTo>
                <a:lnTo>
                  <a:pt x="1092199" y="1114562"/>
                </a:lnTo>
                <a:lnTo>
                  <a:pt x="1041399" y="1115457"/>
                </a:lnTo>
                <a:lnTo>
                  <a:pt x="952499" y="1115684"/>
                </a:lnTo>
                <a:lnTo>
                  <a:pt x="939799" y="1115575"/>
                </a:lnTo>
                <a:lnTo>
                  <a:pt x="888999" y="1114555"/>
                </a:lnTo>
                <a:lnTo>
                  <a:pt x="838199" y="1112652"/>
                </a:lnTo>
                <a:lnTo>
                  <a:pt x="787399" y="1109744"/>
                </a:lnTo>
                <a:lnTo>
                  <a:pt x="736599" y="1105710"/>
                </a:lnTo>
                <a:lnTo>
                  <a:pt x="685799" y="1100427"/>
                </a:lnTo>
                <a:lnTo>
                  <a:pt x="634999" y="1093469"/>
                </a:lnTo>
                <a:lnTo>
                  <a:pt x="596899" y="1087475"/>
                </a:lnTo>
                <a:lnTo>
                  <a:pt x="558799" y="1079522"/>
                </a:lnTo>
                <a:lnTo>
                  <a:pt x="520699" y="1070524"/>
                </a:lnTo>
                <a:lnTo>
                  <a:pt x="482599" y="1059395"/>
                </a:lnTo>
                <a:lnTo>
                  <a:pt x="444499" y="1045051"/>
                </a:lnTo>
                <a:lnTo>
                  <a:pt x="406399" y="1022603"/>
                </a:lnTo>
                <a:lnTo>
                  <a:pt x="368299" y="1003553"/>
                </a:lnTo>
                <a:lnTo>
                  <a:pt x="317499" y="959491"/>
                </a:lnTo>
                <a:lnTo>
                  <a:pt x="266699" y="906352"/>
                </a:lnTo>
                <a:lnTo>
                  <a:pt x="241299" y="877682"/>
                </a:lnTo>
                <a:lnTo>
                  <a:pt x="228599" y="847758"/>
                </a:lnTo>
                <a:lnTo>
                  <a:pt x="203199" y="816691"/>
                </a:lnTo>
                <a:lnTo>
                  <a:pt x="190499" y="784589"/>
                </a:lnTo>
                <a:lnTo>
                  <a:pt x="177799" y="751563"/>
                </a:lnTo>
                <a:lnTo>
                  <a:pt x="152399" y="683175"/>
                </a:lnTo>
                <a:lnTo>
                  <a:pt x="152399" y="648034"/>
                </a:lnTo>
                <a:lnTo>
                  <a:pt x="126999" y="576405"/>
                </a:lnTo>
                <a:lnTo>
                  <a:pt x="126999" y="467241"/>
                </a:lnTo>
                <a:lnTo>
                  <a:pt x="114299" y="430833"/>
                </a:lnTo>
                <a:lnTo>
                  <a:pt x="114299" y="637942"/>
                </a:lnTo>
                <a:lnTo>
                  <a:pt x="152399" y="750892"/>
                </a:lnTo>
                <a:lnTo>
                  <a:pt x="165099" y="786921"/>
                </a:lnTo>
                <a:lnTo>
                  <a:pt x="190499" y="855794"/>
                </a:lnTo>
                <a:lnTo>
                  <a:pt x="215899" y="888389"/>
                </a:lnTo>
                <a:lnTo>
                  <a:pt x="241299" y="919588"/>
                </a:lnTo>
                <a:lnTo>
                  <a:pt x="266699" y="949268"/>
                </a:lnTo>
                <a:lnTo>
                  <a:pt x="330199" y="1003568"/>
                </a:lnTo>
                <a:lnTo>
                  <a:pt x="355599" y="1027937"/>
                </a:lnTo>
                <a:lnTo>
                  <a:pt x="393699" y="1047749"/>
                </a:lnTo>
                <a:lnTo>
                  <a:pt x="419099" y="1065275"/>
                </a:lnTo>
                <a:lnTo>
                  <a:pt x="457199" y="1078928"/>
                </a:lnTo>
                <a:lnTo>
                  <a:pt x="469899" y="1083402"/>
                </a:lnTo>
                <a:lnTo>
                  <a:pt x="482599" y="1087592"/>
                </a:lnTo>
                <a:lnTo>
                  <a:pt x="482599" y="1091517"/>
                </a:lnTo>
                <a:lnTo>
                  <a:pt x="520699" y="1101885"/>
                </a:lnTo>
                <a:lnTo>
                  <a:pt x="558799" y="1110524"/>
                </a:lnTo>
                <a:lnTo>
                  <a:pt x="596899" y="1117930"/>
                </a:lnTo>
                <a:lnTo>
                  <a:pt x="647699" y="1125473"/>
                </a:lnTo>
                <a:lnTo>
                  <a:pt x="711199" y="1132331"/>
                </a:lnTo>
                <a:lnTo>
                  <a:pt x="761999" y="1136924"/>
                </a:lnTo>
                <a:lnTo>
                  <a:pt x="812799" y="1140355"/>
                </a:lnTo>
                <a:lnTo>
                  <a:pt x="876299" y="1142728"/>
                </a:lnTo>
                <a:lnTo>
                  <a:pt x="901699" y="1143550"/>
                </a:lnTo>
                <a:lnTo>
                  <a:pt x="927099" y="1144146"/>
                </a:lnTo>
                <a:lnTo>
                  <a:pt x="952499" y="1144530"/>
                </a:lnTo>
                <a:lnTo>
                  <a:pt x="965199" y="1144622"/>
                </a:lnTo>
                <a:lnTo>
                  <a:pt x="1028699" y="1144535"/>
                </a:lnTo>
                <a:lnTo>
                  <a:pt x="1054099" y="1144198"/>
                </a:lnTo>
                <a:lnTo>
                  <a:pt x="1079499" y="1143713"/>
                </a:lnTo>
                <a:lnTo>
                  <a:pt x="1117599" y="1143094"/>
                </a:lnTo>
                <a:lnTo>
                  <a:pt x="1168399" y="1141502"/>
                </a:lnTo>
                <a:lnTo>
                  <a:pt x="1219199" y="1139527"/>
                </a:lnTo>
                <a:lnTo>
                  <a:pt x="1384299" y="1131569"/>
                </a:lnTo>
                <a:lnTo>
                  <a:pt x="1460499" y="1128521"/>
                </a:lnTo>
                <a:lnTo>
                  <a:pt x="1536699" y="1123949"/>
                </a:lnTo>
                <a:lnTo>
                  <a:pt x="1600199" y="1118615"/>
                </a:lnTo>
                <a:lnTo>
                  <a:pt x="1676400" y="1114805"/>
                </a:lnTo>
                <a:lnTo>
                  <a:pt x="1739900" y="1110233"/>
                </a:lnTo>
                <a:lnTo>
                  <a:pt x="1752600" y="1108894"/>
                </a:lnTo>
                <a:lnTo>
                  <a:pt x="1778000" y="1107591"/>
                </a:lnTo>
                <a:lnTo>
                  <a:pt x="1790700" y="1106324"/>
                </a:lnTo>
                <a:lnTo>
                  <a:pt x="1803400" y="1105093"/>
                </a:lnTo>
                <a:lnTo>
                  <a:pt x="1828800" y="1103897"/>
                </a:lnTo>
                <a:lnTo>
                  <a:pt x="1841500" y="1102735"/>
                </a:lnTo>
                <a:lnTo>
                  <a:pt x="1866900" y="1101606"/>
                </a:lnTo>
                <a:lnTo>
                  <a:pt x="1879600" y="1100510"/>
                </a:lnTo>
                <a:lnTo>
                  <a:pt x="1892300" y="1099446"/>
                </a:lnTo>
                <a:lnTo>
                  <a:pt x="1917700" y="1098413"/>
                </a:lnTo>
                <a:lnTo>
                  <a:pt x="1930400" y="1097411"/>
                </a:lnTo>
                <a:lnTo>
                  <a:pt x="1943100" y="1096439"/>
                </a:lnTo>
                <a:lnTo>
                  <a:pt x="1968500" y="1095496"/>
                </a:lnTo>
                <a:lnTo>
                  <a:pt x="1981200" y="1094582"/>
                </a:lnTo>
                <a:lnTo>
                  <a:pt x="2006600" y="1093696"/>
                </a:lnTo>
                <a:lnTo>
                  <a:pt x="2019300" y="1092837"/>
                </a:lnTo>
                <a:lnTo>
                  <a:pt x="2032000" y="1092004"/>
                </a:lnTo>
                <a:lnTo>
                  <a:pt x="2057400" y="1091198"/>
                </a:lnTo>
                <a:lnTo>
                  <a:pt x="2095500" y="1089659"/>
                </a:lnTo>
                <a:lnTo>
                  <a:pt x="2108200" y="1089659"/>
                </a:lnTo>
                <a:lnTo>
                  <a:pt x="2146300" y="1089019"/>
                </a:lnTo>
                <a:lnTo>
                  <a:pt x="2184400" y="1089163"/>
                </a:lnTo>
                <a:lnTo>
                  <a:pt x="2222500" y="1090041"/>
                </a:lnTo>
                <a:lnTo>
                  <a:pt x="2260600" y="1093179"/>
                </a:lnTo>
                <a:lnTo>
                  <a:pt x="2311400" y="1101851"/>
                </a:lnTo>
                <a:lnTo>
                  <a:pt x="2324100" y="1104829"/>
                </a:lnTo>
                <a:lnTo>
                  <a:pt x="2324100" y="1107530"/>
                </a:lnTo>
                <a:lnTo>
                  <a:pt x="2336800" y="1111278"/>
                </a:lnTo>
                <a:lnTo>
                  <a:pt x="2349500" y="1116053"/>
                </a:lnTo>
                <a:lnTo>
                  <a:pt x="2362200" y="1121833"/>
                </a:lnTo>
                <a:lnTo>
                  <a:pt x="2374900" y="1128599"/>
                </a:lnTo>
                <a:lnTo>
                  <a:pt x="2387600" y="1136329"/>
                </a:lnTo>
                <a:close/>
              </a:path>
              <a:path w="2413000" h="2329815">
                <a:moveTo>
                  <a:pt x="126999" y="93217"/>
                </a:moveTo>
                <a:lnTo>
                  <a:pt x="126999" y="82295"/>
                </a:lnTo>
                <a:lnTo>
                  <a:pt x="125741" y="90298"/>
                </a:lnTo>
                <a:lnTo>
                  <a:pt x="126999" y="93217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9" name="object 9"/>
          <p:cNvSpPr/>
          <p:nvPr/>
        </p:nvSpPr>
        <p:spPr>
          <a:xfrm>
            <a:off x="3012202" y="1930949"/>
            <a:ext cx="178360" cy="1584941"/>
          </a:xfrm>
          <a:custGeom>
            <a:avLst/>
            <a:gdLst/>
            <a:ahLst/>
            <a:cxnLst/>
            <a:rect l="l" t="t" r="r" b="b"/>
            <a:pathLst>
              <a:path w="262254" h="2330450">
                <a:moveTo>
                  <a:pt x="42465" y="2247381"/>
                </a:moveTo>
                <a:lnTo>
                  <a:pt x="28956" y="2202942"/>
                </a:lnTo>
                <a:lnTo>
                  <a:pt x="27432" y="2196084"/>
                </a:lnTo>
                <a:lnTo>
                  <a:pt x="18288" y="2191512"/>
                </a:lnTo>
                <a:lnTo>
                  <a:pt x="10668" y="2193798"/>
                </a:lnTo>
                <a:lnTo>
                  <a:pt x="3810" y="2196084"/>
                </a:lnTo>
                <a:lnTo>
                  <a:pt x="0" y="2203704"/>
                </a:lnTo>
                <a:lnTo>
                  <a:pt x="1524" y="2211324"/>
                </a:lnTo>
                <a:lnTo>
                  <a:pt x="30480" y="2305431"/>
                </a:lnTo>
                <a:lnTo>
                  <a:pt x="30480" y="2298954"/>
                </a:lnTo>
                <a:lnTo>
                  <a:pt x="32004" y="2292096"/>
                </a:lnTo>
                <a:lnTo>
                  <a:pt x="34290" y="2282952"/>
                </a:lnTo>
                <a:lnTo>
                  <a:pt x="42465" y="2247381"/>
                </a:lnTo>
                <a:close/>
              </a:path>
              <a:path w="262254" h="2330450">
                <a:moveTo>
                  <a:pt x="50988" y="2275417"/>
                </a:moveTo>
                <a:lnTo>
                  <a:pt x="42465" y="2247381"/>
                </a:lnTo>
                <a:lnTo>
                  <a:pt x="34290" y="2282952"/>
                </a:lnTo>
                <a:lnTo>
                  <a:pt x="32004" y="2292096"/>
                </a:lnTo>
                <a:lnTo>
                  <a:pt x="30480" y="2298954"/>
                </a:lnTo>
                <a:lnTo>
                  <a:pt x="34290" y="2299906"/>
                </a:lnTo>
                <a:lnTo>
                  <a:pt x="34290" y="2292858"/>
                </a:lnTo>
                <a:lnTo>
                  <a:pt x="50988" y="2275417"/>
                </a:lnTo>
                <a:close/>
              </a:path>
              <a:path w="262254" h="2330450">
                <a:moveTo>
                  <a:pt x="128778" y="2234946"/>
                </a:moveTo>
                <a:lnTo>
                  <a:pt x="128778" y="2225040"/>
                </a:lnTo>
                <a:lnTo>
                  <a:pt x="122682" y="2220468"/>
                </a:lnTo>
                <a:lnTo>
                  <a:pt x="117348" y="2215134"/>
                </a:lnTo>
                <a:lnTo>
                  <a:pt x="108204" y="2215134"/>
                </a:lnTo>
                <a:lnTo>
                  <a:pt x="102870" y="2221230"/>
                </a:lnTo>
                <a:lnTo>
                  <a:pt x="70278" y="2255269"/>
                </a:lnTo>
                <a:lnTo>
                  <a:pt x="62484" y="2289810"/>
                </a:lnTo>
                <a:lnTo>
                  <a:pt x="59436" y="2298192"/>
                </a:lnTo>
                <a:lnTo>
                  <a:pt x="57912" y="2305812"/>
                </a:lnTo>
                <a:lnTo>
                  <a:pt x="30480" y="2298954"/>
                </a:lnTo>
                <a:lnTo>
                  <a:pt x="30480" y="2305431"/>
                </a:lnTo>
                <a:lnTo>
                  <a:pt x="38100" y="2330196"/>
                </a:lnTo>
                <a:lnTo>
                  <a:pt x="123444" y="2239518"/>
                </a:lnTo>
                <a:lnTo>
                  <a:pt x="128778" y="2234946"/>
                </a:lnTo>
                <a:close/>
              </a:path>
              <a:path w="262254" h="2330450">
                <a:moveTo>
                  <a:pt x="57912" y="2298192"/>
                </a:moveTo>
                <a:lnTo>
                  <a:pt x="50988" y="2275417"/>
                </a:lnTo>
                <a:lnTo>
                  <a:pt x="34290" y="2292858"/>
                </a:lnTo>
                <a:lnTo>
                  <a:pt x="57912" y="2298192"/>
                </a:lnTo>
                <a:close/>
              </a:path>
              <a:path w="262254" h="2330450">
                <a:moveTo>
                  <a:pt x="57912" y="2305812"/>
                </a:moveTo>
                <a:lnTo>
                  <a:pt x="57912" y="2298192"/>
                </a:lnTo>
                <a:lnTo>
                  <a:pt x="34290" y="2292858"/>
                </a:lnTo>
                <a:lnTo>
                  <a:pt x="34290" y="2299906"/>
                </a:lnTo>
                <a:lnTo>
                  <a:pt x="57912" y="2305812"/>
                </a:lnTo>
                <a:close/>
              </a:path>
              <a:path w="262254" h="2330450">
                <a:moveTo>
                  <a:pt x="232525" y="1407293"/>
                </a:moveTo>
                <a:lnTo>
                  <a:pt x="232525" y="1041241"/>
                </a:lnTo>
                <a:lnTo>
                  <a:pt x="231443" y="1099295"/>
                </a:lnTo>
                <a:lnTo>
                  <a:pt x="229188" y="1157308"/>
                </a:lnTo>
                <a:lnTo>
                  <a:pt x="225697" y="1215265"/>
                </a:lnTo>
                <a:lnTo>
                  <a:pt x="220907" y="1273154"/>
                </a:lnTo>
                <a:lnTo>
                  <a:pt x="214756" y="1330961"/>
                </a:lnTo>
                <a:lnTo>
                  <a:pt x="207181" y="1388672"/>
                </a:lnTo>
                <a:lnTo>
                  <a:pt x="198120" y="1446276"/>
                </a:lnTo>
                <a:lnTo>
                  <a:pt x="191262" y="1494282"/>
                </a:lnTo>
                <a:lnTo>
                  <a:pt x="175260" y="1591818"/>
                </a:lnTo>
                <a:lnTo>
                  <a:pt x="143600" y="1765106"/>
                </a:lnTo>
                <a:lnTo>
                  <a:pt x="95090" y="2007462"/>
                </a:lnTo>
                <a:lnTo>
                  <a:pt x="42465" y="2247381"/>
                </a:lnTo>
                <a:lnTo>
                  <a:pt x="50988" y="2275417"/>
                </a:lnTo>
                <a:lnTo>
                  <a:pt x="131445" y="1974375"/>
                </a:lnTo>
                <a:lnTo>
                  <a:pt x="170984" y="1776564"/>
                </a:lnTo>
                <a:lnTo>
                  <a:pt x="199812" y="1617701"/>
                </a:lnTo>
                <a:lnTo>
                  <a:pt x="219456" y="1498092"/>
                </a:lnTo>
                <a:lnTo>
                  <a:pt x="232525" y="1407293"/>
                </a:lnTo>
                <a:close/>
              </a:path>
              <a:path w="262254" h="2330450">
                <a:moveTo>
                  <a:pt x="70278" y="2255269"/>
                </a:moveTo>
                <a:lnTo>
                  <a:pt x="50988" y="2275417"/>
                </a:lnTo>
                <a:lnTo>
                  <a:pt x="57912" y="2298192"/>
                </a:lnTo>
                <a:lnTo>
                  <a:pt x="57912" y="2305812"/>
                </a:lnTo>
                <a:lnTo>
                  <a:pt x="59436" y="2298192"/>
                </a:lnTo>
                <a:lnTo>
                  <a:pt x="62484" y="2289810"/>
                </a:lnTo>
                <a:lnTo>
                  <a:pt x="70278" y="2255269"/>
                </a:lnTo>
                <a:close/>
              </a:path>
              <a:path w="262254" h="2330450">
                <a:moveTo>
                  <a:pt x="261638" y="1011747"/>
                </a:moveTo>
                <a:lnTo>
                  <a:pt x="261110" y="955548"/>
                </a:lnTo>
                <a:lnTo>
                  <a:pt x="259615" y="899326"/>
                </a:lnTo>
                <a:lnTo>
                  <a:pt x="257213" y="843100"/>
                </a:lnTo>
                <a:lnTo>
                  <a:pt x="253964" y="786891"/>
                </a:lnTo>
                <a:lnTo>
                  <a:pt x="249929" y="730717"/>
                </a:lnTo>
                <a:lnTo>
                  <a:pt x="245168" y="674599"/>
                </a:lnTo>
                <a:lnTo>
                  <a:pt x="239742" y="618557"/>
                </a:lnTo>
                <a:lnTo>
                  <a:pt x="233711" y="562610"/>
                </a:lnTo>
                <a:lnTo>
                  <a:pt x="220075" y="451079"/>
                </a:lnTo>
                <a:lnTo>
                  <a:pt x="196595" y="284988"/>
                </a:lnTo>
                <a:lnTo>
                  <a:pt x="151637" y="0"/>
                </a:lnTo>
                <a:lnTo>
                  <a:pt x="123443" y="4572"/>
                </a:lnTo>
                <a:lnTo>
                  <a:pt x="168402" y="288798"/>
                </a:lnTo>
                <a:lnTo>
                  <a:pt x="184958" y="403697"/>
                </a:lnTo>
                <a:lnTo>
                  <a:pt x="199834" y="519070"/>
                </a:lnTo>
                <a:lnTo>
                  <a:pt x="206485" y="576901"/>
                </a:lnTo>
                <a:lnTo>
                  <a:pt x="212528" y="634810"/>
                </a:lnTo>
                <a:lnTo>
                  <a:pt x="217900" y="692783"/>
                </a:lnTo>
                <a:lnTo>
                  <a:pt x="222538" y="750808"/>
                </a:lnTo>
                <a:lnTo>
                  <a:pt x="226379" y="808872"/>
                </a:lnTo>
                <a:lnTo>
                  <a:pt x="229362" y="866960"/>
                </a:lnTo>
                <a:lnTo>
                  <a:pt x="231422" y="925060"/>
                </a:lnTo>
                <a:lnTo>
                  <a:pt x="232497" y="983158"/>
                </a:lnTo>
                <a:lnTo>
                  <a:pt x="232525" y="1407293"/>
                </a:lnTo>
                <a:lnTo>
                  <a:pt x="241107" y="1347355"/>
                </a:lnTo>
                <a:lnTo>
                  <a:pt x="247652" y="1291708"/>
                </a:lnTo>
                <a:lnTo>
                  <a:pt x="252867" y="1235920"/>
                </a:lnTo>
                <a:lnTo>
                  <a:pt x="256813" y="1180010"/>
                </a:lnTo>
                <a:lnTo>
                  <a:pt x="259550" y="1123998"/>
                </a:lnTo>
                <a:lnTo>
                  <a:pt x="261138" y="1067904"/>
                </a:lnTo>
                <a:lnTo>
                  <a:pt x="261638" y="1011747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</p:spTree>
    <p:extLst>
      <p:ext uri="{BB962C8B-B14F-4D97-AF65-F5344CB8AC3E}">
        <p14:creationId xmlns:p14="http://schemas.microsoft.com/office/powerpoint/2010/main" val="2321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1430" y="1463500"/>
            <a:ext cx="4579658" cy="282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6045610" y="3323119"/>
            <a:ext cx="71905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b="1" spc="17" dirty="0">
                <a:solidFill>
                  <a:srgbClr val="1C26F6"/>
                </a:solidFill>
                <a:latin typeface="微软雅黑"/>
                <a:cs typeface="微软雅黑"/>
              </a:rPr>
              <a:t>已有实现</a:t>
            </a:r>
            <a:endParaRPr sz="1360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5721" y="3993122"/>
            <a:ext cx="71905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b="1" spc="17" dirty="0">
                <a:solidFill>
                  <a:srgbClr val="1C26F6"/>
                </a:solidFill>
                <a:latin typeface="微软雅黑"/>
                <a:cs typeface="微软雅黑"/>
              </a:rPr>
              <a:t>已有实现</a:t>
            </a:r>
            <a:endParaRPr sz="1360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7811" y="3191922"/>
            <a:ext cx="71905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b="1" spc="17" dirty="0">
                <a:solidFill>
                  <a:srgbClr val="1C26F6"/>
                </a:solidFill>
                <a:latin typeface="微软雅黑"/>
                <a:cs typeface="微软雅黑"/>
              </a:rPr>
              <a:t>已有实现</a:t>
            </a:r>
            <a:endParaRPr sz="1360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93538" y="1583734"/>
            <a:ext cx="1262770" cy="2092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/>
            <a:r>
              <a:rPr sz="1360" spc="17" dirty="0">
                <a:solidFill>
                  <a:srgbClr val="000000"/>
                </a:solidFill>
                <a:latin typeface="微软雅黑"/>
                <a:cs typeface="微软雅黑"/>
              </a:rPr>
              <a:t>用户编</a:t>
            </a:r>
            <a:r>
              <a:rPr sz="1360" spc="20" dirty="0">
                <a:solidFill>
                  <a:srgbClr val="000000"/>
                </a:solidFill>
                <a:latin typeface="微软雅黑"/>
                <a:cs typeface="微软雅黑"/>
              </a:rPr>
              <a:t>写</a:t>
            </a:r>
            <a:r>
              <a:rPr sz="1360" spc="1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360" spc="17" dirty="0">
                <a:solidFill>
                  <a:srgbClr val="000000"/>
                </a:solidFill>
                <a:latin typeface="微软雅黑"/>
                <a:cs typeface="微软雅黑"/>
              </a:rPr>
              <a:t>配</a:t>
            </a:r>
            <a:r>
              <a:rPr sz="1360" spc="20" dirty="0">
                <a:solidFill>
                  <a:srgbClr val="000000"/>
                </a:solidFill>
                <a:latin typeface="微软雅黑"/>
                <a:cs typeface="微软雅黑"/>
              </a:rPr>
              <a:t>置</a:t>
            </a:r>
            <a:r>
              <a:rPr sz="1360" spc="1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6729" y="2624390"/>
            <a:ext cx="126233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用户编写</a:t>
            </a:r>
            <a:r>
              <a:rPr sz="1360" spc="14" dirty="0">
                <a:latin typeface="Consolas"/>
                <a:cs typeface="Consolas"/>
              </a:rPr>
              <a:t>(</a:t>
            </a:r>
            <a:r>
              <a:rPr sz="1360" spc="17" dirty="0">
                <a:latin typeface="微软雅黑"/>
                <a:cs typeface="微软雅黑"/>
              </a:rPr>
              <a:t>配置</a:t>
            </a:r>
            <a:r>
              <a:rPr sz="1360" spc="10" dirty="0">
                <a:latin typeface="Consolas"/>
                <a:cs typeface="Consolas"/>
              </a:rPr>
              <a:t>)</a:t>
            </a:r>
            <a:endParaRPr sz="136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54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5921" y="1463500"/>
            <a:ext cx="4580177" cy="282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7457" y="1485848"/>
            <a:ext cx="1116368" cy="23019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/>
            <a:r>
              <a:rPr sz="1496" b="1" spc="31" dirty="0">
                <a:solidFill>
                  <a:srgbClr val="C00000"/>
                </a:solidFill>
                <a:latin typeface="宋体"/>
                <a:cs typeface="宋体"/>
              </a:rPr>
              <a:t>“</a:t>
            </a:r>
            <a:r>
              <a:rPr sz="1496" b="1" spc="17" dirty="0">
                <a:solidFill>
                  <a:srgbClr val="C00000"/>
                </a:solidFill>
                <a:latin typeface="Consolas"/>
                <a:cs typeface="Consolas"/>
              </a:rPr>
              <a:t>5+2</a:t>
            </a:r>
            <a:r>
              <a:rPr sz="1496" b="1" spc="31" dirty="0">
                <a:solidFill>
                  <a:srgbClr val="C00000"/>
                </a:solidFill>
                <a:latin typeface="宋体"/>
                <a:cs typeface="宋体"/>
              </a:rPr>
              <a:t>”</a:t>
            </a:r>
            <a:r>
              <a:rPr sz="1496" b="1" spc="31" dirty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endParaRPr sz="1496" b="1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1246647" y="387388"/>
            <a:ext cx="5596957" cy="55476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02544"/>
            <a:r>
              <a:rPr lang="en-US" sz="3605" spc="-184" smtClean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3605" spc="-41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sz="3605" spc="-214" smtClean="0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lang="en-US" sz="3605" spc="-418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5" spc="-163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3605" spc="-78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zh-CN" altLang="en-US" sz="2992" spc="126" smtClean="0">
                <a:solidFill>
                  <a:srgbClr val="000000"/>
                </a:solidFill>
              </a:rPr>
              <a:t>爬</a:t>
            </a:r>
            <a:r>
              <a:rPr lang="zh-CN" altLang="en-US" sz="2992" spc="14" smtClean="0">
                <a:solidFill>
                  <a:srgbClr val="000000"/>
                </a:solidFill>
              </a:rPr>
              <a:t>虫</a:t>
            </a:r>
            <a:r>
              <a:rPr lang="zh-CN" altLang="en-US" sz="2992" spc="78" smtClean="0">
                <a:solidFill>
                  <a:srgbClr val="000000"/>
                </a:solidFill>
              </a:rPr>
              <a:t>框</a:t>
            </a:r>
            <a:r>
              <a:rPr lang="zh-CN" altLang="en-US" sz="2992" spc="61" smtClean="0">
                <a:solidFill>
                  <a:srgbClr val="000000"/>
                </a:solidFill>
              </a:rPr>
              <a:t>架</a:t>
            </a:r>
            <a:r>
              <a:rPr lang="zh-CN" altLang="en-US" sz="2992" spc="78" smtClean="0">
                <a:solidFill>
                  <a:srgbClr val="000000"/>
                </a:solidFill>
              </a:rPr>
              <a:t>解</a:t>
            </a:r>
            <a:r>
              <a:rPr lang="zh-CN" altLang="en-US" sz="2992" spc="269" smtClean="0">
                <a:solidFill>
                  <a:srgbClr val="000000"/>
                </a:solidFill>
              </a:rPr>
              <a:t>析</a:t>
            </a:r>
            <a:endParaRPr lang="zh-CN" altLang="en-US" sz="299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95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10" y="1739203"/>
            <a:ext cx="2242393" cy="13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1677911" y="3354963"/>
            <a:ext cx="1116368" cy="588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“</a:t>
            </a:r>
            <a:r>
              <a:rPr sz="1496" spc="17" dirty="0">
                <a:solidFill>
                  <a:srgbClr val="C00000"/>
                </a:solidFill>
                <a:latin typeface="Consolas"/>
                <a:cs typeface="Consolas"/>
              </a:rPr>
              <a:t>5+</a:t>
            </a:r>
            <a:r>
              <a:rPr sz="1496" spc="14" dirty="0">
                <a:solidFill>
                  <a:srgbClr val="C00000"/>
                </a:solidFill>
                <a:latin typeface="Consolas"/>
                <a:cs typeface="Consolas"/>
              </a:rPr>
              <a:t>2</a:t>
            </a:r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”</a:t>
            </a: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endParaRPr sz="1496" dirty="0">
              <a:solidFill>
                <a:srgbClr val="C00000"/>
              </a:solidFill>
              <a:latin typeface="微软雅黑"/>
              <a:cs typeface="微软雅黑"/>
            </a:endParaRPr>
          </a:p>
          <a:p>
            <a:pPr algn="ctr">
              <a:spcBef>
                <a:spcPts val="966"/>
              </a:spcBef>
            </a:pPr>
            <a:r>
              <a:rPr sz="1496" spc="3" dirty="0">
                <a:solidFill>
                  <a:srgbClr val="1C26F6"/>
                </a:solidFill>
                <a:latin typeface="Consolas"/>
                <a:cs typeface="Consolas"/>
              </a:rPr>
              <a:t>Eng</a:t>
            </a:r>
            <a:r>
              <a:rPr sz="1496" spc="34" dirty="0">
                <a:solidFill>
                  <a:srgbClr val="1C26F6"/>
                </a:solidFill>
                <a:latin typeface="Consolas"/>
                <a:cs typeface="Consolas"/>
              </a:rPr>
              <a:t>i</a:t>
            </a:r>
            <a:r>
              <a:rPr sz="1496" spc="37" dirty="0">
                <a:solidFill>
                  <a:srgbClr val="1C26F6"/>
                </a:solidFill>
                <a:latin typeface="Consolas"/>
                <a:cs typeface="Consolas"/>
              </a:rPr>
              <a:t>n</a:t>
            </a:r>
            <a:r>
              <a:rPr sz="1496" spc="-3" dirty="0">
                <a:solidFill>
                  <a:srgbClr val="1C26F6"/>
                </a:solidFill>
                <a:latin typeface="Consolas"/>
                <a:cs typeface="Consolas"/>
              </a:rPr>
              <a:t>e</a:t>
            </a:r>
            <a:endParaRPr sz="1496" dirty="0">
              <a:solidFill>
                <a:srgbClr val="1C26F6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016" y="1853061"/>
            <a:ext cx="2703900" cy="94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" dirty="0">
                <a:latin typeface="Consolas"/>
                <a:cs typeface="Consolas"/>
              </a:rPr>
              <a:t>Eng</a:t>
            </a:r>
            <a:r>
              <a:rPr sz="1496" spc="34" dirty="0">
                <a:latin typeface="Consolas"/>
                <a:cs typeface="Consolas"/>
              </a:rPr>
              <a:t>i</a:t>
            </a:r>
            <a:r>
              <a:rPr sz="1496" spc="37" dirty="0">
                <a:latin typeface="Consolas"/>
                <a:cs typeface="Consolas"/>
              </a:rPr>
              <a:t>n</a:t>
            </a:r>
            <a:r>
              <a:rPr sz="1496" spc="-3" dirty="0">
                <a:latin typeface="Consolas"/>
                <a:cs typeface="Consolas"/>
              </a:rPr>
              <a:t>e</a:t>
            </a:r>
            <a:endParaRPr sz="1496" dirty="0">
              <a:latin typeface="Consolas"/>
              <a:cs typeface="Consolas"/>
            </a:endParaRPr>
          </a:p>
          <a:p>
            <a:pPr marL="8637">
              <a:spcBef>
                <a:spcPts val="966"/>
              </a:spcBef>
            </a:pPr>
            <a:r>
              <a:rPr sz="1496" spc="17" dirty="0">
                <a:latin typeface="Consolas"/>
                <a:cs typeface="Consolas"/>
              </a:rPr>
              <a:t>(1</a:t>
            </a:r>
            <a:r>
              <a:rPr sz="1496" spc="-3" dirty="0">
                <a:latin typeface="Consolas"/>
                <a:cs typeface="Consolas"/>
              </a:rPr>
              <a:t>)</a:t>
            </a:r>
            <a:r>
              <a:rPr sz="1496" spc="-568" dirty="0">
                <a:latin typeface="Consolas"/>
                <a:cs typeface="Consolas"/>
              </a:rPr>
              <a:t> </a:t>
            </a:r>
            <a:r>
              <a:rPr sz="1496" spc="34" dirty="0">
                <a:latin typeface="微软雅黑"/>
                <a:cs typeface="微软雅黑"/>
              </a:rPr>
              <a:t>控制所有模块之间的数据流</a:t>
            </a:r>
            <a:endParaRPr sz="1496" dirty="0">
              <a:latin typeface="微软雅黑"/>
              <a:cs typeface="微软雅黑"/>
            </a:endParaRPr>
          </a:p>
          <a:p>
            <a:pPr marL="8637">
              <a:spcBef>
                <a:spcPts val="962"/>
              </a:spcBef>
            </a:pPr>
            <a:r>
              <a:rPr sz="1496" spc="17" dirty="0">
                <a:latin typeface="Consolas"/>
                <a:cs typeface="Consolas"/>
              </a:rPr>
              <a:t>(2</a:t>
            </a:r>
            <a:r>
              <a:rPr sz="1496" spc="-3" dirty="0">
                <a:latin typeface="Consolas"/>
                <a:cs typeface="Consolas"/>
              </a:rPr>
              <a:t>)</a:t>
            </a:r>
            <a:r>
              <a:rPr sz="1496" spc="-568" dirty="0">
                <a:latin typeface="Consolas"/>
                <a:cs typeface="Consolas"/>
              </a:rPr>
              <a:t> </a:t>
            </a:r>
            <a:r>
              <a:rPr sz="1496" spc="34" dirty="0">
                <a:latin typeface="微软雅黑"/>
                <a:cs typeface="微软雅黑"/>
              </a:rPr>
              <a:t>根据条件触发事件</a:t>
            </a:r>
            <a:endParaRPr sz="1496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4015" y="3244889"/>
            <a:ext cx="1380237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b="1" spc="34" dirty="0">
                <a:solidFill>
                  <a:srgbClr val="1C26F6"/>
                </a:solidFill>
                <a:latin typeface="微软雅黑"/>
                <a:cs typeface="微软雅黑"/>
              </a:rPr>
              <a:t>不需要用户修改</a:t>
            </a:r>
            <a:endParaRPr sz="1496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7010" y="915566"/>
            <a:ext cx="20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Engine</a:t>
            </a:r>
            <a:r>
              <a:rPr lang="zh-CN" altLang="en-US" b="1" dirty="0" smtClean="0"/>
              <a:t>模块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6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11760" y="1853061"/>
            <a:ext cx="4968552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4509"/>
            <a:r>
              <a:rPr sz="1496" spc="7" dirty="0">
                <a:latin typeface="Consolas"/>
                <a:cs typeface="Consolas"/>
              </a:rPr>
              <a:t>Dow</a:t>
            </a:r>
            <a:r>
              <a:rPr sz="1496" spc="34" dirty="0">
                <a:latin typeface="Consolas"/>
                <a:cs typeface="Consolas"/>
              </a:rPr>
              <a:t>n</a:t>
            </a:r>
            <a:r>
              <a:rPr sz="1496" spc="37" dirty="0">
                <a:latin typeface="Consolas"/>
                <a:cs typeface="Consolas"/>
              </a:rPr>
              <a:t>l</a:t>
            </a:r>
            <a:r>
              <a:rPr sz="1496" spc="7" dirty="0">
                <a:latin typeface="Consolas"/>
                <a:cs typeface="Consolas"/>
              </a:rPr>
              <a:t>oad</a:t>
            </a:r>
            <a:r>
              <a:rPr sz="1496" spc="34" dirty="0">
                <a:latin typeface="Consolas"/>
                <a:cs typeface="Consolas"/>
              </a:rPr>
              <a:t>e</a:t>
            </a:r>
            <a:r>
              <a:rPr sz="1496" spc="-3" dirty="0">
                <a:latin typeface="Consolas"/>
                <a:cs typeface="Consolas"/>
              </a:rPr>
              <a:t>r</a:t>
            </a:r>
            <a:endParaRPr sz="1496" dirty="0">
              <a:latin typeface="Consolas"/>
              <a:cs typeface="Consolas"/>
            </a:endParaRPr>
          </a:p>
          <a:p>
            <a:pPr marL="2034509" indent="214204">
              <a:spcBef>
                <a:spcPts val="966"/>
              </a:spcBef>
            </a:pPr>
            <a:r>
              <a:rPr sz="1496" spc="34" dirty="0">
                <a:latin typeface="微软雅黑"/>
                <a:cs typeface="微软雅黑"/>
              </a:rPr>
              <a:t>根据请求下载网页</a:t>
            </a:r>
            <a:endParaRPr sz="1496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96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734" dirty="0">
              <a:latin typeface="Times New Roman"/>
              <a:cs typeface="Times New Roman"/>
            </a:endParaRPr>
          </a:p>
          <a:p>
            <a:pPr marL="2034509"/>
            <a:r>
              <a:rPr sz="1496" b="1" spc="34" dirty="0" err="1" smtClean="0">
                <a:solidFill>
                  <a:srgbClr val="1C26F6"/>
                </a:solidFill>
                <a:latin typeface="微软雅黑"/>
                <a:cs typeface="微软雅黑"/>
              </a:rPr>
              <a:t>不需要用户修改</a:t>
            </a:r>
            <a:endParaRPr lang="en-US" sz="1496" b="1" spc="34" dirty="0" smtClean="0">
              <a:solidFill>
                <a:srgbClr val="1C26F6"/>
              </a:solidFill>
              <a:latin typeface="微软雅黑"/>
              <a:cs typeface="微软雅黑"/>
            </a:endParaRPr>
          </a:p>
          <a:p>
            <a:pPr marL="2034509"/>
            <a:endParaRPr lang="en-US" sz="1496" b="1" spc="34" dirty="0">
              <a:solidFill>
                <a:srgbClr val="1C26F6"/>
              </a:solidFill>
              <a:latin typeface="微软雅黑"/>
              <a:cs typeface="微软雅黑"/>
            </a:endParaRPr>
          </a:p>
          <a:p>
            <a:pPr marL="2034509"/>
            <a:endParaRPr sz="1496" b="1" dirty="0">
              <a:solidFill>
                <a:srgbClr val="1C26F6"/>
              </a:solidFill>
              <a:latin typeface="微软雅黑"/>
              <a:cs typeface="微软雅黑"/>
            </a:endParaRPr>
          </a:p>
          <a:p>
            <a:pPr>
              <a:spcBef>
                <a:spcPts val="4"/>
              </a:spcBef>
            </a:pPr>
            <a:endParaRPr sz="1666" dirty="0">
              <a:latin typeface="Times New Roman"/>
              <a:cs typeface="Times New Roman"/>
            </a:endParaRPr>
          </a:p>
          <a:p>
            <a:pPr marL="8637"/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“</a:t>
            </a:r>
            <a:r>
              <a:rPr sz="1496" spc="17" dirty="0">
                <a:solidFill>
                  <a:srgbClr val="C00000"/>
                </a:solidFill>
                <a:latin typeface="Consolas"/>
                <a:cs typeface="Consolas"/>
              </a:rPr>
              <a:t>5+</a:t>
            </a:r>
            <a:r>
              <a:rPr sz="1496" spc="14" dirty="0">
                <a:solidFill>
                  <a:srgbClr val="C00000"/>
                </a:solidFill>
                <a:latin typeface="Consolas"/>
                <a:cs typeface="Consolas"/>
              </a:rPr>
              <a:t>2</a:t>
            </a:r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”</a:t>
            </a: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endParaRPr sz="1496" dirty="0">
              <a:solidFill>
                <a:srgbClr val="C00000"/>
              </a:solidFill>
              <a:latin typeface="微软雅黑"/>
              <a:cs typeface="微软雅黑"/>
            </a:endParaRPr>
          </a:p>
          <a:p>
            <a:pPr marL="21593">
              <a:spcBef>
                <a:spcPts val="966"/>
              </a:spcBef>
            </a:pPr>
            <a:r>
              <a:rPr sz="1496" spc="7" dirty="0">
                <a:solidFill>
                  <a:srgbClr val="1C26F6"/>
                </a:solidFill>
                <a:latin typeface="Consolas"/>
                <a:cs typeface="Consolas"/>
              </a:rPr>
              <a:t>Dow</a:t>
            </a:r>
            <a:r>
              <a:rPr sz="1496" spc="34" dirty="0">
                <a:solidFill>
                  <a:srgbClr val="1C26F6"/>
                </a:solidFill>
                <a:latin typeface="Consolas"/>
                <a:cs typeface="Consolas"/>
              </a:rPr>
              <a:t>n</a:t>
            </a:r>
            <a:r>
              <a:rPr sz="1496" spc="37" dirty="0">
                <a:solidFill>
                  <a:srgbClr val="1C26F6"/>
                </a:solidFill>
                <a:latin typeface="Consolas"/>
                <a:cs typeface="Consolas"/>
              </a:rPr>
              <a:t>l</a:t>
            </a:r>
            <a:r>
              <a:rPr sz="1496" spc="7" dirty="0">
                <a:solidFill>
                  <a:srgbClr val="1C26F6"/>
                </a:solidFill>
                <a:latin typeface="Consolas"/>
                <a:cs typeface="Consolas"/>
              </a:rPr>
              <a:t>oad</a:t>
            </a:r>
            <a:r>
              <a:rPr sz="1496" spc="34" dirty="0">
                <a:solidFill>
                  <a:srgbClr val="1C26F6"/>
                </a:solidFill>
                <a:latin typeface="Consolas"/>
                <a:cs typeface="Consolas"/>
              </a:rPr>
              <a:t>e</a:t>
            </a:r>
            <a:r>
              <a:rPr sz="1496" spc="-3" dirty="0">
                <a:solidFill>
                  <a:srgbClr val="1C26F6"/>
                </a:solidFill>
                <a:latin typeface="Consolas"/>
                <a:cs typeface="Consolas"/>
              </a:rPr>
              <a:t>r</a:t>
            </a:r>
            <a:endParaRPr sz="1496" dirty="0">
              <a:solidFill>
                <a:srgbClr val="1C26F6"/>
              </a:solidFill>
              <a:latin typeface="Consolas"/>
              <a:cs typeface="Consola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7010" y="915566"/>
            <a:ext cx="316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7" dirty="0" smtClean="0">
                <a:latin typeface="Consolas"/>
                <a:cs typeface="Consolas"/>
              </a:rPr>
              <a:t>Dow</a:t>
            </a:r>
            <a:r>
              <a:rPr lang="en-US" altLang="zh-CN" b="1" spc="34" dirty="0" smtClean="0">
                <a:latin typeface="Consolas"/>
                <a:cs typeface="Consolas"/>
              </a:rPr>
              <a:t>n</a:t>
            </a:r>
            <a:r>
              <a:rPr lang="en-US" altLang="zh-CN" b="1" spc="37" dirty="0" smtClean="0">
                <a:latin typeface="Consolas"/>
                <a:cs typeface="Consolas"/>
              </a:rPr>
              <a:t>l</a:t>
            </a:r>
            <a:r>
              <a:rPr lang="en-US" altLang="zh-CN" b="1" spc="7" dirty="0" smtClean="0">
                <a:latin typeface="Consolas"/>
                <a:cs typeface="Consolas"/>
              </a:rPr>
              <a:t>oad</a:t>
            </a:r>
            <a:r>
              <a:rPr lang="en-US" altLang="zh-CN" b="1" spc="34" dirty="0" smtClean="0">
                <a:latin typeface="Consolas"/>
                <a:cs typeface="Consolas"/>
              </a:rPr>
              <a:t>e</a:t>
            </a:r>
            <a:r>
              <a:rPr lang="en-US" altLang="zh-CN" b="1" spc="-3" dirty="0" smtClean="0">
                <a:latin typeface="Consolas"/>
                <a:cs typeface="Consolas"/>
              </a:rPr>
              <a:t>r</a:t>
            </a:r>
            <a:r>
              <a:rPr lang="zh-CN" altLang="en-US" b="1" dirty="0" smtClean="0"/>
              <a:t>模块</a:t>
            </a:r>
            <a:endParaRPr lang="zh-CN" altLang="en-US" b="1" dirty="0"/>
          </a:p>
        </p:txBody>
      </p:sp>
      <p:sp>
        <p:nvSpPr>
          <p:cNvPr id="6" name="object 2"/>
          <p:cNvSpPr/>
          <p:nvPr/>
        </p:nvSpPr>
        <p:spPr>
          <a:xfrm>
            <a:off x="1043608" y="1491630"/>
            <a:ext cx="2942628" cy="1866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</p:spTree>
    <p:extLst>
      <p:ext uri="{BB962C8B-B14F-4D97-AF65-F5344CB8AC3E}">
        <p14:creationId xmlns:p14="http://schemas.microsoft.com/office/powerpoint/2010/main" val="7614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79712" y="1563638"/>
            <a:ext cx="6408712" cy="2851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298" algn="ctr"/>
            <a:r>
              <a:rPr sz="1496" spc="7" dirty="0">
                <a:latin typeface="Consolas"/>
                <a:cs typeface="Consolas"/>
              </a:rPr>
              <a:t>Sch</a:t>
            </a:r>
            <a:r>
              <a:rPr sz="1496" spc="37" dirty="0">
                <a:latin typeface="Consolas"/>
                <a:cs typeface="Consolas"/>
              </a:rPr>
              <a:t>e</a:t>
            </a:r>
            <a:r>
              <a:rPr sz="1496" spc="41" dirty="0">
                <a:latin typeface="Consolas"/>
                <a:cs typeface="Consolas"/>
              </a:rPr>
              <a:t>d</a:t>
            </a:r>
            <a:r>
              <a:rPr sz="1496" spc="7" dirty="0">
                <a:latin typeface="Consolas"/>
                <a:cs typeface="Consolas"/>
              </a:rPr>
              <a:t>uler</a:t>
            </a:r>
            <a:endParaRPr sz="1496" dirty="0">
              <a:latin typeface="Consolas"/>
              <a:cs typeface="Consolas"/>
            </a:endParaRPr>
          </a:p>
          <a:p>
            <a:pPr marL="2034509" indent="214204">
              <a:spcBef>
                <a:spcPts val="966"/>
              </a:spcBef>
            </a:pPr>
            <a:r>
              <a:rPr sz="1496" spc="34" dirty="0">
                <a:latin typeface="微软雅黑"/>
                <a:cs typeface="微软雅黑"/>
              </a:rPr>
              <a:t>对所有爬取请求进行调度管理</a:t>
            </a:r>
            <a:endParaRPr sz="1496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96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734" dirty="0">
              <a:latin typeface="Times New Roman"/>
              <a:cs typeface="Times New Roman"/>
            </a:endParaRPr>
          </a:p>
          <a:p>
            <a:pPr marL="2034509"/>
            <a:r>
              <a:rPr lang="en-US" sz="1496" b="1" spc="34" dirty="0" smtClean="0">
                <a:solidFill>
                  <a:srgbClr val="1C26F6"/>
                </a:solidFill>
                <a:latin typeface="微软雅黑"/>
                <a:cs typeface="微软雅黑"/>
              </a:rPr>
              <a:t>           </a:t>
            </a:r>
            <a:r>
              <a:rPr sz="1496" b="1" spc="34" dirty="0" err="1" smtClean="0">
                <a:solidFill>
                  <a:srgbClr val="1C26F6"/>
                </a:solidFill>
                <a:latin typeface="微软雅黑"/>
                <a:cs typeface="微软雅黑"/>
              </a:rPr>
              <a:t>不需要用户修改</a:t>
            </a:r>
            <a:endParaRPr lang="en-US" sz="1496" b="1" spc="34" dirty="0" smtClean="0">
              <a:solidFill>
                <a:srgbClr val="1C26F6"/>
              </a:solidFill>
              <a:latin typeface="微软雅黑"/>
              <a:cs typeface="微软雅黑"/>
            </a:endParaRPr>
          </a:p>
          <a:p>
            <a:pPr marL="2034509"/>
            <a:endParaRPr lang="en-US" sz="1496" b="1" spc="34" dirty="0">
              <a:solidFill>
                <a:srgbClr val="1C26F6"/>
              </a:solidFill>
              <a:latin typeface="微软雅黑"/>
              <a:cs typeface="微软雅黑"/>
            </a:endParaRPr>
          </a:p>
          <a:p>
            <a:pPr marL="2034509"/>
            <a:endParaRPr lang="en-US" sz="1496" b="1" spc="34" dirty="0" smtClean="0">
              <a:solidFill>
                <a:srgbClr val="1C26F6"/>
              </a:solidFill>
              <a:latin typeface="微软雅黑"/>
              <a:cs typeface="微软雅黑"/>
            </a:endParaRPr>
          </a:p>
          <a:p>
            <a:pPr marL="2034509"/>
            <a:endParaRPr sz="1496" b="1" dirty="0">
              <a:solidFill>
                <a:srgbClr val="1C26F6"/>
              </a:solidFill>
              <a:latin typeface="微软雅黑"/>
              <a:cs typeface="微软雅黑"/>
            </a:endParaRPr>
          </a:p>
          <a:p>
            <a:pPr>
              <a:spcBef>
                <a:spcPts val="4"/>
              </a:spcBef>
            </a:pPr>
            <a:endParaRPr sz="1666" dirty="0">
              <a:latin typeface="Times New Roman"/>
              <a:cs typeface="Times New Roman"/>
            </a:endParaRPr>
          </a:p>
          <a:p>
            <a:pPr marR="3666521" algn="ctr"/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“</a:t>
            </a:r>
            <a:r>
              <a:rPr sz="1496" spc="17" dirty="0">
                <a:solidFill>
                  <a:srgbClr val="C00000"/>
                </a:solidFill>
                <a:latin typeface="Consolas"/>
                <a:cs typeface="Consolas"/>
              </a:rPr>
              <a:t>5+</a:t>
            </a:r>
            <a:r>
              <a:rPr sz="1496" spc="14" dirty="0">
                <a:solidFill>
                  <a:srgbClr val="C00000"/>
                </a:solidFill>
                <a:latin typeface="Consolas"/>
                <a:cs typeface="Consolas"/>
              </a:rPr>
              <a:t>2</a:t>
            </a:r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”</a:t>
            </a: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endParaRPr sz="1496" dirty="0">
              <a:solidFill>
                <a:srgbClr val="C00000"/>
              </a:solidFill>
              <a:latin typeface="微软雅黑"/>
              <a:cs typeface="微软雅黑"/>
            </a:endParaRPr>
          </a:p>
          <a:p>
            <a:pPr marR="3666953" algn="ctr">
              <a:spcBef>
                <a:spcPts val="966"/>
              </a:spcBef>
            </a:pPr>
            <a:r>
              <a:rPr sz="1496" spc="7" dirty="0">
                <a:solidFill>
                  <a:srgbClr val="1C26F6"/>
                </a:solidFill>
                <a:latin typeface="Consolas"/>
                <a:cs typeface="Consolas"/>
              </a:rPr>
              <a:t>Sch</a:t>
            </a:r>
            <a:r>
              <a:rPr sz="1496" spc="37" dirty="0">
                <a:solidFill>
                  <a:srgbClr val="1C26F6"/>
                </a:solidFill>
                <a:latin typeface="Consolas"/>
                <a:cs typeface="Consolas"/>
              </a:rPr>
              <a:t>e</a:t>
            </a:r>
            <a:r>
              <a:rPr sz="1496" spc="41" dirty="0">
                <a:solidFill>
                  <a:srgbClr val="1C26F6"/>
                </a:solidFill>
                <a:latin typeface="Consolas"/>
                <a:cs typeface="Consolas"/>
              </a:rPr>
              <a:t>d</a:t>
            </a:r>
            <a:r>
              <a:rPr sz="1496" spc="7" dirty="0">
                <a:solidFill>
                  <a:srgbClr val="1C26F6"/>
                </a:solidFill>
                <a:latin typeface="Consolas"/>
                <a:cs typeface="Consolas"/>
              </a:rPr>
              <a:t>uler</a:t>
            </a:r>
            <a:endParaRPr sz="1496" dirty="0">
              <a:solidFill>
                <a:srgbClr val="1C26F6"/>
              </a:solidFill>
              <a:latin typeface="Consolas"/>
              <a:cs typeface="Consola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7010" y="915566"/>
            <a:ext cx="316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7" dirty="0" smtClean="0">
                <a:latin typeface="Consolas"/>
                <a:cs typeface="Consolas"/>
              </a:rPr>
              <a:t>Sch</a:t>
            </a:r>
            <a:r>
              <a:rPr lang="en-US" altLang="zh-CN" spc="37" dirty="0" smtClean="0">
                <a:latin typeface="Consolas"/>
                <a:cs typeface="Consolas"/>
              </a:rPr>
              <a:t>e</a:t>
            </a:r>
            <a:r>
              <a:rPr lang="en-US" altLang="zh-CN" spc="41" dirty="0" smtClean="0">
                <a:latin typeface="Consolas"/>
                <a:cs typeface="Consolas"/>
              </a:rPr>
              <a:t>d</a:t>
            </a:r>
            <a:r>
              <a:rPr lang="en-US" altLang="zh-CN" spc="7" dirty="0" smtClean="0">
                <a:latin typeface="Consolas"/>
                <a:cs typeface="Consolas"/>
              </a:rPr>
              <a:t>uler</a:t>
            </a:r>
            <a:r>
              <a:rPr lang="zh-CN" altLang="en-US" b="1" dirty="0" smtClean="0"/>
              <a:t>模块</a:t>
            </a:r>
            <a:endParaRPr lang="zh-CN" altLang="en-US" b="1" dirty="0"/>
          </a:p>
        </p:txBody>
      </p:sp>
      <p:sp>
        <p:nvSpPr>
          <p:cNvPr id="6" name="object 2"/>
          <p:cNvSpPr/>
          <p:nvPr/>
        </p:nvSpPr>
        <p:spPr>
          <a:xfrm>
            <a:off x="1043608" y="1563638"/>
            <a:ext cx="2942628" cy="1866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</p:spTree>
    <p:extLst>
      <p:ext uri="{BB962C8B-B14F-4D97-AF65-F5344CB8AC3E}">
        <p14:creationId xmlns:p14="http://schemas.microsoft.com/office/powerpoint/2010/main" val="27098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608" y="1563638"/>
            <a:ext cx="2942628" cy="1866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2144011" y="2050800"/>
            <a:ext cx="6028389" cy="1784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526"/>
            <a:r>
              <a:rPr sz="1496" spc="-7" dirty="0">
                <a:latin typeface="Consolas"/>
                <a:cs typeface="Consolas"/>
              </a:rPr>
              <a:t>Dow</a:t>
            </a:r>
            <a:r>
              <a:rPr sz="1496" spc="20" dirty="0">
                <a:latin typeface="Consolas"/>
                <a:cs typeface="Consolas"/>
              </a:rPr>
              <a:t>nl</a:t>
            </a:r>
            <a:r>
              <a:rPr sz="1496" spc="-7" dirty="0">
                <a:latin typeface="Consolas"/>
                <a:cs typeface="Consolas"/>
              </a:rPr>
              <a:t>oad</a:t>
            </a:r>
            <a:r>
              <a:rPr sz="1496" spc="20" dirty="0">
                <a:latin typeface="Consolas"/>
                <a:cs typeface="Consolas"/>
              </a:rPr>
              <a:t>e</a:t>
            </a:r>
            <a:r>
              <a:rPr sz="1496" spc="-3" dirty="0">
                <a:latin typeface="Consolas"/>
                <a:cs typeface="Consolas"/>
              </a:rPr>
              <a:t>r</a:t>
            </a:r>
            <a:r>
              <a:rPr sz="1496" spc="292" dirty="0">
                <a:latin typeface="Consolas"/>
                <a:cs typeface="Consolas"/>
              </a:rPr>
              <a:t> </a:t>
            </a:r>
            <a:r>
              <a:rPr sz="1496" spc="-7" dirty="0">
                <a:latin typeface="Consolas"/>
                <a:cs typeface="Consolas"/>
              </a:rPr>
              <a:t>Mi</a:t>
            </a:r>
            <a:r>
              <a:rPr sz="1496" spc="20" dirty="0">
                <a:latin typeface="Consolas"/>
                <a:cs typeface="Consolas"/>
              </a:rPr>
              <a:t>dd</a:t>
            </a:r>
            <a:r>
              <a:rPr sz="1496" spc="-7" dirty="0">
                <a:latin typeface="Consolas"/>
                <a:cs typeface="Consolas"/>
              </a:rPr>
              <a:t>lew</a:t>
            </a:r>
            <a:r>
              <a:rPr sz="1496" spc="20" dirty="0">
                <a:latin typeface="Consolas"/>
                <a:cs typeface="Consolas"/>
              </a:rPr>
              <a:t>ar</a:t>
            </a:r>
            <a:r>
              <a:rPr sz="1496" spc="-3" dirty="0">
                <a:latin typeface="Consolas"/>
                <a:cs typeface="Consolas"/>
              </a:rPr>
              <a:t>e</a:t>
            </a:r>
            <a:endParaRPr sz="1496" dirty="0">
              <a:latin typeface="Consolas"/>
              <a:cs typeface="Consolas"/>
            </a:endParaRPr>
          </a:p>
          <a:p>
            <a:pPr marL="1980526" marR="3455">
              <a:lnSpc>
                <a:spcPct val="153600"/>
              </a:lnSpc>
              <a:spcBef>
                <a:spcPts val="3"/>
              </a:spcBef>
            </a:pP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目</a:t>
            </a:r>
            <a:r>
              <a:rPr sz="1496" spc="34" dirty="0">
                <a:solidFill>
                  <a:srgbClr val="C00000"/>
                </a:solidFill>
                <a:latin typeface="微软雅黑"/>
                <a:cs typeface="微软雅黑"/>
              </a:rPr>
              <a:t>的</a:t>
            </a:r>
            <a:r>
              <a:rPr sz="1496" spc="34" dirty="0">
                <a:latin typeface="微软雅黑"/>
                <a:cs typeface="微软雅黑"/>
              </a:rPr>
              <a:t>：实施</a:t>
            </a:r>
            <a:r>
              <a:rPr sz="1496" spc="17" dirty="0">
                <a:latin typeface="Consolas"/>
                <a:cs typeface="Consolas"/>
              </a:rPr>
              <a:t>Engine</a:t>
            </a:r>
            <a:r>
              <a:rPr sz="1496" spc="34" dirty="0">
                <a:latin typeface="微软雅黑"/>
                <a:cs typeface="微软雅黑"/>
              </a:rPr>
              <a:t>、</a:t>
            </a:r>
            <a:r>
              <a:rPr sz="1496" spc="7" dirty="0">
                <a:latin typeface="Consolas"/>
                <a:cs typeface="Consolas"/>
              </a:rPr>
              <a:t>Sch</a:t>
            </a:r>
            <a:r>
              <a:rPr sz="1496" spc="37" dirty="0">
                <a:latin typeface="Consolas"/>
                <a:cs typeface="Consolas"/>
              </a:rPr>
              <a:t>e</a:t>
            </a:r>
            <a:r>
              <a:rPr sz="1496" spc="7" dirty="0">
                <a:latin typeface="Consolas"/>
                <a:cs typeface="Consolas"/>
              </a:rPr>
              <a:t>du</a:t>
            </a:r>
            <a:r>
              <a:rPr sz="1496" spc="37" dirty="0">
                <a:latin typeface="Consolas"/>
                <a:cs typeface="Consolas"/>
              </a:rPr>
              <a:t>l</a:t>
            </a:r>
            <a:r>
              <a:rPr sz="1496" spc="7" dirty="0">
                <a:latin typeface="Consolas"/>
                <a:cs typeface="Consolas"/>
              </a:rPr>
              <a:t>er</a:t>
            </a:r>
            <a:r>
              <a:rPr sz="1496" spc="37" dirty="0">
                <a:latin typeface="微软雅黑"/>
                <a:cs typeface="微软雅黑"/>
              </a:rPr>
              <a:t>和</a:t>
            </a:r>
            <a:r>
              <a:rPr sz="1496" spc="7" dirty="0">
                <a:latin typeface="Consolas"/>
                <a:cs typeface="Consolas"/>
              </a:rPr>
              <a:t>Do</a:t>
            </a:r>
            <a:r>
              <a:rPr sz="1496" spc="37" dirty="0">
                <a:latin typeface="Consolas"/>
                <a:cs typeface="Consolas"/>
              </a:rPr>
              <a:t>w</a:t>
            </a:r>
            <a:r>
              <a:rPr sz="1496" spc="3" dirty="0">
                <a:latin typeface="Consolas"/>
                <a:cs typeface="Consolas"/>
              </a:rPr>
              <a:t>n</a:t>
            </a:r>
            <a:r>
              <a:rPr sz="1496" spc="7" dirty="0">
                <a:latin typeface="Consolas"/>
                <a:cs typeface="Consolas"/>
              </a:rPr>
              <a:t>l</a:t>
            </a:r>
            <a:r>
              <a:rPr sz="1496" spc="37" dirty="0">
                <a:latin typeface="Consolas"/>
                <a:cs typeface="Consolas"/>
              </a:rPr>
              <a:t>o</a:t>
            </a:r>
            <a:r>
              <a:rPr sz="1496" spc="7" dirty="0">
                <a:latin typeface="Consolas"/>
                <a:cs typeface="Consolas"/>
              </a:rPr>
              <a:t>ad</a:t>
            </a:r>
            <a:r>
              <a:rPr sz="1496" spc="34" dirty="0">
                <a:latin typeface="Consolas"/>
                <a:cs typeface="Consolas"/>
              </a:rPr>
              <a:t>e</a:t>
            </a:r>
            <a:r>
              <a:rPr sz="1496" spc="-3" dirty="0">
                <a:latin typeface="Consolas"/>
                <a:cs typeface="Consolas"/>
              </a:rPr>
              <a:t>r </a:t>
            </a:r>
            <a:r>
              <a:rPr sz="1496" spc="34" dirty="0">
                <a:latin typeface="微软雅黑"/>
                <a:cs typeface="微软雅黑"/>
              </a:rPr>
              <a:t>之间进行用户可配置的控制</a:t>
            </a:r>
            <a:endParaRPr sz="1496" dirty="0">
              <a:latin typeface="微软雅黑"/>
              <a:cs typeface="微软雅黑"/>
            </a:endParaRPr>
          </a:p>
          <a:p>
            <a:pPr marL="8637" indent="1971889">
              <a:spcBef>
                <a:spcPts val="966"/>
              </a:spcBef>
            </a:pP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功</a:t>
            </a:r>
            <a:r>
              <a:rPr sz="1496" spc="34" dirty="0">
                <a:solidFill>
                  <a:srgbClr val="C00000"/>
                </a:solidFill>
                <a:latin typeface="微软雅黑"/>
                <a:cs typeface="微软雅黑"/>
              </a:rPr>
              <a:t>能</a:t>
            </a:r>
            <a:r>
              <a:rPr sz="1496" spc="34" dirty="0">
                <a:latin typeface="微软雅黑"/>
                <a:cs typeface="微软雅黑"/>
              </a:rPr>
              <a:t>：修改、丢弃、新增请求或响应</a:t>
            </a:r>
            <a:endParaRPr sz="1496" dirty="0">
              <a:latin typeface="微软雅黑"/>
              <a:cs typeface="微软雅黑"/>
            </a:endParaRPr>
          </a:p>
          <a:p>
            <a:pPr>
              <a:spcBef>
                <a:spcPts val="4"/>
              </a:spcBef>
            </a:pPr>
            <a:endParaRPr sz="1666" dirty="0">
              <a:latin typeface="Times New Roman"/>
              <a:cs typeface="Times New Roman"/>
            </a:endParaRPr>
          </a:p>
          <a:p>
            <a:pPr marL="8637"/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“</a:t>
            </a:r>
            <a:r>
              <a:rPr sz="1496" spc="17" dirty="0">
                <a:solidFill>
                  <a:srgbClr val="C00000"/>
                </a:solidFill>
                <a:latin typeface="Consolas"/>
                <a:cs typeface="Consolas"/>
              </a:rPr>
              <a:t>5+</a:t>
            </a:r>
            <a:r>
              <a:rPr sz="1496" spc="14" dirty="0">
                <a:solidFill>
                  <a:srgbClr val="C00000"/>
                </a:solidFill>
                <a:latin typeface="Consolas"/>
                <a:cs typeface="Consolas"/>
              </a:rPr>
              <a:t>2</a:t>
            </a:r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”</a:t>
            </a: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endParaRPr sz="1496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157" y="3925735"/>
            <a:ext cx="2335925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-7" dirty="0" smtClean="0">
                <a:solidFill>
                  <a:srgbClr val="1C26F6"/>
                </a:solidFill>
                <a:latin typeface="Consolas"/>
                <a:cs typeface="Consolas"/>
              </a:rPr>
              <a:t>Dow</a:t>
            </a:r>
            <a:r>
              <a:rPr sz="1496" spc="20" dirty="0" smtClean="0">
                <a:solidFill>
                  <a:srgbClr val="1C26F6"/>
                </a:solidFill>
                <a:latin typeface="Consolas"/>
                <a:cs typeface="Consolas"/>
              </a:rPr>
              <a:t>nl</a:t>
            </a:r>
            <a:r>
              <a:rPr sz="1496" spc="-7" dirty="0" smtClean="0">
                <a:solidFill>
                  <a:srgbClr val="1C26F6"/>
                </a:solidFill>
                <a:latin typeface="Consolas"/>
                <a:cs typeface="Consolas"/>
              </a:rPr>
              <a:t>oad</a:t>
            </a:r>
            <a:r>
              <a:rPr sz="1496" spc="20" dirty="0" smtClean="0">
                <a:solidFill>
                  <a:srgbClr val="1C26F6"/>
                </a:solidFill>
                <a:latin typeface="Consolas"/>
                <a:cs typeface="Consolas"/>
              </a:rPr>
              <a:t>e</a:t>
            </a:r>
            <a:r>
              <a:rPr sz="1496" spc="-3" dirty="0" smtClean="0">
                <a:solidFill>
                  <a:srgbClr val="1C26F6"/>
                </a:solidFill>
                <a:latin typeface="Consolas"/>
                <a:cs typeface="Consolas"/>
              </a:rPr>
              <a:t>r</a:t>
            </a:r>
            <a:r>
              <a:rPr lang="en-US" sz="1496" spc="-3" dirty="0" smtClean="0">
                <a:solidFill>
                  <a:srgbClr val="1C26F6"/>
                </a:solidFill>
                <a:latin typeface="Consolas"/>
                <a:cs typeface="Consolas"/>
              </a:rPr>
              <a:t> </a:t>
            </a:r>
            <a:r>
              <a:rPr lang="en-US" altLang="zh-CN" sz="1496" spc="-7" dirty="0" smtClean="0">
                <a:solidFill>
                  <a:srgbClr val="1C26F6"/>
                </a:solidFill>
                <a:latin typeface="Consolas"/>
                <a:cs typeface="Consolas"/>
              </a:rPr>
              <a:t>Mi</a:t>
            </a:r>
            <a:r>
              <a:rPr lang="en-US" altLang="zh-CN" sz="1496" spc="20" dirty="0" smtClean="0">
                <a:solidFill>
                  <a:srgbClr val="1C26F6"/>
                </a:solidFill>
                <a:latin typeface="Consolas"/>
                <a:cs typeface="Consolas"/>
              </a:rPr>
              <a:t>dd</a:t>
            </a:r>
            <a:r>
              <a:rPr lang="en-US" altLang="zh-CN" sz="1496" spc="-7" dirty="0" smtClean="0">
                <a:solidFill>
                  <a:srgbClr val="1C26F6"/>
                </a:solidFill>
                <a:latin typeface="Consolas"/>
                <a:cs typeface="Consolas"/>
              </a:rPr>
              <a:t>lew</a:t>
            </a:r>
            <a:r>
              <a:rPr lang="en-US" altLang="zh-CN" sz="1496" spc="20" dirty="0" smtClean="0">
                <a:solidFill>
                  <a:srgbClr val="1C26F6"/>
                </a:solidFill>
                <a:latin typeface="Consolas"/>
                <a:cs typeface="Consolas"/>
              </a:rPr>
              <a:t>ar</a:t>
            </a:r>
            <a:r>
              <a:rPr lang="en-US" altLang="zh-CN" sz="1496" spc="-3" dirty="0" smtClean="0">
                <a:solidFill>
                  <a:srgbClr val="1C26F6"/>
                </a:solidFill>
                <a:latin typeface="Consolas"/>
                <a:cs typeface="Consolas"/>
              </a:rPr>
              <a:t>e</a:t>
            </a:r>
            <a:endParaRPr sz="1496" dirty="0">
              <a:solidFill>
                <a:srgbClr val="1C26F6"/>
              </a:solidFill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6058" y="3792957"/>
            <a:ext cx="1963686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b="1" spc="34" dirty="0">
                <a:solidFill>
                  <a:srgbClr val="C00000"/>
                </a:solidFill>
                <a:latin typeface="微软雅黑"/>
                <a:cs typeface="微软雅黑"/>
              </a:rPr>
              <a:t>用户可以编写配置代码</a:t>
            </a:r>
            <a:endParaRPr sz="1496" b="1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972616" y="995217"/>
            <a:ext cx="4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0526"/>
            <a:r>
              <a:rPr lang="en-US" altLang="zh-CN" spc="-7" dirty="0">
                <a:latin typeface="Consolas"/>
                <a:cs typeface="Consolas"/>
              </a:rPr>
              <a:t>Dow</a:t>
            </a:r>
            <a:r>
              <a:rPr lang="en-US" altLang="zh-CN" spc="20" dirty="0">
                <a:latin typeface="Consolas"/>
                <a:cs typeface="Consolas"/>
              </a:rPr>
              <a:t>nl</a:t>
            </a:r>
            <a:r>
              <a:rPr lang="en-US" altLang="zh-CN" spc="-7" dirty="0">
                <a:latin typeface="Consolas"/>
                <a:cs typeface="Consolas"/>
              </a:rPr>
              <a:t>oad</a:t>
            </a:r>
            <a:r>
              <a:rPr lang="en-US" altLang="zh-CN" spc="20" dirty="0">
                <a:latin typeface="Consolas"/>
                <a:cs typeface="Consolas"/>
              </a:rPr>
              <a:t>e</a:t>
            </a:r>
            <a:r>
              <a:rPr lang="en-US" altLang="zh-CN" spc="-3" dirty="0">
                <a:latin typeface="Consolas"/>
                <a:cs typeface="Consolas"/>
              </a:rPr>
              <a:t>r</a:t>
            </a:r>
            <a:r>
              <a:rPr lang="en-US" altLang="zh-CN" spc="292" dirty="0">
                <a:latin typeface="Consolas"/>
                <a:cs typeface="Consolas"/>
              </a:rPr>
              <a:t> </a:t>
            </a:r>
            <a:r>
              <a:rPr lang="en-US" altLang="zh-CN" spc="-7" dirty="0">
                <a:latin typeface="Consolas"/>
                <a:cs typeface="Consolas"/>
              </a:rPr>
              <a:t>Mi</a:t>
            </a:r>
            <a:r>
              <a:rPr lang="en-US" altLang="zh-CN" spc="20" dirty="0">
                <a:latin typeface="Consolas"/>
                <a:cs typeface="Consolas"/>
              </a:rPr>
              <a:t>dd</a:t>
            </a:r>
            <a:r>
              <a:rPr lang="en-US" altLang="zh-CN" spc="-7" dirty="0">
                <a:latin typeface="Consolas"/>
                <a:cs typeface="Consolas"/>
              </a:rPr>
              <a:t>lew</a:t>
            </a:r>
            <a:r>
              <a:rPr lang="en-US" altLang="zh-CN" spc="20" dirty="0">
                <a:latin typeface="Consolas"/>
                <a:cs typeface="Consolas"/>
              </a:rPr>
              <a:t>ar</a:t>
            </a:r>
            <a:r>
              <a:rPr lang="en-US" altLang="zh-CN" spc="-3" dirty="0">
                <a:latin typeface="Consolas"/>
                <a:cs typeface="Consolas"/>
              </a:rPr>
              <a:t>e</a:t>
            </a:r>
            <a:endParaRPr lang="en-US" altLang="zh-CN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677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10" y="1739203"/>
            <a:ext cx="2242393" cy="13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1677911" y="3354963"/>
            <a:ext cx="1116368" cy="588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“</a:t>
            </a:r>
            <a:r>
              <a:rPr sz="1496" spc="17" dirty="0">
                <a:solidFill>
                  <a:srgbClr val="C00000"/>
                </a:solidFill>
                <a:latin typeface="Consolas"/>
                <a:cs typeface="Consolas"/>
              </a:rPr>
              <a:t>5+</a:t>
            </a:r>
            <a:r>
              <a:rPr sz="1496" spc="14" dirty="0">
                <a:solidFill>
                  <a:srgbClr val="C00000"/>
                </a:solidFill>
                <a:latin typeface="Consolas"/>
                <a:cs typeface="Consolas"/>
              </a:rPr>
              <a:t>2</a:t>
            </a:r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”</a:t>
            </a: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endParaRPr sz="1496" dirty="0">
              <a:solidFill>
                <a:srgbClr val="C00000"/>
              </a:solidFill>
              <a:latin typeface="微软雅黑"/>
              <a:cs typeface="微软雅黑"/>
            </a:endParaRPr>
          </a:p>
          <a:p>
            <a:pPr algn="ctr">
              <a:spcBef>
                <a:spcPts val="966"/>
              </a:spcBef>
            </a:pPr>
            <a:r>
              <a:rPr sz="1496" spc="3" dirty="0">
                <a:solidFill>
                  <a:srgbClr val="1C26F6"/>
                </a:solidFill>
                <a:latin typeface="Consolas"/>
                <a:cs typeface="Consolas"/>
              </a:rPr>
              <a:t>Spi</a:t>
            </a:r>
            <a:r>
              <a:rPr sz="1496" spc="34" dirty="0">
                <a:solidFill>
                  <a:srgbClr val="1C26F6"/>
                </a:solidFill>
                <a:latin typeface="Consolas"/>
                <a:cs typeface="Consolas"/>
              </a:rPr>
              <a:t>d</a:t>
            </a:r>
            <a:r>
              <a:rPr sz="1496" spc="37" dirty="0">
                <a:solidFill>
                  <a:srgbClr val="1C26F6"/>
                </a:solidFill>
                <a:latin typeface="Consolas"/>
                <a:cs typeface="Consolas"/>
              </a:rPr>
              <a:t>e</a:t>
            </a:r>
            <a:r>
              <a:rPr sz="1496" spc="-3" dirty="0">
                <a:solidFill>
                  <a:srgbClr val="1C26F6"/>
                </a:solidFill>
                <a:latin typeface="Consolas"/>
                <a:cs typeface="Consolas"/>
              </a:rPr>
              <a:t>r</a:t>
            </a:r>
            <a:endParaRPr sz="1496" dirty="0">
              <a:solidFill>
                <a:srgbClr val="1C26F6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016" y="1853061"/>
            <a:ext cx="4045270" cy="1332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" dirty="0">
                <a:latin typeface="Consolas"/>
                <a:cs typeface="Consolas"/>
              </a:rPr>
              <a:t>Spi</a:t>
            </a:r>
            <a:r>
              <a:rPr sz="1496" spc="34" dirty="0">
                <a:latin typeface="Consolas"/>
                <a:cs typeface="Consolas"/>
              </a:rPr>
              <a:t>d</a:t>
            </a:r>
            <a:r>
              <a:rPr sz="1496" spc="37" dirty="0">
                <a:latin typeface="Consolas"/>
                <a:cs typeface="Consolas"/>
              </a:rPr>
              <a:t>e</a:t>
            </a:r>
            <a:r>
              <a:rPr sz="1496" spc="-3" dirty="0">
                <a:latin typeface="Consolas"/>
                <a:cs typeface="Consolas"/>
              </a:rPr>
              <a:t>r</a:t>
            </a:r>
            <a:endParaRPr sz="1496" dirty="0">
              <a:latin typeface="Consolas"/>
              <a:cs typeface="Consolas"/>
            </a:endParaRPr>
          </a:p>
          <a:p>
            <a:pPr marL="8637">
              <a:spcBef>
                <a:spcPts val="966"/>
              </a:spcBef>
              <a:buFont typeface="Consolas"/>
              <a:buAutoNum type="arabicParenBoth"/>
              <a:tabLst>
                <a:tab pos="359742" algn="l"/>
              </a:tabLst>
            </a:pPr>
            <a:r>
              <a:rPr sz="1496" spc="31" dirty="0">
                <a:latin typeface="微软雅黑"/>
                <a:cs typeface="微软雅黑"/>
              </a:rPr>
              <a:t>解</a:t>
            </a:r>
            <a:r>
              <a:rPr sz="1496" spc="34" dirty="0">
                <a:latin typeface="微软雅黑"/>
                <a:cs typeface="微软雅黑"/>
              </a:rPr>
              <a:t>析</a:t>
            </a:r>
            <a:r>
              <a:rPr sz="1496" spc="37" dirty="0">
                <a:latin typeface="Consolas"/>
                <a:cs typeface="Consolas"/>
              </a:rPr>
              <a:t>D</a:t>
            </a:r>
            <a:r>
              <a:rPr sz="1496" spc="3" dirty="0">
                <a:latin typeface="Consolas"/>
                <a:cs typeface="Consolas"/>
              </a:rPr>
              <a:t>o</a:t>
            </a:r>
            <a:r>
              <a:rPr sz="1496" spc="7" dirty="0">
                <a:latin typeface="Consolas"/>
                <a:cs typeface="Consolas"/>
              </a:rPr>
              <a:t>w</a:t>
            </a:r>
            <a:r>
              <a:rPr sz="1496" spc="3" dirty="0">
                <a:latin typeface="Consolas"/>
                <a:cs typeface="Consolas"/>
              </a:rPr>
              <a:t>n</a:t>
            </a:r>
            <a:r>
              <a:rPr sz="1496" spc="37" dirty="0">
                <a:latin typeface="Consolas"/>
                <a:cs typeface="Consolas"/>
              </a:rPr>
              <a:t>lo</a:t>
            </a:r>
            <a:r>
              <a:rPr sz="1496" spc="3" dirty="0">
                <a:latin typeface="Consolas"/>
                <a:cs typeface="Consolas"/>
              </a:rPr>
              <a:t>a</a:t>
            </a:r>
            <a:r>
              <a:rPr sz="1496" spc="7" dirty="0">
                <a:latin typeface="Consolas"/>
                <a:cs typeface="Consolas"/>
              </a:rPr>
              <a:t>d</a:t>
            </a:r>
            <a:r>
              <a:rPr sz="1496" spc="3" dirty="0">
                <a:latin typeface="Consolas"/>
                <a:cs typeface="Consolas"/>
              </a:rPr>
              <a:t>e</a:t>
            </a:r>
            <a:r>
              <a:rPr sz="1496" spc="7" dirty="0">
                <a:latin typeface="Consolas"/>
                <a:cs typeface="Consolas"/>
              </a:rPr>
              <a:t>r</a:t>
            </a:r>
            <a:r>
              <a:rPr sz="1496" spc="24" dirty="0">
                <a:latin typeface="微软雅黑"/>
                <a:cs typeface="微软雅黑"/>
              </a:rPr>
              <a:t>返回</a:t>
            </a:r>
            <a:r>
              <a:rPr sz="1496" spc="68" dirty="0">
                <a:latin typeface="微软雅黑"/>
                <a:cs typeface="微软雅黑"/>
              </a:rPr>
              <a:t>的</a:t>
            </a:r>
            <a:r>
              <a:rPr sz="1496" spc="24" dirty="0">
                <a:latin typeface="微软雅黑"/>
                <a:cs typeface="微软雅黑"/>
              </a:rPr>
              <a:t>响应</a:t>
            </a:r>
            <a:r>
              <a:rPr sz="1496" spc="34" dirty="0">
                <a:latin typeface="微软雅黑"/>
                <a:cs typeface="微软雅黑"/>
              </a:rPr>
              <a:t>（</a:t>
            </a:r>
            <a:r>
              <a:rPr sz="1496" spc="7" dirty="0">
                <a:latin typeface="Consolas"/>
                <a:cs typeface="Consolas"/>
              </a:rPr>
              <a:t>Res</a:t>
            </a:r>
            <a:r>
              <a:rPr sz="1496" spc="37" dirty="0">
                <a:latin typeface="Consolas"/>
                <a:cs typeface="Consolas"/>
              </a:rPr>
              <a:t>po</a:t>
            </a:r>
            <a:r>
              <a:rPr sz="1496" spc="7" dirty="0">
                <a:latin typeface="Consolas"/>
                <a:cs typeface="Consolas"/>
              </a:rPr>
              <a:t>ns</a:t>
            </a:r>
            <a:r>
              <a:rPr sz="1496" spc="3" dirty="0">
                <a:latin typeface="Consolas"/>
                <a:cs typeface="Consolas"/>
              </a:rPr>
              <a:t>e</a:t>
            </a:r>
            <a:r>
              <a:rPr sz="1496" spc="-3" dirty="0">
                <a:latin typeface="微软雅黑"/>
                <a:cs typeface="微软雅黑"/>
              </a:rPr>
              <a:t>）</a:t>
            </a:r>
            <a:endParaRPr sz="1496" dirty="0">
              <a:latin typeface="微软雅黑"/>
              <a:cs typeface="微软雅黑"/>
            </a:endParaRPr>
          </a:p>
          <a:p>
            <a:pPr marL="8637" marR="794629">
              <a:lnSpc>
                <a:spcPts val="2761"/>
              </a:lnSpc>
              <a:spcBef>
                <a:spcPts val="248"/>
              </a:spcBef>
              <a:buFont typeface="Consolas"/>
              <a:buAutoNum type="arabicParenBoth"/>
              <a:tabLst>
                <a:tab pos="359742" algn="l"/>
              </a:tabLst>
            </a:pPr>
            <a:r>
              <a:rPr sz="1496" spc="34" dirty="0">
                <a:latin typeface="微软雅黑"/>
                <a:cs typeface="微软雅黑"/>
              </a:rPr>
              <a:t>产生爬取项</a:t>
            </a:r>
            <a:r>
              <a:rPr sz="1496" spc="31" dirty="0">
                <a:latin typeface="微软雅黑"/>
                <a:cs typeface="微软雅黑"/>
              </a:rPr>
              <a:t>（</a:t>
            </a:r>
            <a:r>
              <a:rPr sz="1496" spc="-7" dirty="0">
                <a:latin typeface="Consolas"/>
                <a:cs typeface="Consolas"/>
              </a:rPr>
              <a:t>scrape</a:t>
            </a:r>
            <a:r>
              <a:rPr sz="1496" spc="-3" dirty="0">
                <a:latin typeface="Consolas"/>
                <a:cs typeface="Consolas"/>
              </a:rPr>
              <a:t>d</a:t>
            </a:r>
            <a:r>
              <a:rPr sz="1496" spc="282" dirty="0">
                <a:latin typeface="Consolas"/>
                <a:cs typeface="Consolas"/>
              </a:rPr>
              <a:t> </a:t>
            </a:r>
            <a:r>
              <a:rPr sz="1496" spc="-7" dirty="0">
                <a:latin typeface="Consolas"/>
                <a:cs typeface="Consolas"/>
              </a:rPr>
              <a:t>item</a:t>
            </a:r>
            <a:r>
              <a:rPr sz="1496" spc="-3" dirty="0">
                <a:latin typeface="微软雅黑"/>
                <a:cs typeface="微软雅黑"/>
              </a:rPr>
              <a:t>） </a:t>
            </a:r>
            <a:r>
              <a:rPr sz="1496" spc="17" dirty="0">
                <a:latin typeface="Consolas"/>
                <a:cs typeface="Consolas"/>
              </a:rPr>
              <a:t>(3</a:t>
            </a:r>
            <a:r>
              <a:rPr sz="1496" spc="-3" dirty="0">
                <a:latin typeface="Consolas"/>
                <a:cs typeface="Consolas"/>
              </a:rPr>
              <a:t>)</a:t>
            </a:r>
            <a:r>
              <a:rPr sz="1496" spc="-568" dirty="0">
                <a:latin typeface="Consolas"/>
                <a:cs typeface="Consolas"/>
              </a:rPr>
              <a:t> </a:t>
            </a:r>
            <a:r>
              <a:rPr sz="1496" spc="34" dirty="0">
                <a:latin typeface="微软雅黑"/>
                <a:cs typeface="微软雅黑"/>
              </a:rPr>
              <a:t>产生额外的爬取请求（</a:t>
            </a:r>
            <a:r>
              <a:rPr sz="1496" spc="14" dirty="0">
                <a:latin typeface="Consolas"/>
                <a:cs typeface="Consolas"/>
              </a:rPr>
              <a:t>Reque</a:t>
            </a:r>
            <a:r>
              <a:rPr sz="1496" spc="37" dirty="0">
                <a:latin typeface="Consolas"/>
                <a:cs typeface="Consolas"/>
              </a:rPr>
              <a:t>s</a:t>
            </a:r>
            <a:r>
              <a:rPr sz="1496" spc="7" dirty="0">
                <a:latin typeface="Consolas"/>
                <a:cs typeface="Consolas"/>
              </a:rPr>
              <a:t>t</a:t>
            </a:r>
            <a:r>
              <a:rPr sz="1496" spc="-3" dirty="0">
                <a:latin typeface="微软雅黑"/>
                <a:cs typeface="微软雅黑"/>
              </a:rPr>
              <a:t>）</a:t>
            </a:r>
            <a:endParaRPr sz="1496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4015" y="3595218"/>
            <a:ext cx="1963686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b="1" spc="34" dirty="0">
                <a:solidFill>
                  <a:srgbClr val="C00000"/>
                </a:solidFill>
                <a:latin typeface="微软雅黑"/>
                <a:cs typeface="微软雅黑"/>
              </a:rPr>
              <a:t>需要用户编写配置代码</a:t>
            </a:r>
            <a:endParaRPr sz="1496" b="1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7010" y="915566"/>
            <a:ext cx="316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" dirty="0" smtClean="0">
                <a:latin typeface="Consolas"/>
                <a:cs typeface="Consolas"/>
              </a:rPr>
              <a:t>Spi</a:t>
            </a:r>
            <a:r>
              <a:rPr lang="en-US" altLang="zh-CN" spc="34" dirty="0" smtClean="0">
                <a:latin typeface="Consolas"/>
                <a:cs typeface="Consolas"/>
              </a:rPr>
              <a:t>d</a:t>
            </a:r>
            <a:r>
              <a:rPr lang="en-US" altLang="zh-CN" spc="37" dirty="0" smtClean="0">
                <a:latin typeface="Consolas"/>
                <a:cs typeface="Consolas"/>
              </a:rPr>
              <a:t>e</a:t>
            </a:r>
            <a:r>
              <a:rPr lang="en-US" altLang="zh-CN" spc="-3" dirty="0" smtClean="0">
                <a:latin typeface="Consolas"/>
                <a:cs typeface="Consolas"/>
              </a:rPr>
              <a:t>r</a:t>
            </a:r>
            <a:r>
              <a:rPr lang="zh-CN" altLang="en-US" b="1" dirty="0" smtClean="0"/>
              <a:t>模块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875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10" y="1739203"/>
            <a:ext cx="2242393" cy="13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1434221" y="3354963"/>
            <a:ext cx="1517570" cy="588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“</a:t>
            </a:r>
            <a:r>
              <a:rPr sz="1496" spc="17" dirty="0">
                <a:solidFill>
                  <a:srgbClr val="C00000"/>
                </a:solidFill>
                <a:latin typeface="Consolas"/>
                <a:cs typeface="Consolas"/>
              </a:rPr>
              <a:t>5+</a:t>
            </a:r>
            <a:r>
              <a:rPr sz="1496" spc="14" dirty="0">
                <a:solidFill>
                  <a:srgbClr val="C00000"/>
                </a:solidFill>
                <a:latin typeface="Consolas"/>
                <a:cs typeface="Consolas"/>
              </a:rPr>
              <a:t>2</a:t>
            </a:r>
            <a:r>
              <a:rPr sz="1496" spc="31" dirty="0">
                <a:solidFill>
                  <a:srgbClr val="C00000"/>
                </a:solidFill>
                <a:latin typeface="宋体"/>
                <a:cs typeface="宋体"/>
              </a:rPr>
              <a:t>”</a:t>
            </a: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endParaRPr sz="1496" dirty="0">
              <a:solidFill>
                <a:srgbClr val="C00000"/>
              </a:solidFill>
              <a:latin typeface="微软雅黑"/>
              <a:cs typeface="微软雅黑"/>
            </a:endParaRPr>
          </a:p>
          <a:p>
            <a:pPr algn="ctr">
              <a:spcBef>
                <a:spcPts val="966"/>
              </a:spcBef>
            </a:pPr>
            <a:r>
              <a:rPr sz="1496" spc="-7" dirty="0">
                <a:solidFill>
                  <a:srgbClr val="1C26F6"/>
                </a:solidFill>
                <a:latin typeface="Consolas"/>
                <a:cs typeface="Consolas"/>
              </a:rPr>
              <a:t>Ite</a:t>
            </a:r>
            <a:r>
              <a:rPr sz="1496" spc="-3" dirty="0">
                <a:solidFill>
                  <a:srgbClr val="1C26F6"/>
                </a:solidFill>
                <a:latin typeface="Consolas"/>
                <a:cs typeface="Consolas"/>
              </a:rPr>
              <a:t>m</a:t>
            </a:r>
            <a:r>
              <a:rPr sz="1496" spc="262" dirty="0">
                <a:solidFill>
                  <a:srgbClr val="1C26F6"/>
                </a:solidFill>
                <a:latin typeface="Consolas"/>
                <a:cs typeface="Consolas"/>
              </a:rPr>
              <a:t> </a:t>
            </a:r>
            <a:r>
              <a:rPr sz="1496" spc="-7" dirty="0">
                <a:solidFill>
                  <a:srgbClr val="1C26F6"/>
                </a:solidFill>
                <a:latin typeface="Consolas"/>
                <a:cs typeface="Consolas"/>
              </a:rPr>
              <a:t>Pip</a:t>
            </a:r>
            <a:r>
              <a:rPr sz="1496" spc="20" dirty="0">
                <a:solidFill>
                  <a:srgbClr val="1C26F6"/>
                </a:solidFill>
                <a:latin typeface="Consolas"/>
                <a:cs typeface="Consolas"/>
              </a:rPr>
              <a:t>el</a:t>
            </a:r>
            <a:r>
              <a:rPr sz="1496" spc="-7" dirty="0">
                <a:solidFill>
                  <a:srgbClr val="1C26F6"/>
                </a:solidFill>
                <a:latin typeface="Consolas"/>
                <a:cs typeface="Consolas"/>
              </a:rPr>
              <a:t>ines</a:t>
            </a:r>
            <a:endParaRPr sz="1496" dirty="0">
              <a:solidFill>
                <a:srgbClr val="1C26F6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058" y="1853061"/>
            <a:ext cx="4067727" cy="237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-7" dirty="0">
                <a:latin typeface="Consolas"/>
                <a:cs typeface="Consolas"/>
              </a:rPr>
              <a:t>Ite</a:t>
            </a:r>
            <a:r>
              <a:rPr sz="1496" spc="-3" dirty="0">
                <a:latin typeface="Consolas"/>
                <a:cs typeface="Consolas"/>
              </a:rPr>
              <a:t>m</a:t>
            </a:r>
            <a:r>
              <a:rPr sz="1496" spc="262" dirty="0">
                <a:latin typeface="Consolas"/>
                <a:cs typeface="Consolas"/>
              </a:rPr>
              <a:t> </a:t>
            </a:r>
            <a:r>
              <a:rPr sz="1496" spc="-7" dirty="0">
                <a:latin typeface="Consolas"/>
                <a:cs typeface="Consolas"/>
              </a:rPr>
              <a:t>Pip</a:t>
            </a:r>
            <a:r>
              <a:rPr sz="1496" spc="20" dirty="0">
                <a:latin typeface="Consolas"/>
                <a:cs typeface="Consolas"/>
              </a:rPr>
              <a:t>el</a:t>
            </a:r>
            <a:r>
              <a:rPr sz="1496" spc="-7" dirty="0">
                <a:latin typeface="Consolas"/>
                <a:cs typeface="Consolas"/>
              </a:rPr>
              <a:t>ines</a:t>
            </a:r>
            <a:endParaRPr sz="1496" dirty="0">
              <a:latin typeface="Consolas"/>
              <a:cs typeface="Consolas"/>
            </a:endParaRPr>
          </a:p>
          <a:p>
            <a:pPr marL="8637">
              <a:spcBef>
                <a:spcPts val="966"/>
              </a:spcBef>
            </a:pPr>
            <a:r>
              <a:rPr sz="1496" spc="17" dirty="0">
                <a:latin typeface="Consolas"/>
                <a:cs typeface="Consolas"/>
              </a:rPr>
              <a:t>(1</a:t>
            </a:r>
            <a:r>
              <a:rPr sz="1496" spc="-3" dirty="0">
                <a:latin typeface="Consolas"/>
                <a:cs typeface="Consolas"/>
              </a:rPr>
              <a:t>)</a:t>
            </a:r>
            <a:r>
              <a:rPr sz="1496" spc="-568" dirty="0">
                <a:latin typeface="Consolas"/>
                <a:cs typeface="Consolas"/>
              </a:rPr>
              <a:t> </a:t>
            </a:r>
            <a:r>
              <a:rPr sz="1496" spc="34" dirty="0">
                <a:latin typeface="微软雅黑"/>
                <a:cs typeface="微软雅黑"/>
              </a:rPr>
              <a:t>以流水线方式处理</a:t>
            </a:r>
            <a:r>
              <a:rPr sz="1496" spc="17" dirty="0">
                <a:latin typeface="Consolas"/>
                <a:cs typeface="Consolas"/>
              </a:rPr>
              <a:t>Spider</a:t>
            </a:r>
            <a:r>
              <a:rPr sz="1496" spc="17" dirty="0">
                <a:latin typeface="微软雅黑"/>
                <a:cs typeface="微软雅黑"/>
              </a:rPr>
              <a:t>产</a:t>
            </a:r>
            <a:r>
              <a:rPr sz="1496" spc="68" dirty="0">
                <a:latin typeface="微软雅黑"/>
                <a:cs typeface="微软雅黑"/>
              </a:rPr>
              <a:t>生</a:t>
            </a:r>
            <a:r>
              <a:rPr sz="1496" spc="17" dirty="0">
                <a:latin typeface="微软雅黑"/>
                <a:cs typeface="微软雅黑"/>
              </a:rPr>
              <a:t>的爬</a:t>
            </a:r>
            <a:r>
              <a:rPr sz="1496" spc="68" dirty="0">
                <a:latin typeface="微软雅黑"/>
                <a:cs typeface="微软雅黑"/>
              </a:rPr>
              <a:t>取</a:t>
            </a:r>
            <a:r>
              <a:rPr sz="1496" spc="-3" dirty="0">
                <a:latin typeface="微软雅黑"/>
                <a:cs typeface="微软雅黑"/>
              </a:rPr>
              <a:t>项</a:t>
            </a:r>
            <a:endParaRPr sz="1496" dirty="0">
              <a:latin typeface="微软雅黑"/>
              <a:cs typeface="微软雅黑"/>
            </a:endParaRPr>
          </a:p>
          <a:p>
            <a:pPr marL="359310" marR="3455" indent="-351105">
              <a:lnSpc>
                <a:spcPts val="2761"/>
              </a:lnSpc>
              <a:spcBef>
                <a:spcPts val="248"/>
              </a:spcBef>
            </a:pPr>
            <a:r>
              <a:rPr sz="1496" spc="17" dirty="0">
                <a:latin typeface="Consolas"/>
                <a:cs typeface="Consolas"/>
              </a:rPr>
              <a:t>(2</a:t>
            </a:r>
            <a:r>
              <a:rPr sz="1496" spc="-3" dirty="0">
                <a:latin typeface="Consolas"/>
                <a:cs typeface="Consolas"/>
              </a:rPr>
              <a:t>)</a:t>
            </a:r>
            <a:r>
              <a:rPr sz="1496" spc="-568" dirty="0">
                <a:latin typeface="Consolas"/>
                <a:cs typeface="Consolas"/>
              </a:rPr>
              <a:t> </a:t>
            </a:r>
            <a:r>
              <a:rPr sz="1496" spc="31" dirty="0">
                <a:latin typeface="微软雅黑"/>
                <a:cs typeface="微软雅黑"/>
              </a:rPr>
              <a:t>由一组操作顺序组成，类似流水线</a:t>
            </a:r>
            <a:r>
              <a:rPr sz="1496" spc="75" dirty="0">
                <a:latin typeface="微软雅黑"/>
                <a:cs typeface="微软雅黑"/>
              </a:rPr>
              <a:t>，</a:t>
            </a:r>
            <a:r>
              <a:rPr sz="1496" spc="31" dirty="0">
                <a:latin typeface="微软雅黑"/>
                <a:cs typeface="微软雅黑"/>
              </a:rPr>
              <a:t>每个操 </a:t>
            </a:r>
            <a:r>
              <a:rPr sz="1496" spc="34" dirty="0">
                <a:latin typeface="微软雅黑"/>
                <a:cs typeface="微软雅黑"/>
              </a:rPr>
              <a:t>作是一个</a:t>
            </a:r>
            <a:r>
              <a:rPr sz="1496" spc="-7" dirty="0">
                <a:latin typeface="Consolas"/>
                <a:cs typeface="Consolas"/>
              </a:rPr>
              <a:t>Ite</a:t>
            </a:r>
            <a:r>
              <a:rPr sz="1496" spc="-3" dirty="0">
                <a:latin typeface="Consolas"/>
                <a:cs typeface="Consolas"/>
              </a:rPr>
              <a:t>m</a:t>
            </a:r>
            <a:r>
              <a:rPr sz="1496" spc="292" dirty="0">
                <a:latin typeface="Consolas"/>
                <a:cs typeface="Consolas"/>
              </a:rPr>
              <a:t> </a:t>
            </a:r>
            <a:r>
              <a:rPr sz="1496" spc="-7" dirty="0">
                <a:latin typeface="Consolas"/>
                <a:cs typeface="Consolas"/>
              </a:rPr>
              <a:t>Pipeline</a:t>
            </a:r>
            <a:r>
              <a:rPr sz="1496" spc="31" dirty="0">
                <a:latin typeface="微软雅黑"/>
                <a:cs typeface="微软雅黑"/>
              </a:rPr>
              <a:t>类型</a:t>
            </a:r>
            <a:endParaRPr sz="1496" dirty="0">
              <a:latin typeface="微软雅黑"/>
              <a:cs typeface="微软雅黑"/>
            </a:endParaRPr>
          </a:p>
          <a:p>
            <a:pPr marL="359310" marR="3455" indent="-351105">
              <a:lnSpc>
                <a:spcPts val="2761"/>
              </a:lnSpc>
            </a:pPr>
            <a:r>
              <a:rPr sz="1496" spc="17" dirty="0">
                <a:latin typeface="Consolas"/>
                <a:cs typeface="Consolas"/>
              </a:rPr>
              <a:t>(3</a:t>
            </a:r>
            <a:r>
              <a:rPr sz="1496" spc="-3" dirty="0">
                <a:latin typeface="Consolas"/>
                <a:cs typeface="Consolas"/>
              </a:rPr>
              <a:t>)</a:t>
            </a:r>
            <a:r>
              <a:rPr sz="1496" spc="-568" dirty="0">
                <a:latin typeface="Consolas"/>
                <a:cs typeface="Consolas"/>
              </a:rPr>
              <a:t> </a:t>
            </a:r>
            <a:r>
              <a:rPr sz="1496" spc="31" dirty="0">
                <a:latin typeface="微软雅黑"/>
                <a:cs typeface="微软雅黑"/>
              </a:rPr>
              <a:t>可能操作包括：清理、检验和查重</a:t>
            </a:r>
            <a:r>
              <a:rPr sz="1496" spc="75" dirty="0">
                <a:latin typeface="微软雅黑"/>
                <a:cs typeface="微软雅黑"/>
              </a:rPr>
              <a:t>爬</a:t>
            </a:r>
            <a:r>
              <a:rPr sz="1496" spc="31" dirty="0">
                <a:latin typeface="微软雅黑"/>
                <a:cs typeface="微软雅黑"/>
              </a:rPr>
              <a:t>取项中 的</a:t>
            </a:r>
            <a:r>
              <a:rPr sz="1496" spc="17" dirty="0">
                <a:latin typeface="Consolas"/>
                <a:cs typeface="Consolas"/>
              </a:rPr>
              <a:t>HTML</a:t>
            </a:r>
            <a:r>
              <a:rPr sz="1496" spc="31" dirty="0">
                <a:latin typeface="微软雅黑"/>
                <a:cs typeface="微软雅黑"/>
              </a:rPr>
              <a:t>数据、将数据存储到数</a:t>
            </a:r>
            <a:r>
              <a:rPr sz="1496" spc="75" dirty="0">
                <a:latin typeface="微软雅黑"/>
                <a:cs typeface="微软雅黑"/>
              </a:rPr>
              <a:t>据</a:t>
            </a:r>
            <a:r>
              <a:rPr sz="1496" spc="-3" dirty="0">
                <a:latin typeface="微软雅黑"/>
                <a:cs typeface="微软雅黑"/>
              </a:rPr>
              <a:t>库</a:t>
            </a:r>
            <a:endParaRPr sz="1496" dirty="0">
              <a:latin typeface="微软雅黑"/>
              <a:cs typeface="微软雅黑"/>
            </a:endParaRPr>
          </a:p>
          <a:p>
            <a:pPr marL="8637">
              <a:spcBef>
                <a:spcPts val="714"/>
              </a:spcBef>
            </a:pPr>
            <a:r>
              <a:rPr sz="1496" b="1" spc="34" dirty="0">
                <a:solidFill>
                  <a:srgbClr val="C00000"/>
                </a:solidFill>
                <a:latin typeface="微软雅黑"/>
                <a:cs typeface="微软雅黑"/>
              </a:rPr>
              <a:t>需要用户编写配置代码</a:t>
            </a:r>
            <a:endParaRPr sz="1496" b="1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8018" y="1122707"/>
            <a:ext cx="2071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Item </a:t>
            </a:r>
            <a:r>
              <a:rPr lang="en-US" altLang="zh-CN" dirty="0" smtClean="0"/>
              <a:t>Pipelines</a:t>
            </a:r>
            <a:r>
              <a:rPr lang="zh-CN" altLang="en-US" dirty="0" smtClean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6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4 </a:t>
            </a:r>
            <a:r>
              <a:rPr lang="en-US" altLang="zh-CN" sz="4400" dirty="0" err="1" smtClean="0"/>
              <a:t>Scrapy</a:t>
            </a:r>
            <a:r>
              <a:rPr lang="en-US" altLang="zh-CN" sz="4400" dirty="0" smtClean="0"/>
              <a:t> </a:t>
            </a:r>
            <a:r>
              <a:rPr lang="zh-CN" altLang="en-US" sz="4400" dirty="0"/>
              <a:t>框架爬虫程序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0" y="2028825"/>
            <a:ext cx="7772400" cy="263048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4.1 </a:t>
            </a:r>
            <a:r>
              <a:rPr lang="en-US" altLang="zh-CN" sz="2400" dirty="0" err="1"/>
              <a:t>Scrapy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爬虫框架介绍</a:t>
            </a:r>
            <a:endParaRPr lang="en-US" altLang="zh-CN" sz="2400" dirty="0" smtClean="0"/>
          </a:p>
          <a:p>
            <a:r>
              <a:rPr lang="en-US" altLang="zh-CN" sz="2400" dirty="0" smtClean="0"/>
              <a:t>4.2 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中查找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元素</a:t>
            </a:r>
            <a:endParaRPr lang="zh-CN" altLang="en-US" sz="2400" dirty="0"/>
          </a:p>
          <a:p>
            <a:r>
              <a:rPr lang="en-US" altLang="zh-CN" sz="2400" b="1" dirty="0" smtClean="0"/>
              <a:t>4.3 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爬取和存储数据</a:t>
            </a:r>
            <a:endParaRPr lang="en-US" altLang="zh-CN" sz="2400" dirty="0" smtClean="0"/>
          </a:p>
          <a:p>
            <a:r>
              <a:rPr lang="en-US" altLang="zh-CN" sz="2400" dirty="0" smtClean="0"/>
              <a:t>4.4 </a:t>
            </a:r>
            <a:r>
              <a:rPr lang="en-US" altLang="zh-CN" sz="2400" dirty="0" err="1"/>
              <a:t>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取网站数据</a:t>
            </a:r>
            <a:endParaRPr lang="en-US" altLang="zh-CN" sz="2400" dirty="0" smtClean="0"/>
          </a:p>
          <a:p>
            <a:r>
              <a:rPr lang="en-US" altLang="zh-CN" sz="2400" dirty="0"/>
              <a:t>4.5 </a:t>
            </a:r>
            <a:r>
              <a:rPr lang="en-US" altLang="zh-CN" sz="2400" dirty="0" err="1"/>
              <a:t>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取当当网站图书数据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20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10" y="1739203"/>
            <a:ext cx="2242393" cy="13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1731808" y="3354963"/>
            <a:ext cx="1116368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“</a:t>
            </a:r>
            <a:r>
              <a:rPr sz="1496" spc="17" dirty="0">
                <a:solidFill>
                  <a:srgbClr val="C00000"/>
                </a:solidFill>
                <a:latin typeface="Consolas"/>
                <a:cs typeface="Consolas"/>
              </a:rPr>
              <a:t>5+</a:t>
            </a:r>
            <a:r>
              <a:rPr sz="1496" spc="14" dirty="0">
                <a:solidFill>
                  <a:srgbClr val="C00000"/>
                </a:solidFill>
                <a:latin typeface="Consolas"/>
                <a:cs typeface="Consolas"/>
              </a:rPr>
              <a:t>2</a:t>
            </a:r>
            <a:r>
              <a:rPr sz="1496" spc="34" dirty="0">
                <a:solidFill>
                  <a:srgbClr val="C00000"/>
                </a:solidFill>
                <a:latin typeface="宋体"/>
                <a:cs typeface="宋体"/>
              </a:rPr>
              <a:t>”</a:t>
            </a: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endParaRPr sz="1496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478" y="3727996"/>
            <a:ext cx="1839814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-7" dirty="0" smtClean="0">
                <a:solidFill>
                  <a:srgbClr val="1C26F6"/>
                </a:solidFill>
                <a:latin typeface="Consolas"/>
                <a:cs typeface="Consolas"/>
              </a:rPr>
              <a:t>Spi</a:t>
            </a:r>
            <a:r>
              <a:rPr sz="1496" spc="20" dirty="0" smtClean="0">
                <a:solidFill>
                  <a:srgbClr val="1C26F6"/>
                </a:solidFill>
                <a:latin typeface="Consolas"/>
                <a:cs typeface="Consolas"/>
              </a:rPr>
              <a:t>de</a:t>
            </a:r>
            <a:r>
              <a:rPr sz="1496" spc="-3" dirty="0" smtClean="0">
                <a:solidFill>
                  <a:srgbClr val="1C26F6"/>
                </a:solidFill>
                <a:latin typeface="Consolas"/>
                <a:cs typeface="Consolas"/>
              </a:rPr>
              <a:t>r</a:t>
            </a:r>
            <a:r>
              <a:rPr lang="en-US" sz="1496" spc="-3" dirty="0" smtClean="0">
                <a:solidFill>
                  <a:srgbClr val="1C26F6"/>
                </a:solidFill>
                <a:latin typeface="Consolas"/>
                <a:cs typeface="Consolas"/>
              </a:rPr>
              <a:t> </a:t>
            </a:r>
            <a:r>
              <a:rPr lang="en-US" altLang="zh-CN" sz="1496" spc="-7" dirty="0" smtClean="0">
                <a:solidFill>
                  <a:srgbClr val="1C26F6"/>
                </a:solidFill>
                <a:latin typeface="Consolas"/>
                <a:cs typeface="Consolas"/>
              </a:rPr>
              <a:t>M</a:t>
            </a:r>
            <a:r>
              <a:rPr lang="en-US" altLang="zh-CN" sz="1496" spc="24" dirty="0" smtClean="0">
                <a:solidFill>
                  <a:srgbClr val="1C26F6"/>
                </a:solidFill>
                <a:latin typeface="Consolas"/>
                <a:cs typeface="Consolas"/>
              </a:rPr>
              <a:t>i</a:t>
            </a:r>
            <a:r>
              <a:rPr lang="en-US" altLang="zh-CN" sz="1496" spc="20" dirty="0" smtClean="0">
                <a:solidFill>
                  <a:srgbClr val="1C26F6"/>
                </a:solidFill>
                <a:latin typeface="Consolas"/>
                <a:cs typeface="Consolas"/>
              </a:rPr>
              <a:t>d</a:t>
            </a:r>
            <a:r>
              <a:rPr lang="en-US" altLang="zh-CN" sz="1496" spc="-7" dirty="0" smtClean="0">
                <a:solidFill>
                  <a:srgbClr val="1C26F6"/>
                </a:solidFill>
                <a:latin typeface="Consolas"/>
                <a:cs typeface="Consolas"/>
              </a:rPr>
              <a:t>dle</a:t>
            </a:r>
            <a:r>
              <a:rPr lang="en-US" altLang="zh-CN" sz="1496" spc="20" dirty="0" smtClean="0">
                <a:solidFill>
                  <a:srgbClr val="1C26F6"/>
                </a:solidFill>
                <a:latin typeface="Consolas"/>
                <a:cs typeface="Consolas"/>
              </a:rPr>
              <a:t>wa</a:t>
            </a:r>
            <a:r>
              <a:rPr lang="en-US" altLang="zh-CN" sz="1496" spc="-7" dirty="0" smtClean="0">
                <a:solidFill>
                  <a:srgbClr val="1C26F6"/>
                </a:solidFill>
                <a:latin typeface="Consolas"/>
                <a:cs typeface="Consolas"/>
              </a:rPr>
              <a:t>re</a:t>
            </a:r>
            <a:endParaRPr sz="1496" dirty="0">
              <a:solidFill>
                <a:srgbClr val="1C26F6"/>
              </a:solidFill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4045" y="1853061"/>
            <a:ext cx="3322330" cy="94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-7" dirty="0">
                <a:latin typeface="Consolas"/>
                <a:cs typeface="Consolas"/>
              </a:rPr>
              <a:t>Spi</a:t>
            </a:r>
            <a:r>
              <a:rPr sz="1496" spc="20" dirty="0">
                <a:latin typeface="Consolas"/>
                <a:cs typeface="Consolas"/>
              </a:rPr>
              <a:t>de</a:t>
            </a:r>
            <a:r>
              <a:rPr sz="1496" spc="-3" dirty="0">
                <a:latin typeface="Consolas"/>
                <a:cs typeface="Consolas"/>
              </a:rPr>
              <a:t>r</a:t>
            </a:r>
            <a:r>
              <a:rPr sz="1496" spc="221" dirty="0">
                <a:latin typeface="Consolas"/>
                <a:cs typeface="Consolas"/>
              </a:rPr>
              <a:t> </a:t>
            </a:r>
            <a:r>
              <a:rPr sz="1496" spc="-7" dirty="0">
                <a:latin typeface="Consolas"/>
                <a:cs typeface="Consolas"/>
              </a:rPr>
              <a:t>M</a:t>
            </a:r>
            <a:r>
              <a:rPr sz="1496" spc="24" dirty="0">
                <a:latin typeface="Consolas"/>
                <a:cs typeface="Consolas"/>
              </a:rPr>
              <a:t>i</a:t>
            </a:r>
            <a:r>
              <a:rPr sz="1496" spc="20" dirty="0">
                <a:latin typeface="Consolas"/>
                <a:cs typeface="Consolas"/>
              </a:rPr>
              <a:t>d</a:t>
            </a:r>
            <a:r>
              <a:rPr sz="1496" spc="-7" dirty="0">
                <a:latin typeface="Consolas"/>
                <a:cs typeface="Consolas"/>
              </a:rPr>
              <a:t>dle</a:t>
            </a:r>
            <a:r>
              <a:rPr sz="1496" spc="20" dirty="0">
                <a:latin typeface="Consolas"/>
                <a:cs typeface="Consolas"/>
              </a:rPr>
              <a:t>wa</a:t>
            </a:r>
            <a:r>
              <a:rPr sz="1496" spc="-7" dirty="0">
                <a:latin typeface="Consolas"/>
                <a:cs typeface="Consolas"/>
              </a:rPr>
              <a:t>re</a:t>
            </a:r>
            <a:endParaRPr sz="1496" dirty="0">
              <a:latin typeface="Consolas"/>
              <a:cs typeface="Consolas"/>
            </a:endParaRPr>
          </a:p>
          <a:p>
            <a:pPr marL="8637">
              <a:spcBef>
                <a:spcPts val="966"/>
              </a:spcBef>
            </a:pP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目</a:t>
            </a:r>
            <a:r>
              <a:rPr sz="1496" spc="34" dirty="0">
                <a:solidFill>
                  <a:srgbClr val="C00000"/>
                </a:solidFill>
                <a:latin typeface="微软雅黑"/>
                <a:cs typeface="微软雅黑"/>
              </a:rPr>
              <a:t>的</a:t>
            </a:r>
            <a:r>
              <a:rPr sz="1496" spc="34" dirty="0">
                <a:latin typeface="微软雅黑"/>
                <a:cs typeface="微软雅黑"/>
              </a:rPr>
              <a:t>：对请求和爬取项的再处理</a:t>
            </a:r>
            <a:endParaRPr sz="1496" dirty="0">
              <a:latin typeface="微软雅黑"/>
              <a:cs typeface="微软雅黑"/>
            </a:endParaRPr>
          </a:p>
          <a:p>
            <a:pPr marL="8637">
              <a:spcBef>
                <a:spcPts val="962"/>
              </a:spcBef>
            </a:pP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功</a:t>
            </a:r>
            <a:r>
              <a:rPr sz="1496" spc="34" dirty="0">
                <a:solidFill>
                  <a:srgbClr val="C00000"/>
                </a:solidFill>
                <a:latin typeface="微软雅黑"/>
                <a:cs typeface="微软雅黑"/>
              </a:rPr>
              <a:t>能</a:t>
            </a:r>
            <a:r>
              <a:rPr sz="1496" spc="31" dirty="0">
                <a:latin typeface="微软雅黑"/>
                <a:cs typeface="微软雅黑"/>
              </a:rPr>
              <a:t>：修改、丢弃、新增请求或爬</a:t>
            </a:r>
            <a:r>
              <a:rPr sz="1496" spc="75" dirty="0">
                <a:latin typeface="微软雅黑"/>
                <a:cs typeface="微软雅黑"/>
              </a:rPr>
              <a:t>取</a:t>
            </a:r>
            <a:r>
              <a:rPr sz="1496" spc="-3" dirty="0">
                <a:latin typeface="微软雅黑"/>
                <a:cs typeface="微软雅黑"/>
              </a:rPr>
              <a:t>项</a:t>
            </a:r>
            <a:endParaRPr sz="1496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4045" y="3244889"/>
            <a:ext cx="1963686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b="1" spc="34" dirty="0">
                <a:solidFill>
                  <a:srgbClr val="C00000"/>
                </a:solidFill>
                <a:latin typeface="微软雅黑"/>
                <a:cs typeface="微软雅黑"/>
              </a:rPr>
              <a:t>用户可以编写配置代码</a:t>
            </a:r>
            <a:endParaRPr sz="1496" b="1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041" y="1094487"/>
            <a:ext cx="2061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Spider Middleware</a:t>
            </a:r>
          </a:p>
        </p:txBody>
      </p:sp>
    </p:spTree>
    <p:extLst>
      <p:ext uri="{BB962C8B-B14F-4D97-AF65-F5344CB8AC3E}">
        <p14:creationId xmlns:p14="http://schemas.microsoft.com/office/powerpoint/2010/main" val="28712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705" y="1032"/>
            <a:ext cx="7270862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4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2609042" y="1995686"/>
            <a:ext cx="5597525" cy="5492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/>
            <a:r>
              <a:rPr sz="3571" spc="-146" dirty="0">
                <a:solidFill>
                  <a:srgbClr val="000000"/>
                </a:solidFill>
                <a:latin typeface="Times New Roman"/>
                <a:cs typeface="Times New Roman"/>
              </a:rPr>
              <a:t>Sc</a:t>
            </a:r>
            <a:r>
              <a:rPr sz="3571" spc="204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571" spc="-2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3571" spc="-163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3571" spc="-48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992" spc="112" dirty="0">
                <a:solidFill>
                  <a:srgbClr val="000000"/>
                </a:solidFill>
              </a:rPr>
              <a:t>爬</a:t>
            </a:r>
            <a:r>
              <a:rPr sz="2992" spc="160" dirty="0">
                <a:solidFill>
                  <a:srgbClr val="000000"/>
                </a:solidFill>
              </a:rPr>
              <a:t>虫</a:t>
            </a:r>
            <a:r>
              <a:rPr sz="2992" spc="78" dirty="0">
                <a:solidFill>
                  <a:srgbClr val="000000"/>
                </a:solidFill>
              </a:rPr>
              <a:t>的</a:t>
            </a:r>
            <a:r>
              <a:rPr sz="2992" spc="-34" dirty="0">
                <a:solidFill>
                  <a:srgbClr val="000000"/>
                </a:solidFill>
              </a:rPr>
              <a:t>常</a:t>
            </a:r>
            <a:r>
              <a:rPr sz="2992" spc="44" dirty="0">
                <a:solidFill>
                  <a:srgbClr val="000000"/>
                </a:solidFill>
              </a:rPr>
              <a:t>用</a:t>
            </a:r>
            <a:r>
              <a:rPr sz="2992" spc="61" dirty="0">
                <a:solidFill>
                  <a:srgbClr val="000000"/>
                </a:solidFill>
              </a:rPr>
              <a:t>命</a:t>
            </a:r>
            <a:r>
              <a:rPr sz="2992" spc="299" dirty="0">
                <a:solidFill>
                  <a:srgbClr val="000000"/>
                </a:solidFill>
              </a:rPr>
              <a:t>令</a:t>
            </a:r>
            <a:endParaRPr sz="299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15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0975" y="865973"/>
            <a:ext cx="2379743" cy="422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1494266" y="1676449"/>
            <a:ext cx="6750142" cy="7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3455">
              <a:lnSpc>
                <a:spcPct val="153600"/>
              </a:lnSpc>
            </a:pPr>
            <a:r>
              <a:rPr sz="1496" spc="17" dirty="0">
                <a:latin typeface="Consolas"/>
                <a:cs typeface="Consolas"/>
              </a:rPr>
              <a:t>Scrapy</a:t>
            </a:r>
            <a:r>
              <a:rPr sz="1496" spc="24" dirty="0">
                <a:latin typeface="微软雅黑"/>
                <a:cs typeface="微软雅黑"/>
              </a:rPr>
              <a:t>是为持续运行设计的</a:t>
            </a:r>
            <a:r>
              <a:rPr sz="1496" spc="68" dirty="0">
                <a:latin typeface="微软雅黑"/>
                <a:cs typeface="微软雅黑"/>
              </a:rPr>
              <a:t>专</a:t>
            </a:r>
            <a:r>
              <a:rPr sz="1496" spc="24" dirty="0">
                <a:latin typeface="微软雅黑"/>
                <a:cs typeface="微软雅黑"/>
              </a:rPr>
              <a:t>业爬</a:t>
            </a:r>
            <a:r>
              <a:rPr sz="1496" spc="68" dirty="0">
                <a:latin typeface="微软雅黑"/>
                <a:cs typeface="微软雅黑"/>
              </a:rPr>
              <a:t>虫</a:t>
            </a:r>
            <a:r>
              <a:rPr sz="1496" spc="24" dirty="0">
                <a:latin typeface="微软雅黑"/>
                <a:cs typeface="微软雅黑"/>
              </a:rPr>
              <a:t>框架</a:t>
            </a:r>
            <a:r>
              <a:rPr sz="1496" spc="68" dirty="0">
                <a:latin typeface="微软雅黑"/>
                <a:cs typeface="微软雅黑"/>
              </a:rPr>
              <a:t>，</a:t>
            </a:r>
            <a:r>
              <a:rPr sz="1496" spc="24" dirty="0">
                <a:latin typeface="微软雅黑"/>
                <a:cs typeface="微软雅黑"/>
              </a:rPr>
              <a:t>提供</a:t>
            </a:r>
            <a:r>
              <a:rPr sz="1496" spc="68" dirty="0">
                <a:latin typeface="微软雅黑"/>
                <a:cs typeface="微软雅黑"/>
              </a:rPr>
              <a:t>操</a:t>
            </a:r>
            <a:r>
              <a:rPr sz="1496" spc="24" dirty="0">
                <a:latin typeface="微软雅黑"/>
                <a:cs typeface="微软雅黑"/>
              </a:rPr>
              <a:t>作的</a:t>
            </a:r>
            <a:r>
              <a:rPr sz="1496" spc="34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496" spc="7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496" spc="3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496" spc="34" dirty="0">
                <a:solidFill>
                  <a:srgbClr val="C00000"/>
                </a:solidFill>
                <a:latin typeface="Consolas"/>
                <a:cs typeface="Consolas"/>
              </a:rPr>
              <a:t>a</a:t>
            </a:r>
            <a:r>
              <a:rPr sz="1496" spc="7" dirty="0">
                <a:solidFill>
                  <a:srgbClr val="C00000"/>
                </a:solidFill>
                <a:latin typeface="Consolas"/>
                <a:cs typeface="Consolas"/>
              </a:rPr>
              <a:t>p</a:t>
            </a:r>
            <a:r>
              <a:rPr sz="1496" spc="3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496" spc="65" dirty="0">
                <a:solidFill>
                  <a:srgbClr val="C00000"/>
                </a:solidFill>
                <a:latin typeface="微软雅黑"/>
                <a:cs typeface="微软雅黑"/>
              </a:rPr>
              <a:t>命</a:t>
            </a:r>
            <a:r>
              <a:rPr sz="1496" spc="20" dirty="0">
                <a:solidFill>
                  <a:srgbClr val="C00000"/>
                </a:solidFill>
                <a:latin typeface="微软雅黑"/>
                <a:cs typeface="微软雅黑"/>
              </a:rPr>
              <a:t>令</a:t>
            </a:r>
            <a:r>
              <a:rPr sz="1496" spc="-3" dirty="0">
                <a:solidFill>
                  <a:srgbClr val="C00000"/>
                </a:solidFill>
                <a:latin typeface="微软雅黑"/>
                <a:cs typeface="微软雅黑"/>
              </a:rPr>
              <a:t>行 </a:t>
            </a:r>
            <a:r>
              <a:rPr sz="1496" spc="17" dirty="0">
                <a:latin typeface="Consolas"/>
                <a:cs typeface="Consolas"/>
              </a:rPr>
              <a:t>Win</a:t>
            </a:r>
            <a:r>
              <a:rPr sz="1496" spc="34" dirty="0">
                <a:latin typeface="微软雅黑"/>
                <a:cs typeface="微软雅黑"/>
              </a:rPr>
              <a:t>下，启动</a:t>
            </a:r>
            <a:r>
              <a:rPr sz="1496" spc="17" dirty="0">
                <a:latin typeface="Consolas"/>
                <a:cs typeface="Consolas"/>
              </a:rPr>
              <a:t>cm</a:t>
            </a:r>
            <a:r>
              <a:rPr sz="1496" spc="14" dirty="0">
                <a:latin typeface="Consolas"/>
                <a:cs typeface="Consolas"/>
              </a:rPr>
              <a:t>d</a:t>
            </a:r>
            <a:r>
              <a:rPr sz="1496" spc="34" dirty="0">
                <a:latin typeface="微软雅黑"/>
                <a:cs typeface="微软雅黑"/>
              </a:rPr>
              <a:t>控制台</a:t>
            </a:r>
            <a:endParaRPr sz="1496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0310" y="2499742"/>
            <a:ext cx="3341072" cy="214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</p:spTree>
    <p:extLst>
      <p:ext uri="{BB962C8B-B14F-4D97-AF65-F5344CB8AC3E}">
        <p14:creationId xmlns:p14="http://schemas.microsoft.com/office/powerpoint/2010/main" val="8572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261" y="863382"/>
            <a:ext cx="3153471" cy="424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1549388" y="1908414"/>
            <a:ext cx="1816420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-7" dirty="0">
                <a:latin typeface="Consolas"/>
                <a:cs typeface="Consolas"/>
              </a:rPr>
              <a:t>&gt;sc</a:t>
            </a:r>
            <a:r>
              <a:rPr sz="1496" spc="20" dirty="0">
                <a:latin typeface="Consolas"/>
                <a:cs typeface="Consolas"/>
              </a:rPr>
              <a:t>ra</a:t>
            </a:r>
            <a:r>
              <a:rPr sz="1496" spc="-7" dirty="0">
                <a:latin typeface="Consolas"/>
                <a:cs typeface="Consolas"/>
              </a:rPr>
              <a:t>p</a:t>
            </a:r>
            <a:r>
              <a:rPr sz="1496" spc="-3" dirty="0">
                <a:latin typeface="Consolas"/>
                <a:cs typeface="Consolas"/>
              </a:rPr>
              <a:t>y</a:t>
            </a:r>
            <a:r>
              <a:rPr sz="1496" spc="41" dirty="0">
                <a:latin typeface="Consolas"/>
                <a:cs typeface="Consolas"/>
              </a:rPr>
              <a:t> </a:t>
            </a:r>
            <a:r>
              <a:rPr sz="1496" spc="20" dirty="0">
                <a:latin typeface="Consolas"/>
                <a:cs typeface="Consolas"/>
              </a:rPr>
              <a:t>&lt;c</a:t>
            </a:r>
            <a:r>
              <a:rPr sz="1496" spc="-7" dirty="0">
                <a:latin typeface="Consolas"/>
                <a:cs typeface="Consolas"/>
              </a:rPr>
              <a:t>omm</a:t>
            </a:r>
            <a:r>
              <a:rPr sz="1496" spc="20" dirty="0">
                <a:latin typeface="Consolas"/>
                <a:cs typeface="Consolas"/>
              </a:rPr>
              <a:t>an</a:t>
            </a:r>
            <a:r>
              <a:rPr sz="1496" spc="-7" dirty="0">
                <a:latin typeface="Consolas"/>
                <a:cs typeface="Consolas"/>
              </a:rPr>
              <a:t>d</a:t>
            </a:r>
            <a:r>
              <a:rPr sz="1496" spc="-3" dirty="0">
                <a:latin typeface="Consolas"/>
                <a:cs typeface="Consolas"/>
              </a:rPr>
              <a:t>&gt;</a:t>
            </a:r>
            <a:endParaRPr sz="1496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8189" y="1908414"/>
            <a:ext cx="969966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20" dirty="0">
                <a:latin typeface="Consolas"/>
                <a:cs typeface="Consolas"/>
              </a:rPr>
              <a:t>[o</a:t>
            </a:r>
            <a:r>
              <a:rPr sz="1496" spc="-7" dirty="0">
                <a:latin typeface="Consolas"/>
                <a:cs typeface="Consolas"/>
              </a:rPr>
              <a:t>pti</a:t>
            </a:r>
            <a:r>
              <a:rPr sz="1496" spc="20" dirty="0">
                <a:latin typeface="Consolas"/>
                <a:cs typeface="Consolas"/>
              </a:rPr>
              <a:t>on</a:t>
            </a:r>
            <a:r>
              <a:rPr sz="1496" spc="-7" dirty="0">
                <a:latin typeface="Consolas"/>
                <a:cs typeface="Consolas"/>
              </a:rPr>
              <a:t>s</a:t>
            </a:r>
            <a:r>
              <a:rPr sz="1496" spc="-3" dirty="0">
                <a:latin typeface="Consolas"/>
                <a:cs typeface="Consolas"/>
              </a:rPr>
              <a:t>]</a:t>
            </a:r>
            <a:endParaRPr sz="1496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1232" y="1908414"/>
            <a:ext cx="649955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20" dirty="0">
                <a:latin typeface="Consolas"/>
                <a:cs typeface="Consolas"/>
              </a:rPr>
              <a:t>[a</a:t>
            </a:r>
            <a:r>
              <a:rPr sz="1496" spc="-7" dirty="0">
                <a:latin typeface="Consolas"/>
                <a:cs typeface="Consolas"/>
              </a:rPr>
              <a:t>rgs]</a:t>
            </a:r>
            <a:endParaRPr sz="1496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7208" y="2347094"/>
            <a:ext cx="994151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515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/>
          <p:nvPr/>
        </p:nvSpPr>
        <p:spPr>
          <a:xfrm>
            <a:off x="2896635" y="2345021"/>
            <a:ext cx="227160" cy="280712"/>
          </a:xfrm>
          <a:custGeom>
            <a:avLst/>
            <a:gdLst/>
            <a:ahLst/>
            <a:cxnLst/>
            <a:rect l="l" t="t" r="r" b="b"/>
            <a:pathLst>
              <a:path w="334010" h="412750">
                <a:moveTo>
                  <a:pt x="333756" y="406146"/>
                </a:moveTo>
                <a:lnTo>
                  <a:pt x="9143" y="0"/>
                </a:lnTo>
                <a:lnTo>
                  <a:pt x="0" y="6858"/>
                </a:lnTo>
                <a:lnTo>
                  <a:pt x="325374" y="412242"/>
                </a:lnTo>
                <a:lnTo>
                  <a:pt x="333756" y="40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8" name="object 8"/>
          <p:cNvSpPr txBox="1"/>
          <p:nvPr/>
        </p:nvSpPr>
        <p:spPr>
          <a:xfrm>
            <a:off x="2709721" y="2884978"/>
            <a:ext cx="1048134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17" dirty="0">
                <a:latin typeface="Consolas"/>
                <a:cs typeface="Consolas"/>
              </a:rPr>
              <a:t>Scrapy</a:t>
            </a:r>
            <a:r>
              <a:rPr sz="1496" spc="31" dirty="0">
                <a:latin typeface="微软雅黑"/>
                <a:cs typeface="微软雅黑"/>
              </a:rPr>
              <a:t>命令</a:t>
            </a:r>
            <a:endParaRPr sz="1496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124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6118" y="864937"/>
            <a:ext cx="2771012" cy="423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1171943" y="1628818"/>
            <a:ext cx="6738806" cy="345922"/>
          </a:xfrm>
          <a:custGeom>
            <a:avLst/>
            <a:gdLst/>
            <a:ahLst/>
            <a:cxnLst/>
            <a:rect l="l" t="t" r="r" b="b"/>
            <a:pathLst>
              <a:path w="9908540" h="508635">
                <a:moveTo>
                  <a:pt x="0" y="0"/>
                </a:moveTo>
                <a:lnTo>
                  <a:pt x="0" y="508254"/>
                </a:lnTo>
                <a:lnTo>
                  <a:pt x="9908286" y="508254"/>
                </a:lnTo>
                <a:lnTo>
                  <a:pt x="99082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/>
          <p:nvPr/>
        </p:nvSpPr>
        <p:spPr>
          <a:xfrm>
            <a:off x="2553044" y="1624154"/>
            <a:ext cx="0" cy="2426644"/>
          </a:xfrm>
          <a:custGeom>
            <a:avLst/>
            <a:gdLst/>
            <a:ahLst/>
            <a:cxnLst/>
            <a:rect l="l" t="t" r="r" b="b"/>
            <a:pathLst>
              <a:path h="3568065">
                <a:moveTo>
                  <a:pt x="0" y="0"/>
                </a:moveTo>
                <a:lnTo>
                  <a:pt x="0" y="3567684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/>
          <p:nvPr/>
        </p:nvSpPr>
        <p:spPr>
          <a:xfrm>
            <a:off x="4541000" y="1624154"/>
            <a:ext cx="0" cy="2426644"/>
          </a:xfrm>
          <a:custGeom>
            <a:avLst/>
            <a:gdLst/>
            <a:ahLst/>
            <a:cxnLst/>
            <a:rect l="l" t="t" r="r" b="b"/>
            <a:pathLst>
              <a:path h="3568065">
                <a:moveTo>
                  <a:pt x="0" y="0"/>
                </a:moveTo>
                <a:lnTo>
                  <a:pt x="0" y="3567684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/>
          <p:nvPr/>
        </p:nvSpPr>
        <p:spPr>
          <a:xfrm>
            <a:off x="1171944" y="1974482"/>
            <a:ext cx="6739237" cy="0"/>
          </a:xfrm>
          <a:custGeom>
            <a:avLst/>
            <a:gdLst/>
            <a:ahLst/>
            <a:cxnLst/>
            <a:rect l="l" t="t" r="r" b="b"/>
            <a:pathLst>
              <a:path w="9909175">
                <a:moveTo>
                  <a:pt x="0" y="0"/>
                </a:moveTo>
                <a:lnTo>
                  <a:pt x="990904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/>
          <p:nvPr/>
        </p:nvSpPr>
        <p:spPr>
          <a:xfrm>
            <a:off x="1171944" y="2319627"/>
            <a:ext cx="6739237" cy="0"/>
          </a:xfrm>
          <a:custGeom>
            <a:avLst/>
            <a:gdLst/>
            <a:ahLst/>
            <a:cxnLst/>
            <a:rect l="l" t="t" r="r" b="b"/>
            <a:pathLst>
              <a:path w="9909175">
                <a:moveTo>
                  <a:pt x="0" y="0"/>
                </a:moveTo>
                <a:lnTo>
                  <a:pt x="990904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8" name="object 8"/>
          <p:cNvSpPr/>
          <p:nvPr/>
        </p:nvSpPr>
        <p:spPr>
          <a:xfrm>
            <a:off x="1171944" y="2664773"/>
            <a:ext cx="6739237" cy="0"/>
          </a:xfrm>
          <a:custGeom>
            <a:avLst/>
            <a:gdLst/>
            <a:ahLst/>
            <a:cxnLst/>
            <a:rect l="l" t="t" r="r" b="b"/>
            <a:pathLst>
              <a:path w="9909175">
                <a:moveTo>
                  <a:pt x="0" y="0"/>
                </a:moveTo>
                <a:lnTo>
                  <a:pt x="990904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9" name="object 9"/>
          <p:cNvSpPr/>
          <p:nvPr/>
        </p:nvSpPr>
        <p:spPr>
          <a:xfrm>
            <a:off x="1171944" y="3009919"/>
            <a:ext cx="6739237" cy="0"/>
          </a:xfrm>
          <a:custGeom>
            <a:avLst/>
            <a:gdLst/>
            <a:ahLst/>
            <a:cxnLst/>
            <a:rect l="l" t="t" r="r" b="b"/>
            <a:pathLst>
              <a:path w="9909175">
                <a:moveTo>
                  <a:pt x="0" y="0"/>
                </a:moveTo>
                <a:lnTo>
                  <a:pt x="990904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0" name="object 10"/>
          <p:cNvSpPr/>
          <p:nvPr/>
        </p:nvSpPr>
        <p:spPr>
          <a:xfrm>
            <a:off x="1171944" y="3355583"/>
            <a:ext cx="6739237" cy="0"/>
          </a:xfrm>
          <a:custGeom>
            <a:avLst/>
            <a:gdLst/>
            <a:ahLst/>
            <a:cxnLst/>
            <a:rect l="l" t="t" r="r" b="b"/>
            <a:pathLst>
              <a:path w="9909175">
                <a:moveTo>
                  <a:pt x="0" y="0"/>
                </a:moveTo>
                <a:lnTo>
                  <a:pt x="990904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1" name="object 11"/>
          <p:cNvSpPr/>
          <p:nvPr/>
        </p:nvSpPr>
        <p:spPr>
          <a:xfrm>
            <a:off x="1171944" y="3700210"/>
            <a:ext cx="6739237" cy="0"/>
          </a:xfrm>
          <a:custGeom>
            <a:avLst/>
            <a:gdLst/>
            <a:ahLst/>
            <a:cxnLst/>
            <a:rect l="l" t="t" r="r" b="b"/>
            <a:pathLst>
              <a:path w="9909175">
                <a:moveTo>
                  <a:pt x="0" y="0"/>
                </a:moveTo>
                <a:lnTo>
                  <a:pt x="990904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2" name="object 12"/>
          <p:cNvSpPr/>
          <p:nvPr/>
        </p:nvSpPr>
        <p:spPr>
          <a:xfrm>
            <a:off x="1171944" y="1628818"/>
            <a:ext cx="6739237" cy="0"/>
          </a:xfrm>
          <a:custGeom>
            <a:avLst/>
            <a:gdLst/>
            <a:ahLst/>
            <a:cxnLst/>
            <a:rect l="l" t="t" r="r" b="b"/>
            <a:pathLst>
              <a:path w="9909175">
                <a:moveTo>
                  <a:pt x="0" y="0"/>
                </a:moveTo>
                <a:lnTo>
                  <a:pt x="990904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3" name="object 13"/>
          <p:cNvSpPr txBox="1"/>
          <p:nvPr/>
        </p:nvSpPr>
        <p:spPr>
          <a:xfrm>
            <a:off x="1677393" y="1716067"/>
            <a:ext cx="36794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命令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2646" y="1716067"/>
            <a:ext cx="36794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说明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1429" y="1716067"/>
            <a:ext cx="36794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格式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3177" y="2068502"/>
            <a:ext cx="117337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srgbClr val="C00000"/>
                </a:solidFill>
                <a:latin typeface="Consolas"/>
                <a:cs typeface="Consolas"/>
              </a:rPr>
              <a:t>startproject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3819" y="2058688"/>
            <a:ext cx="124506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创建一个新工程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2840" y="2087683"/>
            <a:ext cx="472027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scrapy</a:t>
            </a:r>
            <a:endParaRPr sz="102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32841" y="2087683"/>
            <a:ext cx="1905816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startprojec</a:t>
            </a:r>
            <a:r>
              <a:rPr sz="1020" spc="3" dirty="0">
                <a:latin typeface="Consolas"/>
                <a:cs typeface="Consolas"/>
              </a:rPr>
              <a:t>t</a:t>
            </a:r>
            <a:r>
              <a:rPr sz="1020" spc="58" dirty="0">
                <a:latin typeface="Consolas"/>
                <a:cs typeface="Consolas"/>
              </a:rPr>
              <a:t> </a:t>
            </a:r>
            <a:r>
              <a:rPr sz="1020" spc="31" dirty="0">
                <a:latin typeface="Consolas"/>
                <a:cs typeface="Consolas"/>
              </a:rPr>
              <a:t>&lt;name</a:t>
            </a:r>
            <a:r>
              <a:rPr sz="1020" spc="3" dirty="0">
                <a:latin typeface="Consolas"/>
                <a:cs typeface="Consolas"/>
              </a:rPr>
              <a:t>&gt;</a:t>
            </a:r>
            <a:r>
              <a:rPr sz="1020" spc="24" dirty="0">
                <a:latin typeface="Consolas"/>
                <a:cs typeface="Consolas"/>
              </a:rPr>
              <a:t> </a:t>
            </a:r>
            <a:r>
              <a:rPr sz="1020" spc="31" dirty="0">
                <a:latin typeface="Consolas"/>
                <a:cs typeface="Consolas"/>
              </a:rPr>
              <a:t>[dir]</a:t>
            </a:r>
            <a:endParaRPr sz="102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3264" y="2413588"/>
            <a:ext cx="884889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srgbClr val="C00000"/>
                </a:solidFill>
                <a:latin typeface="Consolas"/>
                <a:cs typeface="Consolas"/>
              </a:rPr>
              <a:t>genspider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3907" y="2403775"/>
            <a:ext cx="1069727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创建一个爬虫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2840" y="2432829"/>
            <a:ext cx="472027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scrapy</a:t>
            </a:r>
            <a:endParaRPr sz="102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32841" y="2432829"/>
            <a:ext cx="2660714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genspide</a:t>
            </a:r>
            <a:r>
              <a:rPr sz="1020" spc="3" dirty="0">
                <a:latin typeface="Consolas"/>
                <a:cs typeface="Consolas"/>
              </a:rPr>
              <a:t>r</a:t>
            </a:r>
            <a:r>
              <a:rPr sz="1020" spc="58" dirty="0">
                <a:latin typeface="Consolas"/>
                <a:cs typeface="Consolas"/>
              </a:rPr>
              <a:t> </a:t>
            </a:r>
            <a:r>
              <a:rPr sz="1020" spc="31" dirty="0">
                <a:latin typeface="Consolas"/>
                <a:cs typeface="Consolas"/>
              </a:rPr>
              <a:t>[options</a:t>
            </a:r>
            <a:r>
              <a:rPr sz="1020" spc="3" dirty="0">
                <a:latin typeface="Consolas"/>
                <a:cs typeface="Consolas"/>
              </a:rPr>
              <a:t>]</a:t>
            </a:r>
            <a:r>
              <a:rPr sz="1020" spc="34" dirty="0">
                <a:latin typeface="Consolas"/>
                <a:cs typeface="Consolas"/>
              </a:rPr>
              <a:t> </a:t>
            </a:r>
            <a:r>
              <a:rPr sz="1020" spc="31" dirty="0">
                <a:latin typeface="Consolas"/>
                <a:cs typeface="Consolas"/>
              </a:rPr>
              <a:t>&lt;name</a:t>
            </a:r>
            <a:r>
              <a:rPr sz="1020" spc="3" dirty="0">
                <a:latin typeface="Consolas"/>
                <a:cs typeface="Consolas"/>
              </a:rPr>
              <a:t>&gt;</a:t>
            </a:r>
            <a:r>
              <a:rPr sz="1020" spc="34" dirty="0">
                <a:latin typeface="Consolas"/>
                <a:cs typeface="Consolas"/>
              </a:rPr>
              <a:t> </a:t>
            </a:r>
            <a:r>
              <a:rPr sz="1020" spc="31" dirty="0">
                <a:latin typeface="Consolas"/>
                <a:cs typeface="Consolas"/>
              </a:rPr>
              <a:t>&lt;domain&gt;</a:t>
            </a:r>
            <a:endParaRPr sz="102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3264" y="2758734"/>
            <a:ext cx="788152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latin typeface="Consolas"/>
                <a:cs typeface="Consolas"/>
              </a:rPr>
              <a:t>settings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13906" y="2748920"/>
            <a:ext cx="1420400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获得爬虫配置信息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02839" y="2777975"/>
            <a:ext cx="471595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scrapy</a:t>
            </a:r>
            <a:endParaRPr sz="102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32645" y="2777975"/>
            <a:ext cx="1377646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settin</a:t>
            </a:r>
            <a:r>
              <a:rPr sz="1020" spc="37" dirty="0">
                <a:latin typeface="Consolas"/>
                <a:cs typeface="Consolas"/>
              </a:rPr>
              <a:t>g</a:t>
            </a:r>
            <a:r>
              <a:rPr sz="1020" spc="3" dirty="0">
                <a:latin typeface="Consolas"/>
                <a:cs typeface="Consolas"/>
              </a:rPr>
              <a:t>s</a:t>
            </a:r>
            <a:r>
              <a:rPr sz="1020" spc="34" dirty="0">
                <a:latin typeface="Consolas"/>
                <a:cs typeface="Consolas"/>
              </a:rPr>
              <a:t> </a:t>
            </a:r>
            <a:r>
              <a:rPr sz="1020" spc="31" dirty="0">
                <a:latin typeface="Consolas"/>
                <a:cs typeface="Consolas"/>
              </a:rPr>
              <a:t>[options]</a:t>
            </a:r>
            <a:endParaRPr sz="102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3264" y="3103880"/>
            <a:ext cx="499235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srgbClr val="C00000"/>
                </a:solidFill>
                <a:latin typeface="Consolas"/>
                <a:cs typeface="Consolas"/>
              </a:rPr>
              <a:t>crawl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13907" y="3094066"/>
            <a:ext cx="1069727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运行一个爬虫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2839" y="3123120"/>
            <a:ext cx="471595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scrapy</a:t>
            </a:r>
            <a:endParaRPr sz="102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32645" y="3123120"/>
            <a:ext cx="1075773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craw</a:t>
            </a:r>
            <a:r>
              <a:rPr sz="1020" spc="3" dirty="0">
                <a:latin typeface="Consolas"/>
                <a:cs typeface="Consolas"/>
              </a:rPr>
              <a:t>l</a:t>
            </a:r>
            <a:r>
              <a:rPr sz="1020" spc="48" dirty="0">
                <a:latin typeface="Consolas"/>
                <a:cs typeface="Consolas"/>
              </a:rPr>
              <a:t> </a:t>
            </a:r>
            <a:r>
              <a:rPr sz="1020" spc="31" dirty="0">
                <a:latin typeface="Consolas"/>
                <a:cs typeface="Consolas"/>
              </a:rPr>
              <a:t>&lt;spider&gt;</a:t>
            </a:r>
            <a:endParaRPr sz="102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3264" y="3449026"/>
            <a:ext cx="402497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latin typeface="Consolas"/>
                <a:cs typeface="Consolas"/>
              </a:rPr>
              <a:t>list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13907" y="3439212"/>
            <a:ext cx="1595737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列出工程中所有爬虫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2839" y="3468266"/>
            <a:ext cx="471595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scrapy</a:t>
            </a:r>
            <a:endParaRPr sz="102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33169" y="3468266"/>
            <a:ext cx="320443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list</a:t>
            </a:r>
            <a:endParaRPr sz="102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33264" y="3794171"/>
            <a:ext cx="499235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latin typeface="Consolas"/>
                <a:cs typeface="Consolas"/>
              </a:rPr>
              <a:t>shell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3906" y="3784357"/>
            <a:ext cx="1534845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启</a:t>
            </a:r>
            <a:r>
              <a:rPr sz="1360" spc="20" dirty="0">
                <a:latin typeface="微软雅黑"/>
                <a:cs typeface="微软雅黑"/>
              </a:rPr>
              <a:t>动</a:t>
            </a:r>
            <a:r>
              <a:rPr sz="1360" spc="10" dirty="0">
                <a:latin typeface="Consolas"/>
                <a:cs typeface="Consolas"/>
              </a:rPr>
              <a:t>URL</a:t>
            </a:r>
            <a:r>
              <a:rPr sz="1360" spc="17" dirty="0">
                <a:latin typeface="微软雅黑"/>
                <a:cs typeface="微软雅黑"/>
              </a:rPr>
              <a:t>调试命令行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02839" y="3813412"/>
            <a:ext cx="471595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scrapy</a:t>
            </a:r>
            <a:endParaRPr sz="102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32644" y="3813412"/>
            <a:ext cx="849045" cy="15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20" spc="31" dirty="0">
                <a:latin typeface="Consolas"/>
                <a:cs typeface="Consolas"/>
              </a:rPr>
              <a:t>shel</a:t>
            </a:r>
            <a:r>
              <a:rPr sz="1020" spc="3" dirty="0">
                <a:latin typeface="Consolas"/>
                <a:cs typeface="Consolas"/>
              </a:rPr>
              <a:t>l</a:t>
            </a:r>
            <a:r>
              <a:rPr sz="1020" spc="51" dirty="0">
                <a:latin typeface="Consolas"/>
                <a:cs typeface="Consolas"/>
              </a:rPr>
              <a:t> </a:t>
            </a:r>
            <a:r>
              <a:rPr sz="1020" spc="31" dirty="0">
                <a:latin typeface="Consolas"/>
                <a:cs typeface="Consolas"/>
              </a:rPr>
              <a:t>[url]</a:t>
            </a:r>
            <a:endParaRPr sz="102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919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6691" y="864419"/>
            <a:ext cx="4325463" cy="423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691680" y="1563638"/>
            <a:ext cx="5995988" cy="7429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/>
            <a:r>
              <a:rPr sz="2414" spc="20" dirty="0">
                <a:solidFill>
                  <a:srgbClr val="000000"/>
                </a:solidFill>
                <a:latin typeface="微软雅黑"/>
                <a:cs typeface="微软雅黑"/>
              </a:rPr>
              <a:t>为什么Scrapy</a:t>
            </a:r>
            <a:r>
              <a:rPr sz="2414" spc="68" dirty="0">
                <a:solidFill>
                  <a:srgbClr val="000000"/>
                </a:solidFill>
                <a:latin typeface="微软雅黑"/>
                <a:cs typeface="微软雅黑"/>
              </a:rPr>
              <a:t>采</a:t>
            </a:r>
            <a:r>
              <a:rPr sz="2414" spc="20" dirty="0">
                <a:solidFill>
                  <a:srgbClr val="000000"/>
                </a:solidFill>
                <a:latin typeface="微软雅黑"/>
                <a:cs typeface="微软雅黑"/>
              </a:rPr>
              <a:t>用命</a:t>
            </a:r>
            <a:r>
              <a:rPr sz="2414" spc="68" dirty="0">
                <a:solidFill>
                  <a:srgbClr val="000000"/>
                </a:solidFill>
                <a:latin typeface="微软雅黑"/>
                <a:cs typeface="微软雅黑"/>
              </a:rPr>
              <a:t>令</a:t>
            </a:r>
            <a:r>
              <a:rPr sz="2414" spc="20" dirty="0">
                <a:solidFill>
                  <a:srgbClr val="000000"/>
                </a:solidFill>
                <a:latin typeface="微软雅黑"/>
                <a:cs typeface="微软雅黑"/>
              </a:rPr>
              <a:t>行创</a:t>
            </a:r>
            <a:r>
              <a:rPr sz="2414" spc="68" dirty="0">
                <a:solidFill>
                  <a:srgbClr val="000000"/>
                </a:solidFill>
                <a:latin typeface="微软雅黑"/>
                <a:cs typeface="微软雅黑"/>
              </a:rPr>
              <a:t>建</a:t>
            </a:r>
            <a:r>
              <a:rPr sz="2414" spc="20" dirty="0">
                <a:solidFill>
                  <a:srgbClr val="000000"/>
                </a:solidFill>
                <a:latin typeface="微软雅黑"/>
                <a:cs typeface="微软雅黑"/>
              </a:rPr>
              <a:t>和运</a:t>
            </a:r>
            <a:r>
              <a:rPr sz="2414" spc="68" dirty="0">
                <a:solidFill>
                  <a:srgbClr val="000000"/>
                </a:solidFill>
                <a:latin typeface="微软雅黑"/>
                <a:cs typeface="微软雅黑"/>
              </a:rPr>
              <a:t>行</a:t>
            </a:r>
            <a:r>
              <a:rPr sz="2414" spc="20" dirty="0">
                <a:solidFill>
                  <a:srgbClr val="000000"/>
                </a:solidFill>
                <a:latin typeface="微软雅黑"/>
                <a:cs typeface="微软雅黑"/>
              </a:rPr>
              <a:t>爬虫？</a:t>
            </a:r>
            <a:endParaRPr sz="2414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664" y="2715766"/>
            <a:ext cx="6480719" cy="105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31" dirty="0" err="1">
                <a:latin typeface="微软雅黑"/>
                <a:cs typeface="微软雅黑"/>
              </a:rPr>
              <a:t>命令行（不是图形界面）更容易自</a:t>
            </a:r>
            <a:r>
              <a:rPr sz="2000" spc="68" dirty="0" err="1">
                <a:latin typeface="微软雅黑"/>
                <a:cs typeface="微软雅黑"/>
              </a:rPr>
              <a:t>动</a:t>
            </a:r>
            <a:r>
              <a:rPr sz="2000" spc="24" dirty="0" err="1">
                <a:latin typeface="微软雅黑"/>
                <a:cs typeface="微软雅黑"/>
              </a:rPr>
              <a:t>化</a:t>
            </a:r>
            <a:r>
              <a:rPr sz="2000" spc="31" dirty="0" err="1">
                <a:latin typeface="微软雅黑"/>
                <a:cs typeface="微软雅黑"/>
              </a:rPr>
              <a:t>，</a:t>
            </a:r>
            <a:r>
              <a:rPr sz="2000" spc="68" dirty="0" err="1" smtClean="0">
                <a:latin typeface="微软雅黑"/>
                <a:cs typeface="微软雅黑"/>
              </a:rPr>
              <a:t>适</a:t>
            </a:r>
            <a:r>
              <a:rPr sz="2000" spc="31" dirty="0" err="1" smtClean="0">
                <a:latin typeface="微软雅黑"/>
                <a:cs typeface="微软雅黑"/>
              </a:rPr>
              <a:t>合脚</a:t>
            </a:r>
            <a:r>
              <a:rPr sz="2000" spc="68" dirty="0" err="1" smtClean="0">
                <a:latin typeface="微软雅黑"/>
                <a:cs typeface="微软雅黑"/>
              </a:rPr>
              <a:t>本</a:t>
            </a:r>
            <a:r>
              <a:rPr sz="2000" spc="31" dirty="0" err="1" smtClean="0">
                <a:latin typeface="微软雅黑"/>
                <a:cs typeface="微软雅黑"/>
              </a:rPr>
              <a:t>控</a:t>
            </a:r>
            <a:r>
              <a:rPr sz="2000" spc="-3" dirty="0" err="1" smtClean="0">
                <a:latin typeface="微软雅黑"/>
                <a:cs typeface="微软雅黑"/>
              </a:rPr>
              <a:t>制</a:t>
            </a:r>
            <a:r>
              <a:rPr lang="zh-CN" altLang="en-US" sz="2000" spc="-3" dirty="0" smtClean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>
              <a:spcBef>
                <a:spcPts val="962"/>
              </a:spcBef>
            </a:pPr>
            <a:r>
              <a:rPr sz="2000" spc="34" dirty="0">
                <a:latin typeface="微软雅黑"/>
                <a:cs typeface="微软雅黑"/>
              </a:rPr>
              <a:t>本质上，</a:t>
            </a:r>
            <a:r>
              <a:rPr sz="2000" spc="17" dirty="0">
                <a:latin typeface="Consolas"/>
                <a:cs typeface="Consolas"/>
              </a:rPr>
              <a:t>Scrapy</a:t>
            </a:r>
            <a:r>
              <a:rPr sz="2000" spc="20" dirty="0">
                <a:latin typeface="微软雅黑"/>
                <a:cs typeface="微软雅黑"/>
              </a:rPr>
              <a:t>是给程序员</a:t>
            </a:r>
            <a:r>
              <a:rPr sz="2000" spc="68" dirty="0">
                <a:latin typeface="微软雅黑"/>
                <a:cs typeface="微软雅黑"/>
              </a:rPr>
              <a:t>用</a:t>
            </a:r>
            <a:r>
              <a:rPr sz="2000" spc="20" dirty="0">
                <a:latin typeface="微软雅黑"/>
                <a:cs typeface="微软雅黑"/>
              </a:rPr>
              <a:t>的，</a:t>
            </a:r>
            <a:r>
              <a:rPr sz="2000" spc="68" dirty="0">
                <a:latin typeface="微软雅黑"/>
                <a:cs typeface="微软雅黑"/>
              </a:rPr>
              <a:t>功</a:t>
            </a:r>
            <a:r>
              <a:rPr sz="2000" spc="20" dirty="0">
                <a:latin typeface="微软雅黑"/>
                <a:cs typeface="微软雅黑"/>
              </a:rPr>
              <a:t>能（</a:t>
            </a:r>
            <a:r>
              <a:rPr sz="2000" spc="68" dirty="0">
                <a:latin typeface="微软雅黑"/>
                <a:cs typeface="微软雅黑"/>
              </a:rPr>
              <a:t>而</a:t>
            </a:r>
            <a:r>
              <a:rPr sz="2000" spc="20" dirty="0">
                <a:latin typeface="微软雅黑"/>
                <a:cs typeface="微软雅黑"/>
              </a:rPr>
              <a:t>不是</a:t>
            </a:r>
            <a:r>
              <a:rPr sz="2000" spc="68" dirty="0">
                <a:latin typeface="微软雅黑"/>
                <a:cs typeface="微软雅黑"/>
              </a:rPr>
              <a:t>界</a:t>
            </a:r>
            <a:r>
              <a:rPr sz="2000" spc="20" dirty="0">
                <a:latin typeface="微软雅黑"/>
                <a:cs typeface="微软雅黑"/>
              </a:rPr>
              <a:t>面）</a:t>
            </a:r>
            <a:r>
              <a:rPr sz="2000" spc="68" dirty="0">
                <a:latin typeface="微软雅黑"/>
                <a:cs typeface="微软雅黑"/>
              </a:rPr>
              <a:t>更</a:t>
            </a:r>
            <a:r>
              <a:rPr sz="2000" spc="20" dirty="0">
                <a:latin typeface="微软雅黑"/>
                <a:cs typeface="微软雅黑"/>
              </a:rPr>
              <a:t>重要</a:t>
            </a:r>
            <a:endParaRPr sz="20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183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8535" y="915724"/>
            <a:ext cx="2120300" cy="369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5091368" y="889935"/>
            <a:ext cx="1213970" cy="398179"/>
          </a:xfrm>
          <a:custGeom>
            <a:avLst/>
            <a:gdLst/>
            <a:ahLst/>
            <a:cxnLst/>
            <a:rect l="l" t="t" r="r" b="b"/>
            <a:pathLst>
              <a:path w="1784984" h="585469">
                <a:moveTo>
                  <a:pt x="206338" y="424732"/>
                </a:moveTo>
                <a:lnTo>
                  <a:pt x="206338" y="337339"/>
                </a:lnTo>
                <a:lnTo>
                  <a:pt x="204454" y="349704"/>
                </a:lnTo>
                <a:lnTo>
                  <a:pt x="200412" y="360652"/>
                </a:lnTo>
                <a:lnTo>
                  <a:pt x="161422" y="390012"/>
                </a:lnTo>
                <a:lnTo>
                  <a:pt x="106480" y="396504"/>
                </a:lnTo>
                <a:lnTo>
                  <a:pt x="95655" y="395372"/>
                </a:lnTo>
                <a:lnTo>
                  <a:pt x="57974" y="386709"/>
                </a:lnTo>
                <a:lnTo>
                  <a:pt x="18521" y="370210"/>
                </a:lnTo>
                <a:lnTo>
                  <a:pt x="0" y="356434"/>
                </a:lnTo>
                <a:lnTo>
                  <a:pt x="492" y="420054"/>
                </a:lnTo>
                <a:lnTo>
                  <a:pt x="42545" y="436884"/>
                </a:lnTo>
                <a:lnTo>
                  <a:pt x="86465" y="445144"/>
                </a:lnTo>
                <a:lnTo>
                  <a:pt x="110245" y="446347"/>
                </a:lnTo>
                <a:lnTo>
                  <a:pt x="124388" y="445970"/>
                </a:lnTo>
                <a:lnTo>
                  <a:pt x="163552" y="440719"/>
                </a:lnTo>
                <a:lnTo>
                  <a:pt x="198801" y="428609"/>
                </a:lnTo>
                <a:lnTo>
                  <a:pt x="206338" y="424732"/>
                </a:lnTo>
                <a:close/>
              </a:path>
              <a:path w="1784984" h="585469">
                <a:moveTo>
                  <a:pt x="246888" y="76018"/>
                </a:moveTo>
                <a:lnTo>
                  <a:pt x="244069" y="13666"/>
                </a:lnTo>
                <a:lnTo>
                  <a:pt x="204454" y="3167"/>
                </a:lnTo>
                <a:lnTo>
                  <a:pt x="161422" y="193"/>
                </a:lnTo>
                <a:lnTo>
                  <a:pt x="141667" y="0"/>
                </a:lnTo>
                <a:lnTo>
                  <a:pt x="128809" y="827"/>
                </a:lnTo>
                <a:lnTo>
                  <a:pt x="80229" y="11824"/>
                </a:lnTo>
                <a:lnTo>
                  <a:pt x="45297" y="29607"/>
                </a:lnTo>
                <a:lnTo>
                  <a:pt x="17018" y="56823"/>
                </a:lnTo>
                <a:lnTo>
                  <a:pt x="2716" y="92168"/>
                </a:lnTo>
                <a:lnTo>
                  <a:pt x="77" y="120595"/>
                </a:lnTo>
                <a:lnTo>
                  <a:pt x="1293" y="133304"/>
                </a:lnTo>
                <a:lnTo>
                  <a:pt x="14196" y="169400"/>
                </a:lnTo>
                <a:lnTo>
                  <a:pt x="40957" y="199563"/>
                </a:lnTo>
                <a:lnTo>
                  <a:pt x="58077" y="211864"/>
                </a:lnTo>
                <a:lnTo>
                  <a:pt x="58077" y="106341"/>
                </a:lnTo>
                <a:lnTo>
                  <a:pt x="60319" y="94235"/>
                </a:lnTo>
                <a:lnTo>
                  <a:pt x="86209" y="63364"/>
                </a:lnTo>
                <a:lnTo>
                  <a:pt x="133967" y="49909"/>
                </a:lnTo>
                <a:lnTo>
                  <a:pt x="145659" y="49474"/>
                </a:lnTo>
                <a:lnTo>
                  <a:pt x="154554" y="49521"/>
                </a:lnTo>
                <a:lnTo>
                  <a:pt x="202974" y="55952"/>
                </a:lnTo>
                <a:lnTo>
                  <a:pt x="236731" y="69678"/>
                </a:lnTo>
                <a:lnTo>
                  <a:pt x="246888" y="76018"/>
                </a:lnTo>
                <a:close/>
              </a:path>
              <a:path w="1784984" h="585469">
                <a:moveTo>
                  <a:pt x="265155" y="325419"/>
                </a:moveTo>
                <a:lnTo>
                  <a:pt x="252203" y="278572"/>
                </a:lnTo>
                <a:lnTo>
                  <a:pt x="221757" y="242309"/>
                </a:lnTo>
                <a:lnTo>
                  <a:pt x="181199" y="215221"/>
                </a:lnTo>
                <a:lnTo>
                  <a:pt x="136000" y="191675"/>
                </a:lnTo>
                <a:lnTo>
                  <a:pt x="121428" y="184133"/>
                </a:lnTo>
                <a:lnTo>
                  <a:pt x="88286" y="164685"/>
                </a:lnTo>
                <a:lnTo>
                  <a:pt x="62039" y="134537"/>
                </a:lnTo>
                <a:lnTo>
                  <a:pt x="58077" y="106341"/>
                </a:lnTo>
                <a:lnTo>
                  <a:pt x="58077" y="211864"/>
                </a:lnTo>
                <a:lnTo>
                  <a:pt x="100693" y="236518"/>
                </a:lnTo>
                <a:lnTo>
                  <a:pt x="131797" y="252277"/>
                </a:lnTo>
                <a:lnTo>
                  <a:pt x="144089" y="258748"/>
                </a:lnTo>
                <a:lnTo>
                  <a:pt x="180701" y="281579"/>
                </a:lnTo>
                <a:lnTo>
                  <a:pt x="205473" y="322344"/>
                </a:lnTo>
                <a:lnTo>
                  <a:pt x="206338" y="337339"/>
                </a:lnTo>
                <a:lnTo>
                  <a:pt x="206338" y="424732"/>
                </a:lnTo>
                <a:lnTo>
                  <a:pt x="209909" y="422894"/>
                </a:lnTo>
                <a:lnTo>
                  <a:pt x="240453" y="399926"/>
                </a:lnTo>
                <a:lnTo>
                  <a:pt x="262446" y="354599"/>
                </a:lnTo>
                <a:lnTo>
                  <a:pt x="264484" y="340581"/>
                </a:lnTo>
                <a:lnTo>
                  <a:pt x="265155" y="325419"/>
                </a:lnTo>
                <a:close/>
              </a:path>
              <a:path w="1784984" h="585469">
                <a:moveTo>
                  <a:pt x="556260" y="191842"/>
                </a:moveTo>
                <a:lnTo>
                  <a:pt x="552119" y="135827"/>
                </a:lnTo>
                <a:lnTo>
                  <a:pt x="506371" y="124069"/>
                </a:lnTo>
                <a:lnTo>
                  <a:pt x="476101" y="122629"/>
                </a:lnTo>
                <a:lnTo>
                  <a:pt x="462652" y="123519"/>
                </a:lnTo>
                <a:lnTo>
                  <a:pt x="425393" y="131608"/>
                </a:lnTo>
                <a:lnTo>
                  <a:pt x="381226" y="156416"/>
                </a:lnTo>
                <a:lnTo>
                  <a:pt x="353546" y="184720"/>
                </a:lnTo>
                <a:lnTo>
                  <a:pt x="332503" y="227939"/>
                </a:lnTo>
                <a:lnTo>
                  <a:pt x="324642" y="267799"/>
                </a:lnTo>
                <a:lnTo>
                  <a:pt x="323182" y="298347"/>
                </a:lnTo>
                <a:lnTo>
                  <a:pt x="324028" y="312299"/>
                </a:lnTo>
                <a:lnTo>
                  <a:pt x="331987" y="350868"/>
                </a:lnTo>
                <a:lnTo>
                  <a:pt x="355877" y="394863"/>
                </a:lnTo>
                <a:lnTo>
                  <a:pt x="378895" y="417588"/>
                </a:lnTo>
                <a:lnTo>
                  <a:pt x="378895" y="278561"/>
                </a:lnTo>
                <a:lnTo>
                  <a:pt x="379996" y="265203"/>
                </a:lnTo>
                <a:lnTo>
                  <a:pt x="395749" y="217405"/>
                </a:lnTo>
                <a:lnTo>
                  <a:pt x="429314" y="182196"/>
                </a:lnTo>
                <a:lnTo>
                  <a:pt x="480114" y="169168"/>
                </a:lnTo>
                <a:lnTo>
                  <a:pt x="492027" y="168945"/>
                </a:lnTo>
                <a:lnTo>
                  <a:pt x="497673" y="168970"/>
                </a:lnTo>
                <a:lnTo>
                  <a:pt x="509545" y="170781"/>
                </a:lnTo>
                <a:lnTo>
                  <a:pt x="521754" y="174022"/>
                </a:lnTo>
                <a:lnTo>
                  <a:pt x="533581" y="178598"/>
                </a:lnTo>
                <a:lnTo>
                  <a:pt x="545069" y="184531"/>
                </a:lnTo>
                <a:lnTo>
                  <a:pt x="556260" y="191842"/>
                </a:lnTo>
                <a:close/>
              </a:path>
              <a:path w="1784984" h="585469">
                <a:moveTo>
                  <a:pt x="556260" y="425776"/>
                </a:moveTo>
                <a:lnTo>
                  <a:pt x="554893" y="375725"/>
                </a:lnTo>
                <a:lnTo>
                  <a:pt x="544805" y="382457"/>
                </a:lnTo>
                <a:lnTo>
                  <a:pt x="534330" y="388180"/>
                </a:lnTo>
                <a:lnTo>
                  <a:pt x="484907" y="400584"/>
                </a:lnTo>
                <a:lnTo>
                  <a:pt x="469758" y="400965"/>
                </a:lnTo>
                <a:lnTo>
                  <a:pt x="456843" y="399195"/>
                </a:lnTo>
                <a:lnTo>
                  <a:pt x="411968" y="376327"/>
                </a:lnTo>
                <a:lnTo>
                  <a:pt x="386052" y="336352"/>
                </a:lnTo>
                <a:lnTo>
                  <a:pt x="379274" y="295266"/>
                </a:lnTo>
                <a:lnTo>
                  <a:pt x="378895" y="278561"/>
                </a:lnTo>
                <a:lnTo>
                  <a:pt x="378895" y="417588"/>
                </a:lnTo>
                <a:lnTo>
                  <a:pt x="412878" y="436426"/>
                </a:lnTo>
                <a:lnTo>
                  <a:pt x="452165" y="445201"/>
                </a:lnTo>
                <a:lnTo>
                  <a:pt x="480114" y="446630"/>
                </a:lnTo>
                <a:lnTo>
                  <a:pt x="484907" y="446626"/>
                </a:lnTo>
                <a:lnTo>
                  <a:pt x="522933" y="440043"/>
                </a:lnTo>
                <a:lnTo>
                  <a:pt x="545741" y="431330"/>
                </a:lnTo>
                <a:lnTo>
                  <a:pt x="556260" y="425776"/>
                </a:lnTo>
                <a:close/>
              </a:path>
              <a:path w="1784984" h="585469">
                <a:moveTo>
                  <a:pt x="796290" y="184222"/>
                </a:moveTo>
                <a:lnTo>
                  <a:pt x="790828" y="127096"/>
                </a:lnTo>
                <a:lnTo>
                  <a:pt x="779492" y="125260"/>
                </a:lnTo>
                <a:lnTo>
                  <a:pt x="763107" y="124875"/>
                </a:lnTo>
                <a:lnTo>
                  <a:pt x="749919" y="126427"/>
                </a:lnTo>
                <a:lnTo>
                  <a:pt x="707589" y="152231"/>
                </a:lnTo>
                <a:lnTo>
                  <a:pt x="686562" y="192604"/>
                </a:lnTo>
                <a:lnTo>
                  <a:pt x="685800" y="192604"/>
                </a:lnTo>
                <a:lnTo>
                  <a:pt x="685800" y="130120"/>
                </a:lnTo>
                <a:lnTo>
                  <a:pt x="630174" y="130120"/>
                </a:lnTo>
                <a:lnTo>
                  <a:pt x="630174" y="439492"/>
                </a:lnTo>
                <a:lnTo>
                  <a:pt x="685800" y="439492"/>
                </a:lnTo>
                <a:lnTo>
                  <a:pt x="685815" y="279885"/>
                </a:lnTo>
                <a:lnTo>
                  <a:pt x="686401" y="266945"/>
                </a:lnTo>
                <a:lnTo>
                  <a:pt x="699110" y="218817"/>
                </a:lnTo>
                <a:lnTo>
                  <a:pt x="723014" y="186332"/>
                </a:lnTo>
                <a:lnTo>
                  <a:pt x="759508" y="175083"/>
                </a:lnTo>
                <a:lnTo>
                  <a:pt x="773911" y="176026"/>
                </a:lnTo>
                <a:lnTo>
                  <a:pt x="786223" y="178916"/>
                </a:lnTo>
                <a:lnTo>
                  <a:pt x="796290" y="184222"/>
                </a:lnTo>
                <a:close/>
              </a:path>
              <a:path w="1784984" h="585469">
                <a:moveTo>
                  <a:pt x="1021841" y="284044"/>
                </a:moveTo>
                <a:lnTo>
                  <a:pt x="1021841" y="242896"/>
                </a:lnTo>
                <a:lnTo>
                  <a:pt x="922563" y="256787"/>
                </a:lnTo>
                <a:lnTo>
                  <a:pt x="877537" y="270388"/>
                </a:lnTo>
                <a:lnTo>
                  <a:pt x="846641" y="294356"/>
                </a:lnTo>
                <a:lnTo>
                  <a:pt x="829958" y="328836"/>
                </a:lnTo>
                <a:lnTo>
                  <a:pt x="826776" y="357733"/>
                </a:lnTo>
                <a:lnTo>
                  <a:pt x="827620" y="370991"/>
                </a:lnTo>
                <a:lnTo>
                  <a:pt x="848392" y="416511"/>
                </a:lnTo>
                <a:lnTo>
                  <a:pt x="882728" y="439731"/>
                </a:lnTo>
                <a:lnTo>
                  <a:pt x="882728" y="344107"/>
                </a:lnTo>
                <a:lnTo>
                  <a:pt x="885225" y="331310"/>
                </a:lnTo>
                <a:lnTo>
                  <a:pt x="918884" y="300123"/>
                </a:lnTo>
                <a:lnTo>
                  <a:pt x="948690" y="293188"/>
                </a:lnTo>
                <a:lnTo>
                  <a:pt x="1021841" y="284044"/>
                </a:lnTo>
                <a:close/>
              </a:path>
              <a:path w="1784984" h="585469">
                <a:moveTo>
                  <a:pt x="1076706" y="439492"/>
                </a:moveTo>
                <a:lnTo>
                  <a:pt x="1076624" y="232955"/>
                </a:lnTo>
                <a:lnTo>
                  <a:pt x="1069351" y="187860"/>
                </a:lnTo>
                <a:lnTo>
                  <a:pt x="1049878" y="154544"/>
                </a:lnTo>
                <a:lnTo>
                  <a:pt x="1017610" y="133015"/>
                </a:lnTo>
                <a:lnTo>
                  <a:pt x="972447" y="123346"/>
                </a:lnTo>
                <a:lnTo>
                  <a:pt x="953668" y="122672"/>
                </a:lnTo>
                <a:lnTo>
                  <a:pt x="940216" y="123541"/>
                </a:lnTo>
                <a:lnTo>
                  <a:pt x="902209" y="130607"/>
                </a:lnTo>
                <a:lnTo>
                  <a:pt x="856488" y="150694"/>
                </a:lnTo>
                <a:lnTo>
                  <a:pt x="861684" y="199780"/>
                </a:lnTo>
                <a:lnTo>
                  <a:pt x="871579" y="192568"/>
                </a:lnTo>
                <a:lnTo>
                  <a:pt x="881851" y="186254"/>
                </a:lnTo>
                <a:lnTo>
                  <a:pt x="928337" y="169904"/>
                </a:lnTo>
                <a:lnTo>
                  <a:pt x="971155" y="166880"/>
                </a:lnTo>
                <a:lnTo>
                  <a:pt x="984434" y="170255"/>
                </a:lnTo>
                <a:lnTo>
                  <a:pt x="1017614" y="208595"/>
                </a:lnTo>
                <a:lnTo>
                  <a:pt x="1021841" y="242896"/>
                </a:lnTo>
                <a:lnTo>
                  <a:pt x="1021841" y="439492"/>
                </a:lnTo>
                <a:lnTo>
                  <a:pt x="1076706" y="439492"/>
                </a:lnTo>
                <a:close/>
              </a:path>
              <a:path w="1784984" h="585469">
                <a:moveTo>
                  <a:pt x="1021841" y="390724"/>
                </a:moveTo>
                <a:lnTo>
                  <a:pt x="1021841" y="284044"/>
                </a:lnTo>
                <a:lnTo>
                  <a:pt x="1021839" y="313783"/>
                </a:lnTo>
                <a:lnTo>
                  <a:pt x="1021039" y="326164"/>
                </a:lnTo>
                <a:lnTo>
                  <a:pt x="1000858" y="371812"/>
                </a:lnTo>
                <a:lnTo>
                  <a:pt x="958731" y="398291"/>
                </a:lnTo>
                <a:lnTo>
                  <a:pt x="927700" y="400611"/>
                </a:lnTo>
                <a:lnTo>
                  <a:pt x="915991" y="397556"/>
                </a:lnTo>
                <a:lnTo>
                  <a:pt x="883748" y="360496"/>
                </a:lnTo>
                <a:lnTo>
                  <a:pt x="882728" y="344107"/>
                </a:lnTo>
                <a:lnTo>
                  <a:pt x="882728" y="439731"/>
                </a:lnTo>
                <a:lnTo>
                  <a:pt x="889430" y="441985"/>
                </a:lnTo>
                <a:lnTo>
                  <a:pt x="902617" y="444729"/>
                </a:lnTo>
                <a:lnTo>
                  <a:pt x="917565" y="446312"/>
                </a:lnTo>
                <a:lnTo>
                  <a:pt x="934429" y="446727"/>
                </a:lnTo>
                <a:lnTo>
                  <a:pt x="947898" y="444903"/>
                </a:lnTo>
                <a:lnTo>
                  <a:pt x="983512" y="430502"/>
                </a:lnTo>
                <a:lnTo>
                  <a:pt x="1011791" y="402852"/>
                </a:lnTo>
                <a:lnTo>
                  <a:pt x="1019556" y="390724"/>
                </a:lnTo>
                <a:lnTo>
                  <a:pt x="1021841" y="390724"/>
                </a:lnTo>
                <a:close/>
              </a:path>
              <a:path w="1784984" h="585469">
                <a:moveTo>
                  <a:pt x="1455235" y="265291"/>
                </a:moveTo>
                <a:lnTo>
                  <a:pt x="1450323" y="225699"/>
                </a:lnTo>
                <a:lnTo>
                  <a:pt x="1431775" y="179211"/>
                </a:lnTo>
                <a:lnTo>
                  <a:pt x="1398555" y="142648"/>
                </a:lnTo>
                <a:lnTo>
                  <a:pt x="1350998" y="124824"/>
                </a:lnTo>
                <a:lnTo>
                  <a:pt x="1320372" y="122691"/>
                </a:lnTo>
                <a:lnTo>
                  <a:pt x="1306540" y="124053"/>
                </a:lnTo>
                <a:lnTo>
                  <a:pt x="1269566" y="136045"/>
                </a:lnTo>
                <a:lnTo>
                  <a:pt x="1239372" y="160005"/>
                </a:lnTo>
                <a:lnTo>
                  <a:pt x="1223010" y="182698"/>
                </a:lnTo>
                <a:lnTo>
                  <a:pt x="1221486" y="182698"/>
                </a:lnTo>
                <a:lnTo>
                  <a:pt x="1221486" y="130120"/>
                </a:lnTo>
                <a:lnTo>
                  <a:pt x="1166622" y="130120"/>
                </a:lnTo>
                <a:lnTo>
                  <a:pt x="1166622" y="581224"/>
                </a:lnTo>
                <a:lnTo>
                  <a:pt x="1220724" y="581224"/>
                </a:lnTo>
                <a:lnTo>
                  <a:pt x="1220724" y="311476"/>
                </a:lnTo>
                <a:lnTo>
                  <a:pt x="1220968" y="261907"/>
                </a:lnTo>
                <a:lnTo>
                  <a:pt x="1235121" y="213966"/>
                </a:lnTo>
                <a:lnTo>
                  <a:pt x="1260203" y="184626"/>
                </a:lnTo>
                <a:lnTo>
                  <a:pt x="1308076" y="169197"/>
                </a:lnTo>
                <a:lnTo>
                  <a:pt x="1324492" y="168767"/>
                </a:lnTo>
                <a:lnTo>
                  <a:pt x="1336965" y="171042"/>
                </a:lnTo>
                <a:lnTo>
                  <a:pt x="1379781" y="201008"/>
                </a:lnTo>
                <a:lnTo>
                  <a:pt x="1397613" y="246047"/>
                </a:lnTo>
                <a:lnTo>
                  <a:pt x="1399789" y="275648"/>
                </a:lnTo>
                <a:lnTo>
                  <a:pt x="1399789" y="417484"/>
                </a:lnTo>
                <a:lnTo>
                  <a:pt x="1408114" y="409636"/>
                </a:lnTo>
                <a:lnTo>
                  <a:pt x="1434986" y="371495"/>
                </a:lnTo>
                <a:lnTo>
                  <a:pt x="1450264" y="324823"/>
                </a:lnTo>
                <a:lnTo>
                  <a:pt x="1454961" y="281518"/>
                </a:lnTo>
                <a:lnTo>
                  <a:pt x="1455235" y="265291"/>
                </a:lnTo>
                <a:close/>
              </a:path>
              <a:path w="1784984" h="585469">
                <a:moveTo>
                  <a:pt x="1399789" y="417484"/>
                </a:moveTo>
                <a:lnTo>
                  <a:pt x="1399789" y="275648"/>
                </a:lnTo>
                <a:lnTo>
                  <a:pt x="1399317" y="289868"/>
                </a:lnTo>
                <a:lnTo>
                  <a:pt x="1398026" y="303383"/>
                </a:lnTo>
                <a:lnTo>
                  <a:pt x="1383737" y="351505"/>
                </a:lnTo>
                <a:lnTo>
                  <a:pt x="1352211" y="388920"/>
                </a:lnTo>
                <a:lnTo>
                  <a:pt x="1314634" y="400486"/>
                </a:lnTo>
                <a:lnTo>
                  <a:pt x="1298974" y="401143"/>
                </a:lnTo>
                <a:lnTo>
                  <a:pt x="1286519" y="399335"/>
                </a:lnTo>
                <a:lnTo>
                  <a:pt x="1242292" y="371497"/>
                </a:lnTo>
                <a:lnTo>
                  <a:pt x="1221666" y="325486"/>
                </a:lnTo>
                <a:lnTo>
                  <a:pt x="1220724" y="311476"/>
                </a:lnTo>
                <a:lnTo>
                  <a:pt x="1220724" y="581224"/>
                </a:lnTo>
                <a:lnTo>
                  <a:pt x="1221486" y="581224"/>
                </a:lnTo>
                <a:lnTo>
                  <a:pt x="1221486" y="395296"/>
                </a:lnTo>
                <a:lnTo>
                  <a:pt x="1224250" y="397296"/>
                </a:lnTo>
                <a:lnTo>
                  <a:pt x="1259021" y="431889"/>
                </a:lnTo>
                <a:lnTo>
                  <a:pt x="1295923" y="444479"/>
                </a:lnTo>
                <a:lnTo>
                  <a:pt x="1327159" y="446635"/>
                </a:lnTo>
                <a:lnTo>
                  <a:pt x="1340857" y="444955"/>
                </a:lnTo>
                <a:lnTo>
                  <a:pt x="1377712" y="432679"/>
                </a:lnTo>
                <a:lnTo>
                  <a:pt x="1398705" y="418506"/>
                </a:lnTo>
                <a:lnTo>
                  <a:pt x="1399789" y="417484"/>
                </a:lnTo>
                <a:close/>
              </a:path>
              <a:path w="1784984" h="585469">
                <a:moveTo>
                  <a:pt x="1784604" y="130120"/>
                </a:moveTo>
                <a:lnTo>
                  <a:pt x="1728977" y="130120"/>
                </a:lnTo>
                <a:lnTo>
                  <a:pt x="1643633" y="363292"/>
                </a:lnTo>
                <a:lnTo>
                  <a:pt x="1640586" y="373960"/>
                </a:lnTo>
                <a:lnTo>
                  <a:pt x="1637538" y="381580"/>
                </a:lnTo>
                <a:lnTo>
                  <a:pt x="1636776" y="387676"/>
                </a:lnTo>
                <a:lnTo>
                  <a:pt x="1635252" y="387676"/>
                </a:lnTo>
                <a:lnTo>
                  <a:pt x="1628394" y="361768"/>
                </a:lnTo>
                <a:lnTo>
                  <a:pt x="1548384" y="130120"/>
                </a:lnTo>
                <a:lnTo>
                  <a:pt x="1487424" y="130120"/>
                </a:lnTo>
                <a:lnTo>
                  <a:pt x="1608582" y="438730"/>
                </a:lnTo>
                <a:lnTo>
                  <a:pt x="1608582" y="548086"/>
                </a:lnTo>
                <a:lnTo>
                  <a:pt x="1636776" y="502210"/>
                </a:lnTo>
                <a:lnTo>
                  <a:pt x="1643633" y="485974"/>
                </a:lnTo>
                <a:lnTo>
                  <a:pt x="1784604" y="130120"/>
                </a:lnTo>
                <a:close/>
              </a:path>
              <a:path w="1784984" h="585469">
                <a:moveTo>
                  <a:pt x="1608582" y="548086"/>
                </a:moveTo>
                <a:lnTo>
                  <a:pt x="1608582" y="438730"/>
                </a:lnTo>
                <a:lnTo>
                  <a:pt x="1578423" y="507656"/>
                </a:lnTo>
                <a:lnTo>
                  <a:pt x="1570678" y="519104"/>
                </a:lnTo>
                <a:lnTo>
                  <a:pt x="1561442" y="527955"/>
                </a:lnTo>
                <a:lnTo>
                  <a:pt x="1550624" y="534222"/>
                </a:lnTo>
                <a:lnTo>
                  <a:pt x="1538130" y="537922"/>
                </a:lnTo>
                <a:lnTo>
                  <a:pt x="1523868" y="539069"/>
                </a:lnTo>
                <a:lnTo>
                  <a:pt x="1511460" y="536654"/>
                </a:lnTo>
                <a:lnTo>
                  <a:pt x="1498854" y="532456"/>
                </a:lnTo>
                <a:lnTo>
                  <a:pt x="1502345" y="581547"/>
                </a:lnTo>
                <a:lnTo>
                  <a:pt x="1512056" y="583728"/>
                </a:lnTo>
                <a:lnTo>
                  <a:pt x="1524808" y="585111"/>
                </a:lnTo>
                <a:lnTo>
                  <a:pt x="1541915" y="585411"/>
                </a:lnTo>
                <a:lnTo>
                  <a:pt x="1553589" y="583621"/>
                </a:lnTo>
                <a:lnTo>
                  <a:pt x="1595376" y="561905"/>
                </a:lnTo>
                <a:lnTo>
                  <a:pt x="1604609" y="552851"/>
                </a:lnTo>
                <a:lnTo>
                  <a:pt x="1608582" y="548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1660291" y="1708580"/>
            <a:ext cx="5937266" cy="165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4" dirty="0">
                <a:solidFill>
                  <a:srgbClr val="C00000"/>
                </a:solidFill>
                <a:latin typeface="微软雅黑"/>
                <a:cs typeface="微软雅黑"/>
              </a:rPr>
              <a:t>相同</a:t>
            </a:r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点</a:t>
            </a:r>
            <a:r>
              <a:rPr sz="1496" spc="-3" dirty="0">
                <a:latin typeface="微软雅黑"/>
                <a:cs typeface="微软雅黑"/>
              </a:rPr>
              <a:t>：</a:t>
            </a:r>
            <a:endParaRPr sz="1496" dirty="0">
              <a:latin typeface="微软雅黑"/>
              <a:cs typeface="微软雅黑"/>
            </a:endParaRPr>
          </a:p>
          <a:p>
            <a:pPr marL="222410" marR="3455">
              <a:lnSpc>
                <a:spcPct val="204999"/>
              </a:lnSpc>
            </a:pPr>
            <a:r>
              <a:rPr sz="1496" spc="34" dirty="0">
                <a:latin typeface="微软雅黑"/>
                <a:cs typeface="微软雅黑"/>
              </a:rPr>
              <a:t>两者都可以进行页面请求和爬取，</a:t>
            </a:r>
            <a:r>
              <a:rPr sz="1496" spc="3" dirty="0">
                <a:latin typeface="Consolas"/>
                <a:cs typeface="Consolas"/>
              </a:rPr>
              <a:t>P</a:t>
            </a:r>
            <a:r>
              <a:rPr sz="1496" spc="37" dirty="0">
                <a:latin typeface="Consolas"/>
                <a:cs typeface="Consolas"/>
              </a:rPr>
              <a:t>y</a:t>
            </a:r>
            <a:r>
              <a:rPr sz="1496" spc="3" dirty="0">
                <a:latin typeface="Consolas"/>
                <a:cs typeface="Consolas"/>
              </a:rPr>
              <a:t>th</a:t>
            </a:r>
            <a:r>
              <a:rPr sz="1496" spc="37" dirty="0">
                <a:latin typeface="Consolas"/>
                <a:cs typeface="Consolas"/>
              </a:rPr>
              <a:t>o</a:t>
            </a:r>
            <a:r>
              <a:rPr sz="1496" spc="7" dirty="0">
                <a:latin typeface="Consolas"/>
                <a:cs typeface="Consolas"/>
              </a:rPr>
              <a:t>n</a:t>
            </a:r>
            <a:r>
              <a:rPr sz="1496" spc="20" dirty="0">
                <a:latin typeface="微软雅黑"/>
                <a:cs typeface="微软雅黑"/>
              </a:rPr>
              <a:t>爬</a:t>
            </a:r>
            <a:r>
              <a:rPr sz="1496" spc="68" dirty="0">
                <a:latin typeface="微软雅黑"/>
                <a:cs typeface="微软雅黑"/>
              </a:rPr>
              <a:t>虫</a:t>
            </a:r>
            <a:r>
              <a:rPr sz="1496" spc="20" dirty="0">
                <a:latin typeface="微软雅黑"/>
                <a:cs typeface="微软雅黑"/>
              </a:rPr>
              <a:t>的两</a:t>
            </a:r>
            <a:r>
              <a:rPr sz="1496" spc="68" dirty="0">
                <a:latin typeface="微软雅黑"/>
                <a:cs typeface="微软雅黑"/>
              </a:rPr>
              <a:t>个</a:t>
            </a:r>
            <a:r>
              <a:rPr sz="1496" spc="20" dirty="0">
                <a:latin typeface="微软雅黑"/>
                <a:cs typeface="微软雅黑"/>
              </a:rPr>
              <a:t>重要</a:t>
            </a:r>
            <a:r>
              <a:rPr sz="1496" spc="68" dirty="0">
                <a:latin typeface="微软雅黑"/>
                <a:cs typeface="微软雅黑"/>
              </a:rPr>
              <a:t>技</a:t>
            </a:r>
            <a:r>
              <a:rPr sz="1496" spc="20" dirty="0">
                <a:latin typeface="微软雅黑"/>
                <a:cs typeface="微软雅黑"/>
              </a:rPr>
              <a:t>术路线 </a:t>
            </a:r>
            <a:r>
              <a:rPr sz="1496" spc="34" dirty="0">
                <a:latin typeface="微软雅黑"/>
                <a:cs typeface="微软雅黑"/>
              </a:rPr>
              <a:t>两者可用性都好，文档丰富，入门简单</a:t>
            </a:r>
            <a:endParaRPr sz="1496" dirty="0">
              <a:latin typeface="微软雅黑"/>
              <a:cs typeface="微软雅黑"/>
            </a:endParaRPr>
          </a:p>
          <a:p>
            <a:pPr>
              <a:spcBef>
                <a:spcPts val="12"/>
              </a:spcBef>
            </a:pPr>
            <a:endParaRPr sz="1632" dirty="0">
              <a:latin typeface="Times New Roman"/>
              <a:cs typeface="Times New Roman"/>
            </a:endParaRPr>
          </a:p>
          <a:p>
            <a:pPr marL="222410"/>
            <a:r>
              <a:rPr sz="1496" spc="34" dirty="0">
                <a:latin typeface="微软雅黑"/>
                <a:cs typeface="微软雅黑"/>
              </a:rPr>
              <a:t>两者都没有处理</a:t>
            </a:r>
            <a:r>
              <a:rPr sz="1496" spc="14" dirty="0">
                <a:latin typeface="Consolas"/>
                <a:cs typeface="Consolas"/>
              </a:rPr>
              <a:t>js</a:t>
            </a:r>
            <a:r>
              <a:rPr sz="1496" spc="24" dirty="0">
                <a:latin typeface="微软雅黑"/>
                <a:cs typeface="微软雅黑"/>
              </a:rPr>
              <a:t>、提交表单、应</a:t>
            </a:r>
            <a:r>
              <a:rPr sz="1496" spc="68" dirty="0">
                <a:latin typeface="微软雅黑"/>
                <a:cs typeface="微软雅黑"/>
              </a:rPr>
              <a:t>对</a:t>
            </a:r>
            <a:r>
              <a:rPr sz="1496" spc="24" dirty="0">
                <a:latin typeface="微软雅黑"/>
                <a:cs typeface="微软雅黑"/>
              </a:rPr>
              <a:t>验证</a:t>
            </a:r>
            <a:r>
              <a:rPr sz="1496" spc="68" dirty="0">
                <a:latin typeface="微软雅黑"/>
                <a:cs typeface="微软雅黑"/>
              </a:rPr>
              <a:t>码</a:t>
            </a:r>
            <a:r>
              <a:rPr sz="1496" spc="20" dirty="0">
                <a:latin typeface="微软雅黑"/>
                <a:cs typeface="微软雅黑"/>
              </a:rPr>
              <a:t>等</a:t>
            </a:r>
            <a:r>
              <a:rPr sz="1496" spc="24" dirty="0">
                <a:latin typeface="微软雅黑"/>
                <a:cs typeface="微软雅黑"/>
              </a:rPr>
              <a:t>功</a:t>
            </a:r>
            <a:r>
              <a:rPr sz="1496" spc="68" dirty="0">
                <a:latin typeface="微软雅黑"/>
                <a:cs typeface="微软雅黑"/>
              </a:rPr>
              <a:t>能</a:t>
            </a:r>
            <a:r>
              <a:rPr sz="1496" spc="24" dirty="0">
                <a:latin typeface="微软雅黑"/>
                <a:cs typeface="微软雅黑"/>
              </a:rPr>
              <a:t>（可</a:t>
            </a:r>
            <a:r>
              <a:rPr sz="1496" spc="68" dirty="0">
                <a:latin typeface="微软雅黑"/>
                <a:cs typeface="微软雅黑"/>
              </a:rPr>
              <a:t>扩</a:t>
            </a:r>
            <a:r>
              <a:rPr sz="1496" spc="20" dirty="0">
                <a:latin typeface="微软雅黑"/>
                <a:cs typeface="微软雅黑"/>
              </a:rPr>
              <a:t>展</a:t>
            </a:r>
            <a:r>
              <a:rPr sz="1496" spc="-3" dirty="0">
                <a:latin typeface="微软雅黑"/>
                <a:cs typeface="微软雅黑"/>
              </a:rPr>
              <a:t>）</a:t>
            </a:r>
            <a:endParaRPr sz="1496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316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8535" y="915724"/>
            <a:ext cx="2120300" cy="369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5091368" y="889935"/>
            <a:ext cx="1213970" cy="398179"/>
          </a:xfrm>
          <a:custGeom>
            <a:avLst/>
            <a:gdLst/>
            <a:ahLst/>
            <a:cxnLst/>
            <a:rect l="l" t="t" r="r" b="b"/>
            <a:pathLst>
              <a:path w="1784984" h="585469">
                <a:moveTo>
                  <a:pt x="206338" y="424732"/>
                </a:moveTo>
                <a:lnTo>
                  <a:pt x="206338" y="337339"/>
                </a:lnTo>
                <a:lnTo>
                  <a:pt x="204454" y="349704"/>
                </a:lnTo>
                <a:lnTo>
                  <a:pt x="200412" y="360652"/>
                </a:lnTo>
                <a:lnTo>
                  <a:pt x="161422" y="390012"/>
                </a:lnTo>
                <a:lnTo>
                  <a:pt x="106480" y="396504"/>
                </a:lnTo>
                <a:lnTo>
                  <a:pt x="95655" y="395372"/>
                </a:lnTo>
                <a:lnTo>
                  <a:pt x="57974" y="386709"/>
                </a:lnTo>
                <a:lnTo>
                  <a:pt x="18521" y="370210"/>
                </a:lnTo>
                <a:lnTo>
                  <a:pt x="0" y="356434"/>
                </a:lnTo>
                <a:lnTo>
                  <a:pt x="492" y="420054"/>
                </a:lnTo>
                <a:lnTo>
                  <a:pt x="42545" y="436884"/>
                </a:lnTo>
                <a:lnTo>
                  <a:pt x="86465" y="445144"/>
                </a:lnTo>
                <a:lnTo>
                  <a:pt x="110245" y="446347"/>
                </a:lnTo>
                <a:lnTo>
                  <a:pt x="124388" y="445970"/>
                </a:lnTo>
                <a:lnTo>
                  <a:pt x="163552" y="440719"/>
                </a:lnTo>
                <a:lnTo>
                  <a:pt x="198801" y="428609"/>
                </a:lnTo>
                <a:lnTo>
                  <a:pt x="206338" y="424732"/>
                </a:lnTo>
                <a:close/>
              </a:path>
              <a:path w="1784984" h="585469">
                <a:moveTo>
                  <a:pt x="246888" y="76018"/>
                </a:moveTo>
                <a:lnTo>
                  <a:pt x="244069" y="13666"/>
                </a:lnTo>
                <a:lnTo>
                  <a:pt x="204454" y="3167"/>
                </a:lnTo>
                <a:lnTo>
                  <a:pt x="161422" y="193"/>
                </a:lnTo>
                <a:lnTo>
                  <a:pt x="141667" y="0"/>
                </a:lnTo>
                <a:lnTo>
                  <a:pt x="128809" y="827"/>
                </a:lnTo>
                <a:lnTo>
                  <a:pt x="80229" y="11824"/>
                </a:lnTo>
                <a:lnTo>
                  <a:pt x="45297" y="29607"/>
                </a:lnTo>
                <a:lnTo>
                  <a:pt x="17018" y="56823"/>
                </a:lnTo>
                <a:lnTo>
                  <a:pt x="2716" y="92168"/>
                </a:lnTo>
                <a:lnTo>
                  <a:pt x="77" y="120595"/>
                </a:lnTo>
                <a:lnTo>
                  <a:pt x="1293" y="133304"/>
                </a:lnTo>
                <a:lnTo>
                  <a:pt x="14196" y="169400"/>
                </a:lnTo>
                <a:lnTo>
                  <a:pt x="40957" y="199563"/>
                </a:lnTo>
                <a:lnTo>
                  <a:pt x="58077" y="211864"/>
                </a:lnTo>
                <a:lnTo>
                  <a:pt x="58077" y="106341"/>
                </a:lnTo>
                <a:lnTo>
                  <a:pt x="60319" y="94235"/>
                </a:lnTo>
                <a:lnTo>
                  <a:pt x="86209" y="63364"/>
                </a:lnTo>
                <a:lnTo>
                  <a:pt x="133967" y="49909"/>
                </a:lnTo>
                <a:lnTo>
                  <a:pt x="145659" y="49474"/>
                </a:lnTo>
                <a:lnTo>
                  <a:pt x="154554" y="49521"/>
                </a:lnTo>
                <a:lnTo>
                  <a:pt x="202974" y="55952"/>
                </a:lnTo>
                <a:lnTo>
                  <a:pt x="236731" y="69678"/>
                </a:lnTo>
                <a:lnTo>
                  <a:pt x="246888" y="76018"/>
                </a:lnTo>
                <a:close/>
              </a:path>
              <a:path w="1784984" h="585469">
                <a:moveTo>
                  <a:pt x="265155" y="325419"/>
                </a:moveTo>
                <a:lnTo>
                  <a:pt x="252203" y="278572"/>
                </a:lnTo>
                <a:lnTo>
                  <a:pt x="221757" y="242309"/>
                </a:lnTo>
                <a:lnTo>
                  <a:pt x="181199" y="215221"/>
                </a:lnTo>
                <a:lnTo>
                  <a:pt x="136000" y="191675"/>
                </a:lnTo>
                <a:lnTo>
                  <a:pt x="121428" y="184133"/>
                </a:lnTo>
                <a:lnTo>
                  <a:pt x="88286" y="164685"/>
                </a:lnTo>
                <a:lnTo>
                  <a:pt x="62039" y="134537"/>
                </a:lnTo>
                <a:lnTo>
                  <a:pt x="58077" y="106341"/>
                </a:lnTo>
                <a:lnTo>
                  <a:pt x="58077" y="211864"/>
                </a:lnTo>
                <a:lnTo>
                  <a:pt x="100693" y="236518"/>
                </a:lnTo>
                <a:lnTo>
                  <a:pt x="131797" y="252277"/>
                </a:lnTo>
                <a:lnTo>
                  <a:pt x="144089" y="258748"/>
                </a:lnTo>
                <a:lnTo>
                  <a:pt x="180701" y="281579"/>
                </a:lnTo>
                <a:lnTo>
                  <a:pt x="205473" y="322344"/>
                </a:lnTo>
                <a:lnTo>
                  <a:pt x="206338" y="337339"/>
                </a:lnTo>
                <a:lnTo>
                  <a:pt x="206338" y="424732"/>
                </a:lnTo>
                <a:lnTo>
                  <a:pt x="209909" y="422894"/>
                </a:lnTo>
                <a:lnTo>
                  <a:pt x="240453" y="399926"/>
                </a:lnTo>
                <a:lnTo>
                  <a:pt x="262446" y="354599"/>
                </a:lnTo>
                <a:lnTo>
                  <a:pt x="264484" y="340581"/>
                </a:lnTo>
                <a:lnTo>
                  <a:pt x="265155" y="325419"/>
                </a:lnTo>
                <a:close/>
              </a:path>
              <a:path w="1784984" h="585469">
                <a:moveTo>
                  <a:pt x="556260" y="191842"/>
                </a:moveTo>
                <a:lnTo>
                  <a:pt x="552119" y="135827"/>
                </a:lnTo>
                <a:lnTo>
                  <a:pt x="506371" y="124069"/>
                </a:lnTo>
                <a:lnTo>
                  <a:pt x="476101" y="122629"/>
                </a:lnTo>
                <a:lnTo>
                  <a:pt x="462652" y="123519"/>
                </a:lnTo>
                <a:lnTo>
                  <a:pt x="425393" y="131608"/>
                </a:lnTo>
                <a:lnTo>
                  <a:pt x="381226" y="156416"/>
                </a:lnTo>
                <a:lnTo>
                  <a:pt x="353546" y="184720"/>
                </a:lnTo>
                <a:lnTo>
                  <a:pt x="332503" y="227939"/>
                </a:lnTo>
                <a:lnTo>
                  <a:pt x="324642" y="267799"/>
                </a:lnTo>
                <a:lnTo>
                  <a:pt x="323182" y="298347"/>
                </a:lnTo>
                <a:lnTo>
                  <a:pt x="324028" y="312299"/>
                </a:lnTo>
                <a:lnTo>
                  <a:pt x="331987" y="350868"/>
                </a:lnTo>
                <a:lnTo>
                  <a:pt x="355877" y="394863"/>
                </a:lnTo>
                <a:lnTo>
                  <a:pt x="378895" y="417588"/>
                </a:lnTo>
                <a:lnTo>
                  <a:pt x="378895" y="278561"/>
                </a:lnTo>
                <a:lnTo>
                  <a:pt x="379996" y="265203"/>
                </a:lnTo>
                <a:lnTo>
                  <a:pt x="395749" y="217405"/>
                </a:lnTo>
                <a:lnTo>
                  <a:pt x="429314" y="182196"/>
                </a:lnTo>
                <a:lnTo>
                  <a:pt x="480114" y="169168"/>
                </a:lnTo>
                <a:lnTo>
                  <a:pt x="492027" y="168945"/>
                </a:lnTo>
                <a:lnTo>
                  <a:pt x="497673" y="168970"/>
                </a:lnTo>
                <a:lnTo>
                  <a:pt x="509545" y="170781"/>
                </a:lnTo>
                <a:lnTo>
                  <a:pt x="521754" y="174022"/>
                </a:lnTo>
                <a:lnTo>
                  <a:pt x="533581" y="178598"/>
                </a:lnTo>
                <a:lnTo>
                  <a:pt x="545069" y="184531"/>
                </a:lnTo>
                <a:lnTo>
                  <a:pt x="556260" y="191842"/>
                </a:lnTo>
                <a:close/>
              </a:path>
              <a:path w="1784984" h="585469">
                <a:moveTo>
                  <a:pt x="556260" y="425776"/>
                </a:moveTo>
                <a:lnTo>
                  <a:pt x="554893" y="375725"/>
                </a:lnTo>
                <a:lnTo>
                  <a:pt x="544805" y="382457"/>
                </a:lnTo>
                <a:lnTo>
                  <a:pt x="534330" y="388180"/>
                </a:lnTo>
                <a:lnTo>
                  <a:pt x="484907" y="400584"/>
                </a:lnTo>
                <a:lnTo>
                  <a:pt x="469758" y="400965"/>
                </a:lnTo>
                <a:lnTo>
                  <a:pt x="456843" y="399195"/>
                </a:lnTo>
                <a:lnTo>
                  <a:pt x="411968" y="376327"/>
                </a:lnTo>
                <a:lnTo>
                  <a:pt x="386052" y="336352"/>
                </a:lnTo>
                <a:lnTo>
                  <a:pt x="379274" y="295266"/>
                </a:lnTo>
                <a:lnTo>
                  <a:pt x="378895" y="278561"/>
                </a:lnTo>
                <a:lnTo>
                  <a:pt x="378895" y="417588"/>
                </a:lnTo>
                <a:lnTo>
                  <a:pt x="412878" y="436426"/>
                </a:lnTo>
                <a:lnTo>
                  <a:pt x="452165" y="445201"/>
                </a:lnTo>
                <a:lnTo>
                  <a:pt x="480114" y="446630"/>
                </a:lnTo>
                <a:lnTo>
                  <a:pt x="484907" y="446626"/>
                </a:lnTo>
                <a:lnTo>
                  <a:pt x="522933" y="440043"/>
                </a:lnTo>
                <a:lnTo>
                  <a:pt x="545741" y="431330"/>
                </a:lnTo>
                <a:lnTo>
                  <a:pt x="556260" y="425776"/>
                </a:lnTo>
                <a:close/>
              </a:path>
              <a:path w="1784984" h="585469">
                <a:moveTo>
                  <a:pt x="796290" y="184222"/>
                </a:moveTo>
                <a:lnTo>
                  <a:pt x="790828" y="127096"/>
                </a:lnTo>
                <a:lnTo>
                  <a:pt x="779492" y="125260"/>
                </a:lnTo>
                <a:lnTo>
                  <a:pt x="763107" y="124875"/>
                </a:lnTo>
                <a:lnTo>
                  <a:pt x="749919" y="126427"/>
                </a:lnTo>
                <a:lnTo>
                  <a:pt x="707589" y="152231"/>
                </a:lnTo>
                <a:lnTo>
                  <a:pt x="686562" y="192604"/>
                </a:lnTo>
                <a:lnTo>
                  <a:pt x="685800" y="192604"/>
                </a:lnTo>
                <a:lnTo>
                  <a:pt x="685800" y="130120"/>
                </a:lnTo>
                <a:lnTo>
                  <a:pt x="630174" y="130120"/>
                </a:lnTo>
                <a:lnTo>
                  <a:pt x="630174" y="439492"/>
                </a:lnTo>
                <a:lnTo>
                  <a:pt x="685800" y="439492"/>
                </a:lnTo>
                <a:lnTo>
                  <a:pt x="685815" y="279885"/>
                </a:lnTo>
                <a:lnTo>
                  <a:pt x="686401" y="266945"/>
                </a:lnTo>
                <a:lnTo>
                  <a:pt x="699110" y="218817"/>
                </a:lnTo>
                <a:lnTo>
                  <a:pt x="723014" y="186332"/>
                </a:lnTo>
                <a:lnTo>
                  <a:pt x="759508" y="175083"/>
                </a:lnTo>
                <a:lnTo>
                  <a:pt x="773911" y="176026"/>
                </a:lnTo>
                <a:lnTo>
                  <a:pt x="786223" y="178916"/>
                </a:lnTo>
                <a:lnTo>
                  <a:pt x="796290" y="184222"/>
                </a:lnTo>
                <a:close/>
              </a:path>
              <a:path w="1784984" h="585469">
                <a:moveTo>
                  <a:pt x="1021841" y="284044"/>
                </a:moveTo>
                <a:lnTo>
                  <a:pt x="1021841" y="242896"/>
                </a:lnTo>
                <a:lnTo>
                  <a:pt x="922563" y="256787"/>
                </a:lnTo>
                <a:lnTo>
                  <a:pt x="877537" y="270388"/>
                </a:lnTo>
                <a:lnTo>
                  <a:pt x="846641" y="294356"/>
                </a:lnTo>
                <a:lnTo>
                  <a:pt x="829958" y="328836"/>
                </a:lnTo>
                <a:lnTo>
                  <a:pt x="826776" y="357733"/>
                </a:lnTo>
                <a:lnTo>
                  <a:pt x="827620" y="370991"/>
                </a:lnTo>
                <a:lnTo>
                  <a:pt x="848392" y="416511"/>
                </a:lnTo>
                <a:lnTo>
                  <a:pt x="882728" y="439731"/>
                </a:lnTo>
                <a:lnTo>
                  <a:pt x="882728" y="344107"/>
                </a:lnTo>
                <a:lnTo>
                  <a:pt x="885225" y="331310"/>
                </a:lnTo>
                <a:lnTo>
                  <a:pt x="918884" y="300123"/>
                </a:lnTo>
                <a:lnTo>
                  <a:pt x="948690" y="293188"/>
                </a:lnTo>
                <a:lnTo>
                  <a:pt x="1021841" y="284044"/>
                </a:lnTo>
                <a:close/>
              </a:path>
              <a:path w="1784984" h="585469">
                <a:moveTo>
                  <a:pt x="1076706" y="439492"/>
                </a:moveTo>
                <a:lnTo>
                  <a:pt x="1076624" y="232955"/>
                </a:lnTo>
                <a:lnTo>
                  <a:pt x="1069351" y="187860"/>
                </a:lnTo>
                <a:lnTo>
                  <a:pt x="1049878" y="154544"/>
                </a:lnTo>
                <a:lnTo>
                  <a:pt x="1017610" y="133015"/>
                </a:lnTo>
                <a:lnTo>
                  <a:pt x="972447" y="123346"/>
                </a:lnTo>
                <a:lnTo>
                  <a:pt x="953668" y="122672"/>
                </a:lnTo>
                <a:lnTo>
                  <a:pt x="940216" y="123541"/>
                </a:lnTo>
                <a:lnTo>
                  <a:pt x="902209" y="130607"/>
                </a:lnTo>
                <a:lnTo>
                  <a:pt x="856488" y="150694"/>
                </a:lnTo>
                <a:lnTo>
                  <a:pt x="861684" y="199780"/>
                </a:lnTo>
                <a:lnTo>
                  <a:pt x="871579" y="192568"/>
                </a:lnTo>
                <a:lnTo>
                  <a:pt x="881851" y="186254"/>
                </a:lnTo>
                <a:lnTo>
                  <a:pt x="928337" y="169904"/>
                </a:lnTo>
                <a:lnTo>
                  <a:pt x="971155" y="166880"/>
                </a:lnTo>
                <a:lnTo>
                  <a:pt x="984434" y="170255"/>
                </a:lnTo>
                <a:lnTo>
                  <a:pt x="1017614" y="208595"/>
                </a:lnTo>
                <a:lnTo>
                  <a:pt x="1021841" y="242896"/>
                </a:lnTo>
                <a:lnTo>
                  <a:pt x="1021841" y="439492"/>
                </a:lnTo>
                <a:lnTo>
                  <a:pt x="1076706" y="439492"/>
                </a:lnTo>
                <a:close/>
              </a:path>
              <a:path w="1784984" h="585469">
                <a:moveTo>
                  <a:pt x="1021841" y="390724"/>
                </a:moveTo>
                <a:lnTo>
                  <a:pt x="1021841" y="284044"/>
                </a:lnTo>
                <a:lnTo>
                  <a:pt x="1021839" y="313783"/>
                </a:lnTo>
                <a:lnTo>
                  <a:pt x="1021039" y="326164"/>
                </a:lnTo>
                <a:lnTo>
                  <a:pt x="1000858" y="371812"/>
                </a:lnTo>
                <a:lnTo>
                  <a:pt x="958731" y="398291"/>
                </a:lnTo>
                <a:lnTo>
                  <a:pt x="927700" y="400611"/>
                </a:lnTo>
                <a:lnTo>
                  <a:pt x="915991" y="397556"/>
                </a:lnTo>
                <a:lnTo>
                  <a:pt x="883748" y="360496"/>
                </a:lnTo>
                <a:lnTo>
                  <a:pt x="882728" y="344107"/>
                </a:lnTo>
                <a:lnTo>
                  <a:pt x="882728" y="439731"/>
                </a:lnTo>
                <a:lnTo>
                  <a:pt x="889430" y="441985"/>
                </a:lnTo>
                <a:lnTo>
                  <a:pt x="902617" y="444729"/>
                </a:lnTo>
                <a:lnTo>
                  <a:pt x="917565" y="446312"/>
                </a:lnTo>
                <a:lnTo>
                  <a:pt x="934429" y="446727"/>
                </a:lnTo>
                <a:lnTo>
                  <a:pt x="947898" y="444903"/>
                </a:lnTo>
                <a:lnTo>
                  <a:pt x="983512" y="430502"/>
                </a:lnTo>
                <a:lnTo>
                  <a:pt x="1011791" y="402852"/>
                </a:lnTo>
                <a:lnTo>
                  <a:pt x="1019556" y="390724"/>
                </a:lnTo>
                <a:lnTo>
                  <a:pt x="1021841" y="390724"/>
                </a:lnTo>
                <a:close/>
              </a:path>
              <a:path w="1784984" h="585469">
                <a:moveTo>
                  <a:pt x="1455235" y="265291"/>
                </a:moveTo>
                <a:lnTo>
                  <a:pt x="1450323" y="225699"/>
                </a:lnTo>
                <a:lnTo>
                  <a:pt x="1431775" y="179211"/>
                </a:lnTo>
                <a:lnTo>
                  <a:pt x="1398555" y="142648"/>
                </a:lnTo>
                <a:lnTo>
                  <a:pt x="1350998" y="124824"/>
                </a:lnTo>
                <a:lnTo>
                  <a:pt x="1320372" y="122691"/>
                </a:lnTo>
                <a:lnTo>
                  <a:pt x="1306540" y="124053"/>
                </a:lnTo>
                <a:lnTo>
                  <a:pt x="1269566" y="136045"/>
                </a:lnTo>
                <a:lnTo>
                  <a:pt x="1239372" y="160005"/>
                </a:lnTo>
                <a:lnTo>
                  <a:pt x="1223010" y="182698"/>
                </a:lnTo>
                <a:lnTo>
                  <a:pt x="1221486" y="182698"/>
                </a:lnTo>
                <a:lnTo>
                  <a:pt x="1221486" y="130120"/>
                </a:lnTo>
                <a:lnTo>
                  <a:pt x="1166622" y="130120"/>
                </a:lnTo>
                <a:lnTo>
                  <a:pt x="1166622" y="581224"/>
                </a:lnTo>
                <a:lnTo>
                  <a:pt x="1220724" y="581224"/>
                </a:lnTo>
                <a:lnTo>
                  <a:pt x="1220724" y="311476"/>
                </a:lnTo>
                <a:lnTo>
                  <a:pt x="1220968" y="261907"/>
                </a:lnTo>
                <a:lnTo>
                  <a:pt x="1235121" y="213966"/>
                </a:lnTo>
                <a:lnTo>
                  <a:pt x="1260203" y="184626"/>
                </a:lnTo>
                <a:lnTo>
                  <a:pt x="1308076" y="169197"/>
                </a:lnTo>
                <a:lnTo>
                  <a:pt x="1324492" y="168767"/>
                </a:lnTo>
                <a:lnTo>
                  <a:pt x="1336965" y="171042"/>
                </a:lnTo>
                <a:lnTo>
                  <a:pt x="1379781" y="201008"/>
                </a:lnTo>
                <a:lnTo>
                  <a:pt x="1397613" y="246047"/>
                </a:lnTo>
                <a:lnTo>
                  <a:pt x="1399789" y="275648"/>
                </a:lnTo>
                <a:lnTo>
                  <a:pt x="1399789" y="417484"/>
                </a:lnTo>
                <a:lnTo>
                  <a:pt x="1408114" y="409636"/>
                </a:lnTo>
                <a:lnTo>
                  <a:pt x="1434986" y="371495"/>
                </a:lnTo>
                <a:lnTo>
                  <a:pt x="1450264" y="324823"/>
                </a:lnTo>
                <a:lnTo>
                  <a:pt x="1454961" y="281518"/>
                </a:lnTo>
                <a:lnTo>
                  <a:pt x="1455235" y="265291"/>
                </a:lnTo>
                <a:close/>
              </a:path>
              <a:path w="1784984" h="585469">
                <a:moveTo>
                  <a:pt x="1399789" y="417484"/>
                </a:moveTo>
                <a:lnTo>
                  <a:pt x="1399789" y="275648"/>
                </a:lnTo>
                <a:lnTo>
                  <a:pt x="1399317" y="289868"/>
                </a:lnTo>
                <a:lnTo>
                  <a:pt x="1398026" y="303383"/>
                </a:lnTo>
                <a:lnTo>
                  <a:pt x="1383737" y="351505"/>
                </a:lnTo>
                <a:lnTo>
                  <a:pt x="1352211" y="388920"/>
                </a:lnTo>
                <a:lnTo>
                  <a:pt x="1314634" y="400486"/>
                </a:lnTo>
                <a:lnTo>
                  <a:pt x="1298974" y="401143"/>
                </a:lnTo>
                <a:lnTo>
                  <a:pt x="1286519" y="399335"/>
                </a:lnTo>
                <a:lnTo>
                  <a:pt x="1242292" y="371497"/>
                </a:lnTo>
                <a:lnTo>
                  <a:pt x="1221666" y="325486"/>
                </a:lnTo>
                <a:lnTo>
                  <a:pt x="1220724" y="311476"/>
                </a:lnTo>
                <a:lnTo>
                  <a:pt x="1220724" y="581224"/>
                </a:lnTo>
                <a:lnTo>
                  <a:pt x="1221486" y="581224"/>
                </a:lnTo>
                <a:lnTo>
                  <a:pt x="1221486" y="395296"/>
                </a:lnTo>
                <a:lnTo>
                  <a:pt x="1224250" y="397296"/>
                </a:lnTo>
                <a:lnTo>
                  <a:pt x="1259021" y="431889"/>
                </a:lnTo>
                <a:lnTo>
                  <a:pt x="1295923" y="444479"/>
                </a:lnTo>
                <a:lnTo>
                  <a:pt x="1327159" y="446635"/>
                </a:lnTo>
                <a:lnTo>
                  <a:pt x="1340857" y="444955"/>
                </a:lnTo>
                <a:lnTo>
                  <a:pt x="1377712" y="432679"/>
                </a:lnTo>
                <a:lnTo>
                  <a:pt x="1398705" y="418506"/>
                </a:lnTo>
                <a:lnTo>
                  <a:pt x="1399789" y="417484"/>
                </a:lnTo>
                <a:close/>
              </a:path>
              <a:path w="1784984" h="585469">
                <a:moveTo>
                  <a:pt x="1784604" y="130120"/>
                </a:moveTo>
                <a:lnTo>
                  <a:pt x="1728977" y="130120"/>
                </a:lnTo>
                <a:lnTo>
                  <a:pt x="1643633" y="363292"/>
                </a:lnTo>
                <a:lnTo>
                  <a:pt x="1640586" y="373960"/>
                </a:lnTo>
                <a:lnTo>
                  <a:pt x="1637538" y="381580"/>
                </a:lnTo>
                <a:lnTo>
                  <a:pt x="1636776" y="387676"/>
                </a:lnTo>
                <a:lnTo>
                  <a:pt x="1635252" y="387676"/>
                </a:lnTo>
                <a:lnTo>
                  <a:pt x="1628394" y="361768"/>
                </a:lnTo>
                <a:lnTo>
                  <a:pt x="1548384" y="130120"/>
                </a:lnTo>
                <a:lnTo>
                  <a:pt x="1487424" y="130120"/>
                </a:lnTo>
                <a:lnTo>
                  <a:pt x="1608582" y="438730"/>
                </a:lnTo>
                <a:lnTo>
                  <a:pt x="1608582" y="548086"/>
                </a:lnTo>
                <a:lnTo>
                  <a:pt x="1636776" y="502210"/>
                </a:lnTo>
                <a:lnTo>
                  <a:pt x="1643633" y="485974"/>
                </a:lnTo>
                <a:lnTo>
                  <a:pt x="1784604" y="130120"/>
                </a:lnTo>
                <a:close/>
              </a:path>
              <a:path w="1784984" h="585469">
                <a:moveTo>
                  <a:pt x="1608582" y="548086"/>
                </a:moveTo>
                <a:lnTo>
                  <a:pt x="1608582" y="438730"/>
                </a:lnTo>
                <a:lnTo>
                  <a:pt x="1578423" y="507656"/>
                </a:lnTo>
                <a:lnTo>
                  <a:pt x="1570678" y="519104"/>
                </a:lnTo>
                <a:lnTo>
                  <a:pt x="1561442" y="527955"/>
                </a:lnTo>
                <a:lnTo>
                  <a:pt x="1550624" y="534222"/>
                </a:lnTo>
                <a:lnTo>
                  <a:pt x="1538130" y="537922"/>
                </a:lnTo>
                <a:lnTo>
                  <a:pt x="1523868" y="539069"/>
                </a:lnTo>
                <a:lnTo>
                  <a:pt x="1511460" y="536654"/>
                </a:lnTo>
                <a:lnTo>
                  <a:pt x="1498854" y="532456"/>
                </a:lnTo>
                <a:lnTo>
                  <a:pt x="1502345" y="581547"/>
                </a:lnTo>
                <a:lnTo>
                  <a:pt x="1512056" y="583728"/>
                </a:lnTo>
                <a:lnTo>
                  <a:pt x="1524808" y="585111"/>
                </a:lnTo>
                <a:lnTo>
                  <a:pt x="1541915" y="585411"/>
                </a:lnTo>
                <a:lnTo>
                  <a:pt x="1553589" y="583621"/>
                </a:lnTo>
                <a:lnTo>
                  <a:pt x="1595376" y="561905"/>
                </a:lnTo>
                <a:lnTo>
                  <a:pt x="1604609" y="552851"/>
                </a:lnTo>
                <a:lnTo>
                  <a:pt x="1608582" y="548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4864031" y="1858794"/>
            <a:ext cx="3056733" cy="2542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1873424">
              <a:lnSpc>
                <a:spcPct val="150300"/>
              </a:lnSpc>
            </a:pPr>
            <a:r>
              <a:rPr sz="1836" spc="3" dirty="0">
                <a:latin typeface="微软雅黑"/>
                <a:cs typeface="微软雅黑"/>
              </a:rPr>
              <a:t>网站级爬虫 框架</a:t>
            </a:r>
            <a:endParaRPr sz="1836" dirty="0">
              <a:latin typeface="微软雅黑"/>
              <a:cs typeface="微软雅黑"/>
            </a:endParaRPr>
          </a:p>
          <a:p>
            <a:pPr marL="8637" marR="3455">
              <a:lnSpc>
                <a:spcPct val="150300"/>
              </a:lnSpc>
              <a:spcBef>
                <a:spcPts val="7"/>
              </a:spcBef>
            </a:pPr>
            <a:r>
              <a:rPr sz="1836" spc="3" dirty="0" err="1">
                <a:latin typeface="微软雅黑"/>
                <a:cs typeface="微软雅黑"/>
              </a:rPr>
              <a:t>并发性好，性能较高</a:t>
            </a:r>
            <a:r>
              <a:rPr sz="1836" spc="3" dirty="0">
                <a:latin typeface="微软雅黑"/>
                <a:cs typeface="微软雅黑"/>
              </a:rPr>
              <a:t> </a:t>
            </a:r>
            <a:endParaRPr lang="en-US" sz="1836" spc="3" dirty="0" smtClean="0">
              <a:latin typeface="微软雅黑"/>
              <a:cs typeface="微软雅黑"/>
            </a:endParaRPr>
          </a:p>
          <a:p>
            <a:pPr marL="8637" marR="3455">
              <a:lnSpc>
                <a:spcPct val="150300"/>
              </a:lnSpc>
              <a:spcBef>
                <a:spcPts val="7"/>
              </a:spcBef>
            </a:pPr>
            <a:r>
              <a:rPr sz="1836" spc="3" dirty="0" err="1" smtClean="0">
                <a:latin typeface="微软雅黑"/>
                <a:cs typeface="微软雅黑"/>
              </a:rPr>
              <a:t>重点在于爬虫结构</a:t>
            </a:r>
            <a:r>
              <a:rPr sz="1836" spc="3" dirty="0" smtClean="0">
                <a:latin typeface="微软雅黑"/>
                <a:cs typeface="微软雅黑"/>
              </a:rPr>
              <a:t> </a:t>
            </a:r>
            <a:endParaRPr lang="en-US" sz="1836" spc="3" dirty="0" smtClean="0">
              <a:latin typeface="微软雅黑"/>
              <a:cs typeface="微软雅黑"/>
            </a:endParaRPr>
          </a:p>
          <a:p>
            <a:pPr marL="8637" marR="3455">
              <a:lnSpc>
                <a:spcPct val="150300"/>
              </a:lnSpc>
              <a:spcBef>
                <a:spcPts val="7"/>
              </a:spcBef>
            </a:pPr>
            <a:r>
              <a:rPr sz="1836" spc="3" dirty="0" err="1" smtClean="0">
                <a:latin typeface="微软雅黑"/>
                <a:cs typeface="微软雅黑"/>
              </a:rPr>
              <a:t>一般定制灵活</a:t>
            </a:r>
            <a:r>
              <a:rPr sz="1836" spc="3" dirty="0" err="1">
                <a:latin typeface="微软雅黑"/>
                <a:cs typeface="微软雅黑"/>
              </a:rPr>
              <a:t>，深度定制困难</a:t>
            </a:r>
            <a:r>
              <a:rPr sz="1836" spc="3" dirty="0">
                <a:latin typeface="微软雅黑"/>
                <a:cs typeface="微软雅黑"/>
              </a:rPr>
              <a:t> 入门稍难</a:t>
            </a:r>
            <a:endParaRPr sz="1836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6452" y="1684270"/>
            <a:ext cx="0" cy="2264262"/>
          </a:xfrm>
          <a:custGeom>
            <a:avLst/>
            <a:gdLst/>
            <a:ahLst/>
            <a:cxnLst/>
            <a:rect l="l" t="t" r="r" b="b"/>
            <a:pathLst>
              <a:path h="3329304">
                <a:moveTo>
                  <a:pt x="0" y="0"/>
                </a:moveTo>
                <a:lnTo>
                  <a:pt x="0" y="3329178"/>
                </a:lnTo>
              </a:path>
            </a:pathLst>
          </a:custGeom>
          <a:ln w="28955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 txBox="1"/>
          <p:nvPr/>
        </p:nvSpPr>
        <p:spPr>
          <a:xfrm>
            <a:off x="1484609" y="1858793"/>
            <a:ext cx="2823095" cy="2542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1639786">
              <a:lnSpc>
                <a:spcPct val="150300"/>
              </a:lnSpc>
            </a:pPr>
            <a:r>
              <a:rPr sz="1836" spc="3" dirty="0">
                <a:latin typeface="微软雅黑"/>
                <a:cs typeface="微软雅黑"/>
              </a:rPr>
              <a:t>页面级爬虫 功能库</a:t>
            </a:r>
            <a:endParaRPr sz="1836" dirty="0">
              <a:latin typeface="微软雅黑"/>
              <a:cs typeface="微软雅黑"/>
            </a:endParaRPr>
          </a:p>
          <a:p>
            <a:pPr marL="8637" marR="3455">
              <a:lnSpc>
                <a:spcPct val="150300"/>
              </a:lnSpc>
              <a:spcBef>
                <a:spcPts val="7"/>
              </a:spcBef>
            </a:pPr>
            <a:r>
              <a:rPr sz="1836" spc="3" dirty="0">
                <a:latin typeface="微软雅黑"/>
                <a:cs typeface="微软雅黑"/>
              </a:rPr>
              <a:t>并发性考虑不足，性能较差 </a:t>
            </a:r>
            <a:r>
              <a:rPr sz="1836" spc="3" dirty="0" err="1">
                <a:latin typeface="微软雅黑"/>
                <a:cs typeface="微软雅黑"/>
              </a:rPr>
              <a:t>重点在于页面下载</a:t>
            </a:r>
            <a:r>
              <a:rPr sz="1836" spc="3" dirty="0">
                <a:latin typeface="微软雅黑"/>
                <a:cs typeface="微软雅黑"/>
              </a:rPr>
              <a:t> </a:t>
            </a:r>
            <a:endParaRPr lang="en-US" sz="1836" spc="3" dirty="0" smtClean="0">
              <a:latin typeface="微软雅黑"/>
              <a:cs typeface="微软雅黑"/>
            </a:endParaRPr>
          </a:p>
          <a:p>
            <a:pPr marL="8637" marR="3455">
              <a:lnSpc>
                <a:spcPct val="150300"/>
              </a:lnSpc>
              <a:spcBef>
                <a:spcPts val="7"/>
              </a:spcBef>
            </a:pPr>
            <a:r>
              <a:rPr sz="1836" spc="3" dirty="0" err="1" smtClean="0">
                <a:latin typeface="微软雅黑"/>
                <a:cs typeface="微软雅黑"/>
              </a:rPr>
              <a:t>定制灵活</a:t>
            </a:r>
            <a:endParaRPr sz="1836" dirty="0">
              <a:latin typeface="微软雅黑"/>
              <a:cs typeface="微软雅黑"/>
            </a:endParaRPr>
          </a:p>
          <a:p>
            <a:pPr marL="8637">
              <a:spcBef>
                <a:spcPts val="1109"/>
              </a:spcBef>
            </a:pPr>
            <a:r>
              <a:rPr sz="1836" spc="3" dirty="0">
                <a:latin typeface="微软雅黑"/>
                <a:cs typeface="微软雅黑"/>
              </a:rPr>
              <a:t>上手十分简单</a:t>
            </a:r>
            <a:endParaRPr sz="1836" dirty="0">
              <a:latin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4609" y="13149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不同点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3319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483768" y="2145728"/>
            <a:ext cx="4926013" cy="42386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/>
            <a:r>
              <a:rPr sz="2754" spc="3" dirty="0">
                <a:solidFill>
                  <a:srgbClr val="000000"/>
                </a:solidFill>
                <a:latin typeface="微软雅黑"/>
                <a:cs typeface="微软雅黑"/>
              </a:rPr>
              <a:t>选用哪个技术路线开发爬虫呢？</a:t>
            </a:r>
            <a:endParaRPr sz="2754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973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5863" y="2325961"/>
            <a:ext cx="2425348" cy="711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4" dirty="0">
                <a:latin typeface="微软雅黑"/>
                <a:cs typeface="微软雅黑"/>
              </a:rPr>
              <a:t>非常小的需求</a:t>
            </a:r>
            <a:r>
              <a:rPr sz="1496" spc="31" dirty="0">
                <a:latin typeface="微软雅黑"/>
                <a:cs typeface="微软雅黑"/>
              </a:rPr>
              <a:t>，</a:t>
            </a:r>
            <a:r>
              <a:rPr sz="1496" spc="17" dirty="0">
                <a:latin typeface="Consolas"/>
                <a:cs typeface="Consolas"/>
              </a:rPr>
              <a:t>request</a:t>
            </a:r>
            <a:r>
              <a:rPr sz="1496" spc="14" dirty="0">
                <a:latin typeface="Consolas"/>
                <a:cs typeface="Consolas"/>
              </a:rPr>
              <a:t>s</a:t>
            </a:r>
            <a:r>
              <a:rPr sz="1496" spc="-3" dirty="0">
                <a:latin typeface="微软雅黑"/>
                <a:cs typeface="微软雅黑"/>
              </a:rPr>
              <a:t>库</a:t>
            </a:r>
            <a:endParaRPr sz="1496" dirty="0">
              <a:latin typeface="微软雅黑"/>
              <a:cs typeface="微软雅黑"/>
            </a:endParaRPr>
          </a:p>
          <a:p>
            <a:pPr>
              <a:spcBef>
                <a:spcPts val="12"/>
              </a:spcBef>
            </a:pPr>
            <a:endParaRPr sz="1632" dirty="0">
              <a:latin typeface="Times New Roman"/>
              <a:cs typeface="Times New Roman"/>
            </a:endParaRPr>
          </a:p>
          <a:p>
            <a:pPr marL="8637"/>
            <a:r>
              <a:rPr sz="1496" spc="34" dirty="0">
                <a:latin typeface="微软雅黑"/>
                <a:cs typeface="微软雅黑"/>
              </a:rPr>
              <a:t>不太小的需求</a:t>
            </a:r>
            <a:r>
              <a:rPr sz="1496" spc="31" dirty="0">
                <a:latin typeface="微软雅黑"/>
                <a:cs typeface="微软雅黑"/>
              </a:rPr>
              <a:t>，</a:t>
            </a:r>
            <a:r>
              <a:rPr sz="1496" spc="17" dirty="0">
                <a:latin typeface="Consolas"/>
                <a:cs typeface="Consolas"/>
              </a:rPr>
              <a:t>Scrapy</a:t>
            </a:r>
            <a:r>
              <a:rPr sz="1496" spc="31" dirty="0">
                <a:latin typeface="微软雅黑"/>
                <a:cs typeface="微软雅黑"/>
              </a:rPr>
              <a:t>框架</a:t>
            </a:r>
            <a:endParaRPr sz="1496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5863" y="3261437"/>
            <a:ext cx="5145227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1" dirty="0">
                <a:latin typeface="微软雅黑"/>
                <a:cs typeface="微软雅黑"/>
              </a:rPr>
              <a:t>定制程度很高的需求（不考虑规模）</a:t>
            </a:r>
            <a:r>
              <a:rPr sz="1496" spc="68" dirty="0">
                <a:latin typeface="微软雅黑"/>
                <a:cs typeface="微软雅黑"/>
              </a:rPr>
              <a:t>，</a:t>
            </a:r>
            <a:r>
              <a:rPr sz="1496" spc="31" dirty="0">
                <a:latin typeface="微软雅黑"/>
                <a:cs typeface="微软雅黑"/>
              </a:rPr>
              <a:t>自搭</a:t>
            </a:r>
            <a:r>
              <a:rPr sz="1496" spc="75" dirty="0">
                <a:latin typeface="微软雅黑"/>
                <a:cs typeface="微软雅黑"/>
              </a:rPr>
              <a:t>框</a:t>
            </a:r>
            <a:r>
              <a:rPr sz="1496" spc="31" dirty="0">
                <a:latin typeface="微软雅黑"/>
                <a:cs typeface="微软雅黑"/>
              </a:rPr>
              <a:t>架</a:t>
            </a:r>
            <a:r>
              <a:rPr sz="1496" spc="24" dirty="0">
                <a:latin typeface="微软雅黑"/>
                <a:cs typeface="微软雅黑"/>
              </a:rPr>
              <a:t>，</a:t>
            </a:r>
            <a:r>
              <a:rPr sz="1496" spc="20" dirty="0">
                <a:latin typeface="Consolas"/>
                <a:cs typeface="Consolas"/>
              </a:rPr>
              <a:t>r</a:t>
            </a:r>
            <a:r>
              <a:rPr sz="1496" spc="-7" dirty="0">
                <a:latin typeface="Consolas"/>
                <a:cs typeface="Consolas"/>
              </a:rPr>
              <a:t>eq</a:t>
            </a:r>
            <a:r>
              <a:rPr sz="1496" spc="20" dirty="0">
                <a:latin typeface="Consolas"/>
                <a:cs typeface="Consolas"/>
              </a:rPr>
              <a:t>u</a:t>
            </a:r>
            <a:r>
              <a:rPr sz="1496" spc="-7" dirty="0">
                <a:latin typeface="Consolas"/>
                <a:cs typeface="Consolas"/>
              </a:rPr>
              <a:t>es</a:t>
            </a:r>
            <a:r>
              <a:rPr sz="1496" spc="20" dirty="0">
                <a:latin typeface="Consolas"/>
                <a:cs typeface="Consolas"/>
              </a:rPr>
              <a:t>t</a:t>
            </a:r>
            <a:r>
              <a:rPr sz="1496" spc="-3" dirty="0">
                <a:latin typeface="Consolas"/>
                <a:cs typeface="Consolas"/>
              </a:rPr>
              <a:t>s</a:t>
            </a:r>
            <a:endParaRPr sz="1496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9282" y="3272633"/>
            <a:ext cx="871070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-3" dirty="0">
                <a:latin typeface="Consolas"/>
                <a:cs typeface="Consolas"/>
              </a:rPr>
              <a:t>&gt;</a:t>
            </a:r>
            <a:r>
              <a:rPr sz="1496" spc="153" dirty="0">
                <a:latin typeface="Consolas"/>
                <a:cs typeface="Consolas"/>
              </a:rPr>
              <a:t> </a:t>
            </a:r>
            <a:r>
              <a:rPr sz="1496" spc="-7" dirty="0">
                <a:latin typeface="Consolas"/>
                <a:cs typeface="Consolas"/>
              </a:rPr>
              <a:t>Scrapy</a:t>
            </a:r>
            <a:endParaRPr sz="1496">
              <a:latin typeface="Consolas"/>
              <a:cs typeface="Consola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2419" y="134761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看情况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705" y="1032"/>
            <a:ext cx="7270862" cy="0"/>
          </a:xfrm>
          <a:custGeom>
            <a:avLst/>
            <a:gdLst/>
            <a:ahLst/>
            <a:cxnLst/>
            <a:rect l="l" t="t" r="r" b="b"/>
            <a:pathLst>
              <a:path w="10690860">
                <a:moveTo>
                  <a:pt x="0" y="0"/>
                </a:moveTo>
                <a:lnTo>
                  <a:pt x="106904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35807"/>
            <a:ext cx="8229600" cy="54950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202544"/>
            <a:r>
              <a:rPr lang="en-US" sz="3571" spc="-163" dirty="0" smtClean="0">
                <a:solidFill>
                  <a:srgbClr val="000000"/>
                </a:solidFill>
                <a:latin typeface="Times New Roman"/>
                <a:cs typeface="Times New Roman"/>
              </a:rPr>
              <a:t>4.1</a:t>
            </a:r>
            <a:r>
              <a:rPr sz="3571" spc="-163" dirty="0" smtClean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3571" spc="-3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571" spc="-197" dirty="0" smtClean="0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sz="3571" spc="-41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71" spc="-143" dirty="0" err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3571" spc="-61" dirty="0" err="1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958" spc="163" dirty="0" err="1" smtClean="0">
                <a:solidFill>
                  <a:srgbClr val="000000"/>
                </a:solidFill>
              </a:rPr>
              <a:t>爬</a:t>
            </a:r>
            <a:r>
              <a:rPr sz="2958" spc="48" dirty="0" err="1" smtClean="0">
                <a:solidFill>
                  <a:srgbClr val="000000"/>
                </a:solidFill>
              </a:rPr>
              <a:t>虫</a:t>
            </a:r>
            <a:r>
              <a:rPr sz="2958" spc="112" dirty="0" err="1" smtClean="0">
                <a:solidFill>
                  <a:srgbClr val="000000"/>
                </a:solidFill>
              </a:rPr>
              <a:t>框</a:t>
            </a:r>
            <a:r>
              <a:rPr sz="2958" spc="78" dirty="0" err="1" smtClean="0">
                <a:solidFill>
                  <a:srgbClr val="000000"/>
                </a:solidFill>
              </a:rPr>
              <a:t>架</a:t>
            </a:r>
            <a:r>
              <a:rPr sz="2958" spc="163" dirty="0" err="1" smtClean="0">
                <a:solidFill>
                  <a:srgbClr val="000000"/>
                </a:solidFill>
              </a:rPr>
              <a:t>介</a:t>
            </a:r>
            <a:r>
              <a:rPr sz="2958" spc="265" dirty="0" err="1" smtClean="0">
                <a:solidFill>
                  <a:srgbClr val="000000"/>
                </a:solidFill>
              </a:rPr>
              <a:t>绍</a:t>
            </a:r>
            <a:endParaRPr sz="2958" dirty="0">
              <a:latin typeface="Times New Roman"/>
              <a:cs typeface="Times New Roman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4.1.1 </a:t>
            </a:r>
            <a:r>
              <a:rPr lang="en-US" altLang="zh-CN" sz="2800" spc="-163" dirty="0" err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spc="-3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spc="-197" dirty="0" err="1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lang="en-US" altLang="zh-CN" sz="2800" spc="-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-143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spc="-6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zh-CN" altLang="en-US" sz="2800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框架介绍</a:t>
            </a:r>
            <a:endParaRPr lang="en-US" altLang="zh-CN" sz="2800" spc="-6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R="260414" lvl="1"/>
            <a:r>
              <a:rPr lang="en-US" altLang="zh-CN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1.Scrapy</a:t>
            </a:r>
            <a:r>
              <a:rPr lang="zh-CN" altLang="en-US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的安装</a:t>
            </a:r>
            <a:endParaRPr lang="en-US" altLang="zh-CN" spc="-6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R="260414" lvl="1"/>
            <a:r>
              <a:rPr lang="en-US" altLang="zh-CN" spc="-61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altLang="zh-CN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lang="zh-CN" altLang="en-US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-6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Scrapy</a:t>
            </a:r>
            <a:r>
              <a:rPr lang="zh-CN" altLang="en-US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爬虫框架结构：“</a:t>
            </a:r>
            <a:r>
              <a:rPr lang="en-US" altLang="zh-CN" spc="-61" dirty="0">
                <a:solidFill>
                  <a:srgbClr val="000000"/>
                </a:solidFill>
                <a:latin typeface="Times New Roman"/>
                <a:cs typeface="Times New Roman"/>
              </a:rPr>
              <a:t>5+2</a:t>
            </a:r>
            <a:r>
              <a:rPr lang="zh-CN" altLang="en-US" spc="-61" dirty="0">
                <a:solidFill>
                  <a:srgbClr val="000000"/>
                </a:solidFill>
                <a:latin typeface="Times New Roman"/>
                <a:cs typeface="Times New Roman"/>
              </a:rPr>
              <a:t>”</a:t>
            </a:r>
            <a:r>
              <a:rPr lang="zh-CN" altLang="en-US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结构</a:t>
            </a:r>
            <a:endParaRPr lang="zh-CN" altLang="en-US" spc="-6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R="260414" lvl="1"/>
            <a:r>
              <a:rPr lang="en-US" altLang="zh-CN" spc="-61" dirty="0">
                <a:solidFill>
                  <a:srgbClr val="000000"/>
                </a:solidFill>
                <a:latin typeface="Times New Roman"/>
                <a:cs typeface="Times New Roman"/>
              </a:rPr>
              <a:t>3. </a:t>
            </a:r>
            <a:r>
              <a:rPr lang="en-US" altLang="zh-CN" spc="-61" dirty="0" err="1">
                <a:solidFill>
                  <a:srgbClr val="000000"/>
                </a:solidFill>
                <a:latin typeface="Times New Roman"/>
                <a:cs typeface="Times New Roman"/>
              </a:rPr>
              <a:t>Scrapy</a:t>
            </a:r>
            <a:r>
              <a:rPr lang="zh-CN" altLang="en-US" spc="-61" dirty="0">
                <a:solidFill>
                  <a:srgbClr val="000000"/>
                </a:solidFill>
                <a:latin typeface="Times New Roman"/>
                <a:cs typeface="Times New Roman"/>
              </a:rPr>
              <a:t>命令行的</a:t>
            </a:r>
            <a:r>
              <a:rPr lang="zh-CN" altLang="en-US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使用</a:t>
            </a:r>
            <a:endParaRPr lang="en-US" altLang="zh-CN" spc="-6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R="260414" lvl="1"/>
            <a:r>
              <a:rPr lang="en-US" altLang="zh-CN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4.Scrapy</a:t>
            </a:r>
            <a:r>
              <a:rPr lang="zh-CN" altLang="en-US" spc="-61" dirty="0">
                <a:solidFill>
                  <a:srgbClr val="000000"/>
                </a:solidFill>
                <a:latin typeface="Times New Roman"/>
                <a:cs typeface="Times New Roman"/>
              </a:rPr>
              <a:t>与 </a:t>
            </a:r>
            <a:r>
              <a:rPr lang="en-US" altLang="zh-CN" spc="-61" dirty="0">
                <a:solidFill>
                  <a:srgbClr val="000000"/>
                </a:solidFill>
                <a:latin typeface="Times New Roman"/>
                <a:cs typeface="Times New Roman"/>
              </a:rPr>
              <a:t>requests</a:t>
            </a:r>
            <a:r>
              <a:rPr lang="zh-CN" altLang="en-US" spc="-61" dirty="0">
                <a:solidFill>
                  <a:srgbClr val="000000"/>
                </a:solidFill>
                <a:latin typeface="Times New Roman"/>
                <a:cs typeface="Times New Roman"/>
              </a:rPr>
              <a:t>的不同</a:t>
            </a:r>
          </a:p>
          <a:p>
            <a:r>
              <a:rPr lang="en-US" altLang="zh-CN" sz="2800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4.1.2</a:t>
            </a:r>
            <a:r>
              <a:rPr lang="zh-CN" altLang="en-US" sz="2800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建立</a:t>
            </a:r>
            <a:r>
              <a:rPr lang="en-US" altLang="zh-CN" sz="2800" spc="-163" dirty="0" err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2800" spc="-3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800" spc="-197" dirty="0" err="1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lang="en-US" altLang="zh-CN" sz="2800" spc="-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-143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spc="-6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zh-CN" altLang="en-US" sz="2800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项目</a:t>
            </a:r>
            <a:endParaRPr lang="en-US" altLang="zh-CN" sz="2800" spc="-6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altLang="zh-CN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1.Scrapy</a:t>
            </a:r>
            <a:r>
              <a:rPr lang="zh-CN" altLang="en-US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爬虫实例及目录结构</a:t>
            </a:r>
            <a:endParaRPr lang="en-US" altLang="zh-CN" spc="-6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altLang="zh-CN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2.Yield</a:t>
            </a:r>
            <a:r>
              <a:rPr lang="zh-CN" altLang="en-US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关键字和生成器</a:t>
            </a:r>
            <a:endParaRPr lang="en-US" altLang="zh-CN" spc="-6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altLang="zh-CN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3.Request</a:t>
            </a:r>
            <a:r>
              <a:rPr lang="zh-CN" altLang="en-US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、</a:t>
            </a:r>
            <a:r>
              <a:rPr lang="en-US" altLang="zh-CN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Response</a:t>
            </a:r>
            <a:r>
              <a:rPr lang="zh-CN" altLang="en-US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和</a:t>
            </a:r>
            <a:r>
              <a:rPr lang="en-US" altLang="zh-CN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Item</a:t>
            </a:r>
            <a:r>
              <a:rPr lang="zh-CN" altLang="en-US" spc="-61" dirty="0" smtClean="0">
                <a:solidFill>
                  <a:srgbClr val="000000"/>
                </a:solidFill>
                <a:latin typeface="Times New Roman"/>
                <a:cs typeface="Times New Roman"/>
              </a:rPr>
              <a:t>类</a:t>
            </a:r>
            <a:r>
              <a:rPr lang="zh-CN" altLang="en-US" spc="-61" smtClean="0">
                <a:solidFill>
                  <a:srgbClr val="000000"/>
                </a:solidFill>
                <a:latin typeface="Times New Roman"/>
                <a:cs typeface="Times New Roman"/>
              </a:rPr>
              <a:t>及方法</a:t>
            </a:r>
            <a:endParaRPr lang="en-US" altLang="zh-CN" sz="2800" spc="-6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altLang="zh-CN" sz="2800" spc="-6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55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7883" y="863382"/>
            <a:ext cx="2769976" cy="42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1115616" y="1995686"/>
            <a:ext cx="3866046" cy="2383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5722749" y="1656302"/>
            <a:ext cx="2521659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817" marR="260414" indent="432">
              <a:lnSpc>
                <a:spcPct val="150300"/>
              </a:lnSpc>
            </a:pPr>
            <a:r>
              <a:rPr sz="2000" dirty="0" err="1">
                <a:latin typeface="+mn-ea"/>
                <a:cs typeface="Consolas"/>
              </a:rPr>
              <a:t>Scrap</a:t>
            </a:r>
            <a:r>
              <a:rPr sz="2000" spc="-3" dirty="0" err="1">
                <a:latin typeface="+mn-ea"/>
                <a:cs typeface="Consolas"/>
              </a:rPr>
              <a:t>y</a:t>
            </a:r>
            <a:r>
              <a:rPr sz="2000" spc="3" dirty="0" err="1">
                <a:latin typeface="+mn-ea"/>
                <a:cs typeface="微软雅黑"/>
              </a:rPr>
              <a:t>框架</a:t>
            </a:r>
            <a:r>
              <a:rPr sz="2000" spc="3" dirty="0">
                <a:latin typeface="+mn-ea"/>
                <a:cs typeface="微软雅黑"/>
              </a:rPr>
              <a:t> </a:t>
            </a:r>
            <a:endParaRPr lang="en-US" sz="2000" spc="3" dirty="0" smtClean="0">
              <a:latin typeface="+mn-ea"/>
              <a:cs typeface="微软雅黑"/>
            </a:endParaRPr>
          </a:p>
          <a:p>
            <a:pPr marL="200817" marR="260414" indent="432">
              <a:lnSpc>
                <a:spcPct val="150300"/>
              </a:lnSpc>
            </a:pPr>
            <a:r>
              <a:rPr lang="en-US" sz="2000" spc="3" dirty="0">
                <a:latin typeface="+mn-ea"/>
                <a:cs typeface="微软雅黑"/>
              </a:rPr>
              <a:t>1</a:t>
            </a:r>
            <a:r>
              <a:rPr lang="en-US" sz="2000" spc="3" dirty="0" smtClean="0">
                <a:latin typeface="+mn-ea"/>
                <a:cs typeface="微软雅黑"/>
              </a:rPr>
              <a:t>.</a:t>
            </a:r>
            <a:r>
              <a:rPr sz="2000" spc="3" dirty="0" smtClean="0">
                <a:latin typeface="+mn-ea"/>
                <a:cs typeface="微软雅黑"/>
              </a:rPr>
              <a:t>“</a:t>
            </a:r>
            <a:r>
              <a:rPr sz="2000" dirty="0" smtClean="0">
                <a:latin typeface="+mn-ea"/>
                <a:cs typeface="Consolas"/>
              </a:rPr>
              <a:t>5+2</a:t>
            </a:r>
            <a:r>
              <a:rPr sz="2000" spc="3" dirty="0">
                <a:latin typeface="+mn-ea"/>
                <a:cs typeface="微软雅黑"/>
              </a:rPr>
              <a:t>”</a:t>
            </a:r>
            <a:r>
              <a:rPr sz="2000" spc="3" dirty="0" smtClean="0">
                <a:latin typeface="+mn-ea"/>
                <a:cs typeface="微软雅黑"/>
              </a:rPr>
              <a:t>结构</a:t>
            </a:r>
            <a:r>
              <a:rPr lang="en-US" sz="2000" dirty="0" smtClean="0">
                <a:latin typeface="+mn-ea"/>
                <a:cs typeface="Consolas"/>
              </a:rPr>
              <a:t>2.</a:t>
            </a:r>
            <a:r>
              <a:rPr sz="2000" dirty="0" smtClean="0">
                <a:latin typeface="+mn-ea"/>
                <a:cs typeface="Consolas"/>
              </a:rPr>
              <a:t>Scrap</a:t>
            </a:r>
            <a:r>
              <a:rPr sz="2000" spc="-7" dirty="0" smtClean="0">
                <a:latin typeface="+mn-ea"/>
                <a:cs typeface="Consolas"/>
              </a:rPr>
              <a:t>y</a:t>
            </a:r>
            <a:r>
              <a:rPr sz="2000" spc="3" dirty="0">
                <a:latin typeface="+mn-ea"/>
                <a:cs typeface="微软雅黑"/>
              </a:rPr>
              <a:t>命令行的 </a:t>
            </a:r>
            <a:r>
              <a:rPr sz="2000" spc="3" dirty="0" err="1" smtClean="0">
                <a:latin typeface="+mn-ea"/>
                <a:cs typeface="微软雅黑"/>
              </a:rPr>
              <a:t>使用</a:t>
            </a:r>
            <a:endParaRPr lang="en-US" sz="2000" spc="3" dirty="0" smtClean="0">
              <a:latin typeface="+mn-ea"/>
              <a:cs typeface="微软雅黑"/>
            </a:endParaRPr>
          </a:p>
          <a:p>
            <a:pPr marL="200817" marR="260414" indent="432">
              <a:lnSpc>
                <a:spcPct val="150300"/>
              </a:lnSpc>
            </a:pPr>
            <a:r>
              <a:rPr lang="en-US" altLang="zh-CN" sz="2000" dirty="0" smtClean="0">
                <a:latin typeface="+mn-ea"/>
                <a:cs typeface="微软雅黑"/>
              </a:rPr>
              <a:t>3.</a:t>
            </a:r>
            <a:r>
              <a:rPr sz="2000" dirty="0" smtClean="0">
                <a:latin typeface="+mn-ea"/>
                <a:cs typeface="Consolas"/>
              </a:rPr>
              <a:t>Scrap</a:t>
            </a:r>
            <a:r>
              <a:rPr sz="2000" spc="-7" dirty="0" smtClean="0">
                <a:latin typeface="+mn-ea"/>
                <a:cs typeface="Consolas"/>
              </a:rPr>
              <a:t>y</a:t>
            </a:r>
            <a:r>
              <a:rPr sz="2000" dirty="0">
                <a:latin typeface="+mn-ea"/>
                <a:cs typeface="微软雅黑"/>
              </a:rPr>
              <a:t>与 </a:t>
            </a:r>
            <a:r>
              <a:rPr sz="2000" dirty="0" err="1" smtClean="0">
                <a:latin typeface="+mn-ea"/>
                <a:cs typeface="Consolas"/>
              </a:rPr>
              <a:t>request</a:t>
            </a:r>
            <a:r>
              <a:rPr sz="2000" spc="-3" dirty="0" err="1" smtClean="0">
                <a:latin typeface="+mn-ea"/>
                <a:cs typeface="Consolas"/>
              </a:rPr>
              <a:t>s</a:t>
            </a:r>
            <a:r>
              <a:rPr sz="2000" spc="3" dirty="0" err="1">
                <a:latin typeface="+mn-ea"/>
                <a:cs typeface="微软雅黑"/>
              </a:rPr>
              <a:t>的不同</a:t>
            </a:r>
            <a:endParaRPr sz="2000" dirty="0">
              <a:latin typeface="+mn-ea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81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4.1.2 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爬虫项目</a:t>
            </a:r>
            <a:endParaRPr lang="zh-CN" alt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591695" y="2355726"/>
            <a:ext cx="2712538" cy="7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3455">
              <a:lnSpc>
                <a:spcPct val="153900"/>
              </a:lnSpc>
            </a:pPr>
            <a:r>
              <a:rPr sz="1496" spc="31" dirty="0">
                <a:latin typeface="微软雅黑"/>
                <a:cs typeface="微软雅黑"/>
              </a:rPr>
              <a:t>步</a:t>
            </a:r>
            <a:r>
              <a:rPr sz="1496" spc="34" dirty="0">
                <a:latin typeface="微软雅黑"/>
                <a:cs typeface="微软雅黑"/>
              </a:rPr>
              <a:t>骤</a:t>
            </a:r>
            <a:r>
              <a:rPr sz="1496" spc="14" dirty="0">
                <a:latin typeface="Consolas"/>
                <a:cs typeface="Consolas"/>
              </a:rPr>
              <a:t>1</a:t>
            </a:r>
            <a:r>
              <a:rPr sz="1496" spc="34" dirty="0">
                <a:latin typeface="微软雅黑"/>
                <a:cs typeface="微软雅黑"/>
              </a:rPr>
              <a:t>：建立工程和</a:t>
            </a:r>
            <a:r>
              <a:rPr sz="1496" spc="17" dirty="0">
                <a:latin typeface="Consolas"/>
                <a:cs typeface="Consolas"/>
              </a:rPr>
              <a:t>Spider</a:t>
            </a:r>
            <a:r>
              <a:rPr sz="1496" spc="31" dirty="0">
                <a:latin typeface="微软雅黑"/>
                <a:cs typeface="微软雅黑"/>
              </a:rPr>
              <a:t>模板 步</a:t>
            </a:r>
            <a:r>
              <a:rPr sz="1496" spc="34" dirty="0">
                <a:latin typeface="微软雅黑"/>
                <a:cs typeface="微软雅黑"/>
              </a:rPr>
              <a:t>骤</a:t>
            </a:r>
            <a:r>
              <a:rPr sz="1496" spc="14" dirty="0">
                <a:latin typeface="Consolas"/>
                <a:cs typeface="Consolas"/>
              </a:rPr>
              <a:t>2</a:t>
            </a:r>
            <a:r>
              <a:rPr sz="1496" spc="34" dirty="0">
                <a:latin typeface="微软雅黑"/>
                <a:cs typeface="微软雅黑"/>
              </a:rPr>
              <a:t>：编写</a:t>
            </a:r>
            <a:r>
              <a:rPr sz="1496" spc="17" dirty="0">
                <a:latin typeface="Consolas"/>
                <a:cs typeface="Consolas"/>
              </a:rPr>
              <a:t>Spider</a:t>
            </a:r>
            <a:endParaRPr sz="1496" dirty="0">
              <a:latin typeface="Consolas"/>
              <a:cs typeface="Consolas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591694" y="3056954"/>
            <a:ext cx="1514115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1" dirty="0">
                <a:latin typeface="微软雅黑"/>
                <a:cs typeface="微软雅黑"/>
              </a:rPr>
              <a:t>步</a:t>
            </a:r>
            <a:r>
              <a:rPr sz="1496" spc="34" dirty="0">
                <a:latin typeface="微软雅黑"/>
                <a:cs typeface="微软雅黑"/>
              </a:rPr>
              <a:t>骤</a:t>
            </a:r>
            <a:r>
              <a:rPr sz="1496" spc="14" dirty="0">
                <a:latin typeface="Consolas"/>
                <a:cs typeface="Consolas"/>
              </a:rPr>
              <a:t>3</a:t>
            </a:r>
            <a:r>
              <a:rPr sz="1496" spc="34" dirty="0">
                <a:latin typeface="微软雅黑"/>
                <a:cs typeface="微软雅黑"/>
              </a:rPr>
              <a:t>：编写</a:t>
            </a:r>
            <a:r>
              <a:rPr sz="1496" spc="-7" dirty="0">
                <a:latin typeface="Consolas"/>
                <a:cs typeface="Consolas"/>
              </a:rPr>
              <a:t>ITEM</a:t>
            </a:r>
            <a:endParaRPr sz="1496" dirty="0">
              <a:latin typeface="Consolas"/>
              <a:cs typeface="Consolas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3234087" y="3068150"/>
            <a:ext cx="955283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-7" dirty="0">
                <a:latin typeface="Consolas"/>
                <a:cs typeface="Consolas"/>
              </a:rPr>
              <a:t>Pipelines</a:t>
            </a:r>
            <a:endParaRPr sz="1496" dirty="0">
              <a:latin typeface="Consolas"/>
              <a:cs typeface="Consolas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4162169" y="1622560"/>
            <a:ext cx="761808" cy="379177"/>
          </a:xfrm>
          <a:custGeom>
            <a:avLst/>
            <a:gdLst/>
            <a:ahLst/>
            <a:cxnLst/>
            <a:rect l="l" t="t" r="r" b="b"/>
            <a:pathLst>
              <a:path w="1120139" h="557530">
                <a:moveTo>
                  <a:pt x="541782" y="250697"/>
                </a:moveTo>
                <a:lnTo>
                  <a:pt x="541782" y="208787"/>
                </a:lnTo>
                <a:lnTo>
                  <a:pt x="305562" y="208787"/>
                </a:lnTo>
                <a:lnTo>
                  <a:pt x="305562" y="0"/>
                </a:lnTo>
                <a:lnTo>
                  <a:pt x="260604" y="0"/>
                </a:lnTo>
                <a:lnTo>
                  <a:pt x="260604" y="208787"/>
                </a:lnTo>
                <a:lnTo>
                  <a:pt x="140208" y="208787"/>
                </a:lnTo>
                <a:lnTo>
                  <a:pt x="140208" y="51053"/>
                </a:lnTo>
                <a:lnTo>
                  <a:pt x="95249" y="51053"/>
                </a:lnTo>
                <a:lnTo>
                  <a:pt x="95250" y="208787"/>
                </a:lnTo>
                <a:lnTo>
                  <a:pt x="0" y="208787"/>
                </a:lnTo>
                <a:lnTo>
                  <a:pt x="0" y="250697"/>
                </a:lnTo>
                <a:lnTo>
                  <a:pt x="541782" y="250697"/>
                </a:lnTo>
                <a:close/>
              </a:path>
              <a:path w="1120139" h="557530">
                <a:moveTo>
                  <a:pt x="498348" y="121919"/>
                </a:moveTo>
                <a:lnTo>
                  <a:pt x="498348" y="81533"/>
                </a:lnTo>
                <a:lnTo>
                  <a:pt x="305562" y="81533"/>
                </a:lnTo>
                <a:lnTo>
                  <a:pt x="305562" y="121919"/>
                </a:lnTo>
                <a:lnTo>
                  <a:pt x="498348" y="121919"/>
                </a:lnTo>
                <a:close/>
              </a:path>
              <a:path w="1120139" h="557530">
                <a:moveTo>
                  <a:pt x="502920" y="342899"/>
                </a:moveTo>
                <a:lnTo>
                  <a:pt x="467868" y="309371"/>
                </a:lnTo>
                <a:lnTo>
                  <a:pt x="452580" y="325853"/>
                </a:lnTo>
                <a:lnTo>
                  <a:pt x="436436" y="341695"/>
                </a:lnTo>
                <a:lnTo>
                  <a:pt x="401580" y="371453"/>
                </a:lnTo>
                <a:lnTo>
                  <a:pt x="363304" y="398642"/>
                </a:lnTo>
                <a:lnTo>
                  <a:pt x="321612" y="423257"/>
                </a:lnTo>
                <a:lnTo>
                  <a:pt x="276510" y="445293"/>
                </a:lnTo>
                <a:lnTo>
                  <a:pt x="228002" y="464746"/>
                </a:lnTo>
                <a:lnTo>
                  <a:pt x="176092" y="481612"/>
                </a:lnTo>
                <a:lnTo>
                  <a:pt x="120786" y="495885"/>
                </a:lnTo>
                <a:lnTo>
                  <a:pt x="62086" y="507561"/>
                </a:lnTo>
                <a:lnTo>
                  <a:pt x="0" y="516635"/>
                </a:lnTo>
                <a:lnTo>
                  <a:pt x="2573" y="522185"/>
                </a:lnTo>
                <a:lnTo>
                  <a:pt x="7876" y="534382"/>
                </a:lnTo>
                <a:lnTo>
                  <a:pt x="12568" y="546031"/>
                </a:lnTo>
                <a:lnTo>
                  <a:pt x="16764" y="557022"/>
                </a:lnTo>
                <a:lnTo>
                  <a:pt x="48927" y="552684"/>
                </a:lnTo>
                <a:lnTo>
                  <a:pt x="110784" y="541988"/>
                </a:lnTo>
                <a:lnTo>
                  <a:pt x="169342" y="528601"/>
                </a:lnTo>
                <a:lnTo>
                  <a:pt x="224597" y="512529"/>
                </a:lnTo>
                <a:lnTo>
                  <a:pt x="276544" y="493774"/>
                </a:lnTo>
                <a:lnTo>
                  <a:pt x="325178" y="472343"/>
                </a:lnTo>
                <a:lnTo>
                  <a:pt x="370496" y="448240"/>
                </a:lnTo>
                <a:lnTo>
                  <a:pt x="412492" y="421469"/>
                </a:lnTo>
                <a:lnTo>
                  <a:pt x="451161" y="392034"/>
                </a:lnTo>
                <a:lnTo>
                  <a:pt x="486500" y="359942"/>
                </a:lnTo>
                <a:lnTo>
                  <a:pt x="502920" y="342899"/>
                </a:lnTo>
                <a:close/>
              </a:path>
              <a:path w="1120139" h="557530">
                <a:moveTo>
                  <a:pt x="179832" y="315467"/>
                </a:moveTo>
                <a:lnTo>
                  <a:pt x="144018" y="284988"/>
                </a:lnTo>
                <a:lnTo>
                  <a:pt x="135916" y="294106"/>
                </a:lnTo>
                <a:lnTo>
                  <a:pt x="126843" y="304138"/>
                </a:lnTo>
                <a:lnTo>
                  <a:pt x="99667" y="333224"/>
                </a:lnTo>
                <a:lnTo>
                  <a:pt x="72787" y="360939"/>
                </a:lnTo>
                <a:lnTo>
                  <a:pt x="12876" y="421297"/>
                </a:lnTo>
                <a:lnTo>
                  <a:pt x="22261" y="430446"/>
                </a:lnTo>
                <a:lnTo>
                  <a:pt x="31559" y="438888"/>
                </a:lnTo>
                <a:lnTo>
                  <a:pt x="40946" y="446401"/>
                </a:lnTo>
                <a:lnTo>
                  <a:pt x="49796" y="438827"/>
                </a:lnTo>
                <a:lnTo>
                  <a:pt x="85781" y="407052"/>
                </a:lnTo>
                <a:lnTo>
                  <a:pt x="122700" y="372663"/>
                </a:lnTo>
                <a:lnTo>
                  <a:pt x="151003" y="344961"/>
                </a:lnTo>
                <a:lnTo>
                  <a:pt x="170164" y="325506"/>
                </a:lnTo>
                <a:lnTo>
                  <a:pt x="179832" y="315467"/>
                </a:lnTo>
                <a:close/>
              </a:path>
              <a:path w="1120139" h="557530">
                <a:moveTo>
                  <a:pt x="300990" y="429767"/>
                </a:moveTo>
                <a:lnTo>
                  <a:pt x="300990" y="264413"/>
                </a:lnTo>
                <a:lnTo>
                  <a:pt x="256032" y="264413"/>
                </a:lnTo>
                <a:lnTo>
                  <a:pt x="256032" y="429767"/>
                </a:lnTo>
                <a:lnTo>
                  <a:pt x="300990" y="429767"/>
                </a:lnTo>
                <a:close/>
              </a:path>
              <a:path w="1120139" h="557530">
                <a:moveTo>
                  <a:pt x="692912" y="387486"/>
                </a:moveTo>
                <a:lnTo>
                  <a:pt x="691642" y="374728"/>
                </a:lnTo>
                <a:lnTo>
                  <a:pt x="687832" y="361576"/>
                </a:lnTo>
                <a:lnTo>
                  <a:pt x="673862" y="364315"/>
                </a:lnTo>
                <a:lnTo>
                  <a:pt x="658622" y="366922"/>
                </a:lnTo>
                <a:lnTo>
                  <a:pt x="645922" y="369392"/>
                </a:lnTo>
                <a:lnTo>
                  <a:pt x="631952" y="371722"/>
                </a:lnTo>
                <a:lnTo>
                  <a:pt x="619252" y="373907"/>
                </a:lnTo>
                <a:lnTo>
                  <a:pt x="607822" y="375944"/>
                </a:lnTo>
                <a:lnTo>
                  <a:pt x="595122" y="377828"/>
                </a:lnTo>
                <a:lnTo>
                  <a:pt x="584962" y="379555"/>
                </a:lnTo>
                <a:lnTo>
                  <a:pt x="573532" y="381122"/>
                </a:lnTo>
                <a:lnTo>
                  <a:pt x="564642" y="382523"/>
                </a:lnTo>
                <a:lnTo>
                  <a:pt x="570992" y="422063"/>
                </a:lnTo>
                <a:lnTo>
                  <a:pt x="582422" y="419159"/>
                </a:lnTo>
                <a:lnTo>
                  <a:pt x="607822" y="413474"/>
                </a:lnTo>
                <a:lnTo>
                  <a:pt x="619252" y="410552"/>
                </a:lnTo>
                <a:lnTo>
                  <a:pt x="631952" y="407483"/>
                </a:lnTo>
                <a:lnTo>
                  <a:pt x="644652" y="404198"/>
                </a:lnTo>
                <a:lnTo>
                  <a:pt x="656082" y="400626"/>
                </a:lnTo>
                <a:lnTo>
                  <a:pt x="668782" y="396696"/>
                </a:lnTo>
                <a:lnTo>
                  <a:pt x="692912" y="387486"/>
                </a:lnTo>
                <a:close/>
              </a:path>
              <a:path w="1120139" h="557530">
                <a:moveTo>
                  <a:pt x="736092" y="32003"/>
                </a:moveTo>
                <a:lnTo>
                  <a:pt x="574802" y="32003"/>
                </a:lnTo>
                <a:lnTo>
                  <a:pt x="574802" y="67817"/>
                </a:lnTo>
                <a:lnTo>
                  <a:pt x="696722" y="67817"/>
                </a:lnTo>
                <a:lnTo>
                  <a:pt x="696722" y="304942"/>
                </a:lnTo>
                <a:lnTo>
                  <a:pt x="708152" y="305031"/>
                </a:lnTo>
                <a:lnTo>
                  <a:pt x="708152" y="530665"/>
                </a:lnTo>
                <a:lnTo>
                  <a:pt x="709422" y="529973"/>
                </a:lnTo>
                <a:lnTo>
                  <a:pt x="718312" y="523210"/>
                </a:lnTo>
                <a:lnTo>
                  <a:pt x="718312" y="268223"/>
                </a:lnTo>
                <a:lnTo>
                  <a:pt x="736092" y="32003"/>
                </a:lnTo>
                <a:close/>
              </a:path>
              <a:path w="1120139" h="557530">
                <a:moveTo>
                  <a:pt x="634492" y="99059"/>
                </a:moveTo>
                <a:lnTo>
                  <a:pt x="597662" y="99059"/>
                </a:lnTo>
                <a:lnTo>
                  <a:pt x="581152" y="304037"/>
                </a:lnTo>
                <a:lnTo>
                  <a:pt x="621792" y="304356"/>
                </a:lnTo>
                <a:lnTo>
                  <a:pt x="621792" y="268223"/>
                </a:lnTo>
                <a:lnTo>
                  <a:pt x="634492" y="99059"/>
                </a:lnTo>
                <a:close/>
              </a:path>
              <a:path w="1120139" h="557530">
                <a:moveTo>
                  <a:pt x="708152" y="530665"/>
                </a:moveTo>
                <a:lnTo>
                  <a:pt x="708152" y="345835"/>
                </a:lnTo>
                <a:lnTo>
                  <a:pt x="706882" y="358826"/>
                </a:lnTo>
                <a:lnTo>
                  <a:pt x="706882" y="371579"/>
                </a:lnTo>
                <a:lnTo>
                  <a:pt x="705612" y="384134"/>
                </a:lnTo>
                <a:lnTo>
                  <a:pt x="705612" y="396531"/>
                </a:lnTo>
                <a:lnTo>
                  <a:pt x="704342" y="408810"/>
                </a:lnTo>
                <a:lnTo>
                  <a:pt x="704342" y="421011"/>
                </a:lnTo>
                <a:lnTo>
                  <a:pt x="703072" y="433175"/>
                </a:lnTo>
                <a:lnTo>
                  <a:pt x="703072" y="445341"/>
                </a:lnTo>
                <a:lnTo>
                  <a:pt x="700532" y="469842"/>
                </a:lnTo>
                <a:lnTo>
                  <a:pt x="695452" y="483535"/>
                </a:lnTo>
                <a:lnTo>
                  <a:pt x="687832" y="493407"/>
                </a:lnTo>
                <a:lnTo>
                  <a:pt x="676402" y="499381"/>
                </a:lnTo>
                <a:lnTo>
                  <a:pt x="662432" y="501386"/>
                </a:lnTo>
                <a:lnTo>
                  <a:pt x="651002" y="501121"/>
                </a:lnTo>
                <a:lnTo>
                  <a:pt x="639572" y="500733"/>
                </a:lnTo>
                <a:lnTo>
                  <a:pt x="621792" y="500655"/>
                </a:lnTo>
                <a:lnTo>
                  <a:pt x="612902" y="500858"/>
                </a:lnTo>
                <a:lnTo>
                  <a:pt x="598932" y="502008"/>
                </a:lnTo>
                <a:lnTo>
                  <a:pt x="601472" y="514245"/>
                </a:lnTo>
                <a:lnTo>
                  <a:pt x="635762" y="539668"/>
                </a:lnTo>
                <a:lnTo>
                  <a:pt x="668782" y="540216"/>
                </a:lnTo>
                <a:lnTo>
                  <a:pt x="673862" y="540116"/>
                </a:lnTo>
                <a:lnTo>
                  <a:pt x="686562" y="538915"/>
                </a:lnTo>
                <a:lnTo>
                  <a:pt x="699262" y="535512"/>
                </a:lnTo>
                <a:lnTo>
                  <a:pt x="708152" y="530665"/>
                </a:lnTo>
                <a:close/>
              </a:path>
              <a:path w="1120139" h="557530">
                <a:moveTo>
                  <a:pt x="696722" y="304942"/>
                </a:moveTo>
                <a:lnTo>
                  <a:pt x="696722" y="67817"/>
                </a:lnTo>
                <a:lnTo>
                  <a:pt x="682752" y="268223"/>
                </a:lnTo>
                <a:lnTo>
                  <a:pt x="621792" y="268223"/>
                </a:lnTo>
                <a:lnTo>
                  <a:pt x="621792" y="304356"/>
                </a:lnTo>
                <a:lnTo>
                  <a:pt x="696722" y="304942"/>
                </a:lnTo>
                <a:close/>
              </a:path>
              <a:path w="1120139" h="557530">
                <a:moveTo>
                  <a:pt x="748792" y="268223"/>
                </a:moveTo>
                <a:lnTo>
                  <a:pt x="718312" y="268223"/>
                </a:lnTo>
                <a:lnTo>
                  <a:pt x="718312" y="523210"/>
                </a:lnTo>
                <a:lnTo>
                  <a:pt x="737362" y="485393"/>
                </a:lnTo>
                <a:lnTo>
                  <a:pt x="741172" y="448907"/>
                </a:lnTo>
                <a:lnTo>
                  <a:pt x="742442" y="439908"/>
                </a:lnTo>
                <a:lnTo>
                  <a:pt x="742442" y="409190"/>
                </a:lnTo>
                <a:lnTo>
                  <a:pt x="748792" y="268223"/>
                </a:lnTo>
                <a:close/>
              </a:path>
              <a:path w="1120139" h="557530">
                <a:moveTo>
                  <a:pt x="905002" y="461772"/>
                </a:moveTo>
                <a:lnTo>
                  <a:pt x="879602" y="435863"/>
                </a:lnTo>
                <a:lnTo>
                  <a:pt x="875792" y="439281"/>
                </a:lnTo>
                <a:lnTo>
                  <a:pt x="865632" y="447158"/>
                </a:lnTo>
                <a:lnTo>
                  <a:pt x="824992" y="476320"/>
                </a:lnTo>
                <a:lnTo>
                  <a:pt x="813562" y="483029"/>
                </a:lnTo>
                <a:lnTo>
                  <a:pt x="803402" y="489508"/>
                </a:lnTo>
                <a:lnTo>
                  <a:pt x="791972" y="495757"/>
                </a:lnTo>
                <a:lnTo>
                  <a:pt x="780542" y="501778"/>
                </a:lnTo>
                <a:lnTo>
                  <a:pt x="769112" y="507571"/>
                </a:lnTo>
                <a:lnTo>
                  <a:pt x="756412" y="513138"/>
                </a:lnTo>
                <a:lnTo>
                  <a:pt x="744982" y="518479"/>
                </a:lnTo>
                <a:lnTo>
                  <a:pt x="752602" y="529401"/>
                </a:lnTo>
                <a:lnTo>
                  <a:pt x="762762" y="537527"/>
                </a:lnTo>
                <a:lnTo>
                  <a:pt x="774192" y="542027"/>
                </a:lnTo>
                <a:lnTo>
                  <a:pt x="785622" y="536595"/>
                </a:lnTo>
                <a:lnTo>
                  <a:pt x="797052" y="530941"/>
                </a:lnTo>
                <a:lnTo>
                  <a:pt x="808482" y="525065"/>
                </a:lnTo>
                <a:lnTo>
                  <a:pt x="819912" y="518962"/>
                </a:lnTo>
                <a:lnTo>
                  <a:pt x="830072" y="512632"/>
                </a:lnTo>
                <a:lnTo>
                  <a:pt x="841502" y="506072"/>
                </a:lnTo>
                <a:lnTo>
                  <a:pt x="851662" y="499281"/>
                </a:lnTo>
                <a:lnTo>
                  <a:pt x="863092" y="492255"/>
                </a:lnTo>
                <a:lnTo>
                  <a:pt x="873252" y="484993"/>
                </a:lnTo>
                <a:lnTo>
                  <a:pt x="883412" y="477494"/>
                </a:lnTo>
                <a:lnTo>
                  <a:pt x="893572" y="469754"/>
                </a:lnTo>
                <a:lnTo>
                  <a:pt x="905002" y="461772"/>
                </a:lnTo>
                <a:close/>
              </a:path>
              <a:path w="1120139" h="557530">
                <a:moveTo>
                  <a:pt x="781812" y="265536"/>
                </a:moveTo>
                <a:lnTo>
                  <a:pt x="781812" y="60197"/>
                </a:lnTo>
                <a:lnTo>
                  <a:pt x="776732" y="233509"/>
                </a:lnTo>
                <a:lnTo>
                  <a:pt x="751332" y="235457"/>
                </a:lnTo>
                <a:lnTo>
                  <a:pt x="769112" y="267391"/>
                </a:lnTo>
                <a:lnTo>
                  <a:pt x="781812" y="265536"/>
                </a:lnTo>
                <a:close/>
              </a:path>
              <a:path w="1120139" h="557530">
                <a:moveTo>
                  <a:pt x="1110742" y="89915"/>
                </a:moveTo>
                <a:lnTo>
                  <a:pt x="1110742" y="56387"/>
                </a:lnTo>
                <a:lnTo>
                  <a:pt x="958342" y="56387"/>
                </a:lnTo>
                <a:lnTo>
                  <a:pt x="958342" y="28955"/>
                </a:lnTo>
                <a:lnTo>
                  <a:pt x="752602" y="28955"/>
                </a:lnTo>
                <a:lnTo>
                  <a:pt x="752602" y="60197"/>
                </a:lnTo>
                <a:lnTo>
                  <a:pt x="781812" y="60197"/>
                </a:lnTo>
                <a:lnTo>
                  <a:pt x="781812" y="265536"/>
                </a:lnTo>
                <a:lnTo>
                  <a:pt x="791972" y="264052"/>
                </a:lnTo>
                <a:lnTo>
                  <a:pt x="814832" y="261048"/>
                </a:lnTo>
                <a:lnTo>
                  <a:pt x="814832" y="60197"/>
                </a:lnTo>
                <a:lnTo>
                  <a:pt x="896112" y="60197"/>
                </a:lnTo>
                <a:lnTo>
                  <a:pt x="896112" y="286511"/>
                </a:lnTo>
                <a:lnTo>
                  <a:pt x="929132" y="286511"/>
                </a:lnTo>
                <a:lnTo>
                  <a:pt x="929132" y="60197"/>
                </a:lnTo>
                <a:lnTo>
                  <a:pt x="950722" y="60197"/>
                </a:lnTo>
                <a:lnTo>
                  <a:pt x="950722" y="88391"/>
                </a:lnTo>
                <a:lnTo>
                  <a:pt x="1068832" y="100383"/>
                </a:lnTo>
                <a:lnTo>
                  <a:pt x="1068832" y="177604"/>
                </a:lnTo>
                <a:lnTo>
                  <a:pt x="1072642" y="171223"/>
                </a:lnTo>
                <a:lnTo>
                  <a:pt x="1091692" y="137801"/>
                </a:lnTo>
                <a:lnTo>
                  <a:pt x="1106932" y="102226"/>
                </a:lnTo>
                <a:lnTo>
                  <a:pt x="1110742" y="89915"/>
                </a:lnTo>
                <a:close/>
              </a:path>
              <a:path w="1120139" h="557530">
                <a:moveTo>
                  <a:pt x="893572" y="377951"/>
                </a:moveTo>
                <a:lnTo>
                  <a:pt x="868172" y="354329"/>
                </a:lnTo>
                <a:lnTo>
                  <a:pt x="865632" y="356937"/>
                </a:lnTo>
                <a:lnTo>
                  <a:pt x="854202" y="365333"/>
                </a:lnTo>
                <a:lnTo>
                  <a:pt x="844042" y="373452"/>
                </a:lnTo>
                <a:lnTo>
                  <a:pt x="833882" y="381348"/>
                </a:lnTo>
                <a:lnTo>
                  <a:pt x="813562" y="396678"/>
                </a:lnTo>
                <a:lnTo>
                  <a:pt x="793242" y="411743"/>
                </a:lnTo>
                <a:lnTo>
                  <a:pt x="784352" y="419307"/>
                </a:lnTo>
                <a:lnTo>
                  <a:pt x="774192" y="426962"/>
                </a:lnTo>
                <a:lnTo>
                  <a:pt x="765302" y="434761"/>
                </a:lnTo>
                <a:lnTo>
                  <a:pt x="774192" y="443421"/>
                </a:lnTo>
                <a:lnTo>
                  <a:pt x="786892" y="449399"/>
                </a:lnTo>
                <a:lnTo>
                  <a:pt x="797052" y="443880"/>
                </a:lnTo>
                <a:lnTo>
                  <a:pt x="807212" y="438010"/>
                </a:lnTo>
                <a:lnTo>
                  <a:pt x="817372" y="431784"/>
                </a:lnTo>
                <a:lnTo>
                  <a:pt x="827532" y="425199"/>
                </a:lnTo>
                <a:lnTo>
                  <a:pt x="837692" y="418251"/>
                </a:lnTo>
                <a:lnTo>
                  <a:pt x="849122" y="410937"/>
                </a:lnTo>
                <a:lnTo>
                  <a:pt x="859282" y="403254"/>
                </a:lnTo>
                <a:lnTo>
                  <a:pt x="870712" y="395198"/>
                </a:lnTo>
                <a:lnTo>
                  <a:pt x="882142" y="386765"/>
                </a:lnTo>
                <a:lnTo>
                  <a:pt x="893572" y="377951"/>
                </a:lnTo>
                <a:close/>
              </a:path>
              <a:path w="1120139" h="557530">
                <a:moveTo>
                  <a:pt x="1072642" y="320039"/>
                </a:moveTo>
                <a:lnTo>
                  <a:pt x="1059942" y="286511"/>
                </a:lnTo>
                <a:lnTo>
                  <a:pt x="1047242" y="288313"/>
                </a:lnTo>
                <a:lnTo>
                  <a:pt x="1034542" y="290065"/>
                </a:lnTo>
                <a:lnTo>
                  <a:pt x="1021842" y="291776"/>
                </a:lnTo>
                <a:lnTo>
                  <a:pt x="1009142" y="293453"/>
                </a:lnTo>
                <a:lnTo>
                  <a:pt x="996442" y="295103"/>
                </a:lnTo>
                <a:lnTo>
                  <a:pt x="954532" y="299978"/>
                </a:lnTo>
                <a:lnTo>
                  <a:pt x="898652" y="306585"/>
                </a:lnTo>
                <a:lnTo>
                  <a:pt x="868172" y="310075"/>
                </a:lnTo>
                <a:lnTo>
                  <a:pt x="854202" y="311894"/>
                </a:lnTo>
                <a:lnTo>
                  <a:pt x="838962" y="313773"/>
                </a:lnTo>
                <a:lnTo>
                  <a:pt x="823722" y="315719"/>
                </a:lnTo>
                <a:lnTo>
                  <a:pt x="808482" y="317740"/>
                </a:lnTo>
                <a:lnTo>
                  <a:pt x="791972" y="319845"/>
                </a:lnTo>
                <a:lnTo>
                  <a:pt x="776732" y="322040"/>
                </a:lnTo>
                <a:lnTo>
                  <a:pt x="779272" y="334290"/>
                </a:lnTo>
                <a:lnTo>
                  <a:pt x="783082" y="346709"/>
                </a:lnTo>
                <a:lnTo>
                  <a:pt x="803402" y="345091"/>
                </a:lnTo>
                <a:lnTo>
                  <a:pt x="814832" y="344228"/>
                </a:lnTo>
                <a:lnTo>
                  <a:pt x="883412" y="339402"/>
                </a:lnTo>
                <a:lnTo>
                  <a:pt x="891032" y="338841"/>
                </a:lnTo>
                <a:lnTo>
                  <a:pt x="903732" y="337856"/>
                </a:lnTo>
                <a:lnTo>
                  <a:pt x="915162" y="336803"/>
                </a:lnTo>
                <a:lnTo>
                  <a:pt x="915162" y="551688"/>
                </a:lnTo>
                <a:lnTo>
                  <a:pt x="950722" y="551688"/>
                </a:lnTo>
                <a:lnTo>
                  <a:pt x="955802" y="398280"/>
                </a:lnTo>
                <a:lnTo>
                  <a:pt x="959612" y="404758"/>
                </a:lnTo>
                <a:lnTo>
                  <a:pt x="959612" y="332818"/>
                </a:lnTo>
                <a:lnTo>
                  <a:pt x="972312" y="331398"/>
                </a:lnTo>
                <a:lnTo>
                  <a:pt x="998982" y="328558"/>
                </a:lnTo>
                <a:lnTo>
                  <a:pt x="1024382" y="325719"/>
                </a:lnTo>
                <a:lnTo>
                  <a:pt x="1072642" y="320039"/>
                </a:lnTo>
                <a:close/>
              </a:path>
              <a:path w="1120139" h="557530">
                <a:moveTo>
                  <a:pt x="896112" y="125729"/>
                </a:moveTo>
                <a:lnTo>
                  <a:pt x="896112" y="96011"/>
                </a:lnTo>
                <a:lnTo>
                  <a:pt x="814832" y="96011"/>
                </a:lnTo>
                <a:lnTo>
                  <a:pt x="814832" y="125729"/>
                </a:lnTo>
                <a:lnTo>
                  <a:pt x="896112" y="125729"/>
                </a:lnTo>
                <a:close/>
              </a:path>
              <a:path w="1120139" h="557530">
                <a:moveTo>
                  <a:pt x="896112" y="190499"/>
                </a:moveTo>
                <a:lnTo>
                  <a:pt x="896112" y="161543"/>
                </a:lnTo>
                <a:lnTo>
                  <a:pt x="814832" y="161543"/>
                </a:lnTo>
                <a:lnTo>
                  <a:pt x="814832" y="190499"/>
                </a:lnTo>
                <a:lnTo>
                  <a:pt x="896112" y="190499"/>
                </a:lnTo>
                <a:close/>
              </a:path>
              <a:path w="1120139" h="557530">
                <a:moveTo>
                  <a:pt x="896112" y="250697"/>
                </a:moveTo>
                <a:lnTo>
                  <a:pt x="896112" y="220979"/>
                </a:lnTo>
                <a:lnTo>
                  <a:pt x="889762" y="221419"/>
                </a:lnTo>
                <a:lnTo>
                  <a:pt x="877062" y="222661"/>
                </a:lnTo>
                <a:lnTo>
                  <a:pt x="864362" y="224028"/>
                </a:lnTo>
                <a:lnTo>
                  <a:pt x="838962" y="226862"/>
                </a:lnTo>
                <a:lnTo>
                  <a:pt x="827532" y="228189"/>
                </a:lnTo>
                <a:lnTo>
                  <a:pt x="814832" y="229361"/>
                </a:lnTo>
                <a:lnTo>
                  <a:pt x="814832" y="261048"/>
                </a:lnTo>
                <a:lnTo>
                  <a:pt x="817372" y="260714"/>
                </a:lnTo>
                <a:lnTo>
                  <a:pt x="828802" y="259044"/>
                </a:lnTo>
                <a:lnTo>
                  <a:pt x="842772" y="257375"/>
                </a:lnTo>
                <a:lnTo>
                  <a:pt x="868172" y="254036"/>
                </a:lnTo>
                <a:lnTo>
                  <a:pt x="896112" y="250697"/>
                </a:lnTo>
                <a:close/>
              </a:path>
              <a:path w="1120139" h="557530">
                <a:moveTo>
                  <a:pt x="954532" y="239031"/>
                </a:moveTo>
                <a:lnTo>
                  <a:pt x="954532" y="213599"/>
                </a:lnTo>
                <a:lnTo>
                  <a:pt x="940562" y="215245"/>
                </a:lnTo>
                <a:lnTo>
                  <a:pt x="929132" y="216407"/>
                </a:lnTo>
                <a:lnTo>
                  <a:pt x="929132" y="286511"/>
                </a:lnTo>
                <a:lnTo>
                  <a:pt x="930402" y="247547"/>
                </a:lnTo>
                <a:lnTo>
                  <a:pt x="941832" y="245554"/>
                </a:lnTo>
                <a:lnTo>
                  <a:pt x="954532" y="239031"/>
                </a:lnTo>
                <a:close/>
              </a:path>
              <a:path w="1120139" h="557530">
                <a:moveTo>
                  <a:pt x="1068832" y="177604"/>
                </a:moveTo>
                <a:lnTo>
                  <a:pt x="1068832" y="100383"/>
                </a:lnTo>
                <a:lnTo>
                  <a:pt x="1062482" y="112667"/>
                </a:lnTo>
                <a:lnTo>
                  <a:pt x="1057402" y="124413"/>
                </a:lnTo>
                <a:lnTo>
                  <a:pt x="1051052" y="135492"/>
                </a:lnTo>
                <a:lnTo>
                  <a:pt x="1043432" y="145773"/>
                </a:lnTo>
                <a:lnTo>
                  <a:pt x="1035812" y="155126"/>
                </a:lnTo>
                <a:lnTo>
                  <a:pt x="1026922" y="163421"/>
                </a:lnTo>
                <a:lnTo>
                  <a:pt x="1018032" y="154763"/>
                </a:lnTo>
                <a:lnTo>
                  <a:pt x="1007872" y="146079"/>
                </a:lnTo>
                <a:lnTo>
                  <a:pt x="998982" y="137416"/>
                </a:lnTo>
                <a:lnTo>
                  <a:pt x="988822" y="128820"/>
                </a:lnTo>
                <a:lnTo>
                  <a:pt x="979932" y="120337"/>
                </a:lnTo>
                <a:lnTo>
                  <a:pt x="969772" y="112013"/>
                </a:lnTo>
                <a:lnTo>
                  <a:pt x="945642" y="132587"/>
                </a:lnTo>
                <a:lnTo>
                  <a:pt x="949452" y="136099"/>
                </a:lnTo>
                <a:lnTo>
                  <a:pt x="958342" y="145074"/>
                </a:lnTo>
                <a:lnTo>
                  <a:pt x="968502" y="154069"/>
                </a:lnTo>
                <a:lnTo>
                  <a:pt x="995172" y="181313"/>
                </a:lnTo>
                <a:lnTo>
                  <a:pt x="1002792" y="190528"/>
                </a:lnTo>
                <a:lnTo>
                  <a:pt x="1011682" y="199833"/>
                </a:lnTo>
                <a:lnTo>
                  <a:pt x="1011682" y="251804"/>
                </a:lnTo>
                <a:lnTo>
                  <a:pt x="1021842" y="243071"/>
                </a:lnTo>
                <a:lnTo>
                  <a:pt x="1030732" y="234193"/>
                </a:lnTo>
                <a:lnTo>
                  <a:pt x="1038351" y="225176"/>
                </a:lnTo>
                <a:lnTo>
                  <a:pt x="1047242" y="234685"/>
                </a:lnTo>
                <a:lnTo>
                  <a:pt x="1059942" y="248078"/>
                </a:lnTo>
                <a:lnTo>
                  <a:pt x="1059942" y="192230"/>
                </a:lnTo>
                <a:lnTo>
                  <a:pt x="1066292" y="181858"/>
                </a:lnTo>
                <a:lnTo>
                  <a:pt x="1068832" y="177604"/>
                </a:lnTo>
                <a:close/>
              </a:path>
              <a:path w="1120139" h="557530">
                <a:moveTo>
                  <a:pt x="1011682" y="251804"/>
                </a:moveTo>
                <a:lnTo>
                  <a:pt x="1011682" y="199833"/>
                </a:lnTo>
                <a:lnTo>
                  <a:pt x="1002792" y="209356"/>
                </a:lnTo>
                <a:lnTo>
                  <a:pt x="995172" y="218731"/>
                </a:lnTo>
                <a:lnTo>
                  <a:pt x="977392" y="237485"/>
                </a:lnTo>
                <a:lnTo>
                  <a:pt x="968502" y="247089"/>
                </a:lnTo>
                <a:lnTo>
                  <a:pt x="960882" y="256996"/>
                </a:lnTo>
                <a:lnTo>
                  <a:pt x="953262" y="267317"/>
                </a:lnTo>
                <a:lnTo>
                  <a:pt x="963422" y="275573"/>
                </a:lnTo>
                <a:lnTo>
                  <a:pt x="973582" y="285156"/>
                </a:lnTo>
                <a:lnTo>
                  <a:pt x="983742" y="277068"/>
                </a:lnTo>
                <a:lnTo>
                  <a:pt x="992632" y="268809"/>
                </a:lnTo>
                <a:lnTo>
                  <a:pt x="1002792" y="260386"/>
                </a:lnTo>
                <a:lnTo>
                  <a:pt x="1011682" y="251804"/>
                </a:lnTo>
                <a:close/>
              </a:path>
              <a:path w="1120139" h="557530">
                <a:moveTo>
                  <a:pt x="1114552" y="376427"/>
                </a:moveTo>
                <a:lnTo>
                  <a:pt x="1085342" y="353509"/>
                </a:lnTo>
                <a:lnTo>
                  <a:pt x="1073912" y="360859"/>
                </a:lnTo>
                <a:lnTo>
                  <a:pt x="1063752" y="367909"/>
                </a:lnTo>
                <a:lnTo>
                  <a:pt x="1052322" y="374587"/>
                </a:lnTo>
                <a:lnTo>
                  <a:pt x="1006601" y="396180"/>
                </a:lnTo>
                <a:lnTo>
                  <a:pt x="993901" y="399945"/>
                </a:lnTo>
                <a:lnTo>
                  <a:pt x="986282" y="389371"/>
                </a:lnTo>
                <a:lnTo>
                  <a:pt x="967232" y="356362"/>
                </a:lnTo>
                <a:lnTo>
                  <a:pt x="959612" y="332818"/>
                </a:lnTo>
                <a:lnTo>
                  <a:pt x="959612" y="404758"/>
                </a:lnTo>
                <a:lnTo>
                  <a:pt x="983742" y="439856"/>
                </a:lnTo>
                <a:lnTo>
                  <a:pt x="992632" y="449562"/>
                </a:lnTo>
                <a:lnTo>
                  <a:pt x="1000251" y="458982"/>
                </a:lnTo>
                <a:lnTo>
                  <a:pt x="1009142" y="468112"/>
                </a:lnTo>
                <a:lnTo>
                  <a:pt x="1018032" y="476947"/>
                </a:lnTo>
                <a:lnTo>
                  <a:pt x="1028192" y="485482"/>
                </a:lnTo>
                <a:lnTo>
                  <a:pt x="1029462" y="486511"/>
                </a:lnTo>
                <a:lnTo>
                  <a:pt x="1029462" y="430790"/>
                </a:lnTo>
                <a:lnTo>
                  <a:pt x="1040892" y="424134"/>
                </a:lnTo>
                <a:lnTo>
                  <a:pt x="1052322" y="417422"/>
                </a:lnTo>
                <a:lnTo>
                  <a:pt x="1062482" y="410663"/>
                </a:lnTo>
                <a:lnTo>
                  <a:pt x="1073912" y="403864"/>
                </a:lnTo>
                <a:lnTo>
                  <a:pt x="1114552" y="376427"/>
                </a:lnTo>
                <a:close/>
              </a:path>
              <a:path w="1120139" h="557530">
                <a:moveTo>
                  <a:pt x="1119632" y="500690"/>
                </a:moveTo>
                <a:lnTo>
                  <a:pt x="1085342" y="481086"/>
                </a:lnTo>
                <a:lnTo>
                  <a:pt x="1054862" y="457977"/>
                </a:lnTo>
                <a:lnTo>
                  <a:pt x="1029462" y="430790"/>
                </a:lnTo>
                <a:lnTo>
                  <a:pt x="1029462" y="486511"/>
                </a:lnTo>
                <a:lnTo>
                  <a:pt x="1070102" y="516517"/>
                </a:lnTo>
                <a:lnTo>
                  <a:pt x="1092962" y="530103"/>
                </a:lnTo>
                <a:lnTo>
                  <a:pt x="1101852" y="521549"/>
                </a:lnTo>
                <a:lnTo>
                  <a:pt x="1110742" y="511839"/>
                </a:lnTo>
                <a:lnTo>
                  <a:pt x="1119632" y="500690"/>
                </a:lnTo>
                <a:close/>
              </a:path>
              <a:path w="1120139" h="557530">
                <a:moveTo>
                  <a:pt x="1112012" y="247810"/>
                </a:moveTo>
                <a:lnTo>
                  <a:pt x="1094232" y="229841"/>
                </a:lnTo>
                <a:lnTo>
                  <a:pt x="1085342" y="220749"/>
                </a:lnTo>
                <a:lnTo>
                  <a:pt x="1077722" y="211495"/>
                </a:lnTo>
                <a:lnTo>
                  <a:pt x="1068832" y="202011"/>
                </a:lnTo>
                <a:lnTo>
                  <a:pt x="1059942" y="192230"/>
                </a:lnTo>
                <a:lnTo>
                  <a:pt x="1059942" y="248078"/>
                </a:lnTo>
                <a:lnTo>
                  <a:pt x="1082802" y="271956"/>
                </a:lnTo>
                <a:lnTo>
                  <a:pt x="1090422" y="281177"/>
                </a:lnTo>
                <a:lnTo>
                  <a:pt x="1112012" y="2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9" name="矩形 8"/>
          <p:cNvSpPr/>
          <p:nvPr/>
        </p:nvSpPr>
        <p:spPr>
          <a:xfrm>
            <a:off x="1545387" y="3298341"/>
            <a:ext cx="20185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：优化配置策略</a:t>
            </a:r>
          </a:p>
        </p:txBody>
      </p:sp>
    </p:spTree>
    <p:extLst>
      <p:ext uri="{BB962C8B-B14F-4D97-AF65-F5344CB8AC3E}">
        <p14:creationId xmlns:p14="http://schemas.microsoft.com/office/powerpoint/2010/main" val="29756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8010" y="1311926"/>
            <a:ext cx="3105626" cy="2160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Calibri"/>
                <a:cs typeface="Calibri"/>
              </a:rPr>
              <a:t>1.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进入命令行窗体，在</a:t>
            </a:r>
            <a:r>
              <a:rPr spc="-68" dirty="0">
                <a:latin typeface="Calibri"/>
                <a:cs typeface="Calibri"/>
              </a:rPr>
              <a:t>c</a:t>
            </a:r>
            <a:r>
              <a:rPr dirty="0">
                <a:latin typeface="宋体"/>
                <a:cs typeface="宋体"/>
              </a:rPr>
              <a:t>盘中 建立一个文件夹例如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71" dirty="0">
                <a:latin typeface="Calibri"/>
                <a:cs typeface="Calibri"/>
              </a:rPr>
              <a:t>ampl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， 进入</a:t>
            </a:r>
            <a:r>
              <a:rPr spc="4" dirty="0">
                <a:latin typeface="Calibri"/>
                <a:cs typeface="Calibri"/>
              </a:rPr>
              <a:t>c</a:t>
            </a:r>
            <a:r>
              <a:rPr spc="8" dirty="0">
                <a:latin typeface="Calibri"/>
                <a:cs typeface="Calibri"/>
              </a:rPr>
              <a:t>:\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75" dirty="0">
                <a:latin typeface="Calibri"/>
                <a:cs typeface="Calibri"/>
              </a:rPr>
              <a:t>mpl</a:t>
            </a:r>
            <a:r>
              <a:rPr spc="-68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然后</a:t>
            </a:r>
            <a:r>
              <a:rPr spc="-11" dirty="0">
                <a:latin typeface="宋体"/>
                <a:cs typeface="宋体"/>
              </a:rPr>
              <a:t>执</a:t>
            </a:r>
            <a:r>
              <a:rPr dirty="0">
                <a:latin typeface="宋体"/>
                <a:cs typeface="宋体"/>
              </a:rPr>
              <a:t>行命令： 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art</a:t>
            </a:r>
            <a:r>
              <a:rPr b="1" spc="-13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86" dirty="0">
                <a:solidFill>
                  <a:srgbClr val="FF0000"/>
                </a:solidFill>
                <a:latin typeface="Calibri"/>
                <a:cs typeface="Calibri"/>
              </a:rPr>
              <a:t>oje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b="1" spc="-8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35" dirty="0">
                <a:solidFill>
                  <a:srgbClr val="FF0000"/>
                </a:solidFill>
                <a:latin typeface="Calibri"/>
                <a:cs typeface="Calibri"/>
              </a:rPr>
              <a:t>demo</a:t>
            </a:r>
            <a:r>
              <a:rPr b="1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该命令时建立一个名称为 </a:t>
            </a:r>
            <a:r>
              <a:rPr spc="-83" dirty="0">
                <a:latin typeface="Calibri"/>
                <a:cs typeface="Calibri"/>
              </a:rPr>
              <a:t>de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dirty="0">
                <a:latin typeface="宋体"/>
                <a:cs typeface="宋体"/>
              </a:rPr>
              <a:t>的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项目，如图</a:t>
            </a:r>
            <a:r>
              <a:rPr spc="-64" dirty="0">
                <a:latin typeface="Calibri"/>
                <a:cs typeface="Calibri"/>
              </a:rPr>
              <a:t>4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spc="-172" dirty="0">
                <a:latin typeface="Calibri"/>
                <a:cs typeface="Calibri"/>
              </a:rPr>
              <a:t>-</a:t>
            </a:r>
            <a:r>
              <a:rPr spc="-116" dirty="0">
                <a:latin typeface="Calibri"/>
                <a:cs typeface="Calibri"/>
              </a:rPr>
              <a:t> </a:t>
            </a:r>
            <a:r>
              <a:rPr spc="-68" dirty="0">
                <a:latin typeface="Calibri"/>
                <a:cs typeface="Calibri"/>
              </a:rPr>
              <a:t>1</a:t>
            </a:r>
            <a:r>
              <a:rPr dirty="0">
                <a:latin typeface="宋体"/>
                <a:cs typeface="宋体"/>
              </a:rPr>
              <a:t>。</a:t>
            </a:r>
            <a:endParaRPr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10125" y="1351597"/>
            <a:ext cx="3516154" cy="2196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602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43856"/>
            <a:ext cx="4799126" cy="283215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5536" y="267494"/>
            <a:ext cx="8305800" cy="857250"/>
          </a:xfrm>
        </p:spPr>
        <p:txBody>
          <a:bodyPr>
            <a:normAutofit/>
          </a:bodyPr>
          <a:lstStyle/>
          <a:p>
            <a:r>
              <a:rPr lang="en-US" altLang="zh-CN" dirty="0"/>
              <a:t>1.Scrapy</a:t>
            </a:r>
            <a:r>
              <a:rPr lang="zh-CN" altLang="en-US" dirty="0"/>
              <a:t>爬虫实例及目录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194662" y="3267992"/>
            <a:ext cx="5294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12160" y="290795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服务器部署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爬虫的配置文件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194662" y="2619920"/>
            <a:ext cx="5294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12160" y="24038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整个工程的目录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9552" y="14061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生成的工程目录</a:t>
            </a:r>
          </a:p>
        </p:txBody>
      </p:sp>
    </p:spTree>
    <p:extLst>
      <p:ext uri="{BB962C8B-B14F-4D97-AF65-F5344CB8AC3E}">
        <p14:creationId xmlns:p14="http://schemas.microsoft.com/office/powerpoint/2010/main" val="145582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632" y="771550"/>
            <a:ext cx="7632848" cy="720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  <a:tabLst>
                <a:tab pos="284798" algn="l"/>
              </a:tabLst>
            </a:pPr>
            <a:r>
              <a:rPr dirty="0">
                <a:latin typeface="Calibri"/>
                <a:cs typeface="Calibri"/>
              </a:rPr>
              <a:t>2.	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项目建立后会在 </a:t>
            </a:r>
            <a:r>
              <a:rPr spc="4" dirty="0">
                <a:latin typeface="Calibri"/>
                <a:cs typeface="Calibri"/>
              </a:rPr>
              <a:t>c</a:t>
            </a:r>
            <a:r>
              <a:rPr spc="8" dirty="0">
                <a:latin typeface="Calibri"/>
                <a:cs typeface="Calibri"/>
              </a:rPr>
              <a:t>:\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71" dirty="0">
                <a:latin typeface="Calibri"/>
                <a:cs typeface="Calibri"/>
              </a:rPr>
              <a:t>ample</a:t>
            </a:r>
            <a:r>
              <a:rPr dirty="0">
                <a:latin typeface="宋体"/>
                <a:cs typeface="宋体"/>
              </a:rPr>
              <a:t>中建立</a:t>
            </a:r>
            <a:r>
              <a:rPr spc="-83" dirty="0">
                <a:latin typeface="Calibri"/>
                <a:cs typeface="Calibri"/>
              </a:rPr>
              <a:t>de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dirty="0">
                <a:latin typeface="宋体"/>
                <a:cs typeface="宋体"/>
              </a:rPr>
              <a:t>文件夹， 同时下面还有另外一个</a:t>
            </a:r>
            <a:r>
              <a:rPr spc="-83" dirty="0">
                <a:latin typeface="Calibri"/>
                <a:cs typeface="Calibri"/>
              </a:rPr>
              <a:t>de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53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子文件夹，结构果如图</a:t>
            </a:r>
            <a:r>
              <a:rPr spc="-64" dirty="0">
                <a:latin typeface="Calibri"/>
                <a:cs typeface="Calibri"/>
              </a:rPr>
              <a:t>4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spc="-172" dirty="0">
                <a:latin typeface="Calibri"/>
                <a:cs typeface="Calibri"/>
              </a:rPr>
              <a:t>-</a:t>
            </a:r>
            <a:r>
              <a:rPr spc="-60" dirty="0">
                <a:latin typeface="Calibri"/>
                <a:cs typeface="Calibri"/>
              </a:rPr>
              <a:t>2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所示。</a:t>
            </a:r>
          </a:p>
        </p:txBody>
      </p:sp>
      <p:sp>
        <p:nvSpPr>
          <p:cNvPr id="13" name="object 13"/>
          <p:cNvSpPr/>
          <p:nvPr/>
        </p:nvSpPr>
        <p:spPr>
          <a:xfrm>
            <a:off x="1259632" y="1491630"/>
            <a:ext cx="4032448" cy="343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067944" y="3435846"/>
            <a:ext cx="18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067944" y="3651870"/>
            <a:ext cx="18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356176" y="3867894"/>
            <a:ext cx="15117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139952" y="4083918"/>
            <a:ext cx="18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139952" y="4299942"/>
            <a:ext cx="180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80112" y="2283718"/>
            <a:ext cx="180000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07564" y="2103863"/>
            <a:ext cx="2868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Scrapy</a:t>
            </a:r>
            <a:r>
              <a:rPr lang="zh-CN" altLang="en-US" sz="1400" dirty="0" smtClean="0"/>
              <a:t>框架用户自定义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代码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928137" y="2705187"/>
            <a:ext cx="335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缓存目录，不需修改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94258" y="3467947"/>
            <a:ext cx="335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Items</a:t>
            </a:r>
            <a:r>
              <a:rPr lang="zh-CN" altLang="en-US" sz="1200" dirty="0" smtClean="0"/>
              <a:t>代码模板（继承类）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67944" y="3724825"/>
            <a:ext cx="335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Middlewares</a:t>
            </a:r>
            <a:r>
              <a:rPr lang="zh-CN" altLang="en-US" sz="1200" dirty="0" smtClean="0"/>
              <a:t>代码模板（继承类）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894258" y="3981896"/>
            <a:ext cx="335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Pipelines</a:t>
            </a:r>
            <a:r>
              <a:rPr lang="zh-CN" altLang="en-US" sz="1200" dirty="0" smtClean="0"/>
              <a:t>代码模板（继承类）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900408" y="4238967"/>
            <a:ext cx="335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Scrapy</a:t>
            </a:r>
            <a:r>
              <a:rPr lang="zh-CN" altLang="en-US" sz="1200" dirty="0" smtClean="0"/>
              <a:t>爬虫的配置文件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143709" y="2931790"/>
            <a:ext cx="18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138337" y="3165453"/>
            <a:ext cx="18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38337" y="3284025"/>
            <a:ext cx="335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初始化脚本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928137" y="2992944"/>
            <a:ext cx="335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Spiders</a:t>
            </a:r>
            <a:r>
              <a:rPr lang="zh-CN" altLang="en-US" sz="1200" dirty="0" smtClean="0"/>
              <a:t>代码模板目录（继承类）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75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9" grpId="0"/>
      <p:bldP spid="30" grpId="0"/>
      <p:bldP spid="31" grpId="0"/>
      <p:bldP spid="32" grpId="0"/>
      <p:bldP spid="35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27534"/>
            <a:ext cx="7088088" cy="31310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1640" y="422793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内层目录结构：用户自定义的代码增加在此处</a:t>
            </a:r>
            <a:endParaRPr lang="zh-CN" altLang="en-US" sz="2400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1707654"/>
            <a:ext cx="518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682335" y="1059582"/>
            <a:ext cx="461665" cy="2699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初始文件，无需修改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6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668" y="1502997"/>
            <a:ext cx="2780824" cy="720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Calibri"/>
                <a:cs typeface="Calibri"/>
              </a:rPr>
              <a:t>3.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用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spc="-105" dirty="0">
                <a:latin typeface="Calibri"/>
                <a:cs typeface="Calibri"/>
              </a:rPr>
              <a:t>Ch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75" dirty="0">
                <a:latin typeface="Calibri"/>
                <a:cs typeface="Calibri"/>
              </a:rPr>
              <a:t>m</a:t>
            </a:r>
            <a:r>
              <a:rPr dirty="0">
                <a:latin typeface="宋体"/>
                <a:cs typeface="宋体"/>
              </a:rPr>
              <a:t>打开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71" dirty="0">
                <a:latin typeface="Calibri"/>
                <a:cs typeface="Calibri"/>
              </a:rPr>
              <a:t>ampl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项 目，如图</a:t>
            </a:r>
            <a:r>
              <a:rPr spc="-64" dirty="0">
                <a:latin typeface="Calibri"/>
                <a:cs typeface="Calibri"/>
              </a:rPr>
              <a:t>4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64" dirty="0">
                <a:latin typeface="Calibri"/>
                <a:cs typeface="Calibri"/>
              </a:rPr>
              <a:t>3</a:t>
            </a:r>
            <a:r>
              <a:rPr dirty="0">
                <a:latin typeface="宋体"/>
                <a:cs typeface="宋体"/>
              </a:rPr>
              <a:t>所示。</a:t>
            </a:r>
            <a:endParaRPr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90587" y="1406842"/>
            <a:ext cx="3427571" cy="2512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0787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632" y="1227011"/>
            <a:ext cx="3192304" cy="1440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Calibri"/>
                <a:cs typeface="Calibri"/>
              </a:rPr>
              <a:t>4.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为了测试我们的这个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项 目，我们先建立一个</a:t>
            </a:r>
            <a:r>
              <a:rPr spc="-146" dirty="0">
                <a:latin typeface="Calibri"/>
                <a:cs typeface="Calibri"/>
              </a:rPr>
              <a:t>W</a:t>
            </a:r>
            <a:r>
              <a:rPr spc="-83" dirty="0">
                <a:latin typeface="Calibri"/>
                <a:cs typeface="Calibri"/>
              </a:rPr>
              <a:t>eb</a:t>
            </a:r>
            <a:r>
              <a:rPr dirty="0">
                <a:latin typeface="宋体"/>
                <a:cs typeface="宋体"/>
              </a:rPr>
              <a:t>网站， 可以在</a:t>
            </a:r>
            <a:r>
              <a:rPr spc="11" dirty="0">
                <a:latin typeface="Calibri"/>
                <a:cs typeface="Calibri"/>
              </a:rPr>
              <a:t>c: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71" dirty="0">
                <a:latin typeface="Calibri"/>
                <a:cs typeface="Calibri"/>
              </a:rPr>
              <a:t>ampl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中建立一个 </a:t>
            </a:r>
            <a:r>
              <a:rPr spc="-41" dirty="0">
                <a:latin typeface="Calibri"/>
                <a:cs typeface="Calibri"/>
              </a:rPr>
              <a:t>se</a:t>
            </a:r>
            <a:r>
              <a:rPr spc="-11" dirty="0">
                <a:latin typeface="Calibri"/>
                <a:cs typeface="Calibri"/>
              </a:rPr>
              <a:t>r</a:t>
            </a:r>
            <a:r>
              <a:rPr spc="-71" dirty="0">
                <a:latin typeface="Calibri"/>
                <a:cs typeface="Calibri"/>
              </a:rPr>
              <a:t>v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180" dirty="0">
                <a:latin typeface="Calibri"/>
                <a:cs typeface="Calibri"/>
              </a:rPr>
              <a:t>r</a:t>
            </a:r>
            <a:r>
              <a:rPr spc="-19" dirty="0">
                <a:latin typeface="Calibri"/>
                <a:cs typeface="Calibri"/>
              </a:rPr>
              <a:t>.</a:t>
            </a:r>
            <a:r>
              <a:rPr spc="-56" dirty="0">
                <a:latin typeface="Calibri"/>
                <a:cs typeface="Calibri"/>
              </a:rPr>
              <a:t>p</a:t>
            </a:r>
            <a:r>
              <a:rPr spc="-53" dirty="0">
                <a:latin typeface="Calibri"/>
                <a:cs typeface="Calibri"/>
              </a:rPr>
              <a:t>y</a:t>
            </a:r>
            <a:r>
              <a:rPr spc="-4" dirty="0">
                <a:latin typeface="宋体"/>
                <a:cs typeface="宋体"/>
              </a:rPr>
              <a:t>程序如右：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9898" y="1227011"/>
            <a:ext cx="2994510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6" dirty="0">
                <a:latin typeface="Calibri"/>
                <a:cs typeface="Calibri"/>
              </a:rPr>
              <a:t>import</a:t>
            </a:r>
            <a:r>
              <a:rPr b="1" spc="-109" dirty="0">
                <a:latin typeface="Calibri"/>
                <a:cs typeface="Calibri"/>
              </a:rPr>
              <a:t> </a:t>
            </a:r>
            <a:r>
              <a:rPr b="1" spc="-101" dirty="0">
                <a:latin typeface="Calibri"/>
                <a:cs typeface="Calibri"/>
              </a:rPr>
              <a:t>flask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875" dirty="0">
              <a:latin typeface="Times New Roman"/>
              <a:cs typeface="Times New Roman"/>
            </a:endParaRPr>
          </a:p>
          <a:p>
            <a:pPr marL="9525">
              <a:tabLst>
                <a:tab pos="1760220" algn="l"/>
              </a:tabLst>
            </a:pPr>
            <a:r>
              <a:rPr b="1" spc="-124" dirty="0">
                <a:latin typeface="Calibri"/>
                <a:cs typeface="Calibri"/>
              </a:rPr>
              <a:t>ap</a:t>
            </a:r>
            <a:r>
              <a:rPr b="1" spc="-143" dirty="0">
                <a:latin typeface="Calibri"/>
                <a:cs typeface="Calibri"/>
              </a:rPr>
              <a:t>p</a:t>
            </a:r>
            <a:r>
              <a:rPr b="1" spc="-379" dirty="0">
                <a:latin typeface="Calibri"/>
                <a:cs typeface="Calibri"/>
              </a:rPr>
              <a:t>=</a:t>
            </a:r>
            <a:r>
              <a:rPr b="1" spc="-94" dirty="0">
                <a:latin typeface="Calibri"/>
                <a:cs typeface="Calibri"/>
              </a:rPr>
              <a:t>flask.F</a:t>
            </a:r>
            <a:r>
              <a:rPr b="1" spc="-53" dirty="0">
                <a:latin typeface="Calibri"/>
                <a:cs typeface="Calibri"/>
              </a:rPr>
              <a:t>l</a:t>
            </a:r>
            <a:r>
              <a:rPr b="1" spc="-98" dirty="0">
                <a:latin typeface="Calibri"/>
                <a:cs typeface="Calibri"/>
              </a:rPr>
              <a:t>as</a:t>
            </a:r>
            <a:r>
              <a:rPr b="1" spc="-105" dirty="0">
                <a:latin typeface="Calibri"/>
                <a:cs typeface="Calibri"/>
              </a:rPr>
              <a:t>k(</a:t>
            </a:r>
            <a:r>
              <a:rPr b="1" dirty="0">
                <a:latin typeface="Calibri"/>
                <a:cs typeface="Calibri"/>
              </a:rPr>
              <a:t>	</a:t>
            </a:r>
            <a:r>
              <a:rPr b="1" spc="-109" dirty="0">
                <a:latin typeface="Calibri"/>
                <a:cs typeface="Calibri"/>
              </a:rPr>
              <a:t>na</a:t>
            </a:r>
            <a:r>
              <a:rPr b="1" spc="-176" dirty="0">
                <a:latin typeface="Calibri"/>
                <a:cs typeface="Calibri"/>
              </a:rPr>
              <a:t>m</a:t>
            </a:r>
            <a:r>
              <a:rPr b="1" spc="41" dirty="0">
                <a:latin typeface="Calibri"/>
                <a:cs typeface="Calibri"/>
              </a:rPr>
              <a:t>e</a:t>
            </a:r>
            <a:r>
              <a:rPr b="1" spc="38" dirty="0">
                <a:latin typeface="Calibri"/>
                <a:cs typeface="Calibri"/>
              </a:rPr>
              <a:t>_</a:t>
            </a:r>
            <a:r>
              <a:rPr b="1" spc="19" dirty="0">
                <a:latin typeface="Calibri"/>
                <a:cs typeface="Calibri"/>
              </a:rPr>
              <a:t>_)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875" dirty="0">
              <a:latin typeface="Times New Roman"/>
              <a:cs typeface="Times New Roman"/>
            </a:endParaRPr>
          </a:p>
          <a:p>
            <a:pPr marL="9525"/>
            <a:r>
              <a:rPr b="1" spc="-101" dirty="0">
                <a:latin typeface="Calibri"/>
                <a:cs typeface="Calibri"/>
              </a:rPr>
              <a:t>@</a:t>
            </a:r>
            <a:r>
              <a:rPr b="1" spc="-124" dirty="0">
                <a:latin typeface="Calibri"/>
                <a:cs typeface="Calibri"/>
              </a:rPr>
              <a:t>ap</a:t>
            </a:r>
            <a:r>
              <a:rPr b="1" spc="-146" dirty="0">
                <a:latin typeface="Calibri"/>
                <a:cs typeface="Calibri"/>
              </a:rPr>
              <a:t>p</a:t>
            </a:r>
            <a:r>
              <a:rPr b="1" spc="-38" dirty="0">
                <a:latin typeface="Calibri"/>
                <a:cs typeface="Calibri"/>
              </a:rPr>
              <a:t>.</a:t>
            </a:r>
            <a:r>
              <a:rPr b="1" spc="-79" dirty="0">
                <a:latin typeface="Calibri"/>
                <a:cs typeface="Calibri"/>
              </a:rPr>
              <a:t>r</a:t>
            </a:r>
            <a:r>
              <a:rPr b="1" spc="-127" dirty="0">
                <a:latin typeface="Calibri"/>
                <a:cs typeface="Calibri"/>
              </a:rPr>
              <a:t>ou</a:t>
            </a:r>
            <a:r>
              <a:rPr b="1" spc="-109" dirty="0">
                <a:latin typeface="Calibri"/>
                <a:cs typeface="Calibri"/>
              </a:rPr>
              <a:t>t</a:t>
            </a:r>
            <a:r>
              <a:rPr b="1" spc="-64" dirty="0">
                <a:latin typeface="Calibri"/>
                <a:cs typeface="Calibri"/>
              </a:rPr>
              <a:t>e</a:t>
            </a:r>
            <a:r>
              <a:rPr b="1" spc="-86" dirty="0">
                <a:latin typeface="Calibri"/>
                <a:cs typeface="Calibri"/>
              </a:rPr>
              <a:t>("/")</a:t>
            </a:r>
            <a:endParaRPr dirty="0">
              <a:latin typeface="Calibri"/>
              <a:cs typeface="Calibri"/>
            </a:endParaRPr>
          </a:p>
          <a:p>
            <a:pPr marL="9525"/>
            <a:r>
              <a:rPr b="1" spc="-116" dirty="0">
                <a:latin typeface="Calibri"/>
                <a:cs typeface="Calibri"/>
              </a:rPr>
              <a:t>d</a:t>
            </a:r>
            <a:r>
              <a:rPr b="1" spc="-113" dirty="0">
                <a:latin typeface="Calibri"/>
                <a:cs typeface="Calibri"/>
              </a:rPr>
              <a:t>e</a:t>
            </a:r>
            <a:r>
              <a:rPr b="1" spc="-120" dirty="0">
                <a:latin typeface="Calibri"/>
                <a:cs typeface="Calibri"/>
              </a:rPr>
              <a:t>f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spc="-101" dirty="0">
                <a:latin typeface="Calibri"/>
                <a:cs typeface="Calibri"/>
              </a:rPr>
              <a:t>in</a:t>
            </a:r>
            <a:r>
              <a:rPr b="1" spc="-153" dirty="0">
                <a:latin typeface="Calibri"/>
                <a:cs typeface="Calibri"/>
              </a:rPr>
              <a:t>d</a:t>
            </a:r>
            <a:r>
              <a:rPr b="1" spc="-98" dirty="0">
                <a:latin typeface="Calibri"/>
                <a:cs typeface="Calibri"/>
              </a:rPr>
              <a:t>e</a:t>
            </a:r>
            <a:r>
              <a:rPr b="1" spc="-131" dirty="0">
                <a:latin typeface="Calibri"/>
                <a:cs typeface="Calibri"/>
              </a:rPr>
              <a:t>x()</a:t>
            </a:r>
            <a:r>
              <a:rPr b="1" spc="8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34"/>
              </a:spcBef>
            </a:pPr>
            <a:r>
              <a:rPr b="1" spc="-101" dirty="0">
                <a:latin typeface="Calibri"/>
                <a:cs typeface="Calibri"/>
              </a:rPr>
              <a:t>r</a:t>
            </a:r>
            <a:r>
              <a:rPr b="1" spc="-79" dirty="0">
                <a:latin typeface="Calibri"/>
                <a:cs typeface="Calibri"/>
              </a:rPr>
              <a:t>et</a:t>
            </a:r>
            <a:r>
              <a:rPr b="1" spc="-131" dirty="0">
                <a:latin typeface="Calibri"/>
                <a:cs typeface="Calibri"/>
              </a:rPr>
              <a:t>u</a:t>
            </a:r>
            <a:r>
              <a:rPr b="1" spc="-86" dirty="0">
                <a:latin typeface="Calibri"/>
                <a:cs typeface="Calibri"/>
              </a:rPr>
              <a:t>r</a:t>
            </a:r>
            <a:r>
              <a:rPr b="1" spc="-124" dirty="0">
                <a:latin typeface="Calibri"/>
                <a:cs typeface="Calibri"/>
              </a:rPr>
              <a:t>n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spc="-105" dirty="0">
                <a:latin typeface="Calibri"/>
                <a:cs typeface="Calibri"/>
              </a:rPr>
              <a:t>"</a:t>
            </a:r>
            <a:r>
              <a:rPr b="1" dirty="0">
                <a:latin typeface="宋体"/>
                <a:cs typeface="宋体"/>
              </a:rPr>
              <a:t>测试</a:t>
            </a:r>
            <a:r>
              <a:rPr b="1" spc="-94" dirty="0">
                <a:latin typeface="Calibri"/>
                <a:cs typeface="Calibri"/>
              </a:rPr>
              <a:t>sc</a:t>
            </a:r>
            <a:r>
              <a:rPr b="1" spc="-116" dirty="0">
                <a:latin typeface="Calibri"/>
                <a:cs typeface="Calibri"/>
              </a:rPr>
              <a:t>r</a:t>
            </a:r>
            <a:r>
              <a:rPr b="1" spc="-109" dirty="0">
                <a:latin typeface="Calibri"/>
                <a:cs typeface="Calibri"/>
              </a:rPr>
              <a:t>a</a:t>
            </a:r>
            <a:r>
              <a:rPr b="1" spc="-135" dirty="0">
                <a:latin typeface="Calibri"/>
                <a:cs typeface="Calibri"/>
              </a:rPr>
              <a:t>p</a:t>
            </a:r>
            <a:r>
              <a:rPr b="1" spc="-116" dirty="0">
                <a:latin typeface="Calibri"/>
                <a:cs typeface="Calibri"/>
              </a:rPr>
              <a:t>y</a:t>
            </a:r>
            <a:r>
              <a:rPr b="1" spc="-101" dirty="0">
                <a:latin typeface="Calibri"/>
                <a:cs typeface="Calibri"/>
              </a:rPr>
              <a:t>"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9898" y="3422238"/>
            <a:ext cx="1476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01" dirty="0">
                <a:latin typeface="Calibri"/>
                <a:cs typeface="Calibri"/>
              </a:rPr>
              <a:t>if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8270" y="3696557"/>
            <a:ext cx="11129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68" dirty="0">
                <a:latin typeface="Calibri"/>
                <a:cs typeface="Calibri"/>
              </a:rPr>
              <a:t>name</a:t>
            </a:r>
            <a:r>
              <a:rPr b="1" spc="-41" dirty="0">
                <a:latin typeface="Calibri"/>
                <a:cs typeface="Calibri"/>
              </a:rPr>
              <a:t>_</a:t>
            </a:r>
            <a:r>
              <a:rPr b="1" spc="-90" dirty="0">
                <a:latin typeface="Calibri"/>
                <a:cs typeface="Calibri"/>
              </a:rPr>
              <a:t>_</a:t>
            </a:r>
            <a:r>
              <a:rPr b="1" spc="-143" dirty="0">
                <a:latin typeface="Calibri"/>
                <a:cs typeface="Calibri"/>
              </a:rPr>
              <a:t>=</a:t>
            </a:r>
            <a:r>
              <a:rPr b="1" spc="-244" dirty="0">
                <a:latin typeface="Calibri"/>
                <a:cs typeface="Calibri"/>
              </a:rPr>
              <a:t>="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0949" y="3696557"/>
            <a:ext cx="88868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715327" algn="l"/>
              </a:tabLst>
            </a:pPr>
            <a:r>
              <a:rPr b="1" spc="-120" dirty="0">
                <a:latin typeface="Calibri"/>
                <a:cs typeface="Calibri"/>
              </a:rPr>
              <a:t>main</a:t>
            </a:r>
            <a:r>
              <a:rPr b="1" dirty="0">
                <a:latin typeface="Calibri"/>
                <a:cs typeface="Calibri"/>
              </a:rPr>
              <a:t>	</a:t>
            </a:r>
            <a:r>
              <a:rPr b="1" spc="-49" dirty="0">
                <a:latin typeface="Calibri"/>
                <a:cs typeface="Calibri"/>
              </a:rPr>
              <a:t>":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4497" y="3970878"/>
            <a:ext cx="90535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24" dirty="0">
                <a:latin typeface="Calibri"/>
                <a:cs typeface="Calibri"/>
              </a:rPr>
              <a:t>ap</a:t>
            </a:r>
            <a:r>
              <a:rPr b="1" spc="-143" dirty="0">
                <a:latin typeface="Calibri"/>
                <a:cs typeface="Calibri"/>
              </a:rPr>
              <a:t>p</a:t>
            </a:r>
            <a:r>
              <a:rPr b="1" spc="-60" dirty="0">
                <a:latin typeface="Calibri"/>
                <a:cs typeface="Calibri"/>
              </a:rPr>
              <a:t>.r</a:t>
            </a:r>
            <a:r>
              <a:rPr b="1" spc="-109" dirty="0">
                <a:latin typeface="Calibri"/>
                <a:cs typeface="Calibri"/>
              </a:rPr>
              <a:t>u</a:t>
            </a:r>
            <a:r>
              <a:rPr b="1" spc="-127" dirty="0">
                <a:latin typeface="Calibri"/>
                <a:cs typeface="Calibri"/>
              </a:rPr>
              <a:t>n</a:t>
            </a:r>
            <a:r>
              <a:rPr b="1" spc="-109" dirty="0">
                <a:latin typeface="Calibri"/>
                <a:cs typeface="Calibri"/>
              </a:rPr>
              <a:t>()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04416" y="177641"/>
            <a:ext cx="8096" cy="4893944"/>
          </a:xfrm>
          <a:custGeom>
            <a:avLst/>
            <a:gdLst/>
            <a:ahLst/>
            <a:cxnLst/>
            <a:rect l="l" t="t" r="r" b="b"/>
            <a:pathLst>
              <a:path w="10795" h="6525259">
                <a:moveTo>
                  <a:pt x="10794" y="0"/>
                </a:moveTo>
                <a:lnTo>
                  <a:pt x="0" y="652526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782657" y="1987177"/>
            <a:ext cx="228124" cy="0"/>
          </a:xfrm>
          <a:custGeom>
            <a:avLst/>
            <a:gdLst/>
            <a:ahLst/>
            <a:cxnLst/>
            <a:rect l="l" t="t" r="r" b="b"/>
            <a:pathLst>
              <a:path w="304165">
                <a:moveTo>
                  <a:pt x="0" y="0"/>
                </a:moveTo>
                <a:lnTo>
                  <a:pt x="303899" y="0"/>
                </a:lnTo>
              </a:path>
            </a:pathLst>
          </a:custGeom>
          <a:ln w="27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259424" y="3907893"/>
            <a:ext cx="228124" cy="0"/>
          </a:xfrm>
          <a:custGeom>
            <a:avLst/>
            <a:gdLst/>
            <a:ahLst/>
            <a:cxnLst/>
            <a:rect l="l" t="t" r="r" b="b"/>
            <a:pathLst>
              <a:path w="304165">
                <a:moveTo>
                  <a:pt x="0" y="0"/>
                </a:moveTo>
                <a:lnTo>
                  <a:pt x="303580" y="0"/>
                </a:lnTo>
              </a:path>
            </a:pathLst>
          </a:custGeom>
          <a:ln w="27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6582104" y="3907893"/>
            <a:ext cx="228124" cy="0"/>
          </a:xfrm>
          <a:custGeom>
            <a:avLst/>
            <a:gdLst/>
            <a:ahLst/>
            <a:cxnLst/>
            <a:rect l="l" t="t" r="r" b="b"/>
            <a:pathLst>
              <a:path w="304165">
                <a:moveTo>
                  <a:pt x="0" y="0"/>
                </a:moveTo>
                <a:lnTo>
                  <a:pt x="303580" y="0"/>
                </a:lnTo>
              </a:path>
            </a:pathLst>
          </a:custGeom>
          <a:ln w="27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7287813" y="3907893"/>
            <a:ext cx="227648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318" y="0"/>
                </a:lnTo>
              </a:path>
            </a:pathLst>
          </a:custGeom>
          <a:ln w="27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6431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760" y="913210"/>
            <a:ext cx="2305050" cy="2880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51435">
              <a:lnSpc>
                <a:spcPct val="130000"/>
              </a:lnSpc>
            </a:pPr>
            <a:r>
              <a:rPr dirty="0">
                <a:latin typeface="Calibri"/>
                <a:cs typeface="Calibri"/>
              </a:rPr>
              <a:t>5.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在 </a:t>
            </a:r>
            <a:r>
              <a:rPr spc="11" dirty="0">
                <a:latin typeface="Calibri"/>
                <a:cs typeface="Calibri"/>
              </a:rPr>
              <a:t>c</a:t>
            </a:r>
            <a:r>
              <a:rPr spc="8" dirty="0">
                <a:latin typeface="Calibri"/>
                <a:cs typeface="Calibri"/>
              </a:rPr>
              <a:t>:\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71" dirty="0">
                <a:latin typeface="Calibri"/>
                <a:cs typeface="Calibri"/>
              </a:rPr>
              <a:t>ample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98" dirty="0">
                <a:latin typeface="Calibri"/>
                <a:cs typeface="Calibri"/>
              </a:rPr>
              <a:t>demo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86" dirty="0">
                <a:latin typeface="Calibri"/>
                <a:cs typeface="Calibri"/>
              </a:rPr>
              <a:t>de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68" dirty="0">
                <a:latin typeface="Calibri"/>
                <a:cs typeface="Calibri"/>
              </a:rPr>
              <a:t>spide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文件夹中 建立一个自己的 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45" dirty="0">
                <a:latin typeface="Calibri"/>
                <a:cs typeface="Calibri"/>
              </a:rPr>
              <a:t>y</a:t>
            </a:r>
            <a:r>
              <a:rPr spc="-56" dirty="0">
                <a:latin typeface="Calibri"/>
                <a:cs typeface="Calibri"/>
              </a:rPr>
              <a:t>th</a:t>
            </a:r>
            <a:r>
              <a:rPr spc="-83" dirty="0">
                <a:latin typeface="Calibri"/>
                <a:cs typeface="Calibri"/>
              </a:rPr>
              <a:t>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spc="-4" dirty="0">
                <a:latin typeface="宋体"/>
                <a:cs typeface="宋体"/>
              </a:rPr>
              <a:t>文件，例如 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79" dirty="0">
                <a:latin typeface="Calibri"/>
                <a:cs typeface="Calibri"/>
              </a:rPr>
              <a:t>pide</a:t>
            </a:r>
            <a:r>
              <a:rPr spc="-172" dirty="0">
                <a:latin typeface="Calibri"/>
                <a:cs typeface="Calibri"/>
              </a:rPr>
              <a:t>r</a:t>
            </a:r>
            <a:r>
              <a:rPr spc="-19" dirty="0">
                <a:latin typeface="Calibri"/>
                <a:cs typeface="Calibri"/>
              </a:rPr>
              <a:t>.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，这个就 是我们的爬虫程序了， 这个程序如下：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75640" y="790594"/>
            <a:ext cx="132492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6" dirty="0">
                <a:latin typeface="Calibri"/>
                <a:cs typeface="Calibri"/>
              </a:rPr>
              <a:t>import</a:t>
            </a:r>
            <a:r>
              <a:rPr b="1" spc="-109" dirty="0">
                <a:latin typeface="Calibri"/>
                <a:cs typeface="Calibri"/>
              </a:rPr>
              <a:t> </a:t>
            </a:r>
            <a:r>
              <a:rPr b="1" spc="-94" dirty="0">
                <a:latin typeface="Calibri"/>
                <a:cs typeface="Calibri"/>
              </a:rPr>
              <a:t>sc</a:t>
            </a:r>
            <a:r>
              <a:rPr b="1" spc="-116" dirty="0">
                <a:latin typeface="Calibri"/>
                <a:cs typeface="Calibri"/>
              </a:rPr>
              <a:t>r</a:t>
            </a:r>
            <a:r>
              <a:rPr b="1" spc="-109" dirty="0">
                <a:latin typeface="Calibri"/>
                <a:cs typeface="Calibri"/>
              </a:rPr>
              <a:t>a</a:t>
            </a:r>
            <a:r>
              <a:rPr b="1" spc="-139" dirty="0">
                <a:latin typeface="Calibri"/>
                <a:cs typeface="Calibri"/>
              </a:rPr>
              <a:t>p</a:t>
            </a:r>
            <a:r>
              <a:rPr b="1" spc="-116" dirty="0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5640" y="1339405"/>
            <a:ext cx="289655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836" marR="3810" indent="-204788"/>
            <a:r>
              <a:rPr b="1" spc="-90" dirty="0">
                <a:latin typeface="Calibri"/>
                <a:cs typeface="Calibri"/>
              </a:rPr>
              <a:t>cla</a:t>
            </a:r>
            <a:r>
              <a:rPr b="1" spc="-83" dirty="0">
                <a:latin typeface="Calibri"/>
                <a:cs typeface="Calibri"/>
              </a:rPr>
              <a:t>s</a:t>
            </a:r>
            <a:r>
              <a:rPr b="1" spc="-75" dirty="0">
                <a:latin typeface="Calibri"/>
                <a:cs typeface="Calibri"/>
              </a:rPr>
              <a:t>s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spc="-158" dirty="0">
                <a:latin typeface="Calibri"/>
                <a:cs typeface="Calibri"/>
              </a:rPr>
              <a:t>My</a:t>
            </a:r>
            <a:r>
              <a:rPr b="1" spc="-113" dirty="0">
                <a:latin typeface="Calibri"/>
                <a:cs typeface="Calibri"/>
              </a:rPr>
              <a:t>Spi</a:t>
            </a:r>
            <a:r>
              <a:rPr b="1" spc="-161" dirty="0">
                <a:latin typeface="Calibri"/>
                <a:cs typeface="Calibri"/>
              </a:rPr>
              <a:t>d</a:t>
            </a:r>
            <a:r>
              <a:rPr b="1" spc="-90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09" dirty="0">
                <a:latin typeface="Calibri"/>
                <a:cs typeface="Calibri"/>
              </a:rPr>
              <a:t>(</a:t>
            </a:r>
            <a:r>
              <a:rPr b="1" spc="-94" dirty="0">
                <a:latin typeface="Calibri"/>
                <a:cs typeface="Calibri"/>
              </a:rPr>
              <a:t>sc</a:t>
            </a:r>
            <a:r>
              <a:rPr b="1" spc="-116" dirty="0">
                <a:latin typeface="Calibri"/>
                <a:cs typeface="Calibri"/>
              </a:rPr>
              <a:t>r</a:t>
            </a:r>
            <a:r>
              <a:rPr b="1" spc="-109" dirty="0">
                <a:latin typeface="Calibri"/>
                <a:cs typeface="Calibri"/>
              </a:rPr>
              <a:t>a</a:t>
            </a:r>
            <a:r>
              <a:rPr b="1" spc="-135" dirty="0">
                <a:latin typeface="Calibri"/>
                <a:cs typeface="Calibri"/>
              </a:rPr>
              <a:t>p</a:t>
            </a:r>
            <a:r>
              <a:rPr b="1" spc="-225" dirty="0">
                <a:latin typeface="Calibri"/>
                <a:cs typeface="Calibri"/>
              </a:rPr>
              <a:t>y</a:t>
            </a:r>
            <a:r>
              <a:rPr b="1" spc="-101" dirty="0">
                <a:latin typeface="Calibri"/>
                <a:cs typeface="Calibri"/>
              </a:rPr>
              <a:t>.Spi</a:t>
            </a:r>
            <a:r>
              <a:rPr b="1" spc="-113" dirty="0">
                <a:latin typeface="Calibri"/>
                <a:cs typeface="Calibri"/>
              </a:rPr>
              <a:t>de</a:t>
            </a:r>
            <a:r>
              <a:rPr b="1" spc="-79" dirty="0">
                <a:latin typeface="Calibri"/>
                <a:cs typeface="Calibri"/>
              </a:rPr>
              <a:t>r</a:t>
            </a:r>
            <a:r>
              <a:rPr b="1" spc="-53" dirty="0">
                <a:latin typeface="Calibri"/>
                <a:cs typeface="Calibri"/>
              </a:rPr>
              <a:t>):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16" dirty="0">
                <a:latin typeface="Calibri"/>
                <a:cs typeface="Calibri"/>
              </a:rPr>
              <a:t>name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spc="-379" dirty="0">
                <a:latin typeface="Calibri"/>
                <a:cs typeface="Calibri"/>
              </a:rPr>
              <a:t>=</a:t>
            </a:r>
            <a:r>
              <a:rPr b="1" spc="-86" dirty="0">
                <a:latin typeface="Calibri"/>
                <a:cs typeface="Calibri"/>
              </a:rPr>
              <a:t> </a:t>
            </a:r>
            <a:r>
              <a:rPr b="1" spc="-98" dirty="0">
                <a:latin typeface="Calibri"/>
                <a:cs typeface="Calibri"/>
              </a:rPr>
              <a:t>"</a:t>
            </a:r>
            <a:r>
              <a:rPr b="1" spc="-221" dirty="0">
                <a:latin typeface="Calibri"/>
                <a:cs typeface="Calibri"/>
              </a:rPr>
              <a:t>m</a:t>
            </a:r>
            <a:r>
              <a:rPr b="1" spc="-120" dirty="0">
                <a:latin typeface="Calibri"/>
                <a:cs typeface="Calibri"/>
              </a:rPr>
              <a:t>ySpide</a:t>
            </a:r>
            <a:r>
              <a:rPr b="1" spc="-94" dirty="0">
                <a:latin typeface="Calibri"/>
                <a:cs typeface="Calibri"/>
              </a:rPr>
              <a:t>r</a:t>
            </a:r>
            <a:r>
              <a:rPr b="1" spc="-101" dirty="0">
                <a:latin typeface="Calibri"/>
                <a:cs typeface="Calibri"/>
              </a:rPr>
              <a:t>"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0236" y="2162652"/>
            <a:ext cx="477393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6" dirty="0">
                <a:latin typeface="Calibri"/>
                <a:cs typeface="Calibri"/>
              </a:rPr>
              <a:t>d</a:t>
            </a:r>
            <a:r>
              <a:rPr b="1" spc="-113" dirty="0">
                <a:latin typeface="Calibri"/>
                <a:cs typeface="Calibri"/>
              </a:rPr>
              <a:t>e</a:t>
            </a:r>
            <a:r>
              <a:rPr b="1" spc="-120" dirty="0">
                <a:latin typeface="Calibri"/>
                <a:cs typeface="Calibri"/>
              </a:rPr>
              <a:t>f</a:t>
            </a:r>
            <a:r>
              <a:rPr b="1" spc="-94" dirty="0">
                <a:latin typeface="Calibri"/>
                <a:cs typeface="Calibri"/>
              </a:rPr>
              <a:t> s</a:t>
            </a:r>
            <a:r>
              <a:rPr b="1" spc="-101" dirty="0">
                <a:latin typeface="Calibri"/>
                <a:cs typeface="Calibri"/>
              </a:rPr>
              <a:t>t</a:t>
            </a:r>
            <a:r>
              <a:rPr b="1" spc="-34" dirty="0">
                <a:latin typeface="Calibri"/>
                <a:cs typeface="Calibri"/>
              </a:rPr>
              <a:t>art_</a:t>
            </a:r>
            <a:r>
              <a:rPr b="1" spc="-53" dirty="0">
                <a:latin typeface="Calibri"/>
                <a:cs typeface="Calibri"/>
              </a:rPr>
              <a:t>r</a:t>
            </a:r>
            <a:r>
              <a:rPr b="1" spc="-105" dirty="0">
                <a:latin typeface="Calibri"/>
                <a:cs typeface="Calibri"/>
              </a:rPr>
              <a:t>eque</a:t>
            </a:r>
            <a:r>
              <a:rPr b="1" spc="-94" dirty="0">
                <a:latin typeface="Calibri"/>
                <a:cs typeface="Calibri"/>
              </a:rPr>
              <a:t>s</a:t>
            </a:r>
            <a:r>
              <a:rPr b="1" spc="-71" dirty="0">
                <a:latin typeface="Calibri"/>
                <a:cs typeface="Calibri"/>
              </a:rPr>
              <a:t>t</a:t>
            </a:r>
            <a:r>
              <a:rPr b="1" spc="-86" dirty="0">
                <a:latin typeface="Calibri"/>
                <a:cs typeface="Calibri"/>
              </a:rPr>
              <a:t>s</a:t>
            </a:r>
            <a:r>
              <a:rPr b="1" spc="-90" dirty="0">
                <a:latin typeface="Calibri"/>
                <a:cs typeface="Calibri"/>
              </a:rPr>
              <a:t>(sel</a:t>
            </a:r>
            <a:r>
              <a:rPr b="1" spc="-64" dirty="0">
                <a:latin typeface="Calibri"/>
                <a:cs typeface="Calibri"/>
              </a:rPr>
              <a:t>f</a:t>
            </a:r>
            <a:r>
              <a:rPr b="1" spc="-49" dirty="0">
                <a:latin typeface="Calibri"/>
                <a:cs typeface="Calibri"/>
              </a:rPr>
              <a:t>):</a:t>
            </a:r>
            <a:endParaRPr dirty="0">
              <a:latin typeface="Calibri"/>
              <a:cs typeface="Calibri"/>
            </a:endParaRPr>
          </a:p>
          <a:p>
            <a:pPr marL="214313"/>
            <a:r>
              <a:rPr b="1" spc="-90" dirty="0">
                <a:latin typeface="Calibri"/>
                <a:cs typeface="Calibri"/>
              </a:rPr>
              <a:t>url</a:t>
            </a:r>
            <a:r>
              <a:rPr b="1" spc="-101" dirty="0">
                <a:latin typeface="Calibri"/>
                <a:cs typeface="Calibri"/>
              </a:rPr>
              <a:t> </a:t>
            </a:r>
            <a:r>
              <a:rPr b="1" spc="-349" dirty="0">
                <a:latin typeface="Calibri"/>
                <a:cs typeface="Calibri"/>
              </a:rPr>
              <a:t>=</a:t>
            </a:r>
            <a:r>
              <a:rPr b="1" spc="-139" dirty="0">
                <a:latin typeface="Calibri"/>
                <a:cs typeface="Calibri"/>
              </a:rPr>
              <a:t>'</a:t>
            </a:r>
            <a:r>
              <a:rPr b="1" spc="-143" dirty="0">
                <a:latin typeface="Calibri"/>
                <a:cs typeface="Calibri"/>
              </a:rPr>
              <a:t>h</a:t>
            </a:r>
            <a:r>
              <a:rPr b="1" spc="-101" dirty="0">
                <a:latin typeface="Calibri"/>
                <a:cs typeface="Calibri"/>
              </a:rPr>
              <a:t>t</a:t>
            </a:r>
            <a:r>
              <a:rPr b="1" spc="-90" dirty="0">
                <a:latin typeface="Calibri"/>
                <a:cs typeface="Calibri"/>
              </a:rPr>
              <a:t>t</a:t>
            </a:r>
            <a:r>
              <a:rPr b="1" spc="-150" dirty="0">
                <a:latin typeface="Calibri"/>
                <a:cs typeface="Calibri"/>
              </a:rPr>
              <a:t>p</a:t>
            </a:r>
            <a:r>
              <a:rPr b="1" spc="-56" dirty="0">
                <a:latin typeface="Calibri"/>
                <a:cs typeface="Calibri"/>
              </a:rPr>
              <a:t>://1</a:t>
            </a:r>
            <a:r>
              <a:rPr b="1" spc="-83" dirty="0">
                <a:latin typeface="Calibri"/>
                <a:cs typeface="Calibri"/>
              </a:rPr>
              <a:t>2</a:t>
            </a:r>
            <a:r>
              <a:rPr b="1" spc="-90" dirty="0">
                <a:latin typeface="Calibri"/>
                <a:cs typeface="Calibri"/>
              </a:rPr>
              <a:t>7</a:t>
            </a:r>
            <a:r>
              <a:rPr b="1" spc="-53" dirty="0">
                <a:latin typeface="Calibri"/>
                <a:cs typeface="Calibri"/>
              </a:rPr>
              <a:t>.</a:t>
            </a:r>
            <a:r>
              <a:rPr b="1" spc="-90" dirty="0">
                <a:latin typeface="Calibri"/>
                <a:cs typeface="Calibri"/>
              </a:rPr>
              <a:t>0</a:t>
            </a:r>
            <a:r>
              <a:rPr b="1" spc="-53" dirty="0">
                <a:latin typeface="Calibri"/>
                <a:cs typeface="Calibri"/>
              </a:rPr>
              <a:t>.</a:t>
            </a:r>
            <a:r>
              <a:rPr b="1" spc="-90" dirty="0">
                <a:latin typeface="Calibri"/>
                <a:cs typeface="Calibri"/>
              </a:rPr>
              <a:t>0</a:t>
            </a:r>
            <a:r>
              <a:rPr b="1" spc="-53" dirty="0">
                <a:latin typeface="Calibri"/>
                <a:cs typeface="Calibri"/>
              </a:rPr>
              <a:t>.</a:t>
            </a:r>
            <a:r>
              <a:rPr b="1" spc="-79" dirty="0">
                <a:latin typeface="Calibri"/>
                <a:cs typeface="Calibri"/>
              </a:rPr>
              <a:t>1</a:t>
            </a:r>
            <a:r>
              <a:rPr b="1" spc="-45" dirty="0">
                <a:latin typeface="Calibri"/>
                <a:cs typeface="Calibri"/>
              </a:rPr>
              <a:t>:</a:t>
            </a:r>
            <a:r>
              <a:rPr b="1" spc="-124" dirty="0">
                <a:latin typeface="Calibri"/>
                <a:cs typeface="Calibri"/>
              </a:rPr>
              <a:t>5</a:t>
            </a:r>
            <a:r>
              <a:rPr b="1" spc="-131" dirty="0">
                <a:latin typeface="Calibri"/>
                <a:cs typeface="Calibri"/>
              </a:rPr>
              <a:t>0</a:t>
            </a:r>
            <a:r>
              <a:rPr b="1" spc="-124" dirty="0">
                <a:latin typeface="Calibri"/>
                <a:cs typeface="Calibri"/>
              </a:rPr>
              <a:t>0</a:t>
            </a:r>
            <a:r>
              <a:rPr b="1" spc="-131" dirty="0">
                <a:latin typeface="Calibri"/>
                <a:cs typeface="Calibri"/>
              </a:rPr>
              <a:t>0</a:t>
            </a:r>
            <a:r>
              <a:rPr b="1" spc="-109" dirty="0">
                <a:latin typeface="Calibri"/>
                <a:cs typeface="Calibri"/>
              </a:rPr>
              <a:t>'</a:t>
            </a:r>
            <a:endParaRPr dirty="0">
              <a:latin typeface="Calibri"/>
              <a:cs typeface="Calibri"/>
            </a:endParaRPr>
          </a:p>
          <a:p>
            <a:pPr marL="215265"/>
            <a:r>
              <a:rPr b="1" spc="-94" dirty="0">
                <a:latin typeface="Calibri"/>
                <a:cs typeface="Calibri"/>
              </a:rPr>
              <a:t>yield</a:t>
            </a:r>
            <a:r>
              <a:rPr b="1" spc="-101" dirty="0">
                <a:latin typeface="Calibri"/>
                <a:cs typeface="Calibri"/>
              </a:rPr>
              <a:t> </a:t>
            </a:r>
            <a:r>
              <a:rPr b="1" spc="-94" dirty="0">
                <a:latin typeface="Calibri"/>
                <a:cs typeface="Calibri"/>
              </a:rPr>
              <a:t>sc</a:t>
            </a:r>
            <a:r>
              <a:rPr b="1" spc="-124" dirty="0">
                <a:latin typeface="Calibri"/>
                <a:cs typeface="Calibri"/>
              </a:rPr>
              <a:t>r</a:t>
            </a:r>
            <a:r>
              <a:rPr b="1" spc="-109" dirty="0">
                <a:latin typeface="Calibri"/>
                <a:cs typeface="Calibri"/>
              </a:rPr>
              <a:t>a</a:t>
            </a:r>
            <a:r>
              <a:rPr b="1" spc="-139" dirty="0">
                <a:latin typeface="Calibri"/>
                <a:cs typeface="Calibri"/>
              </a:rPr>
              <a:t>p</a:t>
            </a:r>
            <a:r>
              <a:rPr b="1" spc="-225" dirty="0">
                <a:latin typeface="Calibri"/>
                <a:cs typeface="Calibri"/>
              </a:rPr>
              <a:t>y</a:t>
            </a:r>
            <a:r>
              <a:rPr b="1" spc="-56" dirty="0">
                <a:latin typeface="Calibri"/>
                <a:cs typeface="Calibri"/>
              </a:rPr>
              <a:t>.</a:t>
            </a:r>
            <a:r>
              <a:rPr b="1" spc="-150" dirty="0">
                <a:latin typeface="Calibri"/>
                <a:cs typeface="Calibri"/>
              </a:rPr>
              <a:t>R</a:t>
            </a:r>
            <a:r>
              <a:rPr b="1" spc="-116" dirty="0">
                <a:latin typeface="Calibri"/>
                <a:cs typeface="Calibri"/>
              </a:rPr>
              <a:t>eq</a:t>
            </a:r>
            <a:r>
              <a:rPr b="1" spc="-124" dirty="0">
                <a:latin typeface="Calibri"/>
                <a:cs typeface="Calibri"/>
              </a:rPr>
              <a:t>u</a:t>
            </a:r>
            <a:r>
              <a:rPr b="1" spc="-83" dirty="0">
                <a:latin typeface="Calibri"/>
                <a:cs typeface="Calibri"/>
              </a:rPr>
              <a:t>e</a:t>
            </a:r>
            <a:r>
              <a:rPr b="1" spc="-79" dirty="0">
                <a:latin typeface="Calibri"/>
                <a:cs typeface="Calibri"/>
              </a:rPr>
              <a:t>s</a:t>
            </a:r>
            <a:r>
              <a:rPr b="1" spc="-83" dirty="0">
                <a:latin typeface="Calibri"/>
                <a:cs typeface="Calibri"/>
              </a:rPr>
              <a:t>t</a:t>
            </a:r>
            <a:r>
              <a:rPr b="1" spc="-101" dirty="0">
                <a:latin typeface="Calibri"/>
                <a:cs typeface="Calibri"/>
              </a:rPr>
              <a:t>(</a:t>
            </a:r>
            <a:r>
              <a:rPr b="1" spc="-105" dirty="0">
                <a:latin typeface="Calibri"/>
                <a:cs typeface="Calibri"/>
              </a:rPr>
              <a:t>ur</a:t>
            </a:r>
            <a:r>
              <a:rPr b="1" spc="-71" dirty="0">
                <a:latin typeface="Calibri"/>
                <a:cs typeface="Calibri"/>
              </a:rPr>
              <a:t>l</a:t>
            </a:r>
            <a:r>
              <a:rPr b="1" spc="-379" dirty="0">
                <a:latin typeface="Calibri"/>
                <a:cs typeface="Calibri"/>
              </a:rPr>
              <a:t>=</a:t>
            </a:r>
            <a:r>
              <a:rPr b="1" spc="-105" dirty="0">
                <a:latin typeface="Calibri"/>
                <a:cs typeface="Calibri"/>
              </a:rPr>
              <a:t>ur</a:t>
            </a:r>
            <a:r>
              <a:rPr b="1" spc="-71" dirty="0">
                <a:latin typeface="Calibri"/>
                <a:cs typeface="Calibri"/>
              </a:rPr>
              <a:t>l</a:t>
            </a:r>
            <a:r>
              <a:rPr b="1" spc="-75" dirty="0">
                <a:latin typeface="Calibri"/>
                <a:cs typeface="Calibri"/>
              </a:rPr>
              <a:t>,cal</a:t>
            </a:r>
            <a:r>
              <a:rPr b="1" spc="-64" dirty="0">
                <a:latin typeface="Calibri"/>
                <a:cs typeface="Calibri"/>
              </a:rPr>
              <a:t>l</a:t>
            </a:r>
            <a:r>
              <a:rPr b="1" spc="-120" dirty="0">
                <a:latin typeface="Calibri"/>
                <a:cs typeface="Calibri"/>
              </a:rPr>
              <a:t>bac</a:t>
            </a:r>
            <a:r>
              <a:rPr b="1" spc="-127" dirty="0">
                <a:latin typeface="Calibri"/>
                <a:cs typeface="Calibri"/>
              </a:rPr>
              <a:t>k</a:t>
            </a:r>
            <a:r>
              <a:rPr b="1" spc="-379" dirty="0">
                <a:latin typeface="Calibri"/>
                <a:cs typeface="Calibri"/>
              </a:rPr>
              <a:t>=</a:t>
            </a:r>
            <a:r>
              <a:rPr b="1" spc="-71" dirty="0">
                <a:latin typeface="Calibri"/>
                <a:cs typeface="Calibri"/>
              </a:rPr>
              <a:t>sel</a:t>
            </a:r>
            <a:r>
              <a:rPr b="1" spc="-221" dirty="0">
                <a:latin typeface="Calibri"/>
                <a:cs typeface="Calibri"/>
              </a:rPr>
              <a:t>f</a:t>
            </a:r>
            <a:r>
              <a:rPr b="1" spc="-86" dirty="0">
                <a:latin typeface="Calibri"/>
                <a:cs typeface="Calibri"/>
              </a:rPr>
              <a:t>.pa</a:t>
            </a:r>
            <a:r>
              <a:rPr b="1" spc="-90" dirty="0">
                <a:latin typeface="Calibri"/>
                <a:cs typeface="Calibri"/>
              </a:rPr>
              <a:t>r</a:t>
            </a:r>
            <a:r>
              <a:rPr b="1" spc="-64" dirty="0">
                <a:latin typeface="Calibri"/>
                <a:cs typeface="Calibri"/>
              </a:rPr>
              <a:t>s</a:t>
            </a:r>
            <a:r>
              <a:rPr b="1" spc="-75" dirty="0">
                <a:latin typeface="Calibri"/>
                <a:cs typeface="Calibri"/>
              </a:rPr>
              <a:t>e</a:t>
            </a:r>
            <a:r>
              <a:rPr b="1" spc="-105" dirty="0"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0236" y="3260121"/>
            <a:ext cx="304180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313" marR="3810" indent="-205264"/>
            <a:r>
              <a:rPr b="1" spc="-116" dirty="0">
                <a:latin typeface="Calibri"/>
                <a:cs typeface="Calibri"/>
              </a:rPr>
              <a:t>d</a:t>
            </a:r>
            <a:r>
              <a:rPr b="1" spc="-113" dirty="0">
                <a:latin typeface="Calibri"/>
                <a:cs typeface="Calibri"/>
              </a:rPr>
              <a:t>e</a:t>
            </a:r>
            <a:r>
              <a:rPr b="1" spc="-120" dirty="0">
                <a:latin typeface="Calibri"/>
                <a:cs typeface="Calibri"/>
              </a:rPr>
              <a:t>f</a:t>
            </a:r>
            <a:r>
              <a:rPr b="1" spc="-94" dirty="0">
                <a:latin typeface="Calibri"/>
                <a:cs typeface="Calibri"/>
              </a:rPr>
              <a:t> </a:t>
            </a:r>
            <a:r>
              <a:rPr b="1" spc="-116" dirty="0">
                <a:latin typeface="Calibri"/>
                <a:cs typeface="Calibri"/>
              </a:rPr>
              <a:t>pa</a:t>
            </a:r>
            <a:r>
              <a:rPr b="1" spc="-101" dirty="0">
                <a:latin typeface="Calibri"/>
                <a:cs typeface="Calibri"/>
              </a:rPr>
              <a:t>r</a:t>
            </a:r>
            <a:r>
              <a:rPr b="1" spc="-75" dirty="0">
                <a:latin typeface="Calibri"/>
                <a:cs typeface="Calibri"/>
              </a:rPr>
              <a:t>se(s</a:t>
            </a:r>
            <a:r>
              <a:rPr b="1" spc="-86" dirty="0">
                <a:latin typeface="Calibri"/>
                <a:cs typeface="Calibri"/>
              </a:rPr>
              <a:t>e</a:t>
            </a:r>
            <a:r>
              <a:rPr b="1" spc="-71" dirty="0">
                <a:latin typeface="Calibri"/>
                <a:cs typeface="Calibri"/>
              </a:rPr>
              <a:t>l</a:t>
            </a:r>
            <a:r>
              <a:rPr b="1" spc="-217" dirty="0">
                <a:latin typeface="Calibri"/>
                <a:cs typeface="Calibri"/>
              </a:rPr>
              <a:t>f</a:t>
            </a:r>
            <a:r>
              <a:rPr b="1" spc="-26" dirty="0">
                <a:latin typeface="Calibri"/>
                <a:cs typeface="Calibri"/>
              </a:rPr>
              <a:t>,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spc="-101" dirty="0">
                <a:latin typeface="Calibri"/>
                <a:cs typeface="Calibri"/>
              </a:rPr>
              <a:t>r</a:t>
            </a:r>
            <a:r>
              <a:rPr b="1" spc="-83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s</a:t>
            </a:r>
            <a:r>
              <a:rPr b="1" spc="-94" dirty="0">
                <a:latin typeface="Calibri"/>
                <a:cs typeface="Calibri"/>
              </a:rPr>
              <a:t>ponse):</a:t>
            </a:r>
            <a:r>
              <a:rPr b="1" spc="-53" dirty="0">
                <a:latin typeface="Calibri"/>
                <a:cs typeface="Calibri"/>
              </a:rPr>
              <a:t> </a:t>
            </a:r>
            <a:r>
              <a:rPr b="1" spc="-116" dirty="0">
                <a:latin typeface="Calibri"/>
                <a:cs typeface="Calibri"/>
              </a:rPr>
              <a:t>pr</a:t>
            </a:r>
            <a:r>
              <a:rPr b="1" spc="-79" dirty="0">
                <a:latin typeface="Calibri"/>
                <a:cs typeface="Calibri"/>
              </a:rPr>
              <a:t>i</a:t>
            </a:r>
            <a:r>
              <a:rPr b="1" spc="-150" dirty="0">
                <a:latin typeface="Calibri"/>
                <a:cs typeface="Calibri"/>
              </a:rPr>
              <a:t>n</a:t>
            </a:r>
            <a:r>
              <a:rPr b="1" spc="-94" dirty="0">
                <a:latin typeface="Calibri"/>
                <a:cs typeface="Calibri"/>
              </a:rPr>
              <a:t>t</a:t>
            </a:r>
            <a:r>
              <a:rPr b="1" spc="-101" dirty="0">
                <a:latin typeface="Calibri"/>
                <a:cs typeface="Calibri"/>
              </a:rPr>
              <a:t>(r</a:t>
            </a:r>
            <a:r>
              <a:rPr b="1" spc="-94" dirty="0">
                <a:latin typeface="Calibri"/>
                <a:cs typeface="Calibri"/>
              </a:rPr>
              <a:t>esponse.</a:t>
            </a:r>
            <a:r>
              <a:rPr b="1" spc="-105" dirty="0">
                <a:latin typeface="Calibri"/>
                <a:cs typeface="Calibri"/>
              </a:rPr>
              <a:t>u</a:t>
            </a:r>
            <a:r>
              <a:rPr b="1" spc="-86" dirty="0">
                <a:latin typeface="Calibri"/>
                <a:cs typeface="Calibri"/>
              </a:rPr>
              <a:t>rl)</a:t>
            </a:r>
            <a:r>
              <a:rPr b="1" spc="-71" dirty="0">
                <a:latin typeface="Calibri"/>
                <a:cs typeface="Calibri"/>
              </a:rPr>
              <a:t> </a:t>
            </a:r>
            <a:r>
              <a:rPr b="1" spc="-124" dirty="0">
                <a:latin typeface="Calibri"/>
                <a:cs typeface="Calibri"/>
              </a:rPr>
              <a:t>d</a:t>
            </a:r>
            <a:r>
              <a:rPr b="1" spc="-131" dirty="0">
                <a:latin typeface="Calibri"/>
                <a:cs typeface="Calibri"/>
              </a:rPr>
              <a:t>a</a:t>
            </a:r>
            <a:r>
              <a:rPr b="1" spc="-101" dirty="0">
                <a:latin typeface="Calibri"/>
                <a:cs typeface="Calibri"/>
              </a:rPr>
              <a:t>t</a:t>
            </a:r>
            <a:r>
              <a:rPr b="1" spc="-199" dirty="0">
                <a:latin typeface="Calibri"/>
                <a:cs typeface="Calibri"/>
              </a:rPr>
              <a:t>a</a:t>
            </a:r>
            <a:r>
              <a:rPr b="1" spc="-259" dirty="0">
                <a:latin typeface="Calibri"/>
                <a:cs typeface="Calibri"/>
              </a:rPr>
              <a:t>=</a:t>
            </a:r>
            <a:r>
              <a:rPr b="1" spc="-101" dirty="0">
                <a:latin typeface="Calibri"/>
                <a:cs typeface="Calibri"/>
              </a:rPr>
              <a:t>r</a:t>
            </a:r>
            <a:r>
              <a:rPr b="1" spc="-83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s</a:t>
            </a:r>
            <a:r>
              <a:rPr b="1" spc="-109" dirty="0">
                <a:latin typeface="Calibri"/>
                <a:cs typeface="Calibri"/>
              </a:rPr>
              <a:t>ponse.bo</a:t>
            </a:r>
            <a:r>
              <a:rPr b="1" spc="-131" dirty="0">
                <a:latin typeface="Calibri"/>
                <a:cs typeface="Calibri"/>
              </a:rPr>
              <a:t>d</a:t>
            </a:r>
            <a:r>
              <a:rPr b="1" spc="-225" dirty="0">
                <a:latin typeface="Calibri"/>
                <a:cs typeface="Calibri"/>
              </a:rPr>
              <a:t>y</a:t>
            </a:r>
            <a:r>
              <a:rPr b="1" spc="-53" dirty="0">
                <a:latin typeface="Calibri"/>
                <a:cs typeface="Calibri"/>
              </a:rPr>
              <a:t>.</a:t>
            </a:r>
            <a:r>
              <a:rPr b="1" spc="-116" dirty="0">
                <a:latin typeface="Calibri"/>
                <a:cs typeface="Calibri"/>
              </a:rPr>
              <a:t>d</a:t>
            </a:r>
            <a:r>
              <a:rPr b="1" spc="-113" dirty="0">
                <a:latin typeface="Calibri"/>
                <a:cs typeface="Calibri"/>
              </a:rPr>
              <a:t>ecod</a:t>
            </a:r>
            <a:r>
              <a:rPr b="1" spc="-101" dirty="0">
                <a:latin typeface="Calibri"/>
                <a:cs typeface="Calibri"/>
              </a:rPr>
              <a:t>e</a:t>
            </a:r>
            <a:r>
              <a:rPr b="1" spc="-109" dirty="0">
                <a:latin typeface="Calibri"/>
                <a:cs typeface="Calibri"/>
              </a:rPr>
              <a:t>()</a:t>
            </a:r>
            <a:r>
              <a:rPr b="1" spc="-83" dirty="0">
                <a:latin typeface="Calibri"/>
                <a:cs typeface="Calibri"/>
              </a:rPr>
              <a:t> </a:t>
            </a:r>
            <a:r>
              <a:rPr b="1" spc="-116" dirty="0">
                <a:latin typeface="Calibri"/>
                <a:cs typeface="Calibri"/>
              </a:rPr>
              <a:t>pr</a:t>
            </a:r>
            <a:r>
              <a:rPr b="1" spc="-75" dirty="0">
                <a:latin typeface="Calibri"/>
                <a:cs typeface="Calibri"/>
              </a:rPr>
              <a:t>i</a:t>
            </a:r>
            <a:r>
              <a:rPr b="1" spc="-146" dirty="0">
                <a:latin typeface="Calibri"/>
                <a:cs typeface="Calibri"/>
              </a:rPr>
              <a:t>n</a:t>
            </a:r>
            <a:r>
              <a:rPr b="1" spc="-94" dirty="0">
                <a:latin typeface="Calibri"/>
                <a:cs typeface="Calibri"/>
              </a:rPr>
              <a:t>t</a:t>
            </a:r>
            <a:r>
              <a:rPr b="1" spc="-98" dirty="0">
                <a:latin typeface="Calibri"/>
                <a:cs typeface="Calibri"/>
              </a:rPr>
              <a:t>(</a:t>
            </a:r>
            <a:r>
              <a:rPr b="1" spc="-124" dirty="0">
                <a:latin typeface="Calibri"/>
                <a:cs typeface="Calibri"/>
              </a:rPr>
              <a:t>d</a:t>
            </a:r>
            <a:r>
              <a:rPr b="1" spc="-131" dirty="0">
                <a:latin typeface="Calibri"/>
                <a:cs typeface="Calibri"/>
              </a:rPr>
              <a:t>a</a:t>
            </a:r>
            <a:r>
              <a:rPr b="1" spc="-101" dirty="0">
                <a:latin typeface="Calibri"/>
                <a:cs typeface="Calibri"/>
              </a:rPr>
              <a:t>t</a:t>
            </a:r>
            <a:r>
              <a:rPr b="1" spc="-94" dirty="0">
                <a:latin typeface="Calibri"/>
                <a:cs typeface="Calibri"/>
              </a:rPr>
              <a:t>a)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02392" y="285274"/>
            <a:ext cx="16193" cy="4794409"/>
          </a:xfrm>
          <a:custGeom>
            <a:avLst/>
            <a:gdLst/>
            <a:ahLst/>
            <a:cxnLst/>
            <a:rect l="l" t="t" r="r" b="b"/>
            <a:pathLst>
              <a:path w="21589" h="6392545">
                <a:moveTo>
                  <a:pt x="0" y="0"/>
                </a:moveTo>
                <a:lnTo>
                  <a:pt x="21589" y="6392545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78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6580" y="997601"/>
            <a:ext cx="6784181" cy="2869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Calibri"/>
                <a:cs typeface="Calibri"/>
              </a:rPr>
              <a:t>6.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在</a:t>
            </a:r>
            <a:r>
              <a:rPr spc="11" dirty="0">
                <a:latin typeface="Calibri"/>
                <a:cs typeface="Calibri"/>
              </a:rPr>
              <a:t>c: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71" dirty="0">
                <a:latin typeface="Calibri"/>
                <a:cs typeface="Calibri"/>
              </a:rPr>
              <a:t>ampl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83" dirty="0">
                <a:latin typeface="Calibri"/>
                <a:cs typeface="Calibri"/>
              </a:rPr>
              <a:t>de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83" dirty="0">
                <a:latin typeface="Calibri"/>
                <a:cs typeface="Calibri"/>
              </a:rPr>
              <a:t>de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dirty="0">
                <a:latin typeface="宋体"/>
                <a:cs typeface="宋体"/>
              </a:rPr>
              <a:t>文件夹中建立一个执行程序例如</a:t>
            </a:r>
            <a:r>
              <a:rPr spc="-38" dirty="0">
                <a:latin typeface="Calibri"/>
                <a:cs typeface="Calibri"/>
              </a:rPr>
              <a:t>run.</a:t>
            </a:r>
            <a:r>
              <a:rPr spc="-7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， 程序如下：</a:t>
            </a:r>
          </a:p>
          <a:p>
            <a:pPr marL="9525">
              <a:spcBef>
                <a:spcPts val="649"/>
              </a:spcBef>
            </a:pP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3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import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dline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dline.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wl</a:t>
            </a:r>
            <a:r>
              <a:rPr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5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yS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pide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76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3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14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3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pc="49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6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NABLE</a:t>
            </a:r>
            <a:r>
              <a:rPr spc="-25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23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alse".spli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())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9525">
              <a:spcBef>
                <a:spcPts val="1388"/>
              </a:spcBef>
            </a:pPr>
            <a:r>
              <a:rPr dirty="0">
                <a:latin typeface="Calibri"/>
                <a:cs typeface="Calibri"/>
              </a:rPr>
              <a:t>7.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保存这些程序并运行</a:t>
            </a:r>
            <a:r>
              <a:rPr spc="-38" dirty="0">
                <a:latin typeface="Calibri"/>
                <a:cs typeface="Calibri"/>
              </a:rPr>
              <a:t>run.</a:t>
            </a:r>
            <a:r>
              <a:rPr spc="-7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，可以在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spc="-105" dirty="0">
                <a:latin typeface="Calibri"/>
                <a:cs typeface="Calibri"/>
              </a:rPr>
              <a:t>Ch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75" dirty="0">
                <a:latin typeface="Calibri"/>
                <a:cs typeface="Calibri"/>
              </a:rPr>
              <a:t>m</a:t>
            </a:r>
            <a:r>
              <a:rPr dirty="0">
                <a:latin typeface="宋体"/>
                <a:cs typeface="宋体"/>
              </a:rPr>
              <a:t>中看到结果：</a:t>
            </a:r>
          </a:p>
          <a:p>
            <a:pPr marL="9525">
              <a:spcBef>
                <a:spcPts val="649"/>
              </a:spcBef>
            </a:pPr>
            <a:r>
              <a:rPr spc="-94" dirty="0">
                <a:latin typeface="Calibri"/>
                <a:cs typeface="Calibri"/>
              </a:rPr>
              <a:t>h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23" dirty="0">
                <a:latin typeface="Calibri"/>
                <a:cs typeface="Calibri"/>
              </a:rPr>
              <a:t>tp://1</a:t>
            </a:r>
            <a:r>
              <a:rPr spc="-41" dirty="0">
                <a:latin typeface="Calibri"/>
                <a:cs typeface="Calibri"/>
              </a:rPr>
              <a:t>2</a:t>
            </a:r>
            <a:r>
              <a:rPr spc="4" dirty="0">
                <a:latin typeface="Calibri"/>
                <a:cs typeface="Calibri"/>
              </a:rPr>
              <a:t>7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-23" dirty="0">
                <a:latin typeface="Calibri"/>
                <a:cs typeface="Calibri"/>
              </a:rPr>
              <a:t>1:5</a:t>
            </a:r>
            <a:r>
              <a:rPr spc="-34" dirty="0">
                <a:latin typeface="Calibri"/>
                <a:cs typeface="Calibri"/>
              </a:rPr>
              <a:t>0</a:t>
            </a:r>
            <a:r>
              <a:rPr spc="-60" dirty="0">
                <a:latin typeface="Calibri"/>
                <a:cs typeface="Calibri"/>
              </a:rPr>
              <a:t>00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" dirty="0">
                <a:latin typeface="宋体"/>
                <a:cs typeface="宋体"/>
              </a:rPr>
              <a:t>测试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53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7175" y="860791"/>
            <a:ext cx="2378728" cy="42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1439004" y="1602860"/>
            <a:ext cx="3210477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17" dirty="0">
                <a:latin typeface="Consolas"/>
                <a:cs typeface="Consolas"/>
              </a:rPr>
              <a:t>Wi</a:t>
            </a:r>
            <a:r>
              <a:rPr sz="1496" spc="14" dirty="0">
                <a:latin typeface="Consolas"/>
                <a:cs typeface="Consolas"/>
              </a:rPr>
              <a:t>n</a:t>
            </a:r>
            <a:r>
              <a:rPr sz="1496" spc="31" dirty="0">
                <a:latin typeface="微软雅黑"/>
                <a:cs typeface="微软雅黑"/>
              </a:rPr>
              <a:t>平</a:t>
            </a:r>
            <a:r>
              <a:rPr sz="1496" spc="37" dirty="0">
                <a:latin typeface="微软雅黑"/>
                <a:cs typeface="微软雅黑"/>
              </a:rPr>
              <a:t>台</a:t>
            </a:r>
            <a:r>
              <a:rPr sz="1496" spc="-3" dirty="0">
                <a:latin typeface="Consolas"/>
                <a:cs typeface="Consolas"/>
              </a:rPr>
              <a:t>:</a:t>
            </a:r>
            <a:r>
              <a:rPr sz="1496" spc="48" dirty="0">
                <a:latin typeface="Consolas"/>
                <a:cs typeface="Consolas"/>
              </a:rPr>
              <a:t> </a:t>
            </a:r>
            <a:r>
              <a:rPr sz="1496" spc="34" dirty="0">
                <a:latin typeface="微软雅黑"/>
                <a:cs typeface="微软雅黑"/>
              </a:rPr>
              <a:t>“以管理员身份运行”</a:t>
            </a:r>
            <a:r>
              <a:rPr sz="1496" spc="17" dirty="0">
                <a:latin typeface="Consolas"/>
                <a:cs typeface="Consolas"/>
              </a:rPr>
              <a:t>cmd</a:t>
            </a:r>
            <a:endParaRPr sz="1496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9004" y="1953189"/>
            <a:ext cx="827020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>
              <a:tabLst>
                <a:tab pos="505280" algn="l"/>
              </a:tabLst>
            </a:pPr>
            <a:r>
              <a:rPr sz="1496" spc="31" dirty="0">
                <a:latin typeface="微软雅黑"/>
                <a:cs typeface="微软雅黑"/>
              </a:rPr>
              <a:t>执</a:t>
            </a:r>
            <a:r>
              <a:rPr sz="1496" spc="-3" dirty="0">
                <a:latin typeface="微软雅黑"/>
                <a:cs typeface="微软雅黑"/>
              </a:rPr>
              <a:t>行</a:t>
            </a:r>
            <a:r>
              <a:rPr sz="1496" dirty="0">
                <a:latin typeface="微软雅黑"/>
                <a:cs typeface="微软雅黑"/>
              </a:rPr>
              <a:t>	</a:t>
            </a:r>
            <a:r>
              <a:rPr sz="1496" spc="-7" dirty="0">
                <a:latin typeface="Consolas"/>
                <a:cs typeface="Consolas"/>
              </a:rPr>
              <a:t>pip</a:t>
            </a:r>
            <a:endParaRPr sz="1496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8462" y="1964385"/>
            <a:ext cx="1502887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-7" dirty="0">
                <a:latin typeface="Consolas"/>
                <a:cs typeface="Consolas"/>
              </a:rPr>
              <a:t>instal</a:t>
            </a:r>
            <a:r>
              <a:rPr sz="1496" spc="-3" dirty="0">
                <a:latin typeface="Consolas"/>
                <a:cs typeface="Consolas"/>
              </a:rPr>
              <a:t>l</a:t>
            </a:r>
            <a:r>
              <a:rPr sz="1496" spc="204" dirty="0">
                <a:latin typeface="Consolas"/>
                <a:cs typeface="Consolas"/>
              </a:rPr>
              <a:t> </a:t>
            </a:r>
            <a:r>
              <a:rPr sz="1496" spc="-7" dirty="0">
                <a:latin typeface="Consolas"/>
                <a:cs typeface="Consolas"/>
              </a:rPr>
              <a:t>scrapy</a:t>
            </a:r>
            <a:endParaRPr sz="1496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8163" y="2382853"/>
            <a:ext cx="2927520" cy="1676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/>
          <p:nvPr/>
        </p:nvSpPr>
        <p:spPr>
          <a:xfrm>
            <a:off x="1440908" y="2375080"/>
            <a:ext cx="2941857" cy="1691611"/>
          </a:xfrm>
          <a:custGeom>
            <a:avLst/>
            <a:gdLst/>
            <a:ahLst/>
            <a:cxnLst/>
            <a:rect l="l" t="t" r="r" b="b"/>
            <a:pathLst>
              <a:path w="4325620" h="2487295">
                <a:moveTo>
                  <a:pt x="4325112" y="2484882"/>
                </a:moveTo>
                <a:lnTo>
                  <a:pt x="4325112" y="3047"/>
                </a:lnTo>
                <a:lnTo>
                  <a:pt x="4323588" y="0"/>
                </a:lnTo>
                <a:lnTo>
                  <a:pt x="2285" y="0"/>
                </a:lnTo>
                <a:lnTo>
                  <a:pt x="0" y="3048"/>
                </a:lnTo>
                <a:lnTo>
                  <a:pt x="0" y="2484882"/>
                </a:lnTo>
                <a:lnTo>
                  <a:pt x="2286" y="2487168"/>
                </a:lnTo>
                <a:lnTo>
                  <a:pt x="4572" y="2487168"/>
                </a:lnTo>
                <a:lnTo>
                  <a:pt x="4572" y="11430"/>
                </a:lnTo>
                <a:lnTo>
                  <a:pt x="10668" y="6096"/>
                </a:lnTo>
                <a:lnTo>
                  <a:pt x="10667" y="11430"/>
                </a:lnTo>
                <a:lnTo>
                  <a:pt x="4315206" y="11429"/>
                </a:lnTo>
                <a:lnTo>
                  <a:pt x="4315206" y="6095"/>
                </a:lnTo>
                <a:lnTo>
                  <a:pt x="4320540" y="11429"/>
                </a:lnTo>
                <a:lnTo>
                  <a:pt x="4320540" y="2487168"/>
                </a:lnTo>
                <a:lnTo>
                  <a:pt x="4323588" y="2487168"/>
                </a:lnTo>
                <a:lnTo>
                  <a:pt x="4325112" y="2484882"/>
                </a:lnTo>
                <a:close/>
              </a:path>
              <a:path w="4325620" h="2487295">
                <a:moveTo>
                  <a:pt x="10667" y="11430"/>
                </a:moveTo>
                <a:lnTo>
                  <a:pt x="10668" y="6096"/>
                </a:lnTo>
                <a:lnTo>
                  <a:pt x="4572" y="11430"/>
                </a:lnTo>
                <a:lnTo>
                  <a:pt x="10667" y="11430"/>
                </a:lnTo>
                <a:close/>
              </a:path>
              <a:path w="4325620" h="2487295">
                <a:moveTo>
                  <a:pt x="10667" y="2476500"/>
                </a:moveTo>
                <a:lnTo>
                  <a:pt x="10667" y="11430"/>
                </a:lnTo>
                <a:lnTo>
                  <a:pt x="4572" y="11430"/>
                </a:lnTo>
                <a:lnTo>
                  <a:pt x="4572" y="2476500"/>
                </a:lnTo>
                <a:lnTo>
                  <a:pt x="10667" y="2476500"/>
                </a:lnTo>
                <a:close/>
              </a:path>
              <a:path w="4325620" h="2487295">
                <a:moveTo>
                  <a:pt x="4320540" y="2476500"/>
                </a:moveTo>
                <a:lnTo>
                  <a:pt x="4572" y="2476500"/>
                </a:lnTo>
                <a:lnTo>
                  <a:pt x="10668" y="2482596"/>
                </a:lnTo>
                <a:lnTo>
                  <a:pt x="10667" y="2487168"/>
                </a:lnTo>
                <a:lnTo>
                  <a:pt x="4315206" y="2487168"/>
                </a:lnTo>
                <a:lnTo>
                  <a:pt x="4315206" y="2482596"/>
                </a:lnTo>
                <a:lnTo>
                  <a:pt x="4320540" y="2476500"/>
                </a:lnTo>
                <a:close/>
              </a:path>
              <a:path w="4325620" h="2487295">
                <a:moveTo>
                  <a:pt x="10667" y="2487168"/>
                </a:moveTo>
                <a:lnTo>
                  <a:pt x="10668" y="2482596"/>
                </a:lnTo>
                <a:lnTo>
                  <a:pt x="4572" y="2476500"/>
                </a:lnTo>
                <a:lnTo>
                  <a:pt x="4572" y="2487168"/>
                </a:lnTo>
                <a:lnTo>
                  <a:pt x="10667" y="2487168"/>
                </a:lnTo>
                <a:close/>
              </a:path>
              <a:path w="4325620" h="2487295">
                <a:moveTo>
                  <a:pt x="4320540" y="11429"/>
                </a:moveTo>
                <a:lnTo>
                  <a:pt x="4315206" y="6095"/>
                </a:lnTo>
                <a:lnTo>
                  <a:pt x="4315206" y="11429"/>
                </a:lnTo>
                <a:lnTo>
                  <a:pt x="4320540" y="11429"/>
                </a:lnTo>
                <a:close/>
              </a:path>
              <a:path w="4325620" h="2487295">
                <a:moveTo>
                  <a:pt x="4320540" y="2476500"/>
                </a:moveTo>
                <a:lnTo>
                  <a:pt x="4320540" y="11429"/>
                </a:lnTo>
                <a:lnTo>
                  <a:pt x="4315206" y="11429"/>
                </a:lnTo>
                <a:lnTo>
                  <a:pt x="4315206" y="2476500"/>
                </a:lnTo>
                <a:lnTo>
                  <a:pt x="4320540" y="2476500"/>
                </a:lnTo>
                <a:close/>
              </a:path>
              <a:path w="4325620" h="2487295">
                <a:moveTo>
                  <a:pt x="4320540" y="2487168"/>
                </a:moveTo>
                <a:lnTo>
                  <a:pt x="4320540" y="2476500"/>
                </a:lnTo>
                <a:lnTo>
                  <a:pt x="4315206" y="2482596"/>
                </a:lnTo>
                <a:lnTo>
                  <a:pt x="4315206" y="2487168"/>
                </a:lnTo>
                <a:lnTo>
                  <a:pt x="4320540" y="248716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8" name="object 8"/>
          <p:cNvSpPr/>
          <p:nvPr/>
        </p:nvSpPr>
        <p:spPr>
          <a:xfrm>
            <a:off x="4706837" y="2382853"/>
            <a:ext cx="2924409" cy="1674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9" name="object 9"/>
          <p:cNvSpPr/>
          <p:nvPr/>
        </p:nvSpPr>
        <p:spPr>
          <a:xfrm>
            <a:off x="4699581" y="2375079"/>
            <a:ext cx="2939266" cy="1690316"/>
          </a:xfrm>
          <a:custGeom>
            <a:avLst/>
            <a:gdLst/>
            <a:ahLst/>
            <a:cxnLst/>
            <a:rect l="l" t="t" r="r" b="b"/>
            <a:pathLst>
              <a:path w="4321809" h="2485390">
                <a:moveTo>
                  <a:pt x="4321302" y="2482596"/>
                </a:moveTo>
                <a:lnTo>
                  <a:pt x="4321302" y="3047"/>
                </a:lnTo>
                <a:lnTo>
                  <a:pt x="4319016" y="0"/>
                </a:lnTo>
                <a:lnTo>
                  <a:pt x="2285" y="0"/>
                </a:lnTo>
                <a:lnTo>
                  <a:pt x="0" y="3048"/>
                </a:lnTo>
                <a:lnTo>
                  <a:pt x="0" y="2482596"/>
                </a:lnTo>
                <a:lnTo>
                  <a:pt x="2286" y="2484882"/>
                </a:lnTo>
                <a:lnTo>
                  <a:pt x="6096" y="2484882"/>
                </a:lnTo>
                <a:lnTo>
                  <a:pt x="6096" y="11430"/>
                </a:lnTo>
                <a:lnTo>
                  <a:pt x="10668" y="6096"/>
                </a:lnTo>
                <a:lnTo>
                  <a:pt x="10667" y="11430"/>
                </a:lnTo>
                <a:lnTo>
                  <a:pt x="4310634" y="11429"/>
                </a:lnTo>
                <a:lnTo>
                  <a:pt x="4310634" y="6095"/>
                </a:lnTo>
                <a:lnTo>
                  <a:pt x="4315968" y="11429"/>
                </a:lnTo>
                <a:lnTo>
                  <a:pt x="4315968" y="2484882"/>
                </a:lnTo>
                <a:lnTo>
                  <a:pt x="4319016" y="2484882"/>
                </a:lnTo>
                <a:lnTo>
                  <a:pt x="4321302" y="2482596"/>
                </a:lnTo>
                <a:close/>
              </a:path>
              <a:path w="4321809" h="2485390">
                <a:moveTo>
                  <a:pt x="10667" y="11430"/>
                </a:moveTo>
                <a:lnTo>
                  <a:pt x="10668" y="6096"/>
                </a:lnTo>
                <a:lnTo>
                  <a:pt x="6096" y="11430"/>
                </a:lnTo>
                <a:lnTo>
                  <a:pt x="10667" y="11430"/>
                </a:lnTo>
                <a:close/>
              </a:path>
              <a:path w="4321809" h="2485390">
                <a:moveTo>
                  <a:pt x="10667" y="2473452"/>
                </a:moveTo>
                <a:lnTo>
                  <a:pt x="10667" y="11430"/>
                </a:lnTo>
                <a:lnTo>
                  <a:pt x="6096" y="11430"/>
                </a:lnTo>
                <a:lnTo>
                  <a:pt x="6096" y="2473452"/>
                </a:lnTo>
                <a:lnTo>
                  <a:pt x="10667" y="2473452"/>
                </a:lnTo>
                <a:close/>
              </a:path>
              <a:path w="4321809" h="2485390">
                <a:moveTo>
                  <a:pt x="4315968" y="2473452"/>
                </a:moveTo>
                <a:lnTo>
                  <a:pt x="6096" y="2473452"/>
                </a:lnTo>
                <a:lnTo>
                  <a:pt x="10668" y="2478786"/>
                </a:lnTo>
                <a:lnTo>
                  <a:pt x="10667" y="2484882"/>
                </a:lnTo>
                <a:lnTo>
                  <a:pt x="4310634" y="2484882"/>
                </a:lnTo>
                <a:lnTo>
                  <a:pt x="4310634" y="2478785"/>
                </a:lnTo>
                <a:lnTo>
                  <a:pt x="4315968" y="2473452"/>
                </a:lnTo>
                <a:close/>
              </a:path>
              <a:path w="4321809" h="2485390">
                <a:moveTo>
                  <a:pt x="10667" y="2484882"/>
                </a:moveTo>
                <a:lnTo>
                  <a:pt x="10668" y="2478786"/>
                </a:lnTo>
                <a:lnTo>
                  <a:pt x="6096" y="2473452"/>
                </a:lnTo>
                <a:lnTo>
                  <a:pt x="6096" y="2484882"/>
                </a:lnTo>
                <a:lnTo>
                  <a:pt x="10667" y="2484882"/>
                </a:lnTo>
                <a:close/>
              </a:path>
              <a:path w="4321809" h="2485390">
                <a:moveTo>
                  <a:pt x="4315968" y="11429"/>
                </a:moveTo>
                <a:lnTo>
                  <a:pt x="4310634" y="6095"/>
                </a:lnTo>
                <a:lnTo>
                  <a:pt x="4310634" y="11429"/>
                </a:lnTo>
                <a:lnTo>
                  <a:pt x="4315968" y="11429"/>
                </a:lnTo>
                <a:close/>
              </a:path>
              <a:path w="4321809" h="2485390">
                <a:moveTo>
                  <a:pt x="4315968" y="2473452"/>
                </a:moveTo>
                <a:lnTo>
                  <a:pt x="4315968" y="11429"/>
                </a:lnTo>
                <a:lnTo>
                  <a:pt x="4310634" y="11429"/>
                </a:lnTo>
                <a:lnTo>
                  <a:pt x="4310634" y="2473452"/>
                </a:lnTo>
                <a:lnTo>
                  <a:pt x="4315968" y="2473452"/>
                </a:lnTo>
                <a:close/>
              </a:path>
              <a:path w="4321809" h="2485390">
                <a:moveTo>
                  <a:pt x="4315968" y="2484882"/>
                </a:moveTo>
                <a:lnTo>
                  <a:pt x="4315968" y="2473452"/>
                </a:lnTo>
                <a:lnTo>
                  <a:pt x="4310634" y="2478785"/>
                </a:lnTo>
                <a:lnTo>
                  <a:pt x="4310634" y="2484882"/>
                </a:lnTo>
                <a:lnTo>
                  <a:pt x="4315968" y="248488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0" name="object 10"/>
          <p:cNvSpPr txBox="1"/>
          <p:nvPr/>
        </p:nvSpPr>
        <p:spPr>
          <a:xfrm>
            <a:off x="5084800" y="1602860"/>
            <a:ext cx="1475679" cy="588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4" dirty="0">
                <a:latin typeface="微软雅黑"/>
                <a:cs typeface="微软雅黑"/>
              </a:rPr>
              <a:t>安装后小测：</a:t>
            </a:r>
            <a:endParaRPr sz="1496">
              <a:latin typeface="微软雅黑"/>
              <a:cs typeface="微软雅黑"/>
            </a:endParaRPr>
          </a:p>
          <a:p>
            <a:pPr marL="8637">
              <a:spcBef>
                <a:spcPts val="962"/>
              </a:spcBef>
              <a:tabLst>
                <a:tab pos="505280" algn="l"/>
              </a:tabLst>
            </a:pPr>
            <a:r>
              <a:rPr sz="1496" spc="31" dirty="0">
                <a:latin typeface="微软雅黑"/>
                <a:cs typeface="微软雅黑"/>
              </a:rPr>
              <a:t>执</a:t>
            </a:r>
            <a:r>
              <a:rPr sz="1496" spc="-3" dirty="0">
                <a:latin typeface="微软雅黑"/>
                <a:cs typeface="微软雅黑"/>
              </a:rPr>
              <a:t>行</a:t>
            </a:r>
            <a:r>
              <a:rPr sz="1496" dirty="0">
                <a:latin typeface="微软雅黑"/>
                <a:cs typeface="微软雅黑"/>
              </a:rPr>
              <a:t>	</a:t>
            </a:r>
            <a:r>
              <a:rPr sz="1496" spc="14" dirty="0">
                <a:latin typeface="Consolas"/>
                <a:cs typeface="Consolas"/>
              </a:rPr>
              <a:t>scrap</a:t>
            </a:r>
            <a:r>
              <a:rPr sz="1496" spc="-3" dirty="0">
                <a:latin typeface="Consolas"/>
                <a:cs typeface="Consolas"/>
              </a:rPr>
              <a:t>y</a:t>
            </a:r>
            <a:r>
              <a:rPr sz="1496" spc="61" dirty="0">
                <a:latin typeface="Consolas"/>
                <a:cs typeface="Consolas"/>
              </a:rPr>
              <a:t> </a:t>
            </a:r>
            <a:r>
              <a:rPr sz="1496" spc="14" dirty="0">
                <a:latin typeface="Consolas"/>
                <a:cs typeface="Consolas"/>
              </a:rPr>
              <a:t>‐</a:t>
            </a:r>
            <a:r>
              <a:rPr sz="1496" spc="-3" dirty="0">
                <a:latin typeface="Consolas"/>
                <a:cs typeface="Consolas"/>
              </a:rPr>
              <a:t>h</a:t>
            </a:r>
            <a:endParaRPr sz="1496">
              <a:latin typeface="Consolas"/>
              <a:cs typeface="Consolas"/>
            </a:endParaRPr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1439004" y="4189127"/>
            <a:ext cx="6373356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637"/>
            <a:r>
              <a:rPr lang="en-US" altLang="zh-CN" sz="2400" spc="17" dirty="0" err="1" smtClean="0">
                <a:solidFill>
                  <a:srgbClr val="000000"/>
                </a:solidFill>
                <a:latin typeface="Consolas"/>
                <a:cs typeface="Consolas"/>
              </a:rPr>
              <a:t>Scrapy</a:t>
            </a:r>
            <a:r>
              <a:rPr lang="zh-CN" altLang="en-US" sz="2400" spc="24" dirty="0" smtClean="0">
                <a:solidFill>
                  <a:srgbClr val="000000"/>
                </a:solidFill>
                <a:latin typeface="微软雅黑"/>
                <a:cs typeface="微软雅黑"/>
              </a:rPr>
              <a:t>是一个快速功能强大</a:t>
            </a:r>
            <a:r>
              <a:rPr lang="zh-CN" altLang="en-US" sz="2400" spc="68" dirty="0" smtClean="0">
                <a:solidFill>
                  <a:srgbClr val="000000"/>
                </a:solidFill>
                <a:latin typeface="微软雅黑"/>
                <a:cs typeface="微软雅黑"/>
              </a:rPr>
              <a:t>的</a:t>
            </a:r>
            <a:r>
              <a:rPr lang="zh-CN" altLang="en-US" sz="2400" spc="24" dirty="0" smtClean="0">
                <a:solidFill>
                  <a:srgbClr val="000000"/>
                </a:solidFill>
                <a:latin typeface="微软雅黑"/>
                <a:cs typeface="微软雅黑"/>
              </a:rPr>
              <a:t>网络</a:t>
            </a:r>
            <a:r>
              <a:rPr lang="zh-CN" altLang="en-US" sz="2400" spc="68" dirty="0" smtClean="0">
                <a:solidFill>
                  <a:srgbClr val="000000"/>
                </a:solidFill>
                <a:latin typeface="微软雅黑"/>
                <a:cs typeface="微软雅黑"/>
              </a:rPr>
              <a:t>爬</a:t>
            </a:r>
            <a:r>
              <a:rPr lang="zh-CN" altLang="en-US" sz="2400" spc="24" dirty="0" smtClean="0">
                <a:solidFill>
                  <a:srgbClr val="000000"/>
                </a:solidFill>
                <a:latin typeface="微软雅黑"/>
                <a:cs typeface="微软雅黑"/>
              </a:rPr>
              <a:t>虫</a:t>
            </a:r>
            <a:r>
              <a:rPr lang="zh-CN" altLang="en-US" sz="2400" spc="31" dirty="0" smtClean="0">
                <a:solidFill>
                  <a:srgbClr val="C00000"/>
                </a:solidFill>
                <a:latin typeface="微软雅黑"/>
                <a:cs typeface="微软雅黑"/>
              </a:rPr>
              <a:t>框架。</a:t>
            </a:r>
            <a:endParaRPr lang="zh-CN" altLang="en-US" sz="2400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430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2771" y="595455"/>
            <a:ext cx="6856095" cy="4296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100"/>
              </a:lnSpc>
            </a:pPr>
            <a:r>
              <a:rPr dirty="0">
                <a:latin typeface="宋体"/>
                <a:cs typeface="宋体"/>
              </a:rPr>
              <a:t>由此可见程序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79" dirty="0">
                <a:latin typeface="Calibri"/>
                <a:cs typeface="Calibri"/>
              </a:rPr>
              <a:t>pide</a:t>
            </a:r>
            <a:r>
              <a:rPr spc="-172" dirty="0">
                <a:latin typeface="Calibri"/>
                <a:cs typeface="Calibri"/>
              </a:rPr>
              <a:t>r</a:t>
            </a:r>
            <a:r>
              <a:rPr spc="-19" dirty="0">
                <a:latin typeface="Calibri"/>
                <a:cs typeface="Calibri"/>
              </a:rPr>
              <a:t>.</a:t>
            </a:r>
            <a:r>
              <a:rPr spc="-53" dirty="0">
                <a:latin typeface="Calibri"/>
                <a:cs typeface="Calibri"/>
              </a:rPr>
              <a:t>py</a:t>
            </a:r>
            <a:r>
              <a:rPr dirty="0">
                <a:latin typeface="宋体"/>
                <a:cs typeface="宋体"/>
              </a:rPr>
              <a:t>访问了我们自己的</a:t>
            </a:r>
            <a:r>
              <a:rPr spc="-146" dirty="0">
                <a:latin typeface="Calibri"/>
                <a:cs typeface="Calibri"/>
              </a:rPr>
              <a:t>W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b</a:t>
            </a:r>
            <a:r>
              <a:rPr dirty="0">
                <a:latin typeface="宋体"/>
                <a:cs typeface="宋体"/>
              </a:rPr>
              <a:t>网站并爬取了网站的 </a:t>
            </a:r>
            <a:r>
              <a:rPr spc="-4" dirty="0">
                <a:latin typeface="宋体"/>
                <a:cs typeface="宋体"/>
              </a:rPr>
              <a:t>网页。这个项目初步看起来有点复杂，但是仔细分析也不难理解， </a:t>
            </a:r>
            <a:r>
              <a:rPr dirty="0">
                <a:latin typeface="宋体"/>
                <a:cs typeface="宋体"/>
              </a:rPr>
              <a:t>下面我们来分析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79" dirty="0">
                <a:latin typeface="Calibri"/>
                <a:cs typeface="Calibri"/>
              </a:rPr>
              <a:t>pide</a:t>
            </a:r>
            <a:r>
              <a:rPr spc="-172" dirty="0">
                <a:latin typeface="Calibri"/>
                <a:cs typeface="Calibri"/>
              </a:rPr>
              <a:t>r</a:t>
            </a:r>
            <a:r>
              <a:rPr spc="-19" dirty="0">
                <a:latin typeface="Calibri"/>
                <a:cs typeface="Calibri"/>
              </a:rPr>
              <a:t>.</a:t>
            </a:r>
            <a:r>
              <a:rPr spc="-53" dirty="0">
                <a:latin typeface="Calibri"/>
                <a:cs typeface="Calibri"/>
              </a:rPr>
              <a:t>py</a:t>
            </a:r>
            <a:r>
              <a:rPr dirty="0">
                <a:latin typeface="宋体"/>
                <a:cs typeface="宋体"/>
              </a:rPr>
              <a:t>程序。</a:t>
            </a:r>
            <a:endParaRPr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spc="-26" dirty="0">
                <a:latin typeface="Calibri"/>
                <a:cs typeface="Calibri"/>
              </a:rPr>
              <a:t>(1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import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宋体"/>
                <a:cs typeface="宋体"/>
              </a:rPr>
              <a:t>引入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程序包，这个包中有一个请求对</a:t>
            </a:r>
            <a:r>
              <a:rPr spc="4" dirty="0">
                <a:latin typeface="宋体"/>
                <a:cs typeface="宋体"/>
              </a:rPr>
              <a:t>象</a:t>
            </a:r>
            <a:r>
              <a:rPr spc="-127" dirty="0">
                <a:latin typeface="Calibri"/>
                <a:cs typeface="Calibri"/>
              </a:rPr>
              <a:t>R</a:t>
            </a:r>
            <a:r>
              <a:rPr spc="-71" dirty="0">
                <a:latin typeface="Calibri"/>
                <a:cs typeface="Calibri"/>
              </a:rPr>
              <a:t>eque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>
                <a:latin typeface="宋体"/>
                <a:cs typeface="宋体"/>
              </a:rPr>
              <a:t>与一个响应对象</a:t>
            </a:r>
            <a:endParaRPr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spc="-127" dirty="0">
                <a:latin typeface="Calibri"/>
                <a:cs typeface="Calibri"/>
              </a:rPr>
              <a:t>R</a:t>
            </a:r>
            <a:r>
              <a:rPr spc="-75" dirty="0">
                <a:latin typeface="Calibri"/>
                <a:cs typeface="Calibri"/>
              </a:rPr>
              <a:t>espons</a:t>
            </a:r>
            <a:r>
              <a:rPr spc="-83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类。</a:t>
            </a:r>
            <a:endParaRPr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spc="-23" dirty="0">
                <a:latin typeface="Calibri"/>
                <a:cs typeface="Calibri"/>
              </a:rPr>
              <a:t>(2)</a:t>
            </a:r>
            <a:endParaRPr>
              <a:latin typeface="Calibri"/>
              <a:cs typeface="Calibri"/>
            </a:endParaRPr>
          </a:p>
          <a:p>
            <a:pPr marL="213836" marR="3963353" indent="-204788">
              <a:lnSpc>
                <a:spcPct val="130000"/>
              </a:lnSpc>
            </a:pPr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b="1"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7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58" dirty="0">
                <a:solidFill>
                  <a:srgbClr val="FF0000"/>
                </a:solidFill>
                <a:latin typeface="Calibri"/>
                <a:cs typeface="Calibri"/>
              </a:rPr>
              <a:t>My</a:t>
            </a:r>
            <a:r>
              <a:rPr b="1" spc="-113" dirty="0">
                <a:solidFill>
                  <a:srgbClr val="FF0000"/>
                </a:solidFill>
                <a:latin typeface="Calibri"/>
                <a:cs typeface="Calibri"/>
              </a:rPr>
              <a:t>Spi</a:t>
            </a:r>
            <a:r>
              <a:rPr b="1" spc="-16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22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.Spi</a:t>
            </a:r>
            <a:r>
              <a:rPr b="1" spc="-113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b="1" spc="-7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53" dirty="0">
                <a:solidFill>
                  <a:srgbClr val="FF0000"/>
                </a:solidFill>
                <a:latin typeface="Calibri"/>
                <a:cs typeface="Calibri"/>
              </a:rPr>
              <a:t>):</a:t>
            </a:r>
            <a:r>
              <a:rPr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379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b="1"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b="1" spc="-22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b="1" spc="-120" dirty="0">
                <a:solidFill>
                  <a:srgbClr val="FF0000"/>
                </a:solidFill>
                <a:latin typeface="Calibri"/>
                <a:cs typeface="Calibri"/>
              </a:rPr>
              <a:t>ySpide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endParaRPr>
              <a:latin typeface="Calibri"/>
              <a:cs typeface="Calibri"/>
            </a:endParaRPr>
          </a:p>
          <a:p>
            <a:pPr marL="9525" marR="125730">
              <a:lnSpc>
                <a:spcPct val="130000"/>
              </a:lnSpc>
            </a:pPr>
            <a:r>
              <a:rPr spc="-4" dirty="0">
                <a:latin typeface="宋体"/>
                <a:cs typeface="宋体"/>
              </a:rPr>
              <a:t>任何一个爬虫程序类都继承</a:t>
            </a:r>
            <a:r>
              <a:rPr dirty="0">
                <a:latin typeface="宋体"/>
                <a:cs typeface="宋体"/>
              </a:rPr>
              <a:t>于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172" dirty="0">
                <a:latin typeface="Calibri"/>
                <a:cs typeface="Calibri"/>
              </a:rPr>
              <a:t>y</a:t>
            </a:r>
            <a:r>
              <a:rPr spc="-56" dirty="0">
                <a:latin typeface="Calibri"/>
                <a:cs typeface="Calibri"/>
              </a:rPr>
              <a:t>.Spide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4" dirty="0">
                <a:latin typeface="宋体"/>
                <a:cs typeface="宋体"/>
              </a:rPr>
              <a:t>类，任何一个爬虫程序都 </a:t>
            </a:r>
            <a:r>
              <a:rPr dirty="0">
                <a:latin typeface="宋体"/>
                <a:cs typeface="宋体"/>
              </a:rPr>
              <a:t>有一个名字，这个名字在整个爬虫项目中是唯一的，我们这个爬虫 名字为</a:t>
            </a:r>
            <a:r>
              <a:rPr spc="11" dirty="0">
                <a:latin typeface="Calibri"/>
                <a:cs typeface="Calibri"/>
              </a:rPr>
              <a:t>"</a:t>
            </a:r>
            <a:r>
              <a:rPr spc="-150" dirty="0">
                <a:latin typeface="Calibri"/>
                <a:cs typeface="Calibri"/>
              </a:rPr>
              <a:t>m</a:t>
            </a:r>
            <a:r>
              <a:rPr spc="-94" dirty="0">
                <a:latin typeface="Calibri"/>
                <a:cs typeface="Calibri"/>
              </a:rPr>
              <a:t>yS</a:t>
            </a:r>
            <a:r>
              <a:rPr spc="-68" dirty="0">
                <a:latin typeface="Calibri"/>
                <a:cs typeface="Calibri"/>
              </a:rPr>
              <a:t>pide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11" dirty="0">
                <a:latin typeface="Calibri"/>
                <a:cs typeface="Calibri"/>
              </a:rPr>
              <a:t>"</a:t>
            </a:r>
            <a:r>
              <a:rPr dirty="0">
                <a:latin typeface="宋体"/>
                <a:cs typeface="宋体"/>
              </a:rPr>
              <a:t>。</a:t>
            </a:r>
            <a:endParaRPr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253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553623" y="413290"/>
            <a:ext cx="27336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23" dirty="0">
                <a:latin typeface="Calibri"/>
                <a:cs typeface="Calibri"/>
              </a:rPr>
              <a:t>(3)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2015315" y="269557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b="1" spc="-116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-1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2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94" dirty="0">
                <a:solidFill>
                  <a:srgbClr val="FF0000"/>
                </a:solidFill>
                <a:latin typeface="Calibri"/>
                <a:cs typeface="Calibri"/>
              </a:rPr>
              <a:t> s</a:t>
            </a:r>
            <a:r>
              <a:rPr sz="1800" b="1" spc="-10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34" dirty="0">
                <a:solidFill>
                  <a:srgbClr val="FF0000"/>
                </a:solidFill>
                <a:latin typeface="Calibri"/>
                <a:cs typeface="Calibri"/>
              </a:rPr>
              <a:t>art_</a:t>
            </a:r>
            <a:r>
              <a:rPr sz="1800" b="1" spc="-5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105" dirty="0">
                <a:solidFill>
                  <a:srgbClr val="FF0000"/>
                </a:solidFill>
                <a:latin typeface="Calibri"/>
                <a:cs typeface="Calibri"/>
              </a:rPr>
              <a:t>eque</a:t>
            </a:r>
            <a:r>
              <a:rPr sz="1800" b="1" spc="-9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7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8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90" dirty="0">
                <a:solidFill>
                  <a:srgbClr val="FF0000"/>
                </a:solidFill>
                <a:latin typeface="Calibri"/>
                <a:cs typeface="Calibri"/>
              </a:rPr>
              <a:t>(sel</a:t>
            </a:r>
            <a:r>
              <a:rPr sz="1800" b="1" spc="-6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49" dirty="0">
                <a:solidFill>
                  <a:srgbClr val="FF0000"/>
                </a:solidFill>
                <a:latin typeface="Calibri"/>
                <a:cs typeface="Calibri"/>
              </a:rPr>
              <a:t>):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3623" y="1126807"/>
            <a:ext cx="7271385" cy="366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624"/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url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349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b="1" spc="-139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b="1" spc="-143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15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6" dirty="0">
                <a:solidFill>
                  <a:srgbClr val="FF0000"/>
                </a:solidFill>
                <a:latin typeface="Calibri"/>
                <a:cs typeface="Calibri"/>
              </a:rPr>
              <a:t>://1</a:t>
            </a:r>
            <a:r>
              <a:rPr b="1" spc="-83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b="1" spc="-5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b="1" spc="-5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b="1" spc="-5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b="1" spc="-79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b="1" spc="-4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b="1" spc="-124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b="1" spc="-13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b="1" spc="-124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b="1" spc="-13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endParaRPr dirty="0">
              <a:latin typeface="Calibri"/>
              <a:cs typeface="Calibri"/>
            </a:endParaRPr>
          </a:p>
          <a:p>
            <a:pPr marL="9525" marR="140018" indent="409099">
              <a:lnSpc>
                <a:spcPct val="129200"/>
              </a:lnSpc>
              <a:spcBef>
                <a:spcPts val="15"/>
              </a:spcBef>
            </a:pPr>
            <a:r>
              <a:rPr b="1" spc="-98" dirty="0">
                <a:solidFill>
                  <a:srgbClr val="1C26F6"/>
                </a:solidFill>
                <a:latin typeface="Calibri"/>
                <a:cs typeface="Calibri"/>
              </a:rPr>
              <a:t>yield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22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b="1" spc="-56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b="1" spc="-1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5" dirty="0">
                <a:solidFill>
                  <a:srgbClr val="FF0000"/>
                </a:solidFill>
                <a:latin typeface="Calibri"/>
                <a:cs typeface="Calibri"/>
              </a:rPr>
              <a:t>eque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8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b="1" spc="-105" dirty="0">
                <a:solidFill>
                  <a:srgbClr val="FF0000"/>
                </a:solidFill>
                <a:latin typeface="Calibri"/>
                <a:cs typeface="Calibri"/>
              </a:rPr>
              <a:t>ur</a:t>
            </a:r>
            <a:r>
              <a:rPr b="1" spc="-68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1" spc="-379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b="1" spc="-105" dirty="0">
                <a:solidFill>
                  <a:srgbClr val="FF0000"/>
                </a:solidFill>
                <a:latin typeface="Calibri"/>
                <a:cs typeface="Calibri"/>
              </a:rPr>
              <a:t>ur</a:t>
            </a:r>
            <a:r>
              <a:rPr b="1" spc="-68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1" spc="-79" dirty="0">
                <a:solidFill>
                  <a:srgbClr val="FF0000"/>
                </a:solidFill>
                <a:latin typeface="Calibri"/>
                <a:cs typeface="Calibri"/>
              </a:rPr>
              <a:t>,call</a:t>
            </a:r>
            <a:r>
              <a:rPr b="1" spc="-13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b="1" spc="-143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b="1" spc="-379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b="1" spc="-71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b="1" spc="-22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b="1" spc="-5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b="1" spc="-1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8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6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0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b="1" spc="-7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b="1" spc="-79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140018" indent="409099">
              <a:lnSpc>
                <a:spcPct val="129200"/>
              </a:lnSpc>
              <a:spcBef>
                <a:spcPts val="15"/>
              </a:spcBef>
            </a:pPr>
            <a:r>
              <a:rPr sz="1500" dirty="0" smtClean="0">
                <a:latin typeface="微软雅黑"/>
                <a:cs typeface="微软雅黑"/>
              </a:rPr>
              <a:t>这个地</a:t>
            </a:r>
            <a:r>
              <a:rPr sz="1500" spc="4" dirty="0" smtClean="0">
                <a:latin typeface="微软雅黑"/>
                <a:cs typeface="微软雅黑"/>
              </a:rPr>
              <a:t>址</a:t>
            </a:r>
            <a:r>
              <a:rPr sz="1500" spc="-4" dirty="0">
                <a:latin typeface="微软雅黑"/>
                <a:cs typeface="微软雅黑"/>
              </a:rPr>
              <a:t>url</a:t>
            </a:r>
            <a:r>
              <a:rPr sz="1500" dirty="0">
                <a:latin typeface="微软雅黑"/>
                <a:cs typeface="微软雅黑"/>
              </a:rPr>
              <a:t>是爬虫程序的入</a:t>
            </a:r>
            <a:r>
              <a:rPr sz="1500" spc="-8" dirty="0">
                <a:latin typeface="微软雅黑"/>
                <a:cs typeface="微软雅黑"/>
              </a:rPr>
              <a:t>口</a:t>
            </a:r>
            <a:r>
              <a:rPr sz="1500" dirty="0">
                <a:latin typeface="微软雅黑"/>
                <a:cs typeface="微软雅黑"/>
              </a:rPr>
              <a:t>地址</a:t>
            </a:r>
            <a:r>
              <a:rPr sz="1500" spc="-8" dirty="0">
                <a:latin typeface="微软雅黑"/>
                <a:cs typeface="微软雅黑"/>
              </a:rPr>
              <a:t>，</a:t>
            </a:r>
            <a:r>
              <a:rPr sz="1500" dirty="0">
                <a:latin typeface="微软雅黑"/>
                <a:cs typeface="微软雅黑"/>
              </a:rPr>
              <a:t>这个s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38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t_</a:t>
            </a:r>
            <a:r>
              <a:rPr sz="1500" spc="-30" dirty="0">
                <a:latin typeface="微软雅黑"/>
                <a:cs typeface="微软雅黑"/>
              </a:rPr>
              <a:t>r</a:t>
            </a:r>
            <a:r>
              <a:rPr sz="1500" spc="-4" dirty="0">
                <a:latin typeface="微软雅黑"/>
                <a:cs typeface="微软雅黑"/>
              </a:rPr>
              <a:t>equ</a:t>
            </a:r>
            <a:r>
              <a:rPr sz="1500" spc="-8" dirty="0">
                <a:latin typeface="微软雅黑"/>
                <a:cs typeface="微软雅黑"/>
              </a:rPr>
              <a:t>e</a:t>
            </a:r>
            <a:r>
              <a:rPr sz="1500" dirty="0">
                <a:latin typeface="微软雅黑"/>
                <a:cs typeface="微软雅黑"/>
              </a:rPr>
              <a:t>s</a:t>
            </a:r>
            <a:r>
              <a:rPr sz="1500" spc="-8" dirty="0">
                <a:latin typeface="微软雅黑"/>
                <a:cs typeface="微软雅黑"/>
              </a:rPr>
              <a:t>t</a:t>
            </a:r>
            <a:r>
              <a:rPr sz="1500" dirty="0">
                <a:latin typeface="微软雅黑"/>
                <a:cs typeface="微软雅黑"/>
              </a:rPr>
              <a:t>s</a:t>
            </a:r>
            <a:r>
              <a:rPr sz="1500" spc="4" dirty="0">
                <a:latin typeface="微软雅黑"/>
                <a:cs typeface="微软雅黑"/>
              </a:rPr>
              <a:t>函数</a:t>
            </a:r>
            <a:r>
              <a:rPr sz="1500" spc="-4" dirty="0">
                <a:latin typeface="微软雅黑"/>
                <a:cs typeface="微软雅黑"/>
              </a:rPr>
              <a:t>是</a:t>
            </a:r>
            <a:r>
              <a:rPr sz="1500" spc="4" dirty="0">
                <a:latin typeface="微软雅黑"/>
                <a:cs typeface="微软雅黑"/>
              </a:rPr>
              <a:t>程</a:t>
            </a:r>
            <a:r>
              <a:rPr sz="1500" spc="-11" dirty="0">
                <a:latin typeface="微软雅黑"/>
                <a:cs typeface="微软雅黑"/>
              </a:rPr>
              <a:t>序</a:t>
            </a:r>
            <a:r>
              <a:rPr sz="1500" spc="4" dirty="0">
                <a:latin typeface="微软雅黑"/>
                <a:cs typeface="微软雅黑"/>
              </a:rPr>
              <a:t>的入</a:t>
            </a:r>
            <a:r>
              <a:rPr sz="1500" spc="-11" dirty="0">
                <a:latin typeface="微软雅黑"/>
                <a:cs typeface="微软雅黑"/>
              </a:rPr>
              <a:t>口</a:t>
            </a:r>
            <a:r>
              <a:rPr sz="1500" spc="4" dirty="0">
                <a:latin typeface="微软雅黑"/>
                <a:cs typeface="微软雅黑"/>
              </a:rPr>
              <a:t>函数</a:t>
            </a:r>
            <a:r>
              <a:rPr sz="1500" spc="-11" dirty="0">
                <a:latin typeface="微软雅黑"/>
                <a:cs typeface="微软雅黑"/>
              </a:rPr>
              <a:t>。</a:t>
            </a:r>
            <a:r>
              <a:rPr sz="1500" spc="4" dirty="0" smtClean="0">
                <a:latin typeface="微软雅黑"/>
                <a:cs typeface="微软雅黑"/>
              </a:rPr>
              <a:t>程</a:t>
            </a:r>
            <a:r>
              <a:rPr sz="1500" dirty="0" smtClean="0">
                <a:latin typeface="微软雅黑"/>
                <a:cs typeface="微软雅黑"/>
              </a:rPr>
              <a:t>序开始时确定要爬取的</a:t>
            </a:r>
            <a:r>
              <a:rPr sz="1500" spc="-11" dirty="0" smtClean="0">
                <a:latin typeface="微软雅黑"/>
                <a:cs typeface="微软雅黑"/>
              </a:rPr>
              <a:t>网</a:t>
            </a:r>
            <a:r>
              <a:rPr sz="1500" dirty="0" smtClean="0">
                <a:latin typeface="微软雅黑"/>
                <a:cs typeface="微软雅黑"/>
              </a:rPr>
              <a:t>站地</a:t>
            </a:r>
            <a:r>
              <a:rPr sz="1500" spc="-11" dirty="0" smtClean="0">
                <a:latin typeface="微软雅黑"/>
                <a:cs typeface="微软雅黑"/>
              </a:rPr>
              <a:t>址</a:t>
            </a:r>
            <a:r>
              <a:rPr sz="1500" dirty="0">
                <a:latin typeface="微软雅黑"/>
                <a:cs typeface="微软雅黑"/>
              </a:rPr>
              <a:t>，然</a:t>
            </a:r>
            <a:r>
              <a:rPr sz="1500" spc="-11" dirty="0">
                <a:latin typeface="微软雅黑"/>
                <a:cs typeface="微软雅黑"/>
              </a:rPr>
              <a:t>后</a:t>
            </a:r>
            <a:r>
              <a:rPr sz="1500" dirty="0">
                <a:latin typeface="微软雅黑"/>
                <a:cs typeface="微软雅黑"/>
              </a:rPr>
              <a:t>建立</a:t>
            </a:r>
            <a:r>
              <a:rPr sz="1500" spc="-11" dirty="0">
                <a:latin typeface="微软雅黑"/>
                <a:cs typeface="微软雅黑"/>
              </a:rPr>
              <a:t>一</a:t>
            </a:r>
            <a:r>
              <a:rPr sz="1500" spc="4" dirty="0">
                <a:latin typeface="微软雅黑"/>
                <a:cs typeface="微软雅黑"/>
              </a:rPr>
              <a:t>个</a:t>
            </a:r>
            <a:r>
              <a:rPr sz="1500" dirty="0">
                <a:latin typeface="微软雅黑"/>
                <a:cs typeface="微软雅黑"/>
              </a:rPr>
              <a:t>s</a:t>
            </a:r>
            <a:r>
              <a:rPr sz="1500" spc="-11" dirty="0">
                <a:latin typeface="微软雅黑"/>
                <a:cs typeface="微软雅黑"/>
              </a:rPr>
              <a:t>c</a:t>
            </a:r>
            <a:r>
              <a:rPr sz="1500" dirty="0">
                <a:latin typeface="微软雅黑"/>
                <a:cs typeface="微软雅黑"/>
              </a:rPr>
              <a:t>ra</a:t>
            </a:r>
            <a:r>
              <a:rPr sz="1500" spc="-8" dirty="0">
                <a:latin typeface="微软雅黑"/>
                <a:cs typeface="微软雅黑"/>
              </a:rPr>
              <a:t>p</a:t>
            </a:r>
            <a:r>
              <a:rPr sz="1500" spc="-105" dirty="0">
                <a:latin typeface="微软雅黑"/>
                <a:cs typeface="微软雅黑"/>
              </a:rPr>
              <a:t>y</a:t>
            </a:r>
            <a:r>
              <a:rPr sz="1500" dirty="0">
                <a:latin typeface="微软雅黑"/>
                <a:cs typeface="微软雅黑"/>
              </a:rPr>
              <a:t>.</a:t>
            </a:r>
            <a:r>
              <a:rPr sz="1500" spc="-49" dirty="0">
                <a:latin typeface="微软雅黑"/>
                <a:cs typeface="微软雅黑"/>
              </a:rPr>
              <a:t>R</a:t>
            </a:r>
            <a:r>
              <a:rPr sz="1500" spc="-4" dirty="0">
                <a:latin typeface="微软雅黑"/>
                <a:cs typeface="微软雅黑"/>
              </a:rPr>
              <a:t>e</a:t>
            </a:r>
            <a:r>
              <a:rPr sz="1500" spc="-8" dirty="0">
                <a:latin typeface="微软雅黑"/>
                <a:cs typeface="微软雅黑"/>
              </a:rPr>
              <a:t>q</a:t>
            </a:r>
            <a:r>
              <a:rPr sz="1500" spc="-4" dirty="0">
                <a:latin typeface="微软雅黑"/>
                <a:cs typeface="微软雅黑"/>
              </a:rPr>
              <a:t>ues</a:t>
            </a:r>
            <a:r>
              <a:rPr sz="1500" dirty="0">
                <a:latin typeface="微软雅黑"/>
                <a:cs typeface="微软雅黑"/>
              </a:rPr>
              <a:t>t请求类</a:t>
            </a:r>
            <a:r>
              <a:rPr sz="1500" spc="-11" dirty="0">
                <a:latin typeface="微软雅黑"/>
                <a:cs typeface="微软雅黑"/>
              </a:rPr>
              <a:t>，</a:t>
            </a:r>
            <a:r>
              <a:rPr sz="1500" dirty="0" smtClean="0">
                <a:latin typeface="微软雅黑"/>
                <a:cs typeface="微软雅黑"/>
              </a:rPr>
              <a:t>向这</a:t>
            </a:r>
            <a:r>
              <a:rPr sz="1500" spc="-11" dirty="0" smtClean="0">
                <a:latin typeface="微软雅黑"/>
                <a:cs typeface="微软雅黑"/>
              </a:rPr>
              <a:t>个</a:t>
            </a:r>
            <a:r>
              <a:rPr sz="1500" dirty="0" smtClean="0">
                <a:latin typeface="微软雅黑"/>
                <a:cs typeface="微软雅黑"/>
              </a:rPr>
              <a:t>类提供</a:t>
            </a:r>
            <a:r>
              <a:rPr sz="1500" dirty="0">
                <a:latin typeface="微软雅黑"/>
                <a:cs typeface="微软雅黑"/>
              </a:rPr>
              <a:t>ur</a:t>
            </a:r>
            <a:r>
              <a:rPr sz="1500" spc="-4" dirty="0">
                <a:latin typeface="微软雅黑"/>
                <a:cs typeface="微软雅黑"/>
              </a:rPr>
              <a:t>l</a:t>
            </a:r>
            <a:r>
              <a:rPr sz="1500" dirty="0">
                <a:latin typeface="微软雅黑"/>
                <a:cs typeface="微软雅黑"/>
              </a:rPr>
              <a:t>参数，指明要爬取的网</a:t>
            </a:r>
            <a:r>
              <a:rPr sz="1500" spc="-11" dirty="0">
                <a:latin typeface="微软雅黑"/>
                <a:cs typeface="微软雅黑"/>
              </a:rPr>
              <a:t>页</a:t>
            </a:r>
            <a:r>
              <a:rPr sz="1500" dirty="0">
                <a:latin typeface="微软雅黑"/>
                <a:cs typeface="微软雅黑"/>
              </a:rPr>
              <a:t>地址</a:t>
            </a:r>
            <a:r>
              <a:rPr sz="1500" spc="-11" dirty="0">
                <a:latin typeface="微软雅黑"/>
                <a:cs typeface="微软雅黑"/>
              </a:rPr>
              <a:t>。</a:t>
            </a:r>
            <a:r>
              <a:rPr sz="1500" dirty="0">
                <a:latin typeface="微软雅黑"/>
                <a:cs typeface="微软雅黑"/>
              </a:rPr>
              <a:t>爬取</a:t>
            </a:r>
            <a:r>
              <a:rPr sz="1500" spc="-11" dirty="0">
                <a:latin typeface="微软雅黑"/>
                <a:cs typeface="微软雅黑"/>
              </a:rPr>
              <a:t>网</a:t>
            </a:r>
            <a:r>
              <a:rPr sz="1500" dirty="0">
                <a:latin typeface="微软雅黑"/>
                <a:cs typeface="微软雅黑"/>
              </a:rPr>
              <a:t>页完</a:t>
            </a:r>
            <a:r>
              <a:rPr sz="1500" spc="-11" dirty="0">
                <a:latin typeface="微软雅黑"/>
                <a:cs typeface="微软雅黑"/>
              </a:rPr>
              <a:t>成</a:t>
            </a:r>
            <a:r>
              <a:rPr sz="1500" dirty="0">
                <a:latin typeface="微软雅黑"/>
                <a:cs typeface="微软雅黑"/>
              </a:rPr>
              <a:t>后就</a:t>
            </a:r>
            <a:r>
              <a:rPr sz="1500" spc="-11" dirty="0">
                <a:latin typeface="微软雅黑"/>
                <a:cs typeface="微软雅黑"/>
              </a:rPr>
              <a:t>执</a:t>
            </a:r>
            <a:r>
              <a:rPr sz="1500" dirty="0">
                <a:latin typeface="微软雅黑"/>
                <a:cs typeface="微软雅黑"/>
              </a:rPr>
              <a:t>行默</a:t>
            </a:r>
            <a:r>
              <a:rPr sz="1500" spc="-11" dirty="0">
                <a:latin typeface="微软雅黑"/>
                <a:cs typeface="微软雅黑"/>
              </a:rPr>
              <a:t>认</a:t>
            </a:r>
            <a:r>
              <a:rPr sz="1500" dirty="0">
                <a:latin typeface="微软雅黑"/>
                <a:cs typeface="微软雅黑"/>
              </a:rPr>
              <a:t>的回</a:t>
            </a:r>
            <a:r>
              <a:rPr sz="1500" spc="-11" dirty="0">
                <a:latin typeface="微软雅黑"/>
                <a:cs typeface="微软雅黑"/>
              </a:rPr>
              <a:t>调</a:t>
            </a:r>
            <a:r>
              <a:rPr sz="1500" dirty="0">
                <a:latin typeface="微软雅黑"/>
                <a:cs typeface="微软雅黑"/>
              </a:rPr>
              <a:t>函</a:t>
            </a:r>
            <a:r>
              <a:rPr sz="1500" spc="4" dirty="0">
                <a:latin typeface="微软雅黑"/>
                <a:cs typeface="微软雅黑"/>
              </a:rPr>
              <a:t>数</a:t>
            </a:r>
            <a:r>
              <a:rPr sz="1500" spc="-26" dirty="0">
                <a:latin typeface="微软雅黑"/>
                <a:cs typeface="微软雅黑"/>
              </a:rPr>
              <a:t>p</a:t>
            </a:r>
            <a:r>
              <a:rPr sz="1500" spc="-15" dirty="0">
                <a:latin typeface="微软雅黑"/>
                <a:cs typeface="微软雅黑"/>
              </a:rPr>
              <a:t>a</a:t>
            </a:r>
            <a:r>
              <a:rPr sz="1500" spc="8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se。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  <a:spcBef>
                <a:spcPts val="1084"/>
              </a:spcBef>
            </a:pPr>
            <a:r>
              <a:rPr sz="1500" dirty="0">
                <a:latin typeface="微软雅黑"/>
                <a:cs typeface="微软雅黑"/>
              </a:rPr>
              <a:t>值得指出的是scra</a:t>
            </a:r>
            <a:r>
              <a:rPr sz="1500" spc="-8" dirty="0">
                <a:latin typeface="微软雅黑"/>
                <a:cs typeface="微软雅黑"/>
              </a:rPr>
              <a:t>p</a:t>
            </a:r>
            <a:r>
              <a:rPr sz="1500" spc="-4" dirty="0">
                <a:latin typeface="微软雅黑"/>
                <a:cs typeface="微软雅黑"/>
              </a:rPr>
              <a:t>y</a:t>
            </a:r>
            <a:r>
              <a:rPr sz="1500" dirty="0">
                <a:latin typeface="微软雅黑"/>
                <a:cs typeface="微软雅黑"/>
              </a:rPr>
              <a:t>的执</a:t>
            </a:r>
            <a:r>
              <a:rPr sz="1500" spc="-11" dirty="0">
                <a:latin typeface="微软雅黑"/>
                <a:cs typeface="微软雅黑"/>
              </a:rPr>
              <a:t>行</a:t>
            </a:r>
            <a:r>
              <a:rPr sz="1500" dirty="0">
                <a:latin typeface="微软雅黑"/>
                <a:cs typeface="微软雅黑"/>
              </a:rPr>
              <a:t>过程</a:t>
            </a:r>
            <a:r>
              <a:rPr sz="1500" spc="-11" dirty="0">
                <a:latin typeface="微软雅黑"/>
                <a:cs typeface="微软雅黑"/>
              </a:rPr>
              <a:t>是</a:t>
            </a:r>
            <a:r>
              <a:rPr sz="1500" dirty="0">
                <a:latin typeface="微软雅黑"/>
                <a:cs typeface="微软雅黑"/>
              </a:rPr>
              <a:t>异步</a:t>
            </a:r>
            <a:r>
              <a:rPr sz="1500" spc="-11" dirty="0">
                <a:latin typeface="微软雅黑"/>
                <a:cs typeface="微软雅黑"/>
              </a:rPr>
              <a:t>进</a:t>
            </a:r>
            <a:r>
              <a:rPr sz="1500" dirty="0">
                <a:latin typeface="微软雅黑"/>
                <a:cs typeface="微软雅黑"/>
              </a:rPr>
              <a:t>行的</a:t>
            </a:r>
            <a:r>
              <a:rPr sz="1500" spc="-11" dirty="0">
                <a:latin typeface="微软雅黑"/>
                <a:cs typeface="微软雅黑"/>
              </a:rPr>
              <a:t>，</a:t>
            </a:r>
            <a:r>
              <a:rPr sz="1500" dirty="0">
                <a:latin typeface="微软雅黑"/>
                <a:cs typeface="微软雅黑"/>
              </a:rPr>
              <a:t>即指</a:t>
            </a:r>
            <a:r>
              <a:rPr sz="1500" spc="-11" dirty="0">
                <a:latin typeface="微软雅黑"/>
                <a:cs typeface="微软雅黑"/>
              </a:rPr>
              <a:t>定</a:t>
            </a:r>
            <a:r>
              <a:rPr sz="1500" dirty="0">
                <a:latin typeface="微软雅黑"/>
                <a:cs typeface="微软雅黑"/>
              </a:rPr>
              <a:t>一个</a:t>
            </a:r>
            <a:r>
              <a:rPr sz="1500" spc="-4" dirty="0">
                <a:latin typeface="微软雅黑"/>
                <a:cs typeface="微软雅黑"/>
              </a:rPr>
              <a:t>u</a:t>
            </a:r>
            <a:r>
              <a:rPr sz="1500" spc="-8" dirty="0">
                <a:latin typeface="微软雅黑"/>
                <a:cs typeface="微软雅黑"/>
              </a:rPr>
              <a:t>rl</a:t>
            </a:r>
            <a:r>
              <a:rPr sz="1500" dirty="0">
                <a:latin typeface="微软雅黑"/>
                <a:cs typeface="微软雅黑"/>
              </a:rPr>
              <a:t>网址开始爬</a:t>
            </a:r>
            <a:r>
              <a:rPr sz="1500" spc="-11" dirty="0">
                <a:latin typeface="微软雅黑"/>
                <a:cs typeface="微软雅黑"/>
              </a:rPr>
              <a:t>取</a:t>
            </a:r>
            <a:r>
              <a:rPr sz="1500" dirty="0">
                <a:latin typeface="微软雅黑"/>
                <a:cs typeface="微软雅黑"/>
              </a:rPr>
              <a:t>数据</a:t>
            </a:r>
            <a:r>
              <a:rPr sz="1500" spc="-11" dirty="0">
                <a:latin typeface="微软雅黑"/>
                <a:cs typeface="微软雅黑"/>
              </a:rPr>
              <a:t>时</a:t>
            </a:r>
            <a:r>
              <a:rPr sz="1500" dirty="0">
                <a:latin typeface="微软雅黑"/>
                <a:cs typeface="微软雅黑"/>
              </a:rPr>
              <a:t>， </a:t>
            </a:r>
            <a:r>
              <a:rPr sz="1500" dirty="0" err="1" smtClean="0">
                <a:latin typeface="微软雅黑"/>
                <a:cs typeface="微软雅黑"/>
              </a:rPr>
              <a:t>程序不用一直等待这个</a:t>
            </a:r>
            <a:r>
              <a:rPr sz="1500" spc="-11" dirty="0" err="1" smtClean="0">
                <a:latin typeface="微软雅黑"/>
                <a:cs typeface="微软雅黑"/>
              </a:rPr>
              <a:t>网</a:t>
            </a:r>
            <a:r>
              <a:rPr sz="1500" dirty="0" err="1" smtClean="0">
                <a:latin typeface="微软雅黑"/>
                <a:cs typeface="微软雅黑"/>
              </a:rPr>
              <a:t>站的</a:t>
            </a:r>
            <a:r>
              <a:rPr lang="zh-CN" altLang="en-US" sz="1500" dirty="0">
                <a:latin typeface="微软雅黑"/>
                <a:cs typeface="微软雅黑"/>
              </a:rPr>
              <a:t>响应</a:t>
            </a:r>
            <a:r>
              <a:rPr sz="1500" dirty="0" smtClean="0">
                <a:latin typeface="微软雅黑"/>
                <a:cs typeface="微软雅黑"/>
              </a:rPr>
              <a:t>，</a:t>
            </a:r>
            <a:r>
              <a:rPr sz="1500" spc="-11" dirty="0">
                <a:latin typeface="微软雅黑"/>
                <a:cs typeface="微软雅黑"/>
              </a:rPr>
              <a:t>如</a:t>
            </a:r>
            <a:r>
              <a:rPr sz="1500" dirty="0">
                <a:latin typeface="微软雅黑"/>
                <a:cs typeface="微软雅黑"/>
              </a:rPr>
              <a:t>果网</a:t>
            </a:r>
            <a:r>
              <a:rPr sz="1500" spc="-11" dirty="0">
                <a:latin typeface="微软雅黑"/>
                <a:cs typeface="微软雅黑"/>
              </a:rPr>
              <a:t>站</a:t>
            </a:r>
            <a:r>
              <a:rPr sz="1500" dirty="0">
                <a:latin typeface="微软雅黑"/>
                <a:cs typeface="微软雅黑"/>
              </a:rPr>
              <a:t>迟迟</a:t>
            </a:r>
            <a:r>
              <a:rPr sz="1500" spc="-11" dirty="0">
                <a:latin typeface="微软雅黑"/>
                <a:cs typeface="微软雅黑"/>
              </a:rPr>
              <a:t>不</a:t>
            </a:r>
            <a:r>
              <a:rPr sz="1500" dirty="0">
                <a:latin typeface="微软雅黑"/>
                <a:cs typeface="微软雅黑"/>
              </a:rPr>
              <a:t>响应</a:t>
            </a:r>
            <a:r>
              <a:rPr sz="1500" spc="-11" dirty="0">
                <a:latin typeface="微软雅黑"/>
                <a:cs typeface="微软雅黑"/>
              </a:rPr>
              <a:t>，</a:t>
            </a:r>
            <a:r>
              <a:rPr sz="1500" dirty="0">
                <a:latin typeface="微软雅黑"/>
                <a:cs typeface="微软雅黑"/>
              </a:rPr>
              <a:t>那么</a:t>
            </a:r>
            <a:r>
              <a:rPr sz="1500" spc="-11" dirty="0">
                <a:latin typeface="微软雅黑"/>
                <a:cs typeface="微软雅黑"/>
              </a:rPr>
              <a:t>整</a:t>
            </a:r>
            <a:r>
              <a:rPr sz="1500" dirty="0">
                <a:latin typeface="微软雅黑"/>
                <a:cs typeface="微软雅黑"/>
              </a:rPr>
              <a:t>个程</a:t>
            </a:r>
            <a:r>
              <a:rPr sz="1500" spc="-11" dirty="0">
                <a:latin typeface="微软雅黑"/>
                <a:cs typeface="微软雅黑"/>
              </a:rPr>
              <a:t>序</a:t>
            </a:r>
            <a:r>
              <a:rPr sz="1500" dirty="0">
                <a:latin typeface="微软雅黑"/>
                <a:cs typeface="微软雅黑"/>
              </a:rPr>
              <a:t>既不</a:t>
            </a:r>
            <a:r>
              <a:rPr sz="1500" spc="-11" dirty="0">
                <a:latin typeface="微软雅黑"/>
                <a:cs typeface="微软雅黑"/>
              </a:rPr>
              <a:t>是</a:t>
            </a:r>
            <a:r>
              <a:rPr sz="1500" dirty="0">
                <a:latin typeface="微软雅黑"/>
                <a:cs typeface="微软雅黑"/>
              </a:rPr>
              <a:t>卡死 了</a:t>
            </a:r>
            <a:r>
              <a:rPr sz="1500" spc="4" dirty="0">
                <a:latin typeface="微软雅黑"/>
                <a:cs typeface="微软雅黑"/>
              </a:rPr>
              <a:t>！</a:t>
            </a:r>
            <a:r>
              <a:rPr sz="1500" dirty="0">
                <a:latin typeface="微软雅黑"/>
                <a:cs typeface="微软雅黑"/>
              </a:rPr>
              <a:t>s</a:t>
            </a:r>
            <a:r>
              <a:rPr sz="1500" spc="-11" dirty="0">
                <a:latin typeface="微软雅黑"/>
                <a:cs typeface="微软雅黑"/>
              </a:rPr>
              <a:t>c</a:t>
            </a:r>
            <a:r>
              <a:rPr sz="1500" dirty="0">
                <a:latin typeface="微软雅黑"/>
                <a:cs typeface="微软雅黑"/>
              </a:rPr>
              <a:t>r</a:t>
            </a:r>
            <a:r>
              <a:rPr sz="1500" spc="-15" dirty="0">
                <a:latin typeface="微软雅黑"/>
                <a:cs typeface="微软雅黑"/>
              </a:rPr>
              <a:t>a</a:t>
            </a:r>
            <a:r>
              <a:rPr sz="1500" dirty="0">
                <a:latin typeface="微软雅黑"/>
                <a:cs typeface="微软雅黑"/>
              </a:rPr>
              <a:t>p</a:t>
            </a:r>
            <a:r>
              <a:rPr sz="1500" spc="-4" dirty="0">
                <a:latin typeface="微软雅黑"/>
                <a:cs typeface="微软雅黑"/>
              </a:rPr>
              <a:t>y</a:t>
            </a:r>
            <a:r>
              <a:rPr sz="1500" spc="-8" dirty="0">
                <a:latin typeface="微软雅黑"/>
                <a:cs typeface="微软雅黑"/>
              </a:rPr>
              <a:t>不</a:t>
            </a:r>
            <a:r>
              <a:rPr sz="1500" spc="4" dirty="0">
                <a:latin typeface="微软雅黑"/>
                <a:cs typeface="微软雅黑"/>
              </a:rPr>
              <a:t>这么</a:t>
            </a:r>
            <a:r>
              <a:rPr sz="1500" spc="-4" dirty="0">
                <a:latin typeface="微软雅黑"/>
                <a:cs typeface="微软雅黑"/>
              </a:rPr>
              <a:t>做</a:t>
            </a:r>
            <a:r>
              <a:rPr sz="1500" spc="-8" dirty="0">
                <a:latin typeface="微软雅黑"/>
                <a:cs typeface="微软雅黑"/>
              </a:rPr>
              <a:t>，</a:t>
            </a:r>
            <a:r>
              <a:rPr sz="1500" spc="4" dirty="0">
                <a:latin typeface="微软雅黑"/>
                <a:cs typeface="微软雅黑"/>
              </a:rPr>
              <a:t>它</a:t>
            </a:r>
            <a:r>
              <a:rPr sz="1500" spc="-11" dirty="0">
                <a:latin typeface="微软雅黑"/>
                <a:cs typeface="微软雅黑"/>
              </a:rPr>
              <a:t>提</a:t>
            </a:r>
            <a:r>
              <a:rPr sz="1500" spc="4" dirty="0">
                <a:latin typeface="微软雅黑"/>
                <a:cs typeface="微软雅黑"/>
              </a:rPr>
              <a:t>供一</a:t>
            </a:r>
            <a:r>
              <a:rPr sz="1500" spc="-4" dirty="0">
                <a:latin typeface="微软雅黑"/>
                <a:cs typeface="微软雅黑"/>
              </a:rPr>
              <a:t>个</a:t>
            </a:r>
            <a:r>
              <a:rPr sz="1500" spc="-8" dirty="0">
                <a:latin typeface="微软雅黑"/>
                <a:cs typeface="微软雅黑"/>
              </a:rPr>
              <a:t>回</a:t>
            </a:r>
            <a:r>
              <a:rPr sz="1500" spc="4" dirty="0">
                <a:latin typeface="微软雅黑"/>
                <a:cs typeface="微软雅黑"/>
              </a:rPr>
              <a:t>调</a:t>
            </a:r>
            <a:r>
              <a:rPr sz="1500" spc="-11" dirty="0">
                <a:latin typeface="微软雅黑"/>
                <a:cs typeface="微软雅黑"/>
              </a:rPr>
              <a:t>函</a:t>
            </a:r>
            <a:r>
              <a:rPr sz="1500" spc="4" dirty="0">
                <a:latin typeface="微软雅黑"/>
                <a:cs typeface="微软雅黑"/>
              </a:rPr>
              <a:t>数机</a:t>
            </a:r>
            <a:r>
              <a:rPr sz="1500" spc="-4" dirty="0">
                <a:latin typeface="微软雅黑"/>
                <a:cs typeface="微软雅黑"/>
              </a:rPr>
              <a:t>制</a:t>
            </a:r>
            <a:r>
              <a:rPr sz="1500" spc="-8" dirty="0">
                <a:latin typeface="微软雅黑"/>
                <a:cs typeface="微软雅黑"/>
              </a:rPr>
              <a:t>，</a:t>
            </a:r>
            <a:r>
              <a:rPr sz="1500" spc="4" dirty="0">
                <a:latin typeface="微软雅黑"/>
                <a:cs typeface="微软雅黑"/>
              </a:rPr>
              <a:t>爬</a:t>
            </a:r>
            <a:r>
              <a:rPr sz="1500" spc="-11" dirty="0">
                <a:latin typeface="微软雅黑"/>
                <a:cs typeface="微软雅黑"/>
              </a:rPr>
              <a:t>取</a:t>
            </a:r>
            <a:r>
              <a:rPr sz="1500" spc="4" dirty="0">
                <a:latin typeface="微软雅黑"/>
                <a:cs typeface="微软雅黑"/>
              </a:rPr>
              <a:t>网站</a:t>
            </a:r>
            <a:r>
              <a:rPr sz="1500" spc="-4" dirty="0">
                <a:latin typeface="微软雅黑"/>
                <a:cs typeface="微软雅黑"/>
              </a:rPr>
              <a:t>时</a:t>
            </a:r>
            <a:r>
              <a:rPr sz="1500" spc="-8" dirty="0">
                <a:latin typeface="微软雅黑"/>
                <a:cs typeface="微软雅黑"/>
              </a:rPr>
              <a:t>同</a:t>
            </a:r>
            <a:r>
              <a:rPr sz="1500" spc="4" dirty="0">
                <a:latin typeface="微软雅黑"/>
                <a:cs typeface="微软雅黑"/>
              </a:rPr>
              <a:t>时</a:t>
            </a:r>
            <a:r>
              <a:rPr sz="1500" spc="-11" dirty="0">
                <a:latin typeface="微软雅黑"/>
                <a:cs typeface="微软雅黑"/>
              </a:rPr>
              <a:t>提</a:t>
            </a:r>
            <a:r>
              <a:rPr sz="1500" spc="4" dirty="0">
                <a:latin typeface="微软雅黑"/>
                <a:cs typeface="微软雅黑"/>
              </a:rPr>
              <a:t>供一</a:t>
            </a:r>
            <a:r>
              <a:rPr sz="1500" spc="-4" dirty="0">
                <a:latin typeface="微软雅黑"/>
                <a:cs typeface="微软雅黑"/>
              </a:rPr>
              <a:t>个</a:t>
            </a:r>
            <a:r>
              <a:rPr sz="1500" spc="-8" dirty="0">
                <a:latin typeface="微软雅黑"/>
                <a:cs typeface="微软雅黑"/>
              </a:rPr>
              <a:t>回</a:t>
            </a:r>
            <a:r>
              <a:rPr sz="1500" spc="4" dirty="0">
                <a:latin typeface="微软雅黑"/>
                <a:cs typeface="微软雅黑"/>
              </a:rPr>
              <a:t>调</a:t>
            </a:r>
            <a:r>
              <a:rPr sz="1500" spc="-11" dirty="0">
                <a:latin typeface="微软雅黑"/>
                <a:cs typeface="微软雅黑"/>
              </a:rPr>
              <a:t>函</a:t>
            </a:r>
            <a:r>
              <a:rPr sz="1500" spc="4" dirty="0">
                <a:latin typeface="微软雅黑"/>
                <a:cs typeface="微软雅黑"/>
              </a:rPr>
              <a:t>数，</a:t>
            </a:r>
            <a:r>
              <a:rPr sz="1500" dirty="0">
                <a:latin typeface="微软雅黑"/>
                <a:cs typeface="微软雅黑"/>
              </a:rPr>
              <a:t> </a:t>
            </a:r>
            <a:r>
              <a:rPr sz="1500" dirty="0" err="1" smtClean="0">
                <a:latin typeface="微软雅黑"/>
                <a:cs typeface="微软雅黑"/>
              </a:rPr>
              <a:t>当网站</a:t>
            </a:r>
            <a:r>
              <a:rPr lang="zh-CN" altLang="en-US" sz="1500" dirty="0">
                <a:latin typeface="微软雅黑"/>
                <a:cs typeface="微软雅黑"/>
              </a:rPr>
              <a:t>响应</a:t>
            </a:r>
            <a:r>
              <a:rPr sz="1500" dirty="0" err="1" smtClean="0">
                <a:latin typeface="微软雅黑"/>
                <a:cs typeface="微软雅黑"/>
              </a:rPr>
              <a:t>后就触发执</a:t>
            </a:r>
            <a:r>
              <a:rPr sz="1500" spc="-11" dirty="0" err="1" smtClean="0">
                <a:latin typeface="微软雅黑"/>
                <a:cs typeface="微软雅黑"/>
              </a:rPr>
              <a:t>行</a:t>
            </a:r>
            <a:r>
              <a:rPr sz="1500" dirty="0" err="1" smtClean="0">
                <a:latin typeface="微软雅黑"/>
                <a:cs typeface="微软雅黑"/>
              </a:rPr>
              <a:t>这个</a:t>
            </a:r>
            <a:r>
              <a:rPr sz="1500" spc="-11" dirty="0" err="1" smtClean="0">
                <a:latin typeface="微软雅黑"/>
                <a:cs typeface="微软雅黑"/>
              </a:rPr>
              <a:t>回</a:t>
            </a:r>
            <a:r>
              <a:rPr sz="1500" dirty="0" err="1" smtClean="0">
                <a:latin typeface="微软雅黑"/>
                <a:cs typeface="微软雅黑"/>
              </a:rPr>
              <a:t>调函</a:t>
            </a:r>
            <a:r>
              <a:rPr sz="1500" spc="-11" dirty="0" err="1" smtClean="0">
                <a:latin typeface="微软雅黑"/>
                <a:cs typeface="微软雅黑"/>
              </a:rPr>
              <a:t>数</a:t>
            </a:r>
            <a:r>
              <a:rPr sz="1500" dirty="0" err="1">
                <a:latin typeface="微软雅黑"/>
                <a:cs typeface="微软雅黑"/>
              </a:rPr>
              <a:t>，</a:t>
            </a:r>
            <a:r>
              <a:rPr sz="1500" dirty="0" err="1" smtClean="0">
                <a:latin typeface="微软雅黑"/>
                <a:cs typeface="微软雅黑"/>
              </a:rPr>
              <a:t>网</a:t>
            </a:r>
            <a:r>
              <a:rPr sz="1500" spc="-11" dirty="0" err="1" smtClean="0">
                <a:latin typeface="微软雅黑"/>
                <a:cs typeface="微软雅黑"/>
              </a:rPr>
              <a:t>站</a:t>
            </a:r>
            <a:r>
              <a:rPr sz="1500" dirty="0" err="1" smtClean="0">
                <a:latin typeface="微软雅黑"/>
                <a:cs typeface="微软雅黑"/>
              </a:rPr>
              <a:t>什么</a:t>
            </a:r>
            <a:r>
              <a:rPr sz="1500" spc="-11" dirty="0" err="1" smtClean="0">
                <a:latin typeface="微软雅黑"/>
                <a:cs typeface="微软雅黑"/>
              </a:rPr>
              <a:t>时</a:t>
            </a:r>
            <a:r>
              <a:rPr sz="1500" dirty="0" err="1" smtClean="0">
                <a:latin typeface="微软雅黑"/>
                <a:cs typeface="微软雅黑"/>
              </a:rPr>
              <a:t>候响</a:t>
            </a:r>
            <a:r>
              <a:rPr sz="1500" spc="-11" dirty="0" err="1" smtClean="0">
                <a:latin typeface="微软雅黑"/>
                <a:cs typeface="微软雅黑"/>
              </a:rPr>
              <a:t>应</a:t>
            </a:r>
            <a:r>
              <a:rPr sz="1500" dirty="0" err="1" smtClean="0">
                <a:latin typeface="微软雅黑"/>
                <a:cs typeface="微软雅黑"/>
              </a:rPr>
              <a:t>就什</a:t>
            </a:r>
            <a:r>
              <a:rPr sz="1500" spc="-11" dirty="0" err="1" smtClean="0">
                <a:latin typeface="微软雅黑"/>
                <a:cs typeface="微软雅黑"/>
              </a:rPr>
              <a:t>么</a:t>
            </a:r>
            <a:r>
              <a:rPr sz="1500" dirty="0" err="1" smtClean="0">
                <a:latin typeface="微软雅黑"/>
                <a:cs typeface="微软雅黑"/>
              </a:rPr>
              <a:t>时候</a:t>
            </a:r>
            <a:r>
              <a:rPr sz="1500" spc="-11" dirty="0" err="1" smtClean="0">
                <a:latin typeface="微软雅黑"/>
                <a:cs typeface="微软雅黑"/>
              </a:rPr>
              <a:t>调</a:t>
            </a:r>
            <a:r>
              <a:rPr sz="1500" dirty="0" err="1" smtClean="0">
                <a:latin typeface="微软雅黑"/>
                <a:cs typeface="微软雅黑"/>
              </a:rPr>
              <a:t>用这</a:t>
            </a:r>
            <a:r>
              <a:rPr sz="1500" spc="-11" dirty="0" err="1" smtClean="0">
                <a:latin typeface="微软雅黑"/>
                <a:cs typeface="微软雅黑"/>
              </a:rPr>
              <a:t>个</a:t>
            </a:r>
            <a:r>
              <a:rPr sz="1500" dirty="0" err="1" smtClean="0">
                <a:latin typeface="微软雅黑"/>
                <a:cs typeface="微软雅黑"/>
              </a:rPr>
              <a:t>回调函数</a:t>
            </a:r>
            <a:r>
              <a:rPr sz="1500" dirty="0" err="1">
                <a:latin typeface="微软雅黑"/>
                <a:cs typeface="微软雅黑"/>
              </a:rPr>
              <a:t>，这样对于响应时</a:t>
            </a:r>
            <a:r>
              <a:rPr sz="1500" spc="-11" dirty="0" err="1">
                <a:latin typeface="微软雅黑"/>
                <a:cs typeface="微软雅黑"/>
              </a:rPr>
              <a:t>间</a:t>
            </a:r>
            <a:r>
              <a:rPr sz="1500" dirty="0" err="1">
                <a:latin typeface="微软雅黑"/>
                <a:cs typeface="微软雅黑"/>
              </a:rPr>
              <a:t>很长</a:t>
            </a:r>
            <a:r>
              <a:rPr sz="1500" spc="-11" dirty="0" err="1">
                <a:latin typeface="微软雅黑"/>
                <a:cs typeface="微软雅黑"/>
              </a:rPr>
              <a:t>的</a:t>
            </a:r>
            <a:r>
              <a:rPr sz="1500" dirty="0" err="1">
                <a:latin typeface="微软雅黑"/>
                <a:cs typeface="微软雅黑"/>
              </a:rPr>
              <a:t>网站</a:t>
            </a:r>
            <a:r>
              <a:rPr sz="1500" spc="-11" dirty="0" err="1">
                <a:latin typeface="微软雅黑"/>
                <a:cs typeface="微软雅黑"/>
              </a:rPr>
              <a:t>也</a:t>
            </a:r>
            <a:r>
              <a:rPr sz="1500" dirty="0" err="1">
                <a:latin typeface="微软雅黑"/>
                <a:cs typeface="微软雅黑"/>
              </a:rPr>
              <a:t>不怕</a:t>
            </a:r>
            <a:r>
              <a:rPr sz="1500" spc="-11" dirty="0" err="1">
                <a:latin typeface="微软雅黑"/>
                <a:cs typeface="微软雅黑"/>
              </a:rPr>
              <a:t>了</a:t>
            </a:r>
            <a:r>
              <a:rPr sz="1500" dirty="0">
                <a:latin typeface="微软雅黑"/>
                <a:cs typeface="微软雅黑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23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980618"/>
            <a:ext cx="7110413" cy="3157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23" dirty="0">
                <a:latin typeface="Calibri"/>
                <a:cs typeface="Calibri"/>
              </a:rPr>
              <a:t>(4)</a:t>
            </a:r>
            <a:endParaRPr dirty="0">
              <a:latin typeface="Calibri"/>
              <a:cs typeface="Calibri"/>
            </a:endParaRPr>
          </a:p>
          <a:p>
            <a:pPr marL="418624" marR="3867626" indent="-204788">
              <a:lnSpc>
                <a:spcPct val="130000"/>
              </a:lnSpc>
            </a:pP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b="1" spc="-1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2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75" dirty="0">
                <a:solidFill>
                  <a:srgbClr val="FF0000"/>
                </a:solidFill>
                <a:latin typeface="Calibri"/>
                <a:cs typeface="Calibri"/>
              </a:rPr>
              <a:t>se(s</a:t>
            </a:r>
            <a:r>
              <a:rPr b="1" spc="-8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7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1" spc="-217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b="1" spc="-26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8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ponse):</a:t>
            </a:r>
            <a:r>
              <a:rPr b="1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b="1" spc="-7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b="1" spc="-14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8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ponse.ur</a:t>
            </a:r>
            <a:r>
              <a:rPr b="1" spc="-68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1" spc="-10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b="1" spc="-7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24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b="1" spc="-13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19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259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8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ponse.bo</a:t>
            </a:r>
            <a:r>
              <a:rPr b="1" spc="-13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b="1" spc="-22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b="1" spc="-5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b="1" spc="-113" dirty="0">
                <a:solidFill>
                  <a:srgbClr val="FF0000"/>
                </a:solidFill>
                <a:latin typeface="Calibri"/>
                <a:cs typeface="Calibri"/>
              </a:rPr>
              <a:t>ecod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b="1" spc="-8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b="1" spc="-7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b="1" spc="-14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b="1" spc="-124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b="1" spc="-13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a)</a:t>
            </a:r>
            <a:endParaRPr dirty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pc="-4" dirty="0" err="1">
                <a:latin typeface="宋体"/>
                <a:cs typeface="宋体"/>
              </a:rPr>
              <a:t>回调函数</a:t>
            </a:r>
            <a:r>
              <a:rPr spc="-68" dirty="0" err="1">
                <a:latin typeface="Calibri"/>
                <a:cs typeface="Calibri"/>
              </a:rPr>
              <a:t>par</a:t>
            </a:r>
            <a:r>
              <a:rPr spc="-53" dirty="0" err="1">
                <a:latin typeface="Calibri"/>
                <a:cs typeface="Calibri"/>
              </a:rPr>
              <a:t>s</a:t>
            </a:r>
            <a:r>
              <a:rPr spc="-60" dirty="0" err="1">
                <a:latin typeface="Calibri"/>
                <a:cs typeface="Calibri"/>
              </a:rPr>
              <a:t>e</a:t>
            </a:r>
            <a:r>
              <a:rPr spc="-4" dirty="0" err="1">
                <a:latin typeface="宋体"/>
                <a:cs typeface="宋体"/>
              </a:rPr>
              <a:t>包含一</a:t>
            </a:r>
            <a:r>
              <a:rPr dirty="0" err="1">
                <a:latin typeface="宋体"/>
                <a:cs typeface="宋体"/>
              </a:rPr>
              <a:t>个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172" dirty="0" err="1">
                <a:latin typeface="Calibri"/>
                <a:cs typeface="Calibri"/>
              </a:rPr>
              <a:t>y</a:t>
            </a:r>
            <a:r>
              <a:rPr spc="-15" dirty="0" err="1">
                <a:latin typeface="Calibri"/>
                <a:cs typeface="Calibri"/>
              </a:rPr>
              <a:t>.</a:t>
            </a:r>
            <a:r>
              <a:rPr spc="-56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espo</a:t>
            </a:r>
            <a:r>
              <a:rPr spc="-94" dirty="0" err="1">
                <a:latin typeface="Calibri"/>
                <a:cs typeface="Calibri"/>
              </a:rPr>
              <a:t>n</a:t>
            </a:r>
            <a:r>
              <a:rPr spc="-56" dirty="0" err="1">
                <a:latin typeface="Calibri"/>
                <a:cs typeface="Calibri"/>
              </a:rPr>
              <a:t>se</a:t>
            </a:r>
            <a:r>
              <a:rPr spc="-4" dirty="0" err="1">
                <a:latin typeface="宋体"/>
                <a:cs typeface="宋体"/>
              </a:rPr>
              <a:t>类的对象</a:t>
            </a:r>
            <a:r>
              <a:rPr spc="-26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espo</a:t>
            </a:r>
            <a:r>
              <a:rPr spc="-94" dirty="0" err="1">
                <a:latin typeface="Calibri"/>
                <a:cs typeface="Calibri"/>
              </a:rPr>
              <a:t>n</a:t>
            </a:r>
            <a:r>
              <a:rPr spc="-56" dirty="0" err="1">
                <a:latin typeface="Calibri"/>
                <a:cs typeface="Calibri"/>
              </a:rPr>
              <a:t>se</a:t>
            </a:r>
            <a:r>
              <a:rPr spc="-4" dirty="0" smtClean="0">
                <a:latin typeface="宋体"/>
                <a:cs typeface="宋体"/>
              </a:rPr>
              <a:t>，</a:t>
            </a:r>
            <a:r>
              <a:rPr lang="zh-CN" altLang="en-US" dirty="0">
                <a:latin typeface="微软雅黑"/>
                <a:cs typeface="微软雅黑"/>
              </a:rPr>
              <a:t>响应</a:t>
            </a:r>
            <a:r>
              <a:rPr dirty="0" err="1" smtClean="0">
                <a:latin typeface="宋体"/>
                <a:cs typeface="宋体"/>
              </a:rPr>
              <a:t>的一切信息</a:t>
            </a:r>
            <a:r>
              <a:rPr dirty="0" err="1">
                <a:latin typeface="宋体"/>
                <a:cs typeface="宋体"/>
              </a:rPr>
              <a:t>，其中</a:t>
            </a:r>
            <a:r>
              <a:rPr spc="-26" dirty="0" err="1">
                <a:latin typeface="Calibri"/>
                <a:cs typeface="Calibri"/>
              </a:rPr>
              <a:t>r</a:t>
            </a:r>
            <a:r>
              <a:rPr spc="-53" dirty="0" err="1">
                <a:latin typeface="Calibri"/>
                <a:cs typeface="Calibri"/>
              </a:rPr>
              <a:t>esponse.ur</a:t>
            </a:r>
            <a:r>
              <a:rPr spc="-38" dirty="0" err="1">
                <a:latin typeface="Calibri"/>
                <a:cs typeface="Calibri"/>
              </a:rPr>
              <a:t>l</a:t>
            </a:r>
            <a:r>
              <a:rPr dirty="0" err="1">
                <a:latin typeface="宋体"/>
                <a:cs typeface="宋体"/>
              </a:rPr>
              <a:t>是网站的网址，</a:t>
            </a:r>
            <a:r>
              <a:rPr spc="-26" dirty="0" err="1">
                <a:latin typeface="Calibri"/>
                <a:cs typeface="Calibri"/>
              </a:rPr>
              <a:t>r</a:t>
            </a:r>
            <a:r>
              <a:rPr spc="-68" dirty="0" err="1">
                <a:latin typeface="Calibri"/>
                <a:cs typeface="Calibri"/>
              </a:rPr>
              <a:t>esponse.b</a:t>
            </a:r>
            <a:r>
              <a:rPr spc="-98" dirty="0" err="1">
                <a:latin typeface="Calibri"/>
                <a:cs typeface="Calibri"/>
              </a:rPr>
              <a:t>o</a:t>
            </a:r>
            <a:r>
              <a:rPr spc="-101" dirty="0" err="1">
                <a:latin typeface="Calibri"/>
                <a:cs typeface="Calibri"/>
              </a:rPr>
              <a:t>d</a:t>
            </a:r>
            <a:r>
              <a:rPr spc="-75" dirty="0" err="1">
                <a:latin typeface="Calibri"/>
                <a:cs typeface="Calibri"/>
              </a:rPr>
              <a:t>y</a:t>
            </a:r>
            <a:r>
              <a:rPr dirty="0" err="1" smtClean="0">
                <a:latin typeface="宋体"/>
                <a:cs typeface="宋体"/>
              </a:rPr>
              <a:t>是网站</a:t>
            </a:r>
            <a:r>
              <a:rPr lang="zh-CN" altLang="en-US" dirty="0">
                <a:latin typeface="微软雅黑"/>
                <a:cs typeface="微软雅黑"/>
              </a:rPr>
              <a:t>响应</a:t>
            </a:r>
            <a:r>
              <a:rPr dirty="0" err="1" smtClean="0">
                <a:latin typeface="宋体"/>
                <a:cs typeface="宋体"/>
              </a:rPr>
              <a:t>的二进制数据</a:t>
            </a:r>
            <a:r>
              <a:rPr dirty="0" err="1">
                <a:latin typeface="宋体"/>
                <a:cs typeface="宋体"/>
              </a:rPr>
              <a:t>，即网页的内容。通</a:t>
            </a:r>
            <a:r>
              <a:rPr spc="4" dirty="0" err="1">
                <a:latin typeface="宋体"/>
                <a:cs typeface="宋体"/>
              </a:rPr>
              <a:t>过</a:t>
            </a:r>
            <a:r>
              <a:rPr spc="-86" dirty="0" err="1">
                <a:latin typeface="Calibri"/>
                <a:cs typeface="Calibri"/>
              </a:rPr>
              <a:t>de</a:t>
            </a:r>
            <a:r>
              <a:rPr spc="-83" dirty="0" err="1">
                <a:latin typeface="Calibri"/>
                <a:cs typeface="Calibri"/>
              </a:rPr>
              <a:t>c</a:t>
            </a:r>
            <a:r>
              <a:rPr spc="-64" dirty="0" err="1">
                <a:latin typeface="Calibri"/>
                <a:cs typeface="Calibri"/>
              </a:rPr>
              <a:t>ode</a:t>
            </a:r>
            <a:r>
              <a:rPr spc="-64" dirty="0">
                <a:latin typeface="Calibri"/>
                <a:cs typeface="Calibri"/>
              </a:rPr>
              <a:t>(</a:t>
            </a:r>
            <a:r>
              <a:rPr spc="-30" dirty="0">
                <a:latin typeface="Calibri"/>
                <a:cs typeface="Calibri"/>
              </a:rPr>
              <a:t>)</a:t>
            </a:r>
            <a:r>
              <a:rPr dirty="0" err="1">
                <a:latin typeface="宋体"/>
                <a:cs typeface="宋体"/>
              </a:rPr>
              <a:t>解码后变成字符串，</a:t>
            </a:r>
            <a:r>
              <a:rPr dirty="0" err="1" smtClean="0">
                <a:latin typeface="宋体"/>
                <a:cs typeface="宋体"/>
              </a:rPr>
              <a:t>我</a:t>
            </a:r>
            <a:r>
              <a:rPr spc="-4" dirty="0" err="1" smtClean="0">
                <a:latin typeface="宋体"/>
                <a:cs typeface="宋体"/>
              </a:rPr>
              <a:t>们就可以</a:t>
            </a:r>
            <a:r>
              <a:rPr spc="-53" dirty="0" err="1">
                <a:latin typeface="Calibri"/>
                <a:cs typeface="Calibri"/>
              </a:rPr>
              <a:t>pri</a:t>
            </a:r>
            <a:r>
              <a:rPr spc="-86" dirty="0" err="1">
                <a:latin typeface="Calibri"/>
                <a:cs typeface="Calibri"/>
              </a:rPr>
              <a:t>n</a:t>
            </a:r>
            <a:r>
              <a:rPr spc="-8" dirty="0" err="1">
                <a:latin typeface="Calibri"/>
                <a:cs typeface="Calibri"/>
              </a:rPr>
              <a:t>t</a:t>
            </a:r>
            <a:r>
              <a:rPr spc="-4" dirty="0" err="1">
                <a:latin typeface="宋体"/>
                <a:cs typeface="宋体"/>
              </a:rPr>
              <a:t>出来了</a:t>
            </a:r>
            <a:r>
              <a:rPr spc="-4" dirty="0">
                <a:latin typeface="宋体"/>
                <a:cs typeface="宋体"/>
              </a:rPr>
              <a:t>。</a:t>
            </a:r>
            <a:endParaRPr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55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72251" y="843082"/>
            <a:ext cx="3768090" cy="476"/>
          </a:xfrm>
          <a:custGeom>
            <a:avLst/>
            <a:gdLst/>
            <a:ahLst/>
            <a:cxnLst/>
            <a:rect l="l" t="t" r="r" b="b"/>
            <a:pathLst>
              <a:path w="5024120" h="634">
                <a:moveTo>
                  <a:pt x="0" y="0"/>
                </a:moveTo>
                <a:lnTo>
                  <a:pt x="5024120" y="635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1592770" y="854726"/>
            <a:ext cx="6883718" cy="251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 err="1" smtClean="0">
                <a:latin typeface="宋体"/>
                <a:cs typeface="宋体"/>
              </a:rPr>
              <a:t>到目前为止爬虫程序就编写好了</a:t>
            </a:r>
            <a:r>
              <a:rPr dirty="0" err="1">
                <a:latin typeface="宋体"/>
                <a:cs typeface="宋体"/>
              </a:rPr>
              <a:t>，但是这个程</a:t>
            </a:r>
            <a:r>
              <a:rPr spc="4" dirty="0" err="1">
                <a:latin typeface="宋体"/>
                <a:cs typeface="宋体"/>
              </a:rPr>
              <a:t>序</a:t>
            </a:r>
            <a:r>
              <a:rPr spc="-90" dirty="0" err="1">
                <a:latin typeface="Calibri"/>
                <a:cs typeface="Calibri"/>
              </a:rPr>
              <a:t>MyS</a:t>
            </a:r>
            <a:r>
              <a:rPr spc="-79" dirty="0" err="1">
                <a:latin typeface="Calibri"/>
                <a:cs typeface="Calibri"/>
              </a:rPr>
              <a:t>pide</a:t>
            </a:r>
            <a:r>
              <a:rPr spc="-172" dirty="0" err="1">
                <a:latin typeface="Calibri"/>
                <a:cs typeface="Calibri"/>
              </a:rPr>
              <a:t>r</a:t>
            </a:r>
            <a:r>
              <a:rPr spc="-19" dirty="0" err="1">
                <a:latin typeface="Calibri"/>
                <a:cs typeface="Calibri"/>
              </a:rPr>
              <a:t>.</a:t>
            </a:r>
            <a:r>
              <a:rPr spc="-53" dirty="0" err="1">
                <a:latin typeface="Calibri"/>
                <a:cs typeface="Calibri"/>
              </a:rPr>
              <a:t>p</a:t>
            </a:r>
            <a:r>
              <a:rPr spc="-56" dirty="0" err="1">
                <a:latin typeface="Calibri"/>
                <a:cs typeface="Calibri"/>
              </a:rPr>
              <a:t>y</a:t>
            </a:r>
            <a:r>
              <a:rPr dirty="0" err="1">
                <a:latin typeface="宋体"/>
                <a:cs typeface="宋体"/>
              </a:rPr>
              <a:t>只是一个</a:t>
            </a:r>
            <a:r>
              <a:rPr dirty="0">
                <a:latin typeface="宋体"/>
                <a:cs typeface="宋体"/>
              </a:rPr>
              <a:t> </a:t>
            </a:r>
            <a:r>
              <a:rPr dirty="0" err="1">
                <a:latin typeface="宋体"/>
                <a:cs typeface="宋体"/>
              </a:rPr>
              <a:t>类，不能单独执行</a:t>
            </a:r>
            <a:r>
              <a:rPr dirty="0" smtClean="0">
                <a:latin typeface="宋体"/>
                <a:cs typeface="宋体"/>
              </a:rPr>
              <a:t>，</a:t>
            </a:r>
            <a:r>
              <a:rPr lang="zh-CN" altLang="en-US" dirty="0">
                <a:latin typeface="宋体"/>
                <a:cs typeface="宋体"/>
              </a:rPr>
              <a:t>要</a:t>
            </a:r>
            <a:r>
              <a:rPr dirty="0" err="1" smtClean="0">
                <a:latin typeface="宋体"/>
                <a:cs typeface="宋体"/>
              </a:rPr>
              <a:t>执行这个爬虫程序必须使</a:t>
            </a:r>
            <a:r>
              <a:rPr spc="4" dirty="0" err="1" smtClean="0">
                <a:latin typeface="宋体"/>
                <a:cs typeface="宋体"/>
              </a:rPr>
              <a:t>用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56" dirty="0" err="1">
                <a:latin typeface="Calibri"/>
                <a:cs typeface="Calibri"/>
              </a:rPr>
              <a:t>y</a:t>
            </a:r>
            <a:r>
              <a:rPr dirty="0" err="1">
                <a:latin typeface="宋体"/>
                <a:cs typeface="宋体"/>
              </a:rPr>
              <a:t>中专门的</a:t>
            </a:r>
            <a:r>
              <a:rPr dirty="0">
                <a:latin typeface="宋体"/>
                <a:cs typeface="宋体"/>
              </a:rPr>
              <a:t> </a:t>
            </a:r>
            <a:r>
              <a:rPr spc="-4" dirty="0">
                <a:latin typeface="宋体"/>
                <a:cs typeface="宋体"/>
              </a:rPr>
              <a:t>命令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41" dirty="0">
                <a:latin typeface="Calibri"/>
                <a:cs typeface="Calibri"/>
              </a:rPr>
              <a:t>c</a:t>
            </a:r>
            <a:r>
              <a:rPr spc="-64" dirty="0">
                <a:latin typeface="Calibri"/>
                <a:cs typeface="Calibri"/>
              </a:rPr>
              <a:t>ra</a:t>
            </a:r>
            <a:r>
              <a:rPr spc="-30" dirty="0">
                <a:latin typeface="Calibri"/>
                <a:cs typeface="Calibri"/>
              </a:rPr>
              <a:t>w</a:t>
            </a:r>
            <a:r>
              <a:rPr spc="-15" dirty="0">
                <a:latin typeface="Calibri"/>
                <a:cs typeface="Calibri"/>
              </a:rPr>
              <a:t>l</a:t>
            </a:r>
            <a:r>
              <a:rPr spc="-4" dirty="0">
                <a:latin typeface="宋体"/>
                <a:cs typeface="宋体"/>
              </a:rPr>
              <a:t>。我们回到命令行窗体，在</a:t>
            </a:r>
            <a:r>
              <a:rPr spc="11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: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113" dirty="0">
                <a:latin typeface="Calibri"/>
                <a:cs typeface="Calibri"/>
              </a:rPr>
              <a:t>m</a:t>
            </a:r>
            <a:r>
              <a:rPr spc="-60" dirty="0">
                <a:latin typeface="Calibri"/>
                <a:cs typeface="Calibri"/>
              </a:rPr>
              <a:t>pl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98" dirty="0">
                <a:latin typeface="Calibri"/>
                <a:cs typeface="Calibri"/>
              </a:rPr>
              <a:t>demo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101" dirty="0">
                <a:latin typeface="Calibri"/>
                <a:cs typeface="Calibri"/>
              </a:rPr>
              <a:t>dem</a:t>
            </a:r>
            <a:r>
              <a:rPr spc="-86" dirty="0">
                <a:latin typeface="Calibri"/>
                <a:cs typeface="Calibri"/>
              </a:rPr>
              <a:t>o</a:t>
            </a:r>
            <a:r>
              <a:rPr dirty="0">
                <a:latin typeface="宋体"/>
                <a:cs typeface="宋体"/>
              </a:rPr>
              <a:t>中 执行命令：</a:t>
            </a:r>
          </a:p>
          <a:p>
            <a:pPr marL="9525">
              <a:spcBef>
                <a:spcPts val="649"/>
              </a:spcBef>
            </a:pP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b="1" spc="-1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24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b="1" spc="-4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22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b="1" spc="-113" dirty="0">
                <a:solidFill>
                  <a:srgbClr val="FF0000"/>
                </a:solidFill>
                <a:latin typeface="Calibri"/>
                <a:cs typeface="Calibri"/>
              </a:rPr>
              <a:t>ySpider</a:t>
            </a:r>
            <a:r>
              <a:rPr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8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b="1" spc="-7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88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1" spc="-1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b="1" spc="-146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b="1" spc="26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b="1" spc="4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61" dirty="0">
                <a:solidFill>
                  <a:srgbClr val="FF0000"/>
                </a:solidFill>
                <a:latin typeface="Calibri"/>
                <a:cs typeface="Calibri"/>
              </a:rPr>
              <a:t>NABLE</a:t>
            </a:r>
            <a:r>
              <a:rPr b="1" spc="-255" dirty="0">
                <a:solidFill>
                  <a:srgbClr val="FF0000"/>
                </a:solidFill>
                <a:latin typeface="Calibri"/>
                <a:cs typeface="Calibri"/>
              </a:rPr>
              <a:t>D=</a:t>
            </a:r>
            <a:r>
              <a:rPr b="1" spc="-22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b="1" spc="-75" dirty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dirty="0">
              <a:latin typeface="Calibri"/>
              <a:cs typeface="Calibri"/>
            </a:endParaRPr>
          </a:p>
          <a:p>
            <a:pPr marL="9525" marR="17145">
              <a:lnSpc>
                <a:spcPct val="130000"/>
              </a:lnSpc>
            </a:pPr>
            <a:r>
              <a:rPr dirty="0" err="1" smtClean="0">
                <a:latin typeface="宋体"/>
                <a:cs typeface="宋体"/>
              </a:rPr>
              <a:t>那么就可以看到执行的结果如</a:t>
            </a:r>
            <a:r>
              <a:rPr lang="zh-CN" altLang="en-US" dirty="0" smtClean="0">
                <a:latin typeface="宋体"/>
                <a:cs typeface="宋体"/>
              </a:rPr>
              <a:t>下</a:t>
            </a:r>
            <a:r>
              <a:rPr dirty="0" err="1" smtClean="0">
                <a:latin typeface="宋体"/>
                <a:cs typeface="宋体"/>
              </a:rPr>
              <a:t>图所示</a:t>
            </a:r>
            <a:r>
              <a:rPr dirty="0" err="1">
                <a:latin typeface="宋体"/>
                <a:cs typeface="宋体"/>
              </a:rPr>
              <a:t>，其中</a:t>
            </a:r>
            <a:r>
              <a:rPr spc="-150" dirty="0" err="1">
                <a:latin typeface="Calibri"/>
                <a:cs typeface="Calibri"/>
              </a:rPr>
              <a:t>m</a:t>
            </a:r>
            <a:r>
              <a:rPr spc="-94" dirty="0" err="1">
                <a:latin typeface="Calibri"/>
                <a:cs typeface="Calibri"/>
              </a:rPr>
              <a:t>yS</a:t>
            </a:r>
            <a:r>
              <a:rPr spc="-68" dirty="0" err="1">
                <a:latin typeface="Calibri"/>
                <a:cs typeface="Calibri"/>
              </a:rPr>
              <a:t>pide</a:t>
            </a:r>
            <a:r>
              <a:rPr spc="-38" dirty="0" err="1">
                <a:latin typeface="Calibri"/>
                <a:cs typeface="Calibri"/>
              </a:rPr>
              <a:t>r</a:t>
            </a:r>
            <a:r>
              <a:rPr dirty="0" err="1">
                <a:latin typeface="宋体"/>
                <a:cs typeface="宋体"/>
              </a:rPr>
              <a:t>就是我们爬</a:t>
            </a:r>
            <a:r>
              <a:rPr dirty="0">
                <a:latin typeface="宋体"/>
                <a:cs typeface="宋体"/>
              </a:rPr>
              <a:t> 虫程序的名称，后面的参数是不显示调试信息。</a:t>
            </a:r>
          </a:p>
        </p:txBody>
      </p:sp>
      <p:sp>
        <p:nvSpPr>
          <p:cNvPr id="22" name="object 22"/>
          <p:cNvSpPr/>
          <p:nvPr/>
        </p:nvSpPr>
        <p:spPr>
          <a:xfrm>
            <a:off x="2549843" y="3345180"/>
            <a:ext cx="4227671" cy="1649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文本框 23"/>
          <p:cNvSpPr txBox="1"/>
          <p:nvPr/>
        </p:nvSpPr>
        <p:spPr>
          <a:xfrm>
            <a:off x="2928104" y="47375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4" dirty="0">
                <a:latin typeface="微软雅黑"/>
                <a:cs typeface="微软雅黑"/>
              </a:rPr>
              <a:t>获取元素节点的直接子元素节点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4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1817" y="632121"/>
            <a:ext cx="6878003" cy="3623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80486" algn="just">
              <a:lnSpc>
                <a:spcPct val="130000"/>
              </a:lnSpc>
            </a:pPr>
            <a:r>
              <a:rPr spc="-4" dirty="0">
                <a:latin typeface="宋体"/>
                <a:cs typeface="宋体"/>
              </a:rPr>
              <a:t>但是这样需要我们从</a:t>
            </a:r>
            <a:r>
              <a:rPr spc="-71" dirty="0">
                <a:latin typeface="Calibri"/>
                <a:cs typeface="Calibri"/>
              </a:rPr>
              <a:t>P</a:t>
            </a:r>
            <a:r>
              <a:rPr spc="-60" dirty="0">
                <a:latin typeface="Calibri"/>
                <a:cs typeface="Calibri"/>
              </a:rPr>
              <a:t>y</a:t>
            </a:r>
            <a:r>
              <a:rPr spc="-75" dirty="0">
                <a:latin typeface="Calibri"/>
                <a:cs typeface="Calibri"/>
              </a:rPr>
              <a:t>Char</a:t>
            </a:r>
            <a:r>
              <a:rPr spc="-109" dirty="0">
                <a:latin typeface="Calibri"/>
                <a:cs typeface="Calibri"/>
              </a:rPr>
              <a:t>m</a:t>
            </a:r>
            <a:r>
              <a:rPr spc="-4" dirty="0">
                <a:latin typeface="宋体"/>
                <a:cs typeface="宋体"/>
              </a:rPr>
              <a:t>与命令行窗体之间来回切换，太麻烦。 </a:t>
            </a:r>
            <a:r>
              <a:rPr dirty="0">
                <a:latin typeface="宋体"/>
                <a:cs typeface="宋体"/>
              </a:rPr>
              <a:t>为了简单起见，我们专门设计一</a:t>
            </a:r>
            <a:r>
              <a:rPr spc="4" dirty="0">
                <a:latin typeface="宋体"/>
                <a:cs typeface="宋体"/>
              </a:rPr>
              <a:t>个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程序</a:t>
            </a:r>
            <a:r>
              <a:rPr spc="-38" dirty="0">
                <a:latin typeface="Calibri"/>
                <a:cs typeface="Calibri"/>
              </a:rPr>
              <a:t>run.</a:t>
            </a:r>
            <a:r>
              <a:rPr spc="-7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，它包含执行命 令行的语句：</a:t>
            </a:r>
            <a:endParaRPr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9525" algn="just">
              <a:spcBef>
                <a:spcPts val="1388"/>
              </a:spcBef>
            </a:pP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b="1" spc="-12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61" dirty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import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b="1" spc="-19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b="1" spc="-113" dirty="0">
                <a:solidFill>
                  <a:srgbClr val="FF0000"/>
                </a:solidFill>
                <a:latin typeface="Calibri"/>
                <a:cs typeface="Calibri"/>
              </a:rPr>
              <a:t>dl</a:t>
            </a:r>
            <a:r>
              <a:rPr b="1" spc="-79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ne</a:t>
            </a:r>
            <a:endParaRPr>
              <a:latin typeface="Calibri"/>
              <a:cs typeface="Calibri"/>
            </a:endParaRPr>
          </a:p>
          <a:p>
            <a:pPr marL="9525" algn="just">
              <a:spcBef>
                <a:spcPts val="649"/>
              </a:spcBef>
            </a:pPr>
            <a:r>
              <a:rPr b="1" spc="-124" dirty="0">
                <a:solidFill>
                  <a:srgbClr val="FF0000"/>
                </a:solidFill>
                <a:latin typeface="Calibri"/>
                <a:cs typeface="Calibri"/>
              </a:rPr>
              <a:t>cmdlin</a:t>
            </a:r>
            <a:r>
              <a:rPr b="1" spc="-49" dirty="0">
                <a:solidFill>
                  <a:srgbClr val="FF0000"/>
                </a:solidFill>
                <a:latin typeface="Calibri"/>
                <a:cs typeface="Calibri"/>
              </a:rPr>
              <a:t>e.</a:t>
            </a:r>
            <a:r>
              <a:rPr b="1" spc="-8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21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b="1" spc="-9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8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b="1" spc="-124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6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39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116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 c</a:t>
            </a:r>
            <a:r>
              <a:rPr b="1" spc="-12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0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24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b="1" spc="-4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22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b="1" spc="-124" dirty="0">
                <a:solidFill>
                  <a:srgbClr val="FF0000"/>
                </a:solidFill>
                <a:latin typeface="Calibri"/>
                <a:cs typeface="Calibri"/>
              </a:rPr>
              <a:t>ySpi</a:t>
            </a:r>
            <a:r>
              <a:rPr b="1" spc="-16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b="1" spc="-8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6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8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b="1" spc="-7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88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b="1" spc="-1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b="1" spc="-146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b="1" spc="26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b="1" spc="4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95" dirty="0">
                <a:solidFill>
                  <a:srgbClr val="FF0000"/>
                </a:solidFill>
                <a:latin typeface="Calibri"/>
                <a:cs typeface="Calibri"/>
              </a:rPr>
              <a:t>NABLED=</a:t>
            </a:r>
            <a:r>
              <a:rPr b="1" spc="-158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b="1" spc="-79" dirty="0">
                <a:solidFill>
                  <a:srgbClr val="FF0000"/>
                </a:solidFill>
                <a:latin typeface="Calibri"/>
                <a:cs typeface="Calibri"/>
              </a:rPr>
              <a:t>alse".spl</a:t>
            </a:r>
            <a:r>
              <a:rPr b="1" spc="-6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b="1" spc="-8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109" dirty="0">
                <a:solidFill>
                  <a:srgbClr val="FF0000"/>
                </a:solidFill>
                <a:latin typeface="Calibri"/>
                <a:cs typeface="Calibri"/>
              </a:rPr>
              <a:t>())</a:t>
            </a:r>
            <a:endParaRPr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438">
              <a:latin typeface="Times New Roman"/>
              <a:cs typeface="Times New Roman"/>
            </a:endParaRPr>
          </a:p>
          <a:p>
            <a:pPr marL="9525" marR="80486" algn="just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直接运行</a:t>
            </a:r>
            <a:r>
              <a:rPr spc="-38" dirty="0">
                <a:latin typeface="Calibri"/>
                <a:cs typeface="Calibri"/>
              </a:rPr>
              <a:t>run.</a:t>
            </a:r>
            <a:r>
              <a:rPr spc="-71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就可以执行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79" dirty="0">
                <a:latin typeface="Calibri"/>
                <a:cs typeface="Calibri"/>
              </a:rPr>
              <a:t>pide</a:t>
            </a:r>
            <a:r>
              <a:rPr spc="-172" dirty="0">
                <a:latin typeface="Calibri"/>
                <a:cs typeface="Calibri"/>
              </a:rPr>
              <a:t>r</a:t>
            </a:r>
            <a:r>
              <a:rPr spc="-19" dirty="0">
                <a:latin typeface="Calibri"/>
                <a:cs typeface="Calibri"/>
              </a:rPr>
              <a:t>.</a:t>
            </a:r>
            <a:r>
              <a:rPr spc="-53" dirty="0">
                <a:latin typeface="Calibri"/>
                <a:cs typeface="Calibri"/>
              </a:rPr>
              <a:t>py</a:t>
            </a:r>
            <a:r>
              <a:rPr dirty="0">
                <a:latin typeface="宋体"/>
                <a:cs typeface="宋体"/>
              </a:rPr>
              <a:t>的爬虫程序了，效果与在命令 行窗体中执行一样，结果还直接显示</a:t>
            </a:r>
            <a:r>
              <a:rPr spc="4" dirty="0">
                <a:latin typeface="宋体"/>
                <a:cs typeface="宋体"/>
              </a:rPr>
              <a:t>在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spc="-105" dirty="0">
                <a:latin typeface="Calibri"/>
                <a:cs typeface="Calibri"/>
              </a:rPr>
              <a:t>Ch</a:t>
            </a:r>
            <a:r>
              <a:rPr spc="-86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75" dirty="0">
                <a:latin typeface="Calibri"/>
                <a:cs typeface="Calibri"/>
              </a:rPr>
              <a:t>m</a:t>
            </a:r>
            <a:r>
              <a:rPr dirty="0">
                <a:latin typeface="宋体"/>
                <a:cs typeface="宋体"/>
              </a:rPr>
              <a:t>中，对于我们开发爬 虫程序十分方便。</a:t>
            </a:r>
            <a:endParaRPr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1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2646" y="860791"/>
            <a:ext cx="2044962" cy="427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4294838" y="1853214"/>
            <a:ext cx="414158" cy="213341"/>
          </a:xfrm>
          <a:custGeom>
            <a:avLst/>
            <a:gdLst/>
            <a:ahLst/>
            <a:cxnLst/>
            <a:rect l="l" t="t" r="r" b="b"/>
            <a:pathLst>
              <a:path w="608964" h="313689">
                <a:moveTo>
                  <a:pt x="155447" y="81534"/>
                </a:moveTo>
                <a:lnTo>
                  <a:pt x="155447" y="0"/>
                </a:lnTo>
                <a:lnTo>
                  <a:pt x="0" y="156972"/>
                </a:lnTo>
                <a:lnTo>
                  <a:pt x="30479" y="187601"/>
                </a:lnTo>
                <a:lnTo>
                  <a:pt x="30479" y="146304"/>
                </a:lnTo>
                <a:lnTo>
                  <a:pt x="40766" y="156591"/>
                </a:lnTo>
                <a:lnTo>
                  <a:pt x="127253" y="70104"/>
                </a:lnTo>
                <a:lnTo>
                  <a:pt x="127253" y="34290"/>
                </a:lnTo>
                <a:lnTo>
                  <a:pt x="152399" y="44958"/>
                </a:lnTo>
                <a:lnTo>
                  <a:pt x="152399" y="81534"/>
                </a:lnTo>
                <a:lnTo>
                  <a:pt x="155447" y="81534"/>
                </a:lnTo>
                <a:close/>
              </a:path>
              <a:path w="608964" h="313689">
                <a:moveTo>
                  <a:pt x="40766" y="156591"/>
                </a:moveTo>
                <a:lnTo>
                  <a:pt x="30479" y="146304"/>
                </a:lnTo>
                <a:lnTo>
                  <a:pt x="30479" y="166878"/>
                </a:lnTo>
                <a:lnTo>
                  <a:pt x="40766" y="156591"/>
                </a:lnTo>
                <a:close/>
              </a:path>
              <a:path w="608964" h="313689">
                <a:moveTo>
                  <a:pt x="152399" y="268224"/>
                </a:moveTo>
                <a:lnTo>
                  <a:pt x="40766" y="156591"/>
                </a:lnTo>
                <a:lnTo>
                  <a:pt x="30479" y="166878"/>
                </a:lnTo>
                <a:lnTo>
                  <a:pt x="30479" y="187601"/>
                </a:lnTo>
                <a:lnTo>
                  <a:pt x="127253" y="284849"/>
                </a:lnTo>
                <a:lnTo>
                  <a:pt x="127253" y="278892"/>
                </a:lnTo>
                <a:lnTo>
                  <a:pt x="152399" y="268224"/>
                </a:lnTo>
                <a:close/>
              </a:path>
              <a:path w="608964" h="313689">
                <a:moveTo>
                  <a:pt x="152399" y="44958"/>
                </a:moveTo>
                <a:lnTo>
                  <a:pt x="127253" y="34290"/>
                </a:lnTo>
                <a:lnTo>
                  <a:pt x="127253" y="70104"/>
                </a:lnTo>
                <a:lnTo>
                  <a:pt x="152399" y="44958"/>
                </a:lnTo>
                <a:close/>
              </a:path>
              <a:path w="608964" h="313689">
                <a:moveTo>
                  <a:pt x="152399" y="81534"/>
                </a:moveTo>
                <a:lnTo>
                  <a:pt x="152399" y="44958"/>
                </a:lnTo>
                <a:lnTo>
                  <a:pt x="127253" y="70104"/>
                </a:lnTo>
                <a:lnTo>
                  <a:pt x="127253" y="110490"/>
                </a:lnTo>
                <a:lnTo>
                  <a:pt x="141731" y="110490"/>
                </a:lnTo>
                <a:lnTo>
                  <a:pt x="141731" y="81534"/>
                </a:lnTo>
                <a:lnTo>
                  <a:pt x="152399" y="81534"/>
                </a:lnTo>
                <a:close/>
              </a:path>
              <a:path w="608964" h="313689">
                <a:moveTo>
                  <a:pt x="480821" y="243840"/>
                </a:moveTo>
                <a:lnTo>
                  <a:pt x="480821" y="202692"/>
                </a:lnTo>
                <a:lnTo>
                  <a:pt x="127253" y="202692"/>
                </a:lnTo>
                <a:lnTo>
                  <a:pt x="127253" y="243078"/>
                </a:lnTo>
                <a:lnTo>
                  <a:pt x="141731" y="257556"/>
                </a:lnTo>
                <a:lnTo>
                  <a:pt x="141731" y="232410"/>
                </a:lnTo>
                <a:lnTo>
                  <a:pt x="155447" y="217932"/>
                </a:lnTo>
                <a:lnTo>
                  <a:pt x="155447" y="232410"/>
                </a:lnTo>
                <a:lnTo>
                  <a:pt x="452627" y="232410"/>
                </a:lnTo>
                <a:lnTo>
                  <a:pt x="452627" y="217932"/>
                </a:lnTo>
                <a:lnTo>
                  <a:pt x="467105" y="232410"/>
                </a:lnTo>
                <a:lnTo>
                  <a:pt x="467105" y="257556"/>
                </a:lnTo>
                <a:lnTo>
                  <a:pt x="480821" y="243840"/>
                </a:lnTo>
                <a:close/>
              </a:path>
              <a:path w="608964" h="313689">
                <a:moveTo>
                  <a:pt x="152399" y="310119"/>
                </a:moveTo>
                <a:lnTo>
                  <a:pt x="152399" y="268224"/>
                </a:lnTo>
                <a:lnTo>
                  <a:pt x="127253" y="278892"/>
                </a:lnTo>
                <a:lnTo>
                  <a:pt x="127253" y="284849"/>
                </a:lnTo>
                <a:lnTo>
                  <a:pt x="152399" y="310119"/>
                </a:lnTo>
                <a:close/>
              </a:path>
              <a:path w="608964" h="313689">
                <a:moveTo>
                  <a:pt x="467105" y="81534"/>
                </a:moveTo>
                <a:lnTo>
                  <a:pt x="141731" y="81534"/>
                </a:lnTo>
                <a:lnTo>
                  <a:pt x="155447" y="96012"/>
                </a:lnTo>
                <a:lnTo>
                  <a:pt x="155447" y="110490"/>
                </a:lnTo>
                <a:lnTo>
                  <a:pt x="452627" y="110489"/>
                </a:lnTo>
                <a:lnTo>
                  <a:pt x="452627" y="96012"/>
                </a:lnTo>
                <a:lnTo>
                  <a:pt x="467105" y="81534"/>
                </a:lnTo>
                <a:close/>
              </a:path>
              <a:path w="608964" h="313689">
                <a:moveTo>
                  <a:pt x="155447" y="110490"/>
                </a:moveTo>
                <a:lnTo>
                  <a:pt x="155447" y="96012"/>
                </a:lnTo>
                <a:lnTo>
                  <a:pt x="141731" y="81534"/>
                </a:lnTo>
                <a:lnTo>
                  <a:pt x="141731" y="110490"/>
                </a:lnTo>
                <a:lnTo>
                  <a:pt x="155447" y="110490"/>
                </a:lnTo>
                <a:close/>
              </a:path>
              <a:path w="608964" h="313689">
                <a:moveTo>
                  <a:pt x="155447" y="232410"/>
                </a:moveTo>
                <a:lnTo>
                  <a:pt x="155447" y="217932"/>
                </a:lnTo>
                <a:lnTo>
                  <a:pt x="141731" y="232410"/>
                </a:lnTo>
                <a:lnTo>
                  <a:pt x="155447" y="232410"/>
                </a:lnTo>
                <a:close/>
              </a:path>
              <a:path w="608964" h="313689">
                <a:moveTo>
                  <a:pt x="155447" y="313182"/>
                </a:moveTo>
                <a:lnTo>
                  <a:pt x="155447" y="232410"/>
                </a:lnTo>
                <a:lnTo>
                  <a:pt x="141731" y="232410"/>
                </a:lnTo>
                <a:lnTo>
                  <a:pt x="141731" y="257556"/>
                </a:lnTo>
                <a:lnTo>
                  <a:pt x="152399" y="268224"/>
                </a:lnTo>
                <a:lnTo>
                  <a:pt x="152399" y="310119"/>
                </a:lnTo>
                <a:lnTo>
                  <a:pt x="155447" y="313182"/>
                </a:lnTo>
                <a:close/>
              </a:path>
              <a:path w="608964" h="313689">
                <a:moveTo>
                  <a:pt x="608837" y="156972"/>
                </a:moveTo>
                <a:lnTo>
                  <a:pt x="452627" y="0"/>
                </a:lnTo>
                <a:lnTo>
                  <a:pt x="452627" y="81534"/>
                </a:lnTo>
                <a:lnTo>
                  <a:pt x="456437" y="81534"/>
                </a:lnTo>
                <a:lnTo>
                  <a:pt x="456437" y="44958"/>
                </a:lnTo>
                <a:lnTo>
                  <a:pt x="480821" y="34290"/>
                </a:lnTo>
                <a:lnTo>
                  <a:pt x="480821" y="69341"/>
                </a:lnTo>
                <a:lnTo>
                  <a:pt x="568070" y="156591"/>
                </a:lnTo>
                <a:lnTo>
                  <a:pt x="578357" y="146304"/>
                </a:lnTo>
                <a:lnTo>
                  <a:pt x="578357" y="187452"/>
                </a:lnTo>
                <a:lnTo>
                  <a:pt x="608837" y="156972"/>
                </a:lnTo>
                <a:close/>
              </a:path>
              <a:path w="608964" h="313689">
                <a:moveTo>
                  <a:pt x="467105" y="110489"/>
                </a:moveTo>
                <a:lnTo>
                  <a:pt x="467105" y="81534"/>
                </a:lnTo>
                <a:lnTo>
                  <a:pt x="452627" y="96012"/>
                </a:lnTo>
                <a:lnTo>
                  <a:pt x="452627" y="110489"/>
                </a:lnTo>
                <a:lnTo>
                  <a:pt x="467105" y="110489"/>
                </a:lnTo>
                <a:close/>
              </a:path>
              <a:path w="608964" h="313689">
                <a:moveTo>
                  <a:pt x="467105" y="232410"/>
                </a:moveTo>
                <a:lnTo>
                  <a:pt x="452627" y="217932"/>
                </a:lnTo>
                <a:lnTo>
                  <a:pt x="452627" y="232410"/>
                </a:lnTo>
                <a:lnTo>
                  <a:pt x="467105" y="232410"/>
                </a:lnTo>
                <a:close/>
              </a:path>
              <a:path w="608964" h="313689">
                <a:moveTo>
                  <a:pt x="467105" y="257556"/>
                </a:moveTo>
                <a:lnTo>
                  <a:pt x="467105" y="232410"/>
                </a:lnTo>
                <a:lnTo>
                  <a:pt x="452627" y="232410"/>
                </a:lnTo>
                <a:lnTo>
                  <a:pt x="452627" y="313182"/>
                </a:lnTo>
                <a:lnTo>
                  <a:pt x="456437" y="309372"/>
                </a:lnTo>
                <a:lnTo>
                  <a:pt x="456437" y="268224"/>
                </a:lnTo>
                <a:lnTo>
                  <a:pt x="467105" y="257556"/>
                </a:lnTo>
                <a:close/>
              </a:path>
              <a:path w="608964" h="313689">
                <a:moveTo>
                  <a:pt x="480821" y="69341"/>
                </a:moveTo>
                <a:lnTo>
                  <a:pt x="480821" y="34290"/>
                </a:lnTo>
                <a:lnTo>
                  <a:pt x="456437" y="44958"/>
                </a:lnTo>
                <a:lnTo>
                  <a:pt x="480821" y="69341"/>
                </a:lnTo>
                <a:close/>
              </a:path>
              <a:path w="608964" h="313689">
                <a:moveTo>
                  <a:pt x="480821" y="110489"/>
                </a:moveTo>
                <a:lnTo>
                  <a:pt x="480821" y="69341"/>
                </a:lnTo>
                <a:lnTo>
                  <a:pt x="456437" y="44958"/>
                </a:lnTo>
                <a:lnTo>
                  <a:pt x="456437" y="81534"/>
                </a:lnTo>
                <a:lnTo>
                  <a:pt x="467105" y="81534"/>
                </a:lnTo>
                <a:lnTo>
                  <a:pt x="467105" y="110489"/>
                </a:lnTo>
                <a:lnTo>
                  <a:pt x="480821" y="110489"/>
                </a:lnTo>
                <a:close/>
              </a:path>
              <a:path w="608964" h="313689">
                <a:moveTo>
                  <a:pt x="578357" y="187452"/>
                </a:moveTo>
                <a:lnTo>
                  <a:pt x="578357" y="166878"/>
                </a:lnTo>
                <a:lnTo>
                  <a:pt x="568070" y="156591"/>
                </a:lnTo>
                <a:lnTo>
                  <a:pt x="456437" y="268224"/>
                </a:lnTo>
                <a:lnTo>
                  <a:pt x="480821" y="278892"/>
                </a:lnTo>
                <a:lnTo>
                  <a:pt x="480821" y="284988"/>
                </a:lnTo>
                <a:lnTo>
                  <a:pt x="578357" y="187452"/>
                </a:lnTo>
                <a:close/>
              </a:path>
              <a:path w="608964" h="313689">
                <a:moveTo>
                  <a:pt x="480821" y="284988"/>
                </a:moveTo>
                <a:lnTo>
                  <a:pt x="480821" y="278892"/>
                </a:lnTo>
                <a:lnTo>
                  <a:pt x="456437" y="268224"/>
                </a:lnTo>
                <a:lnTo>
                  <a:pt x="456437" y="309372"/>
                </a:lnTo>
                <a:lnTo>
                  <a:pt x="480821" y="284988"/>
                </a:lnTo>
                <a:close/>
              </a:path>
              <a:path w="608964" h="313689">
                <a:moveTo>
                  <a:pt x="578357" y="166878"/>
                </a:moveTo>
                <a:lnTo>
                  <a:pt x="578357" y="146304"/>
                </a:lnTo>
                <a:lnTo>
                  <a:pt x="568070" y="156591"/>
                </a:lnTo>
                <a:lnTo>
                  <a:pt x="578357" y="166878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1245702" y="2532922"/>
            <a:ext cx="6590676" cy="147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96" spc="31" dirty="0">
                <a:latin typeface="微软雅黑"/>
                <a:cs typeface="微软雅黑"/>
              </a:rPr>
              <a:t>包</a:t>
            </a:r>
            <a:r>
              <a:rPr sz="1496" spc="34" dirty="0">
                <a:latin typeface="微软雅黑"/>
                <a:cs typeface="微软雅黑"/>
              </a:rPr>
              <a:t>含</a:t>
            </a:r>
            <a:r>
              <a:rPr sz="1496" spc="17" dirty="0">
                <a:latin typeface="Consolas"/>
                <a:cs typeface="Consolas"/>
              </a:rPr>
              <a:t>yiel</a:t>
            </a:r>
            <a:r>
              <a:rPr sz="1496" spc="14" dirty="0">
                <a:latin typeface="Consolas"/>
                <a:cs typeface="Consolas"/>
              </a:rPr>
              <a:t>d</a:t>
            </a:r>
            <a:r>
              <a:rPr sz="1496" spc="31" dirty="0">
                <a:latin typeface="微软雅黑"/>
                <a:cs typeface="微软雅黑"/>
              </a:rPr>
              <a:t>语句的函数是一个</a:t>
            </a:r>
            <a:r>
              <a:rPr sz="1496" spc="75" dirty="0">
                <a:latin typeface="微软雅黑"/>
                <a:cs typeface="微软雅黑"/>
              </a:rPr>
              <a:t>生</a:t>
            </a:r>
            <a:r>
              <a:rPr sz="1496" spc="31" dirty="0">
                <a:latin typeface="微软雅黑"/>
                <a:cs typeface="微软雅黑"/>
              </a:rPr>
              <a:t>成器</a:t>
            </a:r>
            <a:endParaRPr sz="1496">
              <a:latin typeface="微软雅黑"/>
              <a:cs typeface="微软雅黑"/>
            </a:endParaRPr>
          </a:p>
          <a:p>
            <a:pPr marL="8205" marR="3455" algn="ctr">
              <a:lnSpc>
                <a:spcPct val="270700"/>
              </a:lnSpc>
              <a:spcBef>
                <a:spcPts val="48"/>
              </a:spcBef>
            </a:pPr>
            <a:r>
              <a:rPr sz="1496" spc="34" dirty="0">
                <a:latin typeface="微软雅黑"/>
                <a:cs typeface="微软雅黑"/>
              </a:rPr>
              <a:t>生成器每次产生一个值</a:t>
            </a:r>
            <a:r>
              <a:rPr sz="1496" spc="31" dirty="0">
                <a:latin typeface="微软雅黑"/>
                <a:cs typeface="微软雅黑"/>
              </a:rPr>
              <a:t>（</a:t>
            </a:r>
            <a:r>
              <a:rPr sz="1496" spc="17" dirty="0">
                <a:latin typeface="Consolas"/>
                <a:cs typeface="Consolas"/>
              </a:rPr>
              <a:t>yield</a:t>
            </a:r>
            <a:r>
              <a:rPr sz="1496" spc="17" dirty="0">
                <a:latin typeface="微软雅黑"/>
                <a:cs typeface="微软雅黑"/>
              </a:rPr>
              <a:t>语句</a:t>
            </a:r>
            <a:r>
              <a:rPr sz="1496" spc="68" dirty="0">
                <a:latin typeface="微软雅黑"/>
                <a:cs typeface="微软雅黑"/>
              </a:rPr>
              <a:t>）</a:t>
            </a:r>
            <a:r>
              <a:rPr sz="1496" spc="20" dirty="0">
                <a:latin typeface="微软雅黑"/>
                <a:cs typeface="微软雅黑"/>
              </a:rPr>
              <a:t>，</a:t>
            </a:r>
            <a:r>
              <a:rPr sz="1496" spc="17" dirty="0">
                <a:latin typeface="微软雅黑"/>
                <a:cs typeface="微软雅黑"/>
              </a:rPr>
              <a:t>函</a:t>
            </a:r>
            <a:r>
              <a:rPr sz="1496" spc="68" dirty="0">
                <a:latin typeface="微软雅黑"/>
                <a:cs typeface="微软雅黑"/>
              </a:rPr>
              <a:t>数</a:t>
            </a:r>
            <a:r>
              <a:rPr sz="1496" spc="17" dirty="0">
                <a:latin typeface="微软雅黑"/>
                <a:cs typeface="微软雅黑"/>
              </a:rPr>
              <a:t>被冻</a:t>
            </a:r>
            <a:r>
              <a:rPr sz="1496" spc="68" dirty="0">
                <a:latin typeface="微软雅黑"/>
                <a:cs typeface="微软雅黑"/>
              </a:rPr>
              <a:t>结</a:t>
            </a:r>
            <a:r>
              <a:rPr sz="1496" spc="17" dirty="0">
                <a:latin typeface="微软雅黑"/>
                <a:cs typeface="微软雅黑"/>
              </a:rPr>
              <a:t>，被</a:t>
            </a:r>
            <a:r>
              <a:rPr sz="1496" spc="68" dirty="0">
                <a:latin typeface="微软雅黑"/>
                <a:cs typeface="微软雅黑"/>
              </a:rPr>
              <a:t>唤</a:t>
            </a:r>
            <a:r>
              <a:rPr sz="1496" spc="17" dirty="0">
                <a:latin typeface="微软雅黑"/>
                <a:cs typeface="微软雅黑"/>
              </a:rPr>
              <a:t>醒后</a:t>
            </a:r>
            <a:r>
              <a:rPr sz="1496" spc="68" dirty="0">
                <a:latin typeface="微软雅黑"/>
                <a:cs typeface="微软雅黑"/>
              </a:rPr>
              <a:t>再</a:t>
            </a:r>
            <a:r>
              <a:rPr sz="1496" spc="17" dirty="0">
                <a:latin typeface="微软雅黑"/>
                <a:cs typeface="微软雅黑"/>
              </a:rPr>
              <a:t>产生</a:t>
            </a:r>
            <a:r>
              <a:rPr sz="1496" spc="68" dirty="0">
                <a:latin typeface="微软雅黑"/>
                <a:cs typeface="微软雅黑"/>
              </a:rPr>
              <a:t>一</a:t>
            </a:r>
            <a:r>
              <a:rPr sz="1496" spc="17" dirty="0">
                <a:latin typeface="微软雅黑"/>
                <a:cs typeface="微软雅黑"/>
              </a:rPr>
              <a:t>个值 </a:t>
            </a:r>
            <a:r>
              <a:rPr sz="1496" spc="34" dirty="0">
                <a:latin typeface="微软雅黑"/>
                <a:cs typeface="微软雅黑"/>
              </a:rPr>
              <a:t>生成器是一个不断产生值的函数</a:t>
            </a:r>
            <a:endParaRPr sz="1496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13407" y="1781122"/>
            <a:ext cx="3022616" cy="32964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>
              <a:tabLst>
                <a:tab pos="2194730" algn="l"/>
              </a:tabLst>
            </a:pPr>
            <a:r>
              <a:rPr sz="2142" dirty="0">
                <a:solidFill>
                  <a:srgbClr val="000000"/>
                </a:solidFill>
                <a:latin typeface="Consolas"/>
                <a:cs typeface="Consolas"/>
              </a:rPr>
              <a:t>yield	</a:t>
            </a:r>
            <a:r>
              <a:rPr sz="2142" spc="3" dirty="0">
                <a:solidFill>
                  <a:srgbClr val="000000"/>
                </a:solidFill>
                <a:latin typeface="微软雅黑"/>
                <a:cs typeface="微软雅黑"/>
              </a:rPr>
              <a:t>生成器</a:t>
            </a:r>
            <a:endParaRPr sz="2142">
              <a:latin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5816" y="77155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50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741" y="863901"/>
            <a:ext cx="750148" cy="379608"/>
          </a:xfrm>
          <a:custGeom>
            <a:avLst/>
            <a:gdLst/>
            <a:ahLst/>
            <a:cxnLst/>
            <a:rect l="l" t="t" r="r" b="b"/>
            <a:pathLst>
              <a:path w="1102995" h="558164">
                <a:moveTo>
                  <a:pt x="265176" y="457584"/>
                </a:moveTo>
                <a:lnTo>
                  <a:pt x="265176" y="390905"/>
                </a:lnTo>
                <a:lnTo>
                  <a:pt x="258969" y="399135"/>
                </a:lnTo>
                <a:lnTo>
                  <a:pt x="252010" y="407137"/>
                </a:lnTo>
                <a:lnTo>
                  <a:pt x="216683" y="436875"/>
                </a:lnTo>
                <a:lnTo>
                  <a:pt x="182368" y="456812"/>
                </a:lnTo>
                <a:lnTo>
                  <a:pt x="141402" y="474738"/>
                </a:lnTo>
                <a:lnTo>
                  <a:pt x="93833" y="490668"/>
                </a:lnTo>
                <a:lnTo>
                  <a:pt x="39705" y="504618"/>
                </a:lnTo>
                <a:lnTo>
                  <a:pt x="0" y="512825"/>
                </a:lnTo>
                <a:lnTo>
                  <a:pt x="7093" y="523729"/>
                </a:lnTo>
                <a:lnTo>
                  <a:pt x="13721" y="534220"/>
                </a:lnTo>
                <a:lnTo>
                  <a:pt x="20334" y="545527"/>
                </a:lnTo>
                <a:lnTo>
                  <a:pt x="26670" y="557783"/>
                </a:lnTo>
                <a:lnTo>
                  <a:pt x="44352" y="553589"/>
                </a:lnTo>
                <a:lnTo>
                  <a:pt x="94256" y="540038"/>
                </a:lnTo>
                <a:lnTo>
                  <a:pt x="139469" y="525027"/>
                </a:lnTo>
                <a:lnTo>
                  <a:pt x="180022" y="508539"/>
                </a:lnTo>
                <a:lnTo>
                  <a:pt x="215946" y="490560"/>
                </a:lnTo>
                <a:lnTo>
                  <a:pt x="256697" y="464241"/>
                </a:lnTo>
                <a:lnTo>
                  <a:pt x="265176" y="457584"/>
                </a:lnTo>
                <a:close/>
              </a:path>
              <a:path w="1102995" h="558164">
                <a:moveTo>
                  <a:pt x="350520" y="147065"/>
                </a:moveTo>
                <a:lnTo>
                  <a:pt x="303339" y="164127"/>
                </a:lnTo>
                <a:lnTo>
                  <a:pt x="302994" y="197359"/>
                </a:lnTo>
                <a:lnTo>
                  <a:pt x="302584" y="212998"/>
                </a:lnTo>
                <a:lnTo>
                  <a:pt x="300417" y="255981"/>
                </a:lnTo>
                <a:lnTo>
                  <a:pt x="295385" y="304028"/>
                </a:lnTo>
                <a:lnTo>
                  <a:pt x="285750" y="348995"/>
                </a:lnTo>
                <a:lnTo>
                  <a:pt x="9143" y="348995"/>
                </a:lnTo>
                <a:lnTo>
                  <a:pt x="9143" y="390905"/>
                </a:lnTo>
                <a:lnTo>
                  <a:pt x="265176" y="390905"/>
                </a:lnTo>
                <a:lnTo>
                  <a:pt x="265176" y="457584"/>
                </a:lnTo>
                <a:lnTo>
                  <a:pt x="265616" y="457238"/>
                </a:lnTo>
                <a:lnTo>
                  <a:pt x="274030" y="450065"/>
                </a:lnTo>
                <a:lnTo>
                  <a:pt x="281940" y="442721"/>
                </a:lnTo>
                <a:lnTo>
                  <a:pt x="308610" y="454952"/>
                </a:lnTo>
                <a:lnTo>
                  <a:pt x="308610" y="409955"/>
                </a:lnTo>
                <a:lnTo>
                  <a:pt x="312420" y="403097"/>
                </a:lnTo>
                <a:lnTo>
                  <a:pt x="316230" y="397001"/>
                </a:lnTo>
                <a:lnTo>
                  <a:pt x="318516" y="390905"/>
                </a:lnTo>
                <a:lnTo>
                  <a:pt x="336993" y="390905"/>
                </a:lnTo>
                <a:lnTo>
                  <a:pt x="336993" y="341660"/>
                </a:lnTo>
                <a:lnTo>
                  <a:pt x="338699" y="333268"/>
                </a:lnTo>
                <a:lnTo>
                  <a:pt x="344414" y="293194"/>
                </a:lnTo>
                <a:lnTo>
                  <a:pt x="348294" y="242654"/>
                </a:lnTo>
                <a:lnTo>
                  <a:pt x="349958" y="197839"/>
                </a:lnTo>
                <a:lnTo>
                  <a:pt x="350457" y="164654"/>
                </a:lnTo>
                <a:lnTo>
                  <a:pt x="350520" y="147065"/>
                </a:lnTo>
                <a:close/>
              </a:path>
              <a:path w="1102995" h="558164">
                <a:moveTo>
                  <a:pt x="275081" y="123443"/>
                </a:moveTo>
                <a:lnTo>
                  <a:pt x="275081" y="81533"/>
                </a:lnTo>
                <a:lnTo>
                  <a:pt x="19811" y="81533"/>
                </a:lnTo>
                <a:lnTo>
                  <a:pt x="19811" y="182117"/>
                </a:lnTo>
                <a:lnTo>
                  <a:pt x="64007" y="182117"/>
                </a:lnTo>
                <a:lnTo>
                  <a:pt x="64007" y="123443"/>
                </a:lnTo>
                <a:lnTo>
                  <a:pt x="275081" y="123443"/>
                </a:lnTo>
                <a:close/>
              </a:path>
              <a:path w="1102995" h="558164">
                <a:moveTo>
                  <a:pt x="202235" y="288551"/>
                </a:moveTo>
                <a:lnTo>
                  <a:pt x="157835" y="265437"/>
                </a:lnTo>
                <a:lnTo>
                  <a:pt x="123195" y="248943"/>
                </a:lnTo>
                <a:lnTo>
                  <a:pt x="87629" y="233171"/>
                </a:lnTo>
                <a:lnTo>
                  <a:pt x="73203" y="271201"/>
                </a:lnTo>
                <a:lnTo>
                  <a:pt x="84843" y="276932"/>
                </a:lnTo>
                <a:lnTo>
                  <a:pt x="96388" y="282746"/>
                </a:lnTo>
                <a:lnTo>
                  <a:pt x="130377" y="300684"/>
                </a:lnTo>
                <a:lnTo>
                  <a:pt x="173969" y="325801"/>
                </a:lnTo>
                <a:lnTo>
                  <a:pt x="184404" y="332231"/>
                </a:lnTo>
                <a:lnTo>
                  <a:pt x="202235" y="288551"/>
                </a:lnTo>
                <a:close/>
              </a:path>
              <a:path w="1102995" h="558164">
                <a:moveTo>
                  <a:pt x="250924" y="206842"/>
                </a:moveTo>
                <a:lnTo>
                  <a:pt x="208177" y="182989"/>
                </a:lnTo>
                <a:lnTo>
                  <a:pt x="173897" y="165320"/>
                </a:lnTo>
                <a:lnTo>
                  <a:pt x="137921" y="147827"/>
                </a:lnTo>
                <a:lnTo>
                  <a:pt x="122057" y="183641"/>
                </a:lnTo>
                <a:lnTo>
                  <a:pt x="133726" y="190192"/>
                </a:lnTo>
                <a:lnTo>
                  <a:pt x="145252" y="196737"/>
                </a:lnTo>
                <a:lnTo>
                  <a:pt x="178854" y="216299"/>
                </a:lnTo>
                <a:lnTo>
                  <a:pt x="220932" y="242056"/>
                </a:lnTo>
                <a:lnTo>
                  <a:pt x="230886" y="248411"/>
                </a:lnTo>
                <a:lnTo>
                  <a:pt x="250924" y="206842"/>
                </a:lnTo>
                <a:close/>
              </a:path>
              <a:path w="1102995" h="558164">
                <a:moveTo>
                  <a:pt x="322145" y="61588"/>
                </a:moveTo>
                <a:lnTo>
                  <a:pt x="298203" y="27167"/>
                </a:lnTo>
                <a:lnTo>
                  <a:pt x="291232" y="17331"/>
                </a:lnTo>
                <a:lnTo>
                  <a:pt x="284533" y="8217"/>
                </a:lnTo>
                <a:lnTo>
                  <a:pt x="278129" y="0"/>
                </a:lnTo>
                <a:lnTo>
                  <a:pt x="242568" y="28186"/>
                </a:lnTo>
                <a:lnTo>
                  <a:pt x="250392" y="39957"/>
                </a:lnTo>
                <a:lnTo>
                  <a:pt x="257637" y="51095"/>
                </a:lnTo>
                <a:lnTo>
                  <a:pt x="264223" y="61682"/>
                </a:lnTo>
                <a:lnTo>
                  <a:pt x="270065" y="71800"/>
                </a:lnTo>
                <a:lnTo>
                  <a:pt x="275081" y="81533"/>
                </a:lnTo>
                <a:lnTo>
                  <a:pt x="275081" y="123443"/>
                </a:lnTo>
                <a:lnTo>
                  <a:pt x="293370" y="123443"/>
                </a:lnTo>
                <a:lnTo>
                  <a:pt x="293370" y="81533"/>
                </a:lnTo>
                <a:lnTo>
                  <a:pt x="322145" y="61588"/>
                </a:lnTo>
                <a:close/>
              </a:path>
              <a:path w="1102995" h="558164">
                <a:moveTo>
                  <a:pt x="532638" y="182117"/>
                </a:moveTo>
                <a:lnTo>
                  <a:pt x="532638" y="81533"/>
                </a:lnTo>
                <a:lnTo>
                  <a:pt x="293370" y="81533"/>
                </a:lnTo>
                <a:lnTo>
                  <a:pt x="293370" y="123443"/>
                </a:lnTo>
                <a:lnTo>
                  <a:pt x="488442" y="123443"/>
                </a:lnTo>
                <a:lnTo>
                  <a:pt x="488442" y="182117"/>
                </a:lnTo>
                <a:lnTo>
                  <a:pt x="532638" y="182117"/>
                </a:lnTo>
                <a:close/>
              </a:path>
              <a:path w="1102995" h="558164">
                <a:moveTo>
                  <a:pt x="543306" y="514349"/>
                </a:moveTo>
                <a:lnTo>
                  <a:pt x="508616" y="498287"/>
                </a:lnTo>
                <a:lnTo>
                  <a:pt x="462150" y="477058"/>
                </a:lnTo>
                <a:lnTo>
                  <a:pt x="415373" y="456075"/>
                </a:lnTo>
                <a:lnTo>
                  <a:pt x="380042" y="440522"/>
                </a:lnTo>
                <a:lnTo>
                  <a:pt x="344414" y="425122"/>
                </a:lnTo>
                <a:lnTo>
                  <a:pt x="308610" y="409955"/>
                </a:lnTo>
                <a:lnTo>
                  <a:pt x="308610" y="454952"/>
                </a:lnTo>
                <a:lnTo>
                  <a:pt x="328379" y="464118"/>
                </a:lnTo>
                <a:lnTo>
                  <a:pt x="351781" y="475091"/>
                </a:lnTo>
                <a:lnTo>
                  <a:pt x="387088" y="491893"/>
                </a:lnTo>
                <a:lnTo>
                  <a:pt x="422611" y="509107"/>
                </a:lnTo>
                <a:lnTo>
                  <a:pt x="458319" y="526732"/>
                </a:lnTo>
                <a:lnTo>
                  <a:pt x="494181" y="544769"/>
                </a:lnTo>
                <a:lnTo>
                  <a:pt x="518159" y="557021"/>
                </a:lnTo>
                <a:lnTo>
                  <a:pt x="543306" y="514349"/>
                </a:lnTo>
                <a:close/>
              </a:path>
              <a:path w="1102995" h="558164">
                <a:moveTo>
                  <a:pt x="547116" y="390905"/>
                </a:moveTo>
                <a:lnTo>
                  <a:pt x="547116" y="348995"/>
                </a:lnTo>
                <a:lnTo>
                  <a:pt x="336993" y="341660"/>
                </a:lnTo>
                <a:lnTo>
                  <a:pt x="336993" y="390905"/>
                </a:lnTo>
                <a:lnTo>
                  <a:pt x="547116" y="390905"/>
                </a:lnTo>
                <a:close/>
              </a:path>
              <a:path w="1102995" h="558164">
                <a:moveTo>
                  <a:pt x="719328" y="8381"/>
                </a:moveTo>
                <a:lnTo>
                  <a:pt x="677418" y="761"/>
                </a:lnTo>
                <a:lnTo>
                  <a:pt x="673783" y="15552"/>
                </a:lnTo>
                <a:lnTo>
                  <a:pt x="669966" y="30207"/>
                </a:lnTo>
                <a:lnTo>
                  <a:pt x="657427" y="73366"/>
                </a:lnTo>
                <a:lnTo>
                  <a:pt x="643268" y="115342"/>
                </a:lnTo>
                <a:lnTo>
                  <a:pt x="627504" y="156166"/>
                </a:lnTo>
                <a:lnTo>
                  <a:pt x="610150" y="195869"/>
                </a:lnTo>
                <a:lnTo>
                  <a:pt x="591223" y="234481"/>
                </a:lnTo>
                <a:lnTo>
                  <a:pt x="570738" y="272033"/>
                </a:lnTo>
                <a:lnTo>
                  <a:pt x="588392" y="322395"/>
                </a:lnTo>
                <a:lnTo>
                  <a:pt x="607925" y="289145"/>
                </a:lnTo>
                <a:lnTo>
                  <a:pt x="626316" y="255739"/>
                </a:lnTo>
                <a:lnTo>
                  <a:pt x="643890" y="222503"/>
                </a:lnTo>
                <a:lnTo>
                  <a:pt x="643890" y="550926"/>
                </a:lnTo>
                <a:lnTo>
                  <a:pt x="681228" y="550926"/>
                </a:lnTo>
                <a:lnTo>
                  <a:pt x="682250" y="129765"/>
                </a:lnTo>
                <a:lnTo>
                  <a:pt x="686594" y="117504"/>
                </a:lnTo>
                <a:lnTo>
                  <a:pt x="698676" y="80938"/>
                </a:lnTo>
                <a:lnTo>
                  <a:pt x="716154" y="20449"/>
                </a:lnTo>
                <a:lnTo>
                  <a:pt x="719328" y="8381"/>
                </a:lnTo>
                <a:close/>
              </a:path>
              <a:path w="1102995" h="558164">
                <a:moveTo>
                  <a:pt x="793242" y="231495"/>
                </a:moveTo>
                <a:lnTo>
                  <a:pt x="793242" y="73151"/>
                </a:lnTo>
                <a:lnTo>
                  <a:pt x="790076" y="89314"/>
                </a:lnTo>
                <a:lnTo>
                  <a:pt x="786752" y="105114"/>
                </a:lnTo>
                <a:lnTo>
                  <a:pt x="775861" y="150375"/>
                </a:lnTo>
                <a:lnTo>
                  <a:pt x="763639" y="192498"/>
                </a:lnTo>
                <a:lnTo>
                  <a:pt x="750152" y="231575"/>
                </a:lnTo>
                <a:lnTo>
                  <a:pt x="735465" y="267699"/>
                </a:lnTo>
                <a:lnTo>
                  <a:pt x="714129" y="311430"/>
                </a:lnTo>
                <a:lnTo>
                  <a:pt x="702753" y="331456"/>
                </a:lnTo>
                <a:lnTo>
                  <a:pt x="711134" y="341273"/>
                </a:lnTo>
                <a:lnTo>
                  <a:pt x="719757" y="350893"/>
                </a:lnTo>
                <a:lnTo>
                  <a:pt x="728512" y="359607"/>
                </a:lnTo>
                <a:lnTo>
                  <a:pt x="734890" y="350667"/>
                </a:lnTo>
                <a:lnTo>
                  <a:pt x="758773" y="310915"/>
                </a:lnTo>
                <a:lnTo>
                  <a:pt x="780348" y="264776"/>
                </a:lnTo>
                <a:lnTo>
                  <a:pt x="790393" y="239311"/>
                </a:lnTo>
                <a:lnTo>
                  <a:pt x="793242" y="231495"/>
                </a:lnTo>
                <a:close/>
              </a:path>
              <a:path w="1102995" h="558164">
                <a:moveTo>
                  <a:pt x="832547" y="455021"/>
                </a:moveTo>
                <a:lnTo>
                  <a:pt x="832547" y="368801"/>
                </a:lnTo>
                <a:lnTo>
                  <a:pt x="826675" y="380124"/>
                </a:lnTo>
                <a:lnTo>
                  <a:pt x="820535" y="391228"/>
                </a:lnTo>
                <a:lnTo>
                  <a:pt x="793498" y="433786"/>
                </a:lnTo>
                <a:lnTo>
                  <a:pt x="762952" y="474148"/>
                </a:lnTo>
                <a:lnTo>
                  <a:pt x="738106" y="503604"/>
                </a:lnTo>
                <a:lnTo>
                  <a:pt x="720762" y="523097"/>
                </a:lnTo>
                <a:lnTo>
                  <a:pt x="729700" y="532927"/>
                </a:lnTo>
                <a:lnTo>
                  <a:pt x="737663" y="542397"/>
                </a:lnTo>
                <a:lnTo>
                  <a:pt x="744474" y="551687"/>
                </a:lnTo>
                <a:lnTo>
                  <a:pt x="759801" y="538097"/>
                </a:lnTo>
                <a:lnTo>
                  <a:pt x="788468" y="509616"/>
                </a:lnTo>
                <a:lnTo>
                  <a:pt x="814482" y="479405"/>
                </a:lnTo>
                <a:lnTo>
                  <a:pt x="826495" y="463651"/>
                </a:lnTo>
                <a:lnTo>
                  <a:pt x="832547" y="455021"/>
                </a:lnTo>
                <a:close/>
              </a:path>
              <a:path w="1102995" h="558164">
                <a:moveTo>
                  <a:pt x="949452" y="73151"/>
                </a:moveTo>
                <a:lnTo>
                  <a:pt x="949452" y="33527"/>
                </a:lnTo>
                <a:lnTo>
                  <a:pt x="733044" y="33527"/>
                </a:lnTo>
                <a:lnTo>
                  <a:pt x="733044" y="73151"/>
                </a:lnTo>
                <a:lnTo>
                  <a:pt x="793242" y="73151"/>
                </a:lnTo>
                <a:lnTo>
                  <a:pt x="793242" y="231495"/>
                </a:lnTo>
                <a:lnTo>
                  <a:pt x="795251" y="225980"/>
                </a:lnTo>
                <a:lnTo>
                  <a:pt x="800009" y="212249"/>
                </a:lnTo>
                <a:lnTo>
                  <a:pt x="804672" y="198119"/>
                </a:lnTo>
                <a:lnTo>
                  <a:pt x="818168" y="200321"/>
                </a:lnTo>
                <a:lnTo>
                  <a:pt x="818168" y="147617"/>
                </a:lnTo>
                <a:lnTo>
                  <a:pt x="826902" y="110868"/>
                </a:lnTo>
                <a:lnTo>
                  <a:pt x="832478" y="85876"/>
                </a:lnTo>
                <a:lnTo>
                  <a:pt x="835152" y="73151"/>
                </a:lnTo>
                <a:lnTo>
                  <a:pt x="949452" y="73151"/>
                </a:lnTo>
                <a:close/>
              </a:path>
              <a:path w="1102995" h="558164">
                <a:moveTo>
                  <a:pt x="880602" y="369340"/>
                </a:moveTo>
                <a:lnTo>
                  <a:pt x="880602" y="210506"/>
                </a:lnTo>
                <a:lnTo>
                  <a:pt x="878406" y="223762"/>
                </a:lnTo>
                <a:lnTo>
                  <a:pt x="875936" y="236763"/>
                </a:lnTo>
                <a:lnTo>
                  <a:pt x="866666" y="274115"/>
                </a:lnTo>
                <a:lnTo>
                  <a:pt x="849161" y="319616"/>
                </a:lnTo>
                <a:lnTo>
                  <a:pt x="827714" y="303093"/>
                </a:lnTo>
                <a:lnTo>
                  <a:pt x="817567" y="295436"/>
                </a:lnTo>
                <a:lnTo>
                  <a:pt x="807844" y="288344"/>
                </a:lnTo>
                <a:lnTo>
                  <a:pt x="798576" y="281939"/>
                </a:lnTo>
                <a:lnTo>
                  <a:pt x="775716" y="311657"/>
                </a:lnTo>
                <a:lnTo>
                  <a:pt x="789443" y="323073"/>
                </a:lnTo>
                <a:lnTo>
                  <a:pt x="799154" y="331464"/>
                </a:lnTo>
                <a:lnTo>
                  <a:pt x="808381" y="340018"/>
                </a:lnTo>
                <a:lnTo>
                  <a:pt x="817063" y="348949"/>
                </a:lnTo>
                <a:lnTo>
                  <a:pt x="825139" y="358472"/>
                </a:lnTo>
                <a:lnTo>
                  <a:pt x="832547" y="368801"/>
                </a:lnTo>
                <a:lnTo>
                  <a:pt x="832547" y="455021"/>
                </a:lnTo>
                <a:lnTo>
                  <a:pt x="837845" y="447467"/>
                </a:lnTo>
                <a:lnTo>
                  <a:pt x="848532" y="430853"/>
                </a:lnTo>
                <a:lnTo>
                  <a:pt x="858556" y="413808"/>
                </a:lnTo>
                <a:lnTo>
                  <a:pt x="867918" y="396335"/>
                </a:lnTo>
                <a:lnTo>
                  <a:pt x="876616" y="378433"/>
                </a:lnTo>
                <a:lnTo>
                  <a:pt x="880602" y="369340"/>
                </a:lnTo>
                <a:close/>
              </a:path>
              <a:path w="1102995" h="558164">
                <a:moveTo>
                  <a:pt x="925068" y="198119"/>
                </a:moveTo>
                <a:lnTo>
                  <a:pt x="925068" y="159257"/>
                </a:lnTo>
                <a:lnTo>
                  <a:pt x="818168" y="147617"/>
                </a:lnTo>
                <a:lnTo>
                  <a:pt x="818168" y="200321"/>
                </a:lnTo>
                <a:lnTo>
                  <a:pt x="880602" y="210506"/>
                </a:lnTo>
                <a:lnTo>
                  <a:pt x="880602" y="369340"/>
                </a:lnTo>
                <a:lnTo>
                  <a:pt x="898733" y="322160"/>
                </a:lnTo>
                <a:lnTo>
                  <a:pt x="910163" y="282513"/>
                </a:lnTo>
                <a:lnTo>
                  <a:pt x="918941" y="241164"/>
                </a:lnTo>
                <a:lnTo>
                  <a:pt x="922336" y="219854"/>
                </a:lnTo>
                <a:lnTo>
                  <a:pt x="925068" y="198119"/>
                </a:lnTo>
                <a:close/>
              </a:path>
              <a:path w="1102995" h="558164">
                <a:moveTo>
                  <a:pt x="1102614" y="470153"/>
                </a:moveTo>
                <a:lnTo>
                  <a:pt x="1102614" y="2285"/>
                </a:lnTo>
                <a:lnTo>
                  <a:pt x="1062228" y="2285"/>
                </a:lnTo>
                <a:lnTo>
                  <a:pt x="1062207" y="460211"/>
                </a:lnTo>
                <a:lnTo>
                  <a:pt x="1061088" y="475409"/>
                </a:lnTo>
                <a:lnTo>
                  <a:pt x="1023185" y="500614"/>
                </a:lnTo>
                <a:lnTo>
                  <a:pt x="1002791" y="500621"/>
                </a:lnTo>
                <a:lnTo>
                  <a:pt x="1000256" y="500650"/>
                </a:lnTo>
                <a:lnTo>
                  <a:pt x="987420" y="501446"/>
                </a:lnTo>
                <a:lnTo>
                  <a:pt x="973830" y="503281"/>
                </a:lnTo>
                <a:lnTo>
                  <a:pt x="959383" y="506580"/>
                </a:lnTo>
                <a:lnTo>
                  <a:pt x="962366" y="518596"/>
                </a:lnTo>
                <a:lnTo>
                  <a:pt x="1002791" y="543708"/>
                </a:lnTo>
                <a:lnTo>
                  <a:pt x="1046979" y="543856"/>
                </a:lnTo>
                <a:lnTo>
                  <a:pt x="1061501" y="542021"/>
                </a:lnTo>
                <a:lnTo>
                  <a:pt x="1096794" y="513389"/>
                </a:lnTo>
                <a:lnTo>
                  <a:pt x="1101924" y="486856"/>
                </a:lnTo>
                <a:lnTo>
                  <a:pt x="1102614" y="470153"/>
                </a:lnTo>
                <a:close/>
              </a:path>
              <a:path w="1102995" h="558164">
                <a:moveTo>
                  <a:pt x="1002791" y="419861"/>
                </a:moveTo>
                <a:lnTo>
                  <a:pt x="1002791" y="90677"/>
                </a:lnTo>
                <a:lnTo>
                  <a:pt x="963167" y="90677"/>
                </a:lnTo>
                <a:lnTo>
                  <a:pt x="963167" y="419861"/>
                </a:lnTo>
                <a:lnTo>
                  <a:pt x="1002791" y="419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1830273" y="3744214"/>
            <a:ext cx="5420324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4" dirty="0">
                <a:latin typeface="微软雅黑"/>
                <a:cs typeface="微软雅黑"/>
              </a:rPr>
              <a:t>生成器每调用一次</a:t>
            </a:r>
            <a:r>
              <a:rPr sz="1496" spc="31" dirty="0">
                <a:latin typeface="微软雅黑"/>
                <a:cs typeface="微软雅黑"/>
              </a:rPr>
              <a:t>在</a:t>
            </a:r>
            <a:r>
              <a:rPr sz="1496" spc="17" dirty="0">
                <a:latin typeface="Consolas"/>
                <a:cs typeface="Consolas"/>
              </a:rPr>
              <a:t>yiel</a:t>
            </a:r>
            <a:r>
              <a:rPr sz="1496" spc="14" dirty="0">
                <a:latin typeface="Consolas"/>
                <a:cs typeface="Consolas"/>
              </a:rPr>
              <a:t>d</a:t>
            </a:r>
            <a:r>
              <a:rPr sz="1496" spc="17" dirty="0">
                <a:latin typeface="微软雅黑"/>
                <a:cs typeface="微软雅黑"/>
              </a:rPr>
              <a:t>位</a:t>
            </a:r>
            <a:r>
              <a:rPr sz="1496" spc="68" dirty="0">
                <a:latin typeface="微软雅黑"/>
                <a:cs typeface="微软雅黑"/>
              </a:rPr>
              <a:t>置</a:t>
            </a:r>
            <a:r>
              <a:rPr sz="1496" spc="17" dirty="0">
                <a:latin typeface="微软雅黑"/>
                <a:cs typeface="微软雅黑"/>
              </a:rPr>
              <a:t>产生</a:t>
            </a:r>
            <a:r>
              <a:rPr sz="1496" spc="65" dirty="0">
                <a:latin typeface="微软雅黑"/>
                <a:cs typeface="微软雅黑"/>
              </a:rPr>
              <a:t>一</a:t>
            </a:r>
            <a:r>
              <a:rPr sz="1496" spc="20" dirty="0">
                <a:latin typeface="微软雅黑"/>
                <a:cs typeface="微软雅黑"/>
              </a:rPr>
              <a:t>个</a:t>
            </a:r>
            <a:r>
              <a:rPr sz="1496" spc="17" dirty="0">
                <a:latin typeface="微软雅黑"/>
                <a:cs typeface="微软雅黑"/>
              </a:rPr>
              <a:t>值</a:t>
            </a:r>
            <a:r>
              <a:rPr sz="1496" spc="68" dirty="0">
                <a:latin typeface="微软雅黑"/>
                <a:cs typeface="微软雅黑"/>
              </a:rPr>
              <a:t>，</a:t>
            </a:r>
            <a:r>
              <a:rPr sz="1496" spc="17" dirty="0">
                <a:latin typeface="微软雅黑"/>
                <a:cs typeface="微软雅黑"/>
              </a:rPr>
              <a:t>直到</a:t>
            </a:r>
            <a:r>
              <a:rPr sz="1496" spc="65" dirty="0">
                <a:latin typeface="微软雅黑"/>
                <a:cs typeface="微软雅黑"/>
              </a:rPr>
              <a:t>函</a:t>
            </a:r>
            <a:r>
              <a:rPr sz="1496" spc="20" dirty="0">
                <a:latin typeface="微软雅黑"/>
                <a:cs typeface="微软雅黑"/>
              </a:rPr>
              <a:t>数</a:t>
            </a:r>
            <a:r>
              <a:rPr sz="1496" spc="17" dirty="0">
                <a:latin typeface="微软雅黑"/>
                <a:cs typeface="微软雅黑"/>
              </a:rPr>
              <a:t>执</a:t>
            </a:r>
            <a:r>
              <a:rPr sz="1496" spc="68" dirty="0">
                <a:latin typeface="微软雅黑"/>
                <a:cs typeface="微软雅黑"/>
              </a:rPr>
              <a:t>行</a:t>
            </a:r>
            <a:r>
              <a:rPr sz="1496" spc="17" dirty="0">
                <a:latin typeface="微软雅黑"/>
                <a:cs typeface="微软雅黑"/>
              </a:rPr>
              <a:t>结束</a:t>
            </a:r>
            <a:endParaRPr sz="1496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5869" y="1573885"/>
            <a:ext cx="2540396" cy="1784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</p:spTree>
    <p:extLst>
      <p:ext uri="{BB962C8B-B14F-4D97-AF65-F5344CB8AC3E}">
        <p14:creationId xmlns:p14="http://schemas.microsoft.com/office/powerpoint/2010/main" val="20368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6422" y="862907"/>
            <a:ext cx="2993254" cy="380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1503097" y="1782734"/>
            <a:ext cx="2540914" cy="1784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/>
          <p:nvPr/>
        </p:nvSpPr>
        <p:spPr>
          <a:xfrm>
            <a:off x="4486067" y="1773925"/>
            <a:ext cx="2959132" cy="1623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 txBox="1"/>
          <p:nvPr/>
        </p:nvSpPr>
        <p:spPr>
          <a:xfrm>
            <a:off x="5316970" y="3680471"/>
            <a:ext cx="795493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4" dirty="0">
                <a:latin typeface="微软雅黑"/>
                <a:cs typeface="微软雅黑"/>
              </a:rPr>
              <a:t>普通写法</a:t>
            </a:r>
            <a:endParaRPr sz="1496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994" y="1448380"/>
            <a:ext cx="2158456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4" dirty="0">
                <a:latin typeface="微软雅黑"/>
                <a:cs typeface="微软雅黑"/>
              </a:rPr>
              <a:t>实例：求一组数的平方值</a:t>
            </a:r>
            <a:endParaRPr sz="1496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3292" y="3797501"/>
            <a:ext cx="991128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4" dirty="0">
                <a:latin typeface="微软雅黑"/>
                <a:cs typeface="微软雅黑"/>
              </a:rPr>
              <a:t>生成器写法</a:t>
            </a:r>
            <a:endParaRPr sz="1496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330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6422" y="862907"/>
            <a:ext cx="2993254" cy="380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1775339" y="1858868"/>
            <a:ext cx="3321898" cy="130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4" dirty="0">
                <a:latin typeface="微软雅黑"/>
                <a:cs typeface="微软雅黑"/>
              </a:rPr>
              <a:t>生成器相比一次列出所有内容的</a:t>
            </a:r>
            <a:r>
              <a:rPr sz="1496" spc="54" dirty="0">
                <a:solidFill>
                  <a:srgbClr val="FF931A"/>
                </a:solidFill>
                <a:latin typeface="微软雅黑"/>
                <a:cs typeface="微软雅黑"/>
              </a:rPr>
              <a:t>优</a:t>
            </a:r>
            <a:r>
              <a:rPr sz="1496" spc="17" dirty="0">
                <a:solidFill>
                  <a:srgbClr val="FF931A"/>
                </a:solidFill>
                <a:latin typeface="微软雅黑"/>
                <a:cs typeface="微软雅黑"/>
              </a:rPr>
              <a:t>势</a:t>
            </a:r>
            <a:r>
              <a:rPr sz="1496" spc="-3" dirty="0">
                <a:latin typeface="微软雅黑"/>
                <a:cs typeface="微软雅黑"/>
              </a:rPr>
              <a:t>：</a:t>
            </a:r>
            <a:endParaRPr sz="1496">
              <a:latin typeface="微软雅黑"/>
              <a:cs typeface="微软雅黑"/>
            </a:endParaRPr>
          </a:p>
          <a:p>
            <a:pPr marL="437478">
              <a:spcBef>
                <a:spcPts val="962"/>
              </a:spcBef>
            </a:pPr>
            <a:r>
              <a:rPr sz="1496" spc="14" dirty="0">
                <a:latin typeface="Consolas"/>
                <a:cs typeface="Consolas"/>
              </a:rPr>
              <a:t>1)</a:t>
            </a:r>
            <a:r>
              <a:rPr sz="1496" spc="34" dirty="0">
                <a:latin typeface="微软雅黑"/>
                <a:cs typeface="微软雅黑"/>
              </a:rPr>
              <a:t>更节省存储空间</a:t>
            </a:r>
            <a:endParaRPr sz="1496">
              <a:latin typeface="微软雅黑"/>
              <a:cs typeface="微软雅黑"/>
            </a:endParaRPr>
          </a:p>
          <a:p>
            <a:pPr marL="437478">
              <a:spcBef>
                <a:spcPts val="966"/>
              </a:spcBef>
            </a:pPr>
            <a:r>
              <a:rPr sz="1496" spc="14" dirty="0">
                <a:latin typeface="Consolas"/>
                <a:cs typeface="Consolas"/>
              </a:rPr>
              <a:t>2)</a:t>
            </a:r>
            <a:r>
              <a:rPr sz="1496" spc="34" dirty="0">
                <a:latin typeface="微软雅黑"/>
                <a:cs typeface="微软雅黑"/>
              </a:rPr>
              <a:t>响应更迅速</a:t>
            </a:r>
            <a:endParaRPr sz="1496">
              <a:latin typeface="微软雅黑"/>
              <a:cs typeface="微软雅黑"/>
            </a:endParaRPr>
          </a:p>
          <a:p>
            <a:pPr marL="437478">
              <a:spcBef>
                <a:spcPts val="966"/>
              </a:spcBef>
            </a:pPr>
            <a:r>
              <a:rPr sz="1496" spc="14" dirty="0">
                <a:latin typeface="Consolas"/>
                <a:cs typeface="Consolas"/>
              </a:rPr>
              <a:t>3)</a:t>
            </a:r>
            <a:r>
              <a:rPr sz="1496" spc="34" dirty="0">
                <a:latin typeface="微软雅黑"/>
                <a:cs typeface="微软雅黑"/>
              </a:rPr>
              <a:t>使用更灵活</a:t>
            </a:r>
            <a:endParaRPr sz="1496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1385" y="2991263"/>
            <a:ext cx="2540914" cy="497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/>
          <p:nvPr/>
        </p:nvSpPr>
        <p:spPr>
          <a:xfrm>
            <a:off x="4623918" y="2181259"/>
            <a:ext cx="2959132" cy="497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 txBox="1"/>
          <p:nvPr/>
        </p:nvSpPr>
        <p:spPr>
          <a:xfrm>
            <a:off x="4311590" y="3875846"/>
            <a:ext cx="2944017" cy="460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1" dirty="0">
                <a:latin typeface="微软雅黑"/>
                <a:cs typeface="微软雅黑"/>
              </a:rPr>
              <a:t>如</a:t>
            </a:r>
            <a:r>
              <a:rPr sz="1496" spc="34" dirty="0">
                <a:latin typeface="微软雅黑"/>
                <a:cs typeface="微软雅黑"/>
              </a:rPr>
              <a:t>果</a:t>
            </a:r>
            <a:r>
              <a:rPr sz="1496" spc="17" dirty="0">
                <a:latin typeface="Consolas"/>
                <a:cs typeface="Consolas"/>
              </a:rPr>
              <a:t>n=1M</a:t>
            </a:r>
            <a:r>
              <a:rPr sz="1496" spc="31" dirty="0">
                <a:latin typeface="微软雅黑"/>
                <a:cs typeface="微软雅黑"/>
              </a:rPr>
              <a:t>、</a:t>
            </a:r>
            <a:r>
              <a:rPr sz="1496" spc="17" dirty="0">
                <a:latin typeface="Consolas"/>
                <a:cs typeface="Consolas"/>
              </a:rPr>
              <a:t>10</a:t>
            </a:r>
            <a:r>
              <a:rPr sz="1496" spc="14" dirty="0">
                <a:latin typeface="Consolas"/>
                <a:cs typeface="Consolas"/>
              </a:rPr>
              <a:t>M</a:t>
            </a:r>
            <a:r>
              <a:rPr sz="1496" spc="34" dirty="0">
                <a:latin typeface="微软雅黑"/>
                <a:cs typeface="微软雅黑"/>
              </a:rPr>
              <a:t>、</a:t>
            </a:r>
            <a:r>
              <a:rPr sz="1496" spc="17" dirty="0">
                <a:latin typeface="Consolas"/>
                <a:cs typeface="Consolas"/>
              </a:rPr>
              <a:t>100M</a:t>
            </a:r>
            <a:r>
              <a:rPr sz="1496" spc="65" dirty="0">
                <a:latin typeface="微软雅黑"/>
                <a:cs typeface="微软雅黑"/>
              </a:rPr>
              <a:t>或</a:t>
            </a:r>
            <a:r>
              <a:rPr sz="1496" spc="17" dirty="0">
                <a:latin typeface="微软雅黑"/>
                <a:cs typeface="微软雅黑"/>
              </a:rPr>
              <a:t>更大</a:t>
            </a:r>
            <a:r>
              <a:rPr sz="1496" spc="58" dirty="0">
                <a:latin typeface="微软雅黑"/>
                <a:cs typeface="微软雅黑"/>
              </a:rPr>
              <a:t>呢</a:t>
            </a:r>
            <a:r>
              <a:rPr sz="1496" spc="-3" dirty="0">
                <a:latin typeface="微软雅黑"/>
                <a:cs typeface="微软雅黑"/>
              </a:rPr>
              <a:t>？</a:t>
            </a:r>
            <a:endParaRPr sz="1496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48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952500"/>
            <a:ext cx="5257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9890" y="1714280"/>
            <a:ext cx="5076561" cy="205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17" dirty="0">
                <a:latin typeface="Consolas"/>
                <a:cs typeface="Consolas"/>
              </a:rPr>
              <a:t>Scrapy</a:t>
            </a:r>
            <a:r>
              <a:rPr sz="1496" spc="24" dirty="0">
                <a:latin typeface="微软雅黑"/>
                <a:cs typeface="微软雅黑"/>
              </a:rPr>
              <a:t>不是一个函数功能库</a:t>
            </a:r>
            <a:r>
              <a:rPr sz="1496" spc="68" dirty="0">
                <a:latin typeface="微软雅黑"/>
                <a:cs typeface="微软雅黑"/>
              </a:rPr>
              <a:t>，</a:t>
            </a:r>
            <a:r>
              <a:rPr sz="1496" spc="24" dirty="0">
                <a:latin typeface="微软雅黑"/>
                <a:cs typeface="微软雅黑"/>
              </a:rPr>
              <a:t>而是</a:t>
            </a:r>
            <a:r>
              <a:rPr sz="1496" spc="68" dirty="0">
                <a:latin typeface="微软雅黑"/>
                <a:cs typeface="微软雅黑"/>
              </a:rPr>
              <a:t>一</a:t>
            </a:r>
            <a:r>
              <a:rPr sz="1496" spc="24" dirty="0">
                <a:latin typeface="微软雅黑"/>
                <a:cs typeface="微软雅黑"/>
              </a:rPr>
              <a:t>个</a:t>
            </a:r>
            <a:r>
              <a:rPr sz="1496" b="1" spc="20" dirty="0">
                <a:solidFill>
                  <a:srgbClr val="C00000"/>
                </a:solidFill>
                <a:latin typeface="微软雅黑"/>
                <a:cs typeface="微软雅黑"/>
              </a:rPr>
              <a:t>爬</a:t>
            </a:r>
            <a:r>
              <a:rPr sz="1496" b="1" spc="68" dirty="0">
                <a:solidFill>
                  <a:srgbClr val="C00000"/>
                </a:solidFill>
                <a:latin typeface="微软雅黑"/>
                <a:cs typeface="微软雅黑"/>
              </a:rPr>
              <a:t>虫</a:t>
            </a:r>
            <a:r>
              <a:rPr sz="1496" b="1" spc="20" dirty="0">
                <a:solidFill>
                  <a:srgbClr val="C00000"/>
                </a:solidFill>
                <a:latin typeface="微软雅黑"/>
                <a:cs typeface="微软雅黑"/>
              </a:rPr>
              <a:t>框架</a:t>
            </a:r>
            <a:r>
              <a:rPr sz="1496" spc="-3" dirty="0">
                <a:latin typeface="微软雅黑"/>
                <a:cs typeface="微软雅黑"/>
              </a:rPr>
              <a:t>。</a:t>
            </a:r>
            <a:endParaRPr sz="1496" dirty="0">
              <a:latin typeface="微软雅黑"/>
              <a:cs typeface="微软雅黑"/>
            </a:endParaRPr>
          </a:p>
          <a:p>
            <a:pPr>
              <a:spcBef>
                <a:spcPts val="7"/>
              </a:spcBef>
            </a:pPr>
            <a:endParaRPr sz="2176" dirty="0">
              <a:latin typeface="Times New Roman"/>
              <a:cs typeface="Times New Roman"/>
            </a:endParaRPr>
          </a:p>
          <a:p>
            <a:pPr marL="21161" algn="ctr"/>
            <a:r>
              <a:rPr sz="1496" spc="34" dirty="0">
                <a:latin typeface="微软雅黑"/>
                <a:cs typeface="微软雅黑"/>
              </a:rPr>
              <a:t>什么是</a:t>
            </a:r>
            <a:r>
              <a:rPr sz="1496" b="1" spc="34" dirty="0">
                <a:solidFill>
                  <a:srgbClr val="C00000"/>
                </a:solidFill>
                <a:latin typeface="微软雅黑"/>
                <a:cs typeface="微软雅黑"/>
              </a:rPr>
              <a:t>爬虫框架</a:t>
            </a:r>
            <a:r>
              <a:rPr sz="1496" spc="-3" dirty="0">
                <a:latin typeface="微软雅黑"/>
                <a:cs typeface="微软雅黑"/>
              </a:rPr>
              <a:t>？</a:t>
            </a:r>
            <a:endParaRPr sz="1496" dirty="0">
              <a:latin typeface="微软雅黑"/>
              <a:cs typeface="微软雅黑"/>
            </a:endParaRPr>
          </a:p>
          <a:p>
            <a:pPr>
              <a:spcBef>
                <a:spcPts val="36"/>
              </a:spcBef>
            </a:pPr>
            <a:endParaRPr sz="221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96" spc="24" dirty="0">
                <a:latin typeface="微软雅黑"/>
                <a:cs typeface="微软雅黑"/>
              </a:rPr>
              <a:t>爬虫框架是实现爬虫功能的一个</a:t>
            </a:r>
            <a:r>
              <a:rPr sz="1496" b="1" spc="24" dirty="0">
                <a:solidFill>
                  <a:srgbClr val="C00000"/>
                </a:solidFill>
                <a:latin typeface="微软雅黑"/>
                <a:cs typeface="微软雅黑"/>
              </a:rPr>
              <a:t>软</a:t>
            </a:r>
            <a:r>
              <a:rPr sz="1496" b="1" spc="68" dirty="0">
                <a:solidFill>
                  <a:srgbClr val="C00000"/>
                </a:solidFill>
                <a:latin typeface="微软雅黑"/>
                <a:cs typeface="微软雅黑"/>
              </a:rPr>
              <a:t>件</a:t>
            </a:r>
            <a:r>
              <a:rPr sz="1496" b="1" spc="24" dirty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r>
              <a:rPr sz="1496" spc="68" dirty="0">
                <a:latin typeface="微软雅黑"/>
                <a:cs typeface="微软雅黑"/>
              </a:rPr>
              <a:t>和</a:t>
            </a:r>
            <a:r>
              <a:rPr sz="1496" b="1" spc="24" dirty="0">
                <a:solidFill>
                  <a:srgbClr val="C00000"/>
                </a:solidFill>
                <a:latin typeface="微软雅黑"/>
                <a:cs typeface="微软雅黑"/>
              </a:rPr>
              <a:t>功能</a:t>
            </a:r>
            <a:r>
              <a:rPr sz="1496" b="1" spc="68" dirty="0">
                <a:solidFill>
                  <a:srgbClr val="C00000"/>
                </a:solidFill>
                <a:latin typeface="微软雅黑"/>
                <a:cs typeface="微软雅黑"/>
              </a:rPr>
              <a:t>组</a:t>
            </a:r>
            <a:r>
              <a:rPr sz="1496" b="1" spc="24" dirty="0">
                <a:solidFill>
                  <a:srgbClr val="C00000"/>
                </a:solidFill>
                <a:latin typeface="微软雅黑"/>
                <a:cs typeface="微软雅黑"/>
              </a:rPr>
              <a:t>件</a:t>
            </a:r>
            <a:r>
              <a:rPr sz="1496" b="1" spc="24" dirty="0">
                <a:solidFill>
                  <a:srgbClr val="1C26F6"/>
                </a:solidFill>
                <a:latin typeface="微软雅黑"/>
                <a:cs typeface="微软雅黑"/>
              </a:rPr>
              <a:t>集</a:t>
            </a:r>
            <a:r>
              <a:rPr sz="1496" b="1" spc="68" dirty="0">
                <a:solidFill>
                  <a:srgbClr val="1C26F6"/>
                </a:solidFill>
                <a:latin typeface="微软雅黑"/>
                <a:cs typeface="微软雅黑"/>
              </a:rPr>
              <a:t>合</a:t>
            </a:r>
            <a:r>
              <a:rPr sz="1496" spc="-3" dirty="0">
                <a:latin typeface="微软雅黑"/>
                <a:cs typeface="微软雅黑"/>
              </a:rPr>
              <a:t>。</a:t>
            </a:r>
            <a:endParaRPr sz="1496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96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496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96" spc="24" dirty="0" err="1">
                <a:latin typeface="微软雅黑"/>
                <a:cs typeface="微软雅黑"/>
              </a:rPr>
              <a:t>爬虫框架是一个</a:t>
            </a:r>
            <a:r>
              <a:rPr sz="1496" b="1" spc="24" dirty="0" err="1">
                <a:solidFill>
                  <a:srgbClr val="C00000"/>
                </a:solidFill>
                <a:latin typeface="微软雅黑"/>
                <a:cs typeface="微软雅黑"/>
              </a:rPr>
              <a:t>半成品</a:t>
            </a:r>
            <a:r>
              <a:rPr sz="1496" spc="24" dirty="0" err="1">
                <a:latin typeface="微软雅黑"/>
                <a:cs typeface="微软雅黑"/>
              </a:rPr>
              <a:t>，能够帮助</a:t>
            </a:r>
            <a:r>
              <a:rPr sz="1496" spc="68" dirty="0" err="1">
                <a:latin typeface="微软雅黑"/>
                <a:cs typeface="微软雅黑"/>
              </a:rPr>
              <a:t>用</a:t>
            </a:r>
            <a:r>
              <a:rPr sz="1496" spc="24" dirty="0" err="1">
                <a:latin typeface="微软雅黑"/>
                <a:cs typeface="微软雅黑"/>
              </a:rPr>
              <a:t>户实</a:t>
            </a:r>
            <a:r>
              <a:rPr sz="1496" spc="68" dirty="0" err="1">
                <a:latin typeface="微软雅黑"/>
                <a:cs typeface="微软雅黑"/>
              </a:rPr>
              <a:t>现</a:t>
            </a:r>
            <a:r>
              <a:rPr sz="1496" spc="24" dirty="0" err="1">
                <a:latin typeface="微软雅黑"/>
                <a:cs typeface="微软雅黑"/>
              </a:rPr>
              <a:t>专业</a:t>
            </a:r>
            <a:r>
              <a:rPr sz="1496" spc="68" dirty="0" err="1">
                <a:latin typeface="微软雅黑"/>
                <a:cs typeface="微软雅黑"/>
              </a:rPr>
              <a:t>网</a:t>
            </a:r>
            <a:r>
              <a:rPr sz="1496" spc="24" dirty="0" err="1">
                <a:latin typeface="微软雅黑"/>
                <a:cs typeface="微软雅黑"/>
              </a:rPr>
              <a:t>络爬</a:t>
            </a:r>
            <a:r>
              <a:rPr sz="1496" spc="68" dirty="0" err="1">
                <a:latin typeface="微软雅黑"/>
                <a:cs typeface="微软雅黑"/>
              </a:rPr>
              <a:t>虫</a:t>
            </a:r>
            <a:r>
              <a:rPr sz="1496" spc="-3" dirty="0">
                <a:latin typeface="微软雅黑"/>
                <a:cs typeface="微软雅黑"/>
              </a:rPr>
              <a:t>。</a:t>
            </a:r>
            <a:endParaRPr sz="1496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54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1547" y="864419"/>
            <a:ext cx="3935490" cy="423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2360" y="2167663"/>
            <a:ext cx="1281340" cy="127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3455">
              <a:lnSpc>
                <a:spcPct val="150300"/>
              </a:lnSpc>
            </a:pP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Reques</a:t>
            </a:r>
            <a:r>
              <a:rPr sz="1836" spc="-3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36" dirty="0">
                <a:solidFill>
                  <a:prstClr val="black"/>
                </a:solidFill>
                <a:latin typeface="微软雅黑"/>
                <a:cs typeface="微软雅黑"/>
              </a:rPr>
              <a:t>类 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Respons</a:t>
            </a:r>
            <a:r>
              <a:rPr sz="1836" spc="-3" dirty="0">
                <a:solidFill>
                  <a:prstClr val="black"/>
                </a:solidFill>
                <a:latin typeface="Consolas"/>
                <a:cs typeface="Consolas"/>
              </a:rPr>
              <a:t>e</a:t>
            </a:r>
            <a:r>
              <a:rPr sz="1836" dirty="0">
                <a:solidFill>
                  <a:prstClr val="black"/>
                </a:solidFill>
                <a:latin typeface="微软雅黑"/>
                <a:cs typeface="微软雅黑"/>
              </a:rPr>
              <a:t>类 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Ite</a:t>
            </a:r>
            <a:r>
              <a:rPr sz="1836" spc="-3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sz="1836" spc="3" dirty="0">
                <a:solidFill>
                  <a:prstClr val="black"/>
                </a:solidFill>
                <a:latin typeface="微软雅黑"/>
                <a:cs typeface="微软雅黑"/>
              </a:rPr>
              <a:t>类</a:t>
            </a:r>
            <a:endParaRPr sz="1836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712" y="1811237"/>
            <a:ext cx="2817601" cy="1736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7704" y="62753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93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086" y="865455"/>
            <a:ext cx="1847505" cy="419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5736" y="1620100"/>
            <a:ext cx="4913803" cy="1592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1836" spc="3" dirty="0">
                <a:solidFill>
                  <a:prstClr val="black"/>
                </a:solidFill>
                <a:latin typeface="Consolas"/>
                <a:cs typeface="Consolas"/>
              </a:rPr>
              <a:t>clas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s</a:t>
            </a:r>
            <a:r>
              <a:rPr sz="1836" spc="27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scrapy.http</a:t>
            </a:r>
            <a:r>
              <a:rPr sz="1836" spc="-3" dirty="0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sz="1836" spc="3" dirty="0">
                <a:solidFill>
                  <a:srgbClr val="FF931A"/>
                </a:solidFill>
                <a:latin typeface="Consolas"/>
                <a:cs typeface="Consolas"/>
              </a:rPr>
              <a:t>Reques</a:t>
            </a:r>
            <a:r>
              <a:rPr sz="1836" spc="7" dirty="0">
                <a:solidFill>
                  <a:srgbClr val="FF931A"/>
                </a:solidFill>
                <a:latin typeface="Consolas"/>
                <a:cs typeface="Consolas"/>
              </a:rPr>
              <a:t>t</a:t>
            </a:r>
            <a:r>
              <a:rPr sz="1836" spc="3" dirty="0">
                <a:solidFill>
                  <a:prstClr val="black"/>
                </a:solidFill>
                <a:latin typeface="Consolas"/>
                <a:cs typeface="Consolas"/>
              </a:rPr>
              <a:t>()</a:t>
            </a:r>
            <a:endParaRPr sz="1836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sz="183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37" marR="3455" indent="432">
              <a:lnSpc>
                <a:spcPct val="150300"/>
              </a:lnSpc>
              <a:spcBef>
                <a:spcPts val="1425"/>
              </a:spcBef>
            </a:pP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Request</a:t>
            </a:r>
            <a:r>
              <a:rPr sz="1836" spc="3" dirty="0">
                <a:solidFill>
                  <a:prstClr val="black"/>
                </a:solidFill>
                <a:latin typeface="微软雅黑"/>
                <a:cs typeface="微软雅黑"/>
              </a:rPr>
              <a:t>对象表示一</a:t>
            </a:r>
            <a:r>
              <a:rPr sz="1836" spc="7" dirty="0">
                <a:solidFill>
                  <a:prstClr val="black"/>
                </a:solidFill>
                <a:latin typeface="微软雅黑"/>
                <a:cs typeface="微软雅黑"/>
              </a:rPr>
              <a:t>个</a:t>
            </a:r>
            <a:r>
              <a:rPr sz="1836" spc="3" dirty="0">
                <a:solidFill>
                  <a:prstClr val="black"/>
                </a:solidFill>
                <a:latin typeface="Consolas"/>
                <a:cs typeface="Consolas"/>
              </a:rPr>
              <a:t>HTT</a:t>
            </a:r>
            <a:r>
              <a:rPr sz="1836" spc="-7" dirty="0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sz="1836" dirty="0">
                <a:solidFill>
                  <a:prstClr val="black"/>
                </a:solidFill>
                <a:latin typeface="微软雅黑"/>
                <a:cs typeface="微软雅黑"/>
              </a:rPr>
              <a:t>请求 </a:t>
            </a:r>
            <a:r>
              <a:rPr sz="1836" spc="7" dirty="0">
                <a:solidFill>
                  <a:prstClr val="black"/>
                </a:solidFill>
                <a:latin typeface="微软雅黑"/>
                <a:cs typeface="微软雅黑"/>
              </a:rPr>
              <a:t>由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Spide</a:t>
            </a:r>
            <a:r>
              <a:rPr sz="1836" spc="-7" dirty="0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sz="1836" spc="3" dirty="0">
                <a:solidFill>
                  <a:prstClr val="black"/>
                </a:solidFill>
                <a:latin typeface="微软雅黑"/>
                <a:cs typeface="微软雅黑"/>
              </a:rPr>
              <a:t>生成，</a:t>
            </a:r>
            <a:r>
              <a:rPr sz="1836" spc="7" dirty="0">
                <a:solidFill>
                  <a:prstClr val="black"/>
                </a:solidFill>
                <a:latin typeface="微软雅黑"/>
                <a:cs typeface="微软雅黑"/>
              </a:rPr>
              <a:t>由</a:t>
            </a:r>
            <a:r>
              <a:rPr sz="1836" spc="3" dirty="0">
                <a:solidFill>
                  <a:prstClr val="black"/>
                </a:solidFill>
                <a:latin typeface="Consolas"/>
                <a:cs typeface="Consolas"/>
              </a:rPr>
              <a:t>Downloader</a:t>
            </a:r>
            <a:r>
              <a:rPr sz="1836" spc="3" dirty="0">
                <a:solidFill>
                  <a:prstClr val="black"/>
                </a:solidFill>
                <a:latin typeface="微软雅黑"/>
                <a:cs typeface="微软雅黑"/>
              </a:rPr>
              <a:t>执行</a:t>
            </a:r>
            <a:endParaRPr sz="1836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367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086" y="865455"/>
            <a:ext cx="1847505" cy="419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7779" y="1573885"/>
            <a:ext cx="1712341" cy="345922"/>
          </a:xfrm>
          <a:custGeom>
            <a:avLst/>
            <a:gdLst/>
            <a:ahLst/>
            <a:cxnLst/>
            <a:rect l="l" t="t" r="r" b="b"/>
            <a:pathLst>
              <a:path w="2517775" h="508635">
                <a:moveTo>
                  <a:pt x="0" y="0"/>
                </a:moveTo>
                <a:lnTo>
                  <a:pt x="0" y="508254"/>
                </a:lnTo>
                <a:lnTo>
                  <a:pt x="2517647" y="508254"/>
                </a:lnTo>
                <a:lnTo>
                  <a:pt x="2517647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0033" y="1573885"/>
            <a:ext cx="4694793" cy="345922"/>
          </a:xfrm>
          <a:custGeom>
            <a:avLst/>
            <a:gdLst/>
            <a:ahLst/>
            <a:cxnLst/>
            <a:rect l="l" t="t" r="r" b="b"/>
            <a:pathLst>
              <a:path w="6903084" h="508635">
                <a:moveTo>
                  <a:pt x="0" y="0"/>
                </a:moveTo>
                <a:lnTo>
                  <a:pt x="6902958" y="0"/>
                </a:lnTo>
                <a:lnTo>
                  <a:pt x="6902958" y="508254"/>
                </a:lnTo>
                <a:lnTo>
                  <a:pt x="0" y="508254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0033" y="1569220"/>
            <a:ext cx="0" cy="2426644"/>
          </a:xfrm>
          <a:custGeom>
            <a:avLst/>
            <a:gdLst/>
            <a:ahLst/>
            <a:cxnLst/>
            <a:rect l="l" t="t" r="r" b="b"/>
            <a:pathLst>
              <a:path h="3568065">
                <a:moveTo>
                  <a:pt x="0" y="0"/>
                </a:moveTo>
                <a:lnTo>
                  <a:pt x="0" y="3567684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779" y="1919549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7779" y="2264176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779" y="2609840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7779" y="2954467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79" y="3300131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7779" y="3645277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7779" y="1573885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37779" y="3990423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6319" y="1661134"/>
            <a:ext cx="894822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属性或方法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3341" y="1661134"/>
            <a:ext cx="36794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说明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8618" y="2013043"/>
            <a:ext cx="402497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.url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1372" y="2003229"/>
            <a:ext cx="2208552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Reques</a:t>
            </a:r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对应的请求</a:t>
            </a:r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UR</a:t>
            </a:r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L</a:t>
            </a:r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地址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8618" y="2358117"/>
            <a:ext cx="69141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.method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1372" y="2348302"/>
            <a:ext cx="2751837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对应的请求方法</a:t>
            </a:r>
            <a:r>
              <a:rPr sz="1360" spc="14" dirty="0">
                <a:solidFill>
                  <a:prstClr val="black"/>
                </a:solidFill>
                <a:latin typeface="微软雅黑"/>
                <a:cs typeface="微软雅黑"/>
              </a:rPr>
              <a:t>，</a:t>
            </a:r>
            <a:r>
              <a:rPr sz="1360" spc="10" dirty="0">
                <a:solidFill>
                  <a:srgbClr val="4E9A06"/>
                </a:solidFill>
                <a:latin typeface="Consolas"/>
                <a:cs typeface="Consolas"/>
              </a:rPr>
              <a:t>'GET'</a:t>
            </a:r>
            <a:r>
              <a:rPr sz="1360" spc="3" dirty="0">
                <a:solidFill>
                  <a:srgbClr val="4E9A06"/>
                </a:solidFill>
                <a:latin typeface="Consolas"/>
                <a:cs typeface="Consolas"/>
              </a:rPr>
              <a:t> </a:t>
            </a:r>
            <a:r>
              <a:rPr sz="1360" spc="10" dirty="0">
                <a:solidFill>
                  <a:srgbClr val="4E9A06"/>
                </a:solidFill>
                <a:latin typeface="Consolas"/>
                <a:cs typeface="Consolas"/>
              </a:rPr>
              <a:t>'POST</a:t>
            </a:r>
            <a:r>
              <a:rPr sz="1360" spc="7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等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8618" y="2703715"/>
            <a:ext cx="788152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.headers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11373" y="2693902"/>
            <a:ext cx="177107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字典类型风格的请求头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8618" y="3048263"/>
            <a:ext cx="499235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.body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1372" y="3038449"/>
            <a:ext cx="2122180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请求内容主体，字符串类型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8618" y="3393861"/>
            <a:ext cx="499235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.meta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1372" y="3384047"/>
            <a:ext cx="445510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用户添加的扩展信息，</a:t>
            </a:r>
            <a:r>
              <a:rPr sz="1360" spc="10" dirty="0">
                <a:solidFill>
                  <a:prstClr val="black"/>
                </a:solidFill>
                <a:latin typeface="微软雅黑"/>
                <a:cs typeface="微软雅黑"/>
              </a:rPr>
              <a:t>在</a:t>
            </a:r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Scrapy</a:t>
            </a:r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内部模块间传递信息使用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8618" y="3738934"/>
            <a:ext cx="69141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.copy()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1372" y="3729120"/>
            <a:ext cx="894822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复制该请求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903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607" y="865455"/>
            <a:ext cx="2130463" cy="419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2313" y="1549210"/>
            <a:ext cx="3716621" cy="1592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1836" spc="3" dirty="0">
                <a:solidFill>
                  <a:prstClr val="black"/>
                </a:solidFill>
                <a:latin typeface="Consolas"/>
                <a:cs typeface="Consolas"/>
              </a:rPr>
              <a:t>clas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s</a:t>
            </a:r>
            <a:r>
              <a:rPr sz="1836" spc="27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scrapy.http</a:t>
            </a:r>
            <a:r>
              <a:rPr sz="1836" spc="-3" dirty="0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sz="1836" spc="3" dirty="0">
                <a:solidFill>
                  <a:srgbClr val="FF931A"/>
                </a:solidFill>
                <a:latin typeface="Consolas"/>
                <a:cs typeface="Consolas"/>
              </a:rPr>
              <a:t>Respons</a:t>
            </a:r>
            <a:r>
              <a:rPr sz="1836" spc="-3" dirty="0">
                <a:solidFill>
                  <a:srgbClr val="FF931A"/>
                </a:solidFill>
                <a:latin typeface="Consolas"/>
                <a:cs typeface="Consolas"/>
              </a:rPr>
              <a:t>e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()</a:t>
            </a:r>
            <a:endParaRPr sz="1836">
              <a:solidFill>
                <a:prstClr val="black"/>
              </a:solidFill>
              <a:latin typeface="Consolas"/>
              <a:cs typeface="Consolas"/>
            </a:endParaRPr>
          </a:p>
          <a:p>
            <a:endParaRPr sz="183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37" marR="3455" indent="-432" algn="ctr">
              <a:lnSpc>
                <a:spcPct val="150300"/>
              </a:lnSpc>
              <a:spcBef>
                <a:spcPts val="1425"/>
              </a:spcBef>
            </a:pP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Respons</a:t>
            </a:r>
            <a:r>
              <a:rPr sz="1836" spc="-3" dirty="0">
                <a:solidFill>
                  <a:prstClr val="black"/>
                </a:solidFill>
                <a:latin typeface="Consolas"/>
                <a:cs typeface="Consolas"/>
              </a:rPr>
              <a:t>e</a:t>
            </a:r>
            <a:r>
              <a:rPr sz="1836" spc="3" dirty="0">
                <a:solidFill>
                  <a:prstClr val="black"/>
                </a:solidFill>
                <a:latin typeface="微软雅黑"/>
                <a:cs typeface="微软雅黑"/>
              </a:rPr>
              <a:t>对象表示一</a:t>
            </a:r>
            <a:r>
              <a:rPr sz="1836" spc="7" dirty="0">
                <a:solidFill>
                  <a:prstClr val="black"/>
                </a:solidFill>
                <a:latin typeface="微软雅黑"/>
                <a:cs typeface="微软雅黑"/>
              </a:rPr>
              <a:t>个</a:t>
            </a:r>
            <a:r>
              <a:rPr sz="1836" spc="3" dirty="0">
                <a:solidFill>
                  <a:prstClr val="black"/>
                </a:solidFill>
                <a:latin typeface="Consolas"/>
                <a:cs typeface="Consolas"/>
              </a:rPr>
              <a:t>HTT</a:t>
            </a:r>
            <a:r>
              <a:rPr sz="1836" spc="-7" dirty="0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sz="1836" dirty="0">
                <a:solidFill>
                  <a:prstClr val="black"/>
                </a:solidFill>
                <a:latin typeface="微软雅黑"/>
                <a:cs typeface="微软雅黑"/>
              </a:rPr>
              <a:t>响应 </a:t>
            </a:r>
            <a:r>
              <a:rPr sz="1836" spc="7" dirty="0">
                <a:solidFill>
                  <a:prstClr val="black"/>
                </a:solidFill>
                <a:latin typeface="微软雅黑"/>
                <a:cs typeface="微软雅黑"/>
              </a:rPr>
              <a:t>由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Downloade</a:t>
            </a:r>
            <a:r>
              <a:rPr sz="1836" spc="-7" dirty="0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sz="1836" spc="3" dirty="0">
                <a:solidFill>
                  <a:prstClr val="black"/>
                </a:solidFill>
                <a:latin typeface="微软雅黑"/>
                <a:cs typeface="微软雅黑"/>
              </a:rPr>
              <a:t>生成，</a:t>
            </a:r>
            <a:r>
              <a:rPr sz="1836" spc="7" dirty="0">
                <a:solidFill>
                  <a:prstClr val="black"/>
                </a:solidFill>
                <a:latin typeface="微软雅黑"/>
                <a:cs typeface="微软雅黑"/>
              </a:rPr>
              <a:t>由</a:t>
            </a:r>
            <a:r>
              <a:rPr sz="1836" spc="3" dirty="0">
                <a:solidFill>
                  <a:prstClr val="black"/>
                </a:solidFill>
                <a:latin typeface="Consolas"/>
                <a:cs typeface="Consolas"/>
              </a:rPr>
              <a:t>Spide</a:t>
            </a:r>
            <a:r>
              <a:rPr sz="1836" spc="7" dirty="0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sz="1836" spc="3" dirty="0">
                <a:solidFill>
                  <a:prstClr val="black"/>
                </a:solidFill>
                <a:latin typeface="微软雅黑"/>
                <a:cs typeface="微软雅黑"/>
              </a:rPr>
              <a:t>处理</a:t>
            </a:r>
            <a:endParaRPr sz="1836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756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7750" y="865455"/>
            <a:ext cx="2516031" cy="419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7779" y="1518434"/>
            <a:ext cx="6407134" cy="345922"/>
          </a:xfrm>
          <a:custGeom>
            <a:avLst/>
            <a:gdLst/>
            <a:ahLst/>
            <a:cxnLst/>
            <a:rect l="l" t="t" r="r" b="b"/>
            <a:pathLst>
              <a:path w="9420860" h="508635">
                <a:moveTo>
                  <a:pt x="0" y="0"/>
                </a:moveTo>
                <a:lnTo>
                  <a:pt x="0" y="508254"/>
                </a:lnTo>
                <a:lnTo>
                  <a:pt x="9420606" y="508254"/>
                </a:lnTo>
                <a:lnTo>
                  <a:pt x="9420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1186" y="1513769"/>
            <a:ext cx="0" cy="2771702"/>
          </a:xfrm>
          <a:custGeom>
            <a:avLst/>
            <a:gdLst/>
            <a:ahLst/>
            <a:cxnLst/>
            <a:rect l="l" t="t" r="r" b="b"/>
            <a:pathLst>
              <a:path h="4075429">
                <a:moveTo>
                  <a:pt x="0" y="0"/>
                </a:moveTo>
                <a:lnTo>
                  <a:pt x="0" y="4075176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7779" y="1864098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779" y="2209243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7779" y="2554388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779" y="2899535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7779" y="3245199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79" y="3589825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7779" y="3935490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7779" y="1518434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37779" y="4280118"/>
            <a:ext cx="6407134" cy="0"/>
          </a:xfrm>
          <a:custGeom>
            <a:avLst/>
            <a:gdLst/>
            <a:ahLst/>
            <a:cxnLst/>
            <a:rect l="l" t="t" r="r" b="b"/>
            <a:pathLst>
              <a:path w="9420860">
                <a:moveTo>
                  <a:pt x="0" y="0"/>
                </a:moveTo>
                <a:lnTo>
                  <a:pt x="9420606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 idx="4294967295"/>
          </p:nvPr>
        </p:nvSpPr>
        <p:spPr>
          <a:xfrm>
            <a:off x="1648190" y="789216"/>
            <a:ext cx="7772400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srgbClr val="000000"/>
                </a:solidFill>
                <a:latin typeface="微软雅黑"/>
                <a:cs typeface="微软雅黑"/>
              </a:rPr>
              <a:t>属性或方法</a:t>
            </a:r>
            <a:endParaRPr sz="1360" dirty="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8650" y="1605682"/>
            <a:ext cx="36794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说明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8573" y="1958117"/>
            <a:ext cx="402497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.url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43087" y="1948304"/>
            <a:ext cx="1953753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Respons</a:t>
            </a:r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e</a:t>
            </a:r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对应的</a:t>
            </a:r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UR</a:t>
            </a:r>
            <a:r>
              <a:rPr sz="1360" spc="3" dirty="0">
                <a:solidFill>
                  <a:prstClr val="black"/>
                </a:solidFill>
                <a:latin typeface="Consolas"/>
                <a:cs typeface="Consolas"/>
              </a:rPr>
              <a:t>L</a:t>
            </a:r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地址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8573" y="2303190"/>
            <a:ext cx="69141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.status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3087" y="2293377"/>
            <a:ext cx="1920067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HTT</a:t>
            </a:r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状态码，默认</a:t>
            </a:r>
            <a:r>
              <a:rPr sz="1360" spc="20" dirty="0">
                <a:solidFill>
                  <a:prstClr val="black"/>
                </a:solidFill>
                <a:latin typeface="微软雅黑"/>
                <a:cs typeface="微软雅黑"/>
              </a:rPr>
              <a:t>是</a:t>
            </a:r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200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8573" y="2647738"/>
            <a:ext cx="788152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.headers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3087" y="2638450"/>
            <a:ext cx="2016373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Respons</a:t>
            </a:r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e</a:t>
            </a:r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对应的头部信息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8573" y="2993337"/>
            <a:ext cx="499235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.body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43088" y="2983523"/>
            <a:ext cx="3069257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Respons</a:t>
            </a:r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e</a:t>
            </a:r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对应的内容信息，字符串类型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8574" y="3337884"/>
            <a:ext cx="595540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.flags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3087" y="3328596"/>
            <a:ext cx="71905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一组标记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8573" y="3683483"/>
            <a:ext cx="788152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.request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3087" y="3673670"/>
            <a:ext cx="3040322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产生</a:t>
            </a:r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Respons</a:t>
            </a:r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e</a:t>
            </a:r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类型对应的</a:t>
            </a:r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Reques</a:t>
            </a:r>
            <a:r>
              <a:rPr sz="1360" spc="10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对象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98573" y="4029081"/>
            <a:ext cx="69141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solidFill>
                  <a:prstClr val="black"/>
                </a:solidFill>
                <a:latin typeface="Consolas"/>
                <a:cs typeface="Consolas"/>
              </a:rPr>
              <a:t>.copy()</a:t>
            </a:r>
            <a:endParaRPr sz="136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3087" y="4019268"/>
            <a:ext cx="894822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solidFill>
                  <a:prstClr val="black"/>
                </a:solidFill>
                <a:latin typeface="微软雅黑"/>
                <a:cs typeface="微软雅黑"/>
              </a:rPr>
              <a:t>复制该响应</a:t>
            </a:r>
            <a:endParaRPr sz="136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216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3166" y="894476"/>
            <a:ext cx="775628" cy="299282"/>
          </a:xfrm>
          <a:custGeom>
            <a:avLst/>
            <a:gdLst/>
            <a:ahLst/>
            <a:cxnLst/>
            <a:rect l="l" t="t" r="r" b="b"/>
            <a:pathLst>
              <a:path w="1140460" h="440055">
                <a:moveTo>
                  <a:pt x="55625" y="432816"/>
                </a:moveTo>
                <a:lnTo>
                  <a:pt x="55625" y="0"/>
                </a:lnTo>
                <a:lnTo>
                  <a:pt x="0" y="0"/>
                </a:lnTo>
                <a:lnTo>
                  <a:pt x="0" y="432816"/>
                </a:lnTo>
                <a:lnTo>
                  <a:pt x="55625" y="432816"/>
                </a:lnTo>
                <a:close/>
              </a:path>
              <a:path w="1140460" h="440055">
                <a:moveTo>
                  <a:pt x="310134" y="429006"/>
                </a:moveTo>
                <a:lnTo>
                  <a:pt x="300622" y="389920"/>
                </a:lnTo>
                <a:lnTo>
                  <a:pt x="288982" y="393567"/>
                </a:lnTo>
                <a:lnTo>
                  <a:pt x="274685" y="394674"/>
                </a:lnTo>
                <a:lnTo>
                  <a:pt x="240995" y="376873"/>
                </a:lnTo>
                <a:lnTo>
                  <a:pt x="233172" y="337566"/>
                </a:lnTo>
                <a:lnTo>
                  <a:pt x="233171" y="31241"/>
                </a:lnTo>
                <a:lnTo>
                  <a:pt x="178307" y="48767"/>
                </a:lnTo>
                <a:lnTo>
                  <a:pt x="178307" y="123444"/>
                </a:lnTo>
                <a:lnTo>
                  <a:pt x="124967" y="123444"/>
                </a:lnTo>
                <a:lnTo>
                  <a:pt x="124967" y="169164"/>
                </a:lnTo>
                <a:lnTo>
                  <a:pt x="178307" y="169164"/>
                </a:lnTo>
                <a:lnTo>
                  <a:pt x="178594" y="358143"/>
                </a:lnTo>
                <a:lnTo>
                  <a:pt x="180282" y="373879"/>
                </a:lnTo>
                <a:lnTo>
                  <a:pt x="195112" y="410931"/>
                </a:lnTo>
                <a:lnTo>
                  <a:pt x="240429" y="436781"/>
                </a:lnTo>
                <a:lnTo>
                  <a:pt x="275364" y="439681"/>
                </a:lnTo>
                <a:lnTo>
                  <a:pt x="288548" y="437377"/>
                </a:lnTo>
                <a:lnTo>
                  <a:pt x="300113" y="433744"/>
                </a:lnTo>
                <a:lnTo>
                  <a:pt x="310134" y="429006"/>
                </a:lnTo>
                <a:close/>
              </a:path>
              <a:path w="1140460" h="440055">
                <a:moveTo>
                  <a:pt x="310133" y="169163"/>
                </a:moveTo>
                <a:lnTo>
                  <a:pt x="310133" y="123443"/>
                </a:lnTo>
                <a:lnTo>
                  <a:pt x="233171" y="123444"/>
                </a:lnTo>
                <a:lnTo>
                  <a:pt x="233171" y="169164"/>
                </a:lnTo>
                <a:lnTo>
                  <a:pt x="310133" y="169163"/>
                </a:lnTo>
                <a:close/>
              </a:path>
              <a:path w="1140460" h="440055">
                <a:moveTo>
                  <a:pt x="621030" y="291845"/>
                </a:moveTo>
                <a:lnTo>
                  <a:pt x="620460" y="246651"/>
                </a:lnTo>
                <a:lnTo>
                  <a:pt x="613604" y="206237"/>
                </a:lnTo>
                <a:lnTo>
                  <a:pt x="592658" y="162285"/>
                </a:lnTo>
                <a:lnTo>
                  <a:pt x="556253" y="130405"/>
                </a:lnTo>
                <a:lnTo>
                  <a:pt x="519605" y="118160"/>
                </a:lnTo>
                <a:lnTo>
                  <a:pt x="490634" y="115831"/>
                </a:lnTo>
                <a:lnTo>
                  <a:pt x="477400" y="116518"/>
                </a:lnTo>
                <a:lnTo>
                  <a:pt x="429022" y="130715"/>
                </a:lnTo>
                <a:lnTo>
                  <a:pt x="397007" y="153992"/>
                </a:lnTo>
                <a:lnTo>
                  <a:pt x="367747" y="193874"/>
                </a:lnTo>
                <a:lnTo>
                  <a:pt x="352491" y="242137"/>
                </a:lnTo>
                <a:lnTo>
                  <a:pt x="349072" y="286001"/>
                </a:lnTo>
                <a:lnTo>
                  <a:pt x="349715" y="300000"/>
                </a:lnTo>
                <a:lnTo>
                  <a:pt x="355998" y="338738"/>
                </a:lnTo>
                <a:lnTo>
                  <a:pt x="376305" y="384160"/>
                </a:lnTo>
                <a:lnTo>
                  <a:pt x="404622" y="414839"/>
                </a:lnTo>
                <a:lnTo>
                  <a:pt x="404621" y="291846"/>
                </a:lnTo>
                <a:lnTo>
                  <a:pt x="405367" y="291846"/>
                </a:lnTo>
                <a:lnTo>
                  <a:pt x="405367" y="242317"/>
                </a:lnTo>
                <a:lnTo>
                  <a:pt x="407897" y="230715"/>
                </a:lnTo>
                <a:lnTo>
                  <a:pt x="432500" y="186501"/>
                </a:lnTo>
                <a:lnTo>
                  <a:pt x="465439" y="163170"/>
                </a:lnTo>
                <a:lnTo>
                  <a:pt x="490831" y="159258"/>
                </a:lnTo>
                <a:lnTo>
                  <a:pt x="504360" y="160212"/>
                </a:lnTo>
                <a:lnTo>
                  <a:pt x="548569" y="185686"/>
                </a:lnTo>
                <a:lnTo>
                  <a:pt x="565181" y="232640"/>
                </a:lnTo>
                <a:lnTo>
                  <a:pt x="566166" y="247649"/>
                </a:lnTo>
                <a:lnTo>
                  <a:pt x="566166" y="291845"/>
                </a:lnTo>
                <a:lnTo>
                  <a:pt x="621030" y="291845"/>
                </a:lnTo>
                <a:close/>
              </a:path>
              <a:path w="1140460" h="440055">
                <a:moveTo>
                  <a:pt x="598932" y="409956"/>
                </a:moveTo>
                <a:lnTo>
                  <a:pt x="595181" y="363332"/>
                </a:lnTo>
                <a:lnTo>
                  <a:pt x="584365" y="370879"/>
                </a:lnTo>
                <a:lnTo>
                  <a:pt x="573327" y="377343"/>
                </a:lnTo>
                <a:lnTo>
                  <a:pt x="525583" y="392812"/>
                </a:lnTo>
                <a:lnTo>
                  <a:pt x="498605" y="394633"/>
                </a:lnTo>
                <a:lnTo>
                  <a:pt x="484690" y="393454"/>
                </a:lnTo>
                <a:lnTo>
                  <a:pt x="448597" y="381024"/>
                </a:lnTo>
                <a:lnTo>
                  <a:pt x="415677" y="345040"/>
                </a:lnTo>
                <a:lnTo>
                  <a:pt x="405566" y="306872"/>
                </a:lnTo>
                <a:lnTo>
                  <a:pt x="404621" y="291846"/>
                </a:lnTo>
                <a:lnTo>
                  <a:pt x="404622" y="414839"/>
                </a:lnTo>
                <a:lnTo>
                  <a:pt x="443563" y="433288"/>
                </a:lnTo>
                <a:lnTo>
                  <a:pt x="486464" y="439790"/>
                </a:lnTo>
                <a:lnTo>
                  <a:pt x="498605" y="440057"/>
                </a:lnTo>
                <a:lnTo>
                  <a:pt x="505591" y="439991"/>
                </a:lnTo>
                <a:lnTo>
                  <a:pt x="543967" y="434746"/>
                </a:lnTo>
                <a:lnTo>
                  <a:pt x="589286" y="416521"/>
                </a:lnTo>
                <a:lnTo>
                  <a:pt x="598932" y="409956"/>
                </a:lnTo>
                <a:close/>
              </a:path>
              <a:path w="1140460" h="440055">
                <a:moveTo>
                  <a:pt x="566166" y="291845"/>
                </a:moveTo>
                <a:lnTo>
                  <a:pt x="566166" y="247649"/>
                </a:lnTo>
                <a:lnTo>
                  <a:pt x="405367" y="242317"/>
                </a:lnTo>
                <a:lnTo>
                  <a:pt x="405367" y="291846"/>
                </a:lnTo>
                <a:lnTo>
                  <a:pt x="566166" y="291845"/>
                </a:lnTo>
                <a:close/>
              </a:path>
              <a:path w="1140460" h="440055">
                <a:moveTo>
                  <a:pt x="1139952" y="432815"/>
                </a:moveTo>
                <a:lnTo>
                  <a:pt x="1139951" y="240350"/>
                </a:lnTo>
                <a:lnTo>
                  <a:pt x="1134342" y="189302"/>
                </a:lnTo>
                <a:lnTo>
                  <a:pt x="1117418" y="151735"/>
                </a:lnTo>
                <a:lnTo>
                  <a:pt x="1076575" y="122437"/>
                </a:lnTo>
                <a:lnTo>
                  <a:pt x="1031724" y="115919"/>
                </a:lnTo>
                <a:lnTo>
                  <a:pt x="1017754" y="117118"/>
                </a:lnTo>
                <a:lnTo>
                  <a:pt x="980243" y="128445"/>
                </a:lnTo>
                <a:lnTo>
                  <a:pt x="948826" y="150160"/>
                </a:lnTo>
                <a:lnTo>
                  <a:pt x="930951" y="169638"/>
                </a:lnTo>
                <a:lnTo>
                  <a:pt x="925234" y="158742"/>
                </a:lnTo>
                <a:lnTo>
                  <a:pt x="897896" y="130268"/>
                </a:lnTo>
                <a:lnTo>
                  <a:pt x="851695" y="116612"/>
                </a:lnTo>
                <a:lnTo>
                  <a:pt x="835345" y="116250"/>
                </a:lnTo>
                <a:lnTo>
                  <a:pt x="821842" y="118028"/>
                </a:lnTo>
                <a:lnTo>
                  <a:pt x="786206" y="131927"/>
                </a:lnTo>
                <a:lnTo>
                  <a:pt x="757736" y="159239"/>
                </a:lnTo>
                <a:lnTo>
                  <a:pt x="749807" y="171449"/>
                </a:lnTo>
                <a:lnTo>
                  <a:pt x="749046" y="171449"/>
                </a:lnTo>
                <a:lnTo>
                  <a:pt x="749046" y="123443"/>
                </a:lnTo>
                <a:lnTo>
                  <a:pt x="694182" y="123443"/>
                </a:lnTo>
                <a:lnTo>
                  <a:pt x="694182" y="432816"/>
                </a:lnTo>
                <a:lnTo>
                  <a:pt x="749046" y="432816"/>
                </a:lnTo>
                <a:lnTo>
                  <a:pt x="749046" y="256657"/>
                </a:lnTo>
                <a:lnTo>
                  <a:pt x="749638" y="243015"/>
                </a:lnTo>
                <a:lnTo>
                  <a:pt x="764829" y="195001"/>
                </a:lnTo>
                <a:lnTo>
                  <a:pt x="802115" y="165183"/>
                </a:lnTo>
                <a:lnTo>
                  <a:pt x="832185" y="162144"/>
                </a:lnTo>
                <a:lnTo>
                  <a:pt x="845504" y="164945"/>
                </a:lnTo>
                <a:lnTo>
                  <a:pt x="881177" y="199159"/>
                </a:lnTo>
                <a:lnTo>
                  <a:pt x="889254" y="249173"/>
                </a:lnTo>
                <a:lnTo>
                  <a:pt x="889254" y="432815"/>
                </a:lnTo>
                <a:lnTo>
                  <a:pt x="944117" y="432815"/>
                </a:lnTo>
                <a:lnTo>
                  <a:pt x="944118" y="255745"/>
                </a:lnTo>
                <a:lnTo>
                  <a:pt x="954752" y="207145"/>
                </a:lnTo>
                <a:lnTo>
                  <a:pt x="978137" y="175875"/>
                </a:lnTo>
                <a:lnTo>
                  <a:pt x="1029888" y="162272"/>
                </a:lnTo>
                <a:lnTo>
                  <a:pt x="1042455" y="165037"/>
                </a:lnTo>
                <a:lnTo>
                  <a:pt x="1072878" y="189271"/>
                </a:lnTo>
                <a:lnTo>
                  <a:pt x="1084552" y="238259"/>
                </a:lnTo>
                <a:lnTo>
                  <a:pt x="1085088" y="254507"/>
                </a:lnTo>
                <a:lnTo>
                  <a:pt x="1085088" y="432815"/>
                </a:lnTo>
                <a:lnTo>
                  <a:pt x="1139952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78971" y="865455"/>
            <a:ext cx="374426" cy="377881"/>
          </a:xfrm>
          <a:custGeom>
            <a:avLst/>
            <a:gdLst/>
            <a:ahLst/>
            <a:cxnLst/>
            <a:rect l="l" t="t" r="r" b="b"/>
            <a:pathLst>
              <a:path w="550545" h="555625">
                <a:moveTo>
                  <a:pt x="227692" y="459084"/>
                </a:moveTo>
                <a:lnTo>
                  <a:pt x="227692" y="381761"/>
                </a:lnTo>
                <a:lnTo>
                  <a:pt x="222978" y="392192"/>
                </a:lnTo>
                <a:lnTo>
                  <a:pt x="217527" y="402230"/>
                </a:lnTo>
                <a:lnTo>
                  <a:pt x="188468" y="438576"/>
                </a:lnTo>
                <a:lnTo>
                  <a:pt x="148081" y="469151"/>
                </a:lnTo>
                <a:lnTo>
                  <a:pt x="110427" y="488611"/>
                </a:lnTo>
                <a:lnTo>
                  <a:pt x="67076" y="505109"/>
                </a:lnTo>
                <a:lnTo>
                  <a:pt x="17723" y="519015"/>
                </a:lnTo>
                <a:lnTo>
                  <a:pt x="0" y="523091"/>
                </a:lnTo>
                <a:lnTo>
                  <a:pt x="6803" y="534215"/>
                </a:lnTo>
                <a:lnTo>
                  <a:pt x="13133" y="545018"/>
                </a:lnTo>
                <a:lnTo>
                  <a:pt x="18904" y="555497"/>
                </a:lnTo>
                <a:lnTo>
                  <a:pt x="38927" y="551532"/>
                </a:lnTo>
                <a:lnTo>
                  <a:pt x="92885" y="537392"/>
                </a:lnTo>
                <a:lnTo>
                  <a:pt x="140472" y="519253"/>
                </a:lnTo>
                <a:lnTo>
                  <a:pt x="181305" y="497204"/>
                </a:lnTo>
                <a:lnTo>
                  <a:pt x="215401" y="471247"/>
                </a:lnTo>
                <a:lnTo>
                  <a:pt x="225271" y="461726"/>
                </a:lnTo>
                <a:lnTo>
                  <a:pt x="227692" y="459084"/>
                </a:lnTo>
                <a:close/>
              </a:path>
              <a:path w="550545" h="555625">
                <a:moveTo>
                  <a:pt x="204155" y="223023"/>
                </a:moveTo>
                <a:lnTo>
                  <a:pt x="204155" y="182443"/>
                </a:lnTo>
                <a:lnTo>
                  <a:pt x="194655" y="189624"/>
                </a:lnTo>
                <a:lnTo>
                  <a:pt x="184912" y="196617"/>
                </a:lnTo>
                <a:lnTo>
                  <a:pt x="143636" y="222841"/>
                </a:lnTo>
                <a:lnTo>
                  <a:pt x="98961" y="246599"/>
                </a:lnTo>
                <a:lnTo>
                  <a:pt x="63457" y="263064"/>
                </a:lnTo>
                <a:lnTo>
                  <a:pt x="26422" y="278572"/>
                </a:lnTo>
                <a:lnTo>
                  <a:pt x="962" y="288471"/>
                </a:lnTo>
                <a:lnTo>
                  <a:pt x="8536" y="298901"/>
                </a:lnTo>
                <a:lnTo>
                  <a:pt x="15722" y="309138"/>
                </a:lnTo>
                <a:lnTo>
                  <a:pt x="22714" y="319277"/>
                </a:lnTo>
                <a:lnTo>
                  <a:pt x="35327" y="315031"/>
                </a:lnTo>
                <a:lnTo>
                  <a:pt x="72293" y="300721"/>
                </a:lnTo>
                <a:lnTo>
                  <a:pt x="107983" y="284066"/>
                </a:lnTo>
                <a:lnTo>
                  <a:pt x="142443" y="265080"/>
                </a:lnTo>
                <a:lnTo>
                  <a:pt x="175721" y="243780"/>
                </a:lnTo>
                <a:lnTo>
                  <a:pt x="197271" y="228302"/>
                </a:lnTo>
                <a:lnTo>
                  <a:pt x="204155" y="223023"/>
                </a:lnTo>
                <a:close/>
              </a:path>
              <a:path w="550545" h="555625">
                <a:moveTo>
                  <a:pt x="293224" y="298703"/>
                </a:moveTo>
                <a:lnTo>
                  <a:pt x="247273" y="305274"/>
                </a:lnTo>
                <a:lnTo>
                  <a:pt x="244990" y="318315"/>
                </a:lnTo>
                <a:lnTo>
                  <a:pt x="242491" y="330603"/>
                </a:lnTo>
                <a:lnTo>
                  <a:pt x="239884" y="342137"/>
                </a:lnTo>
                <a:lnTo>
                  <a:pt x="7474" y="342137"/>
                </a:lnTo>
                <a:lnTo>
                  <a:pt x="7474" y="381761"/>
                </a:lnTo>
                <a:lnTo>
                  <a:pt x="227692" y="381761"/>
                </a:lnTo>
                <a:lnTo>
                  <a:pt x="227692" y="459084"/>
                </a:lnTo>
                <a:lnTo>
                  <a:pt x="234395" y="451770"/>
                </a:lnTo>
                <a:lnTo>
                  <a:pt x="257295" y="419298"/>
                </a:lnTo>
                <a:lnTo>
                  <a:pt x="268840" y="395477"/>
                </a:lnTo>
                <a:lnTo>
                  <a:pt x="276092" y="407267"/>
                </a:lnTo>
                <a:lnTo>
                  <a:pt x="283906" y="418632"/>
                </a:lnTo>
                <a:lnTo>
                  <a:pt x="285835" y="421152"/>
                </a:lnTo>
                <a:lnTo>
                  <a:pt x="285835" y="336659"/>
                </a:lnTo>
                <a:lnTo>
                  <a:pt x="293224" y="298703"/>
                </a:lnTo>
                <a:close/>
              </a:path>
              <a:path w="550545" h="555625">
                <a:moveTo>
                  <a:pt x="249028" y="185165"/>
                </a:moveTo>
                <a:lnTo>
                  <a:pt x="249028" y="140207"/>
                </a:lnTo>
                <a:lnTo>
                  <a:pt x="12046" y="140207"/>
                </a:lnTo>
                <a:lnTo>
                  <a:pt x="12046" y="178307"/>
                </a:lnTo>
                <a:lnTo>
                  <a:pt x="204155" y="182443"/>
                </a:lnTo>
                <a:lnTo>
                  <a:pt x="204155" y="223023"/>
                </a:lnTo>
                <a:lnTo>
                  <a:pt x="207862" y="220181"/>
                </a:lnTo>
                <a:lnTo>
                  <a:pt x="218331" y="211806"/>
                </a:lnTo>
                <a:lnTo>
                  <a:pt x="228680" y="203178"/>
                </a:lnTo>
                <a:lnTo>
                  <a:pt x="238912" y="194298"/>
                </a:lnTo>
                <a:lnTo>
                  <a:pt x="249028" y="185165"/>
                </a:lnTo>
                <a:close/>
              </a:path>
              <a:path w="550545" h="555625">
                <a:moveTo>
                  <a:pt x="182296" y="87869"/>
                </a:moveTo>
                <a:lnTo>
                  <a:pt x="146244" y="57911"/>
                </a:lnTo>
                <a:lnTo>
                  <a:pt x="114236" y="33682"/>
                </a:lnTo>
                <a:lnTo>
                  <a:pt x="90532" y="16763"/>
                </a:lnTo>
                <a:lnTo>
                  <a:pt x="63862" y="45719"/>
                </a:lnTo>
                <a:lnTo>
                  <a:pt x="73438" y="52993"/>
                </a:lnTo>
                <a:lnTo>
                  <a:pt x="85083" y="61983"/>
                </a:lnTo>
                <a:lnTo>
                  <a:pt x="116653" y="87524"/>
                </a:lnTo>
                <a:lnTo>
                  <a:pt x="151080" y="118967"/>
                </a:lnTo>
                <a:lnTo>
                  <a:pt x="158350" y="126491"/>
                </a:lnTo>
                <a:lnTo>
                  <a:pt x="182296" y="87869"/>
                </a:lnTo>
                <a:close/>
              </a:path>
              <a:path w="550545" h="555625">
                <a:moveTo>
                  <a:pt x="533661" y="281756"/>
                </a:moveTo>
                <a:lnTo>
                  <a:pt x="496754" y="265721"/>
                </a:lnTo>
                <a:lnTo>
                  <a:pt x="454005" y="247923"/>
                </a:lnTo>
                <a:lnTo>
                  <a:pt x="418156" y="233463"/>
                </a:lnTo>
                <a:lnTo>
                  <a:pt x="379094" y="218085"/>
                </a:lnTo>
                <a:lnTo>
                  <a:pt x="336852" y="201820"/>
                </a:lnTo>
                <a:lnTo>
                  <a:pt x="306940" y="190499"/>
                </a:lnTo>
                <a:lnTo>
                  <a:pt x="291700" y="211835"/>
                </a:lnTo>
                <a:lnTo>
                  <a:pt x="291700" y="0"/>
                </a:lnTo>
                <a:lnTo>
                  <a:pt x="249028" y="0"/>
                </a:lnTo>
                <a:lnTo>
                  <a:pt x="249028" y="278891"/>
                </a:lnTo>
                <a:lnTo>
                  <a:pt x="291700" y="278891"/>
                </a:lnTo>
                <a:lnTo>
                  <a:pt x="301106" y="224610"/>
                </a:lnTo>
                <a:lnTo>
                  <a:pt x="314446" y="229806"/>
                </a:lnTo>
                <a:lnTo>
                  <a:pt x="353273" y="245268"/>
                </a:lnTo>
                <a:lnTo>
                  <a:pt x="393227" y="261800"/>
                </a:lnTo>
                <a:lnTo>
                  <a:pt x="436983" y="280774"/>
                </a:lnTo>
                <a:lnTo>
                  <a:pt x="480550" y="300826"/>
                </a:lnTo>
                <a:lnTo>
                  <a:pt x="521062" y="320801"/>
                </a:lnTo>
                <a:lnTo>
                  <a:pt x="533661" y="281756"/>
                </a:lnTo>
                <a:close/>
              </a:path>
              <a:path w="550545" h="555625">
                <a:moveTo>
                  <a:pt x="530968" y="381761"/>
                </a:moveTo>
                <a:lnTo>
                  <a:pt x="530968" y="342137"/>
                </a:lnTo>
                <a:lnTo>
                  <a:pt x="285835" y="336659"/>
                </a:lnTo>
                <a:lnTo>
                  <a:pt x="285835" y="421152"/>
                </a:lnTo>
                <a:lnTo>
                  <a:pt x="292281" y="429571"/>
                </a:lnTo>
                <a:lnTo>
                  <a:pt x="301219" y="440083"/>
                </a:lnTo>
                <a:lnTo>
                  <a:pt x="306178" y="445344"/>
                </a:lnTo>
                <a:lnTo>
                  <a:pt x="306178" y="381761"/>
                </a:lnTo>
                <a:lnTo>
                  <a:pt x="530968" y="381761"/>
                </a:lnTo>
                <a:close/>
              </a:path>
              <a:path w="550545" h="555625">
                <a:moveTo>
                  <a:pt x="527158" y="178307"/>
                </a:moveTo>
                <a:lnTo>
                  <a:pt x="527158" y="140207"/>
                </a:lnTo>
                <a:lnTo>
                  <a:pt x="291700" y="140207"/>
                </a:lnTo>
                <a:lnTo>
                  <a:pt x="291700" y="178307"/>
                </a:lnTo>
                <a:lnTo>
                  <a:pt x="527158" y="178307"/>
                </a:lnTo>
                <a:close/>
              </a:path>
              <a:path w="550545" h="555625">
                <a:moveTo>
                  <a:pt x="550018" y="507491"/>
                </a:moveTo>
                <a:lnTo>
                  <a:pt x="501132" y="499999"/>
                </a:lnTo>
                <a:lnTo>
                  <a:pt x="456639" y="488495"/>
                </a:lnTo>
                <a:lnTo>
                  <a:pt x="416508" y="472979"/>
                </a:lnTo>
                <a:lnTo>
                  <a:pt x="380708" y="453450"/>
                </a:lnTo>
                <a:lnTo>
                  <a:pt x="349207" y="429910"/>
                </a:lnTo>
                <a:lnTo>
                  <a:pt x="321976" y="402358"/>
                </a:lnTo>
                <a:lnTo>
                  <a:pt x="306178" y="381761"/>
                </a:lnTo>
                <a:lnTo>
                  <a:pt x="306178" y="445344"/>
                </a:lnTo>
                <a:lnTo>
                  <a:pt x="342617" y="477816"/>
                </a:lnTo>
                <a:lnTo>
                  <a:pt x="379617" y="501542"/>
                </a:lnTo>
                <a:lnTo>
                  <a:pt x="421746" y="521299"/>
                </a:lnTo>
                <a:lnTo>
                  <a:pt x="469029" y="537043"/>
                </a:lnTo>
                <a:lnTo>
                  <a:pt x="521488" y="548727"/>
                </a:lnTo>
                <a:lnTo>
                  <a:pt x="529543" y="534824"/>
                </a:lnTo>
                <a:lnTo>
                  <a:pt x="537112" y="523317"/>
                </a:lnTo>
                <a:lnTo>
                  <a:pt x="544001" y="514206"/>
                </a:lnTo>
                <a:lnTo>
                  <a:pt x="550018" y="507491"/>
                </a:lnTo>
                <a:close/>
              </a:path>
              <a:path w="550545" h="555625">
                <a:moveTo>
                  <a:pt x="479914" y="45719"/>
                </a:moveTo>
                <a:lnTo>
                  <a:pt x="445726" y="18640"/>
                </a:lnTo>
                <a:lnTo>
                  <a:pt x="434699" y="28066"/>
                </a:lnTo>
                <a:lnTo>
                  <a:pt x="423935" y="37179"/>
                </a:lnTo>
                <a:lnTo>
                  <a:pt x="393089" y="62709"/>
                </a:lnTo>
                <a:lnTo>
                  <a:pt x="355978" y="91844"/>
                </a:lnTo>
                <a:lnTo>
                  <a:pt x="347326" y="98297"/>
                </a:lnTo>
                <a:lnTo>
                  <a:pt x="381207" y="122961"/>
                </a:lnTo>
                <a:lnTo>
                  <a:pt x="417477" y="95337"/>
                </a:lnTo>
                <a:lnTo>
                  <a:pt x="447943" y="71626"/>
                </a:lnTo>
                <a:lnTo>
                  <a:pt x="472824" y="51609"/>
                </a:lnTo>
                <a:lnTo>
                  <a:pt x="479914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0271" y="1549210"/>
            <a:ext cx="5022146" cy="206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1836" spc="3" dirty="0">
                <a:solidFill>
                  <a:prstClr val="black"/>
                </a:solidFill>
                <a:latin typeface="Consolas"/>
                <a:cs typeface="Consolas"/>
              </a:rPr>
              <a:t>clas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s</a:t>
            </a:r>
            <a:r>
              <a:rPr sz="1836" spc="27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scrapy.item.</a:t>
            </a:r>
            <a:r>
              <a:rPr sz="1836" spc="3" dirty="0">
                <a:solidFill>
                  <a:srgbClr val="FF931A"/>
                </a:solidFill>
                <a:latin typeface="Consolas"/>
                <a:cs typeface="Consolas"/>
              </a:rPr>
              <a:t>Ite</a:t>
            </a:r>
            <a:r>
              <a:rPr sz="1836" spc="-3" dirty="0">
                <a:solidFill>
                  <a:srgbClr val="FF931A"/>
                </a:solidFill>
                <a:latin typeface="Consolas"/>
                <a:cs typeface="Consolas"/>
              </a:rPr>
              <a:t>m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()</a:t>
            </a:r>
          </a:p>
          <a:p>
            <a:endParaRPr sz="183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205" marR="3455" algn="ctr">
              <a:lnSpc>
                <a:spcPct val="150300"/>
              </a:lnSpc>
              <a:spcBef>
                <a:spcPts val="1068"/>
              </a:spcBef>
            </a:pP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Ite</a:t>
            </a:r>
            <a:r>
              <a:rPr sz="1836" spc="-7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sz="1836" spc="3" dirty="0">
                <a:solidFill>
                  <a:prstClr val="black"/>
                </a:solidFill>
                <a:latin typeface="微软雅黑"/>
                <a:cs typeface="微软雅黑"/>
              </a:rPr>
              <a:t>对象表示一个从</a:t>
            </a:r>
            <a:r>
              <a:rPr sz="1836" spc="3" dirty="0">
                <a:solidFill>
                  <a:prstClr val="black"/>
                </a:solidFill>
                <a:latin typeface="Consolas"/>
                <a:cs typeface="Consolas"/>
              </a:rPr>
              <a:t>HTM</a:t>
            </a:r>
            <a:r>
              <a:rPr sz="1836" spc="-7" dirty="0">
                <a:solidFill>
                  <a:prstClr val="black"/>
                </a:solidFill>
                <a:latin typeface="Consolas"/>
                <a:cs typeface="Consolas"/>
              </a:rPr>
              <a:t>L</a:t>
            </a:r>
            <a:r>
              <a:rPr sz="1836" spc="3" dirty="0">
                <a:solidFill>
                  <a:prstClr val="black"/>
                </a:solidFill>
                <a:latin typeface="微软雅黑"/>
                <a:cs typeface="微软雅黑"/>
              </a:rPr>
              <a:t>页面中提取的信息内容 由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Spide</a:t>
            </a:r>
            <a:r>
              <a:rPr sz="1836" spc="-3" dirty="0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sz="1836" spc="3" dirty="0">
                <a:solidFill>
                  <a:prstClr val="black"/>
                </a:solidFill>
                <a:latin typeface="微软雅黑"/>
                <a:cs typeface="微软雅黑"/>
              </a:rPr>
              <a:t>生成，</a:t>
            </a:r>
            <a:r>
              <a:rPr sz="1836" spc="7" dirty="0">
                <a:solidFill>
                  <a:prstClr val="black"/>
                </a:solidFill>
                <a:latin typeface="微软雅黑"/>
                <a:cs typeface="微软雅黑"/>
              </a:rPr>
              <a:t>由</a:t>
            </a:r>
            <a:r>
              <a:rPr sz="1836" dirty="0">
                <a:solidFill>
                  <a:prstClr val="black"/>
                </a:solidFill>
                <a:latin typeface="Consolas"/>
                <a:cs typeface="Consolas"/>
              </a:rPr>
              <a:t>Item</a:t>
            </a:r>
            <a:r>
              <a:rPr sz="1836" spc="37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836" dirty="0" err="1">
                <a:solidFill>
                  <a:prstClr val="black"/>
                </a:solidFill>
                <a:latin typeface="Consolas"/>
                <a:cs typeface="Consolas"/>
              </a:rPr>
              <a:t>Pipelin</a:t>
            </a:r>
            <a:r>
              <a:rPr sz="1836" spc="-7" dirty="0" err="1">
                <a:solidFill>
                  <a:prstClr val="black"/>
                </a:solidFill>
                <a:latin typeface="Consolas"/>
                <a:cs typeface="Consolas"/>
              </a:rPr>
              <a:t>e</a:t>
            </a:r>
            <a:r>
              <a:rPr sz="1836" dirty="0" err="1">
                <a:solidFill>
                  <a:prstClr val="black"/>
                </a:solidFill>
                <a:latin typeface="微软雅黑"/>
                <a:cs typeface="微软雅黑"/>
              </a:rPr>
              <a:t>处理</a:t>
            </a:r>
            <a:r>
              <a:rPr sz="1836" dirty="0">
                <a:solidFill>
                  <a:prstClr val="black"/>
                </a:solidFill>
                <a:latin typeface="微软雅黑"/>
                <a:cs typeface="微软雅黑"/>
              </a:rPr>
              <a:t> </a:t>
            </a:r>
            <a:r>
              <a:rPr sz="1836" dirty="0" smtClean="0">
                <a:solidFill>
                  <a:prstClr val="black"/>
                </a:solidFill>
                <a:latin typeface="Consolas"/>
                <a:cs typeface="Consolas"/>
              </a:rPr>
              <a:t>Ite</a:t>
            </a:r>
            <a:r>
              <a:rPr sz="1836" spc="-7" dirty="0" smtClean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endParaRPr lang="en-US" sz="1836" spc="-7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8205" marR="3455" algn="ctr">
              <a:lnSpc>
                <a:spcPct val="150300"/>
              </a:lnSpc>
              <a:spcBef>
                <a:spcPts val="1068"/>
              </a:spcBef>
            </a:pPr>
            <a:r>
              <a:rPr sz="1836" spc="3" dirty="0" err="1" smtClean="0">
                <a:solidFill>
                  <a:prstClr val="black"/>
                </a:solidFill>
                <a:latin typeface="微软雅黑"/>
                <a:cs typeface="微软雅黑"/>
              </a:rPr>
              <a:t>类似字典类型</a:t>
            </a:r>
            <a:r>
              <a:rPr sz="1836" spc="3" dirty="0" err="1">
                <a:solidFill>
                  <a:prstClr val="black"/>
                </a:solidFill>
                <a:latin typeface="微软雅黑"/>
                <a:cs typeface="微软雅黑"/>
              </a:rPr>
              <a:t>，可以按照字典类型操作</a:t>
            </a:r>
            <a:endParaRPr sz="1836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339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7108" y="1497657"/>
            <a:ext cx="1116368" cy="131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140" algn="ctr"/>
            <a:r>
              <a:rPr sz="1496" b="1" spc="34" dirty="0">
                <a:solidFill>
                  <a:srgbClr val="1C26F6"/>
                </a:solidFill>
                <a:latin typeface="微软雅黑"/>
                <a:cs typeface="微软雅黑"/>
              </a:rPr>
              <a:t>看结构</a:t>
            </a:r>
            <a:endParaRPr sz="1496" b="1" dirty="0">
              <a:solidFill>
                <a:srgbClr val="1C26F6"/>
              </a:solidFill>
              <a:latin typeface="微软雅黑"/>
              <a:cs typeface="微软雅黑"/>
            </a:endParaRPr>
          </a:p>
          <a:p>
            <a:pPr>
              <a:spcBef>
                <a:spcPts val="5"/>
              </a:spcBef>
            </a:pPr>
            <a:endParaRPr sz="1836" dirty="0">
              <a:latin typeface="Times New Roman"/>
              <a:cs typeface="Times New Roman"/>
            </a:endParaRPr>
          </a:p>
          <a:p>
            <a:pPr marL="37140" algn="ctr"/>
            <a:r>
              <a:rPr sz="1496" spc="34" dirty="0">
                <a:latin typeface="微软雅黑"/>
                <a:cs typeface="微软雅黑"/>
              </a:rPr>
              <a:t>分布式</a:t>
            </a:r>
            <a:endParaRPr sz="1496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96" dirty="0">
              <a:latin typeface="Times New Roman"/>
              <a:cs typeface="Times New Roman"/>
            </a:endParaRPr>
          </a:p>
          <a:p>
            <a:pPr algn="ctr">
              <a:spcBef>
                <a:spcPts val="918"/>
              </a:spcBef>
            </a:pPr>
            <a:r>
              <a:rPr sz="1496" b="1" spc="31" dirty="0">
                <a:solidFill>
                  <a:srgbClr val="C00000"/>
                </a:solidFill>
                <a:latin typeface="宋体"/>
                <a:cs typeface="宋体"/>
              </a:rPr>
              <a:t>“</a:t>
            </a:r>
            <a:r>
              <a:rPr sz="1496" b="1" spc="17" dirty="0">
                <a:solidFill>
                  <a:srgbClr val="C00000"/>
                </a:solidFill>
                <a:latin typeface="Consolas"/>
                <a:cs typeface="Consolas"/>
              </a:rPr>
              <a:t>5+2</a:t>
            </a:r>
            <a:r>
              <a:rPr sz="1496" b="1" spc="31" dirty="0">
                <a:solidFill>
                  <a:srgbClr val="C00000"/>
                </a:solidFill>
                <a:latin typeface="宋体"/>
                <a:cs typeface="宋体"/>
              </a:rPr>
              <a:t>”</a:t>
            </a:r>
            <a:r>
              <a:rPr sz="1496" b="1" spc="31" dirty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endParaRPr sz="1496" b="1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7209" y="1573885"/>
            <a:ext cx="4308620" cy="265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1331640" y="843558"/>
            <a:ext cx="8229600" cy="54950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02544"/>
            <a:r>
              <a:rPr lang="en-US" sz="3571" spc="-163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3571" spc="-3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sz="3571" spc="-197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lang="en-US" sz="3571" spc="-41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571" spc="-143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3571" spc="-6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zh-CN" altLang="en-US" sz="2958" spc="163" dirty="0" smtClean="0">
                <a:solidFill>
                  <a:srgbClr val="000000"/>
                </a:solidFill>
              </a:rPr>
              <a:t>爬</a:t>
            </a:r>
            <a:r>
              <a:rPr lang="zh-CN" altLang="en-US" sz="2958" spc="48" dirty="0" smtClean="0">
                <a:solidFill>
                  <a:srgbClr val="000000"/>
                </a:solidFill>
              </a:rPr>
              <a:t>虫</a:t>
            </a:r>
            <a:r>
              <a:rPr lang="zh-CN" altLang="en-US" sz="2958" spc="112" dirty="0" smtClean="0">
                <a:solidFill>
                  <a:srgbClr val="000000"/>
                </a:solidFill>
              </a:rPr>
              <a:t>框</a:t>
            </a:r>
            <a:r>
              <a:rPr lang="zh-CN" altLang="en-US" sz="2958" spc="78" dirty="0" smtClean="0">
                <a:solidFill>
                  <a:srgbClr val="000000"/>
                </a:solidFill>
              </a:rPr>
              <a:t>架</a:t>
            </a:r>
            <a:r>
              <a:rPr lang="zh-CN" altLang="en-US" sz="2958" spc="163" dirty="0" smtClean="0">
                <a:solidFill>
                  <a:srgbClr val="000000"/>
                </a:solidFill>
              </a:rPr>
              <a:t>介</a:t>
            </a:r>
            <a:r>
              <a:rPr lang="zh-CN" altLang="en-US" sz="2958" spc="265" dirty="0" smtClean="0">
                <a:solidFill>
                  <a:srgbClr val="000000"/>
                </a:solidFill>
              </a:rPr>
              <a:t>绍（</a:t>
            </a:r>
            <a:r>
              <a:rPr lang="en-US" altLang="zh-CN" sz="2958" spc="265" dirty="0" smtClean="0">
                <a:solidFill>
                  <a:srgbClr val="000000"/>
                </a:solidFill>
              </a:rPr>
              <a:t>1</a:t>
            </a:r>
            <a:r>
              <a:rPr lang="zh-CN" altLang="en-US" sz="2958" spc="265" dirty="0" smtClean="0">
                <a:solidFill>
                  <a:srgbClr val="000000"/>
                </a:solidFill>
              </a:rPr>
              <a:t>）</a:t>
            </a:r>
            <a:endParaRPr lang="zh-CN" altLang="en-US" sz="295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08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0988" y="1463500"/>
            <a:ext cx="4579658" cy="282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/>
          <p:nvPr/>
        </p:nvSpPr>
        <p:spPr>
          <a:xfrm>
            <a:off x="7073274" y="1497657"/>
            <a:ext cx="601154" cy="742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b="1" spc="34" dirty="0">
                <a:solidFill>
                  <a:srgbClr val="1C26F6"/>
                </a:solidFill>
                <a:latin typeface="微软雅黑"/>
                <a:cs typeface="微软雅黑"/>
              </a:rPr>
              <a:t>看流程</a:t>
            </a:r>
            <a:endParaRPr sz="1496" b="1" dirty="0">
              <a:solidFill>
                <a:srgbClr val="1C26F6"/>
              </a:solidFill>
              <a:latin typeface="微软雅黑"/>
              <a:cs typeface="微软雅黑"/>
            </a:endParaRPr>
          </a:p>
          <a:p>
            <a:pPr>
              <a:spcBef>
                <a:spcPts val="5"/>
              </a:spcBef>
            </a:pPr>
            <a:endParaRPr sz="1836" dirty="0">
              <a:latin typeface="Times New Roman"/>
              <a:cs typeface="Times New Roman"/>
            </a:endParaRPr>
          </a:p>
          <a:p>
            <a:pPr marL="8637"/>
            <a:r>
              <a:rPr sz="1496" b="1" spc="34" dirty="0">
                <a:solidFill>
                  <a:srgbClr val="C00000"/>
                </a:solidFill>
                <a:latin typeface="微软雅黑"/>
                <a:cs typeface="微软雅黑"/>
              </a:rPr>
              <a:t>数据流</a:t>
            </a:r>
            <a:endParaRPr sz="1496" b="1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1331640" y="843558"/>
            <a:ext cx="8229600" cy="54950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02544"/>
            <a:r>
              <a:rPr lang="en-US" sz="3571" spc="-163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3571" spc="-3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sz="3571" spc="-197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lang="en-US" sz="3571" spc="-41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571" spc="-143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3571" spc="-6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zh-CN" altLang="en-US" sz="2958" spc="163" dirty="0" smtClean="0">
                <a:solidFill>
                  <a:srgbClr val="000000"/>
                </a:solidFill>
              </a:rPr>
              <a:t>爬</a:t>
            </a:r>
            <a:r>
              <a:rPr lang="zh-CN" altLang="en-US" sz="2958" spc="48" dirty="0" smtClean="0">
                <a:solidFill>
                  <a:srgbClr val="000000"/>
                </a:solidFill>
              </a:rPr>
              <a:t>虫</a:t>
            </a:r>
            <a:r>
              <a:rPr lang="zh-CN" altLang="en-US" sz="2958" spc="112" dirty="0" smtClean="0">
                <a:solidFill>
                  <a:srgbClr val="000000"/>
                </a:solidFill>
              </a:rPr>
              <a:t>框</a:t>
            </a:r>
            <a:r>
              <a:rPr lang="zh-CN" altLang="en-US" sz="2958" spc="78" dirty="0" smtClean="0">
                <a:solidFill>
                  <a:srgbClr val="000000"/>
                </a:solidFill>
              </a:rPr>
              <a:t>架</a:t>
            </a:r>
            <a:r>
              <a:rPr lang="zh-CN" altLang="en-US" sz="2958" spc="163" dirty="0" smtClean="0">
                <a:solidFill>
                  <a:srgbClr val="000000"/>
                </a:solidFill>
              </a:rPr>
              <a:t>介</a:t>
            </a:r>
            <a:r>
              <a:rPr lang="zh-CN" altLang="en-US" sz="2958" spc="265" dirty="0" smtClean="0">
                <a:solidFill>
                  <a:srgbClr val="000000"/>
                </a:solidFill>
              </a:rPr>
              <a:t>绍（</a:t>
            </a:r>
            <a:r>
              <a:rPr lang="en-US" altLang="zh-CN" sz="2958" spc="265" dirty="0" smtClean="0">
                <a:solidFill>
                  <a:srgbClr val="000000"/>
                </a:solidFill>
              </a:rPr>
              <a:t>2</a:t>
            </a:r>
            <a:r>
              <a:rPr lang="zh-CN" altLang="en-US" sz="2958" spc="265" dirty="0" smtClean="0">
                <a:solidFill>
                  <a:srgbClr val="000000"/>
                </a:solidFill>
              </a:rPr>
              <a:t>）</a:t>
            </a:r>
            <a:endParaRPr lang="zh-CN" altLang="en-US" sz="295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02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7394" y="1338606"/>
            <a:ext cx="3891958" cy="239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3300860" y="1903484"/>
            <a:ext cx="177496" cy="1509365"/>
          </a:xfrm>
          <a:custGeom>
            <a:avLst/>
            <a:gdLst/>
            <a:ahLst/>
            <a:cxnLst/>
            <a:rect l="l" t="t" r="r" b="b"/>
            <a:pathLst>
              <a:path w="260985" h="2219325">
                <a:moveTo>
                  <a:pt x="42518" y="2136490"/>
                </a:moveTo>
                <a:lnTo>
                  <a:pt x="29718" y="2091689"/>
                </a:lnTo>
                <a:lnTo>
                  <a:pt x="27432" y="2084070"/>
                </a:lnTo>
                <a:lnTo>
                  <a:pt x="19812" y="2080260"/>
                </a:lnTo>
                <a:lnTo>
                  <a:pt x="11430" y="2082545"/>
                </a:lnTo>
                <a:lnTo>
                  <a:pt x="3810" y="2084070"/>
                </a:lnTo>
                <a:lnTo>
                  <a:pt x="0" y="2091689"/>
                </a:lnTo>
                <a:lnTo>
                  <a:pt x="2286" y="2100072"/>
                </a:lnTo>
                <a:lnTo>
                  <a:pt x="29718" y="2195169"/>
                </a:lnTo>
                <a:lnTo>
                  <a:pt x="29718" y="2188464"/>
                </a:lnTo>
                <a:lnTo>
                  <a:pt x="31242" y="2182368"/>
                </a:lnTo>
                <a:lnTo>
                  <a:pt x="33528" y="2173986"/>
                </a:lnTo>
                <a:lnTo>
                  <a:pt x="42518" y="2136490"/>
                </a:lnTo>
                <a:close/>
              </a:path>
              <a:path w="260985" h="2219325">
                <a:moveTo>
                  <a:pt x="50422" y="2164154"/>
                </a:moveTo>
                <a:lnTo>
                  <a:pt x="42518" y="2136490"/>
                </a:lnTo>
                <a:lnTo>
                  <a:pt x="33528" y="2173986"/>
                </a:lnTo>
                <a:lnTo>
                  <a:pt x="31242" y="2182368"/>
                </a:lnTo>
                <a:lnTo>
                  <a:pt x="29718" y="2188464"/>
                </a:lnTo>
                <a:lnTo>
                  <a:pt x="33528" y="2189390"/>
                </a:lnTo>
                <a:lnTo>
                  <a:pt x="33528" y="2181606"/>
                </a:lnTo>
                <a:lnTo>
                  <a:pt x="50422" y="2164154"/>
                </a:lnTo>
                <a:close/>
              </a:path>
              <a:path w="260985" h="2219325">
                <a:moveTo>
                  <a:pt x="128778" y="2124456"/>
                </a:moveTo>
                <a:lnTo>
                  <a:pt x="128778" y="2115312"/>
                </a:lnTo>
                <a:lnTo>
                  <a:pt x="117348" y="2103882"/>
                </a:lnTo>
                <a:lnTo>
                  <a:pt x="108966" y="2103882"/>
                </a:lnTo>
                <a:lnTo>
                  <a:pt x="102870" y="2109978"/>
                </a:lnTo>
                <a:lnTo>
                  <a:pt x="70605" y="2143305"/>
                </a:lnTo>
                <a:lnTo>
                  <a:pt x="61722" y="2180844"/>
                </a:lnTo>
                <a:lnTo>
                  <a:pt x="59436" y="2189226"/>
                </a:lnTo>
                <a:lnTo>
                  <a:pt x="57912" y="2195322"/>
                </a:lnTo>
                <a:lnTo>
                  <a:pt x="29718" y="2188464"/>
                </a:lnTo>
                <a:lnTo>
                  <a:pt x="29718" y="2195169"/>
                </a:lnTo>
                <a:lnTo>
                  <a:pt x="36576" y="2218944"/>
                </a:lnTo>
                <a:lnTo>
                  <a:pt x="123444" y="2129790"/>
                </a:lnTo>
                <a:lnTo>
                  <a:pt x="128778" y="2124456"/>
                </a:lnTo>
                <a:close/>
              </a:path>
              <a:path w="260985" h="2219325">
                <a:moveTo>
                  <a:pt x="57150" y="2187702"/>
                </a:moveTo>
                <a:lnTo>
                  <a:pt x="50422" y="2164154"/>
                </a:lnTo>
                <a:lnTo>
                  <a:pt x="33528" y="2181606"/>
                </a:lnTo>
                <a:lnTo>
                  <a:pt x="57150" y="2187702"/>
                </a:lnTo>
                <a:close/>
              </a:path>
              <a:path w="260985" h="2219325">
                <a:moveTo>
                  <a:pt x="57150" y="2195136"/>
                </a:moveTo>
                <a:lnTo>
                  <a:pt x="57150" y="2187702"/>
                </a:lnTo>
                <a:lnTo>
                  <a:pt x="33528" y="2181606"/>
                </a:lnTo>
                <a:lnTo>
                  <a:pt x="33528" y="2189390"/>
                </a:lnTo>
                <a:lnTo>
                  <a:pt x="57150" y="2195136"/>
                </a:lnTo>
                <a:close/>
              </a:path>
              <a:path w="260985" h="2219325">
                <a:moveTo>
                  <a:pt x="232090" y="1338643"/>
                </a:moveTo>
                <a:lnTo>
                  <a:pt x="232090" y="962021"/>
                </a:lnTo>
                <a:lnTo>
                  <a:pt x="231675" y="1015079"/>
                </a:lnTo>
                <a:lnTo>
                  <a:pt x="230176" y="1068093"/>
                </a:lnTo>
                <a:lnTo>
                  <a:pt x="227530" y="1121048"/>
                </a:lnTo>
                <a:lnTo>
                  <a:pt x="223675" y="1173928"/>
                </a:lnTo>
                <a:lnTo>
                  <a:pt x="218546" y="1226720"/>
                </a:lnTo>
                <a:lnTo>
                  <a:pt x="212080" y="1279407"/>
                </a:lnTo>
                <a:lnTo>
                  <a:pt x="190500" y="1422654"/>
                </a:lnTo>
                <a:lnTo>
                  <a:pt x="177436" y="1498141"/>
                </a:lnTo>
                <a:lnTo>
                  <a:pt x="149235" y="1649010"/>
                </a:lnTo>
                <a:lnTo>
                  <a:pt x="118571" y="1799615"/>
                </a:lnTo>
                <a:lnTo>
                  <a:pt x="70584" y="2016717"/>
                </a:lnTo>
                <a:lnTo>
                  <a:pt x="42518" y="2136490"/>
                </a:lnTo>
                <a:lnTo>
                  <a:pt x="50422" y="2164154"/>
                </a:lnTo>
                <a:lnTo>
                  <a:pt x="130428" y="1880664"/>
                </a:lnTo>
                <a:lnTo>
                  <a:pt x="169900" y="1692256"/>
                </a:lnTo>
                <a:lnTo>
                  <a:pt x="198834" y="1541005"/>
                </a:lnTo>
                <a:lnTo>
                  <a:pt x="218694" y="1427226"/>
                </a:lnTo>
                <a:lnTo>
                  <a:pt x="232090" y="1338643"/>
                </a:lnTo>
                <a:close/>
              </a:path>
              <a:path w="260985" h="2219325">
                <a:moveTo>
                  <a:pt x="70605" y="2143305"/>
                </a:moveTo>
                <a:lnTo>
                  <a:pt x="50422" y="2164154"/>
                </a:lnTo>
                <a:lnTo>
                  <a:pt x="57150" y="2187702"/>
                </a:lnTo>
                <a:lnTo>
                  <a:pt x="57150" y="2195136"/>
                </a:lnTo>
                <a:lnTo>
                  <a:pt x="57912" y="2195322"/>
                </a:lnTo>
                <a:lnTo>
                  <a:pt x="59436" y="2189226"/>
                </a:lnTo>
                <a:lnTo>
                  <a:pt x="61722" y="2180844"/>
                </a:lnTo>
                <a:lnTo>
                  <a:pt x="70605" y="2143305"/>
                </a:lnTo>
                <a:close/>
              </a:path>
              <a:path w="260985" h="2219325">
                <a:moveTo>
                  <a:pt x="260568" y="963033"/>
                </a:moveTo>
                <a:lnTo>
                  <a:pt x="260037" y="909695"/>
                </a:lnTo>
                <a:lnTo>
                  <a:pt x="258546" y="856368"/>
                </a:lnTo>
                <a:lnTo>
                  <a:pt x="256155" y="803057"/>
                </a:lnTo>
                <a:lnTo>
                  <a:pt x="252924" y="749763"/>
                </a:lnTo>
                <a:lnTo>
                  <a:pt x="248911" y="696488"/>
                </a:lnTo>
                <a:lnTo>
                  <a:pt x="244176" y="643234"/>
                </a:lnTo>
                <a:lnTo>
                  <a:pt x="238780" y="590005"/>
                </a:lnTo>
                <a:lnTo>
                  <a:pt x="232781" y="536803"/>
                </a:lnTo>
                <a:lnTo>
                  <a:pt x="219214" y="430487"/>
                </a:lnTo>
                <a:lnTo>
                  <a:pt x="195833" y="271272"/>
                </a:lnTo>
                <a:lnTo>
                  <a:pt x="150113" y="0"/>
                </a:lnTo>
                <a:lnTo>
                  <a:pt x="122681" y="5334"/>
                </a:lnTo>
                <a:lnTo>
                  <a:pt x="167639" y="275082"/>
                </a:lnTo>
                <a:lnTo>
                  <a:pt x="190550" y="432317"/>
                </a:lnTo>
                <a:lnTo>
                  <a:pt x="203987" y="537771"/>
                </a:lnTo>
                <a:lnTo>
                  <a:pt x="209965" y="590642"/>
                </a:lnTo>
                <a:lnTo>
                  <a:pt x="215365" y="643588"/>
                </a:lnTo>
                <a:lnTo>
                  <a:pt x="220124" y="696596"/>
                </a:lnTo>
                <a:lnTo>
                  <a:pt x="224179" y="749649"/>
                </a:lnTo>
                <a:lnTo>
                  <a:pt x="227466" y="802733"/>
                </a:lnTo>
                <a:lnTo>
                  <a:pt x="229922" y="855833"/>
                </a:lnTo>
                <a:lnTo>
                  <a:pt x="231485" y="908934"/>
                </a:lnTo>
                <a:lnTo>
                  <a:pt x="232090" y="962021"/>
                </a:lnTo>
                <a:lnTo>
                  <a:pt x="232090" y="1338643"/>
                </a:lnTo>
                <a:lnTo>
                  <a:pt x="240264" y="1283189"/>
                </a:lnTo>
                <a:lnTo>
                  <a:pt x="246742" y="1229827"/>
                </a:lnTo>
                <a:lnTo>
                  <a:pt x="251904" y="1176462"/>
                </a:lnTo>
                <a:lnTo>
                  <a:pt x="255807" y="1123098"/>
                </a:lnTo>
                <a:lnTo>
                  <a:pt x="258513" y="1069737"/>
                </a:lnTo>
                <a:lnTo>
                  <a:pt x="260080" y="1016381"/>
                </a:lnTo>
                <a:lnTo>
                  <a:pt x="260568" y="963033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/>
          <p:nvPr/>
        </p:nvSpPr>
        <p:spPr>
          <a:xfrm>
            <a:off x="4299502" y="3214104"/>
            <a:ext cx="3555968" cy="895254"/>
          </a:xfrm>
          <a:custGeom>
            <a:avLst/>
            <a:gdLst/>
            <a:ahLst/>
            <a:cxnLst/>
            <a:rect l="l" t="t" r="r" b="b"/>
            <a:pathLst>
              <a:path w="5228590" h="1316354">
                <a:moveTo>
                  <a:pt x="0" y="0"/>
                </a:moveTo>
                <a:lnTo>
                  <a:pt x="0" y="1315974"/>
                </a:lnTo>
                <a:lnTo>
                  <a:pt x="5228082" y="1315974"/>
                </a:lnTo>
                <a:lnTo>
                  <a:pt x="52280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 txBox="1"/>
          <p:nvPr/>
        </p:nvSpPr>
        <p:spPr>
          <a:xfrm>
            <a:off x="4290343" y="3290712"/>
            <a:ext cx="3494643" cy="466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87" indent="-171450">
              <a:buAutoNum type="arabicPlain"/>
              <a:tabLst>
                <a:tab pos="180519" algn="l"/>
              </a:tabLst>
            </a:pPr>
            <a:r>
              <a:rPr sz="1224" spc="-3" dirty="0">
                <a:latin typeface="Consolas"/>
                <a:cs typeface="Consolas"/>
              </a:rPr>
              <a:t>Engin</a:t>
            </a:r>
            <a:r>
              <a:rPr sz="1224" spc="-10" dirty="0">
                <a:latin typeface="Consolas"/>
                <a:cs typeface="Consolas"/>
              </a:rPr>
              <a:t>e</a:t>
            </a:r>
            <a:r>
              <a:rPr sz="1224" dirty="0">
                <a:latin typeface="微软雅黑"/>
                <a:cs typeface="微软雅黑"/>
              </a:rPr>
              <a:t>从</a:t>
            </a:r>
            <a:r>
              <a:rPr sz="1224" spc="-7" dirty="0">
                <a:latin typeface="Consolas"/>
                <a:cs typeface="Consolas"/>
              </a:rPr>
              <a:t>Spide</a:t>
            </a:r>
            <a:r>
              <a:rPr sz="1224" spc="-14" dirty="0">
                <a:latin typeface="Consolas"/>
                <a:cs typeface="Consolas"/>
              </a:rPr>
              <a:t>r</a:t>
            </a:r>
            <a:r>
              <a:rPr sz="1224" spc="3" dirty="0">
                <a:latin typeface="微软雅黑"/>
                <a:cs typeface="微软雅黑"/>
              </a:rPr>
              <a:t>处获得爬取请求</a:t>
            </a:r>
            <a:r>
              <a:rPr sz="1224" spc="-7" dirty="0">
                <a:latin typeface="Consolas"/>
                <a:cs typeface="Consolas"/>
              </a:rPr>
              <a:t>(Request)</a:t>
            </a:r>
            <a:endParaRPr sz="1224">
              <a:latin typeface="Consolas"/>
              <a:cs typeface="Consolas"/>
            </a:endParaRPr>
          </a:p>
          <a:p>
            <a:pPr marL="180087" indent="-171450">
              <a:spcBef>
                <a:spcPts val="738"/>
              </a:spcBef>
              <a:buAutoNum type="arabicPlain"/>
              <a:tabLst>
                <a:tab pos="180519" algn="l"/>
              </a:tabLst>
            </a:pPr>
            <a:r>
              <a:rPr sz="1224" spc="-3" dirty="0">
                <a:latin typeface="Consolas"/>
                <a:cs typeface="Consolas"/>
              </a:rPr>
              <a:t>Engin</a:t>
            </a:r>
            <a:r>
              <a:rPr sz="1224" spc="-10" dirty="0">
                <a:latin typeface="Consolas"/>
                <a:cs typeface="Consolas"/>
              </a:rPr>
              <a:t>e</a:t>
            </a:r>
            <a:r>
              <a:rPr sz="1224" dirty="0">
                <a:latin typeface="微软雅黑"/>
                <a:cs typeface="微软雅黑"/>
              </a:rPr>
              <a:t>将爬取请求转发给</a:t>
            </a:r>
            <a:r>
              <a:rPr sz="1224" spc="-7" dirty="0">
                <a:latin typeface="Consolas"/>
                <a:cs typeface="Consolas"/>
              </a:rPr>
              <a:t>Schedule</a:t>
            </a:r>
            <a:r>
              <a:rPr sz="1224" spc="-10" dirty="0">
                <a:latin typeface="Consolas"/>
                <a:cs typeface="Consolas"/>
              </a:rPr>
              <a:t>r</a:t>
            </a:r>
            <a:r>
              <a:rPr sz="1224" dirty="0">
                <a:latin typeface="微软雅黑"/>
                <a:cs typeface="微软雅黑"/>
              </a:rPr>
              <a:t>，用于调度</a:t>
            </a:r>
            <a:endParaRPr sz="1224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9044" y="1799362"/>
            <a:ext cx="1574576" cy="21877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>
              <a:lnSpc>
                <a:spcPts val="1792"/>
              </a:lnSpc>
            </a:pPr>
            <a:r>
              <a:rPr sz="1496" b="1" spc="34" dirty="0">
                <a:solidFill>
                  <a:srgbClr val="1C26F6"/>
                </a:solidFill>
                <a:latin typeface="微软雅黑"/>
                <a:cs typeface="微软雅黑"/>
              </a:rPr>
              <a:t>数据流的三个路径</a:t>
            </a:r>
            <a:endParaRPr sz="1496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0322" y="2179018"/>
            <a:ext cx="508736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b="1" spc="31" dirty="0">
                <a:solidFill>
                  <a:srgbClr val="C00000"/>
                </a:solidFill>
                <a:latin typeface="微软雅黑"/>
                <a:cs typeface="微软雅黑"/>
              </a:rPr>
              <a:t>（</a:t>
            </a:r>
            <a:r>
              <a:rPr sz="1496" b="1" spc="17" dirty="0">
                <a:solidFill>
                  <a:srgbClr val="C00000"/>
                </a:solidFill>
                <a:latin typeface="Consolas"/>
                <a:cs typeface="Consolas"/>
              </a:rPr>
              <a:t>1</a:t>
            </a:r>
            <a:r>
              <a:rPr sz="1496" b="1" spc="-3" dirty="0">
                <a:solidFill>
                  <a:srgbClr val="C00000"/>
                </a:solidFill>
                <a:latin typeface="微软雅黑"/>
                <a:cs typeface="微软雅黑"/>
              </a:rPr>
              <a:t>）</a:t>
            </a:r>
            <a:endParaRPr sz="1496" b="1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9" name="object 5"/>
          <p:cNvSpPr txBox="1">
            <a:spLocks/>
          </p:cNvSpPr>
          <p:nvPr/>
        </p:nvSpPr>
        <p:spPr>
          <a:xfrm>
            <a:off x="1331640" y="843558"/>
            <a:ext cx="8229600" cy="54950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02544"/>
            <a:r>
              <a:rPr lang="en-US" sz="3571" spc="-163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3571" spc="-3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sz="3571" spc="-197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lang="en-US" sz="3571" spc="-41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571" spc="-143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3571" spc="-6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zh-CN" altLang="en-US" sz="2958" spc="163" dirty="0" smtClean="0">
                <a:solidFill>
                  <a:srgbClr val="000000"/>
                </a:solidFill>
              </a:rPr>
              <a:t>爬</a:t>
            </a:r>
            <a:r>
              <a:rPr lang="zh-CN" altLang="en-US" sz="2958" spc="48" dirty="0" smtClean="0">
                <a:solidFill>
                  <a:srgbClr val="000000"/>
                </a:solidFill>
              </a:rPr>
              <a:t>虫</a:t>
            </a:r>
            <a:r>
              <a:rPr lang="zh-CN" altLang="en-US" sz="2958" spc="112" dirty="0" smtClean="0">
                <a:solidFill>
                  <a:srgbClr val="000000"/>
                </a:solidFill>
              </a:rPr>
              <a:t>框</a:t>
            </a:r>
            <a:r>
              <a:rPr lang="zh-CN" altLang="en-US" sz="2958" spc="78" dirty="0" smtClean="0">
                <a:solidFill>
                  <a:srgbClr val="000000"/>
                </a:solidFill>
              </a:rPr>
              <a:t>架</a:t>
            </a:r>
            <a:r>
              <a:rPr lang="zh-CN" altLang="en-US" sz="2958" spc="163" dirty="0" smtClean="0">
                <a:solidFill>
                  <a:srgbClr val="000000"/>
                </a:solidFill>
              </a:rPr>
              <a:t>介</a:t>
            </a:r>
            <a:r>
              <a:rPr lang="zh-CN" altLang="en-US" sz="2958" spc="265" dirty="0" smtClean="0">
                <a:solidFill>
                  <a:srgbClr val="000000"/>
                </a:solidFill>
              </a:rPr>
              <a:t>绍（</a:t>
            </a:r>
            <a:r>
              <a:rPr lang="en-US" altLang="zh-CN" sz="2958" spc="265" dirty="0" smtClean="0">
                <a:solidFill>
                  <a:srgbClr val="000000"/>
                </a:solidFill>
              </a:rPr>
              <a:t>3</a:t>
            </a:r>
            <a:r>
              <a:rPr lang="zh-CN" altLang="en-US" sz="2958" spc="265" dirty="0" smtClean="0">
                <a:solidFill>
                  <a:srgbClr val="000000"/>
                </a:solidFill>
              </a:rPr>
              <a:t>）</a:t>
            </a:r>
            <a:endParaRPr lang="zh-CN" altLang="en-US" sz="295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3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7394" y="1338606"/>
            <a:ext cx="3891958" cy="239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4065777" y="3009920"/>
            <a:ext cx="3701074" cy="895254"/>
          </a:xfrm>
          <a:custGeom>
            <a:avLst/>
            <a:gdLst/>
            <a:ahLst/>
            <a:cxnLst/>
            <a:rect l="l" t="t" r="r" b="b"/>
            <a:pathLst>
              <a:path w="5441950" h="1316354">
                <a:moveTo>
                  <a:pt x="0" y="0"/>
                </a:moveTo>
                <a:lnTo>
                  <a:pt x="0" y="1315974"/>
                </a:lnTo>
                <a:lnTo>
                  <a:pt x="5441442" y="1315974"/>
                </a:lnTo>
                <a:lnTo>
                  <a:pt x="5441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4056462" y="3087045"/>
            <a:ext cx="3706689" cy="1309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>
              <a:buAutoNum type="arabicPlain" startAt="3"/>
              <a:tabLst>
                <a:tab pos="180519" algn="l"/>
              </a:tabLst>
            </a:pPr>
            <a:r>
              <a:rPr sz="1224" spc="-3" dirty="0">
                <a:latin typeface="Consolas"/>
                <a:cs typeface="Consolas"/>
              </a:rPr>
              <a:t>Engin</a:t>
            </a:r>
            <a:r>
              <a:rPr sz="1224" spc="-10" dirty="0">
                <a:latin typeface="Consolas"/>
                <a:cs typeface="Consolas"/>
              </a:rPr>
              <a:t>e</a:t>
            </a:r>
            <a:r>
              <a:rPr sz="1224" dirty="0">
                <a:latin typeface="微软雅黑"/>
                <a:cs typeface="微软雅黑"/>
              </a:rPr>
              <a:t>从</a:t>
            </a:r>
            <a:r>
              <a:rPr sz="1224" spc="-7" dirty="0">
                <a:latin typeface="Consolas"/>
                <a:cs typeface="Consolas"/>
              </a:rPr>
              <a:t>Schedule</a:t>
            </a:r>
            <a:r>
              <a:rPr sz="1224" spc="-10" dirty="0">
                <a:latin typeface="Consolas"/>
                <a:cs typeface="Consolas"/>
              </a:rPr>
              <a:t>r</a:t>
            </a:r>
            <a:r>
              <a:rPr sz="1224" dirty="0">
                <a:latin typeface="微软雅黑"/>
                <a:cs typeface="微软雅黑"/>
              </a:rPr>
              <a:t>处获得</a:t>
            </a:r>
            <a:r>
              <a:rPr sz="1224" dirty="0">
                <a:solidFill>
                  <a:srgbClr val="C00000"/>
                </a:solidFill>
                <a:latin typeface="微软雅黑"/>
                <a:cs typeface="微软雅黑"/>
              </a:rPr>
              <a:t>下一个</a:t>
            </a:r>
            <a:r>
              <a:rPr sz="1224" dirty="0">
                <a:latin typeface="微软雅黑"/>
                <a:cs typeface="微软雅黑"/>
              </a:rPr>
              <a:t>要爬取的请求</a:t>
            </a:r>
          </a:p>
          <a:p>
            <a:pPr marL="180087" indent="-171450">
              <a:spcBef>
                <a:spcPts val="741"/>
              </a:spcBef>
              <a:buAutoNum type="arabicPlain" startAt="3"/>
              <a:tabLst>
                <a:tab pos="180519" algn="l"/>
              </a:tabLst>
            </a:pPr>
            <a:r>
              <a:rPr sz="1224" spc="-3" dirty="0">
                <a:latin typeface="Consolas"/>
                <a:cs typeface="Consolas"/>
              </a:rPr>
              <a:t>Engin</a:t>
            </a:r>
            <a:r>
              <a:rPr sz="1224" spc="-10" dirty="0">
                <a:latin typeface="Consolas"/>
                <a:cs typeface="Consolas"/>
              </a:rPr>
              <a:t>e</a:t>
            </a:r>
            <a:r>
              <a:rPr sz="1224" dirty="0">
                <a:latin typeface="微软雅黑"/>
                <a:cs typeface="微软雅黑"/>
              </a:rPr>
              <a:t>将爬取请求通过</a:t>
            </a:r>
            <a:r>
              <a:rPr sz="1224" dirty="0">
                <a:solidFill>
                  <a:srgbClr val="C00000"/>
                </a:solidFill>
                <a:latin typeface="微软雅黑"/>
                <a:cs typeface="微软雅黑"/>
              </a:rPr>
              <a:t>中间件</a:t>
            </a:r>
            <a:r>
              <a:rPr sz="1224" dirty="0">
                <a:latin typeface="微软雅黑"/>
                <a:cs typeface="微软雅黑"/>
              </a:rPr>
              <a:t>发送给</a:t>
            </a:r>
            <a:r>
              <a:rPr sz="1224" spc="-7" dirty="0">
                <a:latin typeface="Consolas"/>
                <a:cs typeface="Consolas"/>
              </a:rPr>
              <a:t>Downloader</a:t>
            </a:r>
            <a:endParaRPr sz="1224" dirty="0">
              <a:latin typeface="Consolas"/>
              <a:cs typeface="Consolas"/>
            </a:endParaRPr>
          </a:p>
          <a:p>
            <a:pPr marL="8637" marR="115739">
              <a:lnSpc>
                <a:spcPct val="150200"/>
              </a:lnSpc>
              <a:buFont typeface="Consolas"/>
              <a:buAutoNum type="arabicPlain" startAt="3"/>
              <a:tabLst>
                <a:tab pos="179223" algn="l"/>
              </a:tabLst>
            </a:pPr>
            <a:r>
              <a:rPr sz="1224" spc="3" dirty="0">
                <a:latin typeface="微软雅黑"/>
                <a:cs typeface="微软雅黑"/>
              </a:rPr>
              <a:t>爬取网页后，</a:t>
            </a:r>
            <a:r>
              <a:rPr sz="1224" spc="-3" dirty="0">
                <a:latin typeface="Consolas"/>
                <a:cs typeface="Consolas"/>
              </a:rPr>
              <a:t>Downloa</a:t>
            </a:r>
            <a:r>
              <a:rPr sz="1224" spc="-14" dirty="0">
                <a:latin typeface="Consolas"/>
                <a:cs typeface="Consolas"/>
              </a:rPr>
              <a:t>d</a:t>
            </a:r>
            <a:r>
              <a:rPr sz="1224" spc="-3" dirty="0">
                <a:latin typeface="Consolas"/>
                <a:cs typeface="Consolas"/>
              </a:rPr>
              <a:t>e</a:t>
            </a:r>
            <a:r>
              <a:rPr sz="1224" spc="-14" dirty="0">
                <a:latin typeface="Consolas"/>
                <a:cs typeface="Consolas"/>
              </a:rPr>
              <a:t>r</a:t>
            </a:r>
            <a:r>
              <a:rPr sz="1224" spc="3" dirty="0">
                <a:latin typeface="微软雅黑"/>
                <a:cs typeface="微软雅黑"/>
              </a:rPr>
              <a:t>形成响应</a:t>
            </a:r>
            <a:r>
              <a:rPr sz="1224" spc="-7" dirty="0">
                <a:latin typeface="微软雅黑"/>
                <a:cs typeface="微软雅黑"/>
              </a:rPr>
              <a:t>（</a:t>
            </a:r>
            <a:r>
              <a:rPr sz="1224" spc="-7" dirty="0">
                <a:latin typeface="Consolas"/>
                <a:cs typeface="Consolas"/>
              </a:rPr>
              <a:t>Respons</a:t>
            </a:r>
            <a:r>
              <a:rPr sz="1224" spc="-10" dirty="0">
                <a:latin typeface="Consolas"/>
                <a:cs typeface="Consolas"/>
              </a:rPr>
              <a:t>e</a:t>
            </a:r>
            <a:r>
              <a:rPr sz="1224" dirty="0">
                <a:latin typeface="微软雅黑"/>
                <a:cs typeface="微软雅黑"/>
              </a:rPr>
              <a:t>） </a:t>
            </a:r>
            <a:r>
              <a:rPr sz="1224" spc="3" dirty="0">
                <a:latin typeface="微软雅黑"/>
                <a:cs typeface="微软雅黑"/>
              </a:rPr>
              <a:t>通过</a:t>
            </a:r>
            <a:r>
              <a:rPr sz="1224" spc="3" dirty="0">
                <a:solidFill>
                  <a:srgbClr val="C00000"/>
                </a:solidFill>
                <a:latin typeface="微软雅黑"/>
                <a:cs typeface="微软雅黑"/>
              </a:rPr>
              <a:t>中间件</a:t>
            </a:r>
            <a:r>
              <a:rPr sz="1224" spc="3" dirty="0">
                <a:latin typeface="微软雅黑"/>
                <a:cs typeface="微软雅黑"/>
              </a:rPr>
              <a:t>发给</a:t>
            </a:r>
            <a:r>
              <a:rPr sz="1224" spc="-7" dirty="0">
                <a:latin typeface="Consolas"/>
                <a:cs typeface="Consolas"/>
              </a:rPr>
              <a:t>Engine</a:t>
            </a:r>
            <a:endParaRPr sz="1224" dirty="0">
              <a:latin typeface="Consolas"/>
              <a:cs typeface="Consolas"/>
            </a:endParaRPr>
          </a:p>
          <a:p>
            <a:pPr marL="8637">
              <a:spcBef>
                <a:spcPts val="741"/>
              </a:spcBef>
            </a:pPr>
            <a:r>
              <a:rPr sz="1224" spc="-3" dirty="0">
                <a:latin typeface="Consolas"/>
                <a:cs typeface="Consolas"/>
              </a:rPr>
              <a:t>6</a:t>
            </a:r>
            <a:r>
              <a:rPr sz="1224" spc="3" dirty="0">
                <a:latin typeface="Consolas"/>
                <a:cs typeface="Consolas"/>
              </a:rPr>
              <a:t> </a:t>
            </a:r>
            <a:r>
              <a:rPr sz="1224" spc="-3" dirty="0">
                <a:latin typeface="Consolas"/>
                <a:cs typeface="Consolas"/>
              </a:rPr>
              <a:t>Engin</a:t>
            </a:r>
            <a:r>
              <a:rPr sz="1224" spc="-10" dirty="0">
                <a:latin typeface="Consolas"/>
                <a:cs typeface="Consolas"/>
              </a:rPr>
              <a:t>e</a:t>
            </a:r>
            <a:r>
              <a:rPr sz="1224" dirty="0">
                <a:latin typeface="微软雅黑"/>
                <a:cs typeface="微软雅黑"/>
              </a:rPr>
              <a:t>将收到的响应通过</a:t>
            </a:r>
            <a:r>
              <a:rPr sz="1224" dirty="0">
                <a:solidFill>
                  <a:srgbClr val="C00000"/>
                </a:solidFill>
                <a:latin typeface="微软雅黑"/>
                <a:cs typeface="微软雅黑"/>
              </a:rPr>
              <a:t>中间件</a:t>
            </a:r>
            <a:r>
              <a:rPr sz="1224" dirty="0">
                <a:latin typeface="微软雅黑"/>
                <a:cs typeface="微软雅黑"/>
              </a:rPr>
              <a:t>发送</a:t>
            </a:r>
            <a:r>
              <a:rPr sz="1224" spc="3" dirty="0">
                <a:latin typeface="微软雅黑"/>
                <a:cs typeface="微软雅黑"/>
              </a:rPr>
              <a:t>给</a:t>
            </a:r>
            <a:r>
              <a:rPr sz="1224" spc="-3" dirty="0">
                <a:latin typeface="Consolas"/>
                <a:cs typeface="Consolas"/>
              </a:rPr>
              <a:t>Spi</a:t>
            </a:r>
            <a:r>
              <a:rPr sz="1224" spc="-14" dirty="0">
                <a:latin typeface="Consolas"/>
                <a:cs typeface="Consolas"/>
              </a:rPr>
              <a:t>d</a:t>
            </a:r>
            <a:r>
              <a:rPr sz="1224" spc="-3" dirty="0">
                <a:latin typeface="Consolas"/>
                <a:cs typeface="Consolas"/>
              </a:rPr>
              <a:t>e</a:t>
            </a:r>
            <a:r>
              <a:rPr sz="1224" spc="-10" dirty="0">
                <a:latin typeface="Consolas"/>
                <a:cs typeface="Consolas"/>
              </a:rPr>
              <a:t>r</a:t>
            </a:r>
            <a:r>
              <a:rPr sz="1224" spc="3" dirty="0">
                <a:latin typeface="微软雅黑"/>
                <a:cs typeface="微软雅黑"/>
              </a:rPr>
              <a:t>处理</a:t>
            </a:r>
            <a:endParaRPr sz="1224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9044" y="1799362"/>
            <a:ext cx="1574576" cy="21877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>
              <a:lnSpc>
                <a:spcPts val="1792"/>
              </a:lnSpc>
            </a:pPr>
            <a:r>
              <a:rPr sz="1496" b="1" spc="34" dirty="0">
                <a:solidFill>
                  <a:srgbClr val="1C26F6"/>
                </a:solidFill>
                <a:latin typeface="微软雅黑"/>
                <a:cs typeface="微软雅黑"/>
              </a:rPr>
              <a:t>数据流的三个路径</a:t>
            </a:r>
            <a:endParaRPr sz="1496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322" y="2179018"/>
            <a:ext cx="508736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496" spc="31" dirty="0">
                <a:solidFill>
                  <a:srgbClr val="C00000"/>
                </a:solidFill>
                <a:latin typeface="微软雅黑"/>
                <a:cs typeface="微软雅黑"/>
              </a:rPr>
              <a:t>（</a:t>
            </a:r>
            <a:r>
              <a:rPr sz="1496" spc="17" dirty="0">
                <a:solidFill>
                  <a:srgbClr val="C00000"/>
                </a:solidFill>
                <a:latin typeface="Consolas"/>
                <a:cs typeface="Consolas"/>
              </a:rPr>
              <a:t>2</a:t>
            </a:r>
            <a:r>
              <a:rPr sz="1496" spc="-3" dirty="0">
                <a:solidFill>
                  <a:srgbClr val="C00000"/>
                </a:solidFill>
                <a:latin typeface="微软雅黑"/>
                <a:cs typeface="微软雅黑"/>
              </a:rPr>
              <a:t>）</a:t>
            </a:r>
            <a:endParaRPr sz="1496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6796" y="1977073"/>
            <a:ext cx="1882927" cy="1585373"/>
          </a:xfrm>
          <a:custGeom>
            <a:avLst/>
            <a:gdLst/>
            <a:ahLst/>
            <a:cxnLst/>
            <a:rect l="l" t="t" r="r" b="b"/>
            <a:pathLst>
              <a:path w="2768600" h="2331085">
                <a:moveTo>
                  <a:pt x="12699" y="1952908"/>
                </a:moveTo>
                <a:lnTo>
                  <a:pt x="12699" y="1593211"/>
                </a:lnTo>
                <a:lnTo>
                  <a:pt x="0" y="1636571"/>
                </a:lnTo>
                <a:lnTo>
                  <a:pt x="0" y="1907876"/>
                </a:lnTo>
                <a:lnTo>
                  <a:pt x="12699" y="1952908"/>
                </a:lnTo>
                <a:close/>
              </a:path>
              <a:path w="2768600" h="2331085">
                <a:moveTo>
                  <a:pt x="2743200" y="1202199"/>
                </a:moveTo>
                <a:lnTo>
                  <a:pt x="2743200" y="1159002"/>
                </a:lnTo>
                <a:lnTo>
                  <a:pt x="2730500" y="1169553"/>
                </a:lnTo>
                <a:lnTo>
                  <a:pt x="2730500" y="1178378"/>
                </a:lnTo>
                <a:lnTo>
                  <a:pt x="2717800" y="1186858"/>
                </a:lnTo>
                <a:lnTo>
                  <a:pt x="2679700" y="1210111"/>
                </a:lnTo>
                <a:lnTo>
                  <a:pt x="2641600" y="1229834"/>
                </a:lnTo>
                <a:lnTo>
                  <a:pt x="2603500" y="1245711"/>
                </a:lnTo>
                <a:lnTo>
                  <a:pt x="2565400" y="1257423"/>
                </a:lnTo>
                <a:lnTo>
                  <a:pt x="2565400" y="1260348"/>
                </a:lnTo>
                <a:lnTo>
                  <a:pt x="2552700" y="1263396"/>
                </a:lnTo>
                <a:lnTo>
                  <a:pt x="2540000" y="1267206"/>
                </a:lnTo>
                <a:lnTo>
                  <a:pt x="2501900" y="1274518"/>
                </a:lnTo>
                <a:lnTo>
                  <a:pt x="2476500" y="1280949"/>
                </a:lnTo>
                <a:lnTo>
                  <a:pt x="2451100" y="1286541"/>
                </a:lnTo>
                <a:lnTo>
                  <a:pt x="2413000" y="1291333"/>
                </a:lnTo>
                <a:lnTo>
                  <a:pt x="2387600" y="1295369"/>
                </a:lnTo>
                <a:lnTo>
                  <a:pt x="2362200" y="1298689"/>
                </a:lnTo>
                <a:lnTo>
                  <a:pt x="2336800" y="1301334"/>
                </a:lnTo>
                <a:lnTo>
                  <a:pt x="2298700" y="1303346"/>
                </a:lnTo>
                <a:lnTo>
                  <a:pt x="2273300" y="1304765"/>
                </a:lnTo>
                <a:lnTo>
                  <a:pt x="2247900" y="1305634"/>
                </a:lnTo>
                <a:lnTo>
                  <a:pt x="2222500" y="1305874"/>
                </a:lnTo>
                <a:lnTo>
                  <a:pt x="2184400" y="1305885"/>
                </a:lnTo>
                <a:lnTo>
                  <a:pt x="2159000" y="1305349"/>
                </a:lnTo>
                <a:lnTo>
                  <a:pt x="2120900" y="1304427"/>
                </a:lnTo>
                <a:lnTo>
                  <a:pt x="2095500" y="1303162"/>
                </a:lnTo>
                <a:lnTo>
                  <a:pt x="2070100" y="1301593"/>
                </a:lnTo>
                <a:lnTo>
                  <a:pt x="2032000" y="1299763"/>
                </a:lnTo>
                <a:lnTo>
                  <a:pt x="2006600" y="1297712"/>
                </a:lnTo>
                <a:lnTo>
                  <a:pt x="1981200" y="1295481"/>
                </a:lnTo>
                <a:lnTo>
                  <a:pt x="1943100" y="1293114"/>
                </a:lnTo>
                <a:lnTo>
                  <a:pt x="1816100" y="1280922"/>
                </a:lnTo>
                <a:lnTo>
                  <a:pt x="1663700" y="1267206"/>
                </a:lnTo>
                <a:lnTo>
                  <a:pt x="1600200" y="1260348"/>
                </a:lnTo>
                <a:lnTo>
                  <a:pt x="1549400" y="1256129"/>
                </a:lnTo>
                <a:lnTo>
                  <a:pt x="1409700" y="1243330"/>
                </a:lnTo>
                <a:lnTo>
                  <a:pt x="1371600" y="1239113"/>
                </a:lnTo>
                <a:lnTo>
                  <a:pt x="1320800" y="1234969"/>
                </a:lnTo>
                <a:lnTo>
                  <a:pt x="1282700" y="1230927"/>
                </a:lnTo>
                <a:lnTo>
                  <a:pt x="1231900" y="1227016"/>
                </a:lnTo>
                <a:lnTo>
                  <a:pt x="1193800" y="1223265"/>
                </a:lnTo>
                <a:lnTo>
                  <a:pt x="1143000" y="1219704"/>
                </a:lnTo>
                <a:lnTo>
                  <a:pt x="1104900" y="1216362"/>
                </a:lnTo>
                <a:lnTo>
                  <a:pt x="1054100" y="1213267"/>
                </a:lnTo>
                <a:lnTo>
                  <a:pt x="1003300" y="1210449"/>
                </a:lnTo>
                <a:lnTo>
                  <a:pt x="965200" y="1207936"/>
                </a:lnTo>
                <a:lnTo>
                  <a:pt x="914400" y="1205759"/>
                </a:lnTo>
                <a:lnTo>
                  <a:pt x="876299" y="1203945"/>
                </a:lnTo>
                <a:lnTo>
                  <a:pt x="825499" y="1202524"/>
                </a:lnTo>
                <a:lnTo>
                  <a:pt x="787399" y="1201526"/>
                </a:lnTo>
                <a:lnTo>
                  <a:pt x="736599" y="1200978"/>
                </a:lnTo>
                <a:lnTo>
                  <a:pt x="685799" y="1200912"/>
                </a:lnTo>
                <a:lnTo>
                  <a:pt x="622299" y="1201674"/>
                </a:lnTo>
                <a:lnTo>
                  <a:pt x="558799" y="1205484"/>
                </a:lnTo>
                <a:lnTo>
                  <a:pt x="546099" y="1206133"/>
                </a:lnTo>
                <a:lnTo>
                  <a:pt x="507999" y="1208739"/>
                </a:lnTo>
                <a:lnTo>
                  <a:pt x="469899" y="1212498"/>
                </a:lnTo>
                <a:lnTo>
                  <a:pt x="431799" y="1217628"/>
                </a:lnTo>
                <a:lnTo>
                  <a:pt x="393699" y="1224343"/>
                </a:lnTo>
                <a:lnTo>
                  <a:pt x="355599" y="1232861"/>
                </a:lnTo>
                <a:lnTo>
                  <a:pt x="317499" y="1243396"/>
                </a:lnTo>
                <a:lnTo>
                  <a:pt x="304799" y="1247394"/>
                </a:lnTo>
                <a:lnTo>
                  <a:pt x="279399" y="1254252"/>
                </a:lnTo>
                <a:lnTo>
                  <a:pt x="266699" y="1261872"/>
                </a:lnTo>
                <a:lnTo>
                  <a:pt x="228599" y="1279398"/>
                </a:lnTo>
                <a:lnTo>
                  <a:pt x="190499" y="1304845"/>
                </a:lnTo>
                <a:lnTo>
                  <a:pt x="152399" y="1333159"/>
                </a:lnTo>
                <a:lnTo>
                  <a:pt x="114299" y="1364120"/>
                </a:lnTo>
                <a:lnTo>
                  <a:pt x="88899" y="1397509"/>
                </a:lnTo>
                <a:lnTo>
                  <a:pt x="63499" y="1433107"/>
                </a:lnTo>
                <a:lnTo>
                  <a:pt x="50799" y="1470695"/>
                </a:lnTo>
                <a:lnTo>
                  <a:pt x="25399" y="1510054"/>
                </a:lnTo>
                <a:lnTo>
                  <a:pt x="12699" y="1550966"/>
                </a:lnTo>
                <a:lnTo>
                  <a:pt x="12699" y="1997303"/>
                </a:lnTo>
                <a:lnTo>
                  <a:pt x="25399" y="2040842"/>
                </a:lnTo>
                <a:lnTo>
                  <a:pt x="25399" y="1630741"/>
                </a:lnTo>
                <a:lnTo>
                  <a:pt x="50799" y="1546653"/>
                </a:lnTo>
                <a:lnTo>
                  <a:pt x="63499" y="1506739"/>
                </a:lnTo>
                <a:lnTo>
                  <a:pt x="76199" y="1468540"/>
                </a:lnTo>
                <a:lnTo>
                  <a:pt x="101599" y="1432278"/>
                </a:lnTo>
                <a:lnTo>
                  <a:pt x="126999" y="1398174"/>
                </a:lnTo>
                <a:lnTo>
                  <a:pt x="152399" y="1366451"/>
                </a:lnTo>
                <a:lnTo>
                  <a:pt x="190499" y="1337330"/>
                </a:lnTo>
                <a:lnTo>
                  <a:pt x="228599" y="1311032"/>
                </a:lnTo>
                <a:lnTo>
                  <a:pt x="279399" y="1287780"/>
                </a:lnTo>
                <a:lnTo>
                  <a:pt x="292099" y="1280922"/>
                </a:lnTo>
                <a:lnTo>
                  <a:pt x="317499" y="1274064"/>
                </a:lnTo>
                <a:lnTo>
                  <a:pt x="330199" y="1267968"/>
                </a:lnTo>
                <a:lnTo>
                  <a:pt x="342899" y="1264010"/>
                </a:lnTo>
                <a:lnTo>
                  <a:pt x="368299" y="1260353"/>
                </a:lnTo>
                <a:lnTo>
                  <a:pt x="380999" y="1256985"/>
                </a:lnTo>
                <a:lnTo>
                  <a:pt x="393699" y="1253893"/>
                </a:lnTo>
                <a:lnTo>
                  <a:pt x="431799" y="1246141"/>
                </a:lnTo>
                <a:lnTo>
                  <a:pt x="469899" y="1242116"/>
                </a:lnTo>
                <a:lnTo>
                  <a:pt x="482599" y="1240407"/>
                </a:lnTo>
                <a:lnTo>
                  <a:pt x="495299" y="1238883"/>
                </a:lnTo>
                <a:lnTo>
                  <a:pt x="507999" y="1237533"/>
                </a:lnTo>
                <a:lnTo>
                  <a:pt x="520699" y="1236341"/>
                </a:lnTo>
                <a:lnTo>
                  <a:pt x="546099" y="1235297"/>
                </a:lnTo>
                <a:lnTo>
                  <a:pt x="558799" y="1234387"/>
                </a:lnTo>
                <a:lnTo>
                  <a:pt x="596899" y="1232330"/>
                </a:lnTo>
                <a:lnTo>
                  <a:pt x="698499" y="1229106"/>
                </a:lnTo>
                <a:lnTo>
                  <a:pt x="761999" y="1229868"/>
                </a:lnTo>
                <a:lnTo>
                  <a:pt x="800099" y="1230577"/>
                </a:lnTo>
                <a:lnTo>
                  <a:pt x="888999" y="1233067"/>
                </a:lnTo>
                <a:lnTo>
                  <a:pt x="927100" y="1234804"/>
                </a:lnTo>
                <a:lnTo>
                  <a:pt x="965200" y="1236840"/>
                </a:lnTo>
                <a:lnTo>
                  <a:pt x="1016000" y="1239154"/>
                </a:lnTo>
                <a:lnTo>
                  <a:pt x="1054100" y="1241724"/>
                </a:lnTo>
                <a:lnTo>
                  <a:pt x="1092200" y="1244528"/>
                </a:lnTo>
                <a:lnTo>
                  <a:pt x="1130300" y="1247544"/>
                </a:lnTo>
                <a:lnTo>
                  <a:pt x="1181100" y="1250751"/>
                </a:lnTo>
                <a:lnTo>
                  <a:pt x="1219200" y="1254127"/>
                </a:lnTo>
                <a:lnTo>
                  <a:pt x="1257300" y="1257651"/>
                </a:lnTo>
                <a:lnTo>
                  <a:pt x="1295400" y="1261300"/>
                </a:lnTo>
                <a:lnTo>
                  <a:pt x="1346200" y="1265053"/>
                </a:lnTo>
                <a:lnTo>
                  <a:pt x="1384300" y="1268888"/>
                </a:lnTo>
                <a:lnTo>
                  <a:pt x="1422400" y="1272785"/>
                </a:lnTo>
                <a:lnTo>
                  <a:pt x="1587500" y="1288542"/>
                </a:lnTo>
                <a:lnTo>
                  <a:pt x="1816100" y="1309116"/>
                </a:lnTo>
                <a:lnTo>
                  <a:pt x="1943100" y="1321308"/>
                </a:lnTo>
                <a:lnTo>
                  <a:pt x="1981200" y="1323823"/>
                </a:lnTo>
                <a:lnTo>
                  <a:pt x="2006600" y="1326200"/>
                </a:lnTo>
                <a:lnTo>
                  <a:pt x="2044700" y="1328392"/>
                </a:lnTo>
                <a:lnTo>
                  <a:pt x="2070100" y="1330350"/>
                </a:lnTo>
                <a:lnTo>
                  <a:pt x="2108200" y="1332027"/>
                </a:lnTo>
                <a:lnTo>
                  <a:pt x="2133600" y="1333375"/>
                </a:lnTo>
                <a:lnTo>
                  <a:pt x="2159000" y="1334345"/>
                </a:lnTo>
                <a:lnTo>
                  <a:pt x="2197100" y="1334891"/>
                </a:lnTo>
                <a:lnTo>
                  <a:pt x="2222500" y="1334963"/>
                </a:lnTo>
                <a:lnTo>
                  <a:pt x="2247900" y="1334514"/>
                </a:lnTo>
                <a:lnTo>
                  <a:pt x="2286000" y="1333496"/>
                </a:lnTo>
                <a:lnTo>
                  <a:pt x="2311400" y="1331862"/>
                </a:lnTo>
                <a:lnTo>
                  <a:pt x="2336800" y="1329562"/>
                </a:lnTo>
                <a:lnTo>
                  <a:pt x="2374900" y="1326550"/>
                </a:lnTo>
                <a:lnTo>
                  <a:pt x="2400300" y="1322777"/>
                </a:lnTo>
                <a:lnTo>
                  <a:pt x="2425700" y="1318196"/>
                </a:lnTo>
                <a:lnTo>
                  <a:pt x="2463800" y="1312758"/>
                </a:lnTo>
                <a:lnTo>
                  <a:pt x="2489200" y="1306416"/>
                </a:lnTo>
                <a:lnTo>
                  <a:pt x="2527300" y="1299122"/>
                </a:lnTo>
                <a:lnTo>
                  <a:pt x="2552700" y="1290828"/>
                </a:lnTo>
                <a:lnTo>
                  <a:pt x="2590800" y="1280773"/>
                </a:lnTo>
                <a:lnTo>
                  <a:pt x="2628900" y="1268758"/>
                </a:lnTo>
                <a:lnTo>
                  <a:pt x="2667000" y="1253388"/>
                </a:lnTo>
                <a:lnTo>
                  <a:pt x="2705100" y="1234257"/>
                </a:lnTo>
                <a:lnTo>
                  <a:pt x="2717800" y="1226974"/>
                </a:lnTo>
                <a:lnTo>
                  <a:pt x="2717800" y="1219214"/>
                </a:lnTo>
                <a:lnTo>
                  <a:pt x="2730500" y="1210960"/>
                </a:lnTo>
                <a:lnTo>
                  <a:pt x="2743200" y="1202199"/>
                </a:lnTo>
                <a:close/>
              </a:path>
              <a:path w="2768600" h="2331085">
                <a:moveTo>
                  <a:pt x="114299" y="2324862"/>
                </a:moveTo>
                <a:lnTo>
                  <a:pt x="88899" y="2241804"/>
                </a:lnTo>
                <a:lnTo>
                  <a:pt x="63499" y="2078736"/>
                </a:lnTo>
                <a:lnTo>
                  <a:pt x="38099" y="1991374"/>
                </a:lnTo>
                <a:lnTo>
                  <a:pt x="38099" y="1901120"/>
                </a:lnTo>
                <a:lnTo>
                  <a:pt x="25399" y="1855463"/>
                </a:lnTo>
                <a:lnTo>
                  <a:pt x="25399" y="2083308"/>
                </a:lnTo>
                <a:lnTo>
                  <a:pt x="50799" y="2164842"/>
                </a:lnTo>
                <a:lnTo>
                  <a:pt x="76199" y="2330958"/>
                </a:lnTo>
                <a:lnTo>
                  <a:pt x="114299" y="2324862"/>
                </a:lnTo>
                <a:close/>
              </a:path>
              <a:path w="2768600" h="2331085">
                <a:moveTo>
                  <a:pt x="190499" y="126492"/>
                </a:moveTo>
                <a:lnTo>
                  <a:pt x="190499" y="110490"/>
                </a:lnTo>
                <a:lnTo>
                  <a:pt x="126999" y="0"/>
                </a:lnTo>
                <a:lnTo>
                  <a:pt x="63499" y="103632"/>
                </a:lnTo>
                <a:lnTo>
                  <a:pt x="50799" y="110490"/>
                </a:lnTo>
                <a:lnTo>
                  <a:pt x="63499" y="118872"/>
                </a:lnTo>
                <a:lnTo>
                  <a:pt x="63499" y="123444"/>
                </a:lnTo>
                <a:lnTo>
                  <a:pt x="76199" y="127254"/>
                </a:lnTo>
                <a:lnTo>
                  <a:pt x="76199" y="125730"/>
                </a:lnTo>
                <a:lnTo>
                  <a:pt x="88899" y="118872"/>
                </a:lnTo>
                <a:lnTo>
                  <a:pt x="114299" y="77724"/>
                </a:lnTo>
                <a:lnTo>
                  <a:pt x="114299" y="28194"/>
                </a:lnTo>
                <a:lnTo>
                  <a:pt x="139699" y="29718"/>
                </a:lnTo>
                <a:lnTo>
                  <a:pt x="139699" y="94488"/>
                </a:lnTo>
                <a:lnTo>
                  <a:pt x="152399" y="124206"/>
                </a:lnTo>
                <a:lnTo>
                  <a:pt x="165099" y="131064"/>
                </a:lnTo>
                <a:lnTo>
                  <a:pt x="165099" y="133350"/>
                </a:lnTo>
                <a:lnTo>
                  <a:pt x="177799" y="130302"/>
                </a:lnTo>
                <a:lnTo>
                  <a:pt x="190499" y="126492"/>
                </a:lnTo>
                <a:close/>
              </a:path>
              <a:path w="2768600" h="2331085">
                <a:moveTo>
                  <a:pt x="114299" y="488302"/>
                </a:moveTo>
                <a:lnTo>
                  <a:pt x="114299" y="80772"/>
                </a:lnTo>
                <a:lnTo>
                  <a:pt x="101599" y="163068"/>
                </a:lnTo>
                <a:lnTo>
                  <a:pt x="101599" y="447441"/>
                </a:lnTo>
                <a:lnTo>
                  <a:pt x="114299" y="488302"/>
                </a:lnTo>
                <a:close/>
              </a:path>
              <a:path w="2768600" h="2331085">
                <a:moveTo>
                  <a:pt x="139699" y="36576"/>
                </a:moveTo>
                <a:lnTo>
                  <a:pt x="139699" y="29718"/>
                </a:lnTo>
                <a:lnTo>
                  <a:pt x="114299" y="28194"/>
                </a:lnTo>
                <a:lnTo>
                  <a:pt x="114299" y="35052"/>
                </a:lnTo>
                <a:lnTo>
                  <a:pt x="139699" y="36576"/>
                </a:lnTo>
                <a:close/>
              </a:path>
              <a:path w="2768600" h="2331085">
                <a:moveTo>
                  <a:pt x="139699" y="36576"/>
                </a:moveTo>
                <a:lnTo>
                  <a:pt x="114299" y="35052"/>
                </a:lnTo>
                <a:lnTo>
                  <a:pt x="125075" y="60267"/>
                </a:lnTo>
                <a:lnTo>
                  <a:pt x="139699" y="36576"/>
                </a:lnTo>
                <a:close/>
              </a:path>
              <a:path w="2768600" h="2331085">
                <a:moveTo>
                  <a:pt x="125075" y="60267"/>
                </a:moveTo>
                <a:lnTo>
                  <a:pt x="114299" y="35052"/>
                </a:lnTo>
                <a:lnTo>
                  <a:pt x="114299" y="77724"/>
                </a:lnTo>
                <a:lnTo>
                  <a:pt x="125075" y="60267"/>
                </a:lnTo>
                <a:close/>
              </a:path>
              <a:path w="2768600" h="2331085">
                <a:moveTo>
                  <a:pt x="139699" y="163830"/>
                </a:moveTo>
                <a:lnTo>
                  <a:pt x="139699" y="94488"/>
                </a:lnTo>
                <a:lnTo>
                  <a:pt x="125075" y="60267"/>
                </a:lnTo>
                <a:lnTo>
                  <a:pt x="114299" y="77724"/>
                </a:lnTo>
                <a:lnTo>
                  <a:pt x="114299" y="569250"/>
                </a:lnTo>
                <a:lnTo>
                  <a:pt x="126999" y="609109"/>
                </a:lnTo>
                <a:lnTo>
                  <a:pt x="126999" y="244602"/>
                </a:lnTo>
                <a:lnTo>
                  <a:pt x="139699" y="163830"/>
                </a:lnTo>
                <a:close/>
              </a:path>
              <a:path w="2768600" h="2331085">
                <a:moveTo>
                  <a:pt x="139699" y="94488"/>
                </a:moveTo>
                <a:lnTo>
                  <a:pt x="139699" y="36576"/>
                </a:lnTo>
                <a:lnTo>
                  <a:pt x="125075" y="60267"/>
                </a:lnTo>
                <a:lnTo>
                  <a:pt x="139699" y="94488"/>
                </a:lnTo>
                <a:close/>
              </a:path>
              <a:path w="2768600" h="2331085">
                <a:moveTo>
                  <a:pt x="2717800" y="1124699"/>
                </a:moveTo>
                <a:lnTo>
                  <a:pt x="2717800" y="1093470"/>
                </a:lnTo>
                <a:lnTo>
                  <a:pt x="2705100" y="1090422"/>
                </a:lnTo>
                <a:lnTo>
                  <a:pt x="2679700" y="1082482"/>
                </a:lnTo>
                <a:lnTo>
                  <a:pt x="2641600" y="1073191"/>
                </a:lnTo>
                <a:lnTo>
                  <a:pt x="2603500" y="1066907"/>
                </a:lnTo>
                <a:lnTo>
                  <a:pt x="2578100" y="1064514"/>
                </a:lnTo>
                <a:lnTo>
                  <a:pt x="2552700" y="1062228"/>
                </a:lnTo>
                <a:lnTo>
                  <a:pt x="2540000" y="1061466"/>
                </a:lnTo>
                <a:lnTo>
                  <a:pt x="2476500" y="1061422"/>
                </a:lnTo>
                <a:lnTo>
                  <a:pt x="2413000" y="1062072"/>
                </a:lnTo>
                <a:lnTo>
                  <a:pt x="2362200" y="1063346"/>
                </a:lnTo>
                <a:lnTo>
                  <a:pt x="2298700" y="1065176"/>
                </a:lnTo>
                <a:lnTo>
                  <a:pt x="2235200" y="1067490"/>
                </a:lnTo>
                <a:lnTo>
                  <a:pt x="2184400" y="1070221"/>
                </a:lnTo>
                <a:lnTo>
                  <a:pt x="2120900" y="1073298"/>
                </a:lnTo>
                <a:lnTo>
                  <a:pt x="2057400" y="1076652"/>
                </a:lnTo>
                <a:lnTo>
                  <a:pt x="2006600" y="1080215"/>
                </a:lnTo>
                <a:lnTo>
                  <a:pt x="1943100" y="1083916"/>
                </a:lnTo>
                <a:lnTo>
                  <a:pt x="1816100" y="1091456"/>
                </a:lnTo>
                <a:lnTo>
                  <a:pt x="1765300" y="1095156"/>
                </a:lnTo>
                <a:lnTo>
                  <a:pt x="1701800" y="1098718"/>
                </a:lnTo>
                <a:lnTo>
                  <a:pt x="1638300" y="1102071"/>
                </a:lnTo>
                <a:lnTo>
                  <a:pt x="1587500" y="1105146"/>
                </a:lnTo>
                <a:lnTo>
                  <a:pt x="1524000" y="1107874"/>
                </a:lnTo>
                <a:lnTo>
                  <a:pt x="1460500" y="1110185"/>
                </a:lnTo>
                <a:lnTo>
                  <a:pt x="1397000" y="1112011"/>
                </a:lnTo>
                <a:lnTo>
                  <a:pt x="1346200" y="1113282"/>
                </a:lnTo>
                <a:lnTo>
                  <a:pt x="1257300" y="1114806"/>
                </a:lnTo>
                <a:lnTo>
                  <a:pt x="1181100" y="1115568"/>
                </a:lnTo>
                <a:lnTo>
                  <a:pt x="1104900" y="1115568"/>
                </a:lnTo>
                <a:lnTo>
                  <a:pt x="1028700" y="1114806"/>
                </a:lnTo>
                <a:lnTo>
                  <a:pt x="952500" y="1113282"/>
                </a:lnTo>
                <a:lnTo>
                  <a:pt x="914400" y="1111041"/>
                </a:lnTo>
                <a:lnTo>
                  <a:pt x="888999" y="1110205"/>
                </a:lnTo>
                <a:lnTo>
                  <a:pt x="850899" y="1107346"/>
                </a:lnTo>
                <a:lnTo>
                  <a:pt x="825499" y="1105082"/>
                </a:lnTo>
                <a:lnTo>
                  <a:pt x="800099" y="1103823"/>
                </a:lnTo>
                <a:lnTo>
                  <a:pt x="761999" y="1099465"/>
                </a:lnTo>
                <a:lnTo>
                  <a:pt x="723899" y="1094101"/>
                </a:lnTo>
                <a:lnTo>
                  <a:pt x="698499" y="1092060"/>
                </a:lnTo>
                <a:lnTo>
                  <a:pt x="685799" y="1089881"/>
                </a:lnTo>
                <a:lnTo>
                  <a:pt x="673099" y="1087559"/>
                </a:lnTo>
                <a:lnTo>
                  <a:pt x="660399" y="1085088"/>
                </a:lnTo>
                <a:lnTo>
                  <a:pt x="634999" y="1079754"/>
                </a:lnTo>
                <a:lnTo>
                  <a:pt x="596899" y="1072893"/>
                </a:lnTo>
                <a:lnTo>
                  <a:pt x="558799" y="1063079"/>
                </a:lnTo>
                <a:lnTo>
                  <a:pt x="533399" y="1055744"/>
                </a:lnTo>
                <a:lnTo>
                  <a:pt x="533399" y="1051779"/>
                </a:lnTo>
                <a:lnTo>
                  <a:pt x="520699" y="1047588"/>
                </a:lnTo>
                <a:lnTo>
                  <a:pt x="482599" y="1033465"/>
                </a:lnTo>
                <a:lnTo>
                  <a:pt x="444499" y="1016594"/>
                </a:lnTo>
                <a:lnTo>
                  <a:pt x="393699" y="983742"/>
                </a:lnTo>
                <a:lnTo>
                  <a:pt x="368299" y="961644"/>
                </a:lnTo>
                <a:lnTo>
                  <a:pt x="330199" y="939546"/>
                </a:lnTo>
                <a:lnTo>
                  <a:pt x="304799" y="912819"/>
                </a:lnTo>
                <a:lnTo>
                  <a:pt x="279399" y="884601"/>
                </a:lnTo>
                <a:lnTo>
                  <a:pt x="253999" y="854999"/>
                </a:lnTo>
                <a:lnTo>
                  <a:pt x="241299" y="824121"/>
                </a:lnTo>
                <a:lnTo>
                  <a:pt x="215899" y="792075"/>
                </a:lnTo>
                <a:lnTo>
                  <a:pt x="203199" y="758969"/>
                </a:lnTo>
                <a:lnTo>
                  <a:pt x="177799" y="690008"/>
                </a:lnTo>
                <a:lnTo>
                  <a:pt x="152399" y="618101"/>
                </a:lnTo>
                <a:lnTo>
                  <a:pt x="152399" y="581312"/>
                </a:lnTo>
                <a:lnTo>
                  <a:pt x="139699" y="544111"/>
                </a:lnTo>
                <a:lnTo>
                  <a:pt x="139699" y="468903"/>
                </a:lnTo>
                <a:lnTo>
                  <a:pt x="126999" y="431112"/>
                </a:lnTo>
                <a:lnTo>
                  <a:pt x="126999" y="609109"/>
                </a:lnTo>
                <a:lnTo>
                  <a:pt x="165099" y="724850"/>
                </a:lnTo>
                <a:lnTo>
                  <a:pt x="190499" y="797674"/>
                </a:lnTo>
                <a:lnTo>
                  <a:pt x="215899" y="832442"/>
                </a:lnTo>
                <a:lnTo>
                  <a:pt x="228599" y="865961"/>
                </a:lnTo>
                <a:lnTo>
                  <a:pt x="253999" y="898117"/>
                </a:lnTo>
                <a:lnTo>
                  <a:pt x="279399" y="928796"/>
                </a:lnTo>
                <a:lnTo>
                  <a:pt x="317499" y="957884"/>
                </a:lnTo>
                <a:lnTo>
                  <a:pt x="342899" y="985266"/>
                </a:lnTo>
                <a:lnTo>
                  <a:pt x="380999" y="1007364"/>
                </a:lnTo>
                <a:lnTo>
                  <a:pt x="406399" y="1028700"/>
                </a:lnTo>
                <a:lnTo>
                  <a:pt x="444499" y="1049536"/>
                </a:lnTo>
                <a:lnTo>
                  <a:pt x="482599" y="1066298"/>
                </a:lnTo>
                <a:lnTo>
                  <a:pt x="520699" y="1080059"/>
                </a:lnTo>
                <a:lnTo>
                  <a:pt x="558799" y="1091342"/>
                </a:lnTo>
                <a:lnTo>
                  <a:pt x="596899" y="1100668"/>
                </a:lnTo>
                <a:lnTo>
                  <a:pt x="634999" y="1108560"/>
                </a:lnTo>
                <a:lnTo>
                  <a:pt x="647699" y="1110962"/>
                </a:lnTo>
                <a:lnTo>
                  <a:pt x="685799" y="1118616"/>
                </a:lnTo>
                <a:lnTo>
                  <a:pt x="711199" y="1122426"/>
                </a:lnTo>
                <a:lnTo>
                  <a:pt x="736599" y="1124803"/>
                </a:lnTo>
                <a:lnTo>
                  <a:pt x="749299" y="1127028"/>
                </a:lnTo>
                <a:lnTo>
                  <a:pt x="774699" y="1129104"/>
                </a:lnTo>
                <a:lnTo>
                  <a:pt x="787399" y="1131034"/>
                </a:lnTo>
                <a:lnTo>
                  <a:pt x="812799" y="1132823"/>
                </a:lnTo>
                <a:lnTo>
                  <a:pt x="825499" y="1134475"/>
                </a:lnTo>
                <a:lnTo>
                  <a:pt x="850899" y="1135992"/>
                </a:lnTo>
                <a:lnTo>
                  <a:pt x="876299" y="1137380"/>
                </a:lnTo>
                <a:lnTo>
                  <a:pt x="888999" y="1138641"/>
                </a:lnTo>
                <a:lnTo>
                  <a:pt x="914400" y="1139780"/>
                </a:lnTo>
                <a:lnTo>
                  <a:pt x="927100" y="1140801"/>
                </a:lnTo>
                <a:lnTo>
                  <a:pt x="952500" y="1141707"/>
                </a:lnTo>
                <a:lnTo>
                  <a:pt x="965200" y="1142502"/>
                </a:lnTo>
                <a:lnTo>
                  <a:pt x="990600" y="1143190"/>
                </a:lnTo>
                <a:lnTo>
                  <a:pt x="1003300" y="1143775"/>
                </a:lnTo>
                <a:lnTo>
                  <a:pt x="1028700" y="1144260"/>
                </a:lnTo>
                <a:lnTo>
                  <a:pt x="1041400" y="1144650"/>
                </a:lnTo>
                <a:lnTo>
                  <a:pt x="1066800" y="1144949"/>
                </a:lnTo>
                <a:lnTo>
                  <a:pt x="1079500" y="1145159"/>
                </a:lnTo>
                <a:lnTo>
                  <a:pt x="1181100" y="1145286"/>
                </a:lnTo>
                <a:lnTo>
                  <a:pt x="1257300" y="1144524"/>
                </a:lnTo>
                <a:lnTo>
                  <a:pt x="1422400" y="1139952"/>
                </a:lnTo>
                <a:lnTo>
                  <a:pt x="1587500" y="1133094"/>
                </a:lnTo>
                <a:lnTo>
                  <a:pt x="1676400" y="1128522"/>
                </a:lnTo>
                <a:lnTo>
                  <a:pt x="1727200" y="1125464"/>
                </a:lnTo>
                <a:lnTo>
                  <a:pt x="1816100" y="1120785"/>
                </a:lnTo>
                <a:lnTo>
                  <a:pt x="1905000" y="1115997"/>
                </a:lnTo>
                <a:lnTo>
                  <a:pt x="1981200" y="1111099"/>
                </a:lnTo>
                <a:lnTo>
                  <a:pt x="2070100" y="1106092"/>
                </a:lnTo>
                <a:lnTo>
                  <a:pt x="2159000" y="1100977"/>
                </a:lnTo>
                <a:lnTo>
                  <a:pt x="2235200" y="1095756"/>
                </a:lnTo>
                <a:lnTo>
                  <a:pt x="2273300" y="1094994"/>
                </a:lnTo>
                <a:lnTo>
                  <a:pt x="2311400" y="1093322"/>
                </a:lnTo>
                <a:lnTo>
                  <a:pt x="2324100" y="1092912"/>
                </a:lnTo>
                <a:lnTo>
                  <a:pt x="2387600" y="1090775"/>
                </a:lnTo>
                <a:lnTo>
                  <a:pt x="2425700" y="1089739"/>
                </a:lnTo>
                <a:lnTo>
                  <a:pt x="2489200" y="1089183"/>
                </a:lnTo>
                <a:lnTo>
                  <a:pt x="2501900" y="1089326"/>
                </a:lnTo>
                <a:lnTo>
                  <a:pt x="2540000" y="1090422"/>
                </a:lnTo>
                <a:lnTo>
                  <a:pt x="2578100" y="1092708"/>
                </a:lnTo>
                <a:lnTo>
                  <a:pt x="2590800" y="1094259"/>
                </a:lnTo>
                <a:lnTo>
                  <a:pt x="2603500" y="1095119"/>
                </a:lnTo>
                <a:lnTo>
                  <a:pt x="2641600" y="1101505"/>
                </a:lnTo>
                <a:lnTo>
                  <a:pt x="2679700" y="1113553"/>
                </a:lnTo>
                <a:lnTo>
                  <a:pt x="2705100" y="1118816"/>
                </a:lnTo>
                <a:lnTo>
                  <a:pt x="2717800" y="1124699"/>
                </a:lnTo>
                <a:close/>
              </a:path>
              <a:path w="2768600" h="2331085">
                <a:moveTo>
                  <a:pt x="2768600" y="1172718"/>
                </a:moveTo>
                <a:lnTo>
                  <a:pt x="2768600" y="1135380"/>
                </a:lnTo>
                <a:lnTo>
                  <a:pt x="2755900" y="1123359"/>
                </a:lnTo>
                <a:lnTo>
                  <a:pt x="2743200" y="1114007"/>
                </a:lnTo>
                <a:lnTo>
                  <a:pt x="2730500" y="1105715"/>
                </a:lnTo>
                <a:lnTo>
                  <a:pt x="2717800" y="1098773"/>
                </a:lnTo>
                <a:lnTo>
                  <a:pt x="2717800" y="1131200"/>
                </a:lnTo>
                <a:lnTo>
                  <a:pt x="2730500" y="1138317"/>
                </a:lnTo>
                <a:lnTo>
                  <a:pt x="2730500" y="1146048"/>
                </a:lnTo>
                <a:lnTo>
                  <a:pt x="2743200" y="1148334"/>
                </a:lnTo>
                <a:lnTo>
                  <a:pt x="2743200" y="1202199"/>
                </a:lnTo>
                <a:lnTo>
                  <a:pt x="2755900" y="1192915"/>
                </a:lnTo>
                <a:lnTo>
                  <a:pt x="2755900" y="1183093"/>
                </a:lnTo>
                <a:lnTo>
                  <a:pt x="2768600" y="1172718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</p:spTree>
    <p:extLst>
      <p:ext uri="{BB962C8B-B14F-4D97-AF65-F5344CB8AC3E}">
        <p14:creationId xmlns:p14="http://schemas.microsoft.com/office/powerpoint/2010/main" val="17229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15246</TotalTime>
  <Words>1356</Words>
  <Application>Microsoft Office PowerPoint</Application>
  <PresentationFormat>全屏显示(16:9)</PresentationFormat>
  <Paragraphs>320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隶书</vt:lpstr>
      <vt:lpstr>宋体</vt:lpstr>
      <vt:lpstr>微软雅黑</vt:lpstr>
      <vt:lpstr>Calibri</vt:lpstr>
      <vt:lpstr>Consolas</vt:lpstr>
      <vt:lpstr>Constantia</vt:lpstr>
      <vt:lpstr>Times New Roman</vt:lpstr>
      <vt:lpstr>Wingdings 2</vt:lpstr>
      <vt:lpstr>流畅</vt:lpstr>
      <vt:lpstr>第四章 Scrapy 框架爬虫程序（4.1-4.5）</vt:lpstr>
      <vt:lpstr>4 Scrapy 框架爬虫程序</vt:lpstr>
      <vt:lpstr>4.1Scra py爬虫框架介绍</vt:lpstr>
      <vt:lpstr>PowerPoint 演示文稿</vt:lpstr>
      <vt:lpstr>PowerPoint 演示文稿</vt:lpstr>
      <vt:lpstr>PowerPoint 演示文稿</vt:lpstr>
      <vt:lpstr>PowerPoint 演示文稿</vt:lpstr>
      <vt:lpstr>数据流的三个路径</vt:lpstr>
      <vt:lpstr>数据流的三个路径</vt:lpstr>
      <vt:lpstr>数据流的三个路径</vt:lpstr>
      <vt:lpstr>数据流的出入口</vt:lpstr>
      <vt:lpstr>用户编写(配置)</vt:lpstr>
      <vt:lpstr>“5+2”结构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Scarpy爬虫的常用命令</vt:lpstr>
      <vt:lpstr>PowerPoint 演示文稿</vt:lpstr>
      <vt:lpstr>PowerPoint 演示文稿</vt:lpstr>
      <vt:lpstr>PowerPoint 演示文稿</vt:lpstr>
      <vt:lpstr>为什么Scrapy采用命令行创建和运行爬虫？</vt:lpstr>
      <vt:lpstr>PowerPoint 演示文稿</vt:lpstr>
      <vt:lpstr>PowerPoint 演示文稿</vt:lpstr>
      <vt:lpstr>选用哪个技术路线开发爬虫呢？</vt:lpstr>
      <vt:lpstr>PowerPoint 演示文稿</vt:lpstr>
      <vt:lpstr>PowerPoint 演示文稿</vt:lpstr>
      <vt:lpstr>4.1.2 创建Scrapy爬虫项目</vt:lpstr>
      <vt:lpstr>PowerPoint 演示文稿</vt:lpstr>
      <vt:lpstr>1.Scrapy爬虫实例及目录结构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def start_requests(self):</vt:lpstr>
      <vt:lpstr>PowerPoint 演示文稿</vt:lpstr>
      <vt:lpstr>PowerPoint 演示文稿</vt:lpstr>
      <vt:lpstr>PowerPoint 演示文稿</vt:lpstr>
      <vt:lpstr>yield 生成器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属性或方法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James</dc:creator>
  <cp:lastModifiedBy>Beautiful</cp:lastModifiedBy>
  <cp:revision>206</cp:revision>
  <cp:lastPrinted>2020-10-08T21:58:45Z</cp:lastPrinted>
  <dcterms:created xsi:type="dcterms:W3CDTF">2017-06-21T12:25:22Z</dcterms:created>
  <dcterms:modified xsi:type="dcterms:W3CDTF">2020-10-09T09:20:03Z</dcterms:modified>
</cp:coreProperties>
</file>